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1"/>
  </p:sldMasterIdLst>
  <p:sldIdLst>
    <p:sldId id="256" r:id="rId2"/>
    <p:sldId id="257" r:id="rId3"/>
    <p:sldId id="258" r:id="rId4"/>
    <p:sldId id="259" r:id="rId5"/>
    <p:sldId id="262" r:id="rId6"/>
    <p:sldId id="261"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p:scale>
          <a:sx n="68" d="100"/>
          <a:sy n="68" d="100"/>
        </p:scale>
        <p:origin x="6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2455969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882742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440907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0E58427-6BFD-4177-9A77-BEE6C3F85F25}" type="datetimeFigureOut">
              <a:rPr lang="en-GB" smtClean="0"/>
              <a:t>29/03/2021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3326634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0E58427-6BFD-4177-9A77-BEE6C3F85F25}" type="datetimeFigureOut">
              <a:rPr lang="en-GB" smtClean="0"/>
              <a:t>29/03/2021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149278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0E58427-6BFD-4177-9A77-BEE6C3F85F25}" type="datetimeFigureOut">
              <a:rPr lang="en-GB" smtClean="0"/>
              <a:t>29/03/2021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734278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E58427-6BFD-4177-9A77-BEE6C3F85F25}" type="datetimeFigureOut">
              <a:rPr lang="en-GB" smtClean="0"/>
              <a:t>29/03/2021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2714455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0E58427-6BFD-4177-9A77-BEE6C3F85F25}" type="datetimeFigureOut">
              <a:rPr lang="en-GB" smtClean="0"/>
              <a:t>29/03/2021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3955588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0E58427-6BFD-4177-9A77-BEE6C3F85F25}" type="datetimeFigureOut">
              <a:rPr lang="en-GB" smtClean="0"/>
              <a:t>29/03/2021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724851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1003002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31600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71039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2759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1806930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10926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0E58427-6BFD-4177-9A77-BEE6C3F85F25}" type="datetimeFigureOut">
              <a:rPr lang="en-GB" smtClean="0"/>
              <a:t>29/03/2021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358FD3-B476-43E3-8862-D3AAAD939611}" type="slidenum">
              <a:rPr lang="en-GB" smtClean="0"/>
              <a:t>‹#›</a:t>
            </a:fld>
            <a:endParaRPr lang="en-GB"/>
          </a:p>
        </p:txBody>
      </p:sp>
    </p:spTree>
    <p:extLst>
      <p:ext uri="{BB962C8B-B14F-4D97-AF65-F5344CB8AC3E}">
        <p14:creationId xmlns:p14="http://schemas.microsoft.com/office/powerpoint/2010/main" val="825663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E58427-6BFD-4177-9A77-BEE6C3F85F25}" type="datetimeFigureOut">
              <a:rPr lang="en-GB" smtClean="0"/>
              <a:t>29/03/2021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358FD3-B476-43E3-8862-D3AAAD939611}" type="slidenum">
              <a:rPr lang="en-GB" smtClean="0"/>
              <a:t>‹#›</a:t>
            </a:fld>
            <a:endParaRPr lang="en-GB"/>
          </a:p>
        </p:txBody>
      </p:sp>
    </p:spTree>
    <p:extLst>
      <p:ext uri="{BB962C8B-B14F-4D97-AF65-F5344CB8AC3E}">
        <p14:creationId xmlns:p14="http://schemas.microsoft.com/office/powerpoint/2010/main" val="965521203"/>
      </p:ext>
    </p:extLst>
  </p:cSld>
  <p:clrMap bg1="dk1" tx1="lt1" bg2="dk2" tx2="lt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 id="2147483898" r:id="rId14"/>
    <p:sldLayoutId id="2147483899" r:id="rId15"/>
    <p:sldLayoutId id="21474839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moodle.uwtsd.ac.uk/course/view.php?id=704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67657934"/><Relationship Id="rId3" Type="http://schemas.openxmlformats.org/officeDocument/2006/relationships/hyperlink" Target="#_Toc67657921"/><Relationship Id="rId7" Type="http://schemas.openxmlformats.org/officeDocument/2006/relationships/hyperlink" Target="#_Toc67657933"/><Relationship Id="rId2" Type="http://schemas.openxmlformats.org/officeDocument/2006/relationships/hyperlink" Target="#_Toc67657920"/><Relationship Id="rId1" Type="http://schemas.openxmlformats.org/officeDocument/2006/relationships/slideLayout" Target="../slideLayouts/slideLayout2.xml"/><Relationship Id="rId6" Type="http://schemas.openxmlformats.org/officeDocument/2006/relationships/hyperlink" Target="#_Toc67657924"/><Relationship Id="rId5" Type="http://schemas.openxmlformats.org/officeDocument/2006/relationships/hyperlink" Target="#_Toc67657923"/><Relationship Id="rId4" Type="http://schemas.openxmlformats.org/officeDocument/2006/relationships/hyperlink" Target="#_Toc67657922"/><Relationship Id="rId9" Type="http://schemas.openxmlformats.org/officeDocument/2006/relationships/hyperlink" Target="#_Toc67657935"/></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9088" y="997157"/>
            <a:ext cx="9144000" cy="2461927"/>
          </a:xfrm>
        </p:spPr>
        <p:txBody>
          <a:bodyPr>
            <a:normAutofit fontScale="90000"/>
          </a:bodyPr>
          <a:lstStyle/>
          <a:p>
            <a:r>
              <a:rPr lang="en-GB" dirty="0"/>
              <a:t/>
            </a:r>
            <a:br>
              <a:rPr lang="en-GB" dirty="0"/>
            </a:br>
            <a:r>
              <a:rPr lang="en-GB" dirty="0"/>
              <a:t> </a:t>
            </a:r>
            <a:br>
              <a:rPr lang="en-GB" dirty="0"/>
            </a:br>
            <a:r>
              <a:rPr lang="en-GB" dirty="0"/>
              <a:t> </a:t>
            </a:r>
            <a:br>
              <a:rPr lang="en-GB" dirty="0"/>
            </a:br>
            <a:r>
              <a:rPr lang="en-GB" dirty="0"/>
              <a:t> </a:t>
            </a:r>
            <a:br>
              <a:rPr lang="en-GB" dirty="0"/>
            </a:br>
            <a:r>
              <a:rPr lang="en-GB" dirty="0"/>
              <a:t> </a:t>
            </a:r>
            <a:br>
              <a:rPr lang="en-GB" dirty="0"/>
            </a:br>
            <a:r>
              <a:rPr lang="en-GB" dirty="0"/>
              <a:t> </a:t>
            </a:r>
            <a:br>
              <a:rPr lang="en-GB" dirty="0"/>
            </a:br>
            <a:r>
              <a:rPr lang="en-GB" dirty="0"/>
              <a:t> </a:t>
            </a:r>
            <a:br>
              <a:rPr lang="en-GB" dirty="0"/>
            </a:br>
            <a:r>
              <a:rPr lang="en-GB" sz="1800" dirty="0">
                <a:latin typeface="Arial" panose="020B0604020202020204" pitchFamily="34" charset="0"/>
                <a:cs typeface="Arial" panose="020B0604020202020204" pitchFamily="34" charset="0"/>
                <a:hlinkClick r:id="rId2"/>
              </a:rPr>
              <a:t/>
            </a:r>
            <a:br>
              <a:rPr lang="en-GB" sz="1800" dirty="0">
                <a:latin typeface="Arial" panose="020B0604020202020204" pitchFamily="34" charset="0"/>
                <a:cs typeface="Arial" panose="020B0604020202020204" pitchFamily="34" charset="0"/>
                <a:hlinkClick r:id="rId2"/>
              </a:rPr>
            </a:br>
            <a:r>
              <a:rPr lang="en-GB" dirty="0" smtClean="0">
                <a:hlinkClick r:id="rId2"/>
              </a:rPr>
              <a:t/>
            </a:r>
            <a:br>
              <a:rPr lang="en-GB" dirty="0" smtClean="0">
                <a:hlinkClick r:id="rId2"/>
              </a:rPr>
            </a:br>
            <a:r>
              <a:rPr lang="en-GB" dirty="0">
                <a:hlinkClick r:id="rId2"/>
              </a:rPr>
              <a:t/>
            </a:r>
            <a:br>
              <a:rPr lang="en-GB" dirty="0">
                <a:hlinkClick r:id="rId2"/>
              </a:rPr>
            </a:br>
            <a:r>
              <a:rPr lang="en-GB" dirty="0" smtClean="0">
                <a:hlinkClick r:id="rId2"/>
              </a:rPr>
              <a:t/>
            </a:r>
            <a:br>
              <a:rPr lang="en-GB" dirty="0" smtClean="0">
                <a:hlinkClick r:id="rId2"/>
              </a:rPr>
            </a:br>
            <a:r>
              <a:rPr lang="en-GB" sz="3100" dirty="0" smtClean="0">
                <a:hlinkClick r:id="rId2"/>
              </a:rPr>
              <a:t>Management </a:t>
            </a:r>
            <a:r>
              <a:rPr lang="en-GB" sz="3100" dirty="0">
                <a:hlinkClick r:id="rId2"/>
              </a:rPr>
              <a:t>Skills for the Workplace (BMSW5106_BIRM)</a:t>
            </a:r>
            <a:r>
              <a:rPr lang="en-GB" sz="3100" dirty="0"/>
              <a:t/>
            </a:r>
            <a:br>
              <a:rPr lang="en-GB" sz="3100" dirty="0"/>
            </a:br>
            <a:r>
              <a:rPr lang="en-GB" sz="3100" dirty="0" smtClean="0"/>
              <a:t>VAJIRA </a:t>
            </a:r>
            <a:r>
              <a:rPr lang="en-GB" sz="3100" dirty="0"/>
              <a:t>BALASURIYA</a:t>
            </a:r>
            <a:r>
              <a:rPr lang="en-GB" dirty="0"/>
              <a:t/>
            </a:r>
            <a:br>
              <a:rPr lang="en-GB" dirty="0"/>
            </a:br>
            <a:endParaRPr lang="en-GB" dirty="0"/>
          </a:p>
        </p:txBody>
      </p:sp>
      <p:sp>
        <p:nvSpPr>
          <p:cNvPr id="4" name="Subtitle 3"/>
          <p:cNvSpPr>
            <a:spLocks noGrp="1"/>
          </p:cNvSpPr>
          <p:nvPr>
            <p:ph type="subTitle" idx="1"/>
          </p:nvPr>
        </p:nvSpPr>
        <p:spPr>
          <a:xfrm>
            <a:off x="1689631" y="2912490"/>
            <a:ext cx="9144000" cy="1655762"/>
          </a:xfrm>
        </p:spPr>
        <p:txBody>
          <a:bodyPr>
            <a:normAutofit/>
          </a:bodyPr>
          <a:lstStyle/>
          <a:p>
            <a:r>
              <a:rPr lang="en-GB" sz="3200" b="1" dirty="0" smtClean="0">
                <a:latin typeface="Arial" panose="020B0604020202020204" pitchFamily="34" charset="0"/>
                <a:cs typeface="Arial" panose="020B0604020202020204" pitchFamily="34" charset="0"/>
              </a:rPr>
              <a:t>Rasheda Begum </a:t>
            </a:r>
          </a:p>
          <a:p>
            <a:r>
              <a:rPr lang="en-GB" sz="3200" dirty="0" smtClean="0"/>
              <a:t>1814351</a:t>
            </a:r>
          </a:p>
          <a:p>
            <a:endParaRPr lang="en-GB" sz="3200" dirty="0"/>
          </a:p>
        </p:txBody>
      </p:sp>
      <p:pic>
        <p:nvPicPr>
          <p:cNvPr id="5" name="Picture 4" descr="C:\Users\RashedaB\AppData\Local\Microsoft\Windows\INetCache\Content.MSO\B2CA3854.tmp"/>
          <p:cNvPicPr/>
          <p:nvPr/>
        </p:nvPicPr>
        <p:blipFill>
          <a:blip r:embed="rId3">
            <a:extLst>
              <a:ext uri="{28A0092B-C50C-407E-A947-70E740481C1C}">
                <a14:useLocalDpi xmlns:a14="http://schemas.microsoft.com/office/drawing/2010/main" val="0"/>
              </a:ext>
            </a:extLst>
          </a:blip>
          <a:srcRect/>
          <a:stretch>
            <a:fillRect/>
          </a:stretch>
        </p:blipFill>
        <p:spPr bwMode="auto">
          <a:xfrm>
            <a:off x="4362138" y="4811843"/>
            <a:ext cx="3798986" cy="1576232"/>
          </a:xfrm>
          <a:prstGeom prst="rect">
            <a:avLst/>
          </a:prstGeom>
          <a:noFill/>
          <a:ln>
            <a:noFill/>
          </a:ln>
        </p:spPr>
      </p:pic>
    </p:spTree>
    <p:extLst>
      <p:ext uri="{BB962C8B-B14F-4D97-AF65-F5344CB8AC3E}">
        <p14:creationId xmlns:p14="http://schemas.microsoft.com/office/powerpoint/2010/main" val="25067152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4" name="Rectangle 1"/>
          <p:cNvSpPr>
            <a:spLocks noGrp="1" noChangeArrowheads="1"/>
          </p:cNvSpPr>
          <p:nvPr>
            <p:ph idx="1"/>
          </p:nvPr>
        </p:nvSpPr>
        <p:spPr>
          <a:xfrm>
            <a:off x="362149" y="1067498"/>
            <a:ext cx="9601196" cy="3318936"/>
          </a:xfrm>
        </p:spPr>
        <p:txBody>
          <a:bodyPr>
            <a:no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lvl="0"/>
            <a:endParaRPr lang="en-GB" altLang="en-US" sz="200" dirty="0" smtClean="0">
              <a:hlinkClick r:id="rId2"/>
            </a:endParaRPr>
          </a:p>
          <a:p>
            <a:pPr lvl="0"/>
            <a:endParaRPr lang="en-GB" altLang="en-US" sz="200" dirty="0" smtClean="0">
              <a:hlinkClick r:id="rId2"/>
            </a:endParaRPr>
          </a:p>
          <a:p>
            <a:pPr lvl="0"/>
            <a:endParaRPr lang="en-GB" altLang="en-US" sz="200" dirty="0" smtClean="0">
              <a:hlinkClick r:id="rId2"/>
            </a:endParaRPr>
          </a:p>
          <a:p>
            <a:pPr lvl="0"/>
            <a:endParaRPr lang="en-GB" altLang="en-US" sz="400" dirty="0" smtClean="0">
              <a:hlinkClick r:id="rId2"/>
            </a:endParaRPr>
          </a:p>
          <a:p>
            <a:pPr lvl="0"/>
            <a:r>
              <a:rPr lang="en-GB" altLang="en-US" sz="1050" dirty="0" smtClean="0">
                <a:hlinkClick r:id="rId2"/>
              </a:rPr>
              <a:t>1.Why are information systems being essential for Tesco?</a:t>
            </a:r>
            <a:endParaRPr lang="en-GB" altLang="en-US" sz="1050" dirty="0" smtClean="0"/>
          </a:p>
          <a:p>
            <a:pPr lvl="0"/>
            <a:endParaRPr lang="en-GB" altLang="en-US" sz="1050" dirty="0" smtClean="0">
              <a:hlinkClick r:id="rId3"/>
            </a:endParaRPr>
          </a:p>
          <a:p>
            <a:pPr lvl="0"/>
            <a:endParaRPr lang="en-GB" altLang="en-US" sz="1050" dirty="0" smtClean="0">
              <a:hlinkClick r:id="rId3"/>
            </a:endParaRPr>
          </a:p>
          <a:p>
            <a:pPr lvl="0"/>
            <a:endParaRPr lang="en-GB" altLang="en-US" sz="1050" dirty="0" smtClean="0">
              <a:hlinkClick r:id="rId3"/>
            </a:endParaRPr>
          </a:p>
          <a:p>
            <a:pPr lvl="0"/>
            <a:endParaRPr lang="en-GB" altLang="en-US" sz="1050" dirty="0" smtClean="0">
              <a:hlinkClick r:id="rId3"/>
            </a:endParaRPr>
          </a:p>
          <a:p>
            <a:pPr lvl="0"/>
            <a:r>
              <a:rPr lang="en-GB" altLang="en-US" sz="1050" dirty="0" smtClean="0">
                <a:hlinkClick r:id="rId3"/>
              </a:rPr>
              <a:t>2. What are the information systems implemented by Tesco and describe the input, processing, and output of such a system?</a:t>
            </a:r>
            <a:endParaRPr lang="en-GB" altLang="en-US" sz="1050" dirty="0" smtClean="0"/>
          </a:p>
          <a:p>
            <a:pPr lvl="0"/>
            <a:endParaRPr lang="en-GB" altLang="en-US" sz="1050" dirty="0" smtClean="0">
              <a:hlinkClick r:id="rId4"/>
            </a:endParaRPr>
          </a:p>
          <a:p>
            <a:pPr lvl="0"/>
            <a:endParaRPr lang="en-GB" altLang="en-US" sz="1050" dirty="0" smtClean="0">
              <a:hlinkClick r:id="rId4"/>
            </a:endParaRPr>
          </a:p>
          <a:p>
            <a:pPr lvl="0"/>
            <a:endParaRPr lang="en-GB" altLang="en-US" sz="1050" dirty="0" smtClean="0">
              <a:hlinkClick r:id="rId4"/>
            </a:endParaRPr>
          </a:p>
          <a:p>
            <a:pPr lvl="0"/>
            <a:r>
              <a:rPr lang="en-GB" altLang="en-US" sz="1050" dirty="0" smtClean="0">
                <a:hlinkClick r:id="rId4"/>
              </a:rPr>
              <a:t>2.1 Systems Used.</a:t>
            </a:r>
            <a:endParaRPr lang="en-GB" altLang="en-US" sz="1050" dirty="0" smtClean="0"/>
          </a:p>
          <a:p>
            <a:pPr lvl="0"/>
            <a:endParaRPr lang="en-GB" altLang="en-US" sz="1050" dirty="0" smtClean="0">
              <a:hlinkClick r:id="rId5"/>
            </a:endParaRPr>
          </a:p>
          <a:p>
            <a:pPr lvl="0"/>
            <a:endParaRPr lang="en-GB" altLang="en-US" sz="1050" dirty="0" smtClean="0">
              <a:hlinkClick r:id="rId5"/>
            </a:endParaRPr>
          </a:p>
          <a:p>
            <a:pPr lvl="0"/>
            <a:endParaRPr lang="en-GB" altLang="en-US" sz="1050" dirty="0" smtClean="0">
              <a:hlinkClick r:id="rId5"/>
            </a:endParaRPr>
          </a:p>
          <a:p>
            <a:pPr lvl="0"/>
            <a:r>
              <a:rPr lang="en-GB" altLang="en-US" sz="1050" dirty="0" smtClean="0">
                <a:hlinkClick r:id="rId5"/>
              </a:rPr>
              <a:t>3.Tesco’s potential knowledge management challenges</a:t>
            </a:r>
            <a:endParaRPr lang="en-GB" altLang="en-US" sz="1050" dirty="0" smtClean="0"/>
          </a:p>
          <a:p>
            <a:pPr lvl="0"/>
            <a:endParaRPr lang="en-GB" altLang="en-US" sz="1050" dirty="0" smtClean="0">
              <a:hlinkClick r:id="rId6"/>
            </a:endParaRPr>
          </a:p>
          <a:p>
            <a:pPr lvl="0"/>
            <a:endParaRPr lang="en-GB" altLang="en-US" sz="1050" dirty="0" smtClean="0">
              <a:hlinkClick r:id="rId6"/>
            </a:endParaRPr>
          </a:p>
          <a:p>
            <a:pPr lvl="0"/>
            <a:endParaRPr lang="en-GB" altLang="en-US" sz="1050" dirty="0" smtClean="0">
              <a:hlinkClick r:id="rId6"/>
            </a:endParaRPr>
          </a:p>
          <a:p>
            <a:pPr lvl="0"/>
            <a:r>
              <a:rPr lang="en-GB" altLang="en-US" sz="1050" dirty="0" smtClean="0">
                <a:hlinkClick r:id="rId6"/>
              </a:rPr>
              <a:t>4. Porter’s Generic Strategies</a:t>
            </a:r>
            <a:endParaRPr lang="en-GB" altLang="en-US" sz="1050" dirty="0" smtClean="0"/>
          </a:p>
          <a:p>
            <a:pPr lvl="0"/>
            <a:endParaRPr lang="en-GB" altLang="en-US" sz="1050" dirty="0" smtClean="0">
              <a:hlinkClick r:id="rId7"/>
            </a:endParaRPr>
          </a:p>
          <a:p>
            <a:pPr lvl="0"/>
            <a:endParaRPr lang="en-GB" altLang="en-US" sz="1050" dirty="0" smtClean="0">
              <a:hlinkClick r:id="rId7"/>
            </a:endParaRPr>
          </a:p>
          <a:p>
            <a:pPr lvl="0"/>
            <a:endParaRPr lang="en-GB" altLang="en-US" sz="1050" dirty="0" smtClean="0">
              <a:hlinkClick r:id="rId7"/>
            </a:endParaRPr>
          </a:p>
          <a:p>
            <a:pPr lvl="0"/>
            <a:endParaRPr lang="en-GB" altLang="en-US" sz="1050" dirty="0" smtClean="0">
              <a:hlinkClick r:id="rId7"/>
            </a:endParaRPr>
          </a:p>
          <a:p>
            <a:pPr lvl="0"/>
            <a:r>
              <a:rPr lang="en-GB" altLang="en-US" sz="1050" dirty="0" smtClean="0">
                <a:hlinkClick r:id="rId7"/>
              </a:rPr>
              <a:t>5: How would Tesco Implement Enterprise Resourcing Planning (ERP) &amp; Benefit and Challenges.</a:t>
            </a:r>
            <a:endParaRPr lang="en-GB" altLang="en-US" sz="1050" dirty="0" smtClean="0"/>
          </a:p>
          <a:p>
            <a:pPr lvl="0"/>
            <a:endParaRPr lang="en-GB" altLang="en-US" sz="1050" dirty="0" smtClean="0">
              <a:hlinkClick r:id="rId8"/>
            </a:endParaRPr>
          </a:p>
          <a:p>
            <a:pPr lvl="0"/>
            <a:endParaRPr lang="en-GB" altLang="en-US" sz="1050" dirty="0" smtClean="0">
              <a:hlinkClick r:id="rId8"/>
            </a:endParaRPr>
          </a:p>
          <a:p>
            <a:pPr lvl="0"/>
            <a:endParaRPr lang="en-GB" altLang="en-US" sz="1050" dirty="0" smtClean="0">
              <a:hlinkClick r:id="rId8"/>
            </a:endParaRPr>
          </a:p>
          <a:p>
            <a:pPr lvl="0"/>
            <a:endParaRPr lang="en-GB" altLang="en-US" sz="1050" dirty="0" smtClean="0">
              <a:hlinkClick r:id="rId8"/>
            </a:endParaRPr>
          </a:p>
          <a:p>
            <a:pPr lvl="0"/>
            <a:endParaRPr lang="en-GB" altLang="en-US" sz="1050" dirty="0" smtClean="0">
              <a:hlinkClick r:id="rId8"/>
            </a:endParaRPr>
          </a:p>
          <a:p>
            <a:pPr lvl="0"/>
            <a:r>
              <a:rPr lang="en-GB" altLang="en-US" sz="1050" dirty="0" smtClean="0">
                <a:hlinkClick r:id="rId8"/>
              </a:rPr>
              <a:t>6.CONCLUSION</a:t>
            </a:r>
            <a:endParaRPr lang="en-GB" altLang="en-US" sz="1050" dirty="0" smtClean="0"/>
          </a:p>
          <a:p>
            <a:pPr lvl="0"/>
            <a:endParaRPr lang="en-GB" altLang="en-US" sz="1050" dirty="0" smtClean="0">
              <a:hlinkClick r:id="rId9"/>
            </a:endParaRPr>
          </a:p>
          <a:p>
            <a:pPr lvl="0"/>
            <a:endParaRPr lang="en-GB" altLang="en-US" sz="1050" dirty="0" smtClean="0">
              <a:hlinkClick r:id="rId9"/>
            </a:endParaRPr>
          </a:p>
          <a:p>
            <a:pPr lvl="0"/>
            <a:endParaRPr lang="en-GB" altLang="en-US" sz="1050" dirty="0" smtClean="0">
              <a:hlinkClick r:id="rId9"/>
            </a:endParaRPr>
          </a:p>
          <a:p>
            <a:pPr lvl="0"/>
            <a:endParaRPr lang="en-GB" altLang="en-US" sz="1050" dirty="0" smtClean="0">
              <a:hlinkClick r:id="rId9"/>
            </a:endParaRPr>
          </a:p>
          <a:p>
            <a:pPr lvl="0"/>
            <a:r>
              <a:rPr lang="en-GB" altLang="en-US" sz="1050" dirty="0" smtClean="0">
                <a:hlinkClick r:id="rId9"/>
              </a:rPr>
              <a:t>7.References</a:t>
            </a:r>
            <a:endParaRPr lang="en-GB" altLang="en-US" sz="1050" dirty="0" smtClean="0"/>
          </a:p>
        </p:txBody>
      </p:sp>
    </p:spTree>
    <p:extLst>
      <p:ext uri="{BB962C8B-B14F-4D97-AF65-F5344CB8AC3E}">
        <p14:creationId xmlns:p14="http://schemas.microsoft.com/office/powerpoint/2010/main" val="35099701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and Case Study Tesco </a:t>
            </a:r>
            <a:endParaRPr lang="en-GB" dirty="0"/>
          </a:p>
        </p:txBody>
      </p:sp>
      <p:sp>
        <p:nvSpPr>
          <p:cNvPr id="3" name="Content Placeholder 2"/>
          <p:cNvSpPr>
            <a:spLocks noGrp="1"/>
          </p:cNvSpPr>
          <p:nvPr>
            <p:ph idx="1"/>
          </p:nvPr>
        </p:nvSpPr>
        <p:spPr/>
        <p:txBody>
          <a:bodyPr>
            <a:noAutofit/>
          </a:bodyPr>
          <a:lstStyle/>
          <a:p>
            <a:r>
              <a:rPr lang="en-GB" sz="1500" dirty="0"/>
              <a:t>Before the knowledge of using computers, many organisations found great hardship to manage and gather large amounts of information and data, which lead to companies not being able to utilise their full potential to gain maximum outcome and profit. </a:t>
            </a:r>
          </a:p>
          <a:p>
            <a:r>
              <a:rPr lang="en-GB" sz="1500" dirty="0"/>
              <a:t>Information systems, implemented into the framework of the organisations to help deal with the masses of statistics converted to information to help mangers to help make decisions efficiently. </a:t>
            </a:r>
          </a:p>
          <a:p>
            <a:r>
              <a:rPr lang="en-GB" sz="1500" dirty="0"/>
              <a:t>Software changes and companies need to update their systems on a regular basis to keep up to date with the trend of modern technology. Websites, devices and even internal systems need upgrading at some point of trading due to the drastic changes in the economy. By identifying problems, companies will seek for a solution introducing an information system within the framework of their organisation.</a:t>
            </a:r>
          </a:p>
          <a:p>
            <a:r>
              <a:rPr lang="en-GB" sz="1500" dirty="0"/>
              <a:t>Information systems can accommodate for all aspects of the business, such as finance, HR, customer records, staff records and many more. Without a system in place, employees will not be able to manage masses of data efficiently.</a:t>
            </a:r>
          </a:p>
          <a:p>
            <a:r>
              <a:rPr lang="en-GB" sz="1500" dirty="0"/>
              <a:t>The report identifies how a leading retailer Tesco has implemented the different systems to utilise the benefits, systems can process data accurately, keep it up to date and be cost effective, allowing the business to operate efficiently and effectively so that it maximises its profits and sales. </a:t>
            </a:r>
          </a:p>
          <a:p>
            <a:endParaRPr lang="en-GB" sz="1500" dirty="0"/>
          </a:p>
        </p:txBody>
      </p:sp>
      <p:pic>
        <p:nvPicPr>
          <p:cNvPr id="4" name="Picture 3" descr="Tesco’s best-seller is an £18.99 no-name handset – On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85977">
            <a:off x="8173038" y="631984"/>
            <a:ext cx="3048000" cy="819912"/>
          </a:xfrm>
          <a:prstGeom prst="rect">
            <a:avLst/>
          </a:prstGeom>
        </p:spPr>
      </p:pic>
    </p:spTree>
    <p:extLst>
      <p:ext uri="{BB962C8B-B14F-4D97-AF65-F5344CB8AC3E}">
        <p14:creationId xmlns:p14="http://schemas.microsoft.com/office/powerpoint/2010/main" val="365027980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b="1" dirty="0"/>
              <a:t> </a:t>
            </a:r>
            <a:r>
              <a:rPr lang="en-GB" dirty="0"/>
              <a:t/>
            </a:r>
            <a:br>
              <a:rPr lang="en-GB" dirty="0"/>
            </a:br>
            <a:r>
              <a:rPr lang="en-GB" b="1" dirty="0"/>
              <a:t>1.Why are information systems being essential for Tesco?</a:t>
            </a:r>
            <a:br>
              <a:rPr lang="en-GB" b="1" dirty="0"/>
            </a:br>
            <a:endParaRPr lang="en-GB" dirty="0"/>
          </a:p>
        </p:txBody>
      </p:sp>
      <p:sp>
        <p:nvSpPr>
          <p:cNvPr id="8" name="Content Placeholder 7"/>
          <p:cNvSpPr>
            <a:spLocks noGrp="1"/>
          </p:cNvSpPr>
          <p:nvPr>
            <p:ph idx="1"/>
          </p:nvPr>
        </p:nvSpPr>
        <p:spPr>
          <a:xfrm>
            <a:off x="564212" y="2462247"/>
            <a:ext cx="8596668" cy="3880773"/>
          </a:xfrm>
        </p:spPr>
        <p:txBody>
          <a:bodyPr>
            <a:normAutofit fontScale="85000" lnSpcReduction="10000"/>
          </a:bodyPr>
          <a:lstStyle/>
          <a:p>
            <a:r>
              <a:rPr lang="en-GB" dirty="0"/>
              <a:t>Tesco, found in London in 1919 by Jack Cohen. Started off from a small grocery stall has now expanded to a leading retailer. Tesco has many avenues of sale from retail, banking, fuel and superstores all rely on using appropriate knowledge and information management systems to make every day effective managerial decisions.</a:t>
            </a:r>
          </a:p>
          <a:p>
            <a:r>
              <a:rPr lang="en-GB" dirty="0"/>
              <a:t>Tesco need systems to handle their daily sales, manage their employees, stock levels that include buying and merchandising. Tesco had implemented a system in 1998 called G.O.L.D. This system used to help manage the stock flows in the warehouse.</a:t>
            </a:r>
          </a:p>
          <a:p>
            <a:r>
              <a:rPr lang="en-GB" dirty="0"/>
              <a:t>Tesco invested in these information systems as they started to grow as a business, which meant more stores more rent payables. Tesco recruited more employees, which meant more staff records to maintain. </a:t>
            </a:r>
            <a:endParaRPr lang="en-GB" dirty="0" smtClean="0"/>
          </a:p>
          <a:p>
            <a:r>
              <a:rPr lang="en-GB" dirty="0"/>
              <a:t>Information systems are essential for Tesco. These systems operate in all their departments in a competent manner. Tesco, a leading retailer with many divisions, branches, employees, and offering many products and services rely on these systems to give them accurate data. Example employees: keeping their records up to date, holidays and absence and even the information from appraisals when entered on an in-house is easily accessible by managers. </a:t>
            </a:r>
          </a:p>
          <a:p>
            <a:endParaRPr lang="en-GB" dirty="0"/>
          </a:p>
          <a:p>
            <a:endParaRPr lang="en-GB" dirty="0"/>
          </a:p>
        </p:txBody>
      </p:sp>
    </p:spTree>
    <p:extLst>
      <p:ext uri="{BB962C8B-B14F-4D97-AF65-F5344CB8AC3E}">
        <p14:creationId xmlns:p14="http://schemas.microsoft.com/office/powerpoint/2010/main" val="13109781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b="1" dirty="0"/>
              <a:t>2. What are the information systems implemented by Tesco and describe the input, processing, and output of such a system?</a:t>
            </a:r>
            <a:r>
              <a:rPr lang="en-GB" b="1" dirty="0"/>
              <a:t/>
            </a:r>
            <a:br>
              <a:rPr lang="en-GB" b="1" dirty="0"/>
            </a:br>
            <a:r>
              <a:rPr lang="en-GB" dirty="0"/>
              <a:t> </a:t>
            </a:r>
            <a:br>
              <a:rPr lang="en-GB" dirty="0"/>
            </a:br>
            <a:endParaRPr lang="en-GB" dirty="0"/>
          </a:p>
        </p:txBody>
      </p:sp>
      <p:sp>
        <p:nvSpPr>
          <p:cNvPr id="3" name="Content Placeholder 2"/>
          <p:cNvSpPr>
            <a:spLocks noGrp="1"/>
          </p:cNvSpPr>
          <p:nvPr>
            <p:ph idx="1"/>
          </p:nvPr>
        </p:nvSpPr>
        <p:spPr/>
        <p:txBody>
          <a:bodyPr/>
          <a:lstStyle/>
          <a:p>
            <a:r>
              <a:rPr lang="en-GB" dirty="0"/>
              <a:t>There are various systems a leading retailer like Tesco, would need to implement to run the business effectively and efficiently. The business information system is a group of syndetic components that work synchronically to carry out input, processing, output storage and control actions in order to convert data into information. </a:t>
            </a:r>
            <a:endParaRPr lang="en-GB" dirty="0"/>
          </a:p>
        </p:txBody>
      </p:sp>
    </p:spTree>
    <p:extLst>
      <p:ext uri="{BB962C8B-B14F-4D97-AF65-F5344CB8AC3E}">
        <p14:creationId xmlns:p14="http://schemas.microsoft.com/office/powerpoint/2010/main" val="27987668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2.1 Systems Used</a:t>
            </a:r>
            <a:endParaRPr lang="en-GB" dirty="0"/>
          </a:p>
        </p:txBody>
      </p:sp>
      <p:sp>
        <p:nvSpPr>
          <p:cNvPr id="3" name="Content Placeholder 2"/>
          <p:cNvSpPr>
            <a:spLocks noGrp="1"/>
          </p:cNvSpPr>
          <p:nvPr>
            <p:ph idx="1"/>
          </p:nvPr>
        </p:nvSpPr>
        <p:spPr/>
        <p:txBody>
          <a:bodyPr>
            <a:normAutofit fontScale="85000" lnSpcReduction="20000"/>
          </a:bodyPr>
          <a:lstStyle/>
          <a:p>
            <a:r>
              <a:rPr lang="en-GB" dirty="0"/>
              <a:t>1) Financial </a:t>
            </a:r>
          </a:p>
          <a:p>
            <a:r>
              <a:rPr lang="en-GB" dirty="0"/>
              <a:t>This system manages and monitors the capital flow through the organisation; it involves the transactions made by the consumer and the business, accounting and financial measures.</a:t>
            </a:r>
          </a:p>
          <a:p>
            <a:pPr lvl="0"/>
            <a:r>
              <a:rPr lang="en-GB" dirty="0"/>
              <a:t>Input – This will be the raw data from the figures from sales from the stores, sales from refunds processed, figures for wages, buying stock, rent payables, merchandising, stationary, staff expenses.</a:t>
            </a:r>
          </a:p>
          <a:p>
            <a:pPr lvl="0"/>
            <a:r>
              <a:rPr lang="en-GB" dirty="0"/>
              <a:t>Processing – The information entered into the system will then work out how much each employer paid according to their hours worked including any holidays due, rent due for the number of stores on lease. Suppliers invoice entered into the in-house system. Staff expenses worked out from receipts provided.</a:t>
            </a:r>
          </a:p>
          <a:p>
            <a:pPr lvl="0"/>
            <a:r>
              <a:rPr lang="en-GB" dirty="0"/>
              <a:t>Output – This information will clearly illustrate the number of employees working for the company The amount used to pay rent in properties that are leased will indicate any store closures and new openings to save money and move to more affordable properties. The figures that released after the suppliers invoices entered will enumerate any changes needed again cost effective buying and locating suppliers that offer better deals to save money. The figures released from transactions  made from consumers can illustrate the popular products brought making buying decisions more practical.</a:t>
            </a:r>
          </a:p>
          <a:p>
            <a:endParaRPr lang="en-GB" dirty="0"/>
          </a:p>
        </p:txBody>
      </p:sp>
    </p:spTree>
    <p:extLst>
      <p:ext uri="{BB962C8B-B14F-4D97-AF65-F5344CB8AC3E}">
        <p14:creationId xmlns:p14="http://schemas.microsoft.com/office/powerpoint/2010/main" val="17831579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05353" y="226243"/>
            <a:ext cx="9294828" cy="7663636"/>
          </a:xfrm>
          <a:prstGeom prst="rect">
            <a:avLst/>
          </a:prstGeom>
          <a:noFill/>
        </p:spPr>
        <p:txBody>
          <a:bodyPr wrap="square" rtlCol="0">
            <a:spAutoFit/>
          </a:bodyPr>
          <a:lstStyle/>
          <a:p>
            <a:r>
              <a:rPr lang="en-GB" sz="1400" dirty="0"/>
              <a:t>2) Employee Management Systems </a:t>
            </a:r>
          </a:p>
          <a:p>
            <a:r>
              <a:rPr lang="en-GB" sz="1400" dirty="0"/>
              <a:t>This system allows HR personnel to monitor how they recruit and terminate employees. A system provides training and development. The system is able to store data from appraisals and 1-2-1 meetings that managers have with their team members. It deals with absence and sickness.</a:t>
            </a:r>
          </a:p>
          <a:p>
            <a:pPr lvl="0"/>
            <a:r>
              <a:rPr lang="en-GB" sz="1400" dirty="0"/>
              <a:t>Input - Advertising for specific roles within the company, which leads to recruitment.  Staff records that include personnel data, including job role designated hours and pay. Information stored from appraisals. Record of holidays and sickness. Records of disciplinary actions.</a:t>
            </a:r>
          </a:p>
          <a:p>
            <a:pPr lvl="0"/>
            <a:r>
              <a:rPr lang="en-GB" sz="1400" dirty="0"/>
              <a:t>Processing – The system allows filtering out prospective recruits for roles advertised. This system aligned with Payroll processes the employers hours including overtime. Managers that perform 1-2-1 and appraisals store the information so that, it can be easily accessed when needed.</a:t>
            </a:r>
          </a:p>
          <a:p>
            <a:pPr lvl="0"/>
            <a:r>
              <a:rPr lang="en-GB" sz="1400" dirty="0"/>
              <a:t>Output – The system designed so that it makes recruitment easy the job offered to the individual who acquires the specific qualifications for the job advertised. Staff records including job specification, department, and hours worked and holiday accrued, is all accessed from this system. The information stored from appraisals used in the future for training and development. </a:t>
            </a:r>
          </a:p>
          <a:p>
            <a:r>
              <a:rPr lang="en-GB" sz="1400" dirty="0"/>
              <a:t> </a:t>
            </a:r>
          </a:p>
          <a:p>
            <a:r>
              <a:rPr lang="en-GB" sz="1400" dirty="0"/>
              <a:t>3) Customer Development System </a:t>
            </a:r>
          </a:p>
          <a:p>
            <a:r>
              <a:rPr lang="en-GB" sz="1400" dirty="0"/>
              <a:t>This system manages the customer experience from feedback, negative and positive. Maintaining customer records for ongoing products and services. From the results of feedback, the company can utilise this information to improve their services.</a:t>
            </a:r>
          </a:p>
          <a:p>
            <a:pPr lvl="0"/>
            <a:r>
              <a:rPr lang="en-GB" sz="1400" dirty="0"/>
              <a:t>Input – The personal data from customers, feedback, passwords, buying preferences and customer experiences, club card information.</a:t>
            </a:r>
          </a:p>
          <a:p>
            <a:pPr lvl="0"/>
            <a:r>
              <a:rPr lang="en-GB" sz="1400" dirty="0"/>
              <a:t>Processing – The data processed in the system will focus on reliability and effectivity of consumers using online platforms; how many times reset passwords, been issued or cannot pay at basket these issues will only be recognised once this data has been inputted into the system. This will also work out if the customer is due for club card vouchers.</a:t>
            </a:r>
          </a:p>
          <a:p>
            <a:pPr lvl="0"/>
            <a:r>
              <a:rPr lang="en-GB" sz="1400" dirty="0"/>
              <a:t>Output – The output of this system is clear, it concentrates on the consumers feasibility when using the organisations online platform form without having issues related to passwords or paying. The results also address on the feedback issues from products or services bought and how the organisation will improve on this matter.  The output for this system will also highlight the popularity on products; it will allow the organisation to see customers repeat orders. </a:t>
            </a:r>
          </a:p>
          <a:p>
            <a:r>
              <a:rPr lang="en-GB" dirty="0"/>
              <a:t> </a:t>
            </a:r>
          </a:p>
          <a:p>
            <a:r>
              <a:rPr lang="en-GB" dirty="0"/>
              <a:t> </a:t>
            </a:r>
          </a:p>
          <a:p>
            <a:r>
              <a:rPr lang="en-GB" dirty="0"/>
              <a:t> </a:t>
            </a:r>
          </a:p>
          <a:p>
            <a:endParaRPr lang="en-GB" dirty="0"/>
          </a:p>
        </p:txBody>
      </p:sp>
    </p:spTree>
    <p:extLst>
      <p:ext uri="{BB962C8B-B14F-4D97-AF65-F5344CB8AC3E}">
        <p14:creationId xmlns:p14="http://schemas.microsoft.com/office/powerpoint/2010/main" val="28760813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689248"/>
            <a:ext cx="8596668" cy="3880773"/>
          </a:xfrm>
        </p:spPr>
        <p:txBody>
          <a:bodyPr>
            <a:noAutofit/>
          </a:bodyPr>
          <a:lstStyle/>
          <a:p>
            <a:r>
              <a:rPr lang="en-GB" sz="1100" dirty="0"/>
              <a:t>Tom Davenport (Davenport, 1994) defines Knowledge Management as the process of capturing, distributing and effectively using knowledge (Koenig, 2018).</a:t>
            </a:r>
          </a:p>
          <a:p>
            <a:r>
              <a:rPr lang="en-GB" sz="1100" dirty="0"/>
              <a:t>The concept of knowledge management organisations realised that an intranet, an in-house substitute for the internet was an amazing tool to use to be able to access and share data amongst the divisions of the business. </a:t>
            </a:r>
          </a:p>
          <a:p>
            <a:r>
              <a:rPr lang="en-GB" sz="1100" dirty="0"/>
              <a:t>A few years after Davenport had defined what knowledge management was </a:t>
            </a:r>
            <a:r>
              <a:rPr lang="en-GB" sz="1100" dirty="0" err="1"/>
              <a:t>Duhon</a:t>
            </a:r>
            <a:r>
              <a:rPr lang="en-GB" sz="1100" dirty="0"/>
              <a:t>, 1998 brought out a new definition which explains knowledge management not only to be accessing and sharing data but also that these assets include database, documents, policies and procedures.</a:t>
            </a:r>
          </a:p>
          <a:p>
            <a:r>
              <a:rPr lang="en-GB" sz="1100" dirty="0"/>
              <a:t>Knowledge management enables the teams and individual employees, collectively share data and information using a system that increases efficiency and effectiveness of all operations. By doing this the organisation can innovate change and compete in the industry. The purpose of this particular system is that knowledge or data generated into information so that later used as an advantage to succeed in the business. The system refers to business processes that once developed can benefit the organisation, the processes are create, store, transfer and apply.</a:t>
            </a:r>
          </a:p>
          <a:p>
            <a:r>
              <a:rPr lang="en-GB" sz="1100" dirty="0"/>
              <a:t>Tesco has an enormous database system which information, passed through on a daily basis. The knowledge management cycle follows three rules:</a:t>
            </a:r>
          </a:p>
          <a:p>
            <a:pPr lvl="0"/>
            <a:r>
              <a:rPr lang="en-GB" sz="1100" dirty="0"/>
              <a:t>Knowledge Acquisition</a:t>
            </a:r>
          </a:p>
          <a:p>
            <a:pPr lvl="0"/>
            <a:r>
              <a:rPr lang="en-GB" sz="1100" dirty="0"/>
              <a:t>Knowledge Retention </a:t>
            </a:r>
          </a:p>
          <a:p>
            <a:pPr lvl="0"/>
            <a:r>
              <a:rPr lang="en-GB" sz="1100" dirty="0"/>
              <a:t>Knowledge Transfer.</a:t>
            </a:r>
          </a:p>
          <a:p>
            <a:r>
              <a:rPr lang="en-GB" sz="1100" dirty="0"/>
              <a:t>For Tesco to be able to follow this cycle it must gain its knowledge acquisition first. Acquire the knowledge in many ways:</a:t>
            </a:r>
          </a:p>
          <a:p>
            <a:pPr lvl="0"/>
            <a:r>
              <a:rPr lang="en-US" sz="1100" dirty="0"/>
              <a:t>New Employees</a:t>
            </a:r>
            <a:endParaRPr lang="en-GB" sz="1100" dirty="0"/>
          </a:p>
          <a:p>
            <a:pPr lvl="0"/>
            <a:r>
              <a:rPr lang="en-US" sz="1100" dirty="0"/>
              <a:t>Existing employees acquiring new knowledge from external environment</a:t>
            </a:r>
            <a:endParaRPr lang="en-GB" sz="1100" dirty="0"/>
          </a:p>
          <a:p>
            <a:pPr lvl="0"/>
            <a:r>
              <a:rPr lang="en-US" sz="1100" dirty="0" smtClean="0"/>
              <a:t>Mergers</a:t>
            </a:r>
            <a:endParaRPr lang="en-GB" sz="1100" dirty="0"/>
          </a:p>
        </p:txBody>
      </p:sp>
      <p:sp>
        <p:nvSpPr>
          <p:cNvPr id="4" name="Title 3"/>
          <p:cNvSpPr>
            <a:spLocks noGrp="1"/>
          </p:cNvSpPr>
          <p:nvPr>
            <p:ph type="title"/>
          </p:nvPr>
        </p:nvSpPr>
        <p:spPr/>
        <p:txBody>
          <a:bodyPr>
            <a:normAutofit fontScale="90000"/>
          </a:bodyPr>
          <a:lstStyle/>
          <a:p>
            <a:r>
              <a:rPr lang="en-GB" dirty="0"/>
              <a:t> </a:t>
            </a:r>
            <a:br>
              <a:rPr lang="en-GB" dirty="0"/>
            </a:br>
            <a:r>
              <a:rPr lang="en-GB" sz="2700" b="1" dirty="0"/>
              <a:t>3. Tesco’s potential knowledge management challenges</a:t>
            </a:r>
            <a:br>
              <a:rPr lang="en-GB" sz="2700" b="1" dirty="0"/>
            </a:br>
            <a:endParaRPr lang="en-GB" dirty="0"/>
          </a:p>
        </p:txBody>
      </p:sp>
    </p:spTree>
    <p:extLst>
      <p:ext uri="{BB962C8B-B14F-4D97-AF65-F5344CB8AC3E}">
        <p14:creationId xmlns:p14="http://schemas.microsoft.com/office/powerpoint/2010/main" val="31106293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254524" y="245098"/>
            <a:ext cx="9832156" cy="6146276"/>
          </a:xfrm>
        </p:spPr>
        <p:txBody>
          <a:bodyPr>
            <a:normAutofit fontScale="47500" lnSpcReduction="20000"/>
          </a:bodyPr>
          <a:lstStyle/>
          <a:p>
            <a:pPr lvl="0"/>
            <a:r>
              <a:rPr lang="en-US" sz="3300" dirty="0"/>
              <a:t>Acquisitions</a:t>
            </a:r>
            <a:endParaRPr lang="en-GB" sz="3300" dirty="0"/>
          </a:p>
          <a:p>
            <a:pPr lvl="0"/>
            <a:r>
              <a:rPr lang="en-US" sz="3300" dirty="0"/>
              <a:t>Consultancy</a:t>
            </a:r>
            <a:endParaRPr lang="en-GB" sz="3300" dirty="0"/>
          </a:p>
          <a:p>
            <a:pPr lvl="0"/>
            <a:r>
              <a:rPr lang="en-US" sz="3300" dirty="0"/>
              <a:t>Outsourcing Research and Development</a:t>
            </a:r>
            <a:endParaRPr lang="en-GB" sz="3300" dirty="0"/>
          </a:p>
          <a:p>
            <a:pPr lvl="0"/>
            <a:r>
              <a:rPr lang="en-US" sz="3300" dirty="0"/>
              <a:t>External Training Programs </a:t>
            </a:r>
            <a:endParaRPr lang="en-GB" sz="3300" dirty="0"/>
          </a:p>
          <a:p>
            <a:pPr lvl="0"/>
            <a:r>
              <a:rPr lang="en-US" sz="3300" dirty="0"/>
              <a:t>Databases</a:t>
            </a:r>
            <a:endParaRPr lang="en-GB" sz="3300" dirty="0"/>
          </a:p>
          <a:p>
            <a:pPr lvl="0"/>
            <a:r>
              <a:rPr lang="en-US" sz="3300" dirty="0"/>
              <a:t>Machinery and equipment</a:t>
            </a:r>
            <a:r>
              <a:rPr lang="en-GB" sz="3300" dirty="0"/>
              <a:t> so it is easily accessible for the knowledge distributed effectively.</a:t>
            </a:r>
          </a:p>
          <a:p>
            <a:r>
              <a:rPr lang="en-GB" sz="3300" dirty="0"/>
              <a:t>Tesco have an inundated knowledge management system that they update to keep up with new information shared to use for future planning’s.</a:t>
            </a:r>
          </a:p>
          <a:p>
            <a:r>
              <a:rPr lang="en-GB" sz="3300" dirty="0"/>
              <a:t>One of the examples used by Tesco is how they use knowledge management to maintain Customer management systems to innovate the use of technology and delivering customer value through the Tesco’s club cards loyalty scheme. The scheme builds relationships and additional measures through which consumers collect points through transactions. This be accumulated through the online platform, and customers are able to choose which way they travel. Tesco operates the club card to promote experience, community and customer data and knowledge (Rowley, 2005).</a:t>
            </a:r>
          </a:p>
          <a:p>
            <a:r>
              <a:rPr lang="en-GB" sz="3300" dirty="0"/>
              <a:t>Tesco also use knowledge management in the form of relational database management system, this applied when customers are ordering online. Here the customer would provide their personal details such as name, address, email and contact number and on return, the information Tesco would interpret will be, the order number, order date, order filled and items in order. By having, this system in place Tesco can filter out information that would allow them to analyse product/stock availability through popularity. Pricing due to demand and, availability some products may increase in price.  </a:t>
            </a:r>
          </a:p>
          <a:p>
            <a:endParaRPr lang="en-GB" sz="1900" dirty="0"/>
          </a:p>
        </p:txBody>
      </p:sp>
    </p:spTree>
    <p:extLst>
      <p:ext uri="{BB962C8B-B14F-4D97-AF65-F5344CB8AC3E}">
        <p14:creationId xmlns:p14="http://schemas.microsoft.com/office/powerpoint/2010/main" val="12981410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 </a:t>
            </a:r>
            <a:r>
              <a:rPr lang="en-GB" dirty="0"/>
              <a:t/>
            </a:r>
            <a:br>
              <a:rPr lang="en-GB" dirty="0"/>
            </a:br>
            <a:r>
              <a:rPr lang="en-GB" b="1" u="sng" dirty="0"/>
              <a:t>4. Porter’s Generic Strategies </a:t>
            </a:r>
            <a:r>
              <a:rPr lang="en-GB" b="1" dirty="0"/>
              <a:t/>
            </a:r>
            <a:br>
              <a:rPr lang="en-GB" b="1" dirty="0"/>
            </a:b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GB" dirty="0"/>
              <a:t>This theory first described by Michael Porter in 1985. Porters five forces model identifies and analyses the five competitive forces that help interconnect an organisation. </a:t>
            </a:r>
          </a:p>
          <a:p>
            <a:pPr fontAlgn="base"/>
            <a:r>
              <a:rPr lang="en-GB" dirty="0"/>
              <a:t>The analysis used to identify strengths and weaknesses, which will then determine a strategy. The model helps to explain why some industries sustain different levels of profitability. </a:t>
            </a:r>
          </a:p>
          <a:p>
            <a:pPr fontAlgn="base"/>
            <a:r>
              <a:rPr lang="en-GB" dirty="0"/>
              <a:t> </a:t>
            </a:r>
          </a:p>
          <a:p>
            <a:r>
              <a:rPr lang="en-GB" dirty="0"/>
              <a:t>Porter's five forces are:</a:t>
            </a:r>
          </a:p>
          <a:p>
            <a:r>
              <a:rPr lang="en-GB" dirty="0"/>
              <a:t>1. Competition in the industry</a:t>
            </a:r>
          </a:p>
          <a:p>
            <a:r>
              <a:rPr lang="en-GB" dirty="0"/>
              <a:t>2. Potential of new entrants into the industry</a:t>
            </a:r>
          </a:p>
          <a:p>
            <a:r>
              <a:rPr lang="en-GB" dirty="0"/>
              <a:t>3. Power of suppliers</a:t>
            </a:r>
          </a:p>
          <a:p>
            <a:r>
              <a:rPr lang="en-GB" dirty="0"/>
              <a:t>4. Power of customers</a:t>
            </a:r>
          </a:p>
          <a:p>
            <a:r>
              <a:rPr lang="en-GB" dirty="0"/>
              <a:t>5. Threat of substitute products</a:t>
            </a:r>
          </a:p>
          <a:p>
            <a:endParaRPr lang="en-GB" dirty="0"/>
          </a:p>
        </p:txBody>
      </p:sp>
    </p:spTree>
    <p:extLst>
      <p:ext uri="{BB962C8B-B14F-4D97-AF65-F5344CB8AC3E}">
        <p14:creationId xmlns:p14="http://schemas.microsoft.com/office/powerpoint/2010/main" val="41665297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b="1" dirty="0" smtClean="0"/>
              <a:t>5. </a:t>
            </a:r>
            <a:r>
              <a:rPr lang="en-GB" sz="2700" b="1" dirty="0"/>
              <a:t>How would Tesco Implement Enterprise Resourcing Planning (ERP) &amp; Benefit and Challenges. </a:t>
            </a:r>
            <a:br>
              <a:rPr lang="en-GB" sz="2700" b="1" dirty="0"/>
            </a:br>
            <a:r>
              <a:rPr lang="en-GB" dirty="0"/>
              <a:t> </a:t>
            </a:r>
            <a:br>
              <a:rPr lang="en-GB" dirty="0"/>
            </a:br>
            <a:endParaRPr lang="en-GB" dirty="0"/>
          </a:p>
        </p:txBody>
      </p:sp>
      <p:sp>
        <p:nvSpPr>
          <p:cNvPr id="3" name="Content Placeholder 2"/>
          <p:cNvSpPr>
            <a:spLocks noGrp="1"/>
          </p:cNvSpPr>
          <p:nvPr>
            <p:ph idx="1"/>
          </p:nvPr>
        </p:nvSpPr>
        <p:spPr>
          <a:xfrm>
            <a:off x="356823" y="1585554"/>
            <a:ext cx="8596668" cy="3880773"/>
          </a:xfrm>
        </p:spPr>
        <p:txBody>
          <a:bodyPr>
            <a:normAutofit fontScale="92500" lnSpcReduction="10000"/>
          </a:bodyPr>
          <a:lstStyle/>
          <a:p>
            <a:pPr fontAlgn="base"/>
            <a:r>
              <a:rPr lang="en-GB" dirty="0"/>
              <a:t>The benefits of Tesco using ERP is that they can share their data and work effectively. This can benefit the organisation to help plan weekly inventories supplies; they can check data on prices on various items new and old. </a:t>
            </a:r>
          </a:p>
          <a:p>
            <a:pPr fontAlgn="base"/>
            <a:r>
              <a:rPr lang="en-GB" dirty="0"/>
              <a:t>Tesco has many stores located throughout the UK some are placed in areas where a particular ethnic minority may reside therefore the ERP helps to accommodate specific needs like halal meat or promoting products for festivals like Eid and Diwali.</a:t>
            </a:r>
          </a:p>
          <a:p>
            <a:pPr fontAlgn="base"/>
            <a:r>
              <a:rPr lang="en-GB" dirty="0"/>
              <a:t>The ERP also helps to decide on store availability and locating them, which then leads to recruitment. </a:t>
            </a:r>
          </a:p>
          <a:p>
            <a:r>
              <a:rPr lang="en-GB" dirty="0"/>
              <a:t>Using the ERP, Tesco may face many obstacles that depend on other factors as if relocation of store, sizing the surrounding population what items will be the featured products in the store. For example, does this store need a clothing section? A pharmacy? Alternatively, will it rely on self-service tills so low in staff levels?</a:t>
            </a:r>
            <a:endParaRPr lang="en-GB" dirty="0"/>
          </a:p>
        </p:txBody>
      </p:sp>
    </p:spTree>
    <p:extLst>
      <p:ext uri="{BB962C8B-B14F-4D97-AF65-F5344CB8AC3E}">
        <p14:creationId xmlns:p14="http://schemas.microsoft.com/office/powerpoint/2010/main" val="47545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6. CONCLUSION</a:t>
            </a:r>
            <a:br>
              <a:rPr lang="en-GB" b="1" dirty="0"/>
            </a:br>
            <a:endParaRPr lang="en-GB" dirty="0"/>
          </a:p>
        </p:txBody>
      </p:sp>
      <p:sp>
        <p:nvSpPr>
          <p:cNvPr id="3" name="Content Placeholder 2"/>
          <p:cNvSpPr>
            <a:spLocks noGrp="1"/>
          </p:cNvSpPr>
          <p:nvPr>
            <p:ph idx="1"/>
          </p:nvPr>
        </p:nvSpPr>
        <p:spPr>
          <a:xfrm>
            <a:off x="169682" y="1505426"/>
            <a:ext cx="11010507" cy="5352574"/>
          </a:xfrm>
        </p:spPr>
        <p:txBody>
          <a:bodyPr>
            <a:noAutofit/>
          </a:bodyPr>
          <a:lstStyle/>
          <a:p>
            <a:pPr fontAlgn="base"/>
            <a:r>
              <a:rPr lang="en-GB" dirty="0"/>
              <a:t>This report has covered a fraction of what systems Tesco really use. Tesco being a leading retailer with many thousand stores and customers can only rely on IT systems to maintain all</a:t>
            </a:r>
            <a:r>
              <a:rPr lang="en-GB" sz="1200" dirty="0"/>
              <a:t> </a:t>
            </a:r>
            <a:r>
              <a:rPr lang="en-GB" dirty="0"/>
              <a:t>their data, which they later use to promote their products and services.</a:t>
            </a:r>
          </a:p>
          <a:p>
            <a:pPr fontAlgn="base"/>
            <a:r>
              <a:rPr lang="en-GB" dirty="0"/>
              <a:t>The report highlights the obvious systems such as Finance, Customer Service Management it covers the loyalty club card and ERP.</a:t>
            </a:r>
          </a:p>
          <a:p>
            <a:pPr fontAlgn="base"/>
            <a:r>
              <a:rPr lang="en-GB" dirty="0"/>
              <a:t> </a:t>
            </a:r>
          </a:p>
          <a:p>
            <a:pPr fontAlgn="base"/>
            <a:r>
              <a:rPr lang="en-GB" dirty="0"/>
              <a:t>However, we know that where there is an advantage there is also a disadvantage; the report illustrates those system managements with knowledge management Tesco is able to move with the change in the industry but also that when there is a failure then what? The company then uses the system to diagnose the problem, and this is where the in house intranet has significance. By using this, colleagues in other divisions are able to share the data and act accordingly. </a:t>
            </a:r>
          </a:p>
          <a:p>
            <a:pPr fontAlgn="base"/>
            <a:r>
              <a:rPr lang="en-GB" dirty="0"/>
              <a:t>This report is a revelation and it is a fact that information systems have taken over the industry from cashless payments to ordering from the comfort of your own home even bill payments be done with a click of a button. Information systems recommended and if your business still relies on pen and paper then how will you manage your data? How will you promote your products? How will you reach your customers?  You need to move with time to be able to succeed in this fast pacing industry. Consumers want fast efficient and reliable platforms to continue shopping in everyday life. </a:t>
            </a:r>
          </a:p>
          <a:p>
            <a:pPr fontAlgn="base"/>
            <a:r>
              <a:rPr lang="en-GB" dirty="0"/>
              <a:t> </a:t>
            </a:r>
          </a:p>
          <a:p>
            <a:pPr fontAlgn="base"/>
            <a:r>
              <a:rPr lang="en-GB" dirty="0"/>
              <a:t> </a:t>
            </a:r>
          </a:p>
          <a:p>
            <a:r>
              <a:rPr lang="en-GB" dirty="0"/>
              <a:t> </a:t>
            </a:r>
          </a:p>
          <a:p>
            <a:r>
              <a:rPr lang="en-GB" dirty="0"/>
              <a:t> </a:t>
            </a:r>
          </a:p>
          <a:p>
            <a:r>
              <a:rPr lang="en-GB" sz="1200" dirty="0"/>
              <a:t> </a:t>
            </a:r>
          </a:p>
          <a:p>
            <a:r>
              <a:rPr lang="en-GB" sz="1200" dirty="0"/>
              <a:t> </a:t>
            </a:r>
          </a:p>
          <a:p>
            <a:endParaRPr lang="en-GB" sz="1200" dirty="0"/>
          </a:p>
        </p:txBody>
      </p:sp>
    </p:spTree>
    <p:extLst>
      <p:ext uri="{BB962C8B-B14F-4D97-AF65-F5344CB8AC3E}">
        <p14:creationId xmlns:p14="http://schemas.microsoft.com/office/powerpoint/2010/main" val="1022082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7142" y="2036190"/>
            <a:ext cx="6796726" cy="2123658"/>
          </a:xfrm>
          <a:prstGeom prst="rect">
            <a:avLst/>
          </a:prstGeom>
          <a:noFill/>
        </p:spPr>
        <p:txBody>
          <a:bodyPr wrap="square" rtlCol="0">
            <a:spAutoFit/>
          </a:bodyPr>
          <a:lstStyle/>
          <a:p>
            <a:r>
              <a:rPr lang="en-GB" sz="4400" dirty="0" smtClean="0">
                <a:latin typeface="Arial Rounded MT Bold" panose="020F0704030504030204" pitchFamily="34" charset="0"/>
              </a:rPr>
              <a:t>Thank you for taking the time out to read my report</a:t>
            </a:r>
            <a:r>
              <a:rPr lang="en-GB" sz="4400" dirty="0" smtClean="0"/>
              <a:t> </a:t>
            </a:r>
            <a:r>
              <a:rPr lang="en-GB" sz="4400" dirty="0" smtClean="0">
                <a:sym typeface="Wingdings" panose="05000000000000000000" pitchFamily="2" charset="2"/>
              </a:rPr>
              <a:t></a:t>
            </a:r>
            <a:endParaRPr lang="en-GB" sz="4400" dirty="0"/>
          </a:p>
        </p:txBody>
      </p:sp>
    </p:spTree>
    <p:extLst>
      <p:ext uri="{BB962C8B-B14F-4D97-AF65-F5344CB8AC3E}">
        <p14:creationId xmlns:p14="http://schemas.microsoft.com/office/powerpoint/2010/main" val="1678310093"/>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612</TotalTime>
  <Words>2383</Words>
  <Application>Microsoft Office PowerPoint</Application>
  <PresentationFormat>Widescreen</PresentationFormat>
  <Paragraphs>125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Rounded MT Bold</vt:lpstr>
      <vt:lpstr>Trebuchet MS</vt:lpstr>
      <vt:lpstr>Wingdings</vt:lpstr>
      <vt:lpstr>Wingdings 3</vt:lpstr>
      <vt:lpstr>Facet</vt:lpstr>
      <vt:lpstr>                 Management Skills for the Workplace (BMSW5106_BIRM) VAJIRA BALASURIYA </vt:lpstr>
      <vt:lpstr>Contents</vt:lpstr>
      <vt:lpstr>Introduction and Case Study Tesco </vt:lpstr>
      <vt:lpstr>  1.Why are information systems being essential for Tesco? </vt:lpstr>
      <vt:lpstr>2. What are the information systems implemented by Tesco and describe the input, processing, and output of such a system?   </vt:lpstr>
      <vt:lpstr>2.1 Systems Used</vt:lpstr>
      <vt:lpstr>PowerPoint Presentation</vt:lpstr>
      <vt:lpstr>  3. Tesco’s potential knowledge management challenges </vt:lpstr>
      <vt:lpstr>PowerPoint Presentation</vt:lpstr>
      <vt:lpstr>  4. Porter’s Generic Strategies  </vt:lpstr>
      <vt:lpstr>5. How would Tesco Implement Enterprise Resourcing Planning (ERP) &amp; Benefit and Challenges.    </vt:lpstr>
      <vt:lpstr>6. 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RASHEDA BEGUM (1814351)       Knowledge and Information Management Skills for the Workplace (BMSW5106_BIRM)          RASHEDA BEGUM (1814351)           Management Skills for the Workplace (BMSW5106_BIRM) VAJIRA BALASURIYA</dc:title>
  <dc:creator>Rasheda Begum</dc:creator>
  <cp:lastModifiedBy>Rasheda Begum</cp:lastModifiedBy>
  <cp:revision>8</cp:revision>
  <dcterms:created xsi:type="dcterms:W3CDTF">2021-03-29T10:05:39Z</dcterms:created>
  <dcterms:modified xsi:type="dcterms:W3CDTF">2021-03-29T20:18:33Z</dcterms:modified>
</cp:coreProperties>
</file>