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5"/>
  </p:notesMasterIdLst>
  <p:sldIdLst>
    <p:sldId id="260" r:id="rId5"/>
    <p:sldId id="268" r:id="rId6"/>
    <p:sldId id="258" r:id="rId7"/>
    <p:sldId id="276" r:id="rId8"/>
    <p:sldId id="264" r:id="rId9"/>
    <p:sldId id="271" r:id="rId10"/>
    <p:sldId id="270" r:id="rId11"/>
    <p:sldId id="261" r:id="rId12"/>
    <p:sldId id="265" r:id="rId13"/>
    <p:sldId id="267" r:id="rId14"/>
    <p:sldId id="273" r:id="rId15"/>
    <p:sldId id="281" r:id="rId16"/>
    <p:sldId id="282" r:id="rId17"/>
    <p:sldId id="283" r:id="rId18"/>
    <p:sldId id="285" r:id="rId19"/>
    <p:sldId id="284" r:id="rId20"/>
    <p:sldId id="286" r:id="rId21"/>
    <p:sldId id="287" r:id="rId22"/>
    <p:sldId id="288" r:id="rId23"/>
    <p:sldId id="289" r:id="rId24"/>
    <p:sldId id="275" r:id="rId25"/>
    <p:sldId id="259" r:id="rId26"/>
    <p:sldId id="277" r:id="rId27"/>
    <p:sldId id="278" r:id="rId28"/>
    <p:sldId id="262" r:id="rId29"/>
    <p:sldId id="263" r:id="rId30"/>
    <p:sldId id="279" r:id="rId31"/>
    <p:sldId id="280" r:id="rId32"/>
    <p:sldId id="256" r:id="rId33"/>
    <p:sldId id="257"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E08D28-F17E-46EA-C58C-ABBC75B0018F}" v="3" dt="2025-10-07T09:28:24.921"/>
    <p1510:client id="{3A8D8DD3-3379-1DBA-0506-DAD835738CCB}" v="215" dt="2025-10-07T08:58:47.170"/>
    <p1510:client id="{C09E3A55-0B68-4D1B-9454-FCA4FEB2A568}" v="300" dt="2025-10-07T08:18:19.349"/>
  </p1510:revLst>
</p1510:revInfo>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53A5B6-9C67-44EA-A026-EC98275B8661}"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B77ADCA6-5F71-436E-966F-2DF37937A5CB}">
      <dgm:prSet/>
      <dgm:spPr/>
      <dgm:t>
        <a:bodyPr/>
        <a:lstStyle/>
        <a:p>
          <a:r>
            <a:rPr lang="en-GB"/>
            <a:t>Enhances confidence and self-worth (Encompass Wellness, n.d.; OHSU, n.d.). </a:t>
          </a:r>
          <a:endParaRPr lang="en-US"/>
        </a:p>
      </dgm:t>
    </dgm:pt>
    <dgm:pt modelId="{985DDCA8-2922-4C9F-B840-A1865EFD732C}" type="parTrans" cxnId="{56A488A6-8391-4C9B-8C30-696BF106D955}">
      <dgm:prSet/>
      <dgm:spPr/>
      <dgm:t>
        <a:bodyPr/>
        <a:lstStyle/>
        <a:p>
          <a:endParaRPr lang="en-US"/>
        </a:p>
      </dgm:t>
    </dgm:pt>
    <dgm:pt modelId="{B34A16FA-9283-4844-AB85-D490E62EC74A}" type="sibTrans" cxnId="{56A488A6-8391-4C9B-8C30-696BF106D955}">
      <dgm:prSet/>
      <dgm:spPr/>
      <dgm:t>
        <a:bodyPr/>
        <a:lstStyle/>
        <a:p>
          <a:endParaRPr lang="en-US"/>
        </a:p>
      </dgm:t>
    </dgm:pt>
    <dgm:pt modelId="{4677BFC5-42F9-4F8A-A399-9413E2980109}">
      <dgm:prSet/>
      <dgm:spPr/>
      <dgm:t>
        <a:bodyPr/>
        <a:lstStyle/>
        <a:p>
          <a:r>
            <a:rPr lang="en-GB"/>
            <a:t>Lessens pregnancy and STI worry (Lin et al., 2021). </a:t>
          </a:r>
          <a:endParaRPr lang="en-US"/>
        </a:p>
      </dgm:t>
    </dgm:pt>
    <dgm:pt modelId="{5A99E578-2BF3-4F97-AD43-C946CE455FE0}" type="parTrans" cxnId="{7A5905AF-C5C9-4A98-804C-D9E3EB5BB1D3}">
      <dgm:prSet/>
      <dgm:spPr/>
      <dgm:t>
        <a:bodyPr/>
        <a:lstStyle/>
        <a:p>
          <a:endParaRPr lang="en-US"/>
        </a:p>
      </dgm:t>
    </dgm:pt>
    <dgm:pt modelId="{DB514B87-91E2-4C72-8BB0-5A5B0A6131E1}" type="sibTrans" cxnId="{7A5905AF-C5C9-4A98-804C-D9E3EB5BB1D3}">
      <dgm:prSet/>
      <dgm:spPr/>
      <dgm:t>
        <a:bodyPr/>
        <a:lstStyle/>
        <a:p>
          <a:endParaRPr lang="en-US"/>
        </a:p>
      </dgm:t>
    </dgm:pt>
    <dgm:pt modelId="{AA805F88-7B08-4C5E-B7A1-BD4409AF8BF6}">
      <dgm:prSet/>
      <dgm:spPr/>
      <dgm:t>
        <a:bodyPr/>
        <a:lstStyle/>
        <a:p>
          <a:r>
            <a:rPr lang="en-GB"/>
            <a:t>Enhances wellbeing by fostering secure connections (Douglas et al., 2013). </a:t>
          </a:r>
          <a:endParaRPr lang="en-US"/>
        </a:p>
      </dgm:t>
    </dgm:pt>
    <dgm:pt modelId="{FD6840EB-4332-47D7-87D0-56DD515C295F}" type="parTrans" cxnId="{D8D3956E-6DEF-41E9-BCEA-BE3DEDBEBAEA}">
      <dgm:prSet/>
      <dgm:spPr/>
      <dgm:t>
        <a:bodyPr/>
        <a:lstStyle/>
        <a:p>
          <a:endParaRPr lang="en-US"/>
        </a:p>
      </dgm:t>
    </dgm:pt>
    <dgm:pt modelId="{12041FF4-A963-412E-9EF1-56A6A2F52E37}" type="sibTrans" cxnId="{D8D3956E-6DEF-41E9-BCEA-BE3DEDBEBAEA}">
      <dgm:prSet/>
      <dgm:spPr/>
      <dgm:t>
        <a:bodyPr/>
        <a:lstStyle/>
        <a:p>
          <a:endParaRPr lang="en-US"/>
        </a:p>
      </dgm:t>
    </dgm:pt>
    <dgm:pt modelId="{A87BB1C4-9DE2-4484-9366-92C5092794AD}">
      <dgm:prSet/>
      <dgm:spPr/>
      <dgm:t>
        <a:bodyPr/>
        <a:lstStyle/>
        <a:p>
          <a:r>
            <a:rPr lang="en-GB"/>
            <a:t>It strengthens resistance to peer pressure (Setiowati, 2019).</a:t>
          </a:r>
          <a:endParaRPr lang="en-US"/>
        </a:p>
      </dgm:t>
    </dgm:pt>
    <dgm:pt modelId="{863B90CC-90BA-4190-90A6-514B72AEF641}" type="parTrans" cxnId="{7DB12133-4592-4302-86FF-C29893376168}">
      <dgm:prSet/>
      <dgm:spPr/>
      <dgm:t>
        <a:bodyPr/>
        <a:lstStyle/>
        <a:p>
          <a:endParaRPr lang="en-US"/>
        </a:p>
      </dgm:t>
    </dgm:pt>
    <dgm:pt modelId="{D1862111-938C-48F7-8FCD-B7EDB902A9E0}" type="sibTrans" cxnId="{7DB12133-4592-4302-86FF-C29893376168}">
      <dgm:prSet/>
      <dgm:spPr/>
      <dgm:t>
        <a:bodyPr/>
        <a:lstStyle/>
        <a:p>
          <a:endParaRPr lang="en-US"/>
        </a:p>
      </dgm:t>
    </dgm:pt>
    <dgm:pt modelId="{77D29CA4-46CA-BD44-86A2-4779085267B0}" type="pres">
      <dgm:prSet presAssocID="{4753A5B6-9C67-44EA-A026-EC98275B8661}" presName="matrix" presStyleCnt="0">
        <dgm:presLayoutVars>
          <dgm:chMax val="1"/>
          <dgm:dir/>
          <dgm:resizeHandles val="exact"/>
        </dgm:presLayoutVars>
      </dgm:prSet>
      <dgm:spPr/>
    </dgm:pt>
    <dgm:pt modelId="{BFDEE518-AE2B-D04F-A6EB-C4C02742EF12}" type="pres">
      <dgm:prSet presAssocID="{4753A5B6-9C67-44EA-A026-EC98275B8661}" presName="diamond" presStyleLbl="bgShp" presStyleIdx="0" presStyleCnt="1"/>
      <dgm:spPr/>
    </dgm:pt>
    <dgm:pt modelId="{8B64B6EB-802A-2949-864E-C503B0AB1B1C}" type="pres">
      <dgm:prSet presAssocID="{4753A5B6-9C67-44EA-A026-EC98275B8661}" presName="quad1" presStyleLbl="node1" presStyleIdx="0" presStyleCnt="4">
        <dgm:presLayoutVars>
          <dgm:chMax val="0"/>
          <dgm:chPref val="0"/>
          <dgm:bulletEnabled val="1"/>
        </dgm:presLayoutVars>
      </dgm:prSet>
      <dgm:spPr/>
    </dgm:pt>
    <dgm:pt modelId="{18756306-7680-4240-B306-2D5FD8F97137}" type="pres">
      <dgm:prSet presAssocID="{4753A5B6-9C67-44EA-A026-EC98275B8661}" presName="quad2" presStyleLbl="node1" presStyleIdx="1" presStyleCnt="4">
        <dgm:presLayoutVars>
          <dgm:chMax val="0"/>
          <dgm:chPref val="0"/>
          <dgm:bulletEnabled val="1"/>
        </dgm:presLayoutVars>
      </dgm:prSet>
      <dgm:spPr/>
    </dgm:pt>
    <dgm:pt modelId="{DFFBBE86-0486-404A-AE7C-B41E2315D3AE}" type="pres">
      <dgm:prSet presAssocID="{4753A5B6-9C67-44EA-A026-EC98275B8661}" presName="quad3" presStyleLbl="node1" presStyleIdx="2" presStyleCnt="4">
        <dgm:presLayoutVars>
          <dgm:chMax val="0"/>
          <dgm:chPref val="0"/>
          <dgm:bulletEnabled val="1"/>
        </dgm:presLayoutVars>
      </dgm:prSet>
      <dgm:spPr/>
    </dgm:pt>
    <dgm:pt modelId="{4B6BE63A-7CAF-6C4C-8031-0BA51364AEC2}" type="pres">
      <dgm:prSet presAssocID="{4753A5B6-9C67-44EA-A026-EC98275B8661}" presName="quad4" presStyleLbl="node1" presStyleIdx="3" presStyleCnt="4">
        <dgm:presLayoutVars>
          <dgm:chMax val="0"/>
          <dgm:chPref val="0"/>
          <dgm:bulletEnabled val="1"/>
        </dgm:presLayoutVars>
      </dgm:prSet>
      <dgm:spPr/>
    </dgm:pt>
  </dgm:ptLst>
  <dgm:cxnLst>
    <dgm:cxn modelId="{1007B921-02DB-F546-A313-83DA7ED46BA5}" type="presOf" srcId="{AA805F88-7B08-4C5E-B7A1-BD4409AF8BF6}" destId="{DFFBBE86-0486-404A-AE7C-B41E2315D3AE}" srcOrd="0" destOrd="0" presId="urn:microsoft.com/office/officeart/2005/8/layout/matrix3"/>
    <dgm:cxn modelId="{7DB12133-4592-4302-86FF-C29893376168}" srcId="{4753A5B6-9C67-44EA-A026-EC98275B8661}" destId="{A87BB1C4-9DE2-4484-9366-92C5092794AD}" srcOrd="3" destOrd="0" parTransId="{863B90CC-90BA-4190-90A6-514B72AEF641}" sibTransId="{D1862111-938C-48F7-8FCD-B7EDB902A9E0}"/>
    <dgm:cxn modelId="{523EDA68-5444-7A4D-83A1-6B9E4FDB001B}" type="presOf" srcId="{B77ADCA6-5F71-436E-966F-2DF37937A5CB}" destId="{8B64B6EB-802A-2949-864E-C503B0AB1B1C}" srcOrd="0" destOrd="0" presId="urn:microsoft.com/office/officeart/2005/8/layout/matrix3"/>
    <dgm:cxn modelId="{D8D3956E-6DEF-41E9-BCEA-BE3DEDBEBAEA}" srcId="{4753A5B6-9C67-44EA-A026-EC98275B8661}" destId="{AA805F88-7B08-4C5E-B7A1-BD4409AF8BF6}" srcOrd="2" destOrd="0" parTransId="{FD6840EB-4332-47D7-87D0-56DD515C295F}" sibTransId="{12041FF4-A963-412E-9EF1-56A6A2F52E37}"/>
    <dgm:cxn modelId="{20EFC276-36C3-6C48-BE50-8252F12326AF}" type="presOf" srcId="{A87BB1C4-9DE2-4484-9366-92C5092794AD}" destId="{4B6BE63A-7CAF-6C4C-8031-0BA51364AEC2}" srcOrd="0" destOrd="0" presId="urn:microsoft.com/office/officeart/2005/8/layout/matrix3"/>
    <dgm:cxn modelId="{1E9DF585-41FA-1D45-BF23-0404C2B61072}" type="presOf" srcId="{4753A5B6-9C67-44EA-A026-EC98275B8661}" destId="{77D29CA4-46CA-BD44-86A2-4779085267B0}" srcOrd="0" destOrd="0" presId="urn:microsoft.com/office/officeart/2005/8/layout/matrix3"/>
    <dgm:cxn modelId="{56A488A6-8391-4C9B-8C30-696BF106D955}" srcId="{4753A5B6-9C67-44EA-A026-EC98275B8661}" destId="{B77ADCA6-5F71-436E-966F-2DF37937A5CB}" srcOrd="0" destOrd="0" parTransId="{985DDCA8-2922-4C9F-B840-A1865EFD732C}" sibTransId="{B34A16FA-9283-4844-AB85-D490E62EC74A}"/>
    <dgm:cxn modelId="{7A5905AF-C5C9-4A98-804C-D9E3EB5BB1D3}" srcId="{4753A5B6-9C67-44EA-A026-EC98275B8661}" destId="{4677BFC5-42F9-4F8A-A399-9413E2980109}" srcOrd="1" destOrd="0" parTransId="{5A99E578-2BF3-4F97-AD43-C946CE455FE0}" sibTransId="{DB514B87-91E2-4C72-8BB0-5A5B0A6131E1}"/>
    <dgm:cxn modelId="{F0E896EB-416B-C04B-A6C6-18C1E9D3BF47}" type="presOf" srcId="{4677BFC5-42F9-4F8A-A399-9413E2980109}" destId="{18756306-7680-4240-B306-2D5FD8F97137}" srcOrd="0" destOrd="0" presId="urn:microsoft.com/office/officeart/2005/8/layout/matrix3"/>
    <dgm:cxn modelId="{2162E31D-9BAC-1547-A200-BB140F169BAE}" type="presParOf" srcId="{77D29CA4-46CA-BD44-86A2-4779085267B0}" destId="{BFDEE518-AE2B-D04F-A6EB-C4C02742EF12}" srcOrd="0" destOrd="0" presId="urn:microsoft.com/office/officeart/2005/8/layout/matrix3"/>
    <dgm:cxn modelId="{5E326652-883F-EA4E-861E-AEA3B0DFB448}" type="presParOf" srcId="{77D29CA4-46CA-BD44-86A2-4779085267B0}" destId="{8B64B6EB-802A-2949-864E-C503B0AB1B1C}" srcOrd="1" destOrd="0" presId="urn:microsoft.com/office/officeart/2005/8/layout/matrix3"/>
    <dgm:cxn modelId="{5AF26D46-A885-ED4C-9524-C52AEFE18850}" type="presParOf" srcId="{77D29CA4-46CA-BD44-86A2-4779085267B0}" destId="{18756306-7680-4240-B306-2D5FD8F97137}" srcOrd="2" destOrd="0" presId="urn:microsoft.com/office/officeart/2005/8/layout/matrix3"/>
    <dgm:cxn modelId="{466ED95E-6473-324C-9B25-0652F8D00A1E}" type="presParOf" srcId="{77D29CA4-46CA-BD44-86A2-4779085267B0}" destId="{DFFBBE86-0486-404A-AE7C-B41E2315D3AE}" srcOrd="3" destOrd="0" presId="urn:microsoft.com/office/officeart/2005/8/layout/matrix3"/>
    <dgm:cxn modelId="{4579A1C1-5A37-B148-98E1-E32940018F5B}" type="presParOf" srcId="{77D29CA4-46CA-BD44-86A2-4779085267B0}" destId="{4B6BE63A-7CAF-6C4C-8031-0BA51364AEC2}"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F53C6E-42F8-4F10-8A8E-D4BBBFE0F32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612158F-0B6A-44B3-A293-E7426B2789FF}">
      <dgm:prSet custT="1"/>
      <dgm:spPr/>
      <dgm:t>
        <a:bodyPr/>
        <a:lstStyle/>
        <a:p>
          <a:pPr algn="ctr">
            <a:lnSpc>
              <a:spcPct val="90000"/>
            </a:lnSpc>
          </a:pPr>
          <a:r>
            <a:rPr lang="en-GB" sz="2000">
              <a:ea typeface="+mn-ea"/>
              <a:cs typeface="+mn-cs"/>
            </a:rPr>
            <a:t>According to the health belief model, behaviour is driven by perceived risk (Douglas et al., 2013).</a:t>
          </a:r>
          <a:r>
            <a:rPr lang="en-GB" sz="2400">
              <a:ea typeface="+mn-ea"/>
              <a:cs typeface="+mn-cs"/>
            </a:rPr>
            <a:t> </a:t>
          </a:r>
          <a:endParaRPr lang="en-US" sz="2400">
            <a:ea typeface="+mn-ea"/>
            <a:cs typeface="+mn-cs"/>
          </a:endParaRPr>
        </a:p>
      </dgm:t>
    </dgm:pt>
    <dgm:pt modelId="{8824ECD7-2104-46E8-9FEB-B2E25720FEE7}" type="parTrans" cxnId="{CEED3BDA-7FFA-4F74-A2E9-FDFC8EB5F048}">
      <dgm:prSet/>
      <dgm:spPr/>
      <dgm:t>
        <a:bodyPr/>
        <a:lstStyle/>
        <a:p>
          <a:endParaRPr lang="en-US"/>
        </a:p>
      </dgm:t>
    </dgm:pt>
    <dgm:pt modelId="{5FEB51E3-CC83-487E-AD5F-9DABEB51F5CE}" type="sibTrans" cxnId="{CEED3BDA-7FFA-4F74-A2E9-FDFC8EB5F048}">
      <dgm:prSet/>
      <dgm:spPr/>
      <dgm:t>
        <a:bodyPr/>
        <a:lstStyle/>
        <a:p>
          <a:endParaRPr lang="en-US"/>
        </a:p>
      </dgm:t>
    </dgm:pt>
    <dgm:pt modelId="{6FECCA16-9BDF-4F23-8B59-D5DC745A5B50}">
      <dgm:prSet/>
      <dgm:spPr/>
      <dgm:t>
        <a:bodyPr/>
        <a:lstStyle/>
        <a:p>
          <a:pPr algn="ctr">
            <a:lnSpc>
              <a:spcPct val="90000"/>
            </a:lnSpc>
          </a:pPr>
          <a:r>
            <a:rPr lang="en-GB" sz="2100">
              <a:ea typeface="+mn-ea"/>
              <a:cs typeface="+mn-cs"/>
            </a:rPr>
            <a:t>The Theory of Planned Behaviour: control, norms, and attitudes (Darabi et al., 2017; Godin &amp; Kok, 1996). </a:t>
          </a:r>
          <a:endParaRPr lang="en-US" sz="2100">
            <a:ea typeface="+mn-ea"/>
            <a:cs typeface="+mn-cs"/>
          </a:endParaRPr>
        </a:p>
      </dgm:t>
    </dgm:pt>
    <dgm:pt modelId="{FC18712A-C799-4F00-8CA0-A97912AFFA43}" type="parTrans" cxnId="{69EE4630-C2EF-42EB-81FF-B7A73F2AB255}">
      <dgm:prSet/>
      <dgm:spPr/>
      <dgm:t>
        <a:bodyPr/>
        <a:lstStyle/>
        <a:p>
          <a:endParaRPr lang="en-US"/>
        </a:p>
      </dgm:t>
    </dgm:pt>
    <dgm:pt modelId="{24BBFD45-7C52-4512-B12C-3FD5A30AF8A4}" type="sibTrans" cxnId="{69EE4630-C2EF-42EB-81FF-B7A73F2AB255}">
      <dgm:prSet/>
      <dgm:spPr/>
      <dgm:t>
        <a:bodyPr/>
        <a:lstStyle/>
        <a:p>
          <a:endParaRPr lang="en-US"/>
        </a:p>
      </dgm:t>
    </dgm:pt>
    <dgm:pt modelId="{1D29FBAE-94DE-403C-B4B4-8332E1CDB866}">
      <dgm:prSet/>
      <dgm:spPr/>
      <dgm:t>
        <a:bodyPr/>
        <a:lstStyle/>
        <a:p>
          <a:pPr algn="ctr">
            <a:lnSpc>
              <a:spcPct val="90000"/>
            </a:lnSpc>
          </a:pPr>
          <a:r>
            <a:rPr lang="en-GB" sz="2100">
              <a:ea typeface="+mn-ea"/>
              <a:cs typeface="+mn-cs"/>
            </a:rPr>
            <a:t>The stages of transition in the transtheoretical model (Wang et al., 2017)</a:t>
          </a:r>
          <a:endParaRPr lang="en-US" sz="2100">
            <a:ea typeface="+mn-ea"/>
            <a:cs typeface="+mn-cs"/>
          </a:endParaRPr>
        </a:p>
      </dgm:t>
    </dgm:pt>
    <dgm:pt modelId="{14CAF221-0C82-4493-B15B-DC77ECFF0C4D}" type="parTrans" cxnId="{C58B1CA6-F409-477B-9C16-D0E5B02607F5}">
      <dgm:prSet/>
      <dgm:spPr/>
      <dgm:t>
        <a:bodyPr/>
        <a:lstStyle/>
        <a:p>
          <a:endParaRPr lang="en-US"/>
        </a:p>
      </dgm:t>
    </dgm:pt>
    <dgm:pt modelId="{2C272524-EE43-4133-B3B8-BDCD6F0CA0F8}" type="sibTrans" cxnId="{C58B1CA6-F409-477B-9C16-D0E5B02607F5}">
      <dgm:prSet/>
      <dgm:spPr/>
      <dgm:t>
        <a:bodyPr/>
        <a:lstStyle/>
        <a:p>
          <a:endParaRPr lang="en-US"/>
        </a:p>
      </dgm:t>
    </dgm:pt>
    <dgm:pt modelId="{F58BAFFE-913E-6247-BC8C-1EEBAA5D1D34}" type="pres">
      <dgm:prSet presAssocID="{52F53C6E-42F8-4F10-8A8E-D4BBBFE0F323}" presName="hierChild1" presStyleCnt="0">
        <dgm:presLayoutVars>
          <dgm:chPref val="1"/>
          <dgm:dir/>
          <dgm:animOne val="branch"/>
          <dgm:animLvl val="lvl"/>
          <dgm:resizeHandles/>
        </dgm:presLayoutVars>
      </dgm:prSet>
      <dgm:spPr/>
    </dgm:pt>
    <dgm:pt modelId="{DC1BBA4C-608A-F445-93AA-9EC853D42284}" type="pres">
      <dgm:prSet presAssocID="{3612158F-0B6A-44B3-A293-E7426B2789FF}" presName="hierRoot1" presStyleCnt="0"/>
      <dgm:spPr/>
    </dgm:pt>
    <dgm:pt modelId="{9055373D-B869-D948-81DF-593592D741B1}" type="pres">
      <dgm:prSet presAssocID="{3612158F-0B6A-44B3-A293-E7426B2789FF}" presName="composite" presStyleCnt="0"/>
      <dgm:spPr/>
    </dgm:pt>
    <dgm:pt modelId="{BBEA591A-1E4C-E042-BC75-71AE6AF3EB41}" type="pres">
      <dgm:prSet presAssocID="{3612158F-0B6A-44B3-A293-E7426B2789FF}" presName="background" presStyleLbl="node0" presStyleIdx="0" presStyleCnt="3"/>
      <dgm:spPr/>
    </dgm:pt>
    <dgm:pt modelId="{3E30C608-658C-AA4E-8C0C-5F7AC02AAC98}" type="pres">
      <dgm:prSet presAssocID="{3612158F-0B6A-44B3-A293-E7426B2789FF}" presName="text" presStyleLbl="fgAcc0" presStyleIdx="0" presStyleCnt="3">
        <dgm:presLayoutVars>
          <dgm:chPref val="3"/>
        </dgm:presLayoutVars>
      </dgm:prSet>
      <dgm:spPr/>
    </dgm:pt>
    <dgm:pt modelId="{900A9A9B-8770-FD43-B27D-E7B193AA708F}" type="pres">
      <dgm:prSet presAssocID="{3612158F-0B6A-44B3-A293-E7426B2789FF}" presName="hierChild2" presStyleCnt="0"/>
      <dgm:spPr/>
    </dgm:pt>
    <dgm:pt modelId="{11D61AE0-BBBC-8D47-BDB9-A4FDB9177C80}" type="pres">
      <dgm:prSet presAssocID="{6FECCA16-9BDF-4F23-8B59-D5DC745A5B50}" presName="hierRoot1" presStyleCnt="0"/>
      <dgm:spPr/>
    </dgm:pt>
    <dgm:pt modelId="{97984F63-A439-3149-968D-E9C5C0FD1F24}" type="pres">
      <dgm:prSet presAssocID="{6FECCA16-9BDF-4F23-8B59-D5DC745A5B50}" presName="composite" presStyleCnt="0"/>
      <dgm:spPr/>
    </dgm:pt>
    <dgm:pt modelId="{C00D8FAF-76E4-DD4A-8717-AE531795FB90}" type="pres">
      <dgm:prSet presAssocID="{6FECCA16-9BDF-4F23-8B59-D5DC745A5B50}" presName="background" presStyleLbl="node0" presStyleIdx="1" presStyleCnt="3"/>
      <dgm:spPr/>
    </dgm:pt>
    <dgm:pt modelId="{219B8E38-9A4B-F54F-BA25-A8C56A47A53E}" type="pres">
      <dgm:prSet presAssocID="{6FECCA16-9BDF-4F23-8B59-D5DC745A5B50}" presName="text" presStyleLbl="fgAcc0" presStyleIdx="1" presStyleCnt="3">
        <dgm:presLayoutVars>
          <dgm:chPref val="3"/>
        </dgm:presLayoutVars>
      </dgm:prSet>
      <dgm:spPr/>
    </dgm:pt>
    <dgm:pt modelId="{A0C86DA9-A109-444A-AD83-3692EE9F2705}" type="pres">
      <dgm:prSet presAssocID="{6FECCA16-9BDF-4F23-8B59-D5DC745A5B50}" presName="hierChild2" presStyleCnt="0"/>
      <dgm:spPr/>
    </dgm:pt>
    <dgm:pt modelId="{12A015CF-9F6C-3B46-BC8E-820BD1D2D591}" type="pres">
      <dgm:prSet presAssocID="{1D29FBAE-94DE-403C-B4B4-8332E1CDB866}" presName="hierRoot1" presStyleCnt="0"/>
      <dgm:spPr/>
    </dgm:pt>
    <dgm:pt modelId="{ABF69178-B56C-6E40-AE30-DD70963382B5}" type="pres">
      <dgm:prSet presAssocID="{1D29FBAE-94DE-403C-B4B4-8332E1CDB866}" presName="composite" presStyleCnt="0"/>
      <dgm:spPr/>
    </dgm:pt>
    <dgm:pt modelId="{8A91FB33-E26E-FC41-B49E-C2819DD4FD49}" type="pres">
      <dgm:prSet presAssocID="{1D29FBAE-94DE-403C-B4B4-8332E1CDB866}" presName="background" presStyleLbl="node0" presStyleIdx="2" presStyleCnt="3"/>
      <dgm:spPr/>
    </dgm:pt>
    <dgm:pt modelId="{79532D60-393D-6242-AE74-B96AD2826EBF}" type="pres">
      <dgm:prSet presAssocID="{1D29FBAE-94DE-403C-B4B4-8332E1CDB866}" presName="text" presStyleLbl="fgAcc0" presStyleIdx="2" presStyleCnt="3">
        <dgm:presLayoutVars>
          <dgm:chPref val="3"/>
        </dgm:presLayoutVars>
      </dgm:prSet>
      <dgm:spPr/>
    </dgm:pt>
    <dgm:pt modelId="{8E6BD317-25FD-8848-9E96-851EDA7143D8}" type="pres">
      <dgm:prSet presAssocID="{1D29FBAE-94DE-403C-B4B4-8332E1CDB866}" presName="hierChild2" presStyleCnt="0"/>
      <dgm:spPr/>
    </dgm:pt>
  </dgm:ptLst>
  <dgm:cxnLst>
    <dgm:cxn modelId="{69EE4630-C2EF-42EB-81FF-B7A73F2AB255}" srcId="{52F53C6E-42F8-4F10-8A8E-D4BBBFE0F323}" destId="{6FECCA16-9BDF-4F23-8B59-D5DC745A5B50}" srcOrd="1" destOrd="0" parTransId="{FC18712A-C799-4F00-8CA0-A97912AFFA43}" sibTransId="{24BBFD45-7C52-4512-B12C-3FD5A30AF8A4}"/>
    <dgm:cxn modelId="{0412B070-D536-614F-BE7F-AE132CC8A009}" type="presOf" srcId="{3612158F-0B6A-44B3-A293-E7426B2789FF}" destId="{3E30C608-658C-AA4E-8C0C-5F7AC02AAC98}" srcOrd="0" destOrd="0" presId="urn:microsoft.com/office/officeart/2005/8/layout/hierarchy1"/>
    <dgm:cxn modelId="{C58B1CA6-F409-477B-9C16-D0E5B02607F5}" srcId="{52F53C6E-42F8-4F10-8A8E-D4BBBFE0F323}" destId="{1D29FBAE-94DE-403C-B4B4-8332E1CDB866}" srcOrd="2" destOrd="0" parTransId="{14CAF221-0C82-4493-B15B-DC77ECFF0C4D}" sibTransId="{2C272524-EE43-4133-B3B8-BDCD6F0CA0F8}"/>
    <dgm:cxn modelId="{CEED3BDA-7FFA-4F74-A2E9-FDFC8EB5F048}" srcId="{52F53C6E-42F8-4F10-8A8E-D4BBBFE0F323}" destId="{3612158F-0B6A-44B3-A293-E7426B2789FF}" srcOrd="0" destOrd="0" parTransId="{8824ECD7-2104-46E8-9FEB-B2E25720FEE7}" sibTransId="{5FEB51E3-CC83-487E-AD5F-9DABEB51F5CE}"/>
    <dgm:cxn modelId="{14FF1DDB-E0F4-0241-AAB7-63B4E53803C0}" type="presOf" srcId="{1D29FBAE-94DE-403C-B4B4-8332E1CDB866}" destId="{79532D60-393D-6242-AE74-B96AD2826EBF}" srcOrd="0" destOrd="0" presId="urn:microsoft.com/office/officeart/2005/8/layout/hierarchy1"/>
    <dgm:cxn modelId="{C02568E4-2747-7E4B-9F73-ACEFB52AEB28}" type="presOf" srcId="{52F53C6E-42F8-4F10-8A8E-D4BBBFE0F323}" destId="{F58BAFFE-913E-6247-BC8C-1EEBAA5D1D34}" srcOrd="0" destOrd="0" presId="urn:microsoft.com/office/officeart/2005/8/layout/hierarchy1"/>
    <dgm:cxn modelId="{620DABE6-9E64-ED45-9012-09E63BAAC4EA}" type="presOf" srcId="{6FECCA16-9BDF-4F23-8B59-D5DC745A5B50}" destId="{219B8E38-9A4B-F54F-BA25-A8C56A47A53E}" srcOrd="0" destOrd="0" presId="urn:microsoft.com/office/officeart/2005/8/layout/hierarchy1"/>
    <dgm:cxn modelId="{88BF0992-32E9-244B-A60A-35D0BF5CBB57}" type="presParOf" srcId="{F58BAFFE-913E-6247-BC8C-1EEBAA5D1D34}" destId="{DC1BBA4C-608A-F445-93AA-9EC853D42284}" srcOrd="0" destOrd="0" presId="urn:microsoft.com/office/officeart/2005/8/layout/hierarchy1"/>
    <dgm:cxn modelId="{67DBF4EB-0E33-DD4E-B0BD-7C741C0BBD39}" type="presParOf" srcId="{DC1BBA4C-608A-F445-93AA-9EC853D42284}" destId="{9055373D-B869-D948-81DF-593592D741B1}" srcOrd="0" destOrd="0" presId="urn:microsoft.com/office/officeart/2005/8/layout/hierarchy1"/>
    <dgm:cxn modelId="{43E7DE8F-B498-F74D-87B0-6C77AB2B455F}" type="presParOf" srcId="{9055373D-B869-D948-81DF-593592D741B1}" destId="{BBEA591A-1E4C-E042-BC75-71AE6AF3EB41}" srcOrd="0" destOrd="0" presId="urn:microsoft.com/office/officeart/2005/8/layout/hierarchy1"/>
    <dgm:cxn modelId="{318BB09B-8B53-BA4D-B5DA-8DB7236281FE}" type="presParOf" srcId="{9055373D-B869-D948-81DF-593592D741B1}" destId="{3E30C608-658C-AA4E-8C0C-5F7AC02AAC98}" srcOrd="1" destOrd="0" presId="urn:microsoft.com/office/officeart/2005/8/layout/hierarchy1"/>
    <dgm:cxn modelId="{06D61786-B2DA-C94F-8DAE-20A7491F6A46}" type="presParOf" srcId="{DC1BBA4C-608A-F445-93AA-9EC853D42284}" destId="{900A9A9B-8770-FD43-B27D-E7B193AA708F}" srcOrd="1" destOrd="0" presId="urn:microsoft.com/office/officeart/2005/8/layout/hierarchy1"/>
    <dgm:cxn modelId="{A401AE5A-6B25-A84F-AF2B-75FE3101D68D}" type="presParOf" srcId="{F58BAFFE-913E-6247-BC8C-1EEBAA5D1D34}" destId="{11D61AE0-BBBC-8D47-BDB9-A4FDB9177C80}" srcOrd="1" destOrd="0" presId="urn:microsoft.com/office/officeart/2005/8/layout/hierarchy1"/>
    <dgm:cxn modelId="{EE632943-1225-274C-ADBE-F9A3D45E460E}" type="presParOf" srcId="{11D61AE0-BBBC-8D47-BDB9-A4FDB9177C80}" destId="{97984F63-A439-3149-968D-E9C5C0FD1F24}" srcOrd="0" destOrd="0" presId="urn:microsoft.com/office/officeart/2005/8/layout/hierarchy1"/>
    <dgm:cxn modelId="{F3E795DC-9854-5F44-9192-01497E69590C}" type="presParOf" srcId="{97984F63-A439-3149-968D-E9C5C0FD1F24}" destId="{C00D8FAF-76E4-DD4A-8717-AE531795FB90}" srcOrd="0" destOrd="0" presId="urn:microsoft.com/office/officeart/2005/8/layout/hierarchy1"/>
    <dgm:cxn modelId="{3E61E7D3-1A89-F346-8529-862B5563570A}" type="presParOf" srcId="{97984F63-A439-3149-968D-E9C5C0FD1F24}" destId="{219B8E38-9A4B-F54F-BA25-A8C56A47A53E}" srcOrd="1" destOrd="0" presId="urn:microsoft.com/office/officeart/2005/8/layout/hierarchy1"/>
    <dgm:cxn modelId="{F87D3190-97D5-544B-BF74-D99BD5040FB8}" type="presParOf" srcId="{11D61AE0-BBBC-8D47-BDB9-A4FDB9177C80}" destId="{A0C86DA9-A109-444A-AD83-3692EE9F2705}" srcOrd="1" destOrd="0" presId="urn:microsoft.com/office/officeart/2005/8/layout/hierarchy1"/>
    <dgm:cxn modelId="{B0C37688-8BD8-2843-94A9-6A2189860831}" type="presParOf" srcId="{F58BAFFE-913E-6247-BC8C-1EEBAA5D1D34}" destId="{12A015CF-9F6C-3B46-BC8E-820BD1D2D591}" srcOrd="2" destOrd="0" presId="urn:microsoft.com/office/officeart/2005/8/layout/hierarchy1"/>
    <dgm:cxn modelId="{2579775B-F201-9C4C-A66E-323345567A81}" type="presParOf" srcId="{12A015CF-9F6C-3B46-BC8E-820BD1D2D591}" destId="{ABF69178-B56C-6E40-AE30-DD70963382B5}" srcOrd="0" destOrd="0" presId="urn:microsoft.com/office/officeart/2005/8/layout/hierarchy1"/>
    <dgm:cxn modelId="{B84CF923-29D8-5844-9FCB-1A8AC29C89F5}" type="presParOf" srcId="{ABF69178-B56C-6E40-AE30-DD70963382B5}" destId="{8A91FB33-E26E-FC41-B49E-C2819DD4FD49}" srcOrd="0" destOrd="0" presId="urn:microsoft.com/office/officeart/2005/8/layout/hierarchy1"/>
    <dgm:cxn modelId="{39F80DBA-9322-2F4A-B076-D171AD479743}" type="presParOf" srcId="{ABF69178-B56C-6E40-AE30-DD70963382B5}" destId="{79532D60-393D-6242-AE74-B96AD2826EBF}" srcOrd="1" destOrd="0" presId="urn:microsoft.com/office/officeart/2005/8/layout/hierarchy1"/>
    <dgm:cxn modelId="{44E48830-DEDB-124A-86C7-F73E89C75E06}" type="presParOf" srcId="{12A015CF-9F6C-3B46-BC8E-820BD1D2D591}" destId="{8E6BD317-25FD-8848-9E96-851EDA7143D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EE518-AE2B-D04F-A6EB-C4C02742EF12}">
      <dsp:nvSpPr>
        <dsp:cNvPr id="0" name=""/>
        <dsp:cNvSpPr/>
      </dsp:nvSpPr>
      <dsp:spPr>
        <a:xfrm>
          <a:off x="2319762" y="0"/>
          <a:ext cx="6264493" cy="626449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64B6EB-802A-2949-864E-C503B0AB1B1C}">
      <dsp:nvSpPr>
        <dsp:cNvPr id="0" name=""/>
        <dsp:cNvSpPr/>
      </dsp:nvSpPr>
      <dsp:spPr>
        <a:xfrm>
          <a:off x="2914888" y="595126"/>
          <a:ext cx="2443152" cy="2443152"/>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Enhances confidence and self-worth (Encompass Wellness, n.d.; OHSU, n.d.). </a:t>
          </a:r>
          <a:endParaRPr lang="en-US" sz="2200" kern="1200"/>
        </a:p>
      </dsp:txBody>
      <dsp:txXfrm>
        <a:off x="3034153" y="714391"/>
        <a:ext cx="2204622" cy="2204622"/>
      </dsp:txXfrm>
    </dsp:sp>
    <dsp:sp modelId="{18756306-7680-4240-B306-2D5FD8F97137}">
      <dsp:nvSpPr>
        <dsp:cNvPr id="0" name=""/>
        <dsp:cNvSpPr/>
      </dsp:nvSpPr>
      <dsp:spPr>
        <a:xfrm>
          <a:off x="5545975" y="595126"/>
          <a:ext cx="2443152" cy="2443152"/>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Lessens pregnancy and STI worry (Lin et al., 2021). </a:t>
          </a:r>
          <a:endParaRPr lang="en-US" sz="2200" kern="1200"/>
        </a:p>
      </dsp:txBody>
      <dsp:txXfrm>
        <a:off x="5665240" y="714391"/>
        <a:ext cx="2204622" cy="2204622"/>
      </dsp:txXfrm>
    </dsp:sp>
    <dsp:sp modelId="{DFFBBE86-0486-404A-AE7C-B41E2315D3AE}">
      <dsp:nvSpPr>
        <dsp:cNvPr id="0" name=""/>
        <dsp:cNvSpPr/>
      </dsp:nvSpPr>
      <dsp:spPr>
        <a:xfrm>
          <a:off x="2914888" y="3226213"/>
          <a:ext cx="2443152" cy="2443152"/>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Enhances wellbeing by fostering secure connections (Douglas et al., 2013). </a:t>
          </a:r>
          <a:endParaRPr lang="en-US" sz="2200" kern="1200"/>
        </a:p>
      </dsp:txBody>
      <dsp:txXfrm>
        <a:off x="3034153" y="3345478"/>
        <a:ext cx="2204622" cy="2204622"/>
      </dsp:txXfrm>
    </dsp:sp>
    <dsp:sp modelId="{4B6BE63A-7CAF-6C4C-8031-0BA51364AEC2}">
      <dsp:nvSpPr>
        <dsp:cNvPr id="0" name=""/>
        <dsp:cNvSpPr/>
      </dsp:nvSpPr>
      <dsp:spPr>
        <a:xfrm>
          <a:off x="5545975" y="3226213"/>
          <a:ext cx="2443152" cy="2443152"/>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It strengthens resistance to peer pressure (Setiowati, 2019).</a:t>
          </a:r>
          <a:endParaRPr lang="en-US" sz="2200" kern="1200"/>
        </a:p>
      </dsp:txBody>
      <dsp:txXfrm>
        <a:off x="5665240" y="3345478"/>
        <a:ext cx="2204622" cy="22046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EA591A-1E4C-E042-BC75-71AE6AF3EB41}">
      <dsp:nvSpPr>
        <dsp:cNvPr id="0" name=""/>
        <dsp:cNvSpPr/>
      </dsp:nvSpPr>
      <dsp:spPr>
        <a:xfrm>
          <a:off x="0" y="1438905"/>
          <a:ext cx="3073451" cy="19516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30C608-658C-AA4E-8C0C-5F7AC02AAC98}">
      <dsp:nvSpPr>
        <dsp:cNvPr id="0" name=""/>
        <dsp:cNvSpPr/>
      </dsp:nvSpPr>
      <dsp:spPr>
        <a:xfrm>
          <a:off x="341494" y="1763325"/>
          <a:ext cx="3073451" cy="19516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ea typeface="+mn-ea"/>
              <a:cs typeface="+mn-cs"/>
            </a:rPr>
            <a:t>According to the health belief model, behaviour is driven by perceived risk (Douglas et al., 2013).</a:t>
          </a:r>
          <a:r>
            <a:rPr lang="en-GB" sz="2400" kern="1200">
              <a:ea typeface="+mn-ea"/>
              <a:cs typeface="+mn-cs"/>
            </a:rPr>
            <a:t> </a:t>
          </a:r>
          <a:endParaRPr lang="en-US" sz="2400" kern="1200">
            <a:ea typeface="+mn-ea"/>
            <a:cs typeface="+mn-cs"/>
          </a:endParaRPr>
        </a:p>
      </dsp:txBody>
      <dsp:txXfrm>
        <a:off x="398656" y="1820487"/>
        <a:ext cx="2959127" cy="1837317"/>
      </dsp:txXfrm>
    </dsp:sp>
    <dsp:sp modelId="{C00D8FAF-76E4-DD4A-8717-AE531795FB90}">
      <dsp:nvSpPr>
        <dsp:cNvPr id="0" name=""/>
        <dsp:cNvSpPr/>
      </dsp:nvSpPr>
      <dsp:spPr>
        <a:xfrm>
          <a:off x="3756441" y="1438905"/>
          <a:ext cx="3073451" cy="19516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9B8E38-9A4B-F54F-BA25-A8C56A47A53E}">
      <dsp:nvSpPr>
        <dsp:cNvPr id="0" name=""/>
        <dsp:cNvSpPr/>
      </dsp:nvSpPr>
      <dsp:spPr>
        <a:xfrm>
          <a:off x="4097935" y="1763325"/>
          <a:ext cx="3073451" cy="19516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ea typeface="+mn-ea"/>
              <a:cs typeface="+mn-cs"/>
            </a:rPr>
            <a:t>The Theory of Planned Behaviour: control, norms, and attitudes (Darabi et al., 2017; Godin &amp; Kok, 1996). </a:t>
          </a:r>
          <a:endParaRPr lang="en-US" sz="2100" kern="1200">
            <a:ea typeface="+mn-ea"/>
            <a:cs typeface="+mn-cs"/>
          </a:endParaRPr>
        </a:p>
      </dsp:txBody>
      <dsp:txXfrm>
        <a:off x="4155097" y="1820487"/>
        <a:ext cx="2959127" cy="1837317"/>
      </dsp:txXfrm>
    </dsp:sp>
    <dsp:sp modelId="{8A91FB33-E26E-FC41-B49E-C2819DD4FD49}">
      <dsp:nvSpPr>
        <dsp:cNvPr id="0" name=""/>
        <dsp:cNvSpPr/>
      </dsp:nvSpPr>
      <dsp:spPr>
        <a:xfrm>
          <a:off x="7512882" y="1438905"/>
          <a:ext cx="3073451" cy="19516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532D60-393D-6242-AE74-B96AD2826EBF}">
      <dsp:nvSpPr>
        <dsp:cNvPr id="0" name=""/>
        <dsp:cNvSpPr/>
      </dsp:nvSpPr>
      <dsp:spPr>
        <a:xfrm>
          <a:off x="7854377" y="1763325"/>
          <a:ext cx="3073451" cy="19516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ea typeface="+mn-ea"/>
              <a:cs typeface="+mn-cs"/>
            </a:rPr>
            <a:t>The stages of transition in the transtheoretical model (Wang et al., 2017)</a:t>
          </a:r>
          <a:endParaRPr lang="en-US" sz="2100" kern="1200">
            <a:ea typeface="+mn-ea"/>
            <a:cs typeface="+mn-cs"/>
          </a:endParaRPr>
        </a:p>
      </dsp:txBody>
      <dsp:txXfrm>
        <a:off x="7911539" y="1820487"/>
        <a:ext cx="2959127" cy="1837317"/>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D244E5-3BEC-4F01-B127-7D1D05381E8D}" type="datetimeFigureOut">
              <a:rPr lang="en-GB" smtClean="0"/>
              <a:t>07/10/2025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273CD8-E6F0-43B4-BE72-B13B7C402E2F}" type="slidenum">
              <a:rPr lang="en-GB" smtClean="0"/>
              <a:t>‹#›</a:t>
            </a:fld>
            <a:endParaRPr lang="en-GB"/>
          </a:p>
        </p:txBody>
      </p:sp>
    </p:spTree>
    <p:extLst>
      <p:ext uri="{BB962C8B-B14F-4D97-AF65-F5344CB8AC3E}">
        <p14:creationId xmlns:p14="http://schemas.microsoft.com/office/powerpoint/2010/main" val="3462312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273CD8-E6F0-43B4-BE72-B13B7C402E2F}" type="slidenum">
              <a:rPr lang="en-GB" smtClean="0"/>
              <a:t>6</a:t>
            </a:fld>
            <a:endParaRPr lang="en-GB"/>
          </a:p>
        </p:txBody>
      </p:sp>
    </p:spTree>
    <p:extLst>
      <p:ext uri="{BB962C8B-B14F-4D97-AF65-F5344CB8AC3E}">
        <p14:creationId xmlns:p14="http://schemas.microsoft.com/office/powerpoint/2010/main" val="9476947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273CD8-E6F0-43B4-BE72-B13B7C402E2F}" type="slidenum">
              <a:rPr lang="en-GB" smtClean="0"/>
              <a:t>7</a:t>
            </a:fld>
            <a:endParaRPr lang="en-GB"/>
          </a:p>
        </p:txBody>
      </p:sp>
    </p:spTree>
    <p:extLst>
      <p:ext uri="{BB962C8B-B14F-4D97-AF65-F5344CB8AC3E}">
        <p14:creationId xmlns:p14="http://schemas.microsoft.com/office/powerpoint/2010/main" val="1311982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273CD8-E6F0-43B4-BE72-B13B7C402E2F}" type="slidenum">
              <a:rPr lang="en-GB" smtClean="0"/>
              <a:t>9</a:t>
            </a:fld>
            <a:endParaRPr lang="en-GB"/>
          </a:p>
        </p:txBody>
      </p:sp>
    </p:spTree>
    <p:extLst>
      <p:ext uri="{BB962C8B-B14F-4D97-AF65-F5344CB8AC3E}">
        <p14:creationId xmlns:p14="http://schemas.microsoft.com/office/powerpoint/2010/main" val="3343040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756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7564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44230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245001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60679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51587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88185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492179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64006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1438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6910316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69398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663645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192695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842414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89500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10/7/2025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3487856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unitedwecare.com/sex-and-health-7-important-benefits-of-healthy-sex-life-on-health/" TargetMode="Externa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hyperlink" Target="https://www.cdc.gov/healthy-youth/what-works-in-schools/sexual-health-education.html" TargetMode="External"/><Relationship Id="rId2" Type="http://schemas.openxmlformats.org/officeDocument/2006/relationships/hyperlink" Target="https://www.who.int/news/item/31-08-2022-celebrating-sexual-health-for-benefits-throughout-life#:~:text=The%20theme%20of%20this%20year's,in%20designing%20sexual%20health%20programmes" TargetMode="External"/><Relationship Id="rId1" Type="http://schemas.openxmlformats.org/officeDocument/2006/relationships/slideLayout" Target="../slideLayouts/slideLayout2.xml"/><Relationship Id="rId5" Type="http://schemas.openxmlformats.org/officeDocument/2006/relationships/hyperlink" Target="https://www.news-medical.net/health/Integrating-Mental-and-Sexual-Health.aspx" TargetMode="External"/><Relationship Id="rId4" Type="http://schemas.openxmlformats.org/officeDocument/2006/relationships/hyperlink" Target="https://www.webmd.com/sex-relationships/sex-and-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8F5D973-775C-1147-79BD-26E3FDB966C9}"/>
              </a:ext>
            </a:extLst>
          </p:cNvPr>
          <p:cNvSpPr/>
          <p:nvPr/>
        </p:nvSpPr>
        <p:spPr>
          <a:xfrm>
            <a:off x="-1407" y="6296"/>
            <a:ext cx="12194812" cy="6555641"/>
          </a:xfrm>
          <a:prstGeom prst="rect">
            <a:avLst/>
          </a:prstGeom>
          <a:solidFill>
            <a:schemeClr val="accent6">
              <a:lumMod val="20000"/>
              <a:lumOff val="80000"/>
            </a:schemeClr>
          </a:solid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fr-FR" sz="2800" b="1" cap="none" spc="0" err="1">
                <a:ln/>
                <a:solidFill>
                  <a:schemeClr val="accent3"/>
                </a:solidFill>
                <a:effectLst/>
              </a:rPr>
              <a:t>Student</a:t>
            </a:r>
            <a:r>
              <a:rPr lang="fr-FR" sz="2800" b="1" cap="none" spc="0">
                <a:ln/>
                <a:solidFill>
                  <a:schemeClr val="accent3"/>
                </a:solidFill>
                <a:effectLst/>
              </a:rPr>
              <a:t> Name: Rosena Lucy</a:t>
            </a:r>
          </a:p>
          <a:p>
            <a:pPr algn="ctr"/>
            <a:r>
              <a:rPr lang="fr-FR" sz="2800" b="1" cap="none" spc="0" err="1">
                <a:ln/>
                <a:solidFill>
                  <a:schemeClr val="accent3"/>
                </a:solidFill>
                <a:effectLst/>
              </a:rPr>
              <a:t>Student</a:t>
            </a:r>
            <a:r>
              <a:rPr lang="fr-FR" sz="2800" b="1" cap="none" spc="0">
                <a:ln/>
                <a:solidFill>
                  <a:schemeClr val="accent3"/>
                </a:solidFill>
                <a:effectLst/>
              </a:rPr>
              <a:t> ID: 2210256</a:t>
            </a:r>
          </a:p>
          <a:p>
            <a:pPr algn="ctr"/>
            <a:r>
              <a:rPr lang="fr-FR" sz="2800" b="1" cap="none" spc="0">
                <a:ln/>
                <a:solidFill>
                  <a:schemeClr val="accent3"/>
                </a:solidFill>
                <a:effectLst/>
              </a:rPr>
              <a:t>Module Code: LCHS7000</a:t>
            </a:r>
          </a:p>
          <a:p>
            <a:pPr algn="ctr"/>
            <a:r>
              <a:rPr lang="fr-FR" sz="2800" b="1" cap="none" spc="0" err="1">
                <a:ln/>
                <a:solidFill>
                  <a:schemeClr val="accent3"/>
                </a:solidFill>
                <a:effectLst/>
              </a:rPr>
              <a:t>Lecturer</a:t>
            </a:r>
            <a:r>
              <a:rPr lang="fr-FR" sz="2800" b="1" cap="none" spc="0">
                <a:ln/>
                <a:solidFill>
                  <a:schemeClr val="accent3"/>
                </a:solidFill>
                <a:effectLst/>
              </a:rPr>
              <a:t>: Dr Hamdi Hussain</a:t>
            </a:r>
          </a:p>
          <a:p>
            <a:pPr algn="ctr"/>
            <a:endParaRPr lang="en-US" sz="2800" b="1" cap="none" spc="0">
              <a:ln/>
              <a:solidFill>
                <a:schemeClr val="accent3"/>
              </a:solidFill>
              <a:effectLst/>
            </a:endParaRPr>
          </a:p>
          <a:p>
            <a:pPr algn="ctr"/>
            <a:r>
              <a:rPr lang="en-US" sz="2800" b="1" cap="none" spc="0">
                <a:ln/>
                <a:solidFill>
                  <a:schemeClr val="accent3"/>
                </a:solidFill>
                <a:effectLst/>
              </a:rPr>
              <a:t>Component 1 – Group Presentation</a:t>
            </a:r>
          </a:p>
          <a:p>
            <a:pPr algn="ctr"/>
            <a:r>
              <a:rPr lang="en-US" sz="2800" b="1" cap="none" spc="0">
                <a:ln/>
                <a:solidFill>
                  <a:schemeClr val="accent3"/>
                </a:solidFill>
                <a:effectLst/>
              </a:rPr>
              <a:t>Module: Social Epidemiology and Public Health Development</a:t>
            </a:r>
          </a:p>
          <a:p>
            <a:pPr algn="ctr"/>
            <a:endParaRPr lang="en-US" sz="2800" b="1" cap="none" spc="0">
              <a:ln/>
              <a:solidFill>
                <a:schemeClr val="accent3"/>
              </a:solidFill>
              <a:effectLst/>
            </a:endParaRPr>
          </a:p>
          <a:p>
            <a:pPr algn="ctr"/>
            <a:r>
              <a:rPr lang="en-US" sz="2800" b="1" cap="none" spc="0">
                <a:ln/>
                <a:solidFill>
                  <a:schemeClr val="accent3"/>
                </a:solidFill>
                <a:effectLst/>
              </a:rPr>
              <a:t>Programme: MSc Public Health and Social Care in Practice</a:t>
            </a:r>
          </a:p>
          <a:p>
            <a:pPr algn="ctr"/>
            <a:endParaRPr lang="en-US" sz="2800" b="1" cap="none" spc="0">
              <a:ln/>
              <a:solidFill>
                <a:schemeClr val="accent3"/>
              </a:solidFill>
              <a:effectLst/>
            </a:endParaRPr>
          </a:p>
          <a:p>
            <a:pPr algn="ctr"/>
            <a:r>
              <a:rPr lang="en-US" sz="2800" b="1" cap="none" spc="0">
                <a:ln/>
                <a:solidFill>
                  <a:schemeClr val="accent3"/>
                </a:solidFill>
                <a:effectLst/>
              </a:rPr>
              <a:t>Campaign Title</a:t>
            </a:r>
          </a:p>
          <a:p>
            <a:pPr algn="ctr"/>
            <a:r>
              <a:rPr lang="en-US" sz="2800" b="1" cap="none" spc="0">
                <a:ln/>
                <a:solidFill>
                  <a:schemeClr val="accent3"/>
                </a:solidFill>
                <a:effectLst/>
              </a:rPr>
              <a:t>🗣️ Let’s Talk: Empowering Young People for Safer Sexual Health</a:t>
            </a:r>
          </a:p>
          <a:p>
            <a:pPr algn="ctr"/>
            <a:endParaRPr lang="en-US" sz="2800" b="1" cap="none" spc="0">
              <a:ln/>
              <a:solidFill>
                <a:schemeClr val="accent3"/>
              </a:solidFill>
              <a:effectLst/>
            </a:endParaRPr>
          </a:p>
          <a:p>
            <a:pPr algn="ctr"/>
            <a:r>
              <a:rPr lang="en-US" sz="2800" b="1" cap="none" spc="0">
                <a:ln/>
                <a:solidFill>
                  <a:schemeClr val="accent3"/>
                </a:solidFill>
                <a:effectLst/>
              </a:rPr>
              <a:t>Target Group</a:t>
            </a:r>
          </a:p>
          <a:p>
            <a:pPr algn="ctr"/>
            <a:r>
              <a:rPr lang="en-US" sz="2800" b="1" cap="none" spc="0">
                <a:ln/>
                <a:solidFill>
                  <a:schemeClr val="accent3"/>
                </a:solidFill>
                <a:effectLst/>
              </a:rPr>
              <a:t>👥 Young people aged 14–25 in Birmingham</a:t>
            </a:r>
            <a:endParaRPr lang="en-GB" sz="2800" b="1" cap="none" spc="0">
              <a:ln/>
              <a:solidFill>
                <a:schemeClr val="accent3"/>
              </a:solidFill>
              <a:effectLst/>
            </a:endParaRPr>
          </a:p>
        </p:txBody>
      </p:sp>
      <p:sp>
        <p:nvSpPr>
          <p:cNvPr id="2" name="Footer Placeholder 1">
            <a:extLst>
              <a:ext uri="{FF2B5EF4-FFF2-40B4-BE49-F238E27FC236}">
                <a16:creationId xmlns:a16="http://schemas.microsoft.com/office/drawing/2014/main" id="{BCA34D5B-2D22-CBBB-4C85-432A68FA1C68}"/>
              </a:ext>
            </a:extLst>
          </p:cNvPr>
          <p:cNvSpPr>
            <a:spLocks noGrp="1"/>
          </p:cNvSpPr>
          <p:nvPr>
            <p:ph type="ftr" sz="quarter" idx="11"/>
          </p:nvPr>
        </p:nvSpPr>
        <p:spPr/>
        <p:txBody>
          <a:bodyPr/>
          <a:lstStyle/>
          <a:p>
            <a:r>
              <a:rPr lang="en-US"/>
              <a:t>Rosena LUCY</a:t>
            </a:r>
          </a:p>
        </p:txBody>
      </p:sp>
    </p:spTree>
    <p:extLst>
      <p:ext uri="{BB962C8B-B14F-4D97-AF65-F5344CB8AC3E}">
        <p14:creationId xmlns:p14="http://schemas.microsoft.com/office/powerpoint/2010/main" val="1441676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257A2-B907-15DF-B8D7-0FA3909207C9}"/>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3F401BE9-B9C2-3519-4C30-F244E23A0852}"/>
              </a:ext>
            </a:extLst>
          </p:cNvPr>
          <p:cNvSpPr txBox="1"/>
          <p:nvPr/>
        </p:nvSpPr>
        <p:spPr>
          <a:xfrm>
            <a:off x="280555" y="1720840"/>
            <a:ext cx="11617036" cy="4401205"/>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black"/>
                </a:solidFill>
                <a:effectLst/>
                <a:uLnTx/>
                <a:uFillTx/>
                <a:latin typeface="Aptos" panose="02110004020202020204"/>
                <a:ea typeface="+mn-ea"/>
                <a:cs typeface="+mn-cs"/>
              </a:rPr>
              <a:t>“Good morning, everyone. My name is Lucy, and I’ll be presenting the first part of our group project — Task 1 — which focuses on a practice-based public health intervention aimed at improving sexual health outcomes for young people aged </a:t>
            </a:r>
            <a:r>
              <a:rPr lang="en-US" sz="2800">
                <a:solidFill>
                  <a:prstClr val="black"/>
                </a:solidFill>
                <a:latin typeface="Aptos" panose="02110004020202020204"/>
              </a:rPr>
              <a:t>14</a:t>
            </a:r>
            <a:r>
              <a:rPr kumimoji="0" lang="en-US" sz="2800" b="0" i="0" u="none" strike="noStrike" kern="1200" cap="none" spc="0" normalizeH="0" baseline="0" noProof="0">
                <a:ln>
                  <a:noFill/>
                </a:ln>
                <a:solidFill>
                  <a:prstClr val="black"/>
                </a:solidFill>
                <a:effectLst/>
                <a:uLnTx/>
                <a:uFillTx/>
                <a:latin typeface="Aptos" panose="02110004020202020204"/>
                <a:ea typeface="+mn-ea"/>
                <a:cs typeface="+mn-cs"/>
              </a:rPr>
              <a:t> to 25.</a:t>
            </a:r>
            <a:endParaRPr lang="en-US" sz="2800" b="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black"/>
                </a:solidFill>
                <a:effectLst/>
                <a:uLnTx/>
                <a:uFillTx/>
                <a:latin typeface="Aptos" panose="02110004020202020204"/>
                <a:ea typeface="+mn-ea"/>
                <a:cs typeface="+mn-cs"/>
              </a:rPr>
              <a:t>My colleagues Nadia and Illiyas will be delivering Task 2 and Task 3 respectively, each exploring different dimensions of our shared public health theme</a:t>
            </a:r>
            <a:r>
              <a:rPr lang="en-US" sz="2800">
                <a:solidFill>
                  <a:prstClr val="black"/>
                </a:solidFill>
                <a:latin typeface="Aptos" panose="02110004020202020204"/>
              </a:rPr>
              <a:t> (Sexual Health)</a:t>
            </a:r>
            <a:r>
              <a:rPr kumimoji="0" lang="en-US" sz="2800" b="0" i="0" u="none" strike="noStrike" kern="1200" cap="none" spc="0" normalizeH="0" baseline="0" noProof="0">
                <a:ln>
                  <a:noFill/>
                </a:ln>
                <a:solidFill>
                  <a:prstClr val="black"/>
                </a:solidFill>
                <a:effectLst/>
                <a:uLnTx/>
                <a:uFillTx/>
                <a:latin typeface="Aptos" panose="02110004020202020204"/>
                <a:ea typeface="+mn-ea"/>
                <a:cs typeface="+mn-cs"/>
              </a:rPr>
              <a:t>. Together, our work reflects a comprehensive approach to tackling health inequalities through evidence-based practice, policy alignment, and critical evaluation.</a:t>
            </a:r>
            <a:endParaRPr kumimoji="0" lang="en-GB" sz="2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 name="Footer Placeholder 1">
            <a:extLst>
              <a:ext uri="{FF2B5EF4-FFF2-40B4-BE49-F238E27FC236}">
                <a16:creationId xmlns:a16="http://schemas.microsoft.com/office/drawing/2014/main" id="{6CDB0C1A-0B54-DEBD-E5E8-BCF7EFC24719}"/>
              </a:ext>
            </a:extLst>
          </p:cNvPr>
          <p:cNvSpPr>
            <a:spLocks noGrp="1"/>
          </p:cNvSpPr>
          <p:nvPr>
            <p:ph type="ftr" sz="quarter" idx="11"/>
          </p:nvPr>
        </p:nvSpPr>
        <p:spPr/>
        <p:txBody>
          <a:bodyPr/>
          <a:lstStyle/>
          <a:p>
            <a:r>
              <a:rPr lang="en-US"/>
              <a:t>Rosena LUCY</a:t>
            </a:r>
          </a:p>
        </p:txBody>
      </p:sp>
    </p:spTree>
    <p:extLst>
      <p:ext uri="{BB962C8B-B14F-4D97-AF65-F5344CB8AC3E}">
        <p14:creationId xmlns:p14="http://schemas.microsoft.com/office/powerpoint/2010/main" val="29643474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668C14-8715-0783-1B4E-1CA0D63EAD3D}"/>
              </a:ext>
            </a:extLst>
          </p:cNvPr>
          <p:cNvPicPr>
            <a:picLocks noChangeAspect="1"/>
          </p:cNvPicPr>
          <p:nvPr/>
        </p:nvPicPr>
        <p:blipFill>
          <a:blip r:embed="rId2"/>
          <a:srcRect l="3948" r="-1" b="-1"/>
          <a:stretch>
            <a:fillRect/>
          </a:stretch>
        </p:blipFill>
        <p:spPr>
          <a:xfrm>
            <a:off x="7254909" y="1"/>
            <a:ext cx="5114611" cy="6056670"/>
          </a:xfrm>
          <a:custGeom>
            <a:avLst/>
            <a:gdLst/>
            <a:ahLst/>
            <a:cxnLst/>
            <a:rect l="l" t="t" r="r" b="b"/>
            <a:pathLst>
              <a:path w="8678780" h="5873097">
                <a:moveTo>
                  <a:pt x="1379513" y="25"/>
                </a:moveTo>
                <a:cubicBezTo>
                  <a:pt x="1399326" y="458"/>
                  <a:pt x="1419819" y="6516"/>
                  <a:pt x="1438386" y="8439"/>
                </a:cubicBezTo>
                <a:cubicBezTo>
                  <a:pt x="1848256" y="51517"/>
                  <a:pt x="2258124" y="98056"/>
                  <a:pt x="2668443" y="139209"/>
                </a:cubicBezTo>
                <a:cubicBezTo>
                  <a:pt x="3052045" y="177671"/>
                  <a:pt x="3438361" y="186516"/>
                  <a:pt x="3823773" y="206516"/>
                </a:cubicBezTo>
                <a:cubicBezTo>
                  <a:pt x="4290252" y="230748"/>
                  <a:pt x="4755825" y="264980"/>
                  <a:pt x="5219588" y="318825"/>
                </a:cubicBezTo>
                <a:cubicBezTo>
                  <a:pt x="5541595" y="356518"/>
                  <a:pt x="5866772" y="382670"/>
                  <a:pt x="6193307" y="352672"/>
                </a:cubicBezTo>
                <a:cubicBezTo>
                  <a:pt x="6209610" y="351131"/>
                  <a:pt x="6228180" y="346134"/>
                  <a:pt x="6241767" y="351131"/>
                </a:cubicBezTo>
                <a:cubicBezTo>
                  <a:pt x="6400280" y="407287"/>
                  <a:pt x="6573284" y="366901"/>
                  <a:pt x="6737683" y="402287"/>
                </a:cubicBezTo>
                <a:cubicBezTo>
                  <a:pt x="6695564" y="538826"/>
                  <a:pt x="6514862" y="527670"/>
                  <a:pt x="6412962" y="622288"/>
                </a:cubicBezTo>
                <a:cubicBezTo>
                  <a:pt x="6579172" y="659979"/>
                  <a:pt x="6728627" y="698057"/>
                  <a:pt x="6880346" y="726518"/>
                </a:cubicBezTo>
                <a:cubicBezTo>
                  <a:pt x="7041122" y="756519"/>
                  <a:pt x="7177442" y="837673"/>
                  <a:pt x="7334594" y="873826"/>
                </a:cubicBezTo>
                <a:cubicBezTo>
                  <a:pt x="7368112" y="881518"/>
                  <a:pt x="7408419" y="908442"/>
                  <a:pt x="7420192" y="934596"/>
                </a:cubicBezTo>
                <a:cubicBezTo>
                  <a:pt x="7458235" y="1019211"/>
                  <a:pt x="8217735" y="1256521"/>
                  <a:pt x="8128063" y="1331904"/>
                </a:cubicBezTo>
                <a:cubicBezTo>
                  <a:pt x="8090926" y="1363059"/>
                  <a:pt x="8042918" y="1385367"/>
                  <a:pt x="7992648" y="1416136"/>
                </a:cubicBezTo>
                <a:cubicBezTo>
                  <a:pt x="8068283" y="1474214"/>
                  <a:pt x="8153426" y="1499598"/>
                  <a:pt x="8244004" y="1516906"/>
                </a:cubicBezTo>
                <a:cubicBezTo>
                  <a:pt x="8271178" y="1522290"/>
                  <a:pt x="8297900" y="1533059"/>
                  <a:pt x="8300615" y="1559214"/>
                </a:cubicBezTo>
                <a:cubicBezTo>
                  <a:pt x="8303332" y="1586521"/>
                  <a:pt x="8275706" y="1597289"/>
                  <a:pt x="8252610" y="1609983"/>
                </a:cubicBezTo>
                <a:cubicBezTo>
                  <a:pt x="8220454" y="1627674"/>
                  <a:pt x="8189205" y="1643059"/>
                  <a:pt x="8148444" y="1645368"/>
                </a:cubicBezTo>
                <a:cubicBezTo>
                  <a:pt x="8081415" y="1648828"/>
                  <a:pt x="8049262" y="1698059"/>
                  <a:pt x="8010314" y="1734983"/>
                </a:cubicBezTo>
                <a:cubicBezTo>
                  <a:pt x="7988574" y="1755753"/>
                  <a:pt x="7977704" y="1797675"/>
                  <a:pt x="8015746" y="1804984"/>
                </a:cubicBezTo>
                <a:cubicBezTo>
                  <a:pt x="8107232" y="1822675"/>
                  <a:pt x="8099984" y="1873831"/>
                  <a:pt x="8097722" y="1931908"/>
                </a:cubicBezTo>
                <a:cubicBezTo>
                  <a:pt x="8094550" y="2003830"/>
                  <a:pt x="8040654" y="2036908"/>
                  <a:pt x="7974534" y="2064601"/>
                </a:cubicBezTo>
                <a:cubicBezTo>
                  <a:pt x="7951888" y="2074215"/>
                  <a:pt x="7919734" y="2073829"/>
                  <a:pt x="7911128" y="2103831"/>
                </a:cubicBezTo>
                <a:cubicBezTo>
                  <a:pt x="7948266" y="2132293"/>
                  <a:pt x="7993555" y="2109215"/>
                  <a:pt x="8033411" y="2117292"/>
                </a:cubicBezTo>
                <a:cubicBezTo>
                  <a:pt x="8066471" y="2123831"/>
                  <a:pt x="8121271" y="2120370"/>
                  <a:pt x="8075982" y="2172677"/>
                </a:cubicBezTo>
                <a:cubicBezTo>
                  <a:pt x="8062847" y="2187676"/>
                  <a:pt x="8078246" y="2199215"/>
                  <a:pt x="8095004" y="2200369"/>
                </a:cubicBezTo>
                <a:cubicBezTo>
                  <a:pt x="8229060" y="2212293"/>
                  <a:pt x="8167466" y="2318063"/>
                  <a:pt x="8210492" y="2373833"/>
                </a:cubicBezTo>
                <a:cubicBezTo>
                  <a:pt x="8222264" y="2389215"/>
                  <a:pt x="8209584" y="2415754"/>
                  <a:pt x="8191016" y="2422293"/>
                </a:cubicBezTo>
                <a:cubicBezTo>
                  <a:pt x="8072357" y="2465372"/>
                  <a:pt x="8056054" y="2568063"/>
                  <a:pt x="7998536" y="2656525"/>
                </a:cubicBezTo>
                <a:cubicBezTo>
                  <a:pt x="8061036" y="2691525"/>
                  <a:pt x="8135764" y="2699217"/>
                  <a:pt x="8203244" y="2721909"/>
                </a:cubicBezTo>
                <a:cubicBezTo>
                  <a:pt x="8273442" y="2745756"/>
                  <a:pt x="8273442" y="2763447"/>
                  <a:pt x="8215472" y="2832678"/>
                </a:cubicBezTo>
                <a:cubicBezTo>
                  <a:pt x="8366284" y="2847680"/>
                  <a:pt x="8366284" y="2847680"/>
                  <a:pt x="8319638" y="2956526"/>
                </a:cubicBezTo>
                <a:cubicBezTo>
                  <a:pt x="8445996" y="2966525"/>
                  <a:pt x="8529327" y="3018064"/>
                  <a:pt x="8548800" y="3130757"/>
                </a:cubicBezTo>
                <a:cubicBezTo>
                  <a:pt x="8558311" y="3185372"/>
                  <a:pt x="8615377" y="3211141"/>
                  <a:pt x="8678780" y="3247679"/>
                </a:cubicBezTo>
                <a:cubicBezTo>
                  <a:pt x="8599978" y="3283066"/>
                  <a:pt x="8546537" y="3356911"/>
                  <a:pt x="8454599" y="3278833"/>
                </a:cubicBezTo>
                <a:cubicBezTo>
                  <a:pt x="8421087" y="3250373"/>
                  <a:pt x="8424254" y="3286526"/>
                  <a:pt x="8419728" y="3296911"/>
                </a:cubicBezTo>
                <a:cubicBezTo>
                  <a:pt x="8408859" y="3322295"/>
                  <a:pt x="8431501" y="3339218"/>
                  <a:pt x="8446448" y="3358448"/>
                </a:cubicBezTo>
                <a:cubicBezTo>
                  <a:pt x="8460939" y="3377681"/>
                  <a:pt x="8478149" y="3398064"/>
                  <a:pt x="8482226" y="3419605"/>
                </a:cubicBezTo>
                <a:cubicBezTo>
                  <a:pt x="8484942" y="3434604"/>
                  <a:pt x="8471809" y="3456526"/>
                  <a:pt x="8457318" y="3467682"/>
                </a:cubicBezTo>
                <a:cubicBezTo>
                  <a:pt x="8381232" y="3526527"/>
                  <a:pt x="8426520" y="3658836"/>
                  <a:pt x="8282501" y="3675759"/>
                </a:cubicBezTo>
                <a:cubicBezTo>
                  <a:pt x="8217735" y="3683450"/>
                  <a:pt x="8186486" y="3731913"/>
                  <a:pt x="8138932" y="3758451"/>
                </a:cubicBezTo>
                <a:cubicBezTo>
                  <a:pt x="7973628" y="3851144"/>
                  <a:pt x="7863120" y="3970376"/>
                  <a:pt x="7811946" y="4134221"/>
                </a:cubicBezTo>
                <a:cubicBezTo>
                  <a:pt x="7797906" y="4179605"/>
                  <a:pt x="7744010" y="4216145"/>
                  <a:pt x="7709139" y="4256145"/>
                </a:cubicBezTo>
                <a:cubicBezTo>
                  <a:pt x="7725896" y="4285376"/>
                  <a:pt x="7817379" y="4222298"/>
                  <a:pt x="7785224" y="4299221"/>
                </a:cubicBezTo>
                <a:cubicBezTo>
                  <a:pt x="7760768" y="4356915"/>
                  <a:pt x="7698269" y="4392684"/>
                  <a:pt x="7639392" y="4426916"/>
                </a:cubicBezTo>
                <a:cubicBezTo>
                  <a:pt x="7572364" y="4465762"/>
                  <a:pt x="7498091" y="4496914"/>
                  <a:pt x="7467746" y="4568838"/>
                </a:cubicBezTo>
                <a:cubicBezTo>
                  <a:pt x="7461405" y="4584223"/>
                  <a:pt x="7441025" y="4600376"/>
                  <a:pt x="7422910" y="4606531"/>
                </a:cubicBezTo>
                <a:cubicBezTo>
                  <a:pt x="6478176" y="5872304"/>
                  <a:pt x="4152572" y="5880765"/>
                  <a:pt x="3884462" y="5871919"/>
                </a:cubicBezTo>
                <a:cubicBezTo>
                  <a:pt x="3559738" y="5860765"/>
                  <a:pt x="3252674" y="5782688"/>
                  <a:pt x="2951503" y="5685381"/>
                </a:cubicBezTo>
                <a:cubicBezTo>
                  <a:pt x="2824239" y="5644226"/>
                  <a:pt x="2706035" y="5585765"/>
                  <a:pt x="2582393" y="5540381"/>
                </a:cubicBezTo>
                <a:cubicBezTo>
                  <a:pt x="2411654" y="5477686"/>
                  <a:pt x="2279862" y="5358071"/>
                  <a:pt x="2109575" y="5307686"/>
                </a:cubicBezTo>
                <a:cubicBezTo>
                  <a:pt x="1934305" y="5255763"/>
                  <a:pt x="1784398" y="5160762"/>
                  <a:pt x="1604145" y="5120379"/>
                </a:cubicBezTo>
                <a:cubicBezTo>
                  <a:pt x="1509040" y="5098840"/>
                  <a:pt x="1417102" y="5059994"/>
                  <a:pt x="1432046" y="4948840"/>
                </a:cubicBezTo>
                <a:cubicBezTo>
                  <a:pt x="1436123" y="4917301"/>
                  <a:pt x="1411214" y="4891532"/>
                  <a:pt x="1371813" y="4900763"/>
                </a:cubicBezTo>
                <a:cubicBezTo>
                  <a:pt x="1296633" y="4918071"/>
                  <a:pt x="1262665" y="4872300"/>
                  <a:pt x="1220998" y="4838069"/>
                </a:cubicBezTo>
                <a:cubicBezTo>
                  <a:pt x="1146725" y="4777302"/>
                  <a:pt x="1076074" y="4712685"/>
                  <a:pt x="957869" y="4702684"/>
                </a:cubicBezTo>
                <a:cubicBezTo>
                  <a:pt x="980512" y="4654991"/>
                  <a:pt x="1019009" y="4661916"/>
                  <a:pt x="1054336" y="4671915"/>
                </a:cubicBezTo>
                <a:cubicBezTo>
                  <a:pt x="1147177" y="4698070"/>
                  <a:pt x="1239115" y="4727684"/>
                  <a:pt x="1331957" y="4753839"/>
                </a:cubicBezTo>
                <a:cubicBezTo>
                  <a:pt x="1392645" y="4770763"/>
                  <a:pt x="1452881" y="4794609"/>
                  <a:pt x="1533949" y="4775761"/>
                </a:cubicBezTo>
                <a:cubicBezTo>
                  <a:pt x="1464202" y="4679607"/>
                  <a:pt x="1345545" y="4662300"/>
                  <a:pt x="1249533" y="4632685"/>
                </a:cubicBezTo>
                <a:cubicBezTo>
                  <a:pt x="1129515" y="4595378"/>
                  <a:pt x="1058865" y="4524991"/>
                  <a:pt x="974172" y="4446530"/>
                </a:cubicBezTo>
                <a:cubicBezTo>
                  <a:pt x="1062487" y="4427683"/>
                  <a:pt x="1117287" y="4485377"/>
                  <a:pt x="1186579" y="4482299"/>
                </a:cubicBezTo>
                <a:cubicBezTo>
                  <a:pt x="1190203" y="4472300"/>
                  <a:pt x="1196544" y="4457684"/>
                  <a:pt x="1195637" y="4457299"/>
                </a:cubicBezTo>
                <a:cubicBezTo>
                  <a:pt x="1082415" y="4414222"/>
                  <a:pt x="1029426" y="4333453"/>
                  <a:pt x="1011761" y="4235759"/>
                </a:cubicBezTo>
                <a:cubicBezTo>
                  <a:pt x="1002706" y="4185376"/>
                  <a:pt x="961492" y="4169607"/>
                  <a:pt x="920731" y="4146528"/>
                </a:cubicBezTo>
                <a:cubicBezTo>
                  <a:pt x="778522" y="4064606"/>
                  <a:pt x="628163" y="3990375"/>
                  <a:pt x="511316" y="3877683"/>
                </a:cubicBezTo>
                <a:cubicBezTo>
                  <a:pt x="646279" y="3892682"/>
                  <a:pt x="754521" y="3966143"/>
                  <a:pt x="899898" y="3997682"/>
                </a:cubicBezTo>
                <a:cubicBezTo>
                  <a:pt x="784411" y="3873836"/>
                  <a:pt x="634956" y="3811144"/>
                  <a:pt x="498636" y="3736143"/>
                </a:cubicBezTo>
                <a:cubicBezTo>
                  <a:pt x="436588" y="3701912"/>
                  <a:pt x="379073" y="3658065"/>
                  <a:pt x="303890" y="3639604"/>
                </a:cubicBezTo>
                <a:cubicBezTo>
                  <a:pt x="277170" y="3633065"/>
                  <a:pt x="233240" y="3619219"/>
                  <a:pt x="254527" y="3582680"/>
                </a:cubicBezTo>
                <a:cubicBezTo>
                  <a:pt x="272641" y="3552297"/>
                  <a:pt x="308419" y="3561526"/>
                  <a:pt x="341028" y="3570373"/>
                </a:cubicBezTo>
                <a:cubicBezTo>
                  <a:pt x="419378" y="3592297"/>
                  <a:pt x="500446" y="3592682"/>
                  <a:pt x="606424" y="3592297"/>
                </a:cubicBezTo>
                <a:cubicBezTo>
                  <a:pt x="517657" y="3491912"/>
                  <a:pt x="355067" y="3521913"/>
                  <a:pt x="278984" y="3416526"/>
                </a:cubicBezTo>
                <a:cubicBezTo>
                  <a:pt x="374088" y="3398064"/>
                  <a:pt x="447458" y="3436142"/>
                  <a:pt x="524452" y="3443448"/>
                </a:cubicBezTo>
                <a:cubicBezTo>
                  <a:pt x="594195" y="3449987"/>
                  <a:pt x="611405" y="3432296"/>
                  <a:pt x="595102" y="3374218"/>
                </a:cubicBezTo>
                <a:cubicBezTo>
                  <a:pt x="569741" y="3283833"/>
                  <a:pt x="607782" y="3237678"/>
                  <a:pt x="709231" y="3262295"/>
                </a:cubicBezTo>
                <a:cubicBezTo>
                  <a:pt x="803432" y="3285372"/>
                  <a:pt x="813394" y="3251526"/>
                  <a:pt x="788033" y="3199987"/>
                </a:cubicBezTo>
                <a:cubicBezTo>
                  <a:pt x="751802" y="3124988"/>
                  <a:pt x="793015" y="3066910"/>
                  <a:pt x="821094" y="3003833"/>
                </a:cubicBezTo>
                <a:cubicBezTo>
                  <a:pt x="864120" y="2907680"/>
                  <a:pt x="846003" y="2860755"/>
                  <a:pt x="753161" y="2789218"/>
                </a:cubicBezTo>
                <a:cubicBezTo>
                  <a:pt x="701080" y="2749216"/>
                  <a:pt x="644921" y="2715371"/>
                  <a:pt x="569285" y="2680756"/>
                </a:cubicBezTo>
                <a:cubicBezTo>
                  <a:pt x="743651" y="2661909"/>
                  <a:pt x="560683" y="2598448"/>
                  <a:pt x="622275" y="2558832"/>
                </a:cubicBezTo>
                <a:cubicBezTo>
                  <a:pt x="745462" y="2542678"/>
                  <a:pt x="846003" y="2668833"/>
                  <a:pt x="1013576" y="2632679"/>
                </a:cubicBezTo>
                <a:cubicBezTo>
                  <a:pt x="806602" y="2523446"/>
                  <a:pt x="577892" y="2487677"/>
                  <a:pt x="427984" y="2342293"/>
                </a:cubicBezTo>
                <a:cubicBezTo>
                  <a:pt x="462405" y="2309216"/>
                  <a:pt x="496823" y="2339985"/>
                  <a:pt x="526263" y="2327678"/>
                </a:cubicBezTo>
                <a:cubicBezTo>
                  <a:pt x="525356" y="2319985"/>
                  <a:pt x="527622" y="2308446"/>
                  <a:pt x="522186" y="2304986"/>
                </a:cubicBezTo>
                <a:cubicBezTo>
                  <a:pt x="410323" y="2225754"/>
                  <a:pt x="408509" y="2223831"/>
                  <a:pt x="528526" y="2165368"/>
                </a:cubicBezTo>
                <a:cubicBezTo>
                  <a:pt x="570645" y="2144984"/>
                  <a:pt x="567023" y="2126906"/>
                  <a:pt x="544832" y="2101138"/>
                </a:cubicBezTo>
                <a:cubicBezTo>
                  <a:pt x="528978" y="2083061"/>
                  <a:pt x="509957" y="2066906"/>
                  <a:pt x="519016" y="2027291"/>
                </a:cubicBezTo>
                <a:cubicBezTo>
                  <a:pt x="584685" y="2078062"/>
                  <a:pt x="902162" y="2061522"/>
                  <a:pt x="958321" y="2056137"/>
                </a:cubicBezTo>
                <a:cubicBezTo>
                  <a:pt x="1021272" y="2050369"/>
                  <a:pt x="1083319" y="2025753"/>
                  <a:pt x="1149440" y="2039214"/>
                </a:cubicBezTo>
                <a:cubicBezTo>
                  <a:pt x="1202430" y="2049985"/>
                  <a:pt x="1447897" y="2154215"/>
                  <a:pt x="1482772" y="2034599"/>
                </a:cubicBezTo>
                <a:cubicBezTo>
                  <a:pt x="1484583" y="2028831"/>
                  <a:pt x="1583765" y="2042293"/>
                  <a:pt x="1637208" y="2048831"/>
                </a:cubicBezTo>
                <a:cubicBezTo>
                  <a:pt x="1684309" y="2054216"/>
                  <a:pt x="1737297" y="2078062"/>
                  <a:pt x="1768999" y="2030369"/>
                </a:cubicBezTo>
                <a:cubicBezTo>
                  <a:pt x="1787568" y="2002293"/>
                  <a:pt x="1711030" y="1948062"/>
                  <a:pt x="1642642" y="1943445"/>
                </a:cubicBezTo>
                <a:cubicBezTo>
                  <a:pt x="1583312" y="1939214"/>
                  <a:pt x="1521266" y="1933060"/>
                  <a:pt x="1464655" y="1944599"/>
                </a:cubicBezTo>
                <a:cubicBezTo>
                  <a:pt x="1394911" y="1958446"/>
                  <a:pt x="1357322" y="1936138"/>
                  <a:pt x="1337846" y="1888061"/>
                </a:cubicBezTo>
                <a:cubicBezTo>
                  <a:pt x="1316106" y="1834985"/>
                  <a:pt x="1274439" y="1810368"/>
                  <a:pt x="1216924" y="1785752"/>
                </a:cubicBezTo>
                <a:cubicBezTo>
                  <a:pt x="1077431" y="1726138"/>
                  <a:pt x="943377" y="1657291"/>
                  <a:pt x="790299" y="1622676"/>
                </a:cubicBezTo>
                <a:cubicBezTo>
                  <a:pt x="759953" y="1615751"/>
                  <a:pt x="726441" y="1606521"/>
                  <a:pt x="712401" y="1560751"/>
                </a:cubicBezTo>
                <a:cubicBezTo>
                  <a:pt x="1126798" y="1629213"/>
                  <a:pt x="1504511" y="1807676"/>
                  <a:pt x="1932039" y="1797291"/>
                </a:cubicBezTo>
                <a:cubicBezTo>
                  <a:pt x="1815195" y="1740752"/>
                  <a:pt x="1679780" y="1737675"/>
                  <a:pt x="1555234" y="1698059"/>
                </a:cubicBezTo>
                <a:cubicBezTo>
                  <a:pt x="1643549" y="1668444"/>
                  <a:pt x="1726428" y="1699213"/>
                  <a:pt x="1810212" y="1716137"/>
                </a:cubicBezTo>
                <a:cubicBezTo>
                  <a:pt x="1880410" y="1729982"/>
                  <a:pt x="1943817" y="1732290"/>
                  <a:pt x="1951515" y="1649598"/>
                </a:cubicBezTo>
                <a:cubicBezTo>
                  <a:pt x="1948798" y="1644214"/>
                  <a:pt x="1949249" y="1637291"/>
                  <a:pt x="1949704" y="1630753"/>
                </a:cubicBezTo>
                <a:cubicBezTo>
                  <a:pt x="1926152" y="1596522"/>
                  <a:pt x="1889468" y="1578830"/>
                  <a:pt x="1845990" y="1568828"/>
                </a:cubicBezTo>
                <a:cubicBezTo>
                  <a:pt x="1819722" y="1562674"/>
                  <a:pt x="1784851" y="1553443"/>
                  <a:pt x="1785302" y="1528829"/>
                </a:cubicBezTo>
                <a:cubicBezTo>
                  <a:pt x="1786662" y="1437674"/>
                  <a:pt x="1702878" y="1411136"/>
                  <a:pt x="1619092" y="1384597"/>
                </a:cubicBezTo>
                <a:cubicBezTo>
                  <a:pt x="1665740" y="1339213"/>
                  <a:pt x="1702423" y="1372674"/>
                  <a:pt x="1737750" y="1369214"/>
                </a:cubicBezTo>
                <a:cubicBezTo>
                  <a:pt x="1760848" y="1366906"/>
                  <a:pt x="1781679" y="1362675"/>
                  <a:pt x="1781679" y="1339213"/>
                </a:cubicBezTo>
                <a:cubicBezTo>
                  <a:pt x="1782132" y="1319597"/>
                  <a:pt x="1771262" y="1297288"/>
                  <a:pt x="1748620" y="1296905"/>
                </a:cubicBezTo>
                <a:cubicBezTo>
                  <a:pt x="1606863" y="1293442"/>
                  <a:pt x="1528513" y="1167288"/>
                  <a:pt x="1381324" y="1166904"/>
                </a:cubicBezTo>
                <a:cubicBezTo>
                  <a:pt x="1293462" y="1166904"/>
                  <a:pt x="1427065" y="1095751"/>
                  <a:pt x="1352792" y="1066135"/>
                </a:cubicBezTo>
                <a:cubicBezTo>
                  <a:pt x="1336486" y="1059596"/>
                  <a:pt x="1395363" y="1049597"/>
                  <a:pt x="1421631" y="1051135"/>
                </a:cubicBezTo>
                <a:cubicBezTo>
                  <a:pt x="1447445" y="1052673"/>
                  <a:pt x="1470543" y="1071519"/>
                  <a:pt x="1501793" y="1058058"/>
                </a:cubicBezTo>
                <a:cubicBezTo>
                  <a:pt x="1519003" y="1009981"/>
                  <a:pt x="1474621" y="992289"/>
                  <a:pt x="1437935" y="978826"/>
                </a:cubicBezTo>
                <a:cubicBezTo>
                  <a:pt x="1353244" y="947673"/>
                  <a:pt x="1270817" y="909981"/>
                  <a:pt x="1177975" y="898826"/>
                </a:cubicBezTo>
                <a:cubicBezTo>
                  <a:pt x="1144915" y="894980"/>
                  <a:pt x="1225528" y="843440"/>
                  <a:pt x="1241378" y="825366"/>
                </a:cubicBezTo>
                <a:cubicBezTo>
                  <a:pt x="867743" y="635366"/>
                  <a:pt x="418474" y="644980"/>
                  <a:pt x="0" y="491517"/>
                </a:cubicBezTo>
                <a:cubicBezTo>
                  <a:pt x="92391" y="461518"/>
                  <a:pt x="160326" y="483440"/>
                  <a:pt x="223277" y="488057"/>
                </a:cubicBezTo>
                <a:cubicBezTo>
                  <a:pt x="380429" y="499594"/>
                  <a:pt x="535773" y="523440"/>
                  <a:pt x="692473" y="537671"/>
                </a:cubicBezTo>
                <a:cubicBezTo>
                  <a:pt x="769465" y="544594"/>
                  <a:pt x="841022" y="570749"/>
                  <a:pt x="927071" y="529211"/>
                </a:cubicBezTo>
                <a:cubicBezTo>
                  <a:pt x="984589" y="501518"/>
                  <a:pt x="1076527" y="531517"/>
                  <a:pt x="1147177" y="556134"/>
                </a:cubicBezTo>
                <a:cubicBezTo>
                  <a:pt x="1205600" y="576517"/>
                  <a:pt x="1261306" y="581901"/>
                  <a:pt x="1338752" y="556134"/>
                </a:cubicBezTo>
                <a:cubicBezTo>
                  <a:pt x="1268554" y="540364"/>
                  <a:pt x="1214658" y="526519"/>
                  <a:pt x="1159406" y="516901"/>
                </a:cubicBezTo>
                <a:cubicBezTo>
                  <a:pt x="1115475" y="509211"/>
                  <a:pt x="1220094" y="478056"/>
                  <a:pt x="1273535" y="481902"/>
                </a:cubicBezTo>
                <a:cubicBezTo>
                  <a:pt x="1348263" y="487287"/>
                  <a:pt x="1306144" y="467287"/>
                  <a:pt x="1293462" y="439595"/>
                </a:cubicBezTo>
                <a:cubicBezTo>
                  <a:pt x="1279875" y="409979"/>
                  <a:pt x="1320183" y="400749"/>
                  <a:pt x="1345545" y="406900"/>
                </a:cubicBezTo>
                <a:cubicBezTo>
                  <a:pt x="1442916" y="431133"/>
                  <a:pt x="1539834" y="388441"/>
                  <a:pt x="1640379" y="423057"/>
                </a:cubicBezTo>
                <a:cubicBezTo>
                  <a:pt x="1615015" y="337670"/>
                  <a:pt x="1560215" y="300363"/>
                  <a:pt x="1445634" y="288439"/>
                </a:cubicBezTo>
                <a:cubicBezTo>
                  <a:pt x="1402608" y="283826"/>
                  <a:pt x="1357773" y="290748"/>
                  <a:pt x="1320636" y="266131"/>
                </a:cubicBezTo>
                <a:cubicBezTo>
                  <a:pt x="1299349" y="251902"/>
                  <a:pt x="1275346" y="234978"/>
                  <a:pt x="1292104" y="208824"/>
                </a:cubicBezTo>
                <a:cubicBezTo>
                  <a:pt x="1303877" y="190363"/>
                  <a:pt x="1329242" y="190363"/>
                  <a:pt x="1350074" y="196517"/>
                </a:cubicBezTo>
                <a:cubicBezTo>
                  <a:pt x="1443371" y="223826"/>
                  <a:pt x="1540741" y="233825"/>
                  <a:pt x="1638113" y="243826"/>
                </a:cubicBezTo>
                <a:cubicBezTo>
                  <a:pt x="1653059" y="245364"/>
                  <a:pt x="1669814" y="250365"/>
                  <a:pt x="1686573" y="224977"/>
                </a:cubicBezTo>
                <a:cubicBezTo>
                  <a:pt x="1504511" y="183824"/>
                  <a:pt x="1331505" y="125362"/>
                  <a:pt x="1144459" y="102670"/>
                </a:cubicBezTo>
                <a:cubicBezTo>
                  <a:pt x="1147177" y="91900"/>
                  <a:pt x="1149896" y="81131"/>
                  <a:pt x="1152614" y="70362"/>
                </a:cubicBezTo>
                <a:cubicBezTo>
                  <a:pt x="1298896" y="85746"/>
                  <a:pt x="1445182" y="101131"/>
                  <a:pt x="1629961" y="120363"/>
                </a:cubicBezTo>
                <a:cubicBezTo>
                  <a:pt x="1516284" y="59207"/>
                  <a:pt x="1408951" y="79594"/>
                  <a:pt x="1324712" y="25362"/>
                </a:cubicBezTo>
                <a:cubicBezTo>
                  <a:pt x="1340563" y="4786"/>
                  <a:pt x="1359698" y="-407"/>
                  <a:pt x="1379513" y="25"/>
                </a:cubicBezTo>
                <a:close/>
              </a:path>
            </a:pathLst>
          </a:custGeom>
        </p:spPr>
      </p:pic>
      <p:sp>
        <p:nvSpPr>
          <p:cNvPr id="5" name="TextBox 4">
            <a:extLst>
              <a:ext uri="{FF2B5EF4-FFF2-40B4-BE49-F238E27FC236}">
                <a16:creationId xmlns:a16="http://schemas.microsoft.com/office/drawing/2014/main" id="{5B5D9024-DCA3-7876-6BB1-F99E2DD22E57}"/>
              </a:ext>
            </a:extLst>
          </p:cNvPr>
          <p:cNvSpPr txBox="1"/>
          <p:nvPr/>
        </p:nvSpPr>
        <p:spPr>
          <a:xfrm>
            <a:off x="8662218" y="5325626"/>
            <a:ext cx="3224981" cy="1200329"/>
          </a:xfrm>
          <a:prstGeom prst="rect">
            <a:avLst/>
          </a:prstGeom>
          <a:noFill/>
        </p:spPr>
        <p:txBody>
          <a:bodyPr wrap="square" rtlCol="0">
            <a:spAutoFit/>
          </a:bodyPr>
          <a:lstStyle/>
          <a:p>
            <a:endParaRPr lang="en-GB"/>
          </a:p>
          <a:p>
            <a:endParaRPr lang="en-GB"/>
          </a:p>
          <a:p>
            <a:endParaRPr lang="en-GB"/>
          </a:p>
          <a:p>
            <a:r>
              <a:rPr lang="en-GB"/>
              <a:t>(</a:t>
            </a:r>
            <a:r>
              <a:rPr lang="en-GB" err="1"/>
              <a:t>Unsplash</a:t>
            </a:r>
            <a:r>
              <a:rPr lang="en-GB"/>
              <a:t>, 2025)</a:t>
            </a:r>
          </a:p>
        </p:txBody>
      </p:sp>
      <p:sp>
        <p:nvSpPr>
          <p:cNvPr id="7" name="TextBox 6">
            <a:extLst>
              <a:ext uri="{FF2B5EF4-FFF2-40B4-BE49-F238E27FC236}">
                <a16:creationId xmlns:a16="http://schemas.microsoft.com/office/drawing/2014/main" id="{BAC2A372-B00D-F24C-6934-CF4D5826A88E}"/>
              </a:ext>
            </a:extLst>
          </p:cNvPr>
          <p:cNvSpPr txBox="1"/>
          <p:nvPr/>
        </p:nvSpPr>
        <p:spPr>
          <a:xfrm>
            <a:off x="-98323" y="1877187"/>
            <a:ext cx="7718323" cy="3539430"/>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solidFill>
                  <a:srgbClr val="196B24"/>
                </a:solidFill>
                <a:effectLst/>
                <a:uLnTx/>
                <a:uFillTx/>
                <a:latin typeface="Aptos" panose="02110004020202020204"/>
                <a:ea typeface="+mn-ea"/>
                <a:cs typeface="+mn-cs"/>
              </a:rPr>
              <a:t>Campaign Title: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solidFill>
                  <a:srgbClr val="196B24"/>
                </a:solidFill>
                <a:effectLst/>
                <a:uLnTx/>
                <a:uFillTx/>
                <a:latin typeface="Aptos" panose="02110004020202020204"/>
                <a:ea typeface="+mn-ea"/>
                <a:cs typeface="+mn-cs"/>
              </a:rPr>
              <a:t>🗣️ Empowering Young People for Safer Sexual Health</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a:ln/>
              <a:solidFill>
                <a:srgbClr val="196B24"/>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solidFill>
                  <a:srgbClr val="196B24"/>
                </a:solidFill>
                <a:effectLst/>
                <a:uLnTx/>
                <a:uFillTx/>
                <a:latin typeface="Aptos" panose="02110004020202020204"/>
                <a:ea typeface="+mn-ea"/>
                <a:cs typeface="+mn-cs"/>
              </a:rPr>
              <a:t>Target Group:</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solidFill>
                  <a:srgbClr val="196B24"/>
                </a:solidFill>
                <a:effectLst/>
                <a:uLnTx/>
                <a:uFillTx/>
                <a:latin typeface="Aptos" panose="02110004020202020204"/>
                <a:ea typeface="+mn-ea"/>
                <a:cs typeface="+mn-cs"/>
              </a:rPr>
              <a:t>👥 Young people aged </a:t>
            </a:r>
            <a:r>
              <a:rPr lang="en-US" sz="3200" b="1">
                <a:ln/>
                <a:solidFill>
                  <a:srgbClr val="196B24"/>
                </a:solidFill>
                <a:latin typeface="Aptos" panose="02110004020202020204"/>
              </a:rPr>
              <a:t>14–25</a:t>
            </a:r>
            <a:r>
              <a:rPr kumimoji="0" lang="en-US" sz="3200" b="1" i="0" u="none" strike="noStrike" kern="1200" cap="none" spc="0" normalizeH="0" baseline="0" noProof="0">
                <a:ln/>
                <a:solidFill>
                  <a:srgbClr val="196B24"/>
                </a:solidFill>
                <a:effectLst/>
                <a:uLnTx/>
                <a:uFillTx/>
                <a:latin typeface="Aptos" panose="02110004020202020204"/>
                <a:ea typeface="+mn-ea"/>
                <a:cs typeface="+mn-cs"/>
              </a:rPr>
              <a:t> in Birmingham</a:t>
            </a:r>
            <a:endParaRPr kumimoji="0" lang="en-GB" sz="3200" b="1" i="0" u="none" strike="noStrike" kern="1200" cap="none" spc="0" normalizeH="0" baseline="0" noProof="0">
              <a:ln/>
              <a:solidFill>
                <a:srgbClr val="196B24"/>
              </a:solidFill>
              <a:effectLst/>
              <a:uLnTx/>
              <a:uFillTx/>
              <a:latin typeface="Aptos" panose="02110004020202020204"/>
              <a:ea typeface="+mn-ea"/>
              <a:cs typeface="+mn-cs"/>
            </a:endParaRPr>
          </a:p>
        </p:txBody>
      </p:sp>
      <p:sp>
        <p:nvSpPr>
          <p:cNvPr id="2" name="Footer Placeholder 1">
            <a:extLst>
              <a:ext uri="{FF2B5EF4-FFF2-40B4-BE49-F238E27FC236}">
                <a16:creationId xmlns:a16="http://schemas.microsoft.com/office/drawing/2014/main" id="{3ED6DEAD-488A-3726-5B66-2A94971A5353}"/>
              </a:ext>
            </a:extLst>
          </p:cNvPr>
          <p:cNvSpPr>
            <a:spLocks noGrp="1"/>
          </p:cNvSpPr>
          <p:nvPr>
            <p:ph type="ftr" sz="quarter" idx="11"/>
          </p:nvPr>
        </p:nvSpPr>
        <p:spPr/>
        <p:txBody>
          <a:bodyPr/>
          <a:lstStyle/>
          <a:p>
            <a:r>
              <a:rPr lang="en-US"/>
              <a:t>Rosena LUCY</a:t>
            </a:r>
          </a:p>
        </p:txBody>
      </p:sp>
    </p:spTree>
    <p:extLst>
      <p:ext uri="{BB962C8B-B14F-4D97-AF65-F5344CB8AC3E}">
        <p14:creationId xmlns:p14="http://schemas.microsoft.com/office/powerpoint/2010/main" val="756772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2C76A-C438-F494-9195-697562C054DA}"/>
              </a:ext>
            </a:extLst>
          </p:cNvPr>
          <p:cNvSpPr>
            <a:spLocks noGrp="1"/>
          </p:cNvSpPr>
          <p:nvPr>
            <p:ph type="title"/>
          </p:nvPr>
        </p:nvSpPr>
        <p:spPr>
          <a:xfrm>
            <a:off x="677334" y="0"/>
            <a:ext cx="8596668" cy="599768"/>
          </a:xfrm>
        </p:spPr>
        <p:txBody>
          <a:bodyPr>
            <a:normAutofit fontScale="90000"/>
          </a:bodyPr>
          <a:lstStyle/>
          <a:p>
            <a:pPr algn="ctr"/>
            <a:r>
              <a:rPr lang="en-GB"/>
              <a:t>Rationale</a:t>
            </a:r>
          </a:p>
        </p:txBody>
      </p:sp>
      <p:sp>
        <p:nvSpPr>
          <p:cNvPr id="3" name="Footer Placeholder 2">
            <a:extLst>
              <a:ext uri="{FF2B5EF4-FFF2-40B4-BE49-F238E27FC236}">
                <a16:creationId xmlns:a16="http://schemas.microsoft.com/office/drawing/2014/main" id="{C2E7C7A5-740D-4E5F-638C-2CB33A88DC12}"/>
              </a:ext>
            </a:extLst>
          </p:cNvPr>
          <p:cNvSpPr>
            <a:spLocks noGrp="1"/>
          </p:cNvSpPr>
          <p:nvPr>
            <p:ph type="ftr" sz="quarter" idx="11"/>
          </p:nvPr>
        </p:nvSpPr>
        <p:spPr>
          <a:xfrm>
            <a:off x="8072284" y="6041362"/>
            <a:ext cx="4119716" cy="365125"/>
          </a:xfrm>
        </p:spPr>
        <p:txBody>
          <a:bodyPr/>
          <a:lstStyle/>
          <a:p>
            <a:r>
              <a:rPr lang="en-US"/>
              <a:t>Rosena LUCY</a:t>
            </a:r>
          </a:p>
        </p:txBody>
      </p:sp>
      <p:sp>
        <p:nvSpPr>
          <p:cNvPr id="4" name="TextBox 3">
            <a:extLst>
              <a:ext uri="{FF2B5EF4-FFF2-40B4-BE49-F238E27FC236}">
                <a16:creationId xmlns:a16="http://schemas.microsoft.com/office/drawing/2014/main" id="{ABD2A430-5239-A2FC-E0E9-36D563C87A2D}"/>
              </a:ext>
            </a:extLst>
          </p:cNvPr>
          <p:cNvSpPr txBox="1"/>
          <p:nvPr/>
        </p:nvSpPr>
        <p:spPr>
          <a:xfrm>
            <a:off x="245807" y="733246"/>
            <a:ext cx="12123174" cy="6124754"/>
          </a:xfrm>
          <a:prstGeom prst="rect">
            <a:avLst/>
          </a:prstGeom>
          <a:noFill/>
        </p:spPr>
        <p:txBody>
          <a:bodyPr wrap="square" lIns="91440" tIns="45720" rIns="91440" bIns="45720" anchor="t">
            <a:spAutoFit/>
          </a:bodyPr>
          <a:lstStyle/>
          <a:p>
            <a:pPr marL="514350" indent="-514350">
              <a:buFont typeface="Wingdings" panose="05000000000000000000" pitchFamily="2" charset="2"/>
              <a:buChar char="Ø"/>
            </a:pPr>
            <a:r>
              <a:rPr lang="en-US" sz="2400"/>
              <a:t>This campaign tackles sexual health inequalities affecting young people in Birmingham, especially those aged 14–25. </a:t>
            </a:r>
          </a:p>
          <a:p>
            <a:pPr marL="514350" indent="-514350">
              <a:buFont typeface="Wingdings" panose="05000000000000000000" pitchFamily="2" charset="2"/>
              <a:buChar char="Ø"/>
            </a:pPr>
            <a:endParaRPr lang="en-US" sz="2400"/>
          </a:p>
          <a:p>
            <a:pPr marL="514350" indent="-514350">
              <a:buFont typeface="Wingdings" panose="05000000000000000000" pitchFamily="2" charset="2"/>
              <a:buChar char="Ø"/>
            </a:pPr>
            <a:r>
              <a:rPr lang="en-US" sz="2400"/>
              <a:t>Local data shows rising STI rates and poor access to youth-friendly services (Public Health England, 2023). </a:t>
            </a:r>
          </a:p>
          <a:p>
            <a:endParaRPr lang="en-US" sz="2400"/>
          </a:p>
          <a:p>
            <a:pPr marL="514350" indent="-514350">
              <a:buFont typeface="Wingdings" panose="05000000000000000000" pitchFamily="2" charset="2"/>
              <a:buChar char="Ø"/>
            </a:pPr>
            <a:r>
              <a:rPr lang="en-US" sz="2400"/>
              <a:t>Many young people lack knowledge, face peer pressure, and struggle to get care. However, they are active online, so visual and interactive tools work well (WHO, 2022). </a:t>
            </a:r>
          </a:p>
          <a:p>
            <a:pPr marL="514350" indent="-514350">
              <a:buFont typeface="Wingdings" panose="05000000000000000000" pitchFamily="2" charset="2"/>
              <a:buChar char="Ø"/>
            </a:pPr>
            <a:endParaRPr lang="en-US" sz="2400"/>
          </a:p>
          <a:p>
            <a:pPr marL="514350" indent="-514350">
              <a:buFont typeface="Wingdings" panose="05000000000000000000" pitchFamily="2" charset="2"/>
              <a:buChar char="Ø"/>
            </a:pPr>
            <a:r>
              <a:rPr lang="en-US" sz="2400"/>
              <a:t>The campaign is co-designed with young people, inclusive, and based on NICE guidelines. It aims to be easy to access and backed by evidence. </a:t>
            </a:r>
          </a:p>
          <a:p>
            <a:pPr marL="514350" indent="-514350">
              <a:buFont typeface="Wingdings" panose="05000000000000000000" pitchFamily="2" charset="2"/>
              <a:buChar char="Ø"/>
            </a:pPr>
            <a:endParaRPr lang="en-US" sz="2400"/>
          </a:p>
          <a:p>
            <a:pPr marL="514350" indent="-514350">
              <a:buFont typeface="Wingdings" panose="05000000000000000000" pitchFamily="2" charset="2"/>
              <a:buChar char="Ø"/>
            </a:pPr>
            <a:r>
              <a:rPr lang="en-US" sz="2400"/>
              <a:t>It supports Birmingham’s Public Health Strategy and national goals to reduce health inequalities in young communities</a:t>
            </a:r>
            <a:r>
              <a:rPr lang="en-US" sz="2800"/>
              <a:t>.</a:t>
            </a:r>
          </a:p>
          <a:p>
            <a:endParaRPr lang="en-GB" sz="2800"/>
          </a:p>
        </p:txBody>
      </p:sp>
    </p:spTree>
    <p:extLst>
      <p:ext uri="{BB962C8B-B14F-4D97-AF65-F5344CB8AC3E}">
        <p14:creationId xmlns:p14="http://schemas.microsoft.com/office/powerpoint/2010/main" val="3291943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71C7490-7CFD-C7E5-4F58-7940BBF6F3D5}"/>
              </a:ext>
            </a:extLst>
          </p:cNvPr>
          <p:cNvSpPr txBox="1"/>
          <p:nvPr/>
        </p:nvSpPr>
        <p:spPr>
          <a:xfrm>
            <a:off x="11257935" y="5614219"/>
            <a:ext cx="1081549" cy="1200329"/>
          </a:xfrm>
          <a:prstGeom prst="rect">
            <a:avLst/>
          </a:prstGeom>
          <a:noFill/>
        </p:spPr>
        <p:txBody>
          <a:bodyPr wrap="square" rtlCol="0">
            <a:spAutoFit/>
          </a:bodyPr>
          <a:lstStyle/>
          <a:p>
            <a:endParaRPr lang="en-GB"/>
          </a:p>
          <a:p>
            <a:endParaRPr lang="en-GB"/>
          </a:p>
          <a:p>
            <a:r>
              <a:rPr lang="en-GB"/>
              <a:t>(UKHSA,  2024).</a:t>
            </a:r>
          </a:p>
        </p:txBody>
      </p:sp>
      <p:sp>
        <p:nvSpPr>
          <p:cNvPr id="2" name="Footer Placeholder 1">
            <a:extLst>
              <a:ext uri="{FF2B5EF4-FFF2-40B4-BE49-F238E27FC236}">
                <a16:creationId xmlns:a16="http://schemas.microsoft.com/office/drawing/2014/main" id="{BA0747C9-00C2-C35F-B1C8-44E35488A48A}"/>
              </a:ext>
            </a:extLst>
          </p:cNvPr>
          <p:cNvSpPr>
            <a:spLocks noGrp="1"/>
          </p:cNvSpPr>
          <p:nvPr>
            <p:ph type="ftr" sz="quarter" idx="11"/>
          </p:nvPr>
        </p:nvSpPr>
        <p:spPr>
          <a:xfrm>
            <a:off x="95694" y="6517758"/>
            <a:ext cx="1414130" cy="340242"/>
          </a:xfrm>
        </p:spPr>
        <p:txBody>
          <a:bodyPr/>
          <a:lstStyle/>
          <a:p>
            <a:r>
              <a:rPr lang="en-US"/>
              <a:t>Rosena LUCY</a:t>
            </a:r>
          </a:p>
        </p:txBody>
      </p:sp>
      <p:pic>
        <p:nvPicPr>
          <p:cNvPr id="3" name="Picture 2" descr="A graph with blue and orange bars">
            <a:extLst>
              <a:ext uri="{FF2B5EF4-FFF2-40B4-BE49-F238E27FC236}">
                <a16:creationId xmlns:a16="http://schemas.microsoft.com/office/drawing/2014/main" id="{1FB920F8-9107-C0E5-27FD-6644E51662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762" y="221553"/>
            <a:ext cx="10972801" cy="5947387"/>
          </a:xfrm>
          <a:prstGeom prst="rect">
            <a:avLst/>
          </a:prstGeom>
        </p:spPr>
      </p:pic>
    </p:spTree>
    <p:extLst>
      <p:ext uri="{BB962C8B-B14F-4D97-AF65-F5344CB8AC3E}">
        <p14:creationId xmlns:p14="http://schemas.microsoft.com/office/powerpoint/2010/main" val="2405139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7398E40-B315-CA0E-378A-27C502CFA9CC}"/>
              </a:ext>
            </a:extLst>
          </p:cNvPr>
          <p:cNvGraphicFramePr>
            <a:graphicFrameLocks noGrp="1"/>
          </p:cNvGraphicFramePr>
          <p:nvPr>
            <p:extLst>
              <p:ext uri="{D42A27DB-BD31-4B8C-83A1-F6EECF244321}">
                <p14:modId xmlns:p14="http://schemas.microsoft.com/office/powerpoint/2010/main" val="598498569"/>
              </p:ext>
            </p:extLst>
          </p:nvPr>
        </p:nvGraphicFramePr>
        <p:xfrm>
          <a:off x="0" y="646333"/>
          <a:ext cx="12046688" cy="6555795"/>
        </p:xfrm>
        <a:graphic>
          <a:graphicData uri="http://schemas.openxmlformats.org/drawingml/2006/table">
            <a:tbl>
              <a:tblPr firstRow="1" bandRow="1">
                <a:tableStyleId>{5C22544A-7EE6-4342-B048-85BDC9FD1C3A}</a:tableStyleId>
              </a:tblPr>
              <a:tblGrid>
                <a:gridCol w="665338">
                  <a:extLst>
                    <a:ext uri="{9D8B030D-6E8A-4147-A177-3AD203B41FA5}">
                      <a16:colId xmlns:a16="http://schemas.microsoft.com/office/drawing/2014/main" val="719011200"/>
                    </a:ext>
                  </a:extLst>
                </a:gridCol>
                <a:gridCol w="4245487">
                  <a:extLst>
                    <a:ext uri="{9D8B030D-6E8A-4147-A177-3AD203B41FA5}">
                      <a16:colId xmlns:a16="http://schemas.microsoft.com/office/drawing/2014/main" val="2204180486"/>
                    </a:ext>
                  </a:extLst>
                </a:gridCol>
                <a:gridCol w="2455412">
                  <a:extLst>
                    <a:ext uri="{9D8B030D-6E8A-4147-A177-3AD203B41FA5}">
                      <a16:colId xmlns:a16="http://schemas.microsoft.com/office/drawing/2014/main" val="1798796585"/>
                    </a:ext>
                  </a:extLst>
                </a:gridCol>
                <a:gridCol w="4680451">
                  <a:extLst>
                    <a:ext uri="{9D8B030D-6E8A-4147-A177-3AD203B41FA5}">
                      <a16:colId xmlns:a16="http://schemas.microsoft.com/office/drawing/2014/main" val="1527697998"/>
                    </a:ext>
                  </a:extLst>
                </a:gridCol>
              </a:tblGrid>
              <a:tr h="665599">
                <a:tc>
                  <a:txBody>
                    <a:bodyPr/>
                    <a:lstStyle/>
                    <a:p>
                      <a:r>
                        <a:rPr lang="en-GB" sz="1800" b="1"/>
                        <a:t>Week</a:t>
                      </a:r>
                      <a:endParaRPr lang="en-GB"/>
                    </a:p>
                  </a:txBody>
                  <a:tcPr/>
                </a:tc>
                <a:tc>
                  <a:txBody>
                    <a:bodyPr/>
                    <a:lstStyle/>
                    <a:p>
                      <a:r>
                        <a:rPr lang="en-GB"/>
                        <a:t>Image</a:t>
                      </a:r>
                    </a:p>
                  </a:txBody>
                  <a:tcPr/>
                </a:tc>
                <a:tc>
                  <a:txBody>
                    <a:bodyPr/>
                    <a:lstStyle/>
                    <a:p>
                      <a:r>
                        <a:rPr lang="en-GB"/>
                        <a:t>Session Theme</a:t>
                      </a:r>
                    </a:p>
                    <a:p>
                      <a:endParaRPr lang="en-GB"/>
                    </a:p>
                  </a:txBody>
                  <a:tcPr/>
                </a:tc>
                <a:tc>
                  <a:txBody>
                    <a:bodyPr/>
                    <a:lstStyle/>
                    <a:p>
                      <a:r>
                        <a:rPr lang="en-GB"/>
                        <a:t>Focus</a:t>
                      </a:r>
                    </a:p>
                    <a:p>
                      <a:endParaRPr lang="en-GB"/>
                    </a:p>
                  </a:txBody>
                  <a:tcPr/>
                </a:tc>
                <a:extLst>
                  <a:ext uri="{0D108BD9-81ED-4DB2-BD59-A6C34878D82A}">
                    <a16:rowId xmlns:a16="http://schemas.microsoft.com/office/drawing/2014/main" val="3278735412"/>
                  </a:ext>
                </a:extLst>
              </a:tr>
              <a:tr h="1279425">
                <a:tc>
                  <a:txBody>
                    <a:bodyPr/>
                    <a:lstStyle/>
                    <a:p>
                      <a:r>
                        <a:rPr lang="en-GB"/>
                        <a:t>1</a:t>
                      </a:r>
                    </a:p>
                  </a:txBody>
                  <a:tcPr/>
                </a:tc>
                <a:tc>
                  <a:txBody>
                    <a:bodyPr/>
                    <a:lstStyle/>
                    <a:p>
                      <a:endParaRPr lang="en-GB"/>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a:t>Icebreaker &amp; Myth-Busting</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800"/>
                    </a:p>
                  </a:txBody>
                  <a:tcPr/>
                </a:tc>
                <a:tc>
                  <a:txBody>
                    <a:bodyPr/>
                    <a:lstStyle/>
                    <a:p>
                      <a:r>
                        <a:rPr lang="en-GB" sz="1800"/>
                        <a:t>Challenge stigma and misinformation </a:t>
                      </a:r>
                      <a:endParaRPr lang="en-GB"/>
                    </a:p>
                  </a:txBody>
                  <a:tcPr/>
                </a:tc>
                <a:extLst>
                  <a:ext uri="{0D108BD9-81ED-4DB2-BD59-A6C34878D82A}">
                    <a16:rowId xmlns:a16="http://schemas.microsoft.com/office/drawing/2014/main" val="2172484782"/>
                  </a:ext>
                </a:extLst>
              </a:tr>
              <a:tr h="1524722">
                <a:tc>
                  <a:txBody>
                    <a:bodyPr/>
                    <a:lstStyle/>
                    <a:p>
                      <a:r>
                        <a:rPr lang="en-GB"/>
                        <a:t>2</a:t>
                      </a:r>
                    </a:p>
                  </a:txBody>
                  <a:tcPr/>
                </a:tc>
                <a:tc>
                  <a:txBody>
                    <a:bodyPr/>
                    <a:lstStyle/>
                    <a:p>
                      <a:endParaRPr lang="en-GB"/>
                    </a:p>
                  </a:txBody>
                  <a:tcPr/>
                </a:tc>
                <a:tc gridSpan="2">
                  <a:txBody>
                    <a:bodyPr/>
                    <a:lstStyle/>
                    <a:p>
                      <a:endParaRPr lang="en-GB"/>
                    </a:p>
                    <a:p>
                      <a:r>
                        <a:rPr lang="en-GB"/>
                        <a:t>STI Facts &amp; Testing         </a:t>
                      </a:r>
                      <a:r>
                        <a:rPr lang="en-US"/>
                        <a:t>Increase awareness and reduce fear</a:t>
                      </a:r>
                    </a:p>
                    <a:p>
                      <a:endParaRPr lang="en-GB"/>
                    </a:p>
                    <a:p>
                      <a:r>
                        <a:rPr lang="en-GB"/>
                        <a:t>Demo</a:t>
                      </a:r>
                    </a:p>
                    <a:p>
                      <a:endParaRPr lang="en-GB"/>
                    </a:p>
                  </a:txBody>
                  <a:tcPr/>
                </a:tc>
                <a:tc hMerge="1">
                  <a:txBody>
                    <a:bodyPr/>
                    <a:lstStyle/>
                    <a:p>
                      <a:endParaRPr lang="en-GB"/>
                    </a:p>
                  </a:txBody>
                  <a:tcPr/>
                </a:tc>
                <a:extLst>
                  <a:ext uri="{0D108BD9-81ED-4DB2-BD59-A6C34878D82A}">
                    <a16:rowId xmlns:a16="http://schemas.microsoft.com/office/drawing/2014/main" val="4294429680"/>
                  </a:ext>
                </a:extLst>
              </a:tr>
              <a:tr h="1806624">
                <a:tc>
                  <a:txBody>
                    <a:bodyPr/>
                    <a:lstStyle/>
                    <a:p>
                      <a:r>
                        <a:rPr lang="en-GB"/>
                        <a:t>3</a:t>
                      </a:r>
                    </a:p>
                  </a:txBody>
                  <a:tcPr/>
                </a:tc>
                <a:tc>
                  <a:txBody>
                    <a:bodyPr/>
                    <a:lstStyle/>
                    <a:p>
                      <a:endParaRPr lang="en-GB"/>
                    </a:p>
                  </a:txBody>
                  <a:tcPr/>
                </a:tc>
                <a:tc>
                  <a:txBody>
                    <a:bodyPr/>
                    <a:lstStyle/>
                    <a:p>
                      <a:r>
                        <a:rPr lang="en-GB"/>
                        <a:t>Condom Confidence</a:t>
                      </a:r>
                    </a:p>
                    <a:p>
                      <a:endParaRPr lang="en-GB"/>
                    </a:p>
                  </a:txBody>
                  <a:tcPr/>
                </a:tc>
                <a:tc>
                  <a:txBody>
                    <a:bodyPr/>
                    <a:lstStyle/>
                    <a:p>
                      <a:r>
                        <a:rPr lang="en-US"/>
                        <a:t> Hands-on demo and access kits</a:t>
                      </a:r>
                    </a:p>
                    <a:p>
                      <a:endParaRPr lang="en-US"/>
                    </a:p>
                    <a:p>
                      <a:endParaRPr lang="en-US"/>
                    </a:p>
                    <a:p>
                      <a:endParaRPr lang="en-US"/>
                    </a:p>
                    <a:p>
                      <a:endParaRPr lang="en-US"/>
                    </a:p>
                    <a:p>
                      <a:endParaRPr lang="en-GB"/>
                    </a:p>
                  </a:txBody>
                  <a:tcPr/>
                </a:tc>
                <a:extLst>
                  <a:ext uri="{0D108BD9-81ED-4DB2-BD59-A6C34878D82A}">
                    <a16:rowId xmlns:a16="http://schemas.microsoft.com/office/drawing/2014/main" val="2895979870"/>
                  </a:ext>
                </a:extLst>
              </a:tr>
              <a:tr h="1279425">
                <a:tc>
                  <a:txBody>
                    <a:bodyPr/>
                    <a:lstStyle/>
                    <a:p>
                      <a:r>
                        <a:rPr lang="en-GB"/>
                        <a:t>4</a:t>
                      </a:r>
                    </a:p>
                  </a:txBody>
                  <a:tcPr/>
                </a:tc>
                <a:tc>
                  <a:txBody>
                    <a:bodyPr/>
                    <a:lstStyle/>
                    <a:p>
                      <a:endParaRPr lang="en-GB"/>
                    </a:p>
                  </a:txBody>
                  <a:tcPr/>
                </a:tc>
                <a:tc>
                  <a:txBody>
                    <a:bodyPr/>
                    <a:lstStyle/>
                    <a:p>
                      <a:r>
                        <a:rPr lang="en-GB"/>
                        <a:t>Consent &amp; Communication</a:t>
                      </a:r>
                    </a:p>
                    <a:p>
                      <a:endParaRPr lang="en-GB"/>
                    </a:p>
                  </a:txBody>
                  <a:tcPr/>
                </a:tc>
                <a:tc>
                  <a:txBody>
                    <a:bodyPr/>
                    <a:lstStyle/>
                    <a:p>
                      <a:r>
                        <a:rPr lang="en-US"/>
                        <a:t> Promote respectful relationships</a:t>
                      </a:r>
                      <a:endParaRPr lang="en-GB"/>
                    </a:p>
                  </a:txBody>
                  <a:tcPr/>
                </a:tc>
                <a:extLst>
                  <a:ext uri="{0D108BD9-81ED-4DB2-BD59-A6C34878D82A}">
                    <a16:rowId xmlns:a16="http://schemas.microsoft.com/office/drawing/2014/main" val="456115714"/>
                  </a:ext>
                </a:extLst>
              </a:tr>
            </a:tbl>
          </a:graphicData>
        </a:graphic>
      </p:graphicFrame>
      <p:pic>
        <p:nvPicPr>
          <p:cNvPr id="3" name="Picture 2">
            <a:extLst>
              <a:ext uri="{FF2B5EF4-FFF2-40B4-BE49-F238E27FC236}">
                <a16:creationId xmlns:a16="http://schemas.microsoft.com/office/drawing/2014/main" id="{97F46B23-6332-801D-5F16-85BABB13F345}"/>
              </a:ext>
            </a:extLst>
          </p:cNvPr>
          <p:cNvPicPr>
            <a:picLocks noChangeAspect="1"/>
          </p:cNvPicPr>
          <p:nvPr/>
        </p:nvPicPr>
        <p:blipFill>
          <a:blip r:embed="rId3"/>
          <a:stretch>
            <a:fillRect/>
          </a:stretch>
        </p:blipFill>
        <p:spPr>
          <a:xfrm>
            <a:off x="629265" y="1350336"/>
            <a:ext cx="4198373" cy="1070868"/>
          </a:xfrm>
          <a:prstGeom prst="rect">
            <a:avLst/>
          </a:prstGeom>
        </p:spPr>
      </p:pic>
      <p:pic>
        <p:nvPicPr>
          <p:cNvPr id="4" name="Picture 3">
            <a:extLst>
              <a:ext uri="{FF2B5EF4-FFF2-40B4-BE49-F238E27FC236}">
                <a16:creationId xmlns:a16="http://schemas.microsoft.com/office/drawing/2014/main" id="{1833C740-15C2-9C5B-8990-0B0F19761076}"/>
              </a:ext>
            </a:extLst>
          </p:cNvPr>
          <p:cNvPicPr>
            <a:picLocks noChangeAspect="1"/>
          </p:cNvPicPr>
          <p:nvPr/>
        </p:nvPicPr>
        <p:blipFill>
          <a:blip r:embed="rId4"/>
          <a:stretch>
            <a:fillRect/>
          </a:stretch>
        </p:blipFill>
        <p:spPr>
          <a:xfrm>
            <a:off x="683341" y="2860400"/>
            <a:ext cx="4144297" cy="1172133"/>
          </a:xfrm>
          <a:prstGeom prst="rect">
            <a:avLst/>
          </a:prstGeom>
        </p:spPr>
      </p:pic>
      <p:pic>
        <p:nvPicPr>
          <p:cNvPr id="5" name="Picture 4">
            <a:extLst>
              <a:ext uri="{FF2B5EF4-FFF2-40B4-BE49-F238E27FC236}">
                <a16:creationId xmlns:a16="http://schemas.microsoft.com/office/drawing/2014/main" id="{8C282B87-01D6-098F-FBA9-CA6B9D237A6D}"/>
              </a:ext>
            </a:extLst>
          </p:cNvPr>
          <p:cNvPicPr>
            <a:picLocks noChangeAspect="1"/>
          </p:cNvPicPr>
          <p:nvPr/>
        </p:nvPicPr>
        <p:blipFill>
          <a:blip r:embed="rId5"/>
          <a:stretch>
            <a:fillRect/>
          </a:stretch>
        </p:blipFill>
        <p:spPr>
          <a:xfrm>
            <a:off x="683342" y="4434365"/>
            <a:ext cx="4144298" cy="1184795"/>
          </a:xfrm>
          <a:prstGeom prst="rect">
            <a:avLst/>
          </a:prstGeom>
        </p:spPr>
      </p:pic>
      <p:pic>
        <p:nvPicPr>
          <p:cNvPr id="6" name="Picture 5">
            <a:extLst>
              <a:ext uri="{FF2B5EF4-FFF2-40B4-BE49-F238E27FC236}">
                <a16:creationId xmlns:a16="http://schemas.microsoft.com/office/drawing/2014/main" id="{F2CEDF8C-DE71-7AA7-3657-6BEBB1BFC0FE}"/>
              </a:ext>
            </a:extLst>
          </p:cNvPr>
          <p:cNvPicPr>
            <a:picLocks noChangeAspect="1"/>
          </p:cNvPicPr>
          <p:nvPr/>
        </p:nvPicPr>
        <p:blipFill>
          <a:blip r:embed="rId6"/>
          <a:stretch>
            <a:fillRect/>
          </a:stretch>
        </p:blipFill>
        <p:spPr>
          <a:xfrm>
            <a:off x="629265" y="6135903"/>
            <a:ext cx="4198375" cy="843636"/>
          </a:xfrm>
          <a:prstGeom prst="rect">
            <a:avLst/>
          </a:prstGeom>
        </p:spPr>
      </p:pic>
      <p:sp>
        <p:nvSpPr>
          <p:cNvPr id="7" name="TextBox 6">
            <a:extLst>
              <a:ext uri="{FF2B5EF4-FFF2-40B4-BE49-F238E27FC236}">
                <a16:creationId xmlns:a16="http://schemas.microsoft.com/office/drawing/2014/main" id="{8DF6065F-485C-E44A-D2BA-7FCCC6A527D7}"/>
              </a:ext>
            </a:extLst>
          </p:cNvPr>
          <p:cNvSpPr txBox="1"/>
          <p:nvPr/>
        </p:nvSpPr>
        <p:spPr>
          <a:xfrm>
            <a:off x="393290" y="0"/>
            <a:ext cx="10815484"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b="1">
                <a:ln w="22225">
                  <a:solidFill>
                    <a:schemeClr val="accent2"/>
                  </a:solidFill>
                  <a:prstDash val="solid"/>
                </a:ln>
                <a:solidFill>
                  <a:schemeClr val="accent2">
                    <a:lumMod val="40000"/>
                    <a:lumOff val="60000"/>
                  </a:schemeClr>
                </a:solidFill>
              </a:rPr>
              <a:t>8 Weeks sexual Health Empowerment Sessions/Activities, Inclusive Learning for 14-25 Year Olds.</a:t>
            </a:r>
          </a:p>
          <a:p>
            <a:r>
              <a:rPr lang="en-GB" b="1">
                <a:ln w="22225">
                  <a:solidFill>
                    <a:schemeClr val="accent2"/>
                  </a:solidFill>
                  <a:prstDash val="solid"/>
                </a:ln>
                <a:solidFill>
                  <a:schemeClr val="accent2">
                    <a:lumMod val="40000"/>
                    <a:lumOff val="60000"/>
                  </a:schemeClr>
                </a:solidFill>
              </a:rPr>
              <a:t>Weekly Session Breakdown. </a:t>
            </a:r>
          </a:p>
        </p:txBody>
      </p:sp>
      <p:sp>
        <p:nvSpPr>
          <p:cNvPr id="8" name="Footer Placeholder 7">
            <a:extLst>
              <a:ext uri="{FF2B5EF4-FFF2-40B4-BE49-F238E27FC236}">
                <a16:creationId xmlns:a16="http://schemas.microsoft.com/office/drawing/2014/main" id="{AC4A80CA-11C6-C880-27BC-9F65D6CE6FAC}"/>
              </a:ext>
            </a:extLst>
          </p:cNvPr>
          <p:cNvSpPr>
            <a:spLocks noGrp="1"/>
          </p:cNvSpPr>
          <p:nvPr>
            <p:ph type="ftr" sz="quarter" idx="11"/>
          </p:nvPr>
        </p:nvSpPr>
        <p:spPr>
          <a:xfrm flipH="1">
            <a:off x="6974946" y="6934443"/>
            <a:ext cx="1605528" cy="281579"/>
          </a:xfrm>
        </p:spPr>
        <p:txBody>
          <a:bodyPr/>
          <a:lstStyle/>
          <a:p>
            <a:r>
              <a:rPr lang="en-US"/>
              <a:t>Rosena LUCY</a:t>
            </a:r>
          </a:p>
        </p:txBody>
      </p:sp>
      <p:sp>
        <p:nvSpPr>
          <p:cNvPr id="9" name="TextBox 8">
            <a:extLst>
              <a:ext uri="{FF2B5EF4-FFF2-40B4-BE49-F238E27FC236}">
                <a16:creationId xmlns:a16="http://schemas.microsoft.com/office/drawing/2014/main" id="{3E0F5206-7181-7EDA-FBDF-20E387BDA9C7}"/>
              </a:ext>
            </a:extLst>
          </p:cNvPr>
          <p:cNvSpPr txBox="1"/>
          <p:nvPr/>
        </p:nvSpPr>
        <p:spPr>
          <a:xfrm>
            <a:off x="1582994" y="2456136"/>
            <a:ext cx="2379406" cy="369332"/>
          </a:xfrm>
          <a:prstGeom prst="rect">
            <a:avLst/>
          </a:prstGeom>
          <a:noFill/>
        </p:spPr>
        <p:txBody>
          <a:bodyPr wrap="square" rtlCol="0">
            <a:spAutoFit/>
          </a:bodyPr>
          <a:lstStyle/>
          <a:p>
            <a:r>
              <a:rPr lang="en-GB"/>
              <a:t>(</a:t>
            </a:r>
            <a:r>
              <a:rPr lang="en-GB" sz="1100">
                <a:latin typeface="Aptos" panose="020B0004020202020204" pitchFamily="34" charset="0"/>
              </a:rPr>
              <a:t>Adobe Stock, 2025).</a:t>
            </a:r>
          </a:p>
        </p:txBody>
      </p:sp>
      <p:sp>
        <p:nvSpPr>
          <p:cNvPr id="11" name="TextBox 10">
            <a:extLst>
              <a:ext uri="{FF2B5EF4-FFF2-40B4-BE49-F238E27FC236}">
                <a16:creationId xmlns:a16="http://schemas.microsoft.com/office/drawing/2014/main" id="{B9BA9094-C8C2-218C-7E8F-E13400EDA1DC}"/>
              </a:ext>
            </a:extLst>
          </p:cNvPr>
          <p:cNvSpPr txBox="1"/>
          <p:nvPr/>
        </p:nvSpPr>
        <p:spPr>
          <a:xfrm>
            <a:off x="2851355" y="4016943"/>
            <a:ext cx="1632155" cy="261610"/>
          </a:xfrm>
          <a:prstGeom prst="rect">
            <a:avLst/>
          </a:prstGeom>
          <a:noFill/>
        </p:spPr>
        <p:txBody>
          <a:bodyPr wrap="square" rtlCol="0">
            <a:spAutoFit/>
          </a:bodyPr>
          <a:lstStyle/>
          <a:p>
            <a:r>
              <a:rPr lang="en-GB" sz="1100"/>
              <a:t>(Adobe Stock, 2025).</a:t>
            </a:r>
          </a:p>
        </p:txBody>
      </p:sp>
      <p:sp>
        <p:nvSpPr>
          <p:cNvPr id="12" name="TextBox 11">
            <a:extLst>
              <a:ext uri="{FF2B5EF4-FFF2-40B4-BE49-F238E27FC236}">
                <a16:creationId xmlns:a16="http://schemas.microsoft.com/office/drawing/2014/main" id="{4A3EA9C2-BA56-6599-034A-31EA908894EC}"/>
              </a:ext>
            </a:extLst>
          </p:cNvPr>
          <p:cNvSpPr txBox="1"/>
          <p:nvPr/>
        </p:nvSpPr>
        <p:spPr>
          <a:xfrm>
            <a:off x="3008671" y="5774972"/>
            <a:ext cx="1818967" cy="261610"/>
          </a:xfrm>
          <a:prstGeom prst="rect">
            <a:avLst/>
          </a:prstGeom>
          <a:noFill/>
        </p:spPr>
        <p:txBody>
          <a:bodyPr wrap="square" rtlCol="0">
            <a:spAutoFit/>
          </a:bodyPr>
          <a:lstStyle/>
          <a:p>
            <a:r>
              <a:rPr lang="en-GB" sz="1100">
                <a:latin typeface="Aptos" panose="020B0004020202020204" pitchFamily="34" charset="0"/>
              </a:rPr>
              <a:t>(Adobe Stock, 2025).</a:t>
            </a:r>
          </a:p>
        </p:txBody>
      </p:sp>
      <p:sp>
        <p:nvSpPr>
          <p:cNvPr id="14" name="TextBox 13">
            <a:extLst>
              <a:ext uri="{FF2B5EF4-FFF2-40B4-BE49-F238E27FC236}">
                <a16:creationId xmlns:a16="http://schemas.microsoft.com/office/drawing/2014/main" id="{A54A05D1-28C3-2D0C-1275-858582C6818F}"/>
              </a:ext>
            </a:extLst>
          </p:cNvPr>
          <p:cNvSpPr txBox="1"/>
          <p:nvPr/>
        </p:nvSpPr>
        <p:spPr>
          <a:xfrm>
            <a:off x="3394679" y="6940518"/>
            <a:ext cx="1605527" cy="261610"/>
          </a:xfrm>
          <a:prstGeom prst="rect">
            <a:avLst/>
          </a:prstGeom>
          <a:noFill/>
        </p:spPr>
        <p:txBody>
          <a:bodyPr wrap="square" rtlCol="0">
            <a:spAutoFit/>
          </a:bodyPr>
          <a:lstStyle/>
          <a:p>
            <a:r>
              <a:rPr lang="en-GB" sz="1100">
                <a:latin typeface="Aptos" panose="020B0004020202020204" pitchFamily="34" charset="0"/>
              </a:rPr>
              <a:t>(Adobe Stock, 2025).</a:t>
            </a:r>
            <a:endParaRPr lang="en-GB" sz="1100"/>
          </a:p>
        </p:txBody>
      </p:sp>
    </p:spTree>
    <p:extLst>
      <p:ext uri="{BB962C8B-B14F-4D97-AF65-F5344CB8AC3E}">
        <p14:creationId xmlns:p14="http://schemas.microsoft.com/office/powerpoint/2010/main" val="3319184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27CA0DE-8795-257E-A8AA-4CCDEA479322}"/>
              </a:ext>
            </a:extLst>
          </p:cNvPr>
          <p:cNvGraphicFramePr>
            <a:graphicFrameLocks noGrp="1"/>
          </p:cNvGraphicFramePr>
          <p:nvPr>
            <p:extLst>
              <p:ext uri="{D42A27DB-BD31-4B8C-83A1-F6EECF244321}">
                <p14:modId xmlns:p14="http://schemas.microsoft.com/office/powerpoint/2010/main" val="3779346657"/>
              </p:ext>
            </p:extLst>
          </p:nvPr>
        </p:nvGraphicFramePr>
        <p:xfrm>
          <a:off x="0" y="315049"/>
          <a:ext cx="12192000" cy="4890257"/>
        </p:xfrm>
        <a:graphic>
          <a:graphicData uri="http://schemas.openxmlformats.org/drawingml/2006/table">
            <a:tbl>
              <a:tblPr firstRow="1" bandRow="1">
                <a:tableStyleId>{5C22544A-7EE6-4342-B048-85BDC9FD1C3A}</a:tableStyleId>
              </a:tblPr>
              <a:tblGrid>
                <a:gridCol w="806245">
                  <a:extLst>
                    <a:ext uri="{9D8B030D-6E8A-4147-A177-3AD203B41FA5}">
                      <a16:colId xmlns:a16="http://schemas.microsoft.com/office/drawing/2014/main" val="1767740109"/>
                    </a:ext>
                  </a:extLst>
                </a:gridCol>
                <a:gridCol w="5289755">
                  <a:extLst>
                    <a:ext uri="{9D8B030D-6E8A-4147-A177-3AD203B41FA5}">
                      <a16:colId xmlns:a16="http://schemas.microsoft.com/office/drawing/2014/main" val="1048728928"/>
                    </a:ext>
                  </a:extLst>
                </a:gridCol>
                <a:gridCol w="3048000">
                  <a:extLst>
                    <a:ext uri="{9D8B030D-6E8A-4147-A177-3AD203B41FA5}">
                      <a16:colId xmlns:a16="http://schemas.microsoft.com/office/drawing/2014/main" val="1097429396"/>
                    </a:ext>
                  </a:extLst>
                </a:gridCol>
                <a:gridCol w="3048000">
                  <a:extLst>
                    <a:ext uri="{9D8B030D-6E8A-4147-A177-3AD203B41FA5}">
                      <a16:colId xmlns:a16="http://schemas.microsoft.com/office/drawing/2014/main" val="1927194333"/>
                    </a:ext>
                  </a:extLst>
                </a:gridCol>
              </a:tblGrid>
              <a:tr h="404291">
                <a:tc>
                  <a:txBody>
                    <a:bodyPr/>
                    <a:lstStyle/>
                    <a:p>
                      <a:r>
                        <a:rPr lang="en-GB" sz="1800" b="1"/>
                        <a:t>Week</a:t>
                      </a:r>
                      <a:endParaRPr lang="en-GB"/>
                    </a:p>
                  </a:txBody>
                  <a:tcPr/>
                </a:tc>
                <a:tc>
                  <a:txBody>
                    <a:bodyPr/>
                    <a:lstStyle/>
                    <a:p>
                      <a:r>
                        <a:rPr lang="en-GB"/>
                        <a:t>Picture</a:t>
                      </a:r>
                    </a:p>
                  </a:txBody>
                  <a:tcPr/>
                </a:tc>
                <a:tc>
                  <a:txBody>
                    <a:bodyPr/>
                    <a:lstStyle/>
                    <a:p>
                      <a:r>
                        <a:rPr lang="en-GB"/>
                        <a:t>Session Theme</a:t>
                      </a:r>
                    </a:p>
                  </a:txBody>
                  <a:tcPr/>
                </a:tc>
                <a:tc>
                  <a:txBody>
                    <a:bodyPr/>
                    <a:lstStyle/>
                    <a:p>
                      <a:r>
                        <a:rPr lang="en-GB"/>
                        <a:t>Focus</a:t>
                      </a:r>
                    </a:p>
                  </a:txBody>
                  <a:tcPr/>
                </a:tc>
                <a:extLst>
                  <a:ext uri="{0D108BD9-81ED-4DB2-BD59-A6C34878D82A}">
                    <a16:rowId xmlns:a16="http://schemas.microsoft.com/office/drawing/2014/main" val="3656330210"/>
                  </a:ext>
                </a:extLst>
              </a:tr>
              <a:tr h="1295946">
                <a:tc>
                  <a:txBody>
                    <a:bodyPr/>
                    <a:lstStyle/>
                    <a:p>
                      <a:r>
                        <a:rPr lang="en-GB"/>
                        <a:t>5</a:t>
                      </a:r>
                    </a:p>
                  </a:txBody>
                  <a:tcPr/>
                </a:tc>
                <a:tc>
                  <a:txBody>
                    <a:bodyPr/>
                    <a:lstStyle/>
                    <a:p>
                      <a:endParaRPr lang="en-GB"/>
                    </a:p>
                    <a:p>
                      <a:endParaRPr lang="en-GB"/>
                    </a:p>
                    <a:p>
                      <a:endParaRPr lang="en-GB"/>
                    </a:p>
                    <a:p>
                      <a:endParaRPr lang="en-GB"/>
                    </a:p>
                  </a:txBody>
                  <a:tcPr/>
                </a:tc>
                <a:tc>
                  <a:txBody>
                    <a:bodyPr/>
                    <a:lstStyle/>
                    <a:p>
                      <a:r>
                        <a:rPr lang="en-GB"/>
                        <a:t>LGBTQ+ Inclusive Health</a:t>
                      </a:r>
                    </a:p>
                    <a:p>
                      <a:endParaRPr lang="en-GB"/>
                    </a:p>
                  </a:txBody>
                  <a:tcPr/>
                </a:tc>
                <a:tc>
                  <a:txBody>
                    <a:bodyPr/>
                    <a:lstStyle/>
                    <a:p>
                      <a:r>
                        <a:rPr lang="en-US"/>
                        <a:t>Address diverse needs and identities</a:t>
                      </a:r>
                      <a:endParaRPr lang="en-GB"/>
                    </a:p>
                  </a:txBody>
                  <a:tcPr/>
                </a:tc>
                <a:extLst>
                  <a:ext uri="{0D108BD9-81ED-4DB2-BD59-A6C34878D82A}">
                    <a16:rowId xmlns:a16="http://schemas.microsoft.com/office/drawing/2014/main" val="2466492020"/>
                  </a:ext>
                </a:extLst>
              </a:tr>
              <a:tr h="1595010">
                <a:tc>
                  <a:txBody>
                    <a:bodyPr/>
                    <a:lstStyle/>
                    <a:p>
                      <a:r>
                        <a:rPr lang="en-GB"/>
                        <a:t>6</a:t>
                      </a:r>
                    </a:p>
                  </a:txBody>
                  <a:tcPr/>
                </a:tc>
                <a:tc>
                  <a:txBody>
                    <a:bodyPr/>
                    <a:lstStyle/>
                    <a:p>
                      <a:endParaRPr lang="en-GB"/>
                    </a:p>
                    <a:p>
                      <a:endParaRPr lang="en-GB"/>
                    </a:p>
                    <a:p>
                      <a:endParaRPr lang="en-GB"/>
                    </a:p>
                    <a:p>
                      <a:endParaRPr lang="en-GB"/>
                    </a:p>
                    <a:p>
                      <a:endParaRPr lang="en-GB"/>
                    </a:p>
                  </a:txBody>
                  <a:tcPr/>
                </a:tc>
                <a:tc>
                  <a:txBody>
                    <a:bodyPr/>
                    <a:lstStyle/>
                    <a:p>
                      <a:pPr>
                        <a:buNone/>
                      </a:pPr>
                      <a:r>
                        <a:rPr lang="en-GB" sz="1600"/>
                        <a:t>Peer-Led Q&amp;A</a:t>
                      </a:r>
                    </a:p>
                    <a:p>
                      <a:pPr>
                        <a:buNone/>
                      </a:pPr>
                      <a:endParaRPr lang="en-GB" sz="1600"/>
                    </a:p>
                  </a:txBody>
                  <a:tcPr marL="82571" marR="82571" marT="41285" marB="41285" anchor="ctr"/>
                </a:tc>
                <a:tc>
                  <a:txBody>
                    <a:bodyPr/>
                    <a:lstStyle/>
                    <a:p>
                      <a:pPr>
                        <a:buNone/>
                      </a:pPr>
                      <a:r>
                        <a:rPr lang="en-US" sz="1600"/>
                        <a:t>Safe space for anonymous questions</a:t>
                      </a:r>
                      <a:endParaRPr lang="en-GB" sz="1600"/>
                    </a:p>
                  </a:txBody>
                  <a:tcPr marL="82571" marR="82571" marT="41285" marB="41285" anchor="ctr"/>
                </a:tc>
                <a:extLst>
                  <a:ext uri="{0D108BD9-81ED-4DB2-BD59-A6C34878D82A}">
                    <a16:rowId xmlns:a16="http://schemas.microsoft.com/office/drawing/2014/main" val="2407023956"/>
                  </a:ext>
                </a:extLst>
              </a:tr>
              <a:tr h="1595010">
                <a:tc>
                  <a:txBody>
                    <a:bodyPr/>
                    <a:lstStyle/>
                    <a:p>
                      <a:r>
                        <a:rPr lang="en-GB"/>
                        <a:t>7</a:t>
                      </a:r>
                    </a:p>
                  </a:txBody>
                  <a:tcPr/>
                </a:tc>
                <a:tc>
                  <a:txBody>
                    <a:bodyPr/>
                    <a:lstStyle/>
                    <a:p>
                      <a:endParaRPr lang="en-GB"/>
                    </a:p>
                    <a:p>
                      <a:endParaRPr lang="en-GB"/>
                    </a:p>
                    <a:p>
                      <a:endParaRPr lang="en-GB"/>
                    </a:p>
                    <a:p>
                      <a:endParaRPr lang="en-GB"/>
                    </a:p>
                    <a:p>
                      <a:endParaRPr lang="en-GB"/>
                    </a:p>
                  </a:txBody>
                  <a:tcPr/>
                </a:tc>
                <a:tc>
                  <a:txBody>
                    <a:bodyPr/>
                    <a:lstStyle/>
                    <a:p>
                      <a:r>
                        <a:rPr lang="en-GB"/>
                        <a:t>Local Clinic Visit</a:t>
                      </a:r>
                    </a:p>
                    <a:p>
                      <a:endParaRPr lang="en-GB"/>
                    </a:p>
                  </a:txBody>
                  <a:tcPr/>
                </a:tc>
                <a:tc>
                  <a:txBody>
                    <a:bodyPr/>
                    <a:lstStyle/>
                    <a:p>
                      <a:r>
                        <a:rPr lang="en-US"/>
                        <a:t>Build  trust with health services</a:t>
                      </a:r>
                      <a:endParaRPr lang="en-GB"/>
                    </a:p>
                  </a:txBody>
                  <a:tcPr/>
                </a:tc>
                <a:extLst>
                  <a:ext uri="{0D108BD9-81ED-4DB2-BD59-A6C34878D82A}">
                    <a16:rowId xmlns:a16="http://schemas.microsoft.com/office/drawing/2014/main" val="982700078"/>
                  </a:ext>
                </a:extLst>
              </a:tr>
            </a:tbl>
          </a:graphicData>
        </a:graphic>
      </p:graphicFrame>
      <p:pic>
        <p:nvPicPr>
          <p:cNvPr id="3" name="Picture 2">
            <a:extLst>
              <a:ext uri="{FF2B5EF4-FFF2-40B4-BE49-F238E27FC236}">
                <a16:creationId xmlns:a16="http://schemas.microsoft.com/office/drawing/2014/main" id="{5AEC568C-A111-63D6-C9C0-9B7D39AE8724}"/>
              </a:ext>
            </a:extLst>
          </p:cNvPr>
          <p:cNvPicPr>
            <a:picLocks noChangeAspect="1"/>
          </p:cNvPicPr>
          <p:nvPr/>
        </p:nvPicPr>
        <p:blipFill>
          <a:blip r:embed="rId3"/>
          <a:stretch>
            <a:fillRect/>
          </a:stretch>
        </p:blipFill>
        <p:spPr>
          <a:xfrm>
            <a:off x="845573" y="662875"/>
            <a:ext cx="5250424" cy="1299882"/>
          </a:xfrm>
          <a:prstGeom prst="rect">
            <a:avLst/>
          </a:prstGeom>
        </p:spPr>
      </p:pic>
      <p:pic>
        <p:nvPicPr>
          <p:cNvPr id="4" name="Picture 3">
            <a:extLst>
              <a:ext uri="{FF2B5EF4-FFF2-40B4-BE49-F238E27FC236}">
                <a16:creationId xmlns:a16="http://schemas.microsoft.com/office/drawing/2014/main" id="{AAC8DF00-9FC9-12EB-57D5-95A7D35BA9E4}"/>
              </a:ext>
            </a:extLst>
          </p:cNvPr>
          <p:cNvPicPr>
            <a:picLocks noChangeAspect="1"/>
          </p:cNvPicPr>
          <p:nvPr/>
        </p:nvPicPr>
        <p:blipFill>
          <a:blip r:embed="rId4"/>
          <a:stretch>
            <a:fillRect/>
          </a:stretch>
        </p:blipFill>
        <p:spPr>
          <a:xfrm>
            <a:off x="845573" y="2187858"/>
            <a:ext cx="5250425" cy="1299882"/>
          </a:xfrm>
          <a:prstGeom prst="rect">
            <a:avLst/>
          </a:prstGeom>
        </p:spPr>
      </p:pic>
      <p:pic>
        <p:nvPicPr>
          <p:cNvPr id="5" name="Picture 4">
            <a:extLst>
              <a:ext uri="{FF2B5EF4-FFF2-40B4-BE49-F238E27FC236}">
                <a16:creationId xmlns:a16="http://schemas.microsoft.com/office/drawing/2014/main" id="{37952BD4-96F3-AE9C-C22D-121D9C50ED04}"/>
              </a:ext>
            </a:extLst>
          </p:cNvPr>
          <p:cNvPicPr>
            <a:picLocks noChangeAspect="1"/>
          </p:cNvPicPr>
          <p:nvPr/>
        </p:nvPicPr>
        <p:blipFill>
          <a:blip r:embed="rId5"/>
          <a:stretch>
            <a:fillRect/>
          </a:stretch>
        </p:blipFill>
        <p:spPr>
          <a:xfrm>
            <a:off x="845574" y="3755924"/>
            <a:ext cx="5250425" cy="1369741"/>
          </a:xfrm>
          <a:prstGeom prst="rect">
            <a:avLst/>
          </a:prstGeom>
        </p:spPr>
      </p:pic>
      <p:graphicFrame>
        <p:nvGraphicFramePr>
          <p:cNvPr id="9" name="Table 8">
            <a:extLst>
              <a:ext uri="{FF2B5EF4-FFF2-40B4-BE49-F238E27FC236}">
                <a16:creationId xmlns:a16="http://schemas.microsoft.com/office/drawing/2014/main" id="{FC49C330-A254-A205-C900-97CA7339D4B5}"/>
              </a:ext>
            </a:extLst>
          </p:cNvPr>
          <p:cNvGraphicFramePr>
            <a:graphicFrameLocks noGrp="1"/>
          </p:cNvGraphicFramePr>
          <p:nvPr>
            <p:extLst>
              <p:ext uri="{D42A27DB-BD31-4B8C-83A1-F6EECF244321}">
                <p14:modId xmlns:p14="http://schemas.microsoft.com/office/powerpoint/2010/main" val="344845247"/>
              </p:ext>
            </p:extLst>
          </p:nvPr>
        </p:nvGraphicFramePr>
        <p:xfrm>
          <a:off x="0" y="5201266"/>
          <a:ext cx="12297350" cy="1656734"/>
        </p:xfrm>
        <a:graphic>
          <a:graphicData uri="http://schemas.openxmlformats.org/drawingml/2006/table">
            <a:tbl>
              <a:tblPr firstRow="1" bandRow="1">
                <a:tableStyleId>{5C22544A-7EE6-4342-B048-85BDC9FD1C3A}</a:tableStyleId>
              </a:tblPr>
              <a:tblGrid>
                <a:gridCol w="967494">
                  <a:extLst>
                    <a:ext uri="{9D8B030D-6E8A-4147-A177-3AD203B41FA5}">
                      <a16:colId xmlns:a16="http://schemas.microsoft.com/office/drawing/2014/main" val="3202827659"/>
                    </a:ext>
                  </a:extLst>
                </a:gridCol>
                <a:gridCol w="5158003">
                  <a:extLst>
                    <a:ext uri="{9D8B030D-6E8A-4147-A177-3AD203B41FA5}">
                      <a16:colId xmlns:a16="http://schemas.microsoft.com/office/drawing/2014/main" val="1329336161"/>
                    </a:ext>
                  </a:extLst>
                </a:gridCol>
                <a:gridCol w="3094355">
                  <a:extLst>
                    <a:ext uri="{9D8B030D-6E8A-4147-A177-3AD203B41FA5}">
                      <a16:colId xmlns:a16="http://schemas.microsoft.com/office/drawing/2014/main" val="4156586831"/>
                    </a:ext>
                  </a:extLst>
                </a:gridCol>
                <a:gridCol w="3077498">
                  <a:extLst>
                    <a:ext uri="{9D8B030D-6E8A-4147-A177-3AD203B41FA5}">
                      <a16:colId xmlns:a16="http://schemas.microsoft.com/office/drawing/2014/main" val="814355131"/>
                    </a:ext>
                  </a:extLst>
                </a:gridCol>
              </a:tblGrid>
              <a:tr h="1656734">
                <a:tc>
                  <a:txBody>
                    <a:bodyPr/>
                    <a:lstStyle/>
                    <a:p>
                      <a:r>
                        <a:rPr lang="en-GB" b="0">
                          <a:solidFill>
                            <a:schemeClr val="tx1"/>
                          </a:solidFill>
                        </a:rPr>
                        <a:t>8</a:t>
                      </a:r>
                    </a:p>
                  </a:txBody>
                  <a:tcPr>
                    <a:noFill/>
                  </a:tcPr>
                </a:tc>
                <a:tc>
                  <a:txBody>
                    <a:bodyPr/>
                    <a:lstStyle/>
                    <a:p>
                      <a:endParaRPr lang="en-GB"/>
                    </a:p>
                  </a:txBody>
                  <a:tcPr>
                    <a:noFill/>
                  </a:tcPr>
                </a:tc>
                <a:tc>
                  <a:txBody>
                    <a:bodyPr/>
                    <a:lstStyle/>
                    <a:p>
                      <a:r>
                        <a:rPr lang="en-GB" b="0">
                          <a:solidFill>
                            <a:schemeClr val="tx1"/>
                          </a:solidFill>
                        </a:rPr>
                        <a:t>Evaluation and celebrations</a:t>
                      </a:r>
                    </a:p>
                  </a:txBody>
                  <a:tcPr>
                    <a:solidFill>
                      <a:schemeClr val="accent6">
                        <a:lumMod val="20000"/>
                        <a:lumOff val="80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0">
                          <a:solidFill>
                            <a:schemeClr val="tx1"/>
                          </a:solidFill>
                        </a:rPr>
                        <a:t>Reflect, reward, and reinforce learning</a:t>
                      </a:r>
                      <a:endParaRPr lang="en-GB" b="0">
                        <a:solidFill>
                          <a:schemeClr val="tx1"/>
                        </a:solidFill>
                      </a:endParaRPr>
                    </a:p>
                    <a:p>
                      <a:endParaRPr lang="en-GB"/>
                    </a:p>
                    <a:p>
                      <a:endParaRPr lang="en-GB"/>
                    </a:p>
                    <a:p>
                      <a:pPr marL="0" marR="0" lvl="0" indent="0" algn="l" defTabSz="457200" rtl="0" eaLnBrk="1" fontAlgn="auto" latinLnBrk="0" hangingPunct="1">
                        <a:lnSpc>
                          <a:spcPct val="100000"/>
                        </a:lnSpc>
                        <a:spcBef>
                          <a:spcPts val="0"/>
                        </a:spcBef>
                        <a:spcAft>
                          <a:spcPts val="0"/>
                        </a:spcAft>
                        <a:buClrTx/>
                        <a:buSzTx/>
                        <a:buFontTx/>
                        <a:buNone/>
                        <a:tabLst/>
                        <a:defRPr/>
                      </a:pPr>
                      <a:endParaRPr lang="en-GB"/>
                    </a:p>
                  </a:txBody>
                  <a:tcPr>
                    <a:noFill/>
                  </a:tcPr>
                </a:tc>
                <a:extLst>
                  <a:ext uri="{0D108BD9-81ED-4DB2-BD59-A6C34878D82A}">
                    <a16:rowId xmlns:a16="http://schemas.microsoft.com/office/drawing/2014/main" val="3435159464"/>
                  </a:ext>
                </a:extLst>
              </a:tr>
            </a:tbl>
          </a:graphicData>
        </a:graphic>
      </p:graphicFrame>
      <p:pic>
        <p:nvPicPr>
          <p:cNvPr id="10" name="Picture 9">
            <a:extLst>
              <a:ext uri="{FF2B5EF4-FFF2-40B4-BE49-F238E27FC236}">
                <a16:creationId xmlns:a16="http://schemas.microsoft.com/office/drawing/2014/main" id="{EAC953FA-7FBB-7E7B-655B-C19F683E115B}"/>
              </a:ext>
            </a:extLst>
          </p:cNvPr>
          <p:cNvPicPr>
            <a:picLocks noChangeAspect="1"/>
          </p:cNvPicPr>
          <p:nvPr/>
        </p:nvPicPr>
        <p:blipFill>
          <a:blip r:embed="rId6"/>
          <a:stretch>
            <a:fillRect/>
          </a:stretch>
        </p:blipFill>
        <p:spPr>
          <a:xfrm>
            <a:off x="845573" y="5280907"/>
            <a:ext cx="5250425" cy="1717566"/>
          </a:xfrm>
          <a:prstGeom prst="rect">
            <a:avLst/>
          </a:prstGeom>
        </p:spPr>
      </p:pic>
      <p:sp>
        <p:nvSpPr>
          <p:cNvPr id="11" name="TextBox 10">
            <a:extLst>
              <a:ext uri="{FF2B5EF4-FFF2-40B4-BE49-F238E27FC236}">
                <a16:creationId xmlns:a16="http://schemas.microsoft.com/office/drawing/2014/main" id="{88CE64D5-ED47-E286-8D2D-C7E9F4FD7EAB}"/>
              </a:ext>
            </a:extLst>
          </p:cNvPr>
          <p:cNvSpPr txBox="1"/>
          <p:nvPr/>
        </p:nvSpPr>
        <p:spPr>
          <a:xfrm>
            <a:off x="1626781" y="-85060"/>
            <a:ext cx="5082363" cy="400110"/>
          </a:xfrm>
          <a:prstGeom prst="rect">
            <a:avLst/>
          </a:prstGeom>
          <a:noFill/>
        </p:spPr>
        <p:txBody>
          <a:bodyPr wrap="square" rtlCol="0">
            <a:spAutoFit/>
          </a:bodyPr>
          <a:lstStyle/>
          <a:p>
            <a:r>
              <a:rPr lang="en-GB" sz="2000"/>
              <a:t>Slide  4 continued  </a:t>
            </a:r>
          </a:p>
        </p:txBody>
      </p:sp>
      <p:sp>
        <p:nvSpPr>
          <p:cNvPr id="7" name="Footer Placeholder 6">
            <a:extLst>
              <a:ext uri="{FF2B5EF4-FFF2-40B4-BE49-F238E27FC236}">
                <a16:creationId xmlns:a16="http://schemas.microsoft.com/office/drawing/2014/main" id="{3ADEBF41-BEA9-EA9F-F099-07247DFC465B}"/>
              </a:ext>
            </a:extLst>
          </p:cNvPr>
          <p:cNvSpPr>
            <a:spLocks noGrp="1"/>
          </p:cNvSpPr>
          <p:nvPr>
            <p:ph type="ftr" sz="quarter" idx="11"/>
          </p:nvPr>
        </p:nvSpPr>
        <p:spPr>
          <a:xfrm flipH="1">
            <a:off x="7464490" y="6428792"/>
            <a:ext cx="1399592" cy="297458"/>
          </a:xfrm>
        </p:spPr>
        <p:txBody>
          <a:bodyPr/>
          <a:lstStyle/>
          <a:p>
            <a:r>
              <a:rPr lang="en-US"/>
              <a:t>Rosena LUCY</a:t>
            </a:r>
          </a:p>
        </p:txBody>
      </p:sp>
      <p:sp>
        <p:nvSpPr>
          <p:cNvPr id="13" name="TextBox 12">
            <a:extLst>
              <a:ext uri="{FF2B5EF4-FFF2-40B4-BE49-F238E27FC236}">
                <a16:creationId xmlns:a16="http://schemas.microsoft.com/office/drawing/2014/main" id="{4CE40457-E9D3-8C66-B928-723D1776192E}"/>
              </a:ext>
            </a:extLst>
          </p:cNvPr>
          <p:cNvSpPr txBox="1"/>
          <p:nvPr/>
        </p:nvSpPr>
        <p:spPr>
          <a:xfrm>
            <a:off x="4850847" y="1776383"/>
            <a:ext cx="1858297" cy="246221"/>
          </a:xfrm>
          <a:prstGeom prst="rect">
            <a:avLst/>
          </a:prstGeom>
          <a:noFill/>
        </p:spPr>
        <p:txBody>
          <a:bodyPr wrap="square">
            <a:spAutoFit/>
          </a:bodyPr>
          <a:lstStyle/>
          <a:p>
            <a:r>
              <a:rPr lang="en-GB" sz="1000"/>
              <a:t>(Adobe Stock, 2025).</a:t>
            </a:r>
          </a:p>
        </p:txBody>
      </p:sp>
      <p:sp>
        <p:nvSpPr>
          <p:cNvPr id="15" name="TextBox 14">
            <a:extLst>
              <a:ext uri="{FF2B5EF4-FFF2-40B4-BE49-F238E27FC236}">
                <a16:creationId xmlns:a16="http://schemas.microsoft.com/office/drawing/2014/main" id="{D1C78772-A303-2F0B-3628-B8FB747B008C}"/>
              </a:ext>
            </a:extLst>
          </p:cNvPr>
          <p:cNvSpPr txBox="1"/>
          <p:nvPr/>
        </p:nvSpPr>
        <p:spPr>
          <a:xfrm>
            <a:off x="4832552" y="3299271"/>
            <a:ext cx="2526890" cy="369332"/>
          </a:xfrm>
          <a:prstGeom prst="rect">
            <a:avLst/>
          </a:prstGeom>
          <a:noFill/>
        </p:spPr>
        <p:txBody>
          <a:bodyPr wrap="square">
            <a:spAutoFit/>
          </a:bodyPr>
          <a:lstStyle/>
          <a:p>
            <a:r>
              <a:rPr lang="en-GB"/>
              <a:t> </a:t>
            </a:r>
            <a:r>
              <a:rPr lang="en-GB" sz="1000"/>
              <a:t>(Adobe Stock, 2025).</a:t>
            </a:r>
          </a:p>
        </p:txBody>
      </p:sp>
      <p:sp>
        <p:nvSpPr>
          <p:cNvPr id="17" name="TextBox 16">
            <a:extLst>
              <a:ext uri="{FF2B5EF4-FFF2-40B4-BE49-F238E27FC236}">
                <a16:creationId xmlns:a16="http://schemas.microsoft.com/office/drawing/2014/main" id="{FB00BE49-9C3B-91E2-2DC8-131047366C9D}"/>
              </a:ext>
            </a:extLst>
          </p:cNvPr>
          <p:cNvSpPr txBox="1"/>
          <p:nvPr/>
        </p:nvSpPr>
        <p:spPr>
          <a:xfrm>
            <a:off x="4522838" y="4983884"/>
            <a:ext cx="1455174" cy="246221"/>
          </a:xfrm>
          <a:prstGeom prst="rect">
            <a:avLst/>
          </a:prstGeom>
          <a:noFill/>
        </p:spPr>
        <p:txBody>
          <a:bodyPr wrap="square">
            <a:spAutoFit/>
          </a:bodyPr>
          <a:lstStyle/>
          <a:p>
            <a:r>
              <a:rPr lang="en-GB" sz="1000"/>
              <a:t>(Adobe Stock, 2025).</a:t>
            </a:r>
          </a:p>
        </p:txBody>
      </p:sp>
      <p:sp>
        <p:nvSpPr>
          <p:cNvPr id="23" name="TextBox 22">
            <a:extLst>
              <a:ext uri="{FF2B5EF4-FFF2-40B4-BE49-F238E27FC236}">
                <a16:creationId xmlns:a16="http://schemas.microsoft.com/office/drawing/2014/main" id="{AA3AAEB5-62B6-7B1F-C327-3EE7FC3B925C}"/>
              </a:ext>
            </a:extLst>
          </p:cNvPr>
          <p:cNvSpPr txBox="1"/>
          <p:nvPr/>
        </p:nvSpPr>
        <p:spPr>
          <a:xfrm>
            <a:off x="4850847" y="6666639"/>
            <a:ext cx="1245150" cy="24622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err="1">
                <a:solidFill>
                  <a:schemeClr val="tx1"/>
                </a:solidFill>
              </a:rPr>
              <a:t>Unsplash</a:t>
            </a:r>
            <a:r>
              <a:rPr lang="en-GB" sz="1000">
                <a:solidFill>
                  <a:schemeClr val="tx1"/>
                </a:solidFill>
              </a:rPr>
              <a:t>, 2025).</a:t>
            </a:r>
          </a:p>
        </p:txBody>
      </p:sp>
    </p:spTree>
    <p:extLst>
      <p:ext uri="{BB962C8B-B14F-4D97-AF65-F5344CB8AC3E}">
        <p14:creationId xmlns:p14="http://schemas.microsoft.com/office/powerpoint/2010/main" val="2526516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D8A67841-7499-9234-FB2D-B0688E6A7E2B}"/>
              </a:ext>
            </a:extLst>
          </p:cNvPr>
          <p:cNvGraphicFramePr>
            <a:graphicFrameLocks noGrp="1"/>
          </p:cNvGraphicFramePr>
          <p:nvPr>
            <p:extLst>
              <p:ext uri="{D42A27DB-BD31-4B8C-83A1-F6EECF244321}">
                <p14:modId xmlns:p14="http://schemas.microsoft.com/office/powerpoint/2010/main" val="843903824"/>
              </p:ext>
            </p:extLst>
          </p:nvPr>
        </p:nvGraphicFramePr>
        <p:xfrm>
          <a:off x="228600" y="900752"/>
          <a:ext cx="11658601" cy="4858604"/>
        </p:xfrm>
        <a:graphic>
          <a:graphicData uri="http://schemas.openxmlformats.org/drawingml/2006/table">
            <a:tbl>
              <a:tblPr/>
              <a:tblGrid>
                <a:gridCol w="2241333">
                  <a:extLst>
                    <a:ext uri="{9D8B030D-6E8A-4147-A177-3AD203B41FA5}">
                      <a16:colId xmlns:a16="http://schemas.microsoft.com/office/drawing/2014/main" val="857567654"/>
                    </a:ext>
                  </a:extLst>
                </a:gridCol>
                <a:gridCol w="2446152">
                  <a:extLst>
                    <a:ext uri="{9D8B030D-6E8A-4147-A177-3AD203B41FA5}">
                      <a16:colId xmlns:a16="http://schemas.microsoft.com/office/drawing/2014/main" val="2313408730"/>
                    </a:ext>
                  </a:extLst>
                </a:gridCol>
                <a:gridCol w="2304225">
                  <a:extLst>
                    <a:ext uri="{9D8B030D-6E8A-4147-A177-3AD203B41FA5}">
                      <a16:colId xmlns:a16="http://schemas.microsoft.com/office/drawing/2014/main" val="3084349060"/>
                    </a:ext>
                  </a:extLst>
                </a:gridCol>
                <a:gridCol w="2362666">
                  <a:extLst>
                    <a:ext uri="{9D8B030D-6E8A-4147-A177-3AD203B41FA5}">
                      <a16:colId xmlns:a16="http://schemas.microsoft.com/office/drawing/2014/main" val="498836194"/>
                    </a:ext>
                  </a:extLst>
                </a:gridCol>
                <a:gridCol w="2304225">
                  <a:extLst>
                    <a:ext uri="{9D8B030D-6E8A-4147-A177-3AD203B41FA5}">
                      <a16:colId xmlns:a16="http://schemas.microsoft.com/office/drawing/2014/main" val="3444782012"/>
                    </a:ext>
                  </a:extLst>
                </a:gridCol>
              </a:tblGrid>
              <a:tr h="449115">
                <a:tc>
                  <a:txBody>
                    <a:bodyPr/>
                    <a:lstStyle/>
                    <a:p>
                      <a:pPr algn="l" fontAlgn="ctr">
                        <a:buNone/>
                      </a:pPr>
                      <a:r>
                        <a:rPr lang="en-GB" sz="2000" b="1" i="0" u="none" strike="noStrike">
                          <a:effectLst/>
                          <a:latin typeface="Arial"/>
                        </a:rPr>
                        <a:t>Aim</a:t>
                      </a:r>
                      <a:endParaRPr lang="en-GB" sz="2000" b="0" i="0" u="none" strike="noStrike">
                        <a:effectLst/>
                        <a:latin typeface="Arial"/>
                      </a:endParaRPr>
                    </a:p>
                  </a:txBody>
                  <a:tcPr marL="100184" marR="100184" marT="50092" marB="50092" anchor="ctr">
                    <a:lnL>
                      <a:noFill/>
                    </a:lnL>
                    <a:lnR>
                      <a:noFill/>
                    </a:lnR>
                    <a:lnT>
                      <a:noFill/>
                    </a:lnT>
                    <a:lnB>
                      <a:noFill/>
                    </a:lnB>
                    <a:noFill/>
                  </a:tcPr>
                </a:tc>
                <a:tc>
                  <a:txBody>
                    <a:bodyPr/>
                    <a:lstStyle/>
                    <a:p>
                      <a:pPr algn="l" fontAlgn="ctr">
                        <a:buNone/>
                      </a:pPr>
                      <a:r>
                        <a:rPr lang="en-GB" sz="2000" b="1" i="0" u="none" strike="noStrike">
                          <a:effectLst/>
                          <a:latin typeface="Arial"/>
                        </a:rPr>
                        <a:t>SMART Objective</a:t>
                      </a:r>
                      <a:endParaRPr lang="en-GB" sz="2000" b="0" i="0" u="none" strike="noStrike">
                        <a:effectLst/>
                        <a:latin typeface="Arial"/>
                      </a:endParaRPr>
                    </a:p>
                  </a:txBody>
                  <a:tcPr marL="100184" marR="100184" marT="50092" marB="50092" anchor="ctr">
                    <a:lnL>
                      <a:noFill/>
                    </a:lnL>
                    <a:lnR>
                      <a:noFill/>
                    </a:lnR>
                    <a:lnT>
                      <a:noFill/>
                    </a:lnT>
                    <a:lnB>
                      <a:noFill/>
                    </a:lnB>
                    <a:noFill/>
                  </a:tcPr>
                </a:tc>
                <a:tc>
                  <a:txBody>
                    <a:bodyPr/>
                    <a:lstStyle/>
                    <a:p>
                      <a:pPr algn="l" fontAlgn="ctr">
                        <a:buNone/>
                      </a:pPr>
                      <a:r>
                        <a:rPr lang="en-GB" sz="2000" b="1" i="0" u="none" strike="noStrike">
                          <a:effectLst/>
                          <a:latin typeface="Arial"/>
                        </a:rPr>
                        <a:t>Benefit</a:t>
                      </a:r>
                      <a:endParaRPr lang="en-GB" sz="2000" b="0" i="0" u="none" strike="noStrike">
                        <a:effectLst/>
                        <a:latin typeface="Arial"/>
                      </a:endParaRPr>
                    </a:p>
                  </a:txBody>
                  <a:tcPr marL="100184" marR="100184" marT="50092" marB="50092" anchor="ctr">
                    <a:lnL>
                      <a:noFill/>
                    </a:lnL>
                    <a:lnR>
                      <a:noFill/>
                    </a:lnR>
                    <a:lnT>
                      <a:noFill/>
                    </a:lnT>
                    <a:lnB>
                      <a:noFill/>
                    </a:lnB>
                    <a:noFill/>
                  </a:tcPr>
                </a:tc>
                <a:tc>
                  <a:txBody>
                    <a:bodyPr/>
                    <a:lstStyle/>
                    <a:p>
                      <a:pPr algn="l" fontAlgn="ctr">
                        <a:buNone/>
                      </a:pPr>
                      <a:r>
                        <a:rPr lang="en-GB" sz="2000" b="1" i="0" u="none" strike="noStrike">
                          <a:effectLst/>
                          <a:latin typeface="Arial"/>
                        </a:rPr>
                        <a:t>Measurement</a:t>
                      </a:r>
                      <a:endParaRPr lang="en-GB" sz="2000" b="0" i="0" u="none" strike="noStrike">
                        <a:effectLst/>
                        <a:latin typeface="Arial"/>
                      </a:endParaRPr>
                    </a:p>
                  </a:txBody>
                  <a:tcPr marL="100184" marR="100184" marT="50092" marB="50092" anchor="ctr">
                    <a:lnL>
                      <a:noFill/>
                    </a:lnL>
                    <a:lnR>
                      <a:noFill/>
                    </a:lnR>
                    <a:lnT>
                      <a:noFill/>
                    </a:lnT>
                    <a:lnB>
                      <a:noFill/>
                    </a:lnB>
                    <a:noFill/>
                  </a:tcPr>
                </a:tc>
                <a:tc>
                  <a:txBody>
                    <a:bodyPr/>
                    <a:lstStyle/>
                    <a:p>
                      <a:pPr algn="l" fontAlgn="ctr">
                        <a:buNone/>
                      </a:pPr>
                      <a:r>
                        <a:rPr lang="en-GB" sz="2000" b="1" i="0" u="none" strike="noStrike">
                          <a:effectLst/>
                          <a:latin typeface="Arial"/>
                        </a:rPr>
                        <a:t>Citation</a:t>
                      </a:r>
                      <a:endParaRPr lang="en-GB" sz="2000" b="0" i="0" u="none" strike="noStrike">
                        <a:effectLst/>
                        <a:latin typeface="Arial"/>
                      </a:endParaRPr>
                    </a:p>
                  </a:txBody>
                  <a:tcPr marL="100184" marR="100184" marT="50092" marB="50092" anchor="ctr">
                    <a:lnL>
                      <a:noFill/>
                    </a:lnL>
                    <a:lnR>
                      <a:noFill/>
                    </a:lnR>
                    <a:lnT>
                      <a:noFill/>
                    </a:lnT>
                    <a:lnB>
                      <a:noFill/>
                    </a:lnB>
                    <a:noFill/>
                  </a:tcPr>
                </a:tc>
                <a:extLst>
                  <a:ext uri="{0D108BD9-81ED-4DB2-BD59-A6C34878D82A}">
                    <a16:rowId xmlns:a16="http://schemas.microsoft.com/office/drawing/2014/main" val="4195984243"/>
                  </a:ext>
                </a:extLst>
              </a:tr>
              <a:tr h="1673973">
                <a:tc>
                  <a:txBody>
                    <a:bodyPr/>
                    <a:lstStyle/>
                    <a:p>
                      <a:pPr algn="l" fontAlgn="ctr">
                        <a:buNone/>
                      </a:pPr>
                      <a:r>
                        <a:rPr lang="en-GB" sz="2000" b="0" i="0" u="none" strike="noStrike">
                          <a:effectLst/>
                          <a:latin typeface="Arial"/>
                        </a:rPr>
                        <a:t>🧪 Aim 1</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a:rPr>
                        <a:t>Increase STI screening uptake by 20% among 14–24-year-olds in Birmingham</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a:rPr>
                        <a:t>Early detection and reduced transmission of STIs</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a:rPr>
                        <a:t>Clinic attendance data and pre/post campaign surveys</a:t>
                      </a:r>
                    </a:p>
                  </a:txBody>
                  <a:tcPr marL="100184" marR="100184" marT="50092" marB="50092" anchor="ctr">
                    <a:lnL>
                      <a:noFill/>
                    </a:lnL>
                    <a:lnR>
                      <a:noFill/>
                    </a:lnR>
                    <a:lnT>
                      <a:noFill/>
                    </a:lnT>
                    <a:lnB>
                      <a:noFill/>
                    </a:lnB>
                    <a:noFill/>
                  </a:tcPr>
                </a:tc>
                <a:tc>
                  <a:txBody>
                    <a:bodyPr/>
                    <a:lstStyle/>
                    <a:p>
                      <a:pPr algn="l" fontAlgn="ctr">
                        <a:buNone/>
                      </a:pPr>
                      <a:r>
                        <a:rPr lang="en-GB" sz="2000" b="0" i="0" u="none" strike="noStrike">
                          <a:effectLst/>
                          <a:latin typeface="Arial"/>
                        </a:rPr>
                        <a:t>(UKHSA, 2024)</a:t>
                      </a:r>
                    </a:p>
                  </a:txBody>
                  <a:tcPr marL="100184" marR="100184" marT="50092" marB="50092" anchor="ctr">
                    <a:lnL>
                      <a:noFill/>
                    </a:lnL>
                    <a:lnR>
                      <a:noFill/>
                    </a:lnR>
                    <a:lnT>
                      <a:noFill/>
                    </a:lnT>
                    <a:lnB>
                      <a:noFill/>
                    </a:lnB>
                    <a:noFill/>
                  </a:tcPr>
                </a:tc>
                <a:extLst>
                  <a:ext uri="{0D108BD9-81ED-4DB2-BD59-A6C34878D82A}">
                    <a16:rowId xmlns:a16="http://schemas.microsoft.com/office/drawing/2014/main" val="1771557495"/>
                  </a:ext>
                </a:extLst>
              </a:tr>
              <a:tr h="1367758">
                <a:tc>
                  <a:txBody>
                    <a:bodyPr/>
                    <a:lstStyle/>
                    <a:p>
                      <a:pPr algn="l" fontAlgn="ctr">
                        <a:buNone/>
                      </a:pPr>
                      <a:r>
                        <a:rPr lang="en-GB" sz="2000" b="0" i="0" u="none" strike="noStrike">
                          <a:effectLst/>
                          <a:latin typeface="Arial"/>
                        </a:rPr>
                        <a:t>🧤 Aim 2</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a:rPr>
                        <a:t>Improve condom use confidence and access among young people</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a:rPr>
                        <a:t>Empowered decision-making and safer sex practices</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a:rPr>
                        <a:t>Distribution logs and workshop feedback forms</a:t>
                      </a:r>
                    </a:p>
                  </a:txBody>
                  <a:tcPr marL="100184" marR="100184" marT="50092" marB="50092" anchor="ctr">
                    <a:lnL>
                      <a:noFill/>
                    </a:lnL>
                    <a:lnR>
                      <a:noFill/>
                    </a:lnR>
                    <a:lnT>
                      <a:noFill/>
                    </a:lnT>
                    <a:lnB>
                      <a:noFill/>
                    </a:lnB>
                    <a:noFill/>
                  </a:tcPr>
                </a:tc>
                <a:tc>
                  <a:txBody>
                    <a:bodyPr/>
                    <a:lstStyle/>
                    <a:p>
                      <a:pPr algn="l" fontAlgn="ctr">
                        <a:buNone/>
                      </a:pPr>
                      <a:r>
                        <a:rPr lang="da-DK" sz="2000" b="0" i="0" u="none" strike="noStrike">
                          <a:effectLst/>
                          <a:latin typeface="Arial" panose="020B0604020202020204" pitchFamily="34" charset="0"/>
                        </a:rPr>
                        <a:t>(Pound et al, 2022)</a:t>
                      </a:r>
                    </a:p>
                  </a:txBody>
                  <a:tcPr marL="100184" marR="100184" marT="50092" marB="50092" anchor="ctr">
                    <a:lnL>
                      <a:noFill/>
                    </a:lnL>
                    <a:lnR>
                      <a:noFill/>
                    </a:lnR>
                    <a:lnT>
                      <a:noFill/>
                    </a:lnT>
                    <a:lnB>
                      <a:noFill/>
                    </a:lnB>
                    <a:noFill/>
                  </a:tcPr>
                </a:tc>
                <a:extLst>
                  <a:ext uri="{0D108BD9-81ED-4DB2-BD59-A6C34878D82A}">
                    <a16:rowId xmlns:a16="http://schemas.microsoft.com/office/drawing/2014/main" val="1538240614"/>
                  </a:ext>
                </a:extLst>
              </a:tr>
              <a:tr h="1367758">
                <a:tc>
                  <a:txBody>
                    <a:bodyPr/>
                    <a:lstStyle/>
                    <a:p>
                      <a:pPr algn="l" fontAlgn="ctr">
                        <a:buNone/>
                      </a:pPr>
                      <a:r>
                        <a:rPr lang="en-GB" sz="2000" b="0" i="0" u="none" strike="noStrike">
                          <a:effectLst/>
                          <a:latin typeface="Arial"/>
                        </a:rPr>
                        <a:t>📚 Aim 3</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a:rPr>
                        <a:t>Enhance sexual health literacy through interactive sessions</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a:rPr>
                        <a:t>Informed choices and reduced stigma</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panose="020B0604020202020204" pitchFamily="34" charset="0"/>
                        </a:rPr>
                        <a:t>Attendance records and pre/post knowledge quizzes</a:t>
                      </a:r>
                    </a:p>
                  </a:txBody>
                  <a:tcPr marL="100184" marR="100184" marT="50092" marB="50092" anchor="ctr">
                    <a:lnL>
                      <a:noFill/>
                    </a:lnL>
                    <a:lnR>
                      <a:noFill/>
                    </a:lnR>
                    <a:lnT>
                      <a:noFill/>
                    </a:lnT>
                    <a:lnB>
                      <a:noFill/>
                    </a:lnB>
                    <a:noFill/>
                  </a:tcPr>
                </a:tc>
                <a:tc>
                  <a:txBody>
                    <a:bodyPr/>
                    <a:lstStyle/>
                    <a:p>
                      <a:pPr algn="l" fontAlgn="t">
                        <a:buNone/>
                      </a:pPr>
                      <a:r>
                        <a:rPr lang="en-US" sz="2000" b="0" i="0" u="none" strike="noStrike">
                          <a:effectLst/>
                          <a:latin typeface="Arial" panose="020B0604020202020204" pitchFamily="34" charset="0"/>
                        </a:rPr>
                        <a:t>(BASHH, 2023)</a:t>
                      </a:r>
                    </a:p>
                  </a:txBody>
                  <a:tcPr marL="100184" marR="100184" marT="50092" marB="50092">
                    <a:lnL>
                      <a:noFill/>
                    </a:lnL>
                    <a:lnR>
                      <a:noFill/>
                    </a:lnR>
                    <a:lnT>
                      <a:noFill/>
                    </a:lnT>
                    <a:lnB>
                      <a:noFill/>
                    </a:lnB>
                    <a:noFill/>
                  </a:tcPr>
                </a:tc>
                <a:extLst>
                  <a:ext uri="{0D108BD9-81ED-4DB2-BD59-A6C34878D82A}">
                    <a16:rowId xmlns:a16="http://schemas.microsoft.com/office/drawing/2014/main" val="201112942"/>
                  </a:ext>
                </a:extLst>
              </a:tr>
            </a:tbl>
          </a:graphicData>
        </a:graphic>
      </p:graphicFrame>
      <p:sp>
        <p:nvSpPr>
          <p:cNvPr id="17" name="Rectangle 16">
            <a:extLst>
              <a:ext uri="{FF2B5EF4-FFF2-40B4-BE49-F238E27FC236}">
                <a16:creationId xmlns:a16="http://schemas.microsoft.com/office/drawing/2014/main" id="{A4692552-A1F3-2AEF-A548-93C8EEAF42B0}"/>
              </a:ext>
            </a:extLst>
          </p:cNvPr>
          <p:cNvSpPr/>
          <p:nvPr/>
        </p:nvSpPr>
        <p:spPr>
          <a:xfrm>
            <a:off x="2866030" y="0"/>
            <a:ext cx="6189274" cy="1785104"/>
          </a:xfrm>
          <a:prstGeom prst="rect">
            <a:avLst/>
          </a:prstGeom>
          <a:noFill/>
        </p:spPr>
        <p:txBody>
          <a:bodyPr wrap="squar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2800" b="1" cap="none" spc="0">
                <a:ln/>
                <a:solidFill>
                  <a:schemeClr val="accent4"/>
                </a:solidFill>
                <a:effectLst/>
              </a:rPr>
              <a:t>SMART Aims for Sexual Health Promotion(</a:t>
            </a:r>
            <a:r>
              <a:rPr lang="en-US" sz="2800" b="1">
                <a:ln/>
                <a:solidFill>
                  <a:schemeClr val="accent4"/>
                </a:solidFill>
              </a:rPr>
              <a:t>14-25</a:t>
            </a:r>
            <a:r>
              <a:rPr lang="en-US" sz="2800" b="1" cap="none" spc="0">
                <a:ln/>
                <a:solidFill>
                  <a:schemeClr val="accent4"/>
                </a:solidFill>
                <a:effectLst/>
              </a:rPr>
              <a:t> years)</a:t>
            </a:r>
          </a:p>
          <a:p>
            <a:pPr algn="ctr"/>
            <a:endParaRPr lang="en-US" sz="5400" b="1" cap="none" spc="0">
              <a:ln/>
              <a:solidFill>
                <a:schemeClr val="accent4"/>
              </a:solidFill>
              <a:effectLst/>
            </a:endParaRPr>
          </a:p>
        </p:txBody>
      </p:sp>
      <p:sp>
        <p:nvSpPr>
          <p:cNvPr id="2" name="Footer Placeholder 1">
            <a:extLst>
              <a:ext uri="{FF2B5EF4-FFF2-40B4-BE49-F238E27FC236}">
                <a16:creationId xmlns:a16="http://schemas.microsoft.com/office/drawing/2014/main" id="{E30765C7-8145-E65F-4EDB-A2D5E4037D93}"/>
              </a:ext>
            </a:extLst>
          </p:cNvPr>
          <p:cNvSpPr>
            <a:spLocks noGrp="1"/>
          </p:cNvSpPr>
          <p:nvPr>
            <p:ph type="ftr" sz="quarter" idx="11"/>
          </p:nvPr>
        </p:nvSpPr>
        <p:spPr/>
        <p:txBody>
          <a:bodyPr/>
          <a:lstStyle/>
          <a:p>
            <a:r>
              <a:rPr lang="en-US"/>
              <a:t>Rosena LUCY</a:t>
            </a:r>
          </a:p>
        </p:txBody>
      </p:sp>
    </p:spTree>
    <p:extLst>
      <p:ext uri="{BB962C8B-B14F-4D97-AF65-F5344CB8AC3E}">
        <p14:creationId xmlns:p14="http://schemas.microsoft.com/office/powerpoint/2010/main" val="3721638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97BBE35F-9058-67FC-AD16-672B28DB0981}"/>
              </a:ext>
            </a:extLst>
          </p:cNvPr>
          <p:cNvSpPr>
            <a:spLocks noGrp="1"/>
          </p:cNvSpPr>
          <p:nvPr>
            <p:ph type="ftr" sz="quarter" idx="11"/>
          </p:nvPr>
        </p:nvSpPr>
        <p:spPr>
          <a:xfrm>
            <a:off x="677334" y="6655980"/>
            <a:ext cx="6297612" cy="202019"/>
          </a:xfrm>
        </p:spPr>
        <p:txBody>
          <a:bodyPr/>
          <a:lstStyle/>
          <a:p>
            <a:r>
              <a:rPr lang="en-US"/>
              <a:t>Rosena LUCY</a:t>
            </a:r>
          </a:p>
        </p:txBody>
      </p:sp>
      <p:sp>
        <p:nvSpPr>
          <p:cNvPr id="5" name="TextBox 4">
            <a:extLst>
              <a:ext uri="{FF2B5EF4-FFF2-40B4-BE49-F238E27FC236}">
                <a16:creationId xmlns:a16="http://schemas.microsoft.com/office/drawing/2014/main" id="{44978E1E-83D9-22B7-CD1B-4A02519EB070}"/>
              </a:ext>
            </a:extLst>
          </p:cNvPr>
          <p:cNvSpPr txBox="1"/>
          <p:nvPr/>
        </p:nvSpPr>
        <p:spPr>
          <a:xfrm>
            <a:off x="677334" y="6168801"/>
            <a:ext cx="11514666" cy="395173"/>
          </a:xfrm>
          <a:prstGeom prst="rect">
            <a:avLst/>
          </a:prstGeom>
          <a:noFill/>
        </p:spPr>
        <p:txBody>
          <a:bodyPr wrap="square">
            <a:spAutoFit/>
          </a:bodyPr>
          <a:lstStyle/>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(Brook, 2023)                                                                                                             (Marmot, 2020)</a:t>
            </a:r>
          </a:p>
        </p:txBody>
      </p:sp>
      <p:sp>
        <p:nvSpPr>
          <p:cNvPr id="7" name="TextBox 6">
            <a:extLst>
              <a:ext uri="{FF2B5EF4-FFF2-40B4-BE49-F238E27FC236}">
                <a16:creationId xmlns:a16="http://schemas.microsoft.com/office/drawing/2014/main" id="{A5A53CAD-B1CA-E357-A939-C735BEE6F2C9}"/>
              </a:ext>
            </a:extLst>
          </p:cNvPr>
          <p:cNvSpPr txBox="1"/>
          <p:nvPr/>
        </p:nvSpPr>
        <p:spPr>
          <a:xfrm>
            <a:off x="1" y="0"/>
            <a:ext cx="12192000" cy="1023422"/>
          </a:xfrm>
          <a:prstGeom prst="rect">
            <a:avLst/>
          </a:prstGeom>
          <a:noFill/>
        </p:spPr>
        <p:txBody>
          <a:bodyPr wrap="square">
            <a:spAutoFit/>
          </a:bodyPr>
          <a:lstStyle/>
          <a:p>
            <a:pPr algn="ctr">
              <a:lnSpc>
                <a:spcPct val="115000"/>
              </a:lnSpc>
              <a:spcAft>
                <a:spcPts val="800"/>
              </a:spcAft>
              <a:buNone/>
            </a:pPr>
            <a:r>
              <a:rPr lang="en-GB" sz="2000" b="1" kern="100">
                <a:effectLst/>
                <a:latin typeface="Aptos" panose="020B0004020202020204" pitchFamily="34" charset="0"/>
                <a:ea typeface="Aptos" panose="020B0004020202020204" pitchFamily="34" charset="0"/>
                <a:cs typeface="Segoe UI Emoji" panose="020B0502040204020203" pitchFamily="34" charset="0"/>
              </a:rPr>
              <a:t>🚨</a:t>
            </a:r>
            <a:r>
              <a:rPr lang="en-GB" sz="2000" b="1" kern="100">
                <a:effectLst/>
                <a:latin typeface="Aptos" panose="020B0004020202020204" pitchFamily="34" charset="0"/>
                <a:ea typeface="Aptos" panose="020B0004020202020204" pitchFamily="34" charset="0"/>
                <a:cs typeface="Times New Roman" panose="02020603050405020304" pitchFamily="18" charset="0"/>
              </a:rPr>
              <a:t> </a:t>
            </a:r>
            <a:r>
              <a:rPr lang="en-GB" sz="2400" b="1" kern="100">
                <a:effectLst/>
                <a:latin typeface="Aptos" panose="020B0004020202020204" pitchFamily="34" charset="0"/>
                <a:ea typeface="Aptos" panose="020B0004020202020204" pitchFamily="34" charset="0"/>
                <a:cs typeface="Times New Roman" panose="02020603050405020304" pitchFamily="18" charset="0"/>
              </a:rPr>
              <a:t>Consequences of Poor Sexual Health Habits</a:t>
            </a: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15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Impacts on Young People (Ages 15–25): </a:t>
            </a:r>
            <a:r>
              <a:rPr lang="en-GB" sz="2400" kern="100">
                <a:ln w="0"/>
                <a:effectLst>
                  <a:outerShdw blurRad="38100" dist="19050" dir="2700000" algn="tl" rotWithShape="0">
                    <a:schemeClr val="dk1">
                      <a:alpha val="40000"/>
                    </a:schemeClr>
                  </a:outerShdw>
                </a:effectLst>
                <a:latin typeface="Aptos" panose="020B0004020202020204" pitchFamily="34" charset="0"/>
                <a:ea typeface="Aptos" panose="020B0004020202020204" pitchFamily="34" charset="0"/>
                <a:cs typeface="Times New Roman" panose="02020603050405020304" pitchFamily="18" charset="0"/>
              </a:rPr>
              <a:t>Short-Term</a:t>
            </a:r>
            <a:r>
              <a:rPr lang="en-GB" sz="2400" b="1" kern="100">
                <a:effectLst/>
                <a:latin typeface="Aptos" panose="020B0004020202020204" pitchFamily="34" charset="0"/>
                <a:ea typeface="Aptos" panose="020B0004020202020204" pitchFamily="34" charset="0"/>
                <a:cs typeface="Times New Roman" panose="02020603050405020304" pitchFamily="18" charset="0"/>
              </a:rPr>
              <a:t> &amp; Long-Term</a:t>
            </a: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33E9779-469D-1FA7-E0EA-C91091E5269C}"/>
              </a:ext>
            </a:extLst>
          </p:cNvPr>
          <p:cNvGraphicFramePr>
            <a:graphicFrameLocks noGrp="1"/>
          </p:cNvGraphicFramePr>
          <p:nvPr>
            <p:extLst>
              <p:ext uri="{D42A27DB-BD31-4B8C-83A1-F6EECF244321}">
                <p14:modId xmlns:p14="http://schemas.microsoft.com/office/powerpoint/2010/main" val="1545003429"/>
              </p:ext>
            </p:extLst>
          </p:nvPr>
        </p:nvGraphicFramePr>
        <p:xfrm>
          <a:off x="677862" y="977376"/>
          <a:ext cx="11595418" cy="5281182"/>
        </p:xfrm>
        <a:graphic>
          <a:graphicData uri="http://schemas.openxmlformats.org/drawingml/2006/table">
            <a:tbl>
              <a:tblPr firstRow="1" firstCol="1" bandRow="1">
                <a:tableStyleId>{5C22544A-7EE6-4342-B048-85BDC9FD1C3A}</a:tableStyleId>
              </a:tblPr>
              <a:tblGrid>
                <a:gridCol w="5797709">
                  <a:extLst>
                    <a:ext uri="{9D8B030D-6E8A-4147-A177-3AD203B41FA5}">
                      <a16:colId xmlns:a16="http://schemas.microsoft.com/office/drawing/2014/main" val="1495993816"/>
                    </a:ext>
                  </a:extLst>
                </a:gridCol>
                <a:gridCol w="5797709">
                  <a:extLst>
                    <a:ext uri="{9D8B030D-6E8A-4147-A177-3AD203B41FA5}">
                      <a16:colId xmlns:a16="http://schemas.microsoft.com/office/drawing/2014/main" val="248131464"/>
                    </a:ext>
                  </a:extLst>
                </a:gridCol>
              </a:tblGrid>
              <a:tr h="880197">
                <a:tc>
                  <a:txBody>
                    <a:bodyPr/>
                    <a:lstStyle/>
                    <a:p>
                      <a:pPr>
                        <a:lnSpc>
                          <a:spcPct val="115000"/>
                        </a:lnSpc>
                        <a:spcAft>
                          <a:spcPts val="800"/>
                        </a:spcAft>
                        <a:buNone/>
                      </a:pPr>
                      <a:r>
                        <a:rPr lang="en-GB" sz="2400" kern="100">
                          <a:effectLst/>
                          <a:latin typeface="Aptos" panose="020B0004020202020204" pitchFamily="34" charset="0"/>
                        </a:rPr>
                        <a:t>🔹 </a:t>
                      </a:r>
                      <a:r>
                        <a:rPr lang="en-GB" sz="2400" kern="100">
                          <a:solidFill>
                            <a:srgbClr val="7030A0"/>
                          </a:solidFill>
                          <a:effectLst/>
                          <a:latin typeface="Aptos" panose="020B0004020202020204" pitchFamily="34" charset="0"/>
                        </a:rPr>
                        <a:t>Short-Term Effects (Daily Life)</a:t>
                      </a:r>
                      <a:endParaRPr lang="en-GB" sz="2400" kern="100">
                        <a:solidFill>
                          <a:srgbClr val="7030A0"/>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a:solidFill>
                            <a:srgbClr val="C00000"/>
                          </a:solidFill>
                          <a:effectLst/>
                          <a:latin typeface="Aptos" panose="020B0004020202020204" pitchFamily="34" charset="0"/>
                        </a:rPr>
                        <a:t>🔸 Long-Term Effects (Future Health &amp; Wellbeing)</a:t>
                      </a:r>
                      <a:endParaRPr lang="en-GB" sz="2400" kern="100">
                        <a:solidFill>
                          <a:srgbClr val="C00000"/>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4616912"/>
                  </a:ext>
                </a:extLst>
              </a:tr>
              <a:tr h="880197">
                <a:tc>
                  <a:txBody>
                    <a:bodyPr/>
                    <a:lstStyle/>
                    <a:p>
                      <a:pPr>
                        <a:lnSpc>
                          <a:spcPct val="115000"/>
                        </a:lnSpc>
                        <a:spcAft>
                          <a:spcPts val="800"/>
                        </a:spcAft>
                        <a:buNone/>
                      </a:pPr>
                      <a:r>
                        <a:rPr lang="en-GB" sz="2400" kern="100">
                          <a:solidFill>
                            <a:schemeClr val="tx1"/>
                          </a:solidFill>
                          <a:effectLst/>
                          <a:latin typeface="Aptos" panose="020B0004020202020204" pitchFamily="34" charset="0"/>
                        </a:rPr>
                        <a:t>🦠 Higher risk of STIs (e.g. chlamydia, gonorrhoea)</a:t>
                      </a:r>
                      <a:endParaRPr lang="en-GB" sz="2400" kern="10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a:solidFill>
                            <a:schemeClr val="tx1"/>
                          </a:solidFill>
                          <a:effectLst/>
                          <a:latin typeface="Aptos" panose="020B0004020202020204" pitchFamily="34" charset="0"/>
                        </a:rPr>
                        <a:t>🧬 Infertility from untreated infections (e.g. pelvic inflammatory disease)</a:t>
                      </a:r>
                      <a:endParaRPr lang="en-GB" sz="2400" kern="10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068265555"/>
                  </a:ext>
                </a:extLst>
              </a:tr>
              <a:tr h="880197">
                <a:tc>
                  <a:txBody>
                    <a:bodyPr/>
                    <a:lstStyle/>
                    <a:p>
                      <a:pPr>
                        <a:lnSpc>
                          <a:spcPct val="115000"/>
                        </a:lnSpc>
                        <a:spcAft>
                          <a:spcPts val="800"/>
                        </a:spcAft>
                        <a:buNone/>
                      </a:pPr>
                      <a:r>
                        <a:rPr lang="en-GB" sz="2400" kern="100">
                          <a:solidFill>
                            <a:schemeClr val="tx1"/>
                          </a:solidFill>
                          <a:effectLst/>
                          <a:latin typeface="Aptos" panose="020B0004020202020204" pitchFamily="34" charset="0"/>
                        </a:rPr>
                        <a:t>😟 Anxiety, embarrassment, and social isolation</a:t>
                      </a:r>
                      <a:endParaRPr lang="en-GB" sz="2400" kern="10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a:solidFill>
                            <a:schemeClr val="tx1"/>
                          </a:solidFill>
                          <a:effectLst/>
                          <a:latin typeface="Aptos" panose="020B0004020202020204" pitchFamily="34" charset="0"/>
                        </a:rPr>
                        <a:t>🚺 Chronic pelvic pain and lifelong complications</a:t>
                      </a:r>
                      <a:endParaRPr lang="en-GB" sz="2400" kern="10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854704621"/>
                  </a:ext>
                </a:extLst>
              </a:tr>
              <a:tr h="880197">
                <a:tc>
                  <a:txBody>
                    <a:bodyPr/>
                    <a:lstStyle/>
                    <a:p>
                      <a:pPr>
                        <a:lnSpc>
                          <a:spcPct val="115000"/>
                        </a:lnSpc>
                        <a:spcAft>
                          <a:spcPts val="800"/>
                        </a:spcAft>
                        <a:buNone/>
                      </a:pPr>
                      <a:r>
                        <a:rPr lang="en-GB" sz="2400" kern="100">
                          <a:solidFill>
                            <a:schemeClr val="tx1"/>
                          </a:solidFill>
                          <a:effectLst/>
                          <a:latin typeface="Aptos" panose="020B0004020202020204" pitchFamily="34" charset="0"/>
                        </a:rPr>
                        <a:t>🎓 Unplanned pregnancies disrupting education or career plans</a:t>
                      </a:r>
                      <a:endParaRPr lang="en-GB" sz="2400" kern="10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a:solidFill>
                            <a:schemeClr val="tx1"/>
                          </a:solidFill>
                          <a:effectLst/>
                          <a:latin typeface="Aptos" panose="020B0004020202020204" pitchFamily="34" charset="0"/>
                        </a:rPr>
                        <a:t>🎗️ Greater vulnerability to HIV and other lifelong infections</a:t>
                      </a:r>
                      <a:endParaRPr lang="en-GB" sz="2400" kern="10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346542048"/>
                  </a:ext>
                </a:extLst>
              </a:tr>
              <a:tr h="880197">
                <a:tc>
                  <a:txBody>
                    <a:bodyPr/>
                    <a:lstStyle/>
                    <a:p>
                      <a:pPr>
                        <a:lnSpc>
                          <a:spcPct val="115000"/>
                        </a:lnSpc>
                        <a:spcAft>
                          <a:spcPts val="800"/>
                        </a:spcAft>
                        <a:buNone/>
                      </a:pPr>
                      <a:r>
                        <a:rPr lang="en-GB" sz="2400" kern="100">
                          <a:solidFill>
                            <a:schemeClr val="tx1"/>
                          </a:solidFill>
                          <a:effectLst/>
                          <a:latin typeface="Aptos" panose="020B0004020202020204" pitchFamily="34" charset="0"/>
                        </a:rPr>
                        <a:t>💔 Relationship breakdowns due to poor communication or mistrust</a:t>
                      </a:r>
                      <a:endParaRPr lang="en-GB" sz="2400" kern="10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a:solidFill>
                            <a:schemeClr val="tx1"/>
                          </a:solidFill>
                          <a:effectLst/>
                          <a:latin typeface="Aptos" panose="020B0004020202020204" pitchFamily="34" charset="0"/>
                        </a:rPr>
                        <a:t>😔 Persistent emotional distress and reduced self-esteem</a:t>
                      </a:r>
                      <a:endParaRPr lang="en-GB" sz="2400" kern="10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03785133"/>
                  </a:ext>
                </a:extLst>
              </a:tr>
              <a:tr h="880197">
                <a:tc>
                  <a:txBody>
                    <a:bodyPr/>
                    <a:lstStyle/>
                    <a:p>
                      <a:pPr>
                        <a:lnSpc>
                          <a:spcPct val="115000"/>
                        </a:lnSpc>
                        <a:spcAft>
                          <a:spcPts val="800"/>
                        </a:spcAft>
                        <a:buNone/>
                      </a:pPr>
                      <a:r>
                        <a:rPr lang="en-GB" sz="2400" kern="100">
                          <a:solidFill>
                            <a:schemeClr val="tx1"/>
                          </a:solidFill>
                          <a:effectLst/>
                          <a:latin typeface="Aptos" panose="020B0004020202020204" pitchFamily="34" charset="0"/>
                        </a:rPr>
                        <a:t>🏥 Avoidance of health services due to stigma or fear of judgement</a:t>
                      </a:r>
                      <a:endParaRPr lang="en-GB" sz="2400" kern="10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a:solidFill>
                            <a:schemeClr val="tx1"/>
                          </a:solidFill>
                          <a:effectLst/>
                          <a:latin typeface="Aptos" panose="020B0004020202020204" pitchFamily="34" charset="0"/>
                        </a:rPr>
                        <a:t>🏛️ Increased strain on NHS and social services</a:t>
                      </a:r>
                      <a:endParaRPr lang="en-GB" sz="2400" kern="10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694439221"/>
                  </a:ext>
                </a:extLst>
              </a:tr>
            </a:tbl>
          </a:graphicData>
        </a:graphic>
      </p:graphicFrame>
    </p:spTree>
    <p:extLst>
      <p:ext uri="{BB962C8B-B14F-4D97-AF65-F5344CB8AC3E}">
        <p14:creationId xmlns:p14="http://schemas.microsoft.com/office/powerpoint/2010/main" val="3197950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41850E3-CCFD-6D92-FD41-5037FC5516EF}"/>
              </a:ext>
            </a:extLst>
          </p:cNvPr>
          <p:cNvSpPr txBox="1"/>
          <p:nvPr/>
        </p:nvSpPr>
        <p:spPr>
          <a:xfrm>
            <a:off x="9733280" y="6155140"/>
            <a:ext cx="2458720" cy="369332"/>
          </a:xfrm>
          <a:prstGeom prst="rect">
            <a:avLst/>
          </a:prstGeom>
          <a:noFill/>
        </p:spPr>
        <p:txBody>
          <a:bodyPr wrap="square" rtlCol="0">
            <a:spAutoFit/>
          </a:bodyPr>
          <a:lstStyle/>
          <a:p>
            <a:r>
              <a:rPr lang="en-GB"/>
              <a:t>(NICE, 2014) </a:t>
            </a:r>
          </a:p>
        </p:txBody>
      </p:sp>
      <p:sp>
        <p:nvSpPr>
          <p:cNvPr id="2" name="Footer Placeholder 1">
            <a:extLst>
              <a:ext uri="{FF2B5EF4-FFF2-40B4-BE49-F238E27FC236}">
                <a16:creationId xmlns:a16="http://schemas.microsoft.com/office/drawing/2014/main" id="{36BDCCD9-2C9C-2774-4EE2-2261E8F1B975}"/>
              </a:ext>
            </a:extLst>
          </p:cNvPr>
          <p:cNvSpPr>
            <a:spLocks noGrp="1"/>
          </p:cNvSpPr>
          <p:nvPr>
            <p:ph type="ftr" sz="quarter" idx="11"/>
          </p:nvPr>
        </p:nvSpPr>
        <p:spPr>
          <a:xfrm>
            <a:off x="3168502" y="6488666"/>
            <a:ext cx="3806444" cy="369333"/>
          </a:xfrm>
        </p:spPr>
        <p:txBody>
          <a:bodyPr/>
          <a:lstStyle/>
          <a:p>
            <a:r>
              <a:rPr lang="en-US"/>
              <a:t>Rosena LUCY</a:t>
            </a:r>
          </a:p>
        </p:txBody>
      </p:sp>
      <p:pic>
        <p:nvPicPr>
          <p:cNvPr id="5" name="Picture 4" descr="A chart of information on a screen&#10;&#10;AI-generated content may be incorrect.">
            <a:extLst>
              <a:ext uri="{FF2B5EF4-FFF2-40B4-BE49-F238E27FC236}">
                <a16:creationId xmlns:a16="http://schemas.microsoft.com/office/drawing/2014/main" id="{090E1B0E-0AD5-3DED-46F4-CA1ADE9C29B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637278" cy="6363479"/>
          </a:xfrm>
          <a:prstGeom prst="rect">
            <a:avLst/>
          </a:prstGeom>
          <a:noFill/>
          <a:ln>
            <a:noFill/>
          </a:ln>
        </p:spPr>
      </p:pic>
    </p:spTree>
    <p:extLst>
      <p:ext uri="{BB962C8B-B14F-4D97-AF65-F5344CB8AC3E}">
        <p14:creationId xmlns:p14="http://schemas.microsoft.com/office/powerpoint/2010/main" val="966251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9" name="Picture 18" descr="A screenshot of a computer&#10;&#10;AI-generated content may be incorrect.">
            <a:extLst>
              <a:ext uri="{FF2B5EF4-FFF2-40B4-BE49-F238E27FC236}">
                <a16:creationId xmlns:a16="http://schemas.microsoft.com/office/drawing/2014/main" id="{893547A6-6E6F-102B-4D72-F7B82D2AF4D1}"/>
              </a:ext>
            </a:extLst>
          </p:cNvPr>
          <p:cNvPicPr>
            <a:picLocks noChangeAspect="1"/>
          </p:cNvPicPr>
          <p:nvPr/>
        </p:nvPicPr>
        <p:blipFill>
          <a:blip r:embed="rId2"/>
          <a:srcRect t="3636" r="1" b="3637"/>
          <a:stretch>
            <a:fillRect/>
          </a:stretch>
        </p:blipFill>
        <p:spPr>
          <a:xfrm>
            <a:off x="503325" y="507207"/>
            <a:ext cx="11251932" cy="5715000"/>
          </a:xfrm>
          <a:prstGeom prst="rect">
            <a:avLst/>
          </a:prstGeom>
        </p:spPr>
      </p:pic>
      <p:sp>
        <p:nvSpPr>
          <p:cNvPr id="20" name="Footer Placeholder 19">
            <a:extLst>
              <a:ext uri="{FF2B5EF4-FFF2-40B4-BE49-F238E27FC236}">
                <a16:creationId xmlns:a16="http://schemas.microsoft.com/office/drawing/2014/main" id="{6DDEFAB6-497C-AE23-91C9-FAA58A414CC4}"/>
              </a:ext>
            </a:extLst>
          </p:cNvPr>
          <p:cNvSpPr>
            <a:spLocks noGrp="1"/>
          </p:cNvSpPr>
          <p:nvPr>
            <p:ph type="ftr" sz="quarter" idx="11"/>
          </p:nvPr>
        </p:nvSpPr>
        <p:spPr>
          <a:xfrm>
            <a:off x="677333" y="6420107"/>
            <a:ext cx="5142441" cy="365125"/>
          </a:xfrm>
        </p:spPr>
        <p:txBody>
          <a:bodyPr>
            <a:normAutofit/>
          </a:bodyPr>
          <a:lstStyle/>
          <a:p>
            <a:pPr>
              <a:spcAft>
                <a:spcPts val="600"/>
              </a:spcAft>
            </a:pPr>
            <a:r>
              <a:rPr lang="en-US">
                <a:solidFill>
                  <a:schemeClr val="tx1"/>
                </a:solidFill>
              </a:rPr>
              <a:t>Rosena LUCY</a:t>
            </a:r>
          </a:p>
        </p:txBody>
      </p:sp>
    </p:spTree>
    <p:extLst>
      <p:ext uri="{BB962C8B-B14F-4D97-AF65-F5344CB8AC3E}">
        <p14:creationId xmlns:p14="http://schemas.microsoft.com/office/powerpoint/2010/main" val="2678403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1CF03B3-7C3B-B9EE-1505-7F3A47D8EE3E}"/>
              </a:ext>
            </a:extLst>
          </p:cNvPr>
          <p:cNvSpPr>
            <a:spLocks noGrp="1"/>
          </p:cNvSpPr>
          <p:nvPr>
            <p:ph type="ftr" sz="quarter" idx="11"/>
          </p:nvPr>
        </p:nvSpPr>
        <p:spPr/>
        <p:txBody>
          <a:bodyPr/>
          <a:lstStyle/>
          <a:p>
            <a:r>
              <a:rPr lang="en-US"/>
              <a:t>ILLYAS</a:t>
            </a:r>
          </a:p>
        </p:txBody>
      </p:sp>
      <p:pic>
        <p:nvPicPr>
          <p:cNvPr id="4" name="Picture 3">
            <a:extLst>
              <a:ext uri="{FF2B5EF4-FFF2-40B4-BE49-F238E27FC236}">
                <a16:creationId xmlns:a16="http://schemas.microsoft.com/office/drawing/2014/main" id="{61D68CA0-2509-D460-3501-21760CD81CE6}"/>
              </a:ext>
            </a:extLst>
          </p:cNvPr>
          <p:cNvPicPr>
            <a:picLocks noChangeAspect="1"/>
          </p:cNvPicPr>
          <p:nvPr/>
        </p:nvPicPr>
        <p:blipFill>
          <a:blip r:embed="rId2"/>
          <a:stretch>
            <a:fillRect/>
          </a:stretch>
        </p:blipFill>
        <p:spPr>
          <a:xfrm>
            <a:off x="-195" y="400558"/>
            <a:ext cx="12192391" cy="5649606"/>
          </a:xfrm>
          <a:prstGeom prst="rect">
            <a:avLst/>
          </a:prstGeom>
        </p:spPr>
      </p:pic>
    </p:spTree>
    <p:extLst>
      <p:ext uri="{BB962C8B-B14F-4D97-AF65-F5344CB8AC3E}">
        <p14:creationId xmlns:p14="http://schemas.microsoft.com/office/powerpoint/2010/main" val="2932012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48FCD3-A476-ABFC-C900-38576BF4D8E8}"/>
              </a:ext>
            </a:extLst>
          </p:cNvPr>
          <p:cNvPicPr>
            <a:picLocks noChangeAspect="1"/>
          </p:cNvPicPr>
          <p:nvPr/>
        </p:nvPicPr>
        <p:blipFill>
          <a:blip r:embed="rId2"/>
          <a:stretch>
            <a:fillRect/>
          </a:stretch>
        </p:blipFill>
        <p:spPr>
          <a:xfrm>
            <a:off x="-196" y="-6717"/>
            <a:ext cx="12166117" cy="6845158"/>
          </a:xfrm>
          <a:prstGeom prst="rect">
            <a:avLst/>
          </a:prstGeom>
        </p:spPr>
      </p:pic>
      <p:sp>
        <p:nvSpPr>
          <p:cNvPr id="4" name="Footer Placeholder 3">
            <a:extLst>
              <a:ext uri="{FF2B5EF4-FFF2-40B4-BE49-F238E27FC236}">
                <a16:creationId xmlns:a16="http://schemas.microsoft.com/office/drawing/2014/main" id="{14EAA4E8-D290-5054-197D-50D49F501C27}"/>
              </a:ext>
            </a:extLst>
          </p:cNvPr>
          <p:cNvSpPr>
            <a:spLocks noGrp="1"/>
          </p:cNvSpPr>
          <p:nvPr>
            <p:ph type="ftr" sz="quarter" idx="11"/>
          </p:nvPr>
        </p:nvSpPr>
        <p:spPr>
          <a:xfrm>
            <a:off x="4789259" y="6458305"/>
            <a:ext cx="6297612" cy="365125"/>
          </a:xfrm>
        </p:spPr>
        <p:txBody>
          <a:bodyPr/>
          <a:lstStyle/>
          <a:p>
            <a:r>
              <a:rPr lang="en-US"/>
              <a:t>ILLYAS</a:t>
            </a:r>
          </a:p>
        </p:txBody>
      </p:sp>
    </p:spTree>
    <p:extLst>
      <p:ext uri="{BB962C8B-B14F-4D97-AF65-F5344CB8AC3E}">
        <p14:creationId xmlns:p14="http://schemas.microsoft.com/office/powerpoint/2010/main" val="2069805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83488DB-475A-3026-855E-9959FE39FE36}"/>
              </a:ext>
            </a:extLst>
          </p:cNvPr>
          <p:cNvPicPr>
            <a:picLocks noChangeAspect="1"/>
          </p:cNvPicPr>
          <p:nvPr/>
        </p:nvPicPr>
        <p:blipFill>
          <a:blip r:embed="rId2"/>
          <a:stretch>
            <a:fillRect/>
          </a:stretch>
        </p:blipFill>
        <p:spPr>
          <a:xfrm>
            <a:off x="-13336" y="229765"/>
            <a:ext cx="12205534" cy="6648090"/>
          </a:xfrm>
          <a:prstGeom prst="rect">
            <a:avLst/>
          </a:prstGeom>
        </p:spPr>
      </p:pic>
      <p:sp>
        <p:nvSpPr>
          <p:cNvPr id="4" name="Footer Placeholder 3">
            <a:extLst>
              <a:ext uri="{FF2B5EF4-FFF2-40B4-BE49-F238E27FC236}">
                <a16:creationId xmlns:a16="http://schemas.microsoft.com/office/drawing/2014/main" id="{C1642B29-3081-E517-A6B5-69E9F753EEDD}"/>
              </a:ext>
            </a:extLst>
          </p:cNvPr>
          <p:cNvSpPr>
            <a:spLocks noGrp="1"/>
          </p:cNvSpPr>
          <p:nvPr>
            <p:ph type="ftr" sz="quarter" idx="11"/>
          </p:nvPr>
        </p:nvSpPr>
        <p:spPr/>
        <p:txBody>
          <a:bodyPr/>
          <a:lstStyle/>
          <a:p>
            <a:r>
              <a:rPr lang="en-US"/>
              <a:t>ILLYA</a:t>
            </a:r>
          </a:p>
        </p:txBody>
      </p:sp>
    </p:spTree>
    <p:extLst>
      <p:ext uri="{BB962C8B-B14F-4D97-AF65-F5344CB8AC3E}">
        <p14:creationId xmlns:p14="http://schemas.microsoft.com/office/powerpoint/2010/main" val="2509309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FDBC170-6BB8-E852-131D-EB808B882415}"/>
              </a:ext>
            </a:extLst>
          </p:cNvPr>
          <p:cNvSpPr>
            <a:spLocks noGrp="1"/>
          </p:cNvSpPr>
          <p:nvPr>
            <p:ph type="ftr" sz="quarter" idx="11"/>
          </p:nvPr>
        </p:nvSpPr>
        <p:spPr>
          <a:xfrm>
            <a:off x="5896315" y="6487060"/>
            <a:ext cx="6297612" cy="365125"/>
          </a:xfrm>
        </p:spPr>
        <p:txBody>
          <a:bodyPr/>
          <a:lstStyle/>
          <a:p>
            <a:r>
              <a:rPr lang="en-US"/>
              <a:t>ILLYAS</a:t>
            </a:r>
          </a:p>
        </p:txBody>
      </p:sp>
      <p:pic>
        <p:nvPicPr>
          <p:cNvPr id="3" name="Picture 2">
            <a:extLst>
              <a:ext uri="{FF2B5EF4-FFF2-40B4-BE49-F238E27FC236}">
                <a16:creationId xmlns:a16="http://schemas.microsoft.com/office/drawing/2014/main" id="{6CCC9356-CD43-2D5C-008A-14D800D1DCE4}"/>
              </a:ext>
            </a:extLst>
          </p:cNvPr>
          <p:cNvPicPr>
            <a:picLocks noChangeAspect="1"/>
          </p:cNvPicPr>
          <p:nvPr/>
        </p:nvPicPr>
        <p:blipFill>
          <a:blip r:embed="rId2"/>
          <a:stretch>
            <a:fillRect/>
          </a:stretch>
        </p:blipFill>
        <p:spPr>
          <a:xfrm>
            <a:off x="-198" y="6421"/>
            <a:ext cx="12192394" cy="6420032"/>
          </a:xfrm>
          <a:prstGeom prst="rect">
            <a:avLst/>
          </a:prstGeom>
        </p:spPr>
      </p:pic>
    </p:spTree>
    <p:extLst>
      <p:ext uri="{BB962C8B-B14F-4D97-AF65-F5344CB8AC3E}">
        <p14:creationId xmlns:p14="http://schemas.microsoft.com/office/powerpoint/2010/main" val="3517992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DF844E-CA95-E460-781D-A5DCF902DEAC}"/>
              </a:ext>
            </a:extLst>
          </p:cNvPr>
          <p:cNvPicPr>
            <a:picLocks noChangeAspect="1"/>
          </p:cNvPicPr>
          <p:nvPr/>
        </p:nvPicPr>
        <p:blipFill>
          <a:blip r:embed="rId2"/>
          <a:stretch>
            <a:fillRect/>
          </a:stretch>
        </p:blipFill>
        <p:spPr>
          <a:xfrm>
            <a:off x="-196" y="6422"/>
            <a:ext cx="12192392" cy="6832018"/>
          </a:xfrm>
          <a:prstGeom prst="rect">
            <a:avLst/>
          </a:prstGeom>
        </p:spPr>
      </p:pic>
      <p:sp>
        <p:nvSpPr>
          <p:cNvPr id="4" name="Footer Placeholder 3">
            <a:extLst>
              <a:ext uri="{FF2B5EF4-FFF2-40B4-BE49-F238E27FC236}">
                <a16:creationId xmlns:a16="http://schemas.microsoft.com/office/drawing/2014/main" id="{AE74780D-D161-C551-4387-A3FCCBB644C6}"/>
              </a:ext>
            </a:extLst>
          </p:cNvPr>
          <p:cNvSpPr>
            <a:spLocks noGrp="1"/>
          </p:cNvSpPr>
          <p:nvPr>
            <p:ph type="ftr" sz="quarter" idx="11"/>
          </p:nvPr>
        </p:nvSpPr>
        <p:spPr/>
        <p:txBody>
          <a:bodyPr/>
          <a:lstStyle/>
          <a:p>
            <a:r>
              <a:rPr lang="en-US"/>
              <a:t>ILLYAS</a:t>
            </a:r>
          </a:p>
        </p:txBody>
      </p:sp>
    </p:spTree>
    <p:extLst>
      <p:ext uri="{BB962C8B-B14F-4D97-AF65-F5344CB8AC3E}">
        <p14:creationId xmlns:p14="http://schemas.microsoft.com/office/powerpoint/2010/main" val="6152103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6CF6BF-B53F-C5ED-828B-DE70687CCD91}"/>
              </a:ext>
            </a:extLst>
          </p:cNvPr>
          <p:cNvPicPr>
            <a:picLocks noChangeAspect="1"/>
          </p:cNvPicPr>
          <p:nvPr/>
        </p:nvPicPr>
        <p:blipFill>
          <a:blip r:embed="rId2"/>
          <a:stretch>
            <a:fillRect/>
          </a:stretch>
        </p:blipFill>
        <p:spPr>
          <a:xfrm>
            <a:off x="12941" y="32696"/>
            <a:ext cx="9643636" cy="6385329"/>
          </a:xfrm>
          <a:prstGeom prst="rect">
            <a:avLst/>
          </a:prstGeom>
        </p:spPr>
      </p:pic>
      <p:sp>
        <p:nvSpPr>
          <p:cNvPr id="4" name="Footer Placeholder 3">
            <a:extLst>
              <a:ext uri="{FF2B5EF4-FFF2-40B4-BE49-F238E27FC236}">
                <a16:creationId xmlns:a16="http://schemas.microsoft.com/office/drawing/2014/main" id="{B21BD82E-37CC-21BF-0819-308B037E4B7E}"/>
              </a:ext>
            </a:extLst>
          </p:cNvPr>
          <p:cNvSpPr>
            <a:spLocks noGrp="1"/>
          </p:cNvSpPr>
          <p:nvPr>
            <p:ph type="ftr" sz="quarter" idx="11"/>
          </p:nvPr>
        </p:nvSpPr>
        <p:spPr>
          <a:xfrm>
            <a:off x="677334" y="6443928"/>
            <a:ext cx="6297612" cy="379501"/>
          </a:xfrm>
        </p:spPr>
        <p:txBody>
          <a:bodyPr/>
          <a:lstStyle/>
          <a:p>
            <a:r>
              <a:rPr lang="en-US"/>
              <a:t>ILLYAS</a:t>
            </a:r>
          </a:p>
        </p:txBody>
      </p:sp>
    </p:spTree>
    <p:extLst>
      <p:ext uri="{BB962C8B-B14F-4D97-AF65-F5344CB8AC3E}">
        <p14:creationId xmlns:p14="http://schemas.microsoft.com/office/powerpoint/2010/main" val="17845077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6254F6B-26CB-3B39-475E-30F62CD30708}"/>
              </a:ext>
            </a:extLst>
          </p:cNvPr>
          <p:cNvPicPr>
            <a:picLocks noChangeAspect="1"/>
          </p:cNvPicPr>
          <p:nvPr/>
        </p:nvPicPr>
        <p:blipFill>
          <a:blip r:embed="rId2"/>
          <a:stretch>
            <a:fillRect/>
          </a:stretch>
        </p:blipFill>
        <p:spPr>
          <a:xfrm>
            <a:off x="-195" y="6420"/>
            <a:ext cx="9776995" cy="6832021"/>
          </a:xfrm>
          <a:prstGeom prst="rect">
            <a:avLst/>
          </a:prstGeom>
        </p:spPr>
      </p:pic>
      <p:sp>
        <p:nvSpPr>
          <p:cNvPr id="4" name="Footer Placeholder 3">
            <a:extLst>
              <a:ext uri="{FF2B5EF4-FFF2-40B4-BE49-F238E27FC236}">
                <a16:creationId xmlns:a16="http://schemas.microsoft.com/office/drawing/2014/main" id="{6A24090C-BC1C-ECFD-5525-CB6541DE89A4}"/>
              </a:ext>
            </a:extLst>
          </p:cNvPr>
          <p:cNvSpPr>
            <a:spLocks noGrp="1"/>
          </p:cNvSpPr>
          <p:nvPr>
            <p:ph type="ftr" sz="quarter" idx="11"/>
          </p:nvPr>
        </p:nvSpPr>
        <p:spPr>
          <a:xfrm>
            <a:off x="677334" y="6400795"/>
            <a:ext cx="6297612" cy="422635"/>
          </a:xfrm>
        </p:spPr>
        <p:txBody>
          <a:bodyPr/>
          <a:lstStyle/>
          <a:p>
            <a:r>
              <a:rPr lang="en-US"/>
              <a:t>ILLYAS</a:t>
            </a:r>
          </a:p>
        </p:txBody>
      </p:sp>
    </p:spTree>
    <p:extLst>
      <p:ext uri="{BB962C8B-B14F-4D97-AF65-F5344CB8AC3E}">
        <p14:creationId xmlns:p14="http://schemas.microsoft.com/office/powerpoint/2010/main" val="23801017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C4FA42-1590-1B20-8337-3DB7CC434667}"/>
              </a:ext>
            </a:extLst>
          </p:cNvPr>
          <p:cNvPicPr>
            <a:picLocks noChangeAspect="1"/>
          </p:cNvPicPr>
          <p:nvPr/>
        </p:nvPicPr>
        <p:blipFill>
          <a:blip r:embed="rId2"/>
          <a:stretch>
            <a:fillRect/>
          </a:stretch>
        </p:blipFill>
        <p:spPr>
          <a:xfrm>
            <a:off x="1206261" y="-4983"/>
            <a:ext cx="10971561" cy="6856562"/>
          </a:xfrm>
          <a:prstGeom prst="rect">
            <a:avLst/>
          </a:prstGeom>
        </p:spPr>
      </p:pic>
      <p:sp>
        <p:nvSpPr>
          <p:cNvPr id="4" name="Footer Placeholder 3">
            <a:extLst>
              <a:ext uri="{FF2B5EF4-FFF2-40B4-BE49-F238E27FC236}">
                <a16:creationId xmlns:a16="http://schemas.microsoft.com/office/drawing/2014/main" id="{F506661F-ED18-354C-0A38-D33F524730D9}"/>
              </a:ext>
            </a:extLst>
          </p:cNvPr>
          <p:cNvSpPr>
            <a:spLocks noGrp="1"/>
          </p:cNvSpPr>
          <p:nvPr>
            <p:ph type="ftr" sz="quarter" idx="11"/>
          </p:nvPr>
        </p:nvSpPr>
        <p:spPr/>
        <p:txBody>
          <a:bodyPr/>
          <a:lstStyle/>
          <a:p>
            <a:r>
              <a:rPr lang="en-US"/>
              <a:t>ILLYAS</a:t>
            </a:r>
          </a:p>
        </p:txBody>
      </p:sp>
    </p:spTree>
    <p:extLst>
      <p:ext uri="{BB962C8B-B14F-4D97-AF65-F5344CB8AC3E}">
        <p14:creationId xmlns:p14="http://schemas.microsoft.com/office/powerpoint/2010/main" val="31644303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DABB335-883E-7E6A-00B9-CEE6CC25D19B}"/>
              </a:ext>
            </a:extLst>
          </p:cNvPr>
          <p:cNvPicPr>
            <a:picLocks noChangeAspect="1"/>
          </p:cNvPicPr>
          <p:nvPr/>
        </p:nvPicPr>
        <p:blipFill>
          <a:blip r:embed="rId2"/>
          <a:stretch>
            <a:fillRect/>
          </a:stretch>
        </p:blipFill>
        <p:spPr>
          <a:xfrm>
            <a:off x="-199" y="-6717"/>
            <a:ext cx="12047879" cy="6858296"/>
          </a:xfrm>
          <a:prstGeom prst="rect">
            <a:avLst/>
          </a:prstGeom>
        </p:spPr>
      </p:pic>
      <p:sp>
        <p:nvSpPr>
          <p:cNvPr id="4" name="Footer Placeholder 3">
            <a:extLst>
              <a:ext uri="{FF2B5EF4-FFF2-40B4-BE49-F238E27FC236}">
                <a16:creationId xmlns:a16="http://schemas.microsoft.com/office/drawing/2014/main" id="{50CC622F-BFD7-A96C-B4AC-9AD57F0D4023}"/>
              </a:ext>
            </a:extLst>
          </p:cNvPr>
          <p:cNvSpPr>
            <a:spLocks noGrp="1"/>
          </p:cNvSpPr>
          <p:nvPr>
            <p:ph type="ftr" sz="quarter" idx="11"/>
          </p:nvPr>
        </p:nvSpPr>
        <p:spPr/>
        <p:txBody>
          <a:bodyPr/>
          <a:lstStyle/>
          <a:p>
            <a:r>
              <a:rPr lang="en-US"/>
              <a:t>ILLYAS</a:t>
            </a:r>
          </a:p>
        </p:txBody>
      </p:sp>
    </p:spTree>
    <p:extLst>
      <p:ext uri="{BB962C8B-B14F-4D97-AF65-F5344CB8AC3E}">
        <p14:creationId xmlns:p14="http://schemas.microsoft.com/office/powerpoint/2010/main" val="38620140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50BE2-F26E-3144-A28B-61FEDC984543}"/>
              </a:ext>
            </a:extLst>
          </p:cNvPr>
          <p:cNvSpPr>
            <a:spLocks noGrp="1"/>
          </p:cNvSpPr>
          <p:nvPr>
            <p:ph type="title"/>
          </p:nvPr>
        </p:nvSpPr>
        <p:spPr>
          <a:xfrm>
            <a:off x="3027924" y="991261"/>
            <a:ext cx="5754696" cy="1837349"/>
          </a:xfrm>
        </p:spPr>
        <p:txBody>
          <a:bodyPr>
            <a:normAutofit/>
          </a:bodyPr>
          <a:lstStyle/>
          <a:p>
            <a:pPr algn="ctr"/>
            <a:r>
              <a:rPr lang="en-US" sz="3600">
                <a:solidFill>
                  <a:schemeClr val="tx2"/>
                </a:solidFill>
              </a:rPr>
              <a:t>MSc public Health and Social Care in practice </a:t>
            </a:r>
            <a:br>
              <a:rPr lang="en-US" sz="3600">
                <a:solidFill>
                  <a:schemeClr val="tx2"/>
                </a:solidFill>
              </a:rPr>
            </a:br>
            <a:endParaRPr lang="en-US" sz="3600">
              <a:solidFill>
                <a:schemeClr val="tx2"/>
              </a:solidFill>
            </a:endParaRPr>
          </a:p>
        </p:txBody>
      </p:sp>
      <p:sp>
        <p:nvSpPr>
          <p:cNvPr id="5" name="Content Placeholder 4">
            <a:extLst>
              <a:ext uri="{FF2B5EF4-FFF2-40B4-BE49-F238E27FC236}">
                <a16:creationId xmlns:a16="http://schemas.microsoft.com/office/drawing/2014/main" id="{F41267D4-BBCA-70BA-BBE2-916B2626221A}"/>
              </a:ext>
            </a:extLst>
          </p:cNvPr>
          <p:cNvSpPr>
            <a:spLocks noGrp="1"/>
          </p:cNvSpPr>
          <p:nvPr>
            <p:ph idx="1"/>
          </p:nvPr>
        </p:nvSpPr>
        <p:spPr>
          <a:xfrm>
            <a:off x="11259" y="-7792"/>
            <a:ext cx="12198220" cy="6826793"/>
          </a:xfrm>
        </p:spPr>
        <p:txBody>
          <a:bodyPr>
            <a:normAutofit/>
          </a:bodyPr>
          <a:lstStyle/>
          <a:p>
            <a:endParaRPr lang="en-US"/>
          </a:p>
          <a:p>
            <a:pPr marL="0" indent="0">
              <a:buNone/>
            </a:pPr>
            <a:endParaRPr lang="en-US"/>
          </a:p>
          <a:p>
            <a:pPr marL="0" indent="0">
              <a:buNone/>
            </a:pPr>
            <a:r>
              <a:rPr lang="en-US"/>
              <a:t>  </a:t>
            </a:r>
          </a:p>
          <a:p>
            <a:pPr marL="0" indent="0">
              <a:buNone/>
            </a:pPr>
            <a:r>
              <a:rPr lang="en-US"/>
              <a:t>      </a:t>
            </a:r>
          </a:p>
          <a:p>
            <a:pPr marL="0" indent="0">
              <a:buNone/>
            </a:pPr>
            <a:r>
              <a:rPr lang="en-US"/>
              <a:t>    </a:t>
            </a:r>
          </a:p>
          <a:p>
            <a:pPr marL="0" indent="0">
              <a:buNone/>
            </a:pPr>
            <a:endParaRPr lang="en-US"/>
          </a:p>
          <a:p>
            <a:pPr marL="0" indent="0" algn="just">
              <a:buNone/>
            </a:pPr>
            <a:r>
              <a:rPr lang="en-US"/>
              <a:t> 	Student name : Nadeie   Seaied </a:t>
            </a:r>
          </a:p>
          <a:p>
            <a:pPr marL="0" indent="0" algn="just">
              <a:buNone/>
            </a:pPr>
            <a:r>
              <a:rPr lang="en-US"/>
              <a:t>  	Student ID: 2212621     </a:t>
            </a:r>
          </a:p>
          <a:p>
            <a:pPr marL="0" indent="0" algn="just">
              <a:buNone/>
            </a:pPr>
            <a:r>
              <a:rPr lang="en-US"/>
              <a:t>	Module: Social Epidemiology and public Health Development</a:t>
            </a:r>
          </a:p>
          <a:p>
            <a:pPr marL="0" indent="0" algn="just">
              <a:buNone/>
            </a:pPr>
            <a:r>
              <a:rPr lang="en-US"/>
              <a:t>      Module code:LCHS7000   </a:t>
            </a:r>
          </a:p>
          <a:p>
            <a:pPr marL="0" indent="0" algn="just">
              <a:buNone/>
            </a:pPr>
            <a:r>
              <a:rPr lang="en-US"/>
              <a:t>      Lecturer name :Dr  Hamdi Hussain </a:t>
            </a:r>
          </a:p>
          <a:p>
            <a:pPr marL="0" indent="0" algn="just">
              <a:buNone/>
            </a:pPr>
            <a:r>
              <a:rPr lang="en-US"/>
              <a:t>     Assignment  Title: Component 1 Group presentation .</a:t>
            </a:r>
          </a:p>
          <a:p>
            <a:pPr marL="0" indent="0">
              <a:buNone/>
            </a:pPr>
            <a:endParaRPr lang="en-US"/>
          </a:p>
          <a:p>
            <a:pPr marL="0" indent="0">
              <a:buNone/>
            </a:pPr>
            <a:r>
              <a:rPr lang="en-US"/>
              <a:t>    </a:t>
            </a:r>
          </a:p>
          <a:p>
            <a:pPr marL="0" indent="0">
              <a:buNone/>
            </a:pPr>
            <a:endParaRPr lang="en-US"/>
          </a:p>
        </p:txBody>
      </p:sp>
      <p:sp>
        <p:nvSpPr>
          <p:cNvPr id="3" name="Footer Placeholder 2">
            <a:extLst>
              <a:ext uri="{FF2B5EF4-FFF2-40B4-BE49-F238E27FC236}">
                <a16:creationId xmlns:a16="http://schemas.microsoft.com/office/drawing/2014/main" id="{7F9F33AA-A79C-0C86-276E-77DFCC60C939}"/>
              </a:ext>
            </a:extLst>
          </p:cNvPr>
          <p:cNvSpPr>
            <a:spLocks noGrp="1"/>
          </p:cNvSpPr>
          <p:nvPr>
            <p:ph type="ftr" sz="quarter" idx="11"/>
          </p:nvPr>
        </p:nvSpPr>
        <p:spPr>
          <a:xfrm>
            <a:off x="4038600" y="5522464"/>
            <a:ext cx="4114800" cy="1270897"/>
          </a:xfrm>
        </p:spPr>
        <p:txBody>
          <a:bodyPr/>
          <a:lstStyle/>
          <a:p>
            <a:r>
              <a:rPr lang="en-US" sz="1600" err="1"/>
              <a:t>Nadeie</a:t>
            </a:r>
            <a:endParaRPr lang="en-US" sz="1600"/>
          </a:p>
        </p:txBody>
      </p:sp>
    </p:spTree>
    <p:extLst>
      <p:ext uri="{BB962C8B-B14F-4D97-AF65-F5344CB8AC3E}">
        <p14:creationId xmlns:p14="http://schemas.microsoft.com/office/powerpoint/2010/main" val="35201263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9958A-2869-3581-677E-BC3BE0AAD17C}"/>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Physiological Benefits</a:t>
            </a:r>
            <a:endParaRPr lang="en-US" sz="3600">
              <a:solidFill>
                <a:schemeClr val="tx2"/>
              </a:solidFill>
            </a:endParaRPr>
          </a:p>
        </p:txBody>
      </p:sp>
      <p:sp>
        <p:nvSpPr>
          <p:cNvPr id="3" name="Content Placeholder 2">
            <a:extLst>
              <a:ext uri="{FF2B5EF4-FFF2-40B4-BE49-F238E27FC236}">
                <a16:creationId xmlns:a16="http://schemas.microsoft.com/office/drawing/2014/main" id="{DB332C19-AA7A-561E-AF06-71185BA6D7C3}"/>
              </a:ext>
            </a:extLst>
          </p:cNvPr>
          <p:cNvSpPr>
            <a:spLocks noGrp="1"/>
          </p:cNvSpPr>
          <p:nvPr>
            <p:ph idx="1"/>
          </p:nvPr>
        </p:nvSpPr>
        <p:spPr>
          <a:xfrm>
            <a:off x="804672" y="2421683"/>
            <a:ext cx="4765949" cy="3353476"/>
          </a:xfrm>
        </p:spPr>
        <p:txBody>
          <a:bodyPr anchor="t">
            <a:normAutofit/>
          </a:bodyPr>
          <a:lstStyle/>
          <a:p>
            <a:pPr marL="0" indent="0">
              <a:buNone/>
            </a:pPr>
            <a:r>
              <a:rPr lang="en-GB" sz="1800">
                <a:solidFill>
                  <a:schemeClr val="tx2"/>
                </a:solidFill>
              </a:rPr>
              <a:t>• Avoids sexually transmitted infections, including chlamydia, HIV, and HPV (Douglas et al., 2013). </a:t>
            </a:r>
            <a:br>
              <a:rPr lang="en-GB" sz="1800">
                <a:solidFill>
                  <a:schemeClr val="tx2"/>
                </a:solidFill>
              </a:rPr>
            </a:br>
            <a:r>
              <a:rPr lang="en-GB" sz="1800">
                <a:solidFill>
                  <a:schemeClr val="tx2"/>
                </a:solidFill>
              </a:rPr>
              <a:t>• Promotes reproductive health and lowers unwanted pregnancies (CDC, 2024). </a:t>
            </a:r>
            <a:br>
              <a:rPr lang="en-GB" sz="1800">
                <a:solidFill>
                  <a:schemeClr val="tx2"/>
                </a:solidFill>
              </a:rPr>
            </a:br>
            <a:r>
              <a:rPr lang="en-GB" sz="1800">
                <a:solidFill>
                  <a:schemeClr val="tx2"/>
                </a:solidFill>
              </a:rPr>
              <a:t>• Promotes regular screening to discover problems early (Health.state.mn.us, n.d.). </a:t>
            </a:r>
            <a:br>
              <a:rPr lang="en-GB" sz="1800">
                <a:solidFill>
                  <a:schemeClr val="tx2"/>
                </a:solidFill>
              </a:rPr>
            </a:br>
            <a:r>
              <a:rPr lang="en-GB" sz="1800">
                <a:solidFill>
                  <a:schemeClr val="tx2"/>
                </a:solidFill>
              </a:rPr>
              <a:t>• Enhances heart health, lowers stress, and boosts immunity (WebMD, 2024; OHSU, n.d.).</a:t>
            </a:r>
            <a:endParaRPr lang="en-US" sz="1800">
              <a:solidFill>
                <a:schemeClr val="tx2"/>
              </a:solidFill>
            </a:endParaRPr>
          </a:p>
        </p:txBody>
      </p:sp>
      <p:sp>
        <p:nvSpPr>
          <p:cNvPr id="5" name="Footer Placeholder 4">
            <a:extLst>
              <a:ext uri="{FF2B5EF4-FFF2-40B4-BE49-F238E27FC236}">
                <a16:creationId xmlns:a16="http://schemas.microsoft.com/office/drawing/2014/main" id="{E9C8C1BF-4A87-F292-233D-1707E92E96E0}"/>
              </a:ext>
            </a:extLst>
          </p:cNvPr>
          <p:cNvSpPr>
            <a:spLocks noGrp="1"/>
          </p:cNvSpPr>
          <p:nvPr>
            <p:ph type="ftr" sz="quarter" idx="11"/>
          </p:nvPr>
        </p:nvSpPr>
        <p:spPr/>
        <p:txBody>
          <a:bodyPr/>
          <a:lstStyle/>
          <a:p>
            <a:r>
              <a:rPr lang="en-US"/>
              <a:t>Nadeie</a:t>
            </a:r>
          </a:p>
        </p:txBody>
      </p:sp>
      <p:pic>
        <p:nvPicPr>
          <p:cNvPr id="4" name="Content Placeholder 4" descr="A person and person hugging&#10;&#10;AI-generated content may be incorrect.">
            <a:extLst>
              <a:ext uri="{FF2B5EF4-FFF2-40B4-BE49-F238E27FC236}">
                <a16:creationId xmlns:a16="http://schemas.microsoft.com/office/drawing/2014/main" id="{F23A4DD5-385A-3449-F7E9-72A9C2B5D0A2}"/>
              </a:ext>
            </a:extLst>
          </p:cNvPr>
          <p:cNvPicPr>
            <a:picLocks noChangeAspect="1"/>
          </p:cNvPicPr>
          <p:nvPr/>
        </p:nvPicPr>
        <p:blipFill>
          <a:blip r:embed="rId2"/>
          <a:stretch>
            <a:fillRect/>
          </a:stretch>
        </p:blipFill>
        <p:spPr>
          <a:xfrm>
            <a:off x="5541456" y="9621"/>
            <a:ext cx="6642541" cy="6404990"/>
          </a:xfrm>
          <a:prstGeom prst="rect">
            <a:avLst/>
          </a:prstGeom>
        </p:spPr>
      </p:pic>
      <p:sp>
        <p:nvSpPr>
          <p:cNvPr id="8" name="TextBox 7">
            <a:extLst>
              <a:ext uri="{FF2B5EF4-FFF2-40B4-BE49-F238E27FC236}">
                <a16:creationId xmlns:a16="http://schemas.microsoft.com/office/drawing/2014/main" id="{CF715D95-7B92-4787-6E3D-51FFB46615D6}"/>
              </a:ext>
            </a:extLst>
          </p:cNvPr>
          <p:cNvSpPr txBox="1"/>
          <p:nvPr/>
        </p:nvSpPr>
        <p:spPr>
          <a:xfrm flipH="1">
            <a:off x="8539164" y="6292337"/>
            <a:ext cx="26741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(United We Care, n.d.)</a:t>
            </a:r>
          </a:p>
        </p:txBody>
      </p:sp>
    </p:spTree>
    <p:extLst>
      <p:ext uri="{BB962C8B-B14F-4D97-AF65-F5344CB8AC3E}">
        <p14:creationId xmlns:p14="http://schemas.microsoft.com/office/powerpoint/2010/main" val="6100116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AB6F41D4-CDA1-BD3C-AA22-B6C101458678}"/>
              </a:ext>
            </a:extLst>
          </p:cNvPr>
          <p:cNvSpPr txBox="1"/>
          <p:nvPr/>
        </p:nvSpPr>
        <p:spPr>
          <a:xfrm>
            <a:off x="2443800" y="944363"/>
            <a:ext cx="5449982" cy="682079"/>
          </a:xfrm>
          <a:prstGeom prst="rect">
            <a:avLst/>
          </a:prstGeom>
        </p:spPr>
        <p:txBody>
          <a:bodyPr vert="horz" lIns="91440" tIns="45720" rIns="91440" bIns="45720" rtlCol="0">
            <a:normAutofit/>
          </a:bodyPr>
          <a:lstStyle/>
          <a:p>
            <a:pPr algn="ctr">
              <a:lnSpc>
                <a:spcPct val="90000"/>
              </a:lnSpc>
              <a:spcBef>
                <a:spcPts val="1000"/>
              </a:spcBef>
            </a:pPr>
            <a:r>
              <a:rPr lang="en-US" sz="2400" kern="1200">
                <a:solidFill>
                  <a:schemeClr val="tx2"/>
                </a:solidFill>
                <a:latin typeface="+mn-lt"/>
                <a:ea typeface="+mn-ea"/>
                <a:cs typeface="+mn-cs"/>
              </a:rPr>
              <a:t>Sociological Benefits</a:t>
            </a:r>
          </a:p>
        </p:txBody>
      </p:sp>
      <p:sp>
        <p:nvSpPr>
          <p:cNvPr id="12" name="TextBox 11">
            <a:extLst>
              <a:ext uri="{FF2B5EF4-FFF2-40B4-BE49-F238E27FC236}">
                <a16:creationId xmlns:a16="http://schemas.microsoft.com/office/drawing/2014/main" id="{0C5BBFED-4599-F454-72E8-C2EA9D1EEE97}"/>
              </a:ext>
            </a:extLst>
          </p:cNvPr>
          <p:cNvSpPr txBox="1"/>
          <p:nvPr/>
        </p:nvSpPr>
        <p:spPr>
          <a:xfrm>
            <a:off x="1419725" y="2189747"/>
            <a:ext cx="7916779" cy="3046988"/>
          </a:xfrm>
          <a:prstGeom prst="rect">
            <a:avLst/>
          </a:prstGeom>
          <a:noFill/>
        </p:spPr>
        <p:txBody>
          <a:bodyPr wrap="square" lIns="91440" tIns="45720" rIns="91440" bIns="45720" anchor="t">
            <a:spAutoFit/>
          </a:bodyPr>
          <a:lstStyle/>
          <a:p>
            <a:pPr>
              <a:spcAft>
                <a:spcPts val="600"/>
              </a:spcAft>
            </a:pPr>
            <a:r>
              <a:rPr lang="en-GB"/>
              <a:t>•</a:t>
            </a:r>
            <a:r>
              <a:rPr lang="en-GB" sz="2400"/>
              <a:t> Encourages cordial, mutually beneficial partnerships (WHO, 2022). </a:t>
            </a:r>
            <a:br>
              <a:rPr lang="en-GB" sz="2400"/>
            </a:br>
            <a:r>
              <a:rPr lang="en-GB" sz="2400"/>
              <a:t>• Normalises conversations and lessens stigma (CDC, 2024). </a:t>
            </a:r>
            <a:br>
              <a:rPr lang="en-GB" sz="2400"/>
            </a:br>
            <a:r>
              <a:rPr lang="en-GB" sz="2400"/>
              <a:t>Young people and women are empowered (Darabi et al., 2017). </a:t>
            </a:r>
            <a:br>
              <a:rPr lang="en-GB" sz="2400"/>
            </a:br>
            <a:r>
              <a:rPr lang="en-GB" sz="2400"/>
              <a:t>• According to Douglas et al. (2013), prevention lowers long-term healthcare expenses.</a:t>
            </a:r>
            <a:endParaRPr lang="en-US" sz="2400"/>
          </a:p>
        </p:txBody>
      </p:sp>
      <p:sp>
        <p:nvSpPr>
          <p:cNvPr id="2" name="Footer Placeholder 1">
            <a:extLst>
              <a:ext uri="{FF2B5EF4-FFF2-40B4-BE49-F238E27FC236}">
                <a16:creationId xmlns:a16="http://schemas.microsoft.com/office/drawing/2014/main" id="{D8161474-F8D7-1047-5086-BE6CF4BEFE4E}"/>
              </a:ext>
            </a:extLst>
          </p:cNvPr>
          <p:cNvSpPr>
            <a:spLocks noGrp="1"/>
          </p:cNvSpPr>
          <p:nvPr>
            <p:ph type="ftr" sz="quarter" idx="11"/>
          </p:nvPr>
        </p:nvSpPr>
        <p:spPr/>
        <p:txBody>
          <a:bodyPr/>
          <a:lstStyle/>
          <a:p>
            <a:r>
              <a:rPr lang="en-US"/>
              <a:t>Nadeie</a:t>
            </a:r>
          </a:p>
        </p:txBody>
      </p:sp>
    </p:spTree>
    <p:extLst>
      <p:ext uri="{BB962C8B-B14F-4D97-AF65-F5344CB8AC3E}">
        <p14:creationId xmlns:p14="http://schemas.microsoft.com/office/powerpoint/2010/main" val="29643089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977A9-1F30-935A-449A-18344ABAEE3C}"/>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Psychological Benefits</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63828E90-6B75-6AA6-4BE2-31BE7832A823}"/>
              </a:ext>
            </a:extLst>
          </p:cNvPr>
          <p:cNvGraphicFramePr>
            <a:graphicFrameLocks noGrp="1"/>
          </p:cNvGraphicFramePr>
          <p:nvPr>
            <p:ph idx="1"/>
          </p:nvPr>
        </p:nvGraphicFramePr>
        <p:xfrm>
          <a:off x="667868" y="-6733"/>
          <a:ext cx="10904017" cy="62644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Footer Placeholder 11">
            <a:extLst>
              <a:ext uri="{FF2B5EF4-FFF2-40B4-BE49-F238E27FC236}">
                <a16:creationId xmlns:a16="http://schemas.microsoft.com/office/drawing/2014/main" id="{785F855F-C994-41E0-2860-FBE4F9E30643}"/>
              </a:ext>
            </a:extLst>
          </p:cNvPr>
          <p:cNvSpPr>
            <a:spLocks noGrp="1"/>
          </p:cNvSpPr>
          <p:nvPr>
            <p:ph type="ftr" sz="quarter" idx="11"/>
          </p:nvPr>
        </p:nvSpPr>
        <p:spPr/>
        <p:txBody>
          <a:bodyPr/>
          <a:lstStyle/>
          <a:p>
            <a:r>
              <a:rPr lang="en-US"/>
              <a:t>Nadeie</a:t>
            </a:r>
          </a:p>
        </p:txBody>
      </p:sp>
    </p:spTree>
    <p:extLst>
      <p:ext uri="{BB962C8B-B14F-4D97-AF65-F5344CB8AC3E}">
        <p14:creationId xmlns:p14="http://schemas.microsoft.com/office/powerpoint/2010/main" val="11294598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B5196-72F8-7CA2-C433-8EB561D69709}"/>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Health Behaviour Theories</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EEECB7E6-6417-6A63-6D79-9764C0F7BE3E}"/>
              </a:ext>
            </a:extLst>
          </p:cNvPr>
          <p:cNvGraphicFramePr>
            <a:graphicFrameLocks noGrp="1"/>
          </p:cNvGraphicFramePr>
          <p:nvPr>
            <p:ph idx="1"/>
          </p:nvPr>
        </p:nvGraphicFramePr>
        <p:xfrm>
          <a:off x="167806" y="556198"/>
          <a:ext cx="10927829" cy="51538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Footer Placeholder 13">
            <a:extLst>
              <a:ext uri="{FF2B5EF4-FFF2-40B4-BE49-F238E27FC236}">
                <a16:creationId xmlns:a16="http://schemas.microsoft.com/office/drawing/2014/main" id="{099ED9E3-459C-34E3-1070-07F06D475EA7}"/>
              </a:ext>
            </a:extLst>
          </p:cNvPr>
          <p:cNvSpPr>
            <a:spLocks noGrp="1"/>
          </p:cNvSpPr>
          <p:nvPr>
            <p:ph type="ftr" sz="quarter" idx="11"/>
          </p:nvPr>
        </p:nvSpPr>
        <p:spPr/>
        <p:txBody>
          <a:bodyPr/>
          <a:lstStyle/>
          <a:p>
            <a:r>
              <a:rPr lang="en-US"/>
              <a:t>Nadeie</a:t>
            </a:r>
          </a:p>
        </p:txBody>
      </p:sp>
    </p:spTree>
    <p:extLst>
      <p:ext uri="{BB962C8B-B14F-4D97-AF65-F5344CB8AC3E}">
        <p14:creationId xmlns:p14="http://schemas.microsoft.com/office/powerpoint/2010/main" val="40015819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and person sitting in bed&#10;&#10;AI-generated content may be incorrect.">
            <a:extLst>
              <a:ext uri="{FF2B5EF4-FFF2-40B4-BE49-F238E27FC236}">
                <a16:creationId xmlns:a16="http://schemas.microsoft.com/office/drawing/2014/main" id="{7A4ECA02-01BB-A0B3-F353-E8574C24E2A2}"/>
              </a:ext>
            </a:extLst>
          </p:cNvPr>
          <p:cNvPicPr>
            <a:picLocks noChangeAspect="1"/>
          </p:cNvPicPr>
          <p:nvPr/>
        </p:nvPicPr>
        <p:blipFill>
          <a:blip r:embed="rId2"/>
          <a:srcRect l="9710" r="15615" b="-1"/>
          <a:stretch>
            <a:fillRect/>
          </a:stretch>
        </p:blipFill>
        <p:spPr>
          <a:xfrm>
            <a:off x="3349704" y="-1"/>
            <a:ext cx="764897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C94E5B0-971B-95BF-BEB8-CEB9E6030ECB}"/>
              </a:ext>
            </a:extLst>
          </p:cNvPr>
          <p:cNvSpPr>
            <a:spLocks noGrp="1"/>
          </p:cNvSpPr>
          <p:nvPr>
            <p:ph type="title"/>
          </p:nvPr>
        </p:nvSpPr>
        <p:spPr>
          <a:xfrm>
            <a:off x="677333" y="609600"/>
            <a:ext cx="3851123" cy="1320800"/>
          </a:xfrm>
        </p:spPr>
        <p:txBody>
          <a:bodyPr vert="horz" lIns="91440" tIns="45720" rIns="91440" bIns="45720" rtlCol="0" anchor="t">
            <a:normAutofit/>
          </a:bodyPr>
          <a:lstStyle/>
          <a:p>
            <a:r>
              <a:rPr lang="en-US"/>
              <a:t>Challenges in Behaviour Change</a:t>
            </a:r>
          </a:p>
        </p:txBody>
      </p:sp>
      <p:sp>
        <p:nvSpPr>
          <p:cNvPr id="3" name="Footer Placeholder 2">
            <a:extLst>
              <a:ext uri="{FF2B5EF4-FFF2-40B4-BE49-F238E27FC236}">
                <a16:creationId xmlns:a16="http://schemas.microsoft.com/office/drawing/2014/main" id="{7195AA94-E4C8-504E-0590-AD5DFA68A386}"/>
              </a:ext>
            </a:extLst>
          </p:cNvPr>
          <p:cNvSpPr>
            <a:spLocks noGrp="1"/>
          </p:cNvSpPr>
          <p:nvPr>
            <p:ph type="ftr" sz="quarter" idx="11"/>
          </p:nvPr>
        </p:nvSpPr>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Nadeie</a:t>
            </a:r>
          </a:p>
        </p:txBody>
      </p:sp>
      <p:sp>
        <p:nvSpPr>
          <p:cNvPr id="7" name="TextBox 6">
            <a:extLst>
              <a:ext uri="{FF2B5EF4-FFF2-40B4-BE49-F238E27FC236}">
                <a16:creationId xmlns:a16="http://schemas.microsoft.com/office/drawing/2014/main" id="{0491C940-E22E-4A4D-5A0A-183E44C12062}"/>
              </a:ext>
            </a:extLst>
          </p:cNvPr>
          <p:cNvSpPr txBox="1"/>
          <p:nvPr/>
        </p:nvSpPr>
        <p:spPr>
          <a:xfrm>
            <a:off x="677334" y="2160589"/>
            <a:ext cx="3851122" cy="3880773"/>
          </a:xfrm>
          <a:prstGeom prst="rect">
            <a:avLst/>
          </a:prstGeom>
        </p:spPr>
        <p:txBody>
          <a:bodyPr vert="horz" lIns="91440" tIns="45720" rIns="91440" bIns="45720" rtlCol="0">
            <a:normAutofit/>
          </a:bodyPr>
          <a:lstStyle/>
          <a:p>
            <a:pPr indent="-228600" defTabSz="457200">
              <a:spcBef>
                <a:spcPts val="1000"/>
              </a:spcBef>
              <a:buClr>
                <a:schemeClr val="accent1"/>
              </a:buClr>
              <a:buSzPct val="80000"/>
              <a:buFont typeface="Wingdings 3" charset="2"/>
              <a:buChar char=""/>
            </a:pPr>
            <a:r>
              <a:rPr lang="en-US">
                <a:solidFill>
                  <a:schemeClr val="tx1">
                    <a:lumMod val="75000"/>
                    <a:lumOff val="25000"/>
                  </a:schemeClr>
                </a:solidFill>
              </a:rPr>
              <a:t>vulnerability to danger (Perceived 2012; Protogerou) </a:t>
            </a:r>
            <a:br>
              <a:rPr lang="en-US">
                <a:solidFill>
                  <a:schemeClr val="tx1">
                    <a:lumMod val="75000"/>
                    <a:lumOff val="25000"/>
                  </a:schemeClr>
                </a:solidFill>
              </a:rPr>
            </a:br>
            <a:r>
              <a:rPr lang="en-US">
                <a:solidFill>
                  <a:schemeClr val="tx1">
                    <a:lumMod val="75000"/>
                    <a:lumOff val="25000"/>
                  </a:schemeClr>
                </a:solidFill>
              </a:rPr>
              <a:t>• Stigma related to culture and religion (Lin &amp; Lin, 2017) </a:t>
            </a:r>
            <a:br>
              <a:rPr lang="en-US">
                <a:solidFill>
                  <a:schemeClr val="tx1">
                    <a:lumMod val="75000"/>
                    <a:lumOff val="25000"/>
                  </a:schemeClr>
                </a:solidFill>
              </a:rPr>
            </a:br>
            <a:r>
              <a:rPr lang="en-US">
                <a:solidFill>
                  <a:schemeClr val="tx1">
                    <a:lumMod val="75000"/>
                    <a:lumOff val="25000"/>
                  </a:schemeClr>
                </a:solidFill>
              </a:rPr>
              <a:t>• Unsafe behaviour is encouraged by peer norms (Lin et al., 2021). </a:t>
            </a:r>
            <a:br>
              <a:rPr lang="en-US">
                <a:solidFill>
                  <a:schemeClr val="tx1">
                    <a:lumMod val="75000"/>
                    <a:lumOff val="25000"/>
                  </a:schemeClr>
                </a:solidFill>
              </a:rPr>
            </a:br>
            <a:r>
              <a:rPr lang="en-US">
                <a:solidFill>
                  <a:schemeClr val="tx1">
                    <a:lumMod val="75000"/>
                    <a:lumOff val="25000"/>
                  </a:schemeClr>
                </a:solidFill>
              </a:rPr>
              <a:t>• A lack of adaptability (Godin &amp; Kok, 1996).</a:t>
            </a:r>
          </a:p>
        </p:txBody>
      </p:sp>
    </p:spTree>
    <p:extLst>
      <p:ext uri="{BB962C8B-B14F-4D97-AF65-F5344CB8AC3E}">
        <p14:creationId xmlns:p14="http://schemas.microsoft.com/office/powerpoint/2010/main" val="31064153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96B56-F0D0-0277-FBE4-A3E5432DDD92}"/>
              </a:ext>
            </a:extLst>
          </p:cNvPr>
          <p:cNvSpPr>
            <a:spLocks noGrp="1"/>
          </p:cNvSpPr>
          <p:nvPr>
            <p:ph type="title"/>
          </p:nvPr>
        </p:nvSpPr>
        <p:spPr>
          <a:xfrm>
            <a:off x="3027924" y="415637"/>
            <a:ext cx="5754696" cy="1608868"/>
          </a:xfrm>
        </p:spPr>
        <p:txBody>
          <a:bodyPr>
            <a:normAutofit/>
          </a:bodyPr>
          <a:lstStyle/>
          <a:p>
            <a:pPr algn="ctr"/>
            <a:r>
              <a:rPr lang="en-GB" sz="3600">
                <a:solidFill>
                  <a:schemeClr val="tx2"/>
                </a:solidFill>
              </a:rPr>
              <a:t>Campaign Solutions    </a:t>
            </a:r>
            <a:endParaRPr lang="en-US" sz="3600">
              <a:solidFill>
                <a:schemeClr val="tx2"/>
              </a:solidFill>
            </a:endParaRPr>
          </a:p>
        </p:txBody>
      </p:sp>
      <p:sp>
        <p:nvSpPr>
          <p:cNvPr id="23" name="Content Placeholder 2">
            <a:extLst>
              <a:ext uri="{FF2B5EF4-FFF2-40B4-BE49-F238E27FC236}">
                <a16:creationId xmlns:a16="http://schemas.microsoft.com/office/drawing/2014/main" id="{4D502B1C-ECC1-8DCE-4FB4-B20AC646D95B}"/>
              </a:ext>
            </a:extLst>
          </p:cNvPr>
          <p:cNvSpPr>
            <a:spLocks noGrp="1"/>
          </p:cNvSpPr>
          <p:nvPr>
            <p:ph idx="1"/>
          </p:nvPr>
        </p:nvSpPr>
        <p:spPr>
          <a:xfrm>
            <a:off x="1537856" y="2231975"/>
            <a:ext cx="7626220" cy="3178225"/>
          </a:xfrm>
        </p:spPr>
        <p:txBody>
          <a:bodyPr anchor="t">
            <a:normAutofit/>
          </a:bodyPr>
          <a:lstStyle/>
          <a:p>
            <a:pPr marL="0" indent="0">
              <a:buNone/>
            </a:pPr>
            <a:r>
              <a:rPr lang="en-GB" sz="2000"/>
              <a:t>• Role models and peer educators lessen stigma (</a:t>
            </a:r>
            <a:r>
              <a:rPr lang="en-GB" sz="2000" err="1"/>
              <a:t>Jeihooni</a:t>
            </a:r>
            <a:r>
              <a:rPr lang="en-GB" sz="2000"/>
              <a:t> et al., 2022). </a:t>
            </a:r>
          </a:p>
          <a:p>
            <a:pPr marL="0" indent="0">
              <a:buNone/>
            </a:pPr>
            <a:br>
              <a:rPr lang="en-GB" sz="2000"/>
            </a:br>
            <a:r>
              <a:rPr lang="en-GB" sz="2000"/>
              <a:t>• Confidential, youth-friendly assistance (CDC, 2024) </a:t>
            </a:r>
          </a:p>
          <a:p>
            <a:pPr marL="0" indent="0">
              <a:buNone/>
            </a:pPr>
            <a:br>
              <a:rPr lang="en-GB" sz="2000"/>
            </a:br>
            <a:r>
              <a:rPr lang="en-GB" sz="2000"/>
              <a:t>• Age-appropriate, creative workshops (</a:t>
            </a:r>
            <a:r>
              <a:rPr lang="en-GB" sz="2000" err="1"/>
              <a:t>Setiowati</a:t>
            </a:r>
            <a:r>
              <a:rPr lang="en-GB" sz="2000"/>
              <a:t>, 2019)</a:t>
            </a:r>
          </a:p>
          <a:p>
            <a:pPr marL="0" indent="0">
              <a:buNone/>
            </a:pPr>
            <a:r>
              <a:rPr lang="en-GB" sz="2000"/>
              <a:t> </a:t>
            </a:r>
            <a:br>
              <a:rPr lang="en-GB" sz="2000"/>
            </a:br>
            <a:r>
              <a:rPr lang="en-GB" sz="2000"/>
              <a:t>• Mobile health apps and digital</a:t>
            </a:r>
            <a:endParaRPr lang="en-US" sz="1800">
              <a:solidFill>
                <a:schemeClr val="tx2"/>
              </a:solidFill>
            </a:endParaRPr>
          </a:p>
        </p:txBody>
      </p:sp>
      <p:sp>
        <p:nvSpPr>
          <p:cNvPr id="3" name="Footer Placeholder 2">
            <a:extLst>
              <a:ext uri="{FF2B5EF4-FFF2-40B4-BE49-F238E27FC236}">
                <a16:creationId xmlns:a16="http://schemas.microsoft.com/office/drawing/2014/main" id="{B6E1B75E-E05E-81C0-BD61-F4CFF405C6B7}"/>
              </a:ext>
            </a:extLst>
          </p:cNvPr>
          <p:cNvSpPr>
            <a:spLocks noGrp="1"/>
          </p:cNvSpPr>
          <p:nvPr>
            <p:ph type="ftr" sz="quarter" idx="11"/>
          </p:nvPr>
        </p:nvSpPr>
        <p:spPr/>
        <p:txBody>
          <a:bodyPr/>
          <a:lstStyle/>
          <a:p>
            <a:r>
              <a:rPr lang="en-US"/>
              <a:t>Nadeie</a:t>
            </a:r>
          </a:p>
        </p:txBody>
      </p:sp>
    </p:spTree>
    <p:extLst>
      <p:ext uri="{BB962C8B-B14F-4D97-AF65-F5344CB8AC3E}">
        <p14:creationId xmlns:p14="http://schemas.microsoft.com/office/powerpoint/2010/main" val="17433872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40C34-FBD2-0F22-160F-9B26542BF6CD}"/>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kern="1200">
                <a:solidFill>
                  <a:schemeClr val="tx2"/>
                </a:solidFill>
                <a:latin typeface="+mj-lt"/>
                <a:ea typeface="+mj-ea"/>
                <a:cs typeface="+mj-cs"/>
              </a:rPr>
              <a:t>Conclusion</a:t>
            </a:r>
          </a:p>
        </p:txBody>
      </p:sp>
      <p:sp>
        <p:nvSpPr>
          <p:cNvPr id="3" name="Footer Placeholder 2">
            <a:extLst>
              <a:ext uri="{FF2B5EF4-FFF2-40B4-BE49-F238E27FC236}">
                <a16:creationId xmlns:a16="http://schemas.microsoft.com/office/drawing/2014/main" id="{0A76DD01-8696-B14A-AFC8-A1E33DDABB99}"/>
              </a:ext>
            </a:extLst>
          </p:cNvPr>
          <p:cNvSpPr>
            <a:spLocks noGrp="1"/>
          </p:cNvSpPr>
          <p:nvPr>
            <p:ph type="ftr" sz="quarter" idx="11"/>
          </p:nvPr>
        </p:nvSpPr>
        <p:spPr/>
        <p:txBody>
          <a:bodyPr/>
          <a:lstStyle/>
          <a:p>
            <a:r>
              <a:rPr lang="en-US"/>
              <a:t>Nadeie</a:t>
            </a:r>
          </a:p>
        </p:txBody>
      </p:sp>
      <p:sp>
        <p:nvSpPr>
          <p:cNvPr id="7" name="TextBox 6">
            <a:extLst>
              <a:ext uri="{FF2B5EF4-FFF2-40B4-BE49-F238E27FC236}">
                <a16:creationId xmlns:a16="http://schemas.microsoft.com/office/drawing/2014/main" id="{2F4F78CD-4CEF-360B-1F50-D5CF851DBE24}"/>
              </a:ext>
            </a:extLst>
          </p:cNvPr>
          <p:cNvSpPr txBox="1"/>
          <p:nvPr/>
        </p:nvSpPr>
        <p:spPr>
          <a:xfrm>
            <a:off x="5135575" y="804672"/>
            <a:ext cx="6257849" cy="5230368"/>
          </a:xfrm>
          <a:prstGeom prst="rect">
            <a:avLst/>
          </a:prstGeom>
        </p:spPr>
        <p:txBody>
          <a:bodyPr vert="horz" lIns="91440" tIns="45720" rIns="91440" bIns="45720" rtlCol="0" anchor="ctr">
            <a:normAutofit/>
          </a:bodyPr>
          <a:lstStyle/>
          <a:p>
            <a:pPr>
              <a:lnSpc>
                <a:spcPct val="150000"/>
              </a:lnSpc>
              <a:spcAft>
                <a:spcPts val="600"/>
              </a:spcAft>
            </a:pPr>
            <a:r>
              <a:rPr lang="en-US" sz="2400">
                <a:solidFill>
                  <a:schemeClr val="tx2"/>
                </a:solidFill>
              </a:rPr>
              <a:t>There are definite physiological, social, and psychological advantages to promoting sexual health. </a:t>
            </a:r>
            <a:br>
              <a:rPr lang="en-US" sz="2400">
                <a:solidFill>
                  <a:schemeClr val="tx2"/>
                </a:solidFill>
              </a:rPr>
            </a:br>
            <a:r>
              <a:rPr lang="en-US" sz="2400">
                <a:solidFill>
                  <a:schemeClr val="tx2"/>
                </a:solidFill>
              </a:rPr>
              <a:t>Stigma, peer pressure, and change readiness are among the difficulties; behavior models clarify obstacles and direct interventions; and our campaign offers focused, empirically supported alternatives.</a:t>
            </a:r>
          </a:p>
        </p:txBody>
      </p:sp>
    </p:spTree>
    <p:extLst>
      <p:ext uri="{BB962C8B-B14F-4D97-AF65-F5344CB8AC3E}">
        <p14:creationId xmlns:p14="http://schemas.microsoft.com/office/powerpoint/2010/main" val="1413611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DC1A5-262D-0299-739C-932593EAD602}"/>
              </a:ext>
            </a:extLst>
          </p:cNvPr>
          <p:cNvSpPr>
            <a:spLocks noGrp="1"/>
          </p:cNvSpPr>
          <p:nvPr>
            <p:ph type="ctrTitle"/>
          </p:nvPr>
        </p:nvSpPr>
        <p:spPr>
          <a:xfrm>
            <a:off x="775854" y="810490"/>
            <a:ext cx="10155382" cy="5631873"/>
          </a:xfrm>
        </p:spPr>
        <p:txBody>
          <a:bodyPr>
            <a:normAutofit fontScale="90000"/>
          </a:bodyPr>
          <a:lstStyle/>
          <a:p>
            <a:pPr algn="l"/>
            <a:r>
              <a:rPr lang="en-GB" sz="1200"/>
              <a:t>Douglas Jr, J.M. and Fenton, K.A., 2013. Understanding sexual health and its role in more effective prevention programs. </a:t>
            </a:r>
            <a:r>
              <a:rPr lang="en-GB" sz="1200" i="1"/>
              <a:t>Public Health Reports</a:t>
            </a:r>
            <a:r>
              <a:rPr lang="en-GB" sz="1200"/>
              <a:t>, </a:t>
            </a:r>
            <a:r>
              <a:rPr lang="en-GB" sz="1200" i="1"/>
              <a:t>128</a:t>
            </a:r>
            <a:r>
              <a:rPr lang="en-GB" sz="1200"/>
              <a:t>(2_suppl1), pp.1-4.</a:t>
            </a:r>
            <a:br>
              <a:rPr lang="en-GB" sz="1200"/>
            </a:br>
            <a:br>
              <a:rPr lang="en-GB" sz="1200"/>
            </a:br>
            <a:r>
              <a:rPr lang="en-GB" sz="1200"/>
              <a:t>Darabi, Fatemeh, Mohammad Hossein Kaveh, Farideh </a:t>
            </a:r>
            <a:r>
              <a:rPr lang="en-GB" sz="1200" err="1"/>
              <a:t>Khalajabadi</a:t>
            </a:r>
            <a:r>
              <a:rPr lang="en-GB" sz="1200"/>
              <a:t> Farahani, Mehdi </a:t>
            </a:r>
            <a:r>
              <a:rPr lang="en-GB" sz="1200" err="1"/>
              <a:t>Yaseri</a:t>
            </a:r>
            <a:r>
              <a:rPr lang="en-GB" sz="1200"/>
              <a:t>, Fereshteh </a:t>
            </a:r>
            <a:r>
              <a:rPr lang="en-GB" sz="1200" err="1"/>
              <a:t>Majlessi</a:t>
            </a:r>
            <a:r>
              <a:rPr lang="en-GB" sz="1200"/>
              <a:t>, and Davoud </a:t>
            </a:r>
            <a:r>
              <a:rPr lang="en-GB" sz="1200" err="1"/>
              <a:t>Shojaeizadeh</a:t>
            </a:r>
            <a:r>
              <a:rPr lang="en-GB" sz="1200"/>
              <a:t>. "The effect of a theory of planned </a:t>
            </a:r>
            <a:r>
              <a:rPr lang="en-GB" sz="1200" err="1"/>
              <a:t>behavior</a:t>
            </a:r>
            <a:r>
              <a:rPr lang="en-GB" sz="1200"/>
              <a:t>-based educational intervention on sexual and reproductive health in Iranian adolescent girls: a randomized controlled trial." </a:t>
            </a:r>
            <a:r>
              <a:rPr lang="en-GB" sz="1200" i="1"/>
              <a:t>Journal of research in health sciences</a:t>
            </a:r>
            <a:r>
              <a:rPr lang="en-GB" sz="1200"/>
              <a:t> 17, no. 4 (2017): 400.</a:t>
            </a:r>
            <a:br>
              <a:rPr lang="en-GB" sz="1200"/>
            </a:br>
            <a:br>
              <a:rPr lang="en-GB" sz="1200"/>
            </a:br>
            <a:r>
              <a:rPr lang="en-GB" sz="1200" err="1"/>
              <a:t>Jeihooni</a:t>
            </a:r>
            <a:r>
              <a:rPr lang="en-GB" sz="1200"/>
              <a:t>, A.K., Moradi, A., Yari, A., Kiyani, A. and </a:t>
            </a:r>
            <a:r>
              <a:rPr lang="en-GB" sz="1200" err="1"/>
              <a:t>Hasirini</a:t>
            </a:r>
            <a:r>
              <a:rPr lang="en-GB" sz="1200"/>
              <a:t>, P.A., 2022. The effect of educational intervention based on theory of planned </a:t>
            </a:r>
            <a:r>
              <a:rPr lang="en-GB" sz="1200" err="1"/>
              <a:t>behavior</a:t>
            </a:r>
            <a:r>
              <a:rPr lang="en-GB" sz="1200"/>
              <a:t> on mothers’ skills in sexual care of children. </a:t>
            </a:r>
            <a:r>
              <a:rPr lang="en-GB" sz="1200" i="1"/>
              <a:t>BMC public health</a:t>
            </a:r>
            <a:r>
              <a:rPr lang="en-GB" sz="1200"/>
              <a:t>, </a:t>
            </a:r>
            <a:r>
              <a:rPr lang="en-GB" sz="1200" i="1"/>
              <a:t>22</a:t>
            </a:r>
            <a:r>
              <a:rPr lang="en-GB" sz="1200"/>
              <a:t>(1), p.1759.</a:t>
            </a:r>
            <a:br>
              <a:rPr lang="en-GB" sz="1200"/>
            </a:br>
            <a:br>
              <a:rPr lang="en-GB" sz="1200"/>
            </a:br>
            <a:r>
              <a:rPr lang="en-GB" sz="1200"/>
              <a:t>Godin, G. and Kok, G., 1996. The theory of planned </a:t>
            </a:r>
            <a:r>
              <a:rPr lang="en-GB" sz="1200" err="1"/>
              <a:t>behavior</a:t>
            </a:r>
            <a:r>
              <a:rPr lang="en-GB" sz="1200"/>
              <a:t>: a review of its applications to health-related </a:t>
            </a:r>
            <a:r>
              <a:rPr lang="en-GB" sz="1200" err="1"/>
              <a:t>behaviors</a:t>
            </a:r>
            <a:r>
              <a:rPr lang="en-GB" sz="1200"/>
              <a:t>. </a:t>
            </a:r>
            <a:r>
              <a:rPr lang="en-GB" sz="1200" i="1"/>
              <a:t>American journal of health promotion</a:t>
            </a:r>
            <a:r>
              <a:rPr lang="en-GB" sz="1200"/>
              <a:t>, </a:t>
            </a:r>
            <a:r>
              <a:rPr lang="en-GB" sz="1200" i="1"/>
              <a:t>11</a:t>
            </a:r>
            <a:r>
              <a:rPr lang="en-GB" sz="1200"/>
              <a:t>(2), pp.87-98.</a:t>
            </a:r>
            <a:br>
              <a:rPr lang="en-GB" sz="1200"/>
            </a:br>
            <a:br>
              <a:rPr lang="en-GB" sz="1200"/>
            </a:br>
            <a:r>
              <a:rPr lang="en-GB" sz="1200" err="1"/>
              <a:t>Protogerou</a:t>
            </a:r>
            <a:r>
              <a:rPr lang="en-GB" sz="1200"/>
              <a:t>, C., </a:t>
            </a:r>
            <a:r>
              <a:rPr lang="en-GB" sz="1200" err="1"/>
              <a:t>Flisher</a:t>
            </a:r>
            <a:r>
              <a:rPr lang="en-GB" sz="1200"/>
              <a:t>, A.J., Aarø, L.E. and Mathews, C., 2012. The theory of planned behaviour as a framework for predicting sexual risk behaviour in sub-Saharan African youth: A critical review. </a:t>
            </a:r>
            <a:r>
              <a:rPr lang="en-GB" sz="1200" i="1"/>
              <a:t>Journal of Child &amp; Adolescent Mental Health</a:t>
            </a:r>
            <a:r>
              <a:rPr lang="en-GB" sz="1200"/>
              <a:t>, </a:t>
            </a:r>
            <a:r>
              <a:rPr lang="en-GB" sz="1200" i="1"/>
              <a:t>24</a:t>
            </a:r>
            <a:r>
              <a:rPr lang="en-GB" sz="1200"/>
              <a:t>(1), pp.15-35.</a:t>
            </a:r>
            <a:br>
              <a:rPr lang="en-GB" sz="1200"/>
            </a:br>
            <a:br>
              <a:rPr lang="en-GB" sz="1200"/>
            </a:br>
            <a:r>
              <a:rPr lang="en-GB" sz="1200" err="1"/>
              <a:t>Jalambadani</a:t>
            </a:r>
            <a:r>
              <a:rPr lang="en-GB" sz="1200"/>
              <a:t>, Z., </a:t>
            </a:r>
            <a:r>
              <a:rPr lang="en-GB" sz="1200" err="1"/>
              <a:t>Garmaroodi</a:t>
            </a:r>
            <a:r>
              <a:rPr lang="en-GB" sz="1200"/>
              <a:t>, G., </a:t>
            </a:r>
            <a:r>
              <a:rPr lang="en-GB" sz="1200" err="1"/>
              <a:t>Yaseri</a:t>
            </a:r>
            <a:r>
              <a:rPr lang="en-GB" sz="1200"/>
              <a:t>, M., </a:t>
            </a:r>
            <a:r>
              <a:rPr lang="en-GB" sz="1200" err="1"/>
              <a:t>Tavousi</a:t>
            </a:r>
            <a:r>
              <a:rPr lang="en-GB" sz="1200"/>
              <a:t>, M. and Jafarian, K., 2017. Education based on theory of planned </a:t>
            </a:r>
            <a:r>
              <a:rPr lang="en-GB" sz="1200" err="1"/>
              <a:t>behavior</a:t>
            </a:r>
            <a:r>
              <a:rPr lang="en-GB" sz="1200"/>
              <a:t> over sexual function of menopausal women in Iran. </a:t>
            </a:r>
            <a:r>
              <a:rPr lang="en-GB" sz="1200" i="1"/>
              <a:t>Journal of Mid-life Health</a:t>
            </a:r>
            <a:r>
              <a:rPr lang="en-GB" sz="1200"/>
              <a:t>, </a:t>
            </a:r>
            <a:r>
              <a:rPr lang="en-GB" sz="1200" i="1"/>
              <a:t>8</a:t>
            </a:r>
            <a:r>
              <a:rPr lang="en-GB" sz="1200"/>
              <a:t>(3), pp.124-129.</a:t>
            </a:r>
            <a:br>
              <a:rPr lang="en-GB" sz="1200"/>
            </a:br>
            <a:r>
              <a:rPr lang="en-GB" sz="1200"/>
              <a:t>Lin, C.L., Ye, Y., Lin, P., Lai, X.L., Jin, Y.Q., Wang, X. and Su, Y.S., 2021. Safe sexual </a:t>
            </a:r>
            <a:r>
              <a:rPr lang="en-GB" sz="1200" err="1"/>
              <a:t>behavior</a:t>
            </a:r>
            <a:r>
              <a:rPr lang="en-GB" sz="1200"/>
              <a:t> intentions among college students: the construction of an extended theory of planned </a:t>
            </a:r>
            <a:r>
              <a:rPr lang="en-GB" sz="1200" err="1"/>
              <a:t>behavior</a:t>
            </a:r>
            <a:r>
              <a:rPr lang="en-GB" sz="1200"/>
              <a:t>. </a:t>
            </a:r>
            <a:r>
              <a:rPr lang="en-GB" sz="1200" i="1"/>
              <a:t>International Journal of Environmental Research and Public Health</a:t>
            </a:r>
            <a:r>
              <a:rPr lang="en-GB" sz="1200"/>
              <a:t>, </a:t>
            </a:r>
            <a:r>
              <a:rPr lang="en-GB" sz="1200" i="1"/>
              <a:t>18</a:t>
            </a:r>
            <a:r>
              <a:rPr lang="en-GB" sz="1200"/>
              <a:t>(12), p.6349.</a:t>
            </a:r>
            <a:br>
              <a:rPr lang="en-GB" sz="1200"/>
            </a:br>
            <a:br>
              <a:rPr lang="en-GB" sz="1200"/>
            </a:br>
            <a:r>
              <a:rPr lang="en-GB" sz="1200"/>
              <a:t>UNITED WE CARE (2024), </a:t>
            </a:r>
            <a:r>
              <a:rPr lang="en-GB" sz="1200" i="1"/>
              <a:t>Sex and Health: 7 Important Benefits of Healthy Sex Life on Health,  </a:t>
            </a:r>
            <a:r>
              <a:rPr lang="en-GB" sz="1200"/>
              <a:t>Available at: </a:t>
            </a:r>
            <a:r>
              <a:rPr lang="en-GB" sz="1200">
                <a:hlinkClick r:id="rId2"/>
              </a:rPr>
              <a:t>https://www.unitedwecare.com/sex-and-health-7-important-benefits-of-healthy-sex-life-on-health/</a:t>
            </a:r>
            <a:r>
              <a:rPr lang="en-GB" sz="1200"/>
              <a:t> </a:t>
            </a:r>
            <a:r>
              <a:rPr lang="en-GB" sz="1600">
                <a:latin typeface="Arial" panose="020B0604020202020204" pitchFamily="34" charset="0"/>
                <a:cs typeface="Arial" panose="020B0604020202020204" pitchFamily="34" charset="0"/>
              </a:rPr>
              <a:t>(Accessed on </a:t>
            </a:r>
            <a:r>
              <a:rPr lang="en-US" sz="1600">
                <a:latin typeface="Arial" panose="020B0604020202020204" pitchFamily="34" charset="0"/>
                <a:cs typeface="Arial" panose="020B0604020202020204" pitchFamily="34" charset="0"/>
              </a:rPr>
              <a:t>25</a:t>
            </a:r>
            <a:r>
              <a:rPr lang="en-US" sz="1600" baseline="30000">
                <a:latin typeface="Arial" panose="020B0604020202020204" pitchFamily="34" charset="0"/>
                <a:cs typeface="Arial" panose="020B0604020202020204" pitchFamily="34" charset="0"/>
              </a:rPr>
              <a:t>th</a:t>
            </a:r>
            <a:r>
              <a:rPr lang="en-US" sz="1600">
                <a:latin typeface="Arial" panose="020B0604020202020204" pitchFamily="34" charset="0"/>
                <a:cs typeface="Arial" panose="020B0604020202020204" pitchFamily="34" charset="0"/>
              </a:rPr>
              <a:t> Sep 2025).</a:t>
            </a:r>
            <a:br>
              <a:rPr lang="en-US">
                <a:latin typeface="Arial" panose="020B0604020202020204" pitchFamily="34" charset="0"/>
                <a:cs typeface="Arial" panose="020B0604020202020204" pitchFamily="34" charset="0"/>
              </a:rPr>
            </a:br>
            <a:br>
              <a:rPr lang="en-US">
                <a:latin typeface="Arial" panose="020B0604020202020204" pitchFamily="34" charset="0"/>
                <a:cs typeface="Arial" panose="020B0604020202020204" pitchFamily="34" charset="0"/>
              </a:rPr>
            </a:br>
            <a:br>
              <a:rPr lang="en-GB" b="1"/>
            </a:br>
            <a:endParaRPr lang="en-US" sz="1200"/>
          </a:p>
        </p:txBody>
      </p:sp>
      <p:sp>
        <p:nvSpPr>
          <p:cNvPr id="3" name="Footer Placeholder 2">
            <a:extLst>
              <a:ext uri="{FF2B5EF4-FFF2-40B4-BE49-F238E27FC236}">
                <a16:creationId xmlns:a16="http://schemas.microsoft.com/office/drawing/2014/main" id="{3EF79AE0-606F-D519-4879-6BB99249874D}"/>
              </a:ext>
            </a:extLst>
          </p:cNvPr>
          <p:cNvSpPr>
            <a:spLocks noGrp="1"/>
          </p:cNvSpPr>
          <p:nvPr>
            <p:ph type="ftr" sz="quarter" idx="11"/>
          </p:nvPr>
        </p:nvSpPr>
        <p:spPr/>
        <p:txBody>
          <a:bodyPr/>
          <a:lstStyle/>
          <a:p>
            <a:r>
              <a:rPr lang="en-US"/>
              <a:t>Nadeie</a:t>
            </a:r>
          </a:p>
        </p:txBody>
      </p:sp>
    </p:spTree>
    <p:extLst>
      <p:ext uri="{BB962C8B-B14F-4D97-AF65-F5344CB8AC3E}">
        <p14:creationId xmlns:p14="http://schemas.microsoft.com/office/powerpoint/2010/main" val="315418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D44B3C-878D-7E72-6C35-EEE979DD6C4A}"/>
              </a:ext>
            </a:extLst>
          </p:cNvPr>
          <p:cNvSpPr>
            <a:spLocks noGrp="1"/>
          </p:cNvSpPr>
          <p:nvPr>
            <p:ph idx="1"/>
          </p:nvPr>
        </p:nvSpPr>
        <p:spPr>
          <a:xfrm>
            <a:off x="838200" y="623455"/>
            <a:ext cx="10515600" cy="5553508"/>
          </a:xfrm>
        </p:spPr>
        <p:txBody>
          <a:bodyPr/>
          <a:lstStyle/>
          <a:p>
            <a:pPr marL="0" indent="0">
              <a:buNone/>
            </a:pPr>
            <a:endParaRPr lang="en-US"/>
          </a:p>
          <a:p>
            <a:pPr marL="0" indent="0">
              <a:buNone/>
            </a:pPr>
            <a:endParaRPr lang="en-US"/>
          </a:p>
        </p:txBody>
      </p:sp>
      <p:sp>
        <p:nvSpPr>
          <p:cNvPr id="2" name="Footer Placeholder 1">
            <a:extLst>
              <a:ext uri="{FF2B5EF4-FFF2-40B4-BE49-F238E27FC236}">
                <a16:creationId xmlns:a16="http://schemas.microsoft.com/office/drawing/2014/main" id="{0CA07447-7EE5-558B-8557-6EDBD4DBAC87}"/>
              </a:ext>
            </a:extLst>
          </p:cNvPr>
          <p:cNvSpPr>
            <a:spLocks noGrp="1"/>
          </p:cNvSpPr>
          <p:nvPr>
            <p:ph type="ftr" sz="quarter" idx="11"/>
          </p:nvPr>
        </p:nvSpPr>
        <p:spPr/>
        <p:txBody>
          <a:bodyPr/>
          <a:lstStyle/>
          <a:p>
            <a:r>
              <a:rPr lang="en-US"/>
              <a:t>Nadeie</a:t>
            </a:r>
          </a:p>
        </p:txBody>
      </p:sp>
      <p:sp>
        <p:nvSpPr>
          <p:cNvPr id="5" name="TextBox 4">
            <a:extLst>
              <a:ext uri="{FF2B5EF4-FFF2-40B4-BE49-F238E27FC236}">
                <a16:creationId xmlns:a16="http://schemas.microsoft.com/office/drawing/2014/main" id="{85493E6A-1144-E0F9-7774-B2FD2A3BE31B}"/>
              </a:ext>
            </a:extLst>
          </p:cNvPr>
          <p:cNvSpPr txBox="1"/>
          <p:nvPr/>
        </p:nvSpPr>
        <p:spPr>
          <a:xfrm>
            <a:off x="660182" y="609773"/>
            <a:ext cx="11510609" cy="5632311"/>
          </a:xfrm>
          <a:prstGeom prst="rect">
            <a:avLst/>
          </a:prstGeom>
          <a:noFill/>
        </p:spPr>
        <p:txBody>
          <a:bodyPr wrap="square" lIns="91440" tIns="45720" rIns="91440" bIns="45720" anchor="t">
            <a:spAutoFit/>
          </a:bodyPr>
          <a:lstStyle/>
          <a:p>
            <a:r>
              <a:rPr lang="en-GB" sz="1200" b="0" i="0" err="1">
                <a:solidFill>
                  <a:srgbClr val="222222"/>
                </a:solidFill>
                <a:effectLst/>
                <a:latin typeface="Arial" panose="020B0604020202020204" pitchFamily="34" charset="0"/>
                <a:cs typeface="Arial" panose="020B0604020202020204" pitchFamily="34" charset="0"/>
              </a:rPr>
              <a:t>Setiowati</a:t>
            </a:r>
            <a:r>
              <a:rPr lang="en-GB" sz="1200" b="0" i="0">
                <a:solidFill>
                  <a:srgbClr val="222222"/>
                </a:solidFill>
                <a:effectLst/>
                <a:latin typeface="Arial" panose="020B0604020202020204" pitchFamily="34" charset="0"/>
                <a:cs typeface="Arial" panose="020B0604020202020204" pitchFamily="34" charset="0"/>
              </a:rPr>
              <a:t>, T.A., </a:t>
            </a:r>
            <a:r>
              <a:rPr lang="en-GB" sz="1200" b="0" i="0" err="1">
                <a:solidFill>
                  <a:srgbClr val="222222"/>
                </a:solidFill>
                <a:effectLst/>
                <a:latin typeface="Arial" panose="020B0604020202020204" pitchFamily="34" charset="0"/>
                <a:cs typeface="Arial" panose="020B0604020202020204" pitchFamily="34" charset="0"/>
              </a:rPr>
              <a:t>Pamungkasari</a:t>
            </a:r>
            <a:r>
              <a:rPr lang="en-GB" sz="1200" b="0" i="0">
                <a:solidFill>
                  <a:srgbClr val="222222"/>
                </a:solidFill>
                <a:effectLst/>
                <a:latin typeface="Arial" panose="020B0604020202020204" pitchFamily="34" charset="0"/>
                <a:cs typeface="Arial" panose="020B0604020202020204" pitchFamily="34" charset="0"/>
              </a:rPr>
              <a:t>, E.P. and </a:t>
            </a:r>
            <a:r>
              <a:rPr lang="en-GB" sz="1200" b="0" i="0" err="1">
                <a:solidFill>
                  <a:srgbClr val="222222"/>
                </a:solidFill>
                <a:effectLst/>
                <a:latin typeface="Arial" panose="020B0604020202020204" pitchFamily="34" charset="0"/>
                <a:cs typeface="Arial" panose="020B0604020202020204" pitchFamily="34" charset="0"/>
              </a:rPr>
              <a:t>Prasetya</a:t>
            </a:r>
            <a:r>
              <a:rPr lang="en-GB" sz="1200" b="0" i="0">
                <a:solidFill>
                  <a:srgbClr val="222222"/>
                </a:solidFill>
                <a:effectLst/>
                <a:latin typeface="Arial" panose="020B0604020202020204" pitchFamily="34" charset="0"/>
                <a:cs typeface="Arial" panose="020B0604020202020204" pitchFamily="34" charset="0"/>
              </a:rPr>
              <a:t>, H., 2019. Application of theory of planned </a:t>
            </a:r>
            <a:r>
              <a:rPr lang="en-GB" sz="1200" b="0" i="0" err="1">
                <a:solidFill>
                  <a:srgbClr val="222222"/>
                </a:solidFill>
                <a:effectLst/>
                <a:latin typeface="Arial" panose="020B0604020202020204" pitchFamily="34" charset="0"/>
                <a:cs typeface="Arial" panose="020B0604020202020204" pitchFamily="34" charset="0"/>
              </a:rPr>
              <a:t>behavior</a:t>
            </a:r>
            <a:r>
              <a:rPr lang="en-GB" sz="1200" b="0" i="0">
                <a:solidFill>
                  <a:srgbClr val="222222"/>
                </a:solidFill>
                <a:effectLst/>
                <a:latin typeface="Arial" panose="020B0604020202020204" pitchFamily="34" charset="0"/>
                <a:cs typeface="Arial" panose="020B0604020202020204" pitchFamily="34" charset="0"/>
              </a:rPr>
              <a:t> on sexual </a:t>
            </a:r>
            <a:r>
              <a:rPr lang="en-GB" sz="1200" b="0" i="0" err="1">
                <a:solidFill>
                  <a:srgbClr val="222222"/>
                </a:solidFill>
                <a:effectLst/>
                <a:latin typeface="Arial" panose="020B0604020202020204" pitchFamily="34" charset="0"/>
                <a:cs typeface="Arial" panose="020B0604020202020204" pitchFamily="34" charset="0"/>
              </a:rPr>
              <a:t>behavior</a:t>
            </a:r>
            <a:r>
              <a:rPr lang="en-GB" sz="1200" b="0" i="0">
                <a:solidFill>
                  <a:srgbClr val="222222"/>
                </a:solidFill>
                <a:effectLst/>
                <a:latin typeface="Arial" panose="020B0604020202020204" pitchFamily="34" charset="0"/>
                <a:cs typeface="Arial" panose="020B0604020202020204" pitchFamily="34" charset="0"/>
              </a:rPr>
              <a:t> in female adolescents. </a:t>
            </a:r>
            <a:r>
              <a:rPr lang="en-GB" sz="1200" b="0" i="1">
                <a:solidFill>
                  <a:srgbClr val="222222"/>
                </a:solidFill>
                <a:effectLst/>
                <a:latin typeface="Arial" panose="020B0604020202020204" pitchFamily="34" charset="0"/>
                <a:cs typeface="Arial" panose="020B0604020202020204" pitchFamily="34" charset="0"/>
              </a:rPr>
              <a:t>Journal of Health Promotion and </a:t>
            </a:r>
            <a:r>
              <a:rPr lang="en-GB" sz="1200" b="0" i="1" err="1">
                <a:solidFill>
                  <a:srgbClr val="222222"/>
                </a:solidFill>
                <a:effectLst/>
                <a:latin typeface="Arial" panose="020B0604020202020204" pitchFamily="34" charset="0"/>
                <a:cs typeface="Arial" panose="020B0604020202020204" pitchFamily="34" charset="0"/>
              </a:rPr>
              <a:t>Behavior</a:t>
            </a:r>
            <a:r>
              <a:rPr lang="en-GB" sz="1200" b="0" i="0">
                <a:solidFill>
                  <a:srgbClr val="222222"/>
                </a:solidFill>
                <a:effectLst/>
                <a:latin typeface="Arial" panose="020B0604020202020204" pitchFamily="34" charset="0"/>
                <a:cs typeface="Arial" panose="020B0604020202020204" pitchFamily="34" charset="0"/>
              </a:rPr>
              <a:t>, </a:t>
            </a:r>
            <a:r>
              <a:rPr lang="en-GB" sz="1200" b="0" i="1">
                <a:solidFill>
                  <a:srgbClr val="222222"/>
                </a:solidFill>
                <a:effectLst/>
                <a:latin typeface="Arial" panose="020B0604020202020204" pitchFamily="34" charset="0"/>
                <a:cs typeface="Arial" panose="020B0604020202020204" pitchFamily="34" charset="0"/>
              </a:rPr>
              <a:t>4</a:t>
            </a:r>
            <a:r>
              <a:rPr lang="en-GB" sz="1200" b="0" i="0">
                <a:solidFill>
                  <a:srgbClr val="222222"/>
                </a:solidFill>
                <a:effectLst/>
                <a:latin typeface="Arial" panose="020B0604020202020204" pitchFamily="34" charset="0"/>
                <a:cs typeface="Arial" panose="020B0604020202020204" pitchFamily="34" charset="0"/>
              </a:rPr>
              <a:t>(2), pp.126-136.</a:t>
            </a:r>
          </a:p>
          <a:p>
            <a:endParaRPr lang="en-GB" sz="1200">
              <a:solidFill>
                <a:srgbClr val="222222"/>
              </a:solidFill>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Word health organisation (2022), </a:t>
            </a:r>
            <a:r>
              <a:rPr lang="en-GB" sz="1200" i="1">
                <a:latin typeface="Arial" panose="020B0604020202020204" pitchFamily="34" charset="0"/>
                <a:cs typeface="Arial" panose="020B0604020202020204" pitchFamily="34" charset="0"/>
              </a:rPr>
              <a:t>Celebrating sexual health for benefits throughout life</a:t>
            </a:r>
            <a:r>
              <a:rPr lang="en-GB" sz="1200">
                <a:latin typeface="Arial" panose="020B0604020202020204" pitchFamily="34" charset="0"/>
                <a:cs typeface="Arial" panose="020B0604020202020204" pitchFamily="34" charset="0"/>
              </a:rPr>
              <a:t>. Available at</a:t>
            </a:r>
            <a:r>
              <a:rPr lang="en-GB" sz="1200" b="1">
                <a:latin typeface="Arial" panose="020B0604020202020204" pitchFamily="34" charset="0"/>
                <a:cs typeface="Arial" panose="020B0604020202020204" pitchFamily="34" charset="0"/>
              </a:rPr>
              <a:t>: </a:t>
            </a:r>
            <a:r>
              <a:rPr lang="en-US" sz="1200">
                <a:latin typeface="Arial" panose="020B0604020202020204" pitchFamily="34" charset="0"/>
                <a:cs typeface="Arial" panose="020B0604020202020204" pitchFamily="34" charset="0"/>
                <a:hlinkClick r:id="rId2"/>
              </a:rPr>
              <a:t>https://www.who.int/news/item/31-08-2022-celebrating-sexual-health-for-benefits-throughout-life#:~:text=The%20theme%20of%20this%20year's,in%20designing%20sexual%20health%20programmes</a:t>
            </a:r>
            <a:r>
              <a:rPr lang="en-US" sz="1200">
                <a:latin typeface="Arial" panose="020B0604020202020204" pitchFamily="34" charset="0"/>
                <a:cs typeface="Arial" panose="020B0604020202020204" pitchFamily="34" charset="0"/>
              </a:rPr>
              <a:t>.( Accessed on 25</a:t>
            </a:r>
            <a:r>
              <a:rPr lang="en-US" sz="1200" baseline="30000">
                <a:latin typeface="Arial" panose="020B0604020202020204" pitchFamily="34" charset="0"/>
                <a:cs typeface="Arial" panose="020B0604020202020204" pitchFamily="34" charset="0"/>
              </a:rPr>
              <a:t>th</a:t>
            </a:r>
            <a:r>
              <a:rPr lang="en-US" sz="1200">
                <a:latin typeface="Arial" panose="020B0604020202020204" pitchFamily="34" charset="0"/>
                <a:cs typeface="Arial" panose="020B0604020202020204" pitchFamily="34" charset="0"/>
              </a:rPr>
              <a:t> Sep 2025).</a:t>
            </a:r>
          </a:p>
          <a:p>
            <a:endParaRPr lang="en-US"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CDC (2024), </a:t>
            </a:r>
            <a:r>
              <a:rPr lang="en-GB" sz="1200" i="1">
                <a:latin typeface="Arial" panose="020B0604020202020204" pitchFamily="34" charset="0"/>
                <a:cs typeface="Arial" panose="020B0604020202020204" pitchFamily="34" charset="0"/>
              </a:rPr>
              <a:t>Sexual Health Education</a:t>
            </a:r>
            <a:r>
              <a:rPr lang="en-GB" sz="1200">
                <a:latin typeface="Arial" panose="020B0604020202020204" pitchFamily="34" charset="0"/>
                <a:cs typeface="Arial" panose="020B0604020202020204" pitchFamily="34" charset="0"/>
              </a:rPr>
              <a:t>. Available at: </a:t>
            </a:r>
            <a:r>
              <a:rPr lang="en-US" sz="1200">
                <a:latin typeface="Arial" panose="020B0604020202020204" pitchFamily="34" charset="0"/>
                <a:cs typeface="Arial" panose="020B0604020202020204" pitchFamily="34" charset="0"/>
                <a:hlinkClick r:id="rId3"/>
              </a:rPr>
              <a:t>https://www.cdc.gov/healthy-youth/what-works-in-schools/sexual-health-education.html</a:t>
            </a:r>
            <a:r>
              <a:rPr lang="en-US" sz="1200">
                <a:latin typeface="Arial" panose="020B0604020202020204" pitchFamily="34" charset="0"/>
                <a:cs typeface="Arial" panose="020B0604020202020204" pitchFamily="34" charset="0"/>
              </a:rPr>
              <a:t>  ( Accessed on 25</a:t>
            </a:r>
            <a:r>
              <a:rPr lang="en-US" sz="1200" baseline="30000">
                <a:latin typeface="Arial" panose="020B0604020202020204" pitchFamily="34" charset="0"/>
                <a:cs typeface="Arial" panose="020B0604020202020204" pitchFamily="34" charset="0"/>
              </a:rPr>
              <a:t>th</a:t>
            </a:r>
            <a:r>
              <a:rPr lang="en-US" sz="1200">
                <a:latin typeface="Arial" panose="020B0604020202020204" pitchFamily="34" charset="0"/>
                <a:cs typeface="Arial" panose="020B0604020202020204" pitchFamily="34" charset="0"/>
              </a:rPr>
              <a:t> Sep 2025).</a:t>
            </a:r>
          </a:p>
          <a:p>
            <a:endParaRPr lang="en-US" sz="1200">
              <a:latin typeface="Arial" panose="020B0604020202020204" pitchFamily="34" charset="0"/>
              <a:cs typeface="Arial" panose="020B0604020202020204" pitchFamily="34" charset="0"/>
            </a:endParaRPr>
          </a:p>
          <a:p>
            <a:r>
              <a:rPr lang="en-GB" sz="1200">
                <a:latin typeface="Arial"/>
                <a:cs typeface="Arial"/>
              </a:rPr>
              <a:t>Department of health (2019). Sexual Health Promotion. Available at:</a:t>
            </a:r>
            <a:r>
              <a:rPr lang="en-US" sz="1200">
                <a:latin typeface="Arial"/>
                <a:cs typeface="Arial"/>
              </a:rPr>
              <a:t>https://www.health.state.mn.us/people/sexualhealth/sexualityedfs.pdf ( Accessed on 25</a:t>
            </a:r>
            <a:r>
              <a:rPr lang="en-US" sz="1200" baseline="30000">
                <a:latin typeface="Arial"/>
                <a:cs typeface="Arial"/>
              </a:rPr>
              <a:t>th</a:t>
            </a:r>
            <a:r>
              <a:rPr lang="en-US" sz="1200">
                <a:latin typeface="Arial"/>
                <a:cs typeface="Arial"/>
              </a:rPr>
              <a:t> Sep 2025).</a:t>
            </a:r>
          </a:p>
          <a:p>
            <a:r>
              <a:rPr lang="en-US" sz="1200">
                <a:latin typeface="Arial" panose="020B0604020202020204" pitchFamily="34" charset="0"/>
                <a:cs typeface="Arial" panose="020B0604020202020204" pitchFamily="34" charset="0"/>
              </a:rPr>
              <a:t> </a:t>
            </a:r>
          </a:p>
          <a:p>
            <a:r>
              <a:rPr lang="en-GB" sz="1200">
                <a:latin typeface="Arial" panose="020B0604020202020204" pitchFamily="34" charset="0"/>
                <a:cs typeface="Arial" panose="020B0604020202020204" pitchFamily="34" charset="0"/>
              </a:rPr>
              <a:t>WEBMD, (2024). </a:t>
            </a:r>
            <a:r>
              <a:rPr lang="en-GB" sz="1200" i="1">
                <a:latin typeface="Arial" panose="020B0604020202020204" pitchFamily="34" charset="0"/>
                <a:cs typeface="Arial" panose="020B0604020202020204" pitchFamily="34" charset="0"/>
              </a:rPr>
              <a:t>9 Surprising Health Benefits of Sex</a:t>
            </a:r>
            <a:r>
              <a:rPr lang="en-GB" sz="1200">
                <a:latin typeface="Arial" panose="020B0604020202020204" pitchFamily="34" charset="0"/>
                <a:cs typeface="Arial" panose="020B0604020202020204" pitchFamily="34" charset="0"/>
              </a:rPr>
              <a:t>. Available at:  </a:t>
            </a:r>
            <a:r>
              <a:rPr lang="en-US" sz="1200">
                <a:latin typeface="Arial" panose="020B0604020202020204" pitchFamily="34" charset="0"/>
                <a:cs typeface="Arial" panose="020B0604020202020204" pitchFamily="34" charset="0"/>
                <a:hlinkClick r:id="rId4"/>
              </a:rPr>
              <a:t>https://www.webmd.com/sex-relationships/sex-and-health</a:t>
            </a:r>
            <a:r>
              <a:rPr lang="en-US" sz="1200">
                <a:latin typeface="Arial" panose="020B0604020202020204" pitchFamily="34" charset="0"/>
                <a:cs typeface="Arial" panose="020B0604020202020204" pitchFamily="34" charset="0"/>
              </a:rPr>
              <a:t> .( Accessed on 25</a:t>
            </a:r>
            <a:r>
              <a:rPr lang="en-US" sz="1200" baseline="30000">
                <a:latin typeface="Arial" panose="020B0604020202020204" pitchFamily="34" charset="0"/>
                <a:cs typeface="Arial" panose="020B0604020202020204" pitchFamily="34" charset="0"/>
              </a:rPr>
              <a:t>th</a:t>
            </a:r>
            <a:r>
              <a:rPr lang="en-US" sz="1200">
                <a:latin typeface="Arial" panose="020B0604020202020204" pitchFamily="34" charset="0"/>
                <a:cs typeface="Arial" panose="020B0604020202020204" pitchFamily="34" charset="0"/>
              </a:rPr>
              <a:t> Sep 2025).</a:t>
            </a:r>
          </a:p>
          <a:p>
            <a:endParaRPr lang="en-US" sz="1200">
              <a:latin typeface="Arial" panose="020B0604020202020204" pitchFamily="34" charset="0"/>
              <a:cs typeface="Arial" panose="020B0604020202020204" pitchFamily="34" charset="0"/>
            </a:endParaRPr>
          </a:p>
          <a:p>
            <a:r>
              <a:rPr lang="en-GB" sz="1200">
                <a:latin typeface="Arial"/>
                <a:cs typeface="Arial"/>
              </a:rPr>
              <a:t>OHSU (n.d.) ‘</a:t>
            </a:r>
            <a:r>
              <a:rPr lang="en-GB" sz="1200" i="1">
                <a:latin typeface="Arial"/>
                <a:cs typeface="Arial"/>
              </a:rPr>
              <a:t>The Benefits of a Healthy Sex Life’, OHSU Women’s Health</a:t>
            </a:r>
            <a:r>
              <a:rPr lang="en-GB" sz="1200">
                <a:latin typeface="Arial"/>
                <a:cs typeface="Arial"/>
              </a:rPr>
              <a:t>. Available at: https://www.ohsu.edu/womens-health/benefits-healthy-sex-life (Accessed on </a:t>
            </a:r>
            <a:r>
              <a:rPr lang="en-US" sz="1200">
                <a:latin typeface="Arial"/>
                <a:cs typeface="Arial"/>
              </a:rPr>
              <a:t>25</a:t>
            </a:r>
            <a:r>
              <a:rPr lang="en-US" sz="1200" baseline="30000">
                <a:latin typeface="Arial"/>
                <a:cs typeface="Arial"/>
              </a:rPr>
              <a:t>th</a:t>
            </a:r>
            <a:r>
              <a:rPr lang="en-US" sz="1200">
                <a:latin typeface="Arial"/>
                <a:cs typeface="Arial"/>
              </a:rPr>
              <a:t> Sep 2025).</a:t>
            </a:r>
          </a:p>
          <a:p>
            <a:endParaRPr lang="en-US" sz="1200">
              <a:latin typeface="Arial" panose="020B0604020202020204" pitchFamily="34" charset="0"/>
              <a:cs typeface="Arial" panose="020B0604020202020204" pitchFamily="34" charset="0"/>
            </a:endParaRPr>
          </a:p>
          <a:p>
            <a:r>
              <a:rPr lang="en-GB" sz="1200"/>
              <a:t>Encompass Wellness (n.d.) </a:t>
            </a:r>
            <a:r>
              <a:rPr lang="en-GB" sz="1200" i="1"/>
              <a:t>‘The Importance of Sexual Wellness for Overall Health’, Encompass Wellness. </a:t>
            </a:r>
            <a:r>
              <a:rPr lang="en-GB" sz="1200"/>
              <a:t>Available at: https://encompass-wellness.com/the-importance-of-sexual-wellness-for-overall-health/ (Accessed on: </a:t>
            </a:r>
            <a:r>
              <a:rPr lang="en-US" sz="1200">
                <a:latin typeface="Arial"/>
                <a:cs typeface="Arial"/>
              </a:rPr>
              <a:t> 25</a:t>
            </a:r>
            <a:r>
              <a:rPr lang="en-US" sz="1200" baseline="30000">
                <a:latin typeface="Arial"/>
                <a:cs typeface="Arial"/>
              </a:rPr>
              <a:t>th</a:t>
            </a:r>
            <a:r>
              <a:rPr lang="en-US" sz="1200">
                <a:latin typeface="Arial"/>
                <a:cs typeface="Arial"/>
              </a:rPr>
              <a:t> Sep 2025).</a:t>
            </a:r>
          </a:p>
          <a:p>
            <a:endParaRPr lang="en-US" sz="1200">
              <a:latin typeface="Arial" panose="020B0604020202020204" pitchFamily="34" charset="0"/>
              <a:cs typeface="Arial" panose="020B0604020202020204" pitchFamily="34" charset="0"/>
            </a:endParaRPr>
          </a:p>
          <a:p>
            <a:r>
              <a:rPr lang="en-GB" sz="1200"/>
              <a:t>Lin, C.Y., </a:t>
            </a:r>
            <a:r>
              <a:rPr lang="en-GB" sz="1200" err="1"/>
              <a:t>Oveisi</a:t>
            </a:r>
            <a:r>
              <a:rPr lang="en-GB" sz="1200"/>
              <a:t>, S., Burri, A. and </a:t>
            </a:r>
            <a:r>
              <a:rPr lang="en-GB" sz="1200" err="1"/>
              <a:t>Pakpour</a:t>
            </a:r>
            <a:r>
              <a:rPr lang="en-GB" sz="1200"/>
              <a:t>, A.H., 2017. Theory of Planned </a:t>
            </a:r>
            <a:r>
              <a:rPr lang="en-GB" sz="1200" err="1"/>
              <a:t>Behavior</a:t>
            </a:r>
            <a:r>
              <a:rPr lang="en-GB" sz="1200"/>
              <a:t> including self-stigma and perceived barriers explain help-seeking </a:t>
            </a:r>
            <a:r>
              <a:rPr lang="en-GB" sz="1200" err="1"/>
              <a:t>behavior</a:t>
            </a:r>
            <a:r>
              <a:rPr lang="en-GB" sz="1200"/>
              <a:t> for sexual problems in Iranian women suffering from epilepsy. </a:t>
            </a:r>
            <a:r>
              <a:rPr lang="en-GB" sz="1200" i="1"/>
              <a:t>Epilepsy &amp; </a:t>
            </a:r>
            <a:r>
              <a:rPr lang="en-GB" sz="1200" i="1" err="1"/>
              <a:t>Behavior</a:t>
            </a:r>
            <a:r>
              <a:rPr lang="en-GB" sz="1200"/>
              <a:t>, </a:t>
            </a:r>
            <a:r>
              <a:rPr lang="en-GB" sz="1200" i="1"/>
              <a:t>68</a:t>
            </a:r>
            <a:r>
              <a:rPr lang="en-GB" sz="1200"/>
              <a:t>, pp.123-128.</a:t>
            </a:r>
          </a:p>
          <a:p>
            <a:endParaRPr lang="en-GB" sz="1200"/>
          </a:p>
          <a:p>
            <a:r>
              <a:rPr lang="en-GB" sz="1200"/>
              <a:t>Wang, Y., Fadhil, A., Lange, J.P. and </a:t>
            </a:r>
            <a:r>
              <a:rPr lang="en-GB" sz="1200" err="1"/>
              <a:t>Reiterer</a:t>
            </a:r>
            <a:r>
              <a:rPr lang="en-GB" sz="1200"/>
              <a:t>, H., 2017. Towards a holistic approach to designing theory-based mobile health interventions. </a:t>
            </a:r>
            <a:r>
              <a:rPr lang="en-GB" sz="1200" i="1" err="1"/>
              <a:t>arXiv</a:t>
            </a:r>
            <a:r>
              <a:rPr lang="en-GB" sz="1200" i="1"/>
              <a:t> preprint arXiv:1712.02548</a:t>
            </a:r>
            <a:r>
              <a:rPr lang="en-GB" sz="1200"/>
              <a:t>.</a:t>
            </a:r>
            <a:endParaRPr lang="en-US" sz="1200">
              <a:latin typeface="Arial" panose="020B0604020202020204" pitchFamily="34" charset="0"/>
              <a:cs typeface="Arial" panose="020B0604020202020204" pitchFamily="34" charset="0"/>
            </a:endParaRPr>
          </a:p>
          <a:p>
            <a:r>
              <a:rPr lang="en-GB" sz="1200">
                <a:solidFill>
                  <a:srgbClr val="333333"/>
                </a:solidFill>
                <a:ea typeface="+mn-lt"/>
                <a:cs typeface="+mn-lt"/>
              </a:rPr>
              <a:t>Integrating Mental and Sexual Health </a:t>
            </a:r>
            <a:r>
              <a:rPr lang="en-GB" sz="1200">
                <a:solidFill>
                  <a:srgbClr val="333333"/>
                </a:solidFill>
              </a:rPr>
              <a:t>(2025)</a:t>
            </a:r>
            <a:r>
              <a:rPr lang="en-GB" sz="1200"/>
              <a:t>Available at: </a:t>
            </a:r>
            <a:r>
              <a:rPr lang="en-GB" sz="1200">
                <a:ea typeface="+mn-lt"/>
                <a:cs typeface="+mn-lt"/>
                <a:hlinkClick r:id="rId5"/>
              </a:rPr>
              <a:t>Integrating Mental and Sexual Health</a:t>
            </a:r>
            <a:r>
              <a:rPr lang="en-GB" sz="1200">
                <a:ea typeface="+mn-lt"/>
                <a:cs typeface="+mn-lt"/>
              </a:rPr>
              <a:t>. (Accessed: 25 September 2025).</a:t>
            </a:r>
            <a:endParaRPr lang="en-GB" sz="1200"/>
          </a:p>
          <a:p>
            <a:endParaRPr lang="en-GB" sz="1200"/>
          </a:p>
          <a:p>
            <a:endParaRPr lang="en-GB" sz="1200"/>
          </a:p>
          <a:p>
            <a:endParaRPr lang="en-GB" sz="1200"/>
          </a:p>
          <a:p>
            <a:endParaRPr lang="en-GB" sz="1200"/>
          </a:p>
          <a:p>
            <a:endParaRPr lang="en-US" sz="1200"/>
          </a:p>
        </p:txBody>
      </p:sp>
    </p:spTree>
    <p:extLst>
      <p:ext uri="{BB962C8B-B14F-4D97-AF65-F5344CB8AC3E}">
        <p14:creationId xmlns:p14="http://schemas.microsoft.com/office/powerpoint/2010/main" val="362580107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4" ma:contentTypeDescription="Create a new document." ma:contentTypeScope="" ma:versionID="45afefa3a063e365b889fd1562f139fe">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b315f332d06f04be559a98571ac28ced"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335C02-D225-44CD-94E1-420FDB70ED08}">
  <ds:schemaRefs>
    <ds:schemaRef ds:uri="http://schemas.microsoft.com/sharepoint/v3/contenttype/forms"/>
  </ds:schemaRefs>
</ds:datastoreItem>
</file>

<file path=customXml/itemProps2.xml><?xml version="1.0" encoding="utf-8"?>
<ds:datastoreItem xmlns:ds="http://schemas.openxmlformats.org/officeDocument/2006/customXml" ds:itemID="{FC255433-A4A6-415B-8948-C781CF189898}">
  <ds:schemaRefs>
    <ds:schemaRef ds:uri="a450a3cc-050d-4aca-8a4e-543025a63de0"/>
    <ds:schemaRef ds:uri="http://www.w3.org/XML/1998/namespace"/>
    <ds:schemaRef ds:uri="http://schemas.microsoft.com/office/2006/documentManagement/types"/>
    <ds:schemaRef ds:uri="http://purl.org/dc/terms/"/>
    <ds:schemaRef ds:uri="http://purl.org/dc/elements/1.1/"/>
    <ds:schemaRef ds:uri="http://schemas.microsoft.com/office/infopath/2007/PartnerControls"/>
    <ds:schemaRef ds:uri="http://schemas.openxmlformats.org/package/2006/metadata/core-properties"/>
    <ds:schemaRef ds:uri="461f81f1-dbc4-4122-adb0-1c0e154b8134"/>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30CEF978-C8EF-4A27-AD51-E4D0597F57CB}">
  <ds:schemaRefs>
    <ds:schemaRef ds:uri="461f81f1-dbc4-4122-adb0-1c0e154b8134"/>
    <ds:schemaRef ds:uri="a450a3cc-050d-4aca-8a4e-543025a63de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2083</Words>
  <Application>Microsoft Office PowerPoint</Application>
  <PresentationFormat>Widescreen</PresentationFormat>
  <Paragraphs>227</Paragraphs>
  <Slides>30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Aptos</vt:lpstr>
      <vt:lpstr>Arial</vt:lpstr>
      <vt:lpstr>Trebuchet MS</vt:lpstr>
      <vt:lpstr>Wingdings</vt:lpstr>
      <vt:lpstr>Wingdings 3</vt:lpstr>
      <vt:lpstr>Facet</vt:lpstr>
      <vt:lpstr>PowerPoint Presentation</vt:lpstr>
      <vt:lpstr>PowerPoint Presentation</vt:lpstr>
      <vt:lpstr>PowerPoint Presentation</vt:lpstr>
      <vt:lpstr>Rationale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MSc public Health and Social Care in practice  </vt:lpstr>
      <vt:lpstr>Physiological Benefits</vt:lpstr>
      <vt:lpstr>PowerPoint Presentation</vt:lpstr>
      <vt:lpstr>Psychological Benefits</vt:lpstr>
      <vt:lpstr>Health Behaviour Theories</vt:lpstr>
      <vt:lpstr>Challenges in Behaviour Change</vt:lpstr>
      <vt:lpstr>Campaign Solutions    </vt:lpstr>
      <vt:lpstr>Conclusion</vt:lpstr>
      <vt:lpstr>Douglas Jr, J.M. and Fenton, K.A., 2013. Understanding sexual health and its role in more effective prevention programs. Public Health Reports, 128(2_suppl1), pp.1-4.  Darabi, Fatemeh, Mohammad Hossein Kaveh, Farideh Khalajabadi Farahani, Mehdi Yaseri, Fereshteh Majlessi, and Davoud Shojaeizadeh. "The effect of a theory of planned behavior-based educational intervention on sexual and reproductive health in Iranian adolescent girls: a randomized controlled trial." Journal of research in health sciences 17, no. 4 (2017): 400.  Jeihooni, A.K., Moradi, A., Yari, A., Kiyani, A. and Hasirini, P.A., 2022. The effect of educational intervention based on theory of planned behavior on mothers’ skills in sexual care of children. BMC public health, 22(1), p.1759.  Godin, G. and Kok, G., 1996. The theory of planned behavior: a review of its applications to health-related behaviors. American journal of health promotion, 11(2), pp.87-98.  Protogerou, C., Flisher, A.J., Aarø, L.E. and Mathews, C., 2012. The theory of planned behaviour as a framework for predicting sexual risk behaviour in sub-Saharan African youth: A critical review. Journal of Child &amp; Adolescent Mental Health, 24(1), pp.15-35.  Jalambadani, Z., Garmaroodi, G., Yaseri, M., Tavousi, M. and Jafarian, K., 2017. Education based on theory of planned behavior over sexual function of menopausal women in Iran. Journal of Mid-life Health, 8(3), pp.124-129. Lin, C.L., Ye, Y., Lin, P., Lai, X.L., Jin, Y.Q., Wang, X. and Su, Y.S., 2021. Safe sexual behavior intentions among college students: the construction of an extended theory of planned behavior. International Journal of Environmental Research and Public Health, 18(12), p.6349.  UNITED WE CARE (2024), Sex and Health: 7 Important Benefits of Healthy Sex Life on Health,  Available at: https://www.unitedwecare.com/sex-and-health-7-important-benefits-of-healthy-sex-life-on-health/ (Accessed on 25th Sep 2025).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Rosena Lucy (2210256)</dc:creator>
  <cp:lastModifiedBy>Rosena Lucy (2210256)</cp:lastModifiedBy>
  <cp:revision>2</cp:revision>
  <dcterms:created xsi:type="dcterms:W3CDTF">2025-09-27T07:27:32Z</dcterms:created>
  <dcterms:modified xsi:type="dcterms:W3CDTF">2025-10-07T10:29:41Z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