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52"/>
  </p:notesMasterIdLst>
  <p:handoutMasterIdLst>
    <p:handoutMasterId r:id="rId53"/>
  </p:handoutMasterIdLst>
  <p:sldIdLst>
    <p:sldId id="257" r:id="rId2"/>
    <p:sldId id="346" r:id="rId3"/>
    <p:sldId id="357" r:id="rId4"/>
    <p:sldId id="369" r:id="rId5"/>
    <p:sldId id="331" r:id="rId6"/>
    <p:sldId id="321" r:id="rId7"/>
    <p:sldId id="322" r:id="rId8"/>
    <p:sldId id="323" r:id="rId9"/>
    <p:sldId id="324" r:id="rId10"/>
    <p:sldId id="326" r:id="rId11"/>
    <p:sldId id="359" r:id="rId12"/>
    <p:sldId id="325" r:id="rId13"/>
    <p:sldId id="347" r:id="rId14"/>
    <p:sldId id="379" r:id="rId15"/>
    <p:sldId id="374" r:id="rId16"/>
    <p:sldId id="375" r:id="rId17"/>
    <p:sldId id="327" r:id="rId18"/>
    <p:sldId id="328" r:id="rId19"/>
    <p:sldId id="329" r:id="rId20"/>
    <p:sldId id="360" r:id="rId21"/>
    <p:sldId id="361" r:id="rId22"/>
    <p:sldId id="362" r:id="rId23"/>
    <p:sldId id="363" r:id="rId24"/>
    <p:sldId id="364" r:id="rId25"/>
    <p:sldId id="365" r:id="rId26"/>
    <p:sldId id="367" r:id="rId27"/>
    <p:sldId id="366" r:id="rId28"/>
    <p:sldId id="336" r:id="rId29"/>
    <p:sldId id="348" r:id="rId30"/>
    <p:sldId id="337" r:id="rId31"/>
    <p:sldId id="349" r:id="rId32"/>
    <p:sldId id="338" r:id="rId33"/>
    <p:sldId id="370" r:id="rId34"/>
    <p:sldId id="371" r:id="rId35"/>
    <p:sldId id="372" r:id="rId36"/>
    <p:sldId id="341" r:id="rId37"/>
    <p:sldId id="368" r:id="rId38"/>
    <p:sldId id="343" r:id="rId39"/>
    <p:sldId id="373" r:id="rId40"/>
    <p:sldId id="344" r:id="rId41"/>
    <p:sldId id="345" r:id="rId42"/>
    <p:sldId id="339" r:id="rId43"/>
    <p:sldId id="358" r:id="rId44"/>
    <p:sldId id="340" r:id="rId45"/>
    <p:sldId id="342" r:id="rId46"/>
    <p:sldId id="350" r:id="rId47"/>
    <p:sldId id="351" r:id="rId48"/>
    <p:sldId id="376" r:id="rId49"/>
    <p:sldId id="377" r:id="rId50"/>
    <p:sldId id="378" r:id="rId5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054"/>
    <p:restoredTop sz="92437"/>
  </p:normalViewPr>
  <p:slideViewPr>
    <p:cSldViewPr>
      <p:cViewPr varScale="1">
        <p:scale>
          <a:sx n="53" d="100"/>
          <a:sy n="53" d="100"/>
        </p:scale>
        <p:origin x="1808" y="18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50" Type="http://schemas.openxmlformats.org/officeDocument/2006/relationships/slide" Target="slides/slide49.xml"/><Relationship Id="rId51" Type="http://schemas.openxmlformats.org/officeDocument/2006/relationships/slide" Target="slides/slide50.xml"/><Relationship Id="rId52" Type="http://schemas.openxmlformats.org/officeDocument/2006/relationships/notesMaster" Target="notesMasters/notesMaster1.xml"/><Relationship Id="rId53" Type="http://schemas.openxmlformats.org/officeDocument/2006/relationships/handoutMaster" Target="handoutMasters/handoutMaster1.xml"/><Relationship Id="rId54" Type="http://schemas.openxmlformats.org/officeDocument/2006/relationships/presProps" Target="presProps.xml"/><Relationship Id="rId55" Type="http://schemas.openxmlformats.org/officeDocument/2006/relationships/viewProps" Target="viewProps.xml"/><Relationship Id="rId56" Type="http://schemas.openxmlformats.org/officeDocument/2006/relationships/theme" Target="theme/theme1.xml"/><Relationship Id="rId57" Type="http://schemas.openxmlformats.org/officeDocument/2006/relationships/tableStyles" Target="tableStyles.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9923A65-F834-44E4-9EB0-6DD4F9059B75}" type="datetimeFigureOut">
              <a:rPr lang="en-GB" smtClean="0"/>
              <a:pPr/>
              <a:t>23/10/2017</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07DE513-626B-474C-81E9-9E45E8741C96}" type="slidenum">
              <a:rPr lang="en-GB" smtClean="0"/>
              <a:pPr/>
              <a:t>‹#›</a:t>
            </a:fld>
            <a:endParaRPr lang="en-GB"/>
          </a:p>
        </p:txBody>
      </p:sp>
    </p:spTree>
    <p:extLst>
      <p:ext uri="{BB962C8B-B14F-4D97-AF65-F5344CB8AC3E}">
        <p14:creationId xmlns:p14="http://schemas.microsoft.com/office/powerpoint/2010/main" val="393293640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F2296AA-DC59-491B-A374-433F99D299D2}" type="datetimeFigureOut">
              <a:rPr lang="en-GB" smtClean="0"/>
              <a:pPr/>
              <a:t>23/10/2017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EFCDF77-821F-4C57-B8AF-572B618D815F}" type="slidenum">
              <a:rPr lang="en-GB" smtClean="0"/>
              <a:pPr/>
              <a:t>‹#›</a:t>
            </a:fld>
            <a:endParaRPr lang="en-GB"/>
          </a:p>
        </p:txBody>
      </p:sp>
    </p:spTree>
    <p:extLst>
      <p:ext uri="{BB962C8B-B14F-4D97-AF65-F5344CB8AC3E}">
        <p14:creationId xmlns:p14="http://schemas.microsoft.com/office/powerpoint/2010/main" val="26554817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6.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8.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Problem Solving and Innovation: Presentations - http://</a:t>
            </a:r>
            <a:r>
              <a:rPr lang="en-GB" dirty="0" err="1" smtClean="0"/>
              <a:t>slideplayer.com</a:t>
            </a:r>
            <a:r>
              <a:rPr lang="en-GB" dirty="0" smtClean="0"/>
              <a:t>/slide/5040954/</a:t>
            </a:r>
            <a:endParaRPr lang="en-GB"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15</a:t>
            </a:fld>
            <a:endParaRPr lang="en-GB"/>
          </a:p>
        </p:txBody>
      </p:sp>
    </p:spTree>
    <p:extLst>
      <p:ext uri="{BB962C8B-B14F-4D97-AF65-F5344CB8AC3E}">
        <p14:creationId xmlns:p14="http://schemas.microsoft.com/office/powerpoint/2010/main" val="2250144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a:t>
            </a:r>
            <a:r>
              <a:rPr lang="en-GB" dirty="0" err="1" smtClean="0"/>
              <a:t>slideplayer.com</a:t>
            </a:r>
            <a:r>
              <a:rPr lang="en-GB" dirty="0" smtClean="0"/>
              <a:t>/slide/5040954/</a:t>
            </a:r>
            <a:endParaRPr lang="en-GB"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16</a:t>
            </a:fld>
            <a:endParaRPr lang="en-GB"/>
          </a:p>
        </p:txBody>
      </p:sp>
    </p:spTree>
    <p:extLst>
      <p:ext uri="{BB962C8B-B14F-4D97-AF65-F5344CB8AC3E}">
        <p14:creationId xmlns:p14="http://schemas.microsoft.com/office/powerpoint/2010/main" val="18869546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How to Avoid the Four Biggest PowerPoint </a:t>
            </a:r>
            <a:r>
              <a:rPr lang="en-GB" dirty="0" err="1" smtClean="0"/>
              <a:t>Color</a:t>
            </a:r>
            <a:r>
              <a:rPr lang="en-GB" dirty="0" smtClean="0"/>
              <a:t> Mistakes: Guest Post by Laura Foley http://blog.indezine.com/2011/10/how-to-avoid-four-biggest-powerpoint.html </a:t>
            </a:r>
          </a:p>
        </p:txBody>
      </p:sp>
      <p:sp>
        <p:nvSpPr>
          <p:cNvPr id="4" name="Slide Number Placeholder 3"/>
          <p:cNvSpPr>
            <a:spLocks noGrp="1"/>
          </p:cNvSpPr>
          <p:nvPr>
            <p:ph type="sldNum" sz="quarter" idx="10"/>
          </p:nvPr>
        </p:nvSpPr>
        <p:spPr/>
        <p:txBody>
          <a:bodyPr/>
          <a:lstStyle/>
          <a:p>
            <a:fld id="{CEFCDF77-821F-4C57-B8AF-572B618D815F}" type="slidenum">
              <a:rPr lang="en-GB" smtClean="0"/>
              <a:pPr/>
              <a:t>25</a:t>
            </a:fld>
            <a:endParaRPr lang="en-GB"/>
          </a:p>
        </p:txBody>
      </p:sp>
    </p:spTree>
    <p:extLst>
      <p:ext uri="{BB962C8B-B14F-4D97-AF65-F5344CB8AC3E}">
        <p14:creationId xmlns:p14="http://schemas.microsoft.com/office/powerpoint/2010/main" val="3763787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How to Avoid the Four Biggest PowerPoint </a:t>
            </a:r>
            <a:r>
              <a:rPr lang="en-GB" dirty="0" err="1" smtClean="0"/>
              <a:t>Color</a:t>
            </a:r>
            <a:r>
              <a:rPr lang="en-GB" dirty="0" smtClean="0"/>
              <a:t> Mistakes: Guest Post by Laura Foley http://blog.indezine.com/2011/10/how-to-avoid-four-biggest-powerpoint.html </a:t>
            </a:r>
          </a:p>
          <a:p>
            <a:endParaRPr lang="en-GB"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26</a:t>
            </a:fld>
            <a:endParaRPr lang="en-GB"/>
          </a:p>
        </p:txBody>
      </p:sp>
    </p:spTree>
    <p:extLst>
      <p:ext uri="{BB962C8B-B14F-4D97-AF65-F5344CB8AC3E}">
        <p14:creationId xmlns:p14="http://schemas.microsoft.com/office/powerpoint/2010/main" val="8081770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http://image.slidesharecdn.com/presentrcsg-091002143206-phpapp01/95/how-to-deliver-an-extremely-boring-presentation-32-728.jpg?cb=1355682910</a:t>
            </a:r>
            <a:endParaRPr lang="en-GB"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27</a:t>
            </a:fld>
            <a:endParaRPr lang="en-GB"/>
          </a:p>
        </p:txBody>
      </p:sp>
    </p:spTree>
    <p:extLst>
      <p:ext uri="{BB962C8B-B14F-4D97-AF65-F5344CB8AC3E}">
        <p14:creationId xmlns:p14="http://schemas.microsoft.com/office/powerpoint/2010/main" val="422770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Drew &amp; Bingham 249</a:t>
            </a:r>
            <a:endParaRPr lang="en-US"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28</a:t>
            </a:fld>
            <a:endParaRPr lang="en-GB"/>
          </a:p>
        </p:txBody>
      </p:sp>
    </p:spTree>
    <p:extLst>
      <p:ext uri="{BB962C8B-B14F-4D97-AF65-F5344CB8AC3E}">
        <p14:creationId xmlns:p14="http://schemas.microsoft.com/office/powerpoint/2010/main" val="6978598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GRB</a:t>
            </a:r>
            <a:endParaRPr lang="en-US"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36</a:t>
            </a:fld>
            <a:endParaRPr lang="en-GB"/>
          </a:p>
        </p:txBody>
      </p:sp>
    </p:spTree>
    <p:extLst>
      <p:ext uri="{BB962C8B-B14F-4D97-AF65-F5344CB8AC3E}">
        <p14:creationId xmlns:p14="http://schemas.microsoft.com/office/powerpoint/2010/main" val="22156656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http://</a:t>
            </a:r>
            <a:r>
              <a:rPr lang="en-GB" dirty="0" err="1" smtClean="0"/>
              <a:t>slideplayer.com</a:t>
            </a:r>
            <a:r>
              <a:rPr lang="en-GB" dirty="0" smtClean="0"/>
              <a:t>/slide/5040954/</a:t>
            </a:r>
          </a:p>
          <a:p>
            <a:endParaRPr lang="en-GB"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48</a:t>
            </a:fld>
            <a:endParaRPr lang="en-GB"/>
          </a:p>
        </p:txBody>
      </p:sp>
    </p:spTree>
    <p:extLst>
      <p:ext uri="{BB962C8B-B14F-4D97-AF65-F5344CB8AC3E}">
        <p14:creationId xmlns:p14="http://schemas.microsoft.com/office/powerpoint/2010/main" val="9657357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75DE93F-BD92-44E9-BE67-64146854278E}" type="datetimeFigureOut">
              <a:rPr lang="en-GB" smtClean="0"/>
              <a:pPr/>
              <a:t>23/10/2017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75DE93F-BD92-44E9-BE67-64146854278E}" type="datetimeFigureOut">
              <a:rPr lang="en-GB" smtClean="0"/>
              <a:pPr/>
              <a:t>23/10/2017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75DE93F-BD92-44E9-BE67-64146854278E}" type="datetimeFigureOut">
              <a:rPr lang="en-GB" smtClean="0"/>
              <a:pPr/>
              <a:t>23/10/2017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75DE93F-BD92-44E9-BE67-64146854278E}" type="datetimeFigureOut">
              <a:rPr lang="en-GB" smtClean="0"/>
              <a:pPr/>
              <a:t>23/10/2017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75DE93F-BD92-44E9-BE67-64146854278E}" type="datetimeFigureOut">
              <a:rPr lang="en-GB" smtClean="0"/>
              <a:pPr/>
              <a:t>23/10/2017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75DE93F-BD92-44E9-BE67-64146854278E}" type="datetimeFigureOut">
              <a:rPr lang="en-GB" smtClean="0"/>
              <a:pPr/>
              <a:t>23/10/2017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75DE93F-BD92-44E9-BE67-64146854278E}" type="datetimeFigureOut">
              <a:rPr lang="en-GB" smtClean="0"/>
              <a:pPr/>
              <a:t>23/10/2017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75DE93F-BD92-44E9-BE67-64146854278E}" type="datetimeFigureOut">
              <a:rPr lang="en-GB" smtClean="0"/>
              <a:pPr/>
              <a:t>23/10/2017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75DE93F-BD92-44E9-BE67-64146854278E}" type="datetimeFigureOut">
              <a:rPr lang="en-GB" smtClean="0"/>
              <a:pPr/>
              <a:t>23/10/2017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75DE93F-BD92-44E9-BE67-64146854278E}" type="datetimeFigureOut">
              <a:rPr lang="en-GB" smtClean="0"/>
              <a:pPr/>
              <a:t>23/10/2017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75DE93F-BD92-44E9-BE67-64146854278E}" type="datetimeFigureOut">
              <a:rPr lang="en-GB" smtClean="0"/>
              <a:pPr/>
              <a:t>23/10/2017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p:fade/>
  </p:transition>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75DE93F-BD92-44E9-BE67-64146854278E}" type="datetimeFigureOut">
              <a:rPr lang="en-GB" smtClean="0"/>
              <a:pPr/>
              <a:t>23/10/2017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62CDE3A-2D03-4CF6-AA62-0D442ACC8EDF}"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ransition>
    <p:fade/>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www.wired.com/wired/archive/11.09/ppt2.html"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www.wired.com/wired/archive/11.09/ppt2.html"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www.wired.com/wired/archive/11.09/ppt2.html"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www.wired.com/wired/archive/11.09/ppt2.html"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www.wired.com/wired/archive/11.09/ppt2.html" TargetMode="External"/><Relationship Id="rId3" Type="http://schemas.openxmlformats.org/officeDocument/2006/relationships/image" Target="../media/image2.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www.wired.com/wired/archive/11.09/ppt2.html"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www.wired.com/wired/archive/11.09/ppt2.html"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xml"/><Relationship Id="rId3" Type="http://schemas.openxmlformats.org/officeDocument/2006/relationships/image" Target="../media/image4.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xml"/><Relationship Id="rId3" Type="http://schemas.openxmlformats.org/officeDocument/2006/relationships/image" Target="../media/image5.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www.wired.com/wired/archive/11.09/ppt2.html"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www.wired.com/wired/archive/11.09/ppt2.html"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www.wired.com/wired/archive/11.09/ppt2.html"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s://www.slideshare.net/BobbyWan/worst-powerpoint-presentation-ever-54081290"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xml"/><Relationship Id="rId3" Type="http://schemas.openxmlformats.org/officeDocument/2006/relationships/image" Target="../media/image7.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xml"/><Relationship Id="rId3" Type="http://schemas.openxmlformats.org/officeDocument/2006/relationships/image" Target="../media/image8.jpe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xml"/><Relationship Id="rId3" Type="http://schemas.openxmlformats.org/officeDocument/2006/relationships/image" Target="../media/image9.jpe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0.jpe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1.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2.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3.jpe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8.xml"/><Relationship Id="rId3" Type="http://schemas.openxmlformats.org/officeDocument/2006/relationships/image" Target="../media/image14.jpe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s://www.wired.com/2003/09/ppt2/" TargetMode="External"/><Relationship Id="rId3" Type="http://schemas.openxmlformats.org/officeDocument/2006/relationships/hyperlink" Target="http://www.bbc.co.uk/programmes/b092r9j0" TargetMode="Externa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611560" y="764704"/>
            <a:ext cx="7772400" cy="1470025"/>
          </a:xfrm>
        </p:spPr>
        <p:txBody>
          <a:bodyPr>
            <a:normAutofit fontScale="90000"/>
          </a:bodyPr>
          <a:lstStyle/>
          <a:p>
            <a:r>
              <a:rPr lang="en-GB" dirty="0" smtClean="0"/>
              <a:t>PowerPoint </a:t>
            </a:r>
            <a:r>
              <a:rPr lang="mr-IN" dirty="0" smtClean="0"/>
              <a:t>–</a:t>
            </a:r>
            <a:r>
              <a:rPr lang="en-GB" dirty="0" smtClean="0"/>
              <a:t> What’s the Point?</a:t>
            </a:r>
            <a:br>
              <a:rPr lang="en-GB" dirty="0" smtClean="0"/>
            </a:br>
            <a:endParaRPr lang="en-GB" dirty="0"/>
          </a:p>
        </p:txBody>
      </p:sp>
      <p:sp>
        <p:nvSpPr>
          <p:cNvPr id="5" name="Text Placeholder 4"/>
          <p:cNvSpPr>
            <a:spLocks noGrp="1"/>
          </p:cNvSpPr>
          <p:nvPr>
            <p:ph type="subTitle" idx="1"/>
          </p:nvPr>
        </p:nvSpPr>
        <p:spPr>
          <a:xfrm>
            <a:off x="1259632" y="2420888"/>
            <a:ext cx="6400800" cy="936104"/>
          </a:xfrm>
        </p:spPr>
        <p:txBody>
          <a:bodyPr>
            <a:normAutofit/>
          </a:bodyPr>
          <a:lstStyle/>
          <a:p>
            <a:r>
              <a:rPr lang="en-GB" sz="2400" dirty="0" smtClean="0">
                <a:solidFill>
                  <a:schemeClr val="tx2"/>
                </a:solidFill>
              </a:rPr>
              <a:t>TRSK5001 - Methods and Approaches for the Study of Theology and Religion</a:t>
            </a:r>
          </a:p>
          <a:p>
            <a:endParaRPr lang="en-GB" sz="4000" dirty="0" smtClean="0"/>
          </a:p>
          <a:p>
            <a:endParaRPr lang="en-GB" sz="4000" dirty="0"/>
          </a:p>
        </p:txBody>
      </p:sp>
      <p:sp>
        <p:nvSpPr>
          <p:cNvPr id="6" name="TextBox 5"/>
          <p:cNvSpPr txBox="1"/>
          <p:nvPr/>
        </p:nvSpPr>
        <p:spPr>
          <a:xfrm>
            <a:off x="3275856" y="5013176"/>
            <a:ext cx="2246128" cy="523220"/>
          </a:xfrm>
          <a:prstGeom prst="rect">
            <a:avLst/>
          </a:prstGeom>
          <a:noFill/>
        </p:spPr>
        <p:txBody>
          <a:bodyPr wrap="none" rtlCol="0">
            <a:spAutoFit/>
          </a:bodyPr>
          <a:lstStyle/>
          <a:p>
            <a:r>
              <a:rPr lang="en-GB" sz="2800" dirty="0" smtClean="0"/>
              <a:t>Gary R. Bunt</a:t>
            </a:r>
            <a:endParaRPr lang="en-GB" sz="2800" dirty="0"/>
          </a:p>
        </p:txBody>
      </p:sp>
    </p:spTree>
  </p:cSld>
  <p:clrMapOvr>
    <a:masterClrMapping/>
  </p:clrMapOvr>
  <p:transition>
    <p:fad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88640"/>
            <a:ext cx="8712968" cy="6001643"/>
          </a:xfrm>
          <a:prstGeom prst="rect">
            <a:avLst/>
          </a:prstGeom>
        </p:spPr>
        <p:txBody>
          <a:bodyPr wrap="square">
            <a:spAutoFit/>
          </a:bodyPr>
          <a:lstStyle/>
          <a:p>
            <a:endParaRPr lang="en-US" sz="3200" dirty="0"/>
          </a:p>
          <a:p>
            <a:r>
              <a:rPr lang="en-US" sz="3200" dirty="0"/>
              <a:t>    How to structure the </a:t>
            </a:r>
            <a:r>
              <a:rPr lang="en-US" sz="3200" dirty="0" smtClean="0"/>
              <a:t>presentation?: </a:t>
            </a:r>
            <a:r>
              <a:rPr lang="en-US" sz="3200" dirty="0"/>
              <a:t>introduction, middle, conclusion; aim for 3-5 main points;</a:t>
            </a:r>
          </a:p>
          <a:p>
            <a:endParaRPr lang="en-US" sz="3200" dirty="0"/>
          </a:p>
          <a:p>
            <a:r>
              <a:rPr lang="en-US" sz="3200" dirty="0"/>
              <a:t>    How to time a </a:t>
            </a:r>
            <a:r>
              <a:rPr lang="en-US" sz="3200" dirty="0" smtClean="0"/>
              <a:t>presentation?: </a:t>
            </a:r>
            <a:r>
              <a:rPr lang="en-US" sz="3200" dirty="0"/>
              <a:t>e.g. bringing together the significant aspects of the topic with the structure and the time allocation;</a:t>
            </a:r>
          </a:p>
          <a:p>
            <a:endParaRPr lang="en-US" sz="3200" dirty="0"/>
          </a:p>
          <a:p>
            <a:r>
              <a:rPr lang="en-US" sz="3200" dirty="0"/>
              <a:t>    How to manage effectively the different situations that </a:t>
            </a:r>
            <a:r>
              <a:rPr lang="en-US" sz="3200" dirty="0" err="1"/>
              <a:t>characterise</a:t>
            </a:r>
            <a:r>
              <a:rPr lang="en-US" sz="3200" dirty="0"/>
              <a:t> question </a:t>
            </a:r>
            <a:r>
              <a:rPr lang="en-US" sz="3200" dirty="0" smtClean="0"/>
              <a:t>time?</a:t>
            </a:r>
          </a:p>
          <a:p>
            <a:endParaRPr lang="en-US" sz="3200" dirty="0"/>
          </a:p>
        </p:txBody>
      </p:sp>
    </p:spTree>
    <p:extLst>
      <p:ext uri="{BB962C8B-B14F-4D97-AF65-F5344CB8AC3E}">
        <p14:creationId xmlns:p14="http://schemas.microsoft.com/office/powerpoint/2010/main" val="1836480734"/>
      </p:ext>
    </p:extLst>
  </p:cSld>
  <p:clrMapOvr>
    <a:masterClrMapping/>
  </p:clrMapOvr>
  <p:transition>
    <p:fad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188640"/>
            <a:ext cx="8424936" cy="3539430"/>
          </a:xfrm>
          <a:prstGeom prst="rect">
            <a:avLst/>
          </a:prstGeom>
        </p:spPr>
        <p:txBody>
          <a:bodyPr wrap="square">
            <a:spAutoFit/>
          </a:bodyPr>
          <a:lstStyle/>
          <a:p>
            <a:r>
              <a:rPr lang="en-US" sz="3200" dirty="0" smtClean="0"/>
              <a:t>How one might prepare slides in a way that makes them interesting and legible;</a:t>
            </a:r>
          </a:p>
          <a:p>
            <a:endParaRPr lang="en-US" sz="3200" dirty="0" smtClean="0"/>
          </a:p>
          <a:p>
            <a:r>
              <a:rPr lang="en-US" sz="3200" dirty="0" smtClean="0"/>
              <a:t>    The number of slides per presentation: e.g. trying to get through 40 slides in a 40 minute presentation is likely to leave the presenter and the audience in a daze!</a:t>
            </a:r>
          </a:p>
        </p:txBody>
      </p:sp>
    </p:spTree>
  </p:cSld>
  <p:clrMapOvr>
    <a:masterClrMapping/>
  </p:clrMapOvr>
  <p:transition>
    <p:fad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260648"/>
            <a:ext cx="8928992" cy="3416320"/>
          </a:xfrm>
          <a:prstGeom prst="rect">
            <a:avLst/>
          </a:prstGeom>
        </p:spPr>
        <p:txBody>
          <a:bodyPr wrap="square">
            <a:spAutoFit/>
          </a:bodyPr>
          <a:lstStyle/>
          <a:p>
            <a:r>
              <a:rPr lang="en-US" sz="3600" i="1" dirty="0" smtClean="0"/>
              <a:t>“There </a:t>
            </a:r>
            <a:r>
              <a:rPr lang="en-US" sz="3600" i="1" dirty="0"/>
              <a:t>is very little point in choosing a very good topic, figuring out what other people have done, deciding that you’re going to take a novel tack, going off and doing it, if you cannot then communicate what you do</a:t>
            </a:r>
            <a:r>
              <a:rPr lang="en-US" sz="3600" i="1" dirty="0" smtClean="0"/>
              <a:t>.”</a:t>
            </a:r>
            <a:endParaRPr lang="en-US" sz="3600" i="1" dirty="0"/>
          </a:p>
        </p:txBody>
      </p:sp>
      <p:sp>
        <p:nvSpPr>
          <p:cNvPr id="4" name="TextBox 3"/>
          <p:cNvSpPr txBox="1"/>
          <p:nvPr/>
        </p:nvSpPr>
        <p:spPr>
          <a:xfrm>
            <a:off x="323528" y="5949280"/>
            <a:ext cx="8496944" cy="523220"/>
          </a:xfrm>
          <a:prstGeom prst="rect">
            <a:avLst/>
          </a:prstGeom>
          <a:noFill/>
        </p:spPr>
        <p:txBody>
          <a:bodyPr wrap="square" rtlCol="0">
            <a:spAutoFit/>
          </a:bodyPr>
          <a:lstStyle/>
          <a:p>
            <a:r>
              <a:rPr lang="en-US" sz="1400" dirty="0" smtClean="0"/>
              <a:t>Oxford Learning Institute, Presenting </a:t>
            </a:r>
            <a:r>
              <a:rPr lang="en-US" sz="1400" dirty="0"/>
              <a:t>at seminars and conferences</a:t>
            </a:r>
          </a:p>
          <a:p>
            <a:r>
              <a:rPr lang="en-US" sz="1400" dirty="0" smtClean="0"/>
              <a:t>https</a:t>
            </a:r>
            <a:r>
              <a:rPr lang="en-US" sz="1400" dirty="0"/>
              <a:t>://</a:t>
            </a:r>
            <a:r>
              <a:rPr lang="en-US" sz="1400" dirty="0" err="1"/>
              <a:t>www.learning.ox.ac.uk</a:t>
            </a:r>
            <a:r>
              <a:rPr lang="en-US" sz="1400" dirty="0"/>
              <a:t>/supervision/stages/presenting/</a:t>
            </a:r>
          </a:p>
        </p:txBody>
      </p:sp>
    </p:spTree>
    <p:extLst>
      <p:ext uri="{BB962C8B-B14F-4D97-AF65-F5344CB8AC3E}">
        <p14:creationId xmlns:p14="http://schemas.microsoft.com/office/powerpoint/2010/main" val="980890450"/>
      </p:ext>
    </p:extLst>
  </p:cSld>
  <p:clrMapOvr>
    <a:masterClrMapping/>
  </p:clrMapOvr>
  <p:transition>
    <p:fade/>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260648"/>
            <a:ext cx="8928992" cy="4031873"/>
          </a:xfrm>
          <a:prstGeom prst="rect">
            <a:avLst/>
          </a:prstGeom>
        </p:spPr>
        <p:txBody>
          <a:bodyPr wrap="square">
            <a:spAutoFit/>
          </a:bodyPr>
          <a:lstStyle/>
          <a:p>
            <a:r>
              <a:rPr lang="en-US" sz="3200" i="1" dirty="0" smtClean="0"/>
              <a:t>“</a:t>
            </a:r>
            <a:r>
              <a:rPr lang="mr-IN" sz="3200" i="1" dirty="0" smtClean="0"/>
              <a:t>…</a:t>
            </a:r>
            <a:r>
              <a:rPr lang="en-GB" sz="3200" i="1" dirty="0" smtClean="0"/>
              <a:t> </a:t>
            </a:r>
            <a:r>
              <a:rPr lang="en-US" sz="3200" i="1" dirty="0" smtClean="0"/>
              <a:t>So </a:t>
            </a:r>
            <a:r>
              <a:rPr lang="en-US" sz="3200" i="1" dirty="0"/>
              <a:t>a final part of it, to me, is [to develop] the ability to articulate, at different levels, whether it’s to </a:t>
            </a:r>
            <a:r>
              <a:rPr lang="en-US" sz="3200" i="1" dirty="0" smtClean="0"/>
              <a:t>… a </a:t>
            </a:r>
            <a:r>
              <a:rPr lang="en-US" sz="3200" i="1" dirty="0"/>
              <a:t>group of people who work in a very, very closely related subject where you can talk technology, versus the ability to stand back and explain, if not to readers of the Daily Mail, at least to an intelligent conference, a general audience</a:t>
            </a:r>
            <a:r>
              <a:rPr lang="en-US" sz="3200" i="1" dirty="0" smtClean="0"/>
              <a:t>.” </a:t>
            </a:r>
            <a:r>
              <a:rPr lang="en-US" sz="3200" dirty="0" smtClean="0"/>
              <a:t>Supervisor comment</a:t>
            </a:r>
            <a:endParaRPr lang="en-US" sz="3200" i="1" dirty="0"/>
          </a:p>
        </p:txBody>
      </p:sp>
      <p:sp>
        <p:nvSpPr>
          <p:cNvPr id="4" name="TextBox 3"/>
          <p:cNvSpPr txBox="1"/>
          <p:nvPr/>
        </p:nvSpPr>
        <p:spPr>
          <a:xfrm>
            <a:off x="323528" y="5949280"/>
            <a:ext cx="8496944" cy="523220"/>
          </a:xfrm>
          <a:prstGeom prst="rect">
            <a:avLst/>
          </a:prstGeom>
          <a:noFill/>
        </p:spPr>
        <p:txBody>
          <a:bodyPr wrap="square" rtlCol="0">
            <a:spAutoFit/>
          </a:bodyPr>
          <a:lstStyle/>
          <a:p>
            <a:r>
              <a:rPr lang="en-US" sz="1400" dirty="0" smtClean="0"/>
              <a:t>Oxford Learning Institute, Presenting </a:t>
            </a:r>
            <a:r>
              <a:rPr lang="en-US" sz="1400" dirty="0"/>
              <a:t>at seminars and conferences</a:t>
            </a:r>
          </a:p>
          <a:p>
            <a:r>
              <a:rPr lang="en-US" sz="1400" dirty="0" smtClean="0"/>
              <a:t>https</a:t>
            </a:r>
            <a:r>
              <a:rPr lang="en-US" sz="1400" dirty="0"/>
              <a:t>://</a:t>
            </a:r>
            <a:r>
              <a:rPr lang="en-US" sz="1400" dirty="0" err="1"/>
              <a:t>www.learning.ox.ac.uk</a:t>
            </a:r>
            <a:r>
              <a:rPr lang="en-US" sz="1400" dirty="0"/>
              <a:t>/supervision/stages/presenting/</a:t>
            </a:r>
          </a:p>
        </p:txBody>
      </p:sp>
    </p:spTree>
    <p:extLst>
      <p:ext uri="{BB962C8B-B14F-4D97-AF65-F5344CB8AC3E}">
        <p14:creationId xmlns:p14="http://schemas.microsoft.com/office/powerpoint/2010/main" val="2076308630"/>
      </p:ext>
    </p:extLst>
  </p:cSld>
  <p:clrMapOvr>
    <a:masterClrMapping/>
  </p:clrMapOvr>
  <p:transition>
    <p:fad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764704"/>
            <a:ext cx="8568952" cy="4985981"/>
          </a:xfrm>
          <a:prstGeom prst="rect">
            <a:avLst/>
          </a:prstGeom>
        </p:spPr>
        <p:txBody>
          <a:bodyPr wrap="square">
            <a:spAutoFit/>
          </a:bodyPr>
          <a:lstStyle/>
          <a:p>
            <a:r>
              <a:rPr lang="en-US" sz="2400" i="1" dirty="0" smtClean="0"/>
              <a:t>“Although </a:t>
            </a:r>
            <a:r>
              <a:rPr lang="en-US" sz="2400" i="1" dirty="0"/>
              <a:t>the use of PowerPoint for presentations is often seen as the norm, there are common pitfalls associated with this technology:</a:t>
            </a:r>
          </a:p>
          <a:p>
            <a:endParaRPr lang="en-US" sz="2400" i="1" dirty="0"/>
          </a:p>
          <a:p>
            <a:r>
              <a:rPr lang="en-US" sz="2400" i="1" dirty="0" smtClean="0"/>
              <a:t>“PowerPoint </a:t>
            </a:r>
            <a:r>
              <a:rPr lang="en-US" sz="2400" i="1" dirty="0"/>
              <a:t>is a competent slide manager and projector. But rather than supplementing a presentation, it has [all too often] become a substitute for it. Such misuse ignores the most important rule of speaking: respect your audience</a:t>
            </a:r>
            <a:r>
              <a:rPr lang="en-US" sz="2400" i="1" dirty="0" smtClean="0"/>
              <a:t>.”</a:t>
            </a:r>
          </a:p>
          <a:p>
            <a:endParaRPr lang="en-US" dirty="0"/>
          </a:p>
          <a:p>
            <a:r>
              <a:rPr lang="en-US" dirty="0" smtClean="0"/>
              <a:t>(</a:t>
            </a:r>
            <a:r>
              <a:rPr lang="en-US" dirty="0" err="1"/>
              <a:t>Tufte</a:t>
            </a:r>
            <a:r>
              <a:rPr lang="en-US" dirty="0"/>
              <a:t>, 2003</a:t>
            </a:r>
            <a:r>
              <a:rPr lang="en-US" dirty="0" smtClean="0"/>
              <a:t>)</a:t>
            </a:r>
          </a:p>
          <a:p>
            <a:endParaRPr lang="en-US" dirty="0"/>
          </a:p>
          <a:p>
            <a:r>
              <a:rPr lang="en-US" dirty="0" err="1"/>
              <a:t>Tufte</a:t>
            </a:r>
            <a:r>
              <a:rPr lang="en-US" dirty="0"/>
              <a:t>, E. </a:t>
            </a:r>
            <a:r>
              <a:rPr lang="en-US" dirty="0">
                <a:hlinkClick r:id="rId2"/>
              </a:rPr>
              <a:t>PowerPoint is evil: Power corrupts. PowerPoint corrupts absolutely</a:t>
            </a:r>
            <a:r>
              <a:rPr lang="en-US" i="1" dirty="0"/>
              <a:t>. Wired Magazine</a:t>
            </a:r>
            <a:r>
              <a:rPr lang="en-US" dirty="0"/>
              <a:t>, September </a:t>
            </a:r>
            <a:r>
              <a:rPr lang="en-US" dirty="0" smtClean="0"/>
              <a:t>2003 [author of </a:t>
            </a:r>
            <a:r>
              <a:rPr lang="en-US" i="1" dirty="0"/>
              <a:t>The Cognitive Style of PowerPoint</a:t>
            </a:r>
            <a:r>
              <a:rPr lang="en-US" i="1" dirty="0" smtClean="0"/>
              <a:t>, </a:t>
            </a:r>
            <a:r>
              <a:rPr lang="en-US" dirty="0" smtClean="0"/>
              <a:t>Professor emeritus </a:t>
            </a:r>
            <a:r>
              <a:rPr lang="en-US" dirty="0"/>
              <a:t>of political science, computer science and statistics, and graphic design at Yale.</a:t>
            </a:r>
          </a:p>
        </p:txBody>
      </p:sp>
    </p:spTree>
    <p:extLst>
      <p:ext uri="{BB962C8B-B14F-4D97-AF65-F5344CB8AC3E}">
        <p14:creationId xmlns:p14="http://schemas.microsoft.com/office/powerpoint/2010/main" val="3929819453"/>
      </p:ext>
    </p:extLst>
  </p:cSld>
  <p:clrMapOvr>
    <a:masterClrMapping/>
  </p:clrMapOvr>
  <p:transition>
    <p:fade/>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908720"/>
            <a:ext cx="6318448" cy="3970318"/>
          </a:xfrm>
          <a:prstGeom prst="rect">
            <a:avLst/>
          </a:prstGeom>
        </p:spPr>
        <p:txBody>
          <a:bodyPr wrap="square">
            <a:spAutoFit/>
          </a:bodyPr>
          <a:lstStyle/>
          <a:p>
            <a:r>
              <a:rPr lang="en-US" sz="2800" i="1" dirty="0"/>
              <a:t>In a business setting, a PowerPoint slide typically shows 40 words, which is about eight seconds' worth of silent reading material. With so little information per slide, many, many slides are needed. Audiences consequently endure a relentless </a:t>
            </a:r>
            <a:r>
              <a:rPr lang="en-US" sz="2800" i="1" dirty="0" err="1"/>
              <a:t>sequentiality</a:t>
            </a:r>
            <a:r>
              <a:rPr lang="en-US" sz="2800" i="1" dirty="0"/>
              <a:t>, one damn slide after another. </a:t>
            </a:r>
          </a:p>
        </p:txBody>
      </p:sp>
      <p:sp>
        <p:nvSpPr>
          <p:cNvPr id="3" name="Rectangle 2"/>
          <p:cNvSpPr/>
          <p:nvPr/>
        </p:nvSpPr>
        <p:spPr>
          <a:xfrm>
            <a:off x="251520" y="5229200"/>
            <a:ext cx="8136904" cy="646331"/>
          </a:xfrm>
          <a:prstGeom prst="rect">
            <a:avLst/>
          </a:prstGeom>
        </p:spPr>
        <p:txBody>
          <a:bodyPr wrap="square">
            <a:spAutoFit/>
          </a:bodyPr>
          <a:lstStyle/>
          <a:p>
            <a:r>
              <a:rPr lang="en-US" dirty="0" err="1"/>
              <a:t>Tufte</a:t>
            </a:r>
            <a:r>
              <a:rPr lang="en-US" dirty="0"/>
              <a:t>, E. </a:t>
            </a:r>
            <a:r>
              <a:rPr lang="en-US" dirty="0">
                <a:hlinkClick r:id="rId2"/>
              </a:rPr>
              <a:t>PowerPoint is evil: Power corrupts. PowerPoint corrupts absolutely</a:t>
            </a:r>
            <a:r>
              <a:rPr lang="en-US" i="1" dirty="0"/>
              <a:t>. Wired Magazine</a:t>
            </a:r>
            <a:r>
              <a:rPr lang="en-US" dirty="0"/>
              <a:t>, September 2003</a:t>
            </a:r>
          </a:p>
        </p:txBody>
      </p:sp>
    </p:spTree>
    <p:extLst>
      <p:ext uri="{BB962C8B-B14F-4D97-AF65-F5344CB8AC3E}">
        <p14:creationId xmlns:p14="http://schemas.microsoft.com/office/powerpoint/2010/main" val="588149143"/>
      </p:ext>
    </p:extLst>
  </p:cSld>
  <p:clrMapOvr>
    <a:masterClrMapping/>
  </p:clrMapOvr>
  <p:transition>
    <p:fad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260648"/>
            <a:ext cx="8496944" cy="4154983"/>
          </a:xfrm>
          <a:prstGeom prst="rect">
            <a:avLst/>
          </a:prstGeom>
        </p:spPr>
        <p:txBody>
          <a:bodyPr wrap="square">
            <a:spAutoFit/>
          </a:bodyPr>
          <a:lstStyle/>
          <a:p>
            <a:r>
              <a:rPr lang="en-US" sz="2400" dirty="0"/>
              <a:t>When information is stacked in time, it is difficult to understand context and evaluate relationships. </a:t>
            </a:r>
            <a:endParaRPr lang="en-US" sz="2400" dirty="0" smtClean="0"/>
          </a:p>
          <a:p>
            <a:endParaRPr lang="en-US" sz="2400" dirty="0"/>
          </a:p>
          <a:p>
            <a:r>
              <a:rPr lang="en-US" sz="2400" dirty="0" smtClean="0"/>
              <a:t>Visual </a:t>
            </a:r>
            <a:r>
              <a:rPr lang="en-US" sz="2400" dirty="0"/>
              <a:t>reasoning usually works more effectively when relevant information is shown side by side. </a:t>
            </a:r>
            <a:endParaRPr lang="en-US" sz="2400" dirty="0" smtClean="0"/>
          </a:p>
          <a:p>
            <a:endParaRPr lang="en-US" sz="2400" dirty="0"/>
          </a:p>
          <a:p>
            <a:r>
              <a:rPr lang="en-US" sz="2400" dirty="0" smtClean="0"/>
              <a:t>Often</a:t>
            </a:r>
            <a:r>
              <a:rPr lang="en-US" sz="2400" dirty="0"/>
              <a:t>, the more intense the detail, the greater the clarity and understanding. </a:t>
            </a:r>
            <a:endParaRPr lang="en-US" sz="2400" dirty="0" smtClean="0"/>
          </a:p>
          <a:p>
            <a:endParaRPr lang="en-US" sz="2400" dirty="0"/>
          </a:p>
          <a:p>
            <a:r>
              <a:rPr lang="en-US" sz="2400" dirty="0" smtClean="0"/>
              <a:t>This </a:t>
            </a:r>
            <a:r>
              <a:rPr lang="en-US" sz="2400" dirty="0"/>
              <a:t>is especially so for statistical data, where the fundamental analytical act is to make comparisons.</a:t>
            </a:r>
          </a:p>
        </p:txBody>
      </p:sp>
      <p:sp>
        <p:nvSpPr>
          <p:cNvPr id="3" name="Rectangle 2"/>
          <p:cNvSpPr/>
          <p:nvPr/>
        </p:nvSpPr>
        <p:spPr>
          <a:xfrm>
            <a:off x="251520" y="5229200"/>
            <a:ext cx="8136904" cy="646331"/>
          </a:xfrm>
          <a:prstGeom prst="rect">
            <a:avLst/>
          </a:prstGeom>
        </p:spPr>
        <p:txBody>
          <a:bodyPr wrap="square">
            <a:spAutoFit/>
          </a:bodyPr>
          <a:lstStyle/>
          <a:p>
            <a:r>
              <a:rPr lang="en-US" dirty="0" err="1"/>
              <a:t>Tufte</a:t>
            </a:r>
            <a:r>
              <a:rPr lang="en-US" dirty="0"/>
              <a:t>, E. </a:t>
            </a:r>
            <a:r>
              <a:rPr lang="en-US" dirty="0">
                <a:hlinkClick r:id="rId2"/>
              </a:rPr>
              <a:t>PowerPoint is evil: Power corrupts. PowerPoint corrupts absolutely</a:t>
            </a:r>
            <a:r>
              <a:rPr lang="en-US" i="1" dirty="0"/>
              <a:t>. Wired Magazine</a:t>
            </a:r>
            <a:r>
              <a:rPr lang="en-US" dirty="0"/>
              <a:t>, September 2003</a:t>
            </a:r>
          </a:p>
        </p:txBody>
      </p:sp>
    </p:spTree>
    <p:extLst>
      <p:ext uri="{BB962C8B-B14F-4D97-AF65-F5344CB8AC3E}">
        <p14:creationId xmlns:p14="http://schemas.microsoft.com/office/powerpoint/2010/main" val="823338825"/>
      </p:ext>
    </p:extLst>
  </p:cSld>
  <p:clrMapOvr>
    <a:masterClrMapping/>
  </p:clrMapOvr>
  <p:transition>
    <p:fade/>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27584" y="404664"/>
            <a:ext cx="5724128" cy="3785652"/>
          </a:xfrm>
          <a:prstGeom prst="rect">
            <a:avLst/>
          </a:prstGeom>
        </p:spPr>
        <p:txBody>
          <a:bodyPr wrap="square">
            <a:spAutoFit/>
          </a:bodyPr>
          <a:lstStyle/>
          <a:p>
            <a:r>
              <a:rPr lang="en-US" sz="2400" dirty="0" smtClean="0">
                <a:solidFill>
                  <a:srgbClr val="FF0000"/>
                </a:solidFill>
              </a:rPr>
              <a:t>CASE STUDY</a:t>
            </a:r>
          </a:p>
          <a:p>
            <a:endParaRPr lang="en-US" sz="2400" dirty="0" smtClean="0">
              <a:solidFill>
                <a:srgbClr val="FF0000"/>
              </a:solidFill>
            </a:endParaRPr>
          </a:p>
          <a:p>
            <a:r>
              <a:rPr lang="en-US" sz="2400" dirty="0" smtClean="0">
                <a:solidFill>
                  <a:srgbClr val="FF0000"/>
                </a:solidFill>
              </a:rPr>
              <a:t>Consider </a:t>
            </a:r>
            <a:r>
              <a:rPr lang="en-US" sz="2400" dirty="0">
                <a:solidFill>
                  <a:srgbClr val="FF0000"/>
                </a:solidFill>
              </a:rPr>
              <a:t>an important and intriguing table of survival rates for those with cancer relative to those without cancer for the same time period. </a:t>
            </a:r>
            <a:endParaRPr lang="en-US" sz="2400" dirty="0" smtClean="0">
              <a:solidFill>
                <a:srgbClr val="FF0000"/>
              </a:solidFill>
            </a:endParaRPr>
          </a:p>
          <a:p>
            <a:endParaRPr lang="en-US" sz="2400" dirty="0">
              <a:solidFill>
                <a:srgbClr val="FF0000"/>
              </a:solidFill>
            </a:endParaRPr>
          </a:p>
          <a:p>
            <a:r>
              <a:rPr lang="en-US" sz="2400" dirty="0" smtClean="0">
                <a:solidFill>
                  <a:srgbClr val="FF0000"/>
                </a:solidFill>
              </a:rPr>
              <a:t>Some </a:t>
            </a:r>
            <a:r>
              <a:rPr lang="en-US" sz="2400" dirty="0">
                <a:solidFill>
                  <a:srgbClr val="FF0000"/>
                </a:solidFill>
              </a:rPr>
              <a:t>196 numbers and 57 words describe survival rates and their standard errors for 24 cancers.</a:t>
            </a:r>
          </a:p>
        </p:txBody>
      </p:sp>
      <p:sp>
        <p:nvSpPr>
          <p:cNvPr id="3" name="Rectangle 2"/>
          <p:cNvSpPr/>
          <p:nvPr/>
        </p:nvSpPr>
        <p:spPr>
          <a:xfrm>
            <a:off x="251520" y="5229200"/>
            <a:ext cx="8136904" cy="646331"/>
          </a:xfrm>
          <a:prstGeom prst="rect">
            <a:avLst/>
          </a:prstGeom>
        </p:spPr>
        <p:txBody>
          <a:bodyPr wrap="square">
            <a:spAutoFit/>
          </a:bodyPr>
          <a:lstStyle/>
          <a:p>
            <a:r>
              <a:rPr lang="en-US" dirty="0" smtClean="0"/>
              <a:t>See diagrams in: </a:t>
            </a:r>
            <a:r>
              <a:rPr lang="en-US" dirty="0" err="1" smtClean="0"/>
              <a:t>Tufte</a:t>
            </a:r>
            <a:r>
              <a:rPr lang="en-US" dirty="0"/>
              <a:t>, E. </a:t>
            </a:r>
            <a:r>
              <a:rPr lang="en-US" dirty="0">
                <a:hlinkClick r:id="rId2"/>
              </a:rPr>
              <a:t>PowerPoint is evil: Power corrupts. PowerPoint corrupts absolutely</a:t>
            </a:r>
            <a:r>
              <a:rPr lang="en-US" i="1" dirty="0"/>
              <a:t>. Wired Magazine</a:t>
            </a:r>
            <a:r>
              <a:rPr lang="en-US" dirty="0"/>
              <a:t>, September 2003</a:t>
            </a:r>
          </a:p>
        </p:txBody>
      </p:sp>
    </p:spTree>
    <p:extLst>
      <p:ext uri="{BB962C8B-B14F-4D97-AF65-F5344CB8AC3E}">
        <p14:creationId xmlns:p14="http://schemas.microsoft.com/office/powerpoint/2010/main" val="3747922844"/>
      </p:ext>
    </p:extLst>
  </p:cSld>
  <p:clrMapOvr>
    <a:masterClrMapping/>
  </p:clrMapOvr>
  <p:transition>
    <p:fade/>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23528" y="6093296"/>
            <a:ext cx="8136904" cy="646331"/>
          </a:xfrm>
          <a:prstGeom prst="rect">
            <a:avLst/>
          </a:prstGeom>
        </p:spPr>
        <p:txBody>
          <a:bodyPr wrap="square">
            <a:spAutoFit/>
          </a:bodyPr>
          <a:lstStyle/>
          <a:p>
            <a:r>
              <a:rPr lang="en-US" dirty="0" err="1"/>
              <a:t>Tufte</a:t>
            </a:r>
            <a:r>
              <a:rPr lang="en-US" dirty="0"/>
              <a:t>, E. </a:t>
            </a:r>
            <a:r>
              <a:rPr lang="en-US" dirty="0">
                <a:hlinkClick r:id="rId2"/>
              </a:rPr>
              <a:t>PowerPoint is evil: Power corrupts. PowerPoint corrupts absolutely</a:t>
            </a:r>
            <a:r>
              <a:rPr lang="en-US" i="1" dirty="0"/>
              <a:t>. Wired Magazine</a:t>
            </a:r>
            <a:r>
              <a:rPr lang="en-US" dirty="0"/>
              <a:t>, September 2003</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27784" y="188640"/>
            <a:ext cx="4248472" cy="5740410"/>
          </a:xfrm>
          <a:prstGeom prst="rect">
            <a:avLst/>
          </a:prstGeom>
        </p:spPr>
      </p:pic>
    </p:spTree>
    <p:extLst>
      <p:ext uri="{BB962C8B-B14F-4D97-AF65-F5344CB8AC3E}">
        <p14:creationId xmlns:p14="http://schemas.microsoft.com/office/powerpoint/2010/main" val="2987051263"/>
      </p:ext>
    </p:extLst>
  </p:cSld>
  <p:clrMapOvr>
    <a:masterClrMapping/>
  </p:clrMapOvr>
  <p:transition>
    <p:fade/>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63688" y="19636"/>
            <a:ext cx="5616624" cy="6821452"/>
          </a:xfrm>
          <a:prstGeom prst="rect">
            <a:avLst/>
          </a:prstGeom>
        </p:spPr>
      </p:pic>
    </p:spTree>
  </p:cSld>
  <p:clrMapOvr>
    <a:masterClrMapping/>
  </p:clrMapOvr>
  <p:transition>
    <p:fade/>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612844"/>
            <a:ext cx="8064896" cy="4247317"/>
          </a:xfrm>
          <a:prstGeom prst="rect">
            <a:avLst/>
          </a:prstGeom>
        </p:spPr>
        <p:txBody>
          <a:bodyPr wrap="square">
            <a:spAutoFit/>
          </a:bodyPr>
          <a:lstStyle/>
          <a:p>
            <a:r>
              <a:rPr lang="en-US" sz="2800" i="1" dirty="0"/>
              <a:t>Applying the PowerPoint templates to this nice, straightforward table yields an analytical disaster. </a:t>
            </a:r>
            <a:endParaRPr lang="en-US" sz="2800" i="1" dirty="0" smtClean="0"/>
          </a:p>
          <a:p>
            <a:endParaRPr lang="en-US" sz="2800" i="1" dirty="0"/>
          </a:p>
          <a:p>
            <a:r>
              <a:rPr lang="en-US" sz="2800" i="1" dirty="0" smtClean="0"/>
              <a:t>The </a:t>
            </a:r>
            <a:r>
              <a:rPr lang="en-US" sz="2800" i="1" dirty="0"/>
              <a:t>data explodes into six separate chaotic slides, consuming 2.9 times the area of the table. Everything is wrong with these smarmy, incoherent graphs: the encoded legends, the meaningless color, the logo-type branding. </a:t>
            </a:r>
            <a:endParaRPr lang="en-US" sz="2800" i="1" dirty="0" smtClean="0"/>
          </a:p>
          <a:p>
            <a:endParaRPr lang="en-US" dirty="0"/>
          </a:p>
        </p:txBody>
      </p:sp>
      <p:sp>
        <p:nvSpPr>
          <p:cNvPr id="3" name="Rectangle 2"/>
          <p:cNvSpPr/>
          <p:nvPr/>
        </p:nvSpPr>
        <p:spPr>
          <a:xfrm>
            <a:off x="251520" y="5229200"/>
            <a:ext cx="8136904" cy="646331"/>
          </a:xfrm>
          <a:prstGeom prst="rect">
            <a:avLst/>
          </a:prstGeom>
        </p:spPr>
        <p:txBody>
          <a:bodyPr wrap="square">
            <a:spAutoFit/>
          </a:bodyPr>
          <a:lstStyle/>
          <a:p>
            <a:r>
              <a:rPr lang="en-US" dirty="0" err="1"/>
              <a:t>Tufte</a:t>
            </a:r>
            <a:r>
              <a:rPr lang="en-US" dirty="0"/>
              <a:t>, E. </a:t>
            </a:r>
            <a:r>
              <a:rPr lang="en-US" dirty="0">
                <a:hlinkClick r:id="rId2"/>
              </a:rPr>
              <a:t>PowerPoint is evil: Power corrupts. PowerPoint corrupts absolutely</a:t>
            </a:r>
            <a:r>
              <a:rPr lang="en-US" i="1" dirty="0"/>
              <a:t>. Wired Magazine</a:t>
            </a:r>
            <a:r>
              <a:rPr lang="en-US" dirty="0"/>
              <a:t>, September 2003</a:t>
            </a:r>
          </a:p>
        </p:txBody>
      </p:sp>
    </p:spTree>
    <p:extLst>
      <p:ext uri="{BB962C8B-B14F-4D97-AF65-F5344CB8AC3E}">
        <p14:creationId xmlns:p14="http://schemas.microsoft.com/office/powerpoint/2010/main" val="1253153323"/>
      </p:ext>
    </p:extLst>
  </p:cSld>
  <p:clrMapOvr>
    <a:masterClrMapping/>
  </p:clrMapOvr>
  <p:transition>
    <p:fade/>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332656"/>
            <a:ext cx="8280920" cy="4524315"/>
          </a:xfrm>
          <a:prstGeom prst="rect">
            <a:avLst/>
          </a:prstGeom>
        </p:spPr>
        <p:txBody>
          <a:bodyPr wrap="square">
            <a:spAutoFit/>
          </a:bodyPr>
          <a:lstStyle/>
          <a:p>
            <a:r>
              <a:rPr lang="en-US" sz="2400" i="1" dirty="0"/>
              <a:t>They are </a:t>
            </a:r>
            <a:r>
              <a:rPr lang="en-US" sz="2400" i="1" dirty="0" err="1"/>
              <a:t>uncomparative</a:t>
            </a:r>
            <a:r>
              <a:rPr lang="en-US" sz="2400" i="1" dirty="0"/>
              <a:t>, indifferent to content and evidence, and so data-starved as to be almost pointless. </a:t>
            </a:r>
          </a:p>
          <a:p>
            <a:endParaRPr lang="en-US" sz="2400" i="1" dirty="0"/>
          </a:p>
          <a:p>
            <a:r>
              <a:rPr lang="en-US" sz="2400" i="1" dirty="0" smtClean="0"/>
              <a:t>Chart junk </a:t>
            </a:r>
            <a:r>
              <a:rPr lang="en-US" sz="2400" i="1" dirty="0"/>
              <a:t>is a clear sign of statistical stupidity. Poking a finger into the eye of thought, these data graphics would turn into a nasty travesty if used for a serious purpose, such as helping cancer patients assess their survival chances. </a:t>
            </a:r>
          </a:p>
          <a:p>
            <a:endParaRPr lang="en-US" sz="2400" i="1" dirty="0"/>
          </a:p>
          <a:p>
            <a:r>
              <a:rPr lang="en-US" sz="2400" i="1" dirty="0"/>
              <a:t>To sell a product that messes up data with such systematic intensity, Microsoft abandons any pretense of statistical integrity and reasoning.</a:t>
            </a:r>
          </a:p>
        </p:txBody>
      </p:sp>
      <p:sp>
        <p:nvSpPr>
          <p:cNvPr id="3" name="Rectangle 2"/>
          <p:cNvSpPr/>
          <p:nvPr/>
        </p:nvSpPr>
        <p:spPr>
          <a:xfrm>
            <a:off x="251520" y="5229200"/>
            <a:ext cx="8136904" cy="646331"/>
          </a:xfrm>
          <a:prstGeom prst="rect">
            <a:avLst/>
          </a:prstGeom>
        </p:spPr>
        <p:txBody>
          <a:bodyPr wrap="square">
            <a:spAutoFit/>
          </a:bodyPr>
          <a:lstStyle/>
          <a:p>
            <a:r>
              <a:rPr lang="en-US" dirty="0" err="1"/>
              <a:t>Tufte</a:t>
            </a:r>
            <a:r>
              <a:rPr lang="en-US" dirty="0"/>
              <a:t>, E. </a:t>
            </a:r>
            <a:r>
              <a:rPr lang="en-US" dirty="0">
                <a:hlinkClick r:id="rId2"/>
              </a:rPr>
              <a:t>PowerPoint is evil: Power corrupts. PowerPoint corrupts absolutely</a:t>
            </a:r>
            <a:r>
              <a:rPr lang="en-US" i="1" dirty="0"/>
              <a:t>. Wired Magazine</a:t>
            </a:r>
            <a:r>
              <a:rPr lang="en-US" dirty="0"/>
              <a:t>, September 2003</a:t>
            </a:r>
          </a:p>
        </p:txBody>
      </p:sp>
    </p:spTree>
    <p:extLst>
      <p:ext uri="{BB962C8B-B14F-4D97-AF65-F5344CB8AC3E}">
        <p14:creationId xmlns:p14="http://schemas.microsoft.com/office/powerpoint/2010/main" val="1328483515"/>
      </p:ext>
    </p:extLst>
  </p:cSld>
  <p:clrMapOvr>
    <a:masterClrMapping/>
  </p:clrMapOvr>
  <p:transition>
    <p:fade/>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149" y="1628800"/>
            <a:ext cx="8260093" cy="1200329"/>
          </a:xfrm>
          <a:prstGeom prst="rect">
            <a:avLst/>
          </a:prstGeom>
          <a:noFill/>
        </p:spPr>
        <p:txBody>
          <a:bodyPr wrap="square" rtlCol="0">
            <a:spAutoFit/>
          </a:bodyPr>
          <a:lstStyle/>
          <a:p>
            <a:r>
              <a:rPr lang="en-GB" sz="3600" dirty="0" smtClean="0"/>
              <a:t>The way information is conveyed can have serious implications </a:t>
            </a:r>
            <a:r>
              <a:rPr lang="mr-IN" sz="3600" dirty="0" smtClean="0"/>
              <a:t>…</a:t>
            </a:r>
            <a:endParaRPr lang="en-GB" sz="3600" dirty="0"/>
          </a:p>
        </p:txBody>
      </p:sp>
    </p:spTree>
    <p:extLst>
      <p:ext uri="{BB962C8B-B14F-4D97-AF65-F5344CB8AC3E}">
        <p14:creationId xmlns:p14="http://schemas.microsoft.com/office/powerpoint/2010/main" val="517299052"/>
      </p:ext>
    </p:extLst>
  </p:cSld>
  <p:clrMapOvr>
    <a:masterClrMapping/>
  </p:clrMapOvr>
  <p:transition>
    <p:fade/>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71500"/>
            <a:ext cx="9144000" cy="5715000"/>
          </a:xfrm>
          <a:prstGeom prst="rect">
            <a:avLst/>
          </a:prstGeom>
        </p:spPr>
      </p:pic>
    </p:spTree>
    <p:extLst>
      <p:ext uri="{BB962C8B-B14F-4D97-AF65-F5344CB8AC3E}">
        <p14:creationId xmlns:p14="http://schemas.microsoft.com/office/powerpoint/2010/main" val="1779382536"/>
      </p:ext>
    </p:extLst>
  </p:cSld>
  <p:clrMapOvr>
    <a:masterClrMapping/>
  </p:clrMapOvr>
  <p:transition>
    <p:fade/>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71500"/>
            <a:ext cx="9144000" cy="5715000"/>
          </a:xfrm>
          <a:prstGeom prst="rect">
            <a:avLst/>
          </a:prstGeom>
        </p:spPr>
      </p:pic>
    </p:spTree>
    <p:extLst>
      <p:ext uri="{BB962C8B-B14F-4D97-AF65-F5344CB8AC3E}">
        <p14:creationId xmlns:p14="http://schemas.microsoft.com/office/powerpoint/2010/main" val="907301770"/>
      </p:ext>
    </p:extLst>
  </p:cSld>
  <p:clrMapOvr>
    <a:masterClrMapping/>
  </p:clrMapOvr>
  <p:transition>
    <p:fade/>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980728"/>
            <a:ext cx="7704856" cy="3539431"/>
          </a:xfrm>
          <a:prstGeom prst="rect">
            <a:avLst/>
          </a:prstGeom>
        </p:spPr>
        <p:txBody>
          <a:bodyPr wrap="square">
            <a:spAutoFit/>
          </a:bodyPr>
          <a:lstStyle/>
          <a:p>
            <a:r>
              <a:rPr lang="en-US" sz="2800" i="1" dirty="0"/>
              <a:t>Presentations largely stand or fall on the quality, relevance, and integrity of the content. If your numbers are boring, then you've got the wrong numbers. If your words or images are not on point, making them dance in color won't make them relevant. Audience boredom is usually a content failure, not a decoration failure. </a:t>
            </a:r>
          </a:p>
        </p:txBody>
      </p:sp>
      <p:sp>
        <p:nvSpPr>
          <p:cNvPr id="3" name="Rectangle 2"/>
          <p:cNvSpPr/>
          <p:nvPr/>
        </p:nvSpPr>
        <p:spPr>
          <a:xfrm>
            <a:off x="251520" y="5229200"/>
            <a:ext cx="8136904" cy="646331"/>
          </a:xfrm>
          <a:prstGeom prst="rect">
            <a:avLst/>
          </a:prstGeom>
        </p:spPr>
        <p:txBody>
          <a:bodyPr wrap="square">
            <a:spAutoFit/>
          </a:bodyPr>
          <a:lstStyle/>
          <a:p>
            <a:r>
              <a:rPr lang="en-US" dirty="0" err="1"/>
              <a:t>Tufte</a:t>
            </a:r>
            <a:r>
              <a:rPr lang="en-US" dirty="0"/>
              <a:t>, E. </a:t>
            </a:r>
            <a:r>
              <a:rPr lang="en-US" dirty="0">
                <a:hlinkClick r:id="rId2"/>
              </a:rPr>
              <a:t>PowerPoint is evil: Power corrupts. PowerPoint corrupts absolutely</a:t>
            </a:r>
            <a:r>
              <a:rPr lang="en-US" i="1" dirty="0"/>
              <a:t>. Wired Magazine</a:t>
            </a:r>
            <a:r>
              <a:rPr lang="en-US" dirty="0"/>
              <a:t>, September 2003</a:t>
            </a:r>
          </a:p>
        </p:txBody>
      </p:sp>
    </p:spTree>
    <p:extLst>
      <p:ext uri="{BB962C8B-B14F-4D97-AF65-F5344CB8AC3E}">
        <p14:creationId xmlns:p14="http://schemas.microsoft.com/office/powerpoint/2010/main" val="3216058211"/>
      </p:ext>
    </p:extLst>
  </p:cSld>
  <p:clrMapOvr>
    <a:masterClrMapping/>
  </p:clrMapOvr>
  <p:transition>
    <p:fade/>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1124744"/>
            <a:ext cx="7920880" cy="3539430"/>
          </a:xfrm>
          <a:prstGeom prst="rect">
            <a:avLst/>
          </a:prstGeom>
        </p:spPr>
        <p:txBody>
          <a:bodyPr wrap="square">
            <a:spAutoFit/>
          </a:bodyPr>
          <a:lstStyle/>
          <a:p>
            <a:r>
              <a:rPr lang="en-US" sz="3200" i="1" dirty="0"/>
              <a:t>At a minimum, a presentation format should do no harm. Yet the PowerPoint style routinely disrupts, dominates, and trivializes content. Thus PowerPoint presentations too often resemble a school play </a:t>
            </a:r>
            <a:r>
              <a:rPr lang="en-US" sz="3200" i="1" dirty="0" smtClean="0"/>
              <a:t>- very </a:t>
            </a:r>
            <a:r>
              <a:rPr lang="en-US" sz="3200" i="1" dirty="0"/>
              <a:t>loud, very slow, and very simple.</a:t>
            </a:r>
          </a:p>
        </p:txBody>
      </p:sp>
      <p:sp>
        <p:nvSpPr>
          <p:cNvPr id="3" name="Rectangle 2"/>
          <p:cNvSpPr/>
          <p:nvPr/>
        </p:nvSpPr>
        <p:spPr>
          <a:xfrm>
            <a:off x="251520" y="5229200"/>
            <a:ext cx="8136904" cy="646331"/>
          </a:xfrm>
          <a:prstGeom prst="rect">
            <a:avLst/>
          </a:prstGeom>
        </p:spPr>
        <p:txBody>
          <a:bodyPr wrap="square">
            <a:spAutoFit/>
          </a:bodyPr>
          <a:lstStyle/>
          <a:p>
            <a:r>
              <a:rPr lang="en-US" dirty="0" err="1"/>
              <a:t>Tufte</a:t>
            </a:r>
            <a:r>
              <a:rPr lang="en-US" dirty="0"/>
              <a:t>, E. </a:t>
            </a:r>
            <a:r>
              <a:rPr lang="en-US" dirty="0">
                <a:hlinkClick r:id="rId2"/>
              </a:rPr>
              <a:t>PowerPoint is evil: Power corrupts. PowerPoint corrupts absolutely</a:t>
            </a:r>
            <a:r>
              <a:rPr lang="en-US" i="1" dirty="0"/>
              <a:t>. Wired Magazine</a:t>
            </a:r>
            <a:r>
              <a:rPr lang="en-US" dirty="0"/>
              <a:t>, September 2003</a:t>
            </a:r>
          </a:p>
        </p:txBody>
      </p:sp>
    </p:spTree>
    <p:extLst>
      <p:ext uri="{BB962C8B-B14F-4D97-AF65-F5344CB8AC3E}">
        <p14:creationId xmlns:p14="http://schemas.microsoft.com/office/powerpoint/2010/main" val="1414755047"/>
      </p:ext>
    </p:extLst>
  </p:cSld>
  <p:clrMapOvr>
    <a:masterClrMapping/>
  </p:clrMapOvr>
  <p:transition>
    <p:fade/>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3568" y="1412776"/>
            <a:ext cx="7344816" cy="3539430"/>
          </a:xfrm>
          <a:prstGeom prst="rect">
            <a:avLst/>
          </a:prstGeom>
        </p:spPr>
        <p:txBody>
          <a:bodyPr wrap="square">
            <a:spAutoFit/>
          </a:bodyPr>
          <a:lstStyle/>
          <a:p>
            <a:r>
              <a:rPr lang="en-US" sz="3200" dirty="0"/>
              <a:t>The practical conclusions are clear. PowerPoint is a competent slide manager and projector. But rather than supplementing a presentation, it has become a substitute for it. Such misuse ignores the most important rule of speaking: Respect your audience.</a:t>
            </a:r>
          </a:p>
        </p:txBody>
      </p:sp>
      <p:sp>
        <p:nvSpPr>
          <p:cNvPr id="3" name="Rectangle 2"/>
          <p:cNvSpPr/>
          <p:nvPr/>
        </p:nvSpPr>
        <p:spPr>
          <a:xfrm>
            <a:off x="251520" y="5229200"/>
            <a:ext cx="8136904" cy="646331"/>
          </a:xfrm>
          <a:prstGeom prst="rect">
            <a:avLst/>
          </a:prstGeom>
        </p:spPr>
        <p:txBody>
          <a:bodyPr wrap="square">
            <a:spAutoFit/>
          </a:bodyPr>
          <a:lstStyle/>
          <a:p>
            <a:r>
              <a:rPr lang="en-US" dirty="0" err="1"/>
              <a:t>Tufte</a:t>
            </a:r>
            <a:r>
              <a:rPr lang="en-US" dirty="0"/>
              <a:t>, E. </a:t>
            </a:r>
            <a:r>
              <a:rPr lang="en-US" dirty="0">
                <a:hlinkClick r:id="rId2"/>
              </a:rPr>
              <a:t>PowerPoint is evil: Power corrupts. PowerPoint corrupts absolutely</a:t>
            </a:r>
            <a:r>
              <a:rPr lang="en-US" i="1" dirty="0"/>
              <a:t>. Wired Magazine</a:t>
            </a:r>
            <a:r>
              <a:rPr lang="en-US" dirty="0"/>
              <a:t>, September 2003</a:t>
            </a:r>
          </a:p>
        </p:txBody>
      </p:sp>
    </p:spTree>
    <p:extLst>
      <p:ext uri="{BB962C8B-B14F-4D97-AF65-F5344CB8AC3E}">
        <p14:creationId xmlns:p14="http://schemas.microsoft.com/office/powerpoint/2010/main" val="3697130514"/>
      </p:ext>
    </p:extLst>
  </p:cSld>
  <p:clrMapOvr>
    <a:masterClrMapping/>
  </p:clrMapOvr>
  <p:transition>
    <p:fade/>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15616" y="1268760"/>
            <a:ext cx="6480720" cy="1938992"/>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r>
              <a:rPr lang="en-GB" sz="4000" b="1"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rPr>
              <a:t>Don’t over-animate</a:t>
            </a:r>
          </a:p>
          <a:p>
            <a:endParaRPr lang="en-GB" sz="4000" b="1"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endParaRPr>
          </a:p>
          <a:p>
            <a:r>
              <a:rPr lang="en-GB" sz="4000" b="1"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rPr>
              <a:t>Make fonts </a:t>
            </a:r>
            <a:r>
              <a:rPr lang="en-GB" sz="1400" b="1"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rPr>
              <a:t>clear</a:t>
            </a:r>
            <a:endParaRPr lang="en-GB" sz="1400" b="1" dirty="0">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spTree>
  </p:cSld>
  <p:clrMapOvr>
    <a:masterClrMapping/>
  </p:clrMapOvr>
  <p:transition>
    <p:fade/>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27584" y="1484784"/>
            <a:ext cx="7560840" cy="5016758"/>
          </a:xfrm>
          <a:prstGeom prst="rect">
            <a:avLst/>
          </a:prstGeom>
          <a:noFill/>
        </p:spPr>
        <p:txBody>
          <a:bodyPr wrap="square" rtlCol="0">
            <a:spAutoFit/>
          </a:bodyPr>
          <a:lstStyle/>
          <a:p>
            <a:r>
              <a:rPr lang="en-GB" sz="4000" dirty="0" smtClean="0"/>
              <a:t>Don’t over-animate</a:t>
            </a:r>
          </a:p>
          <a:p>
            <a:endParaRPr lang="en-GB" sz="4000" dirty="0" smtClean="0"/>
          </a:p>
          <a:p>
            <a:r>
              <a:rPr lang="en-GB" sz="4000" dirty="0" smtClean="0"/>
              <a:t>Make fonts clear</a:t>
            </a:r>
          </a:p>
          <a:p>
            <a:endParaRPr lang="en-GB" sz="4000" dirty="0" smtClean="0"/>
          </a:p>
          <a:p>
            <a:r>
              <a:rPr lang="en-GB" sz="4000" dirty="0" smtClean="0"/>
              <a:t>i.e. Georgia, </a:t>
            </a:r>
          </a:p>
          <a:p>
            <a:r>
              <a:rPr lang="en-GB" sz="4000" dirty="0" smtClean="0">
                <a:latin typeface="Calibri" pitchFamily="34" charset="0"/>
                <a:cs typeface="Calibri" pitchFamily="34" charset="0"/>
              </a:rPr>
              <a:t>Calibri</a:t>
            </a:r>
          </a:p>
          <a:p>
            <a:r>
              <a:rPr lang="en-GB" sz="4000" dirty="0" smtClean="0">
                <a:latin typeface="Calibri" pitchFamily="34" charset="0"/>
                <a:cs typeface="Calibri" pitchFamily="34" charset="0"/>
              </a:rPr>
              <a:t>Times New Roman</a:t>
            </a:r>
            <a:endParaRPr lang="en-GB" sz="4000" dirty="0" smtClean="0">
              <a:latin typeface="Times New Roman" pitchFamily="18" charset="0"/>
              <a:cs typeface="Times New Roman" pitchFamily="18" charset="0"/>
            </a:endParaRPr>
          </a:p>
          <a:p>
            <a:r>
              <a:rPr lang="en-GB" sz="4000" dirty="0" smtClean="0">
                <a:latin typeface="Verdana" pitchFamily="34" charset="0"/>
                <a:ea typeface="Verdana" pitchFamily="34" charset="0"/>
                <a:cs typeface="Verdana" pitchFamily="34" charset="0"/>
              </a:rPr>
              <a:t>Verdana</a:t>
            </a:r>
            <a:endParaRPr lang="en-GB" sz="4000" dirty="0">
              <a:latin typeface="Verdana" pitchFamily="34" charset="0"/>
              <a:ea typeface="Verdana" pitchFamily="34" charset="0"/>
              <a:cs typeface="Verdana" pitchFamily="34" charset="0"/>
            </a:endParaRPr>
          </a:p>
        </p:txBody>
      </p:sp>
    </p:spTree>
  </p:cSld>
  <p:clrMapOvr>
    <a:masterClrMapping/>
  </p:clrMapOvr>
  <p:transition>
    <p:fade/>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59632" y="2204864"/>
            <a:ext cx="5809604" cy="923330"/>
          </a:xfrm>
          <a:prstGeom prst="rect">
            <a:avLst/>
          </a:prstGeom>
          <a:noFill/>
        </p:spPr>
        <p:txBody>
          <a:bodyPr wrap="none" rtlCol="0">
            <a:spAutoFit/>
          </a:bodyPr>
          <a:lstStyle/>
          <a:p>
            <a:r>
              <a:rPr lang="en-GB" sz="5400" dirty="0" smtClean="0">
                <a:latin typeface="Comic Sans MS" pitchFamily="66" charset="0"/>
              </a:rPr>
              <a:t>Avoid Comic Sans</a:t>
            </a:r>
            <a:endParaRPr lang="en-GB" sz="5400" dirty="0">
              <a:latin typeface="Comic Sans MS" pitchFamily="66" charset="0"/>
            </a:endParaRPr>
          </a:p>
        </p:txBody>
      </p:sp>
    </p:spTree>
  </p:cSld>
  <p:clrMapOvr>
    <a:masterClrMapping/>
  </p:clrMapOvr>
  <p:transition>
    <p:fade/>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55576" y="908720"/>
            <a:ext cx="6840760" cy="4031873"/>
          </a:xfrm>
          <a:prstGeom prst="rect">
            <a:avLst/>
          </a:prstGeom>
          <a:noFill/>
        </p:spPr>
        <p:txBody>
          <a:bodyPr wrap="square" rtlCol="0">
            <a:spAutoFit/>
          </a:bodyPr>
          <a:lstStyle/>
          <a:p>
            <a:r>
              <a:rPr lang="en-GB" sz="3200" dirty="0" smtClean="0"/>
              <a:t>Clarity of design is important – it should not distract from your message</a:t>
            </a:r>
          </a:p>
          <a:p>
            <a:endParaRPr lang="en-GB" sz="3200" dirty="0" smtClean="0"/>
          </a:p>
          <a:p>
            <a:r>
              <a:rPr lang="en-GB" sz="3200" dirty="0" smtClean="0"/>
              <a:t>Colour schemes should be accessible</a:t>
            </a:r>
          </a:p>
          <a:p>
            <a:endParaRPr lang="en-GB" sz="3200" dirty="0" smtClean="0"/>
          </a:p>
          <a:p>
            <a:r>
              <a:rPr lang="en-GB" sz="3200" dirty="0" smtClean="0"/>
              <a:t>See </a:t>
            </a:r>
            <a:r>
              <a:rPr lang="en-GB" sz="3200" dirty="0" smtClean="0">
                <a:hlinkClick r:id="rId2"/>
              </a:rPr>
              <a:t>Quite Possibly The World’s Worst PowerPoint Presentation</a:t>
            </a:r>
            <a:endParaRPr lang="en-GB" sz="3200" dirty="0"/>
          </a:p>
        </p:txBody>
      </p:sp>
    </p:spTree>
  </p:cSld>
  <p:clrMapOvr>
    <a:masterClrMapping/>
  </p:clrMapOvr>
  <p:transition>
    <p:fade/>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www.indezine.com/images/blog/laurafoley-slide6.jpg"/>
          <p:cNvPicPr>
            <a:picLocks noChangeAspect="1" noChangeArrowheads="1"/>
          </p:cNvPicPr>
          <p:nvPr/>
        </p:nvPicPr>
        <p:blipFill>
          <a:blip r:embed="rId2" cstate="print"/>
          <a:srcRect/>
          <a:stretch>
            <a:fillRect/>
          </a:stretch>
        </p:blipFill>
        <p:spPr bwMode="auto">
          <a:xfrm>
            <a:off x="971600" y="944912"/>
            <a:ext cx="7200800" cy="5494360"/>
          </a:xfrm>
          <a:prstGeom prst="rect">
            <a:avLst/>
          </a:prstGeom>
          <a:noFill/>
        </p:spPr>
      </p:pic>
    </p:spTree>
  </p:cSld>
  <p:clrMapOvr>
    <a:masterClrMapping/>
  </p:clrMapOvr>
  <p:transition>
    <p:fade/>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0594" name="Picture 2" descr="http://slideshare-wordpress-blog-pictures.s3.amazonaws.com/poor_choice.jpg"/>
          <p:cNvPicPr>
            <a:picLocks noChangeAspect="1" noChangeArrowheads="1"/>
          </p:cNvPicPr>
          <p:nvPr/>
        </p:nvPicPr>
        <p:blipFill>
          <a:blip r:embed="rId3" cstate="print"/>
          <a:srcRect/>
          <a:stretch>
            <a:fillRect/>
          </a:stretch>
        </p:blipFill>
        <p:spPr bwMode="auto">
          <a:xfrm>
            <a:off x="251520" y="188640"/>
            <a:ext cx="8520947" cy="6390710"/>
          </a:xfrm>
          <a:prstGeom prst="rect">
            <a:avLst/>
          </a:prstGeom>
          <a:noFill/>
        </p:spPr>
      </p:pic>
    </p:spTree>
  </p:cSld>
  <p:clrMapOvr>
    <a:masterClrMapping/>
  </p:clrMapOvr>
  <p:transition>
    <p:fade/>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3666" name="Picture 2" descr="http://slideshare-wordpress-blog-pictures.s3.amazonaws.com/highcolorcontrast.jpg"/>
          <p:cNvPicPr>
            <a:picLocks noChangeAspect="1" noChangeArrowheads="1"/>
          </p:cNvPicPr>
          <p:nvPr/>
        </p:nvPicPr>
        <p:blipFill>
          <a:blip r:embed="rId3" cstate="print"/>
          <a:srcRect/>
          <a:stretch>
            <a:fillRect/>
          </a:stretch>
        </p:blipFill>
        <p:spPr bwMode="auto">
          <a:xfrm>
            <a:off x="467544" y="332656"/>
            <a:ext cx="8327743" cy="6245807"/>
          </a:xfrm>
          <a:prstGeom prst="rect">
            <a:avLst/>
          </a:prstGeom>
          <a:noFill/>
        </p:spPr>
      </p:pic>
    </p:spTree>
  </p:cSld>
  <p:clrMapOvr>
    <a:masterClrMapping/>
  </p:clrMapOvr>
  <p:transition>
    <p:fade/>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1618" name="Picture 2" descr="http://image.slidesharecdn.com/presentrcsg-091002143206-phpapp01/95/how-to-deliver-an-extremely-boring-presentation-32-728.jpg?cb=1355682910"/>
          <p:cNvPicPr>
            <a:picLocks noChangeAspect="1" noChangeArrowheads="1"/>
          </p:cNvPicPr>
          <p:nvPr/>
        </p:nvPicPr>
        <p:blipFill>
          <a:blip r:embed="rId3" cstate="print"/>
          <a:srcRect/>
          <a:stretch>
            <a:fillRect/>
          </a:stretch>
        </p:blipFill>
        <p:spPr bwMode="auto">
          <a:xfrm>
            <a:off x="539552" y="476672"/>
            <a:ext cx="8508436" cy="6381328"/>
          </a:xfrm>
          <a:prstGeom prst="rect">
            <a:avLst/>
          </a:prstGeom>
          <a:noFill/>
        </p:spPr>
      </p:pic>
    </p:spTree>
  </p:cSld>
  <p:clrMapOvr>
    <a:masterClrMapping/>
  </p:clrMapOvr>
  <p:transition>
    <p:fade/>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0959" y="1052736"/>
            <a:ext cx="8431522" cy="5386090"/>
          </a:xfrm>
          <a:prstGeom prst="rect">
            <a:avLst/>
          </a:prstGeom>
          <a:noFill/>
        </p:spPr>
        <p:txBody>
          <a:bodyPr wrap="square" rtlCol="0">
            <a:spAutoFit/>
          </a:bodyPr>
          <a:lstStyle/>
          <a:p>
            <a:r>
              <a:rPr lang="en-US" sz="3200" b="1" dirty="0" smtClean="0"/>
              <a:t>Effective presentations</a:t>
            </a:r>
          </a:p>
          <a:p>
            <a:endParaRPr lang="en-US" sz="3200" dirty="0"/>
          </a:p>
          <a:p>
            <a:r>
              <a:rPr lang="en-US" sz="3200" dirty="0" smtClean="0"/>
              <a:t>Awareness of body language/impression it generates</a:t>
            </a:r>
          </a:p>
          <a:p>
            <a:endParaRPr lang="en-US" sz="3200" dirty="0"/>
          </a:p>
          <a:p>
            <a:r>
              <a:rPr lang="en-US" sz="3200" dirty="0" smtClean="0"/>
              <a:t>Awareness of tone of voice/impression it creates</a:t>
            </a:r>
          </a:p>
          <a:p>
            <a:endParaRPr lang="en-US" sz="3200" dirty="0"/>
          </a:p>
          <a:p>
            <a:r>
              <a:rPr lang="en-US" sz="3200" dirty="0" smtClean="0"/>
              <a:t>Aware of the sorts of words you use and the impression they create</a:t>
            </a:r>
          </a:p>
          <a:p>
            <a:endParaRPr lang="en-US" sz="2400" dirty="0">
              <a:solidFill>
                <a:srgbClr val="FF0000"/>
              </a:solidFill>
            </a:endParaRPr>
          </a:p>
        </p:txBody>
      </p:sp>
    </p:spTree>
    <p:extLst>
      <p:ext uri="{BB962C8B-B14F-4D97-AF65-F5344CB8AC3E}">
        <p14:creationId xmlns:p14="http://schemas.microsoft.com/office/powerpoint/2010/main" val="1508837921"/>
      </p:ext>
    </p:extLst>
  </p:cSld>
  <p:clrMapOvr>
    <a:masterClrMapping/>
  </p:clrMapOvr>
  <p:transition>
    <p:fade/>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3568" y="332656"/>
            <a:ext cx="8064896" cy="4524315"/>
          </a:xfrm>
          <a:prstGeom prst="rect">
            <a:avLst/>
          </a:prstGeom>
        </p:spPr>
        <p:txBody>
          <a:bodyPr wrap="square">
            <a:spAutoFit/>
          </a:bodyPr>
          <a:lstStyle/>
          <a:p>
            <a:r>
              <a:rPr lang="en-US" sz="3200" dirty="0"/>
              <a:t>Acknowledge everything someone else says (verbal and non-verbal communication)</a:t>
            </a:r>
          </a:p>
          <a:p>
            <a:endParaRPr lang="en-US" sz="3200" dirty="0"/>
          </a:p>
          <a:p>
            <a:r>
              <a:rPr lang="en-US" sz="3200" dirty="0"/>
              <a:t>Offer supportive comments to others</a:t>
            </a:r>
          </a:p>
          <a:p>
            <a:endParaRPr lang="en-US" sz="3200" dirty="0"/>
          </a:p>
          <a:p>
            <a:r>
              <a:rPr lang="en-US" sz="3200" dirty="0"/>
              <a:t>Find a way of saying what you think that is acceptable to others</a:t>
            </a:r>
          </a:p>
          <a:p>
            <a:endParaRPr lang="en-US" sz="3200" dirty="0"/>
          </a:p>
          <a:p>
            <a:r>
              <a:rPr lang="en-US" sz="3200" dirty="0"/>
              <a:t>Know when to stop speaking.</a:t>
            </a:r>
          </a:p>
        </p:txBody>
      </p:sp>
    </p:spTree>
    <p:extLst>
      <p:ext uri="{BB962C8B-B14F-4D97-AF65-F5344CB8AC3E}">
        <p14:creationId xmlns:p14="http://schemas.microsoft.com/office/powerpoint/2010/main" val="918660463"/>
      </p:ext>
    </p:extLst>
  </p:cSld>
  <p:clrMapOvr>
    <a:masterClrMapping/>
  </p:clrMapOvr>
  <p:transition>
    <p:fade/>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764704"/>
            <a:ext cx="8236550" cy="4893647"/>
          </a:xfrm>
          <a:prstGeom prst="rect">
            <a:avLst/>
          </a:prstGeom>
          <a:noFill/>
        </p:spPr>
        <p:txBody>
          <a:bodyPr wrap="none" rtlCol="0">
            <a:spAutoFit/>
          </a:bodyPr>
          <a:lstStyle/>
          <a:p>
            <a:r>
              <a:rPr lang="en-US" sz="3200" b="1" dirty="0" smtClean="0"/>
              <a:t>Presentations – What is the point?</a:t>
            </a:r>
          </a:p>
          <a:p>
            <a:endParaRPr lang="en-US" sz="3200" dirty="0"/>
          </a:p>
          <a:p>
            <a:r>
              <a:rPr lang="en-US" sz="3200" dirty="0" smtClean="0"/>
              <a:t>To explain a topic</a:t>
            </a:r>
          </a:p>
          <a:p>
            <a:endParaRPr lang="en-US" sz="3200" dirty="0"/>
          </a:p>
          <a:p>
            <a:r>
              <a:rPr lang="en-US" sz="3200" dirty="0" smtClean="0"/>
              <a:t>To show what you know about a topic</a:t>
            </a:r>
          </a:p>
          <a:p>
            <a:endParaRPr lang="en-US" sz="3200" dirty="0"/>
          </a:p>
          <a:p>
            <a:r>
              <a:rPr lang="en-US" sz="3200" dirty="0" smtClean="0"/>
              <a:t>To share information with others</a:t>
            </a:r>
          </a:p>
          <a:p>
            <a:endParaRPr lang="en-US" sz="3200" dirty="0"/>
          </a:p>
          <a:p>
            <a:r>
              <a:rPr lang="en-US" sz="3200" dirty="0" smtClean="0"/>
              <a:t>To give the finds of a project or investigation</a:t>
            </a:r>
          </a:p>
          <a:p>
            <a:endParaRPr lang="en-US" sz="2400" dirty="0"/>
          </a:p>
        </p:txBody>
      </p:sp>
      <p:sp>
        <p:nvSpPr>
          <p:cNvPr id="3" name="TextBox 2"/>
          <p:cNvSpPr txBox="1"/>
          <p:nvPr/>
        </p:nvSpPr>
        <p:spPr>
          <a:xfrm>
            <a:off x="866964" y="6213458"/>
            <a:ext cx="2298563" cy="369332"/>
          </a:xfrm>
          <a:prstGeom prst="rect">
            <a:avLst/>
          </a:prstGeom>
          <a:noFill/>
        </p:spPr>
        <p:txBody>
          <a:bodyPr wrap="none" rtlCol="0">
            <a:spAutoFit/>
          </a:bodyPr>
          <a:lstStyle/>
          <a:p>
            <a:r>
              <a:rPr lang="en-US" dirty="0" smtClean="0"/>
              <a:t>Drew &amp; Bingham, 72</a:t>
            </a:r>
            <a:endParaRPr lang="en-US" dirty="0"/>
          </a:p>
        </p:txBody>
      </p:sp>
    </p:spTree>
    <p:extLst>
      <p:ext uri="{BB962C8B-B14F-4D97-AF65-F5344CB8AC3E}">
        <p14:creationId xmlns:p14="http://schemas.microsoft.com/office/powerpoint/2010/main" val="1401193723"/>
      </p:ext>
    </p:extLst>
  </p:cSld>
  <p:clrMapOvr>
    <a:masterClrMapping/>
  </p:clrMapOvr>
  <p:transition>
    <p:fade/>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3568" y="692696"/>
            <a:ext cx="7992888" cy="4524315"/>
          </a:xfrm>
          <a:prstGeom prst="rect">
            <a:avLst/>
          </a:prstGeom>
        </p:spPr>
        <p:txBody>
          <a:bodyPr wrap="square">
            <a:spAutoFit/>
          </a:bodyPr>
          <a:lstStyle/>
          <a:p>
            <a:r>
              <a:rPr lang="en-US" sz="3200" dirty="0"/>
              <a:t>To demonstrate your presentation skills</a:t>
            </a:r>
          </a:p>
          <a:p>
            <a:endParaRPr lang="en-US" sz="3200" dirty="0"/>
          </a:p>
          <a:p>
            <a:r>
              <a:rPr lang="en-US" sz="3200" dirty="0"/>
              <a:t>To practice using presentation skills</a:t>
            </a:r>
          </a:p>
          <a:p>
            <a:endParaRPr lang="en-US" sz="3200" dirty="0"/>
          </a:p>
          <a:p>
            <a:r>
              <a:rPr lang="en-US" sz="3200" dirty="0"/>
              <a:t>To persuade others </a:t>
            </a:r>
          </a:p>
          <a:p>
            <a:endParaRPr lang="en-US" sz="3200" dirty="0"/>
          </a:p>
          <a:p>
            <a:r>
              <a:rPr lang="en-US" sz="3200" dirty="0"/>
              <a:t>To </a:t>
            </a:r>
            <a:r>
              <a:rPr lang="en-US" sz="3200" dirty="0" err="1"/>
              <a:t>publicise</a:t>
            </a:r>
            <a:r>
              <a:rPr lang="en-US" sz="3200" dirty="0"/>
              <a:t> something</a:t>
            </a:r>
          </a:p>
          <a:p>
            <a:endParaRPr lang="en-US" sz="3200" dirty="0"/>
          </a:p>
          <a:p>
            <a:r>
              <a:rPr lang="en-US" sz="3200" dirty="0"/>
              <a:t>To demonstrate your professional skills.</a:t>
            </a:r>
          </a:p>
        </p:txBody>
      </p:sp>
    </p:spTree>
    <p:extLst>
      <p:ext uri="{BB962C8B-B14F-4D97-AF65-F5344CB8AC3E}">
        <p14:creationId xmlns:p14="http://schemas.microsoft.com/office/powerpoint/2010/main" val="2006129426"/>
      </p:ext>
    </p:extLst>
  </p:cSld>
  <p:clrMapOvr>
    <a:masterClrMapping/>
  </p:clrMapOvr>
  <p:transition>
    <p:fade/>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512" y="116632"/>
            <a:ext cx="8640960" cy="6494085"/>
          </a:xfrm>
          <a:prstGeom prst="rect">
            <a:avLst/>
          </a:prstGeom>
          <a:noFill/>
        </p:spPr>
        <p:txBody>
          <a:bodyPr wrap="square" rtlCol="0">
            <a:spAutoFit/>
          </a:bodyPr>
          <a:lstStyle/>
          <a:p>
            <a:r>
              <a:rPr lang="en-US" sz="3200" dirty="0" smtClean="0"/>
              <a:t>Acting ‘professionally’</a:t>
            </a:r>
          </a:p>
          <a:p>
            <a:endParaRPr lang="en-US" sz="3200" dirty="0"/>
          </a:p>
          <a:p>
            <a:r>
              <a:rPr lang="en-US" sz="3200" dirty="0" smtClean="0"/>
              <a:t>Type of language </a:t>
            </a:r>
            <a:r>
              <a:rPr lang="en-US" sz="3200" dirty="0" err="1" smtClean="0"/>
              <a:t>utilised</a:t>
            </a:r>
            <a:r>
              <a:rPr lang="en-US" sz="3200" dirty="0" smtClean="0"/>
              <a:t>?</a:t>
            </a:r>
          </a:p>
          <a:p>
            <a:endParaRPr lang="en-US" sz="3200" dirty="0"/>
          </a:p>
          <a:p>
            <a:r>
              <a:rPr lang="en-US" sz="3200" dirty="0" smtClean="0"/>
              <a:t>Problematic terms?  Terms that can offend people?</a:t>
            </a:r>
          </a:p>
          <a:p>
            <a:endParaRPr lang="en-US" sz="3200" dirty="0"/>
          </a:p>
          <a:p>
            <a:r>
              <a:rPr lang="en-US" sz="3200" dirty="0" smtClean="0"/>
              <a:t>Ethical issues: can you name someone in research, and does this impact on confidentiality codes</a:t>
            </a:r>
          </a:p>
          <a:p>
            <a:endParaRPr lang="en-US" sz="3200" dirty="0"/>
          </a:p>
          <a:p>
            <a:r>
              <a:rPr lang="en-US" sz="3200" dirty="0" smtClean="0"/>
              <a:t>Differentiate between ‘academic’ language, and language used in other spheres</a:t>
            </a:r>
            <a:endParaRPr lang="en-US" sz="3200" dirty="0"/>
          </a:p>
        </p:txBody>
      </p:sp>
    </p:spTree>
    <p:extLst>
      <p:ext uri="{BB962C8B-B14F-4D97-AF65-F5344CB8AC3E}">
        <p14:creationId xmlns:p14="http://schemas.microsoft.com/office/powerpoint/2010/main" val="3029371221"/>
      </p:ext>
    </p:extLst>
  </p:cSld>
  <p:clrMapOvr>
    <a:masterClrMapping/>
  </p:clrMapOvr>
  <p:transition>
    <p:fade/>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404664"/>
            <a:ext cx="8208912" cy="7017306"/>
          </a:xfrm>
          <a:prstGeom prst="rect">
            <a:avLst/>
          </a:prstGeom>
        </p:spPr>
        <p:txBody>
          <a:bodyPr wrap="square">
            <a:spAutoFit/>
          </a:bodyPr>
          <a:lstStyle/>
          <a:p>
            <a:r>
              <a:rPr lang="en-US" sz="2400" b="1" dirty="0" smtClean="0"/>
              <a:t>Alternative presentation tools</a:t>
            </a:r>
          </a:p>
          <a:p>
            <a:endParaRPr lang="en-US" sz="2400" b="1" dirty="0" smtClean="0"/>
          </a:p>
          <a:p>
            <a:r>
              <a:rPr lang="en-US" sz="2400" b="1" dirty="0" smtClean="0"/>
              <a:t>Keynote</a:t>
            </a:r>
            <a:endParaRPr lang="en-US" sz="2400" b="1" dirty="0"/>
          </a:p>
          <a:p>
            <a:endParaRPr lang="en-US" sz="2400" dirty="0" smtClean="0"/>
          </a:p>
          <a:p>
            <a:endParaRPr lang="en-US" sz="2400" dirty="0"/>
          </a:p>
          <a:p>
            <a:r>
              <a:rPr lang="en-US" sz="2400" dirty="0" smtClean="0"/>
              <a:t>built into Mac; </a:t>
            </a:r>
          </a:p>
          <a:p>
            <a:endParaRPr lang="en-US" sz="2400" dirty="0"/>
          </a:p>
          <a:p>
            <a:r>
              <a:rPr lang="en-US" sz="2400" dirty="0" smtClean="0"/>
              <a:t>positive aspects in terms of clarity; </a:t>
            </a:r>
          </a:p>
          <a:p>
            <a:endParaRPr lang="en-US" sz="2400" dirty="0"/>
          </a:p>
          <a:p>
            <a:r>
              <a:rPr lang="en-US" sz="2400" dirty="0" smtClean="0"/>
              <a:t>exporting to PowerPoint can leave some formatting issues and inconsistencies (even with the most recent versions); </a:t>
            </a:r>
          </a:p>
          <a:p>
            <a:endParaRPr lang="en-US" sz="2400" dirty="0"/>
          </a:p>
          <a:p>
            <a:r>
              <a:rPr lang="en-US" sz="2400" dirty="0" smtClean="0"/>
              <a:t>this is not an issue if you are using iCloud (but then you are dependent on a good internet connection for your presentation).</a:t>
            </a:r>
          </a:p>
          <a:p>
            <a:endParaRPr lang="en-US" dirty="0"/>
          </a:p>
          <a:p>
            <a:endParaRPr lang="en-US" dirty="0"/>
          </a:p>
          <a:p>
            <a:endParaRPr lang="en-US" dirty="0" smtClean="0"/>
          </a:p>
          <a:p>
            <a:endParaRPr lang="en-US" dirty="0" smtClean="0"/>
          </a:p>
          <a:p>
            <a:r>
              <a:rPr lang="en-US" dirty="0" smtClean="0"/>
              <a:t> </a:t>
            </a:r>
            <a:endParaRPr lang="en-GB" dirty="0"/>
          </a:p>
        </p:txBody>
      </p:sp>
      <p:pic>
        <p:nvPicPr>
          <p:cNvPr id="1028" name="Picture 4" descr="ttp://is1.mzstatic.com/image/thumb/Purple118/v4/5e/3c/c6/5e3cc667-3869-c2bd-8cd5-3c83b514b7d6/source/12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03640" y="764704"/>
            <a:ext cx="1916832" cy="19168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1293253"/>
      </p:ext>
    </p:extLst>
  </p:cSld>
  <p:clrMapOvr>
    <a:masterClrMapping/>
  </p:clrMapOvr>
  <p:transition>
    <p:fade/>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06286" y="1175657"/>
            <a:ext cx="4075155" cy="3139321"/>
          </a:xfrm>
          <a:prstGeom prst="rect">
            <a:avLst/>
          </a:prstGeom>
          <a:noFill/>
        </p:spPr>
        <p:txBody>
          <a:bodyPr wrap="none" rtlCol="0">
            <a:spAutoFit/>
          </a:bodyPr>
          <a:lstStyle/>
          <a:p>
            <a:r>
              <a:rPr lang="en-GB" b="1" dirty="0" smtClean="0"/>
              <a:t>Alternative presentation tools</a:t>
            </a:r>
          </a:p>
          <a:p>
            <a:endParaRPr lang="en-GB" b="1" dirty="0"/>
          </a:p>
          <a:p>
            <a:r>
              <a:rPr lang="en-GB" b="1" dirty="0" smtClean="0"/>
              <a:t>Google Slides</a:t>
            </a:r>
          </a:p>
          <a:p>
            <a:endParaRPr lang="en-GB" dirty="0"/>
          </a:p>
          <a:p>
            <a:r>
              <a:rPr lang="en-GB" dirty="0" smtClean="0"/>
              <a:t>Good for collaborative work</a:t>
            </a:r>
          </a:p>
          <a:p>
            <a:endParaRPr lang="en-GB" dirty="0"/>
          </a:p>
          <a:p>
            <a:r>
              <a:rPr lang="en-GB" dirty="0" smtClean="0"/>
              <a:t>Cross-platform</a:t>
            </a:r>
          </a:p>
          <a:p>
            <a:endParaRPr lang="en-GB" dirty="0"/>
          </a:p>
          <a:p>
            <a:r>
              <a:rPr lang="en-GB" dirty="0" smtClean="0"/>
              <a:t>Internet dependent (need connection)</a:t>
            </a:r>
          </a:p>
          <a:p>
            <a:endParaRPr lang="en-GB" dirty="0"/>
          </a:p>
          <a:p>
            <a:endParaRPr lang="en-GB" dirty="0" smtClean="0"/>
          </a:p>
        </p:txBody>
      </p:sp>
      <p:pic>
        <p:nvPicPr>
          <p:cNvPr id="2050" name="Picture 2" descr="ttps://www.customshow.com/wp-content/uploads/2017/05/Google-Slides-logo.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86500" y="260648"/>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9502551"/>
      </p:ext>
    </p:extLst>
  </p:cSld>
  <p:clrMapOvr>
    <a:masterClrMapping/>
  </p:clrMapOvr>
  <p:transition>
    <p:fade/>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1484784"/>
            <a:ext cx="8280920" cy="5262979"/>
          </a:xfrm>
          <a:prstGeom prst="rect">
            <a:avLst/>
          </a:prstGeom>
        </p:spPr>
        <p:txBody>
          <a:bodyPr wrap="square">
            <a:spAutoFit/>
          </a:bodyPr>
          <a:lstStyle/>
          <a:p>
            <a:r>
              <a:rPr lang="en-GB" sz="2800" b="1" dirty="0"/>
              <a:t>Alternative presentation </a:t>
            </a:r>
            <a:r>
              <a:rPr lang="en-GB" sz="2800" b="1" dirty="0" smtClean="0"/>
              <a:t>tools</a:t>
            </a:r>
          </a:p>
          <a:p>
            <a:endParaRPr lang="en-GB" sz="2800" b="1" dirty="0"/>
          </a:p>
          <a:p>
            <a:r>
              <a:rPr lang="en-GB" sz="2800" b="1" dirty="0" smtClean="0"/>
              <a:t>Prezi</a:t>
            </a:r>
          </a:p>
          <a:p>
            <a:endParaRPr lang="en-GB" sz="2800" b="1" dirty="0"/>
          </a:p>
          <a:p>
            <a:r>
              <a:rPr lang="en-GB" sz="2800" dirty="0" smtClean="0"/>
              <a:t>Dynamic templates and animation</a:t>
            </a:r>
          </a:p>
          <a:p>
            <a:endParaRPr lang="en-GB" sz="2800" dirty="0"/>
          </a:p>
          <a:p>
            <a:r>
              <a:rPr lang="en-GB" sz="2800" dirty="0" smtClean="0"/>
              <a:t>Free basic package</a:t>
            </a:r>
          </a:p>
          <a:p>
            <a:endParaRPr lang="en-GB" sz="2800" dirty="0"/>
          </a:p>
          <a:p>
            <a:r>
              <a:rPr lang="en-GB" sz="2800" dirty="0" smtClean="0"/>
              <a:t>Costs more for advanced EDU package (starts at £7 per month)</a:t>
            </a:r>
          </a:p>
          <a:p>
            <a:endParaRPr lang="en-GB" sz="2800" dirty="0"/>
          </a:p>
          <a:p>
            <a:r>
              <a:rPr lang="en-GB" sz="2800" dirty="0" smtClean="0"/>
              <a:t>Animation can cause motion sickness!</a:t>
            </a:r>
            <a:endParaRPr lang="en-GB" sz="2800" dirty="0"/>
          </a:p>
        </p:txBody>
      </p:sp>
      <p:pic>
        <p:nvPicPr>
          <p:cNvPr id="3074" name="Picture 2" descr="ttps://d2pj2twnjx3fya.cloudfront.net/cms_images/production/press_kit/prezi-logo-lg.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76056" y="195039"/>
            <a:ext cx="3528392" cy="12882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3416961"/>
      </p:ext>
    </p:extLst>
  </p:cSld>
  <p:clrMapOvr>
    <a:masterClrMapping/>
  </p:clrMapOvr>
  <p:transition>
    <p:fade/>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332656"/>
            <a:ext cx="8568952" cy="6494085"/>
          </a:xfrm>
          <a:prstGeom prst="rect">
            <a:avLst/>
          </a:prstGeom>
        </p:spPr>
        <p:txBody>
          <a:bodyPr wrap="square">
            <a:spAutoFit/>
          </a:bodyPr>
          <a:lstStyle/>
          <a:p>
            <a:r>
              <a:rPr lang="en-US" sz="3200" b="1" dirty="0"/>
              <a:t>Computer </a:t>
            </a:r>
            <a:r>
              <a:rPr lang="en-US" sz="3200" b="1" dirty="0" smtClean="0"/>
              <a:t>problems</a:t>
            </a:r>
            <a:endParaRPr lang="en-US" sz="3200" dirty="0" smtClean="0"/>
          </a:p>
          <a:p>
            <a:endParaRPr lang="en-US" sz="3200" dirty="0"/>
          </a:p>
          <a:p>
            <a:r>
              <a:rPr lang="en-US" sz="3200" dirty="0" smtClean="0"/>
              <a:t>have </a:t>
            </a:r>
            <a:r>
              <a:rPr lang="en-US" sz="3200" dirty="0"/>
              <a:t>a spare copy of your presentation, </a:t>
            </a:r>
            <a:endParaRPr lang="en-US" sz="3200" dirty="0" smtClean="0"/>
          </a:p>
          <a:p>
            <a:endParaRPr lang="en-US" sz="3200" dirty="0"/>
          </a:p>
          <a:p>
            <a:r>
              <a:rPr lang="en-US" sz="3200" dirty="0" smtClean="0"/>
              <a:t>double</a:t>
            </a:r>
            <a:r>
              <a:rPr lang="en-US" sz="3200" dirty="0"/>
              <a:t>-check the USB </a:t>
            </a:r>
            <a:r>
              <a:rPr lang="en-US" sz="3200" dirty="0" smtClean="0"/>
              <a:t>stick is functional </a:t>
            </a:r>
          </a:p>
          <a:p>
            <a:endParaRPr lang="en-US" sz="3200" dirty="0"/>
          </a:p>
          <a:p>
            <a:r>
              <a:rPr lang="en-US" sz="3200" dirty="0" smtClean="0"/>
              <a:t>ensure </a:t>
            </a:r>
            <a:r>
              <a:rPr lang="en-US" sz="3200" dirty="0"/>
              <a:t>format is correct for the equipment being </a:t>
            </a:r>
            <a:r>
              <a:rPr lang="en-US" sz="3200" dirty="0" smtClean="0"/>
              <a:t>used;</a:t>
            </a:r>
          </a:p>
          <a:p>
            <a:endParaRPr lang="en-US" sz="3200" dirty="0"/>
          </a:p>
          <a:p>
            <a:r>
              <a:rPr lang="en-US" sz="3200" dirty="0" smtClean="0"/>
              <a:t>is </a:t>
            </a:r>
            <a:r>
              <a:rPr lang="en-US" sz="3200" dirty="0"/>
              <a:t>there A/V available, and is it compatible with your </a:t>
            </a:r>
            <a:r>
              <a:rPr lang="en-US" sz="3200" dirty="0" smtClean="0"/>
              <a:t>file?</a:t>
            </a:r>
          </a:p>
          <a:p>
            <a:endParaRPr lang="en-US" sz="3200" dirty="0"/>
          </a:p>
          <a:p>
            <a:endParaRPr lang="en-US" sz="3200" dirty="0"/>
          </a:p>
        </p:txBody>
      </p:sp>
    </p:spTree>
    <p:extLst>
      <p:ext uri="{BB962C8B-B14F-4D97-AF65-F5344CB8AC3E}">
        <p14:creationId xmlns:p14="http://schemas.microsoft.com/office/powerpoint/2010/main" val="2341454181"/>
      </p:ext>
    </p:extLst>
  </p:cSld>
  <p:clrMapOvr>
    <a:masterClrMapping/>
  </p:clrMapOvr>
  <p:transition>
    <p:fade/>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476672"/>
            <a:ext cx="8208912" cy="5386090"/>
          </a:xfrm>
          <a:prstGeom prst="rect">
            <a:avLst/>
          </a:prstGeom>
        </p:spPr>
        <p:txBody>
          <a:bodyPr wrap="square">
            <a:spAutoFit/>
          </a:bodyPr>
          <a:lstStyle/>
          <a:p>
            <a:endParaRPr lang="en-US" sz="2400" dirty="0" smtClean="0"/>
          </a:p>
          <a:p>
            <a:r>
              <a:rPr lang="en-US" sz="3200" dirty="0" smtClean="0"/>
              <a:t>If you are using web links, make sure they are correct, functional – and that the presentation room is online!</a:t>
            </a:r>
          </a:p>
          <a:p>
            <a:endParaRPr lang="en-US" sz="3200" dirty="0" smtClean="0"/>
          </a:p>
          <a:p>
            <a:r>
              <a:rPr lang="en-US" sz="3200" dirty="0" smtClean="0"/>
              <a:t>If you are plugging a device into the system, ensure you have cables, and that the system is compatible!!!</a:t>
            </a:r>
          </a:p>
          <a:p>
            <a:endParaRPr lang="en-US" sz="3200" dirty="0" smtClean="0"/>
          </a:p>
          <a:p>
            <a:r>
              <a:rPr lang="en-US" sz="3200" dirty="0" smtClean="0"/>
              <a:t>Remember your password for protected material!</a:t>
            </a:r>
          </a:p>
        </p:txBody>
      </p:sp>
    </p:spTree>
  </p:cSld>
  <p:clrMapOvr>
    <a:masterClrMapping/>
  </p:clrMapOvr>
  <p:transition>
    <p:fade/>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55576" y="476672"/>
            <a:ext cx="7725359" cy="6001643"/>
          </a:xfrm>
          <a:prstGeom prst="rect">
            <a:avLst/>
          </a:prstGeom>
          <a:noFill/>
        </p:spPr>
        <p:txBody>
          <a:bodyPr wrap="square" rtlCol="0">
            <a:spAutoFit/>
          </a:bodyPr>
          <a:lstStyle/>
          <a:p>
            <a:r>
              <a:rPr lang="en-US" sz="3200" b="1" dirty="0" smtClean="0"/>
              <a:t>Communication issues</a:t>
            </a:r>
          </a:p>
          <a:p>
            <a:endParaRPr lang="en-US" sz="3200" dirty="0"/>
          </a:p>
          <a:p>
            <a:r>
              <a:rPr lang="en-US" sz="3200" dirty="0" smtClean="0"/>
              <a:t>Technical language – should be explained</a:t>
            </a:r>
          </a:p>
          <a:p>
            <a:endParaRPr lang="en-US" sz="3200" dirty="0"/>
          </a:p>
          <a:p>
            <a:r>
              <a:rPr lang="en-US" sz="3200" dirty="0" smtClean="0"/>
              <a:t>Depending on audience, use terms they will understand</a:t>
            </a:r>
          </a:p>
          <a:p>
            <a:endParaRPr lang="en-US" sz="3200" dirty="0"/>
          </a:p>
          <a:p>
            <a:r>
              <a:rPr lang="en-US" sz="3200" dirty="0" smtClean="0"/>
              <a:t>Avoid gender stereotyping (i.e. ‘she or he’/’they’ is acceptable (unless discussing specific people</a:t>
            </a:r>
          </a:p>
          <a:p>
            <a:endParaRPr lang="en-US" sz="3200" dirty="0"/>
          </a:p>
          <a:p>
            <a:endParaRPr lang="en-US" sz="3200" dirty="0"/>
          </a:p>
        </p:txBody>
      </p:sp>
    </p:spTree>
    <p:extLst>
      <p:ext uri="{BB962C8B-B14F-4D97-AF65-F5344CB8AC3E}">
        <p14:creationId xmlns:p14="http://schemas.microsoft.com/office/powerpoint/2010/main" val="2877060008"/>
      </p:ext>
    </p:extLst>
  </p:cSld>
  <p:clrMapOvr>
    <a:masterClrMapping/>
  </p:clrMapOvr>
  <p:transition>
    <p:fade/>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404664"/>
            <a:ext cx="7488832" cy="3046988"/>
          </a:xfrm>
          <a:prstGeom prst="rect">
            <a:avLst/>
          </a:prstGeom>
        </p:spPr>
        <p:txBody>
          <a:bodyPr wrap="square">
            <a:spAutoFit/>
          </a:bodyPr>
          <a:lstStyle/>
          <a:p>
            <a:r>
              <a:rPr lang="en-US" sz="3200" dirty="0"/>
              <a:t>Avoid stereotyping and assumptions</a:t>
            </a:r>
          </a:p>
          <a:p>
            <a:endParaRPr lang="en-US" sz="3200" dirty="0"/>
          </a:p>
          <a:p>
            <a:r>
              <a:rPr lang="en-US" sz="3200" dirty="0"/>
              <a:t>Avoid being aggressive, swearing or obscenities</a:t>
            </a:r>
          </a:p>
          <a:p>
            <a:endParaRPr lang="en-US" sz="3200" dirty="0"/>
          </a:p>
          <a:p>
            <a:r>
              <a:rPr lang="en-US" sz="3200" dirty="0"/>
              <a:t>Use language that is inclusive</a:t>
            </a:r>
          </a:p>
        </p:txBody>
      </p:sp>
    </p:spTree>
    <p:extLst>
      <p:ext uri="{BB962C8B-B14F-4D97-AF65-F5344CB8AC3E}">
        <p14:creationId xmlns:p14="http://schemas.microsoft.com/office/powerpoint/2010/main" val="631946027"/>
      </p:ext>
    </p:extLst>
  </p:cSld>
  <p:clrMapOvr>
    <a:masterClrMapping/>
  </p:clrMapOvr>
  <p:transition>
    <p:fade/>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512" y="116632"/>
            <a:ext cx="8640960" cy="6186309"/>
          </a:xfrm>
          <a:prstGeom prst="rect">
            <a:avLst/>
          </a:prstGeom>
          <a:noFill/>
        </p:spPr>
        <p:txBody>
          <a:bodyPr wrap="square" rtlCol="0">
            <a:spAutoFit/>
          </a:bodyPr>
          <a:lstStyle/>
          <a:p>
            <a:r>
              <a:rPr lang="en-US" sz="3600" dirty="0"/>
              <a:t>Use </a:t>
            </a:r>
            <a:r>
              <a:rPr lang="en-US" sz="3600" dirty="0" smtClean="0"/>
              <a:t>correct language </a:t>
            </a:r>
          </a:p>
          <a:p>
            <a:endParaRPr lang="en-US" sz="3600" dirty="0"/>
          </a:p>
          <a:p>
            <a:r>
              <a:rPr lang="en-US" sz="3600" dirty="0" smtClean="0"/>
              <a:t>i.e. words used appropriately</a:t>
            </a:r>
          </a:p>
          <a:p>
            <a:endParaRPr lang="en-US" sz="3600" dirty="0"/>
          </a:p>
          <a:p>
            <a:r>
              <a:rPr lang="en-US" sz="3600" dirty="0" smtClean="0"/>
              <a:t>Correct spelling and punctuation throughout</a:t>
            </a:r>
          </a:p>
          <a:p>
            <a:endParaRPr lang="en-US" sz="3600" dirty="0"/>
          </a:p>
          <a:p>
            <a:r>
              <a:rPr lang="en-US" sz="3600" dirty="0" smtClean="0"/>
              <a:t>Avoid bad spelling on visual aids </a:t>
            </a:r>
          </a:p>
          <a:p>
            <a:endParaRPr lang="en-US" sz="3600" dirty="0" smtClean="0"/>
          </a:p>
          <a:p>
            <a:r>
              <a:rPr lang="en-US" sz="3600" dirty="0" smtClean="0"/>
              <a:t>Practice timing </a:t>
            </a:r>
            <a:endParaRPr lang="en-US" sz="3600" dirty="0"/>
          </a:p>
          <a:p>
            <a:endParaRPr lang="en-US" sz="3600" dirty="0"/>
          </a:p>
        </p:txBody>
      </p:sp>
    </p:spTree>
    <p:extLst>
      <p:ext uri="{BB962C8B-B14F-4D97-AF65-F5344CB8AC3E}">
        <p14:creationId xmlns:p14="http://schemas.microsoft.com/office/powerpoint/2010/main" val="1177615370"/>
      </p:ext>
    </p:extLst>
  </p:cSld>
  <p:clrMapOvr>
    <a:masterClrMapping/>
  </p:clrMapOvr>
  <p:transition>
    <p:fade/>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11560" y="836712"/>
            <a:ext cx="7525532" cy="5262979"/>
          </a:xfrm>
          <a:prstGeom prst="rect">
            <a:avLst/>
          </a:prstGeom>
          <a:noFill/>
        </p:spPr>
        <p:txBody>
          <a:bodyPr wrap="square" rtlCol="0">
            <a:spAutoFit/>
          </a:bodyPr>
          <a:lstStyle/>
          <a:p>
            <a:r>
              <a:rPr lang="en-US" sz="2400" b="1" dirty="0" smtClean="0"/>
              <a:t>Visual aids</a:t>
            </a:r>
          </a:p>
          <a:p>
            <a:endParaRPr lang="en-US" sz="2400" dirty="0"/>
          </a:p>
          <a:p>
            <a:r>
              <a:rPr lang="en-US" sz="2400" dirty="0" smtClean="0"/>
              <a:t>Help if you are nervous</a:t>
            </a:r>
          </a:p>
          <a:p>
            <a:endParaRPr lang="en-US" sz="2400" dirty="0"/>
          </a:p>
          <a:p>
            <a:r>
              <a:rPr lang="en-US" sz="2400" dirty="0" smtClean="0"/>
              <a:t>Variety helps keep interest (i.e. not just listening to a speaker)</a:t>
            </a:r>
          </a:p>
          <a:p>
            <a:endParaRPr lang="en-US" sz="2400" dirty="0"/>
          </a:p>
          <a:p>
            <a:r>
              <a:rPr lang="en-US" sz="2400" dirty="0" smtClean="0"/>
              <a:t>Visual material reinforces what is said</a:t>
            </a:r>
          </a:p>
          <a:p>
            <a:endParaRPr lang="en-US" sz="2400" dirty="0"/>
          </a:p>
          <a:p>
            <a:r>
              <a:rPr lang="en-US" sz="2400" dirty="0" smtClean="0"/>
              <a:t>Handouts can be useful, to explain what you have said (including slide printouts).</a:t>
            </a:r>
          </a:p>
          <a:p>
            <a:endParaRPr lang="en-US" sz="2400" dirty="0"/>
          </a:p>
          <a:p>
            <a:r>
              <a:rPr lang="en-US" sz="2400" dirty="0" smtClean="0"/>
              <a:t>Visual aids can indicate a degree of effort </a:t>
            </a:r>
            <a:r>
              <a:rPr lang="en-US" sz="2400" dirty="0" smtClean="0">
                <a:effectLst>
                  <a:glow rad="63500">
                    <a:schemeClr val="accent2">
                      <a:satMod val="175000"/>
                      <a:alpha val="40000"/>
                    </a:schemeClr>
                  </a:glow>
                </a:effectLst>
              </a:rPr>
              <a:t>(</a:t>
            </a:r>
            <a:r>
              <a:rPr lang="en-US" sz="2400" b="1" dirty="0" smtClean="0">
                <a:ln w="12700">
                  <a:solidFill>
                    <a:schemeClr val="tx2">
                      <a:satMod val="155000"/>
                    </a:schemeClr>
                  </a:solidFill>
                  <a:prstDash val="solid"/>
                </a:ln>
                <a:solidFill>
                  <a:schemeClr val="bg2">
                    <a:tint val="85000"/>
                    <a:satMod val="155000"/>
                  </a:schemeClr>
                </a:solidFill>
                <a:effectLst>
                  <a:glow rad="63500">
                    <a:schemeClr val="accent2">
                      <a:satMod val="175000"/>
                      <a:alpha val="40000"/>
                    </a:schemeClr>
                  </a:glow>
                  <a:outerShdw blurRad="41275" dist="20320" dir="1800000" algn="tl" rotWithShape="0">
                    <a:srgbClr val="000000">
                      <a:alpha val="40000"/>
                    </a:srgbClr>
                  </a:outerShdw>
                </a:effectLst>
              </a:rPr>
              <a:t>if they are clear</a:t>
            </a:r>
            <a:r>
              <a:rPr lang="en-US" sz="2400" dirty="0" smtClean="0">
                <a:effectLst>
                  <a:glow rad="63500">
                    <a:schemeClr val="accent2">
                      <a:satMod val="175000"/>
                      <a:alpha val="40000"/>
                    </a:schemeClr>
                  </a:glow>
                </a:effectLst>
              </a:rPr>
              <a:t>)</a:t>
            </a:r>
          </a:p>
        </p:txBody>
      </p:sp>
    </p:spTree>
    <p:extLst>
      <p:ext uri="{BB962C8B-B14F-4D97-AF65-F5344CB8AC3E}">
        <p14:creationId xmlns:p14="http://schemas.microsoft.com/office/powerpoint/2010/main" val="3700469753"/>
      </p:ext>
    </p:extLst>
  </p:cSld>
  <p:clrMapOvr>
    <a:masterClrMapping/>
  </p:clrMapOvr>
  <p:transition>
    <p:fade/>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46175" y="1628800"/>
            <a:ext cx="8402290" cy="5232202"/>
          </a:xfrm>
          <a:prstGeom prst="rect">
            <a:avLst/>
          </a:prstGeom>
          <a:noFill/>
        </p:spPr>
        <p:txBody>
          <a:bodyPr wrap="square" rtlCol="0">
            <a:spAutoFit/>
          </a:bodyPr>
          <a:lstStyle/>
          <a:p>
            <a:r>
              <a:rPr lang="en-US" sz="2800" dirty="0" smtClean="0"/>
              <a:t>Room problems – check in advance</a:t>
            </a:r>
          </a:p>
          <a:p>
            <a:endParaRPr lang="en-US" sz="2800" dirty="0"/>
          </a:p>
          <a:p>
            <a:r>
              <a:rPr lang="en-US" sz="2800" dirty="0" smtClean="0"/>
              <a:t>Lack of equipment and facilities – check in advance, have a Plan B if things go wrong</a:t>
            </a:r>
          </a:p>
          <a:p>
            <a:endParaRPr lang="en-US" sz="2800" dirty="0"/>
          </a:p>
          <a:p>
            <a:r>
              <a:rPr lang="en-US" sz="2800" dirty="0" smtClean="0"/>
              <a:t>Audience not cooperating – design presentation for maximum interactivity</a:t>
            </a:r>
          </a:p>
          <a:p>
            <a:endParaRPr lang="en-US" sz="2800" dirty="0"/>
          </a:p>
          <a:p>
            <a:r>
              <a:rPr lang="en-US" sz="2800" dirty="0" smtClean="0"/>
              <a:t>Not being able to find the information that you need to prepare your work – plan in advance</a:t>
            </a:r>
          </a:p>
          <a:p>
            <a:endParaRPr lang="en-US" dirty="0" smtClean="0"/>
          </a:p>
          <a:p>
            <a:endParaRPr lang="en-US" dirty="0"/>
          </a:p>
          <a:p>
            <a:endParaRPr lang="en-US" dirty="0"/>
          </a:p>
        </p:txBody>
      </p:sp>
      <p:sp>
        <p:nvSpPr>
          <p:cNvPr id="4" name="Rectangle 3"/>
          <p:cNvSpPr/>
          <p:nvPr/>
        </p:nvSpPr>
        <p:spPr>
          <a:xfrm>
            <a:off x="611560" y="548680"/>
            <a:ext cx="7488832" cy="830997"/>
          </a:xfrm>
          <a:prstGeom prst="rect">
            <a:avLst/>
          </a:prstGeom>
        </p:spPr>
        <p:txBody>
          <a:bodyPr wrap="square">
            <a:spAutoFit/>
          </a:bodyPr>
          <a:lstStyle/>
          <a:p>
            <a:r>
              <a:rPr lang="en-US" sz="2400" b="1" dirty="0" smtClean="0">
                <a:solidFill>
                  <a:schemeClr val="tx2"/>
                </a:solidFill>
              </a:rPr>
              <a:t>Things that can/do go wrong </a:t>
            </a:r>
            <a:r>
              <a:rPr lang="en-US" sz="2400" b="1" dirty="0" smtClean="0">
                <a:solidFill>
                  <a:srgbClr val="FF0000"/>
                </a:solidFill>
              </a:rPr>
              <a:t>… and how to avoid them</a:t>
            </a:r>
            <a:endParaRPr lang="en-US" sz="2400" b="1" dirty="0">
              <a:solidFill>
                <a:srgbClr val="FF0000"/>
              </a:solidFill>
            </a:endParaRPr>
          </a:p>
        </p:txBody>
      </p:sp>
    </p:spTree>
    <p:extLst>
      <p:ext uri="{BB962C8B-B14F-4D97-AF65-F5344CB8AC3E}">
        <p14:creationId xmlns:p14="http://schemas.microsoft.com/office/powerpoint/2010/main" val="3242455484"/>
      </p:ext>
    </p:extLst>
  </p:cSld>
  <p:clrMapOvr>
    <a:masterClrMapping/>
  </p:clrMapOvr>
  <p:transition>
    <p:fade/>
  </p:transition>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332656"/>
            <a:ext cx="8496944" cy="5293757"/>
          </a:xfrm>
          <a:prstGeom prst="rect">
            <a:avLst/>
          </a:prstGeom>
        </p:spPr>
        <p:txBody>
          <a:bodyPr wrap="square">
            <a:spAutoFit/>
          </a:bodyPr>
          <a:lstStyle/>
          <a:p>
            <a:endParaRPr lang="en-US" dirty="0" smtClean="0"/>
          </a:p>
          <a:p>
            <a:r>
              <a:rPr lang="en-US" sz="3200" dirty="0" smtClean="0"/>
              <a:t>Not having enough time to prepare; leaving it too late – start early, limit what you do according to time available</a:t>
            </a:r>
          </a:p>
          <a:p>
            <a:endParaRPr lang="en-US" sz="3200" dirty="0" smtClean="0"/>
          </a:p>
          <a:p>
            <a:r>
              <a:rPr lang="en-US" sz="3200" dirty="0" smtClean="0"/>
              <a:t>Limited presentation experience – practice on people (or in front of a mirror); record yourself</a:t>
            </a:r>
          </a:p>
          <a:p>
            <a:endParaRPr lang="en-US" sz="3200" dirty="0" smtClean="0"/>
          </a:p>
          <a:p>
            <a:r>
              <a:rPr lang="en-US" sz="3200" dirty="0" smtClean="0"/>
              <a:t>Being </a:t>
            </a:r>
            <a:r>
              <a:rPr lang="en-US" sz="3200" i="1" dirty="0" smtClean="0"/>
              <a:t>very</a:t>
            </a:r>
            <a:r>
              <a:rPr lang="en-US" sz="3200" dirty="0" smtClean="0"/>
              <a:t> nervous – talk to others, prepare well in advance</a:t>
            </a:r>
            <a:endParaRPr lang="en-GB" sz="3200" dirty="0"/>
          </a:p>
        </p:txBody>
      </p:sp>
    </p:spTree>
  </p:cSld>
  <p:clrMapOvr>
    <a:masterClrMapping/>
  </p:clrMapOvr>
  <p:transition>
    <p:fade/>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67544" y="980728"/>
            <a:ext cx="7995096" cy="5016758"/>
          </a:xfrm>
          <a:prstGeom prst="rect">
            <a:avLst/>
          </a:prstGeom>
          <a:noFill/>
        </p:spPr>
        <p:txBody>
          <a:bodyPr wrap="square" rtlCol="0">
            <a:spAutoFit/>
          </a:bodyPr>
          <a:lstStyle/>
          <a:p>
            <a:r>
              <a:rPr lang="en-US" sz="3200" dirty="0" smtClean="0"/>
              <a:t>Having a very quiet voice – imagine you are speaking to someone on the back  row, and project your voice to them</a:t>
            </a:r>
          </a:p>
          <a:p>
            <a:endParaRPr lang="en-US" sz="3200" dirty="0"/>
          </a:p>
          <a:p>
            <a:r>
              <a:rPr lang="en-US" sz="3200" dirty="0" smtClean="0"/>
              <a:t>Being afraid of the audience – what is the worst they can do? Imagine they’re cardboard cutouts…</a:t>
            </a:r>
          </a:p>
          <a:p>
            <a:endParaRPr lang="en-US" sz="3200" dirty="0"/>
          </a:p>
          <a:p>
            <a:endParaRPr lang="en-US" sz="3200" dirty="0"/>
          </a:p>
          <a:p>
            <a:r>
              <a:rPr lang="en-US" sz="3200" dirty="0" smtClean="0"/>
              <a:t>Other factors …</a:t>
            </a:r>
            <a:endParaRPr lang="en-US" sz="3200" dirty="0"/>
          </a:p>
        </p:txBody>
      </p:sp>
    </p:spTree>
    <p:extLst>
      <p:ext uri="{BB962C8B-B14F-4D97-AF65-F5344CB8AC3E}">
        <p14:creationId xmlns:p14="http://schemas.microsoft.com/office/powerpoint/2010/main" val="2272402813"/>
      </p:ext>
    </p:extLst>
  </p:cSld>
  <p:clrMapOvr>
    <a:masterClrMapping/>
  </p:clrMapOvr>
  <p:transition>
    <p:fade/>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04204" y="404664"/>
            <a:ext cx="8352928" cy="6124754"/>
          </a:xfrm>
          <a:prstGeom prst="rect">
            <a:avLst/>
          </a:prstGeom>
          <a:noFill/>
        </p:spPr>
        <p:txBody>
          <a:bodyPr wrap="square" rtlCol="0">
            <a:spAutoFit/>
          </a:bodyPr>
          <a:lstStyle/>
          <a:p>
            <a:r>
              <a:rPr lang="en-GB" sz="2800" dirty="0" smtClean="0"/>
              <a:t>Legibility of notes – prepare a version you can </a:t>
            </a:r>
            <a:r>
              <a:rPr lang="en-GB" sz="1200" dirty="0" smtClean="0"/>
              <a:t>read</a:t>
            </a:r>
            <a:r>
              <a:rPr lang="en-GB" sz="2800" dirty="0" smtClean="0"/>
              <a:t> (avoid poorly handwritten notes)</a:t>
            </a:r>
          </a:p>
          <a:p>
            <a:endParaRPr lang="en-GB" sz="2800" dirty="0" smtClean="0"/>
          </a:p>
          <a:p>
            <a:r>
              <a:rPr lang="en-GB" sz="2800" dirty="0" smtClean="0"/>
              <a:t>The better prepared you are, the fewer notes you need, just reminders</a:t>
            </a:r>
          </a:p>
          <a:p>
            <a:endParaRPr lang="en-GB" sz="2800" dirty="0" smtClean="0"/>
          </a:p>
          <a:p>
            <a:r>
              <a:rPr lang="en-GB" sz="2800" dirty="0" smtClean="0"/>
              <a:t>Well-organised notes with highlighted words help (especially if you are nervous)</a:t>
            </a:r>
          </a:p>
          <a:p>
            <a:endParaRPr lang="en-GB" sz="2800" dirty="0" smtClean="0"/>
          </a:p>
          <a:p>
            <a:r>
              <a:rPr lang="en-GB" sz="2800" dirty="0" smtClean="0"/>
              <a:t>Use numbered cards – one idea per page</a:t>
            </a:r>
          </a:p>
          <a:p>
            <a:endParaRPr lang="en-GB" sz="2800" dirty="0"/>
          </a:p>
          <a:p>
            <a:r>
              <a:rPr lang="en-GB" sz="2800" dirty="0" smtClean="0"/>
              <a:t>Avoid notes on your phone/tablet + sound off</a:t>
            </a:r>
          </a:p>
          <a:p>
            <a:endParaRPr lang="en-GB" sz="2800" dirty="0"/>
          </a:p>
          <a:p>
            <a:endParaRPr lang="en-GB" sz="2800" dirty="0" smtClean="0"/>
          </a:p>
        </p:txBody>
      </p:sp>
      <p:sp>
        <p:nvSpPr>
          <p:cNvPr id="4" name="TextBox 3"/>
          <p:cNvSpPr txBox="1"/>
          <p:nvPr/>
        </p:nvSpPr>
        <p:spPr>
          <a:xfrm>
            <a:off x="608396" y="6304721"/>
            <a:ext cx="3768429" cy="369332"/>
          </a:xfrm>
          <a:prstGeom prst="rect">
            <a:avLst/>
          </a:prstGeom>
          <a:noFill/>
        </p:spPr>
        <p:txBody>
          <a:bodyPr wrap="none" rtlCol="0">
            <a:spAutoFit/>
          </a:bodyPr>
          <a:lstStyle/>
          <a:p>
            <a:r>
              <a:rPr lang="en-US" dirty="0" smtClean="0"/>
              <a:t>Adapted from Drew &amp; Bingham, 79</a:t>
            </a:r>
            <a:endParaRPr lang="en-US" dirty="0"/>
          </a:p>
        </p:txBody>
      </p:sp>
    </p:spTree>
    <p:extLst>
      <p:ext uri="{BB962C8B-B14F-4D97-AF65-F5344CB8AC3E}">
        <p14:creationId xmlns:p14="http://schemas.microsoft.com/office/powerpoint/2010/main" val="254458922"/>
      </p:ext>
    </p:extLst>
  </p:cSld>
  <p:clrMapOvr>
    <a:masterClrMapping/>
  </p:clrMapOvr>
  <p:transition>
    <p:fade/>
  </p:transition>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908720"/>
            <a:ext cx="8208912" cy="5539978"/>
          </a:xfrm>
          <a:prstGeom prst="rect">
            <a:avLst/>
          </a:prstGeom>
        </p:spPr>
        <p:txBody>
          <a:bodyPr wrap="square">
            <a:spAutoFit/>
          </a:bodyPr>
          <a:lstStyle/>
          <a:p>
            <a:endParaRPr lang="en-US" dirty="0"/>
          </a:p>
          <a:p>
            <a:r>
              <a:rPr lang="en-US" sz="2800" dirty="0"/>
              <a:t>Use PowerPoint slides as speaker’s notes</a:t>
            </a:r>
          </a:p>
          <a:p>
            <a:endParaRPr lang="en-US" sz="2800" dirty="0"/>
          </a:p>
          <a:p>
            <a:r>
              <a:rPr lang="en-US" sz="2800" dirty="0"/>
              <a:t>Engage the audience – don’t just read notes!  Your notes are reference sources, not to be read </a:t>
            </a:r>
            <a:r>
              <a:rPr lang="en-US" sz="2800" dirty="0" smtClean="0"/>
              <a:t>verbatim.  </a:t>
            </a:r>
          </a:p>
          <a:p>
            <a:endParaRPr lang="en-US" sz="2800" dirty="0" smtClean="0"/>
          </a:p>
          <a:p>
            <a:r>
              <a:rPr lang="en-US" sz="2800" dirty="0" smtClean="0"/>
              <a:t>The audience can download your PowerPoint/notes – so it’s not a dictation exercise</a:t>
            </a:r>
            <a:endParaRPr lang="en-US" sz="2800" dirty="0"/>
          </a:p>
          <a:p>
            <a:endParaRPr lang="en-US" sz="2800" dirty="0"/>
          </a:p>
          <a:p>
            <a:r>
              <a:rPr lang="en-US" sz="2800" dirty="0"/>
              <a:t>Keep eye contact with the audience (don’t hide your face with your </a:t>
            </a:r>
            <a:r>
              <a:rPr lang="en-US" sz="2800" dirty="0" smtClean="0"/>
              <a:t>notes, don’t hide behind technology)</a:t>
            </a:r>
            <a:endParaRPr lang="en-US" sz="2800" dirty="0"/>
          </a:p>
        </p:txBody>
      </p:sp>
    </p:spTree>
    <p:extLst>
      <p:ext uri="{BB962C8B-B14F-4D97-AF65-F5344CB8AC3E}">
        <p14:creationId xmlns:p14="http://schemas.microsoft.com/office/powerpoint/2010/main" val="1133643063"/>
      </p:ext>
    </p:extLst>
  </p:cSld>
  <p:clrMapOvr>
    <a:masterClrMapping/>
  </p:clrMapOvr>
  <p:transition>
    <p:fade/>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70723" y="548680"/>
            <a:ext cx="8602035" cy="5078313"/>
          </a:xfrm>
          <a:prstGeom prst="rect">
            <a:avLst/>
          </a:prstGeom>
          <a:noFill/>
        </p:spPr>
        <p:txBody>
          <a:bodyPr wrap="none" rtlCol="0">
            <a:spAutoFit/>
          </a:bodyPr>
          <a:lstStyle/>
          <a:p>
            <a:r>
              <a:rPr lang="en-US" sz="3200" b="1" dirty="0" smtClean="0"/>
              <a:t>Things do go wrong … </a:t>
            </a:r>
          </a:p>
          <a:p>
            <a:endParaRPr lang="en-US" sz="3200" dirty="0"/>
          </a:p>
          <a:p>
            <a:r>
              <a:rPr lang="en-US" sz="3200" dirty="0" smtClean="0"/>
              <a:t>Presentations can be a learning experience</a:t>
            </a:r>
          </a:p>
          <a:p>
            <a:endParaRPr lang="en-US" sz="3200" dirty="0"/>
          </a:p>
          <a:p>
            <a:r>
              <a:rPr lang="en-US" sz="3200" dirty="0" smtClean="0"/>
              <a:t>Develop your own style</a:t>
            </a:r>
          </a:p>
          <a:p>
            <a:endParaRPr lang="en-US" sz="3200" dirty="0"/>
          </a:p>
          <a:p>
            <a:r>
              <a:rPr lang="en-US" sz="3200" dirty="0" smtClean="0"/>
              <a:t>Refine what you do – gather any feedback</a:t>
            </a:r>
          </a:p>
          <a:p>
            <a:endParaRPr lang="en-US" sz="3200" dirty="0"/>
          </a:p>
          <a:p>
            <a:r>
              <a:rPr lang="en-US" sz="3200" dirty="0" smtClean="0"/>
              <a:t>Practice and recording presentations can help!</a:t>
            </a:r>
          </a:p>
          <a:p>
            <a:endParaRPr lang="en-US" dirty="0"/>
          </a:p>
          <a:p>
            <a:endParaRPr lang="en-US" dirty="0"/>
          </a:p>
        </p:txBody>
      </p:sp>
      <p:pic>
        <p:nvPicPr>
          <p:cNvPr id="4098" name="Picture 2" descr="ttps://growyourpotential.files.wordpress.com/2014/11/image-awkward-moment.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50853" y="116632"/>
            <a:ext cx="1512168" cy="15121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9836825"/>
      </p:ext>
    </p:extLst>
  </p:cSld>
  <p:clrMapOvr>
    <a:masterClrMapping/>
  </p:clrMapOvr>
  <p:transition>
    <p:fade/>
  </p:transition>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38300" y="0"/>
            <a:ext cx="5866844" cy="6858000"/>
          </a:xfrm>
          <a:prstGeom prst="rect">
            <a:avLst/>
          </a:prstGeom>
        </p:spPr>
      </p:pic>
    </p:spTree>
    <p:extLst>
      <p:ext uri="{BB962C8B-B14F-4D97-AF65-F5344CB8AC3E}">
        <p14:creationId xmlns:p14="http://schemas.microsoft.com/office/powerpoint/2010/main" val="873642615"/>
      </p:ext>
    </p:extLst>
  </p:cSld>
  <p:clrMapOvr>
    <a:masterClrMapping/>
  </p:clrMapOvr>
  <p:transition>
    <p:fade/>
  </p:transition>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31640" y="1484784"/>
            <a:ext cx="6792244" cy="2246769"/>
          </a:xfrm>
          <a:prstGeom prst="rect">
            <a:avLst/>
          </a:prstGeom>
          <a:noFill/>
        </p:spPr>
        <p:txBody>
          <a:bodyPr wrap="none" rtlCol="0">
            <a:spAutoFit/>
          </a:bodyPr>
          <a:lstStyle/>
          <a:p>
            <a:r>
              <a:rPr lang="en-GB" sz="2800" b="1" dirty="0" smtClean="0"/>
              <a:t>Further information:</a:t>
            </a:r>
          </a:p>
          <a:p>
            <a:endParaRPr lang="en-GB" sz="2800" dirty="0"/>
          </a:p>
          <a:p>
            <a:r>
              <a:rPr lang="en-GB" sz="2800" dirty="0" smtClean="0">
                <a:hlinkClick r:id="rId2"/>
              </a:rPr>
              <a:t>Edward Tufte, ‘PowerPoint is Evil’, </a:t>
            </a:r>
            <a:r>
              <a:rPr lang="en-GB" sz="2800" i="1" dirty="0" smtClean="0">
                <a:hlinkClick r:id="rId2"/>
              </a:rPr>
              <a:t>Wired</a:t>
            </a:r>
            <a:endParaRPr lang="en-GB" sz="2800" i="1" dirty="0" smtClean="0"/>
          </a:p>
          <a:p>
            <a:endParaRPr lang="en-GB" sz="2800" i="1" dirty="0"/>
          </a:p>
          <a:p>
            <a:r>
              <a:rPr lang="en-GB" sz="2800" dirty="0" smtClean="0">
                <a:hlinkClick r:id="rId3"/>
              </a:rPr>
              <a:t>BBC Radio 4, ‘PowerPointless</a:t>
            </a:r>
            <a:r>
              <a:rPr lang="en-GB" sz="2800" dirty="0" smtClean="0"/>
              <a:t>’ </a:t>
            </a:r>
            <a:endParaRPr lang="en-GB" sz="2800" dirty="0"/>
          </a:p>
        </p:txBody>
      </p:sp>
    </p:spTree>
    <p:extLst>
      <p:ext uri="{BB962C8B-B14F-4D97-AF65-F5344CB8AC3E}">
        <p14:creationId xmlns:p14="http://schemas.microsoft.com/office/powerpoint/2010/main" val="805905158"/>
      </p:ext>
    </p:extLst>
  </p:cSld>
  <p:clrMapOvr>
    <a:masterClrMapping/>
  </p:clrMapOvr>
  <p:transition>
    <p:fade/>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51720" y="2564904"/>
            <a:ext cx="4793300" cy="1569660"/>
          </a:xfrm>
          <a:prstGeom prst="rect">
            <a:avLst/>
          </a:prstGeom>
          <a:noFill/>
        </p:spPr>
        <p:txBody>
          <a:bodyPr wrap="none" rtlCol="0">
            <a:spAutoFit/>
          </a:bodyPr>
          <a:lstStyle/>
          <a:p>
            <a:r>
              <a:rPr lang="en-GB" sz="9600" dirty="0" smtClean="0"/>
              <a:t>T</a:t>
            </a:r>
            <a:r>
              <a:rPr lang="en-GB" sz="9600" dirty="0" smtClean="0">
                <a:solidFill>
                  <a:srgbClr val="FF0000"/>
                </a:solidFill>
              </a:rPr>
              <a:t>h</a:t>
            </a:r>
            <a:r>
              <a:rPr lang="en-GB" sz="9600" dirty="0" smtClean="0">
                <a:solidFill>
                  <a:srgbClr val="FFC000"/>
                </a:solidFill>
              </a:rPr>
              <a:t>e</a:t>
            </a:r>
            <a:r>
              <a:rPr lang="en-GB" sz="9600" dirty="0" smtClean="0"/>
              <a:t> </a:t>
            </a:r>
            <a:r>
              <a:rPr lang="en-GB" sz="9600" dirty="0" smtClean="0">
                <a:solidFill>
                  <a:srgbClr val="0070C0"/>
                </a:solidFill>
              </a:rPr>
              <a:t>E</a:t>
            </a:r>
            <a:r>
              <a:rPr lang="en-GB" sz="9600" dirty="0" smtClean="0">
                <a:solidFill>
                  <a:srgbClr val="00B0F0"/>
                </a:solidFill>
              </a:rPr>
              <a:t>n</a:t>
            </a:r>
            <a:r>
              <a:rPr lang="en-GB" sz="9600" dirty="0" smtClean="0">
                <a:solidFill>
                  <a:srgbClr val="7030A0"/>
                </a:solidFill>
              </a:rPr>
              <a:t>d</a:t>
            </a:r>
            <a:endParaRPr lang="en-GB" sz="9600" dirty="0">
              <a:solidFill>
                <a:srgbClr val="7030A0"/>
              </a:solidFill>
            </a:endParaRPr>
          </a:p>
        </p:txBody>
      </p:sp>
    </p:spTree>
    <p:extLst>
      <p:ext uri="{BB962C8B-B14F-4D97-AF65-F5344CB8AC3E}">
        <p14:creationId xmlns:p14="http://schemas.microsoft.com/office/powerpoint/2010/main" val="53818451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iterate type="lt">
                                    <p:tmAbs val="500"/>
                                  </p:iterate>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34" presetClass="emph" presetSubtype="0" fill="hold" grpId="1" nodeType="clickEffect">
                                  <p:stCondLst>
                                    <p:cond delay="0"/>
                                  </p:stCondLst>
                                  <p:iterate type="lt">
                                    <p:tmPct val="10000"/>
                                  </p:iterate>
                                  <p:childTnLst>
                                    <p:animMotion origin="layout" path="M 1.66667E-6 4.07407E-6 L 1.66667E-6 -0.07223 " pathEditMode="relative" rAng="0" ptsTypes="AA">
                                      <p:cBhvr>
                                        <p:cTn id="10" dur="250" accel="50000" decel="50000" autoRev="1" fill="hold">
                                          <p:stCondLst>
                                            <p:cond delay="0"/>
                                          </p:stCondLst>
                                        </p:cTn>
                                        <p:tgtEl>
                                          <p:spTgt spid="2"/>
                                        </p:tgtEl>
                                        <p:attrNameLst>
                                          <p:attrName>ppt_x</p:attrName>
                                          <p:attrName>ppt_y</p:attrName>
                                        </p:attrNameLst>
                                      </p:cBhvr>
                                      <p:rCtr x="0" y="-3611"/>
                                    </p:animMotion>
                                    <p:animRot by="1500000">
                                      <p:cBhvr>
                                        <p:cTn id="11" dur="125" fill="hold">
                                          <p:stCondLst>
                                            <p:cond delay="0"/>
                                          </p:stCondLst>
                                        </p:cTn>
                                        <p:tgtEl>
                                          <p:spTgt spid="2"/>
                                        </p:tgtEl>
                                        <p:attrNameLst>
                                          <p:attrName>r</p:attrName>
                                        </p:attrNameLst>
                                      </p:cBhvr>
                                    </p:animRot>
                                    <p:animRot by="-1500000">
                                      <p:cBhvr>
                                        <p:cTn id="12" dur="125" fill="hold">
                                          <p:stCondLst>
                                            <p:cond delay="125"/>
                                          </p:stCondLst>
                                        </p:cTn>
                                        <p:tgtEl>
                                          <p:spTgt spid="2"/>
                                        </p:tgtEl>
                                        <p:attrNameLst>
                                          <p:attrName>r</p:attrName>
                                        </p:attrNameLst>
                                      </p:cBhvr>
                                    </p:animRot>
                                    <p:animRot by="-1500000">
                                      <p:cBhvr>
                                        <p:cTn id="13" dur="125" fill="hold">
                                          <p:stCondLst>
                                            <p:cond delay="250"/>
                                          </p:stCondLst>
                                        </p:cTn>
                                        <p:tgtEl>
                                          <p:spTgt spid="2"/>
                                        </p:tgtEl>
                                        <p:attrNameLst>
                                          <p:attrName>r</p:attrName>
                                        </p:attrNameLst>
                                      </p:cBhvr>
                                    </p:animRot>
                                    <p:animRot by="1500000">
                                      <p:cBhvr>
                                        <p:cTn id="14" dur="125" fill="hold">
                                          <p:stCondLst>
                                            <p:cond delay="375"/>
                                          </p:stCondLst>
                                        </p:cTn>
                                        <p:tgtEl>
                                          <p:spTgt spid="2"/>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Paper">
      <a:fillStyleLst>
        <a:solidFill>
          <a:schemeClr val="phClr"/>
        </a:solidFill>
        <a:blipFill>
          <a:blip xmlns:r="http://schemas.openxmlformats.org/officeDocument/2006/relationships" r:embed="rId1">
            <a:duotone>
              <a:schemeClr val="phClr">
                <a:shade val="63000"/>
                <a:tint val="82000"/>
              </a:schemeClr>
              <a:schemeClr val="phClr">
                <a:tint val="10000"/>
                <a:satMod val="400000"/>
              </a:schemeClr>
            </a:duotone>
          </a:blip>
          <a:tile tx="0" ty="0" sx="40000" sy="40000" flip="none" algn="tl"/>
        </a:blipFill>
        <a:blipFill>
          <a:blip xmlns:r="http://schemas.openxmlformats.org/officeDocument/2006/relationships" r:embed="rId1">
            <a:duotone>
              <a:schemeClr val="phClr">
                <a:shade val="40000"/>
              </a:schemeClr>
              <a:schemeClr val="phClr">
                <a:tint val="42000"/>
              </a:schemeClr>
            </a:duotone>
          </a:blip>
          <a:tile tx="0" ty="0" sx="40000" sy="40000" flip="none" algn="tl"/>
        </a:blipFill>
      </a:fillStyleLst>
      <a:lnStyleLst>
        <a:ln w="12700" cap="flat" cmpd="sng" algn="ctr">
          <a:solidFill>
            <a:schemeClr val="phClr"/>
          </a:solidFill>
          <a:prstDash val="solid"/>
        </a:ln>
        <a:ln w="38100" cap="flat" cmpd="sng" algn="ctr">
          <a:solidFill>
            <a:schemeClr val="phClr"/>
          </a:solidFill>
          <a:prstDash val="solid"/>
        </a:ln>
        <a:ln w="63500" cap="flat" cmpd="sng" algn="ctr">
          <a:solidFill>
            <a:schemeClr val="phClr"/>
          </a:solidFill>
          <a:prstDash val="solid"/>
        </a:ln>
      </a:lnStyleLst>
      <a:effectStyleLst>
        <a:effectStyle>
          <a:effectLst>
            <a:outerShdw blurRad="95000" rotWithShape="0">
              <a:srgbClr val="000000">
                <a:alpha val="50000"/>
              </a:srgbClr>
            </a:outerShdw>
            <a:softEdge rad="12700"/>
          </a:effectLst>
        </a:effectStyle>
        <a:effectStyle>
          <a:effectLst>
            <a:outerShdw blurRad="95000" rotWithShape="0">
              <a:srgbClr val="000000">
                <a:alpha val="50000"/>
              </a:srgbClr>
            </a:outerShdw>
            <a:softEdge rad="12700"/>
          </a:effectLst>
        </a:effectStyle>
        <a:effectStyle>
          <a:effectLst>
            <a:outerShdw blurRad="95000" algn="tl" rotWithShape="0">
              <a:srgbClr val="000000">
                <a:alpha val="50000"/>
              </a:srgbClr>
            </a:outerShdw>
          </a:effectLst>
          <a:scene3d>
            <a:camera prst="orthographicFront"/>
            <a:lightRig rig="soft" dir="t">
              <a:rot lat="0" lon="0" rev="18000000"/>
            </a:lightRig>
          </a:scene3d>
          <a:sp3d prstMaterial="dkEdge">
            <a:bevelT w="73660" h="44450" prst="rible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Aspect</Template>
  <TotalTime>1023</TotalTime>
  <Words>2002</Words>
  <Application>Microsoft Macintosh PowerPoint</Application>
  <PresentationFormat>On-screen Show (4:3)</PresentationFormat>
  <Paragraphs>272</Paragraphs>
  <Slides>50</Slides>
  <Notes>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50</vt:i4>
      </vt:variant>
    </vt:vector>
  </HeadingPairs>
  <TitlesOfParts>
    <vt:vector size="59" baseType="lpstr">
      <vt:lpstr>Comic Sans MS</vt:lpstr>
      <vt:lpstr>Georgia</vt:lpstr>
      <vt:lpstr>Mangal</vt:lpstr>
      <vt:lpstr>Times New Roman</vt:lpstr>
      <vt:lpstr>Trebuchet MS</vt:lpstr>
      <vt:lpstr>Arial</vt:lpstr>
      <vt:lpstr>Calibri</vt:lpstr>
      <vt:lpstr>Verdana</vt:lpstr>
      <vt:lpstr>Office Theme</vt:lpstr>
      <vt:lpstr>PowerPoint – What’s the Point?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15.0032</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 (HUSK)</dc:title>
  <dc:creator>Kathy Ehrensperger</dc:creator>
  <cp:lastModifiedBy>Gary Bunt</cp:lastModifiedBy>
  <cp:revision>63</cp:revision>
  <dcterms:created xsi:type="dcterms:W3CDTF">2011-11-29T10:33:14Z</dcterms:created>
  <dcterms:modified xsi:type="dcterms:W3CDTF">2017-10-23T15:01:04Z</dcterms:modified>
</cp:coreProperties>
</file>