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7" r:id="rId5"/>
    <p:sldId id="258" r:id="rId6"/>
    <p:sldId id="259" r:id="rId7"/>
    <p:sldId id="260" r:id="rId8"/>
    <p:sldId id="261" r:id="rId9"/>
    <p:sldId id="594" r:id="rId10"/>
    <p:sldId id="263" r:id="rId11"/>
    <p:sldId id="596" r:id="rId12"/>
    <p:sldId id="262" r:id="rId13"/>
    <p:sldId id="266" r:id="rId14"/>
    <p:sldId id="267" r:id="rId15"/>
    <p:sldId id="268" r:id="rId16"/>
    <p:sldId id="5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348B37-11AA-4033-A6DE-28CDCE4CB0F2}" v="35" dt="2025-12-14T12:02:44.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9412" autoAdjust="0"/>
  </p:normalViewPr>
  <p:slideViewPr>
    <p:cSldViewPr snapToGrid="0">
      <p:cViewPr>
        <p:scale>
          <a:sx n="73" d="100"/>
          <a:sy n="73" d="100"/>
        </p:scale>
        <p:origin x="111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14/12/2025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354557"/>
            <a:ext cx="10515600" cy="1325563"/>
          </a:xfrm>
        </p:spPr>
        <p:txBody>
          <a:bodyPr>
            <a:normAutofit fontScale="90000"/>
          </a:bodyPr>
          <a:lstStyle/>
          <a:p>
            <a:pPr algn="ctr"/>
            <a:r>
              <a:rPr lang="en-GB" dirty="0"/>
              <a:t>Business Plan Presentation: </a:t>
            </a:r>
            <a:br>
              <a:rPr lang="en-GB" dirty="0"/>
            </a:br>
            <a:br>
              <a:rPr lang="en-GB" dirty="0"/>
            </a:br>
            <a:r>
              <a:rPr lang="pt-BR" sz="4800" b="1" dirty="0"/>
              <a:t>Empada Bakehouse</a:t>
            </a:r>
            <a:endParaRPr lang="en-GB" sz="4800" b="1" dirty="0"/>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4032797"/>
            <a:ext cx="10515600" cy="2672803"/>
          </a:xfrm>
        </p:spPr>
        <p:txBody>
          <a:bodyPr>
            <a:normAutofit/>
          </a:bodyPr>
          <a:lstStyle/>
          <a:p>
            <a:pPr marL="0" indent="0">
              <a:buNone/>
            </a:pPr>
            <a:r>
              <a:rPr lang="en-GB" sz="2400" dirty="0"/>
              <a:t>Name: Amanda Vieira Calais</a:t>
            </a:r>
            <a:br>
              <a:rPr lang="en-GB" sz="2400" dirty="0"/>
            </a:br>
            <a:r>
              <a:rPr lang="en-GB" sz="2400" dirty="0"/>
              <a:t>Student ID number: 2423969</a:t>
            </a:r>
            <a:br>
              <a:rPr lang="en-GB" sz="2400" dirty="0"/>
            </a:br>
            <a:r>
              <a:rPr lang="en-GB" sz="2400" dirty="0"/>
              <a:t>Module code: </a:t>
            </a:r>
            <a:r>
              <a:rPr lang="pt-BR" sz="2400" dirty="0"/>
              <a:t>LCLM4006</a:t>
            </a:r>
            <a:br>
              <a:rPr lang="en-GB" sz="2400" dirty="0"/>
            </a:br>
            <a:r>
              <a:rPr lang="en-GB" sz="2400" dirty="0"/>
              <a:t>Module name: Enterprise and Entrepreneurship</a:t>
            </a:r>
            <a:br>
              <a:rPr lang="en-GB" sz="2400" dirty="0"/>
            </a:br>
            <a:r>
              <a:rPr lang="en-GB" sz="2400" dirty="0"/>
              <a:t>Lecture’s name: Charles </a:t>
            </a:r>
            <a:r>
              <a:rPr lang="en-GB" sz="2400" dirty="0" err="1"/>
              <a:t>Obinwa</a:t>
            </a:r>
            <a:endParaRPr lang="pt-BR" sz="2400" dirty="0"/>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a:bodyPr>
          <a:lstStyle/>
          <a:p>
            <a:pPr marL="0" indent="0">
              <a:buNone/>
            </a:pPr>
            <a:r>
              <a:rPr lang="en-GB" sz="2000" dirty="0"/>
              <a:t>Title…………………………………………………………………………………..1</a:t>
            </a:r>
          </a:p>
          <a:p>
            <a:pPr marL="0" indent="0">
              <a:buNone/>
            </a:pPr>
            <a:r>
              <a:rPr lang="en-GB" sz="2000" dirty="0" err="1"/>
              <a:t>Intruduction</a:t>
            </a:r>
            <a:r>
              <a:rPr lang="en-GB" sz="2000" dirty="0"/>
              <a:t>………………………………………………………………………3</a:t>
            </a:r>
          </a:p>
          <a:p>
            <a:pPr marL="0" indent="0">
              <a:buNone/>
            </a:pPr>
            <a:r>
              <a:rPr lang="en-GB" sz="2000" dirty="0"/>
              <a:t>Overview of the Business Idea…………………………………………..4</a:t>
            </a:r>
          </a:p>
          <a:p>
            <a:pPr marL="0" indent="0">
              <a:buNone/>
            </a:pPr>
            <a:r>
              <a:rPr lang="en-GB" sz="2000" dirty="0"/>
              <a:t>Management Structure &amp; Legal Format…………………………….5</a:t>
            </a:r>
          </a:p>
          <a:p>
            <a:pPr marL="0" indent="0">
              <a:buNone/>
            </a:pPr>
            <a:r>
              <a:rPr lang="en-GB" sz="2000" dirty="0"/>
              <a:t>Environmental Analysis (PESTEL)……………………………………….7</a:t>
            </a:r>
          </a:p>
          <a:p>
            <a:pPr marL="0" indent="0">
              <a:buNone/>
            </a:pPr>
            <a:r>
              <a:rPr lang="en-GB" sz="2000" dirty="0"/>
              <a:t>Marketing Strategies………………………………………………………….9</a:t>
            </a:r>
          </a:p>
          <a:p>
            <a:pPr marL="0" indent="0">
              <a:buNone/>
            </a:pPr>
            <a:r>
              <a:rPr lang="en-GB" sz="2000" dirty="0"/>
              <a:t>Funding Requirements &amp; Initial Costs………………………….…….10</a:t>
            </a:r>
          </a:p>
          <a:p>
            <a:endParaRPr lang="en-GB" sz="2000" b="0" i="0" dirty="0">
              <a:solidFill>
                <a:srgbClr val="374151"/>
              </a:solidFill>
              <a:effectLst/>
              <a:latin typeface="Söhne"/>
            </a:endParaRPr>
          </a:p>
          <a:p>
            <a:endParaRPr lang="en-GB" sz="2000" dirty="0"/>
          </a:p>
        </p:txBody>
      </p:sp>
      <p:sp>
        <p:nvSpPr>
          <p:cNvPr id="4" name="TextBox 3">
            <a:extLst>
              <a:ext uri="{FF2B5EF4-FFF2-40B4-BE49-F238E27FC236}">
                <a16:creationId xmlns:a16="http://schemas.microsoft.com/office/drawing/2014/main" id="{138603FD-B7B4-EFB3-835C-B6DB63D53D4F}"/>
              </a:ext>
            </a:extLst>
          </p:cNvPr>
          <p:cNvSpPr txBox="1"/>
          <p:nvPr/>
        </p:nvSpPr>
        <p:spPr>
          <a:xfrm>
            <a:off x="838200" y="1334078"/>
            <a:ext cx="6096000" cy="461665"/>
          </a:xfrm>
          <a:prstGeom prst="rect">
            <a:avLst/>
          </a:prstGeom>
          <a:noFill/>
        </p:spPr>
        <p:txBody>
          <a:bodyPr wrap="square">
            <a:spAutoFit/>
          </a:bodyPr>
          <a:lstStyle/>
          <a:p>
            <a:r>
              <a:rPr lang="en-GB" sz="2400" b="1" i="0" dirty="0">
                <a:effectLst/>
                <a:latin typeface="Söhne"/>
              </a:rPr>
              <a:t>Table of Contents</a:t>
            </a:r>
            <a:endParaRPr lang="pt-BR" sz="2400"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r>
              <a:rPr lang="en-GB" sz="1400" b="1" dirty="0"/>
              <a:t>Name and Role</a:t>
            </a:r>
            <a:endParaRPr lang="en-GB" sz="1400" dirty="0"/>
          </a:p>
          <a:p>
            <a:r>
              <a:rPr lang="en-GB" sz="1400" dirty="0"/>
              <a:t>Amanda Vieira Calais - Founder of </a:t>
            </a:r>
            <a:r>
              <a:rPr lang="en-GB" sz="1400" i="1" dirty="0" err="1"/>
              <a:t>Empada</a:t>
            </a:r>
            <a:r>
              <a:rPr lang="en-GB" sz="1400" i="1" dirty="0"/>
              <a:t> Bakehouse</a:t>
            </a:r>
            <a:endParaRPr lang="en-GB" sz="1400" dirty="0"/>
          </a:p>
          <a:p>
            <a:r>
              <a:rPr lang="en-GB" sz="1400" b="1" dirty="0"/>
              <a:t>Background</a:t>
            </a:r>
            <a:endParaRPr lang="en-GB" sz="1400" dirty="0"/>
          </a:p>
          <a:p>
            <a:r>
              <a:rPr lang="en-GB" sz="1400" dirty="0"/>
              <a:t>Interest in food entrepreneurship and small business development</a:t>
            </a:r>
          </a:p>
          <a:p>
            <a:r>
              <a:rPr lang="en-GB" sz="1400" dirty="0"/>
              <a:t>Experience in food preparation and customer service</a:t>
            </a:r>
          </a:p>
          <a:p>
            <a:r>
              <a:rPr lang="en-GB" sz="1400" b="1" dirty="0"/>
              <a:t>Motivation</a:t>
            </a:r>
            <a:endParaRPr lang="en-GB" sz="1400" dirty="0"/>
          </a:p>
          <a:p>
            <a:r>
              <a:rPr lang="en-GB" sz="1400" dirty="0"/>
              <a:t>Passion for homemade, high-quality food</a:t>
            </a:r>
          </a:p>
          <a:p>
            <a:r>
              <a:rPr lang="en-GB" sz="1400" dirty="0"/>
              <a:t>Inspired by Brazilian food culture</a:t>
            </a:r>
          </a:p>
          <a:p>
            <a:r>
              <a:rPr lang="en-GB" sz="1400" b="1" dirty="0"/>
              <a:t>Purpose of the Presentation</a:t>
            </a:r>
            <a:endParaRPr lang="en-GB" sz="1400" dirty="0"/>
          </a:p>
          <a:p>
            <a:r>
              <a:rPr lang="en-GB" sz="1400" dirty="0"/>
              <a:t>To present the </a:t>
            </a:r>
            <a:r>
              <a:rPr lang="en-GB" sz="1400" dirty="0" err="1"/>
              <a:t>Empada</a:t>
            </a:r>
            <a:r>
              <a:rPr lang="en-GB" sz="1400" dirty="0"/>
              <a:t> Bakehouse business idea</a:t>
            </a:r>
          </a:p>
          <a:p>
            <a:r>
              <a:rPr lang="en-GB" sz="1400" dirty="0"/>
              <a:t>To explain its strategy, market position, and funding requirements</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a:bodyPr>
          <a:lstStyle/>
          <a:p>
            <a:pPr marL="0" indent="0">
              <a:buNone/>
            </a:pPr>
            <a:r>
              <a:rPr lang="en-GB" sz="2400" dirty="0"/>
              <a:t>Business Idea:</a:t>
            </a:r>
          </a:p>
          <a:p>
            <a:r>
              <a:rPr lang="en-GB" sz="1800" dirty="0" err="1"/>
              <a:t>Empada</a:t>
            </a:r>
            <a:r>
              <a:rPr lang="en-GB" sz="1800" dirty="0"/>
              <a:t> Bakehouse is a food startup focused on producing and selling Brazilian-style </a:t>
            </a:r>
            <a:r>
              <a:rPr lang="en-GB" sz="1800" dirty="0" err="1"/>
              <a:t>empadas</a:t>
            </a:r>
            <a:r>
              <a:rPr lang="en-GB" sz="1800" dirty="0"/>
              <a:t>. The business offers freshly baked, high-quality savoury pastries made with traditional recipes and premium ingredients.</a:t>
            </a:r>
          </a:p>
          <a:p>
            <a:r>
              <a:rPr lang="en-GB" sz="1800" dirty="0"/>
              <a:t>Product / Service</a:t>
            </a:r>
          </a:p>
          <a:p>
            <a:r>
              <a:rPr lang="en-GB" sz="1800" dirty="0"/>
              <a:t>The company will offer a variety of </a:t>
            </a:r>
            <a:r>
              <a:rPr lang="en-GB" sz="1800" dirty="0" err="1"/>
              <a:t>empadas</a:t>
            </a:r>
            <a:r>
              <a:rPr lang="en-GB" sz="1800" dirty="0"/>
              <a:t>, including classic flavours such as chicken, beef, and cheese, as well as vegetarian options. Products will be available for takeaway and pre-orders, with potential future expansion into catering services.</a:t>
            </a:r>
          </a:p>
          <a:p>
            <a:r>
              <a:rPr lang="en-GB" sz="1800" dirty="0"/>
              <a:t>Market Need</a:t>
            </a:r>
          </a:p>
          <a:p>
            <a:r>
              <a:rPr lang="en-GB" sz="1800" dirty="0" err="1"/>
              <a:t>Empada</a:t>
            </a:r>
            <a:r>
              <a:rPr lang="en-GB" sz="1800" dirty="0"/>
              <a:t> Bakehouse meets the growing demand for convenient, affordable, and high-quality food options. There is increasing consumer interest in international and artisanal food products in the UK, particularly among customers seeking quick meals that do not compromise on taste or quality. The business also fills a gap in the market by offering an authentic Brazilian product that is not widely available.</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5902000" cy="584775"/>
          </a:xfrm>
          <a:prstGeom prst="rect">
            <a:avLst/>
          </a:prstGeom>
          <a:noFill/>
        </p:spPr>
        <p:txBody>
          <a:bodyPr wrap="none" rtlCol="0">
            <a:spAutoFit/>
          </a:bodyPr>
          <a:lstStyle/>
          <a:p>
            <a:r>
              <a:rPr lang="en-GB" sz="3200" b="1" dirty="0"/>
              <a:t>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a:bodyPr>
          <a:lstStyle/>
          <a:p>
            <a:pPr marL="0" indent="0">
              <a:buNone/>
            </a:pPr>
            <a:r>
              <a:rPr lang="en-GB" sz="1800" b="1" dirty="0"/>
              <a:t>Legal Format</a:t>
            </a:r>
          </a:p>
          <a:p>
            <a:r>
              <a:rPr lang="en-GB" sz="1800" dirty="0" err="1"/>
              <a:t>Empada</a:t>
            </a:r>
            <a:r>
              <a:rPr lang="en-GB" sz="1800" dirty="0"/>
              <a:t> Bakehouse will operate as a Sole Trader in its initial stage.</a:t>
            </a:r>
          </a:p>
          <a:p>
            <a:r>
              <a:rPr lang="en-GB" sz="1800" dirty="0"/>
              <a:t>This structure allows for full control of the business, simple registration, and lower administrative costs.</a:t>
            </a:r>
          </a:p>
          <a:p>
            <a:r>
              <a:rPr lang="en-GB" sz="1800" dirty="0"/>
              <a:t>It aligns with the business goal of starting small, testing the market, and growing sustainably before potentially transitioning to a Limited Company in the future.</a:t>
            </a:r>
          </a:p>
          <a:p>
            <a:pPr marL="0" indent="0">
              <a:buNone/>
            </a:pPr>
            <a:r>
              <a:rPr lang="en-GB" sz="1800" b="1" dirty="0"/>
              <a:t>Management Structure</a:t>
            </a:r>
          </a:p>
          <a:p>
            <a:r>
              <a:rPr lang="en-GB" sz="1800" dirty="0"/>
              <a:t>Founder &amp; Owner: Responsible for operations, product development, and overall strategy.</a:t>
            </a:r>
          </a:p>
          <a:p>
            <a:r>
              <a:rPr lang="en-GB" sz="1800" dirty="0"/>
              <a:t>Marketing &amp; Sales: Handles social media, promotions, and customer engagement.</a:t>
            </a:r>
          </a:p>
          <a:p>
            <a:r>
              <a:rPr lang="en-GB" sz="1800" dirty="0"/>
              <a:t>Operations Support (future): Kitchen staff and delivery personnel to support growth.</a:t>
            </a:r>
          </a:p>
          <a:p>
            <a:pPr marL="0" indent="0">
              <a:buNone/>
            </a:pPr>
            <a:r>
              <a:rPr lang="en-GB" sz="1800" b="1" dirty="0"/>
              <a:t>Organisational Overview</a:t>
            </a:r>
          </a:p>
          <a:p>
            <a:r>
              <a:rPr lang="en-GB" sz="1800" dirty="0"/>
              <a:t>The business has a flat management structure initially, enabling quick decision-making and hands-on involvement in all areas of operations.</a:t>
            </a:r>
          </a:p>
        </p:txBody>
      </p:sp>
      <p:sp>
        <p:nvSpPr>
          <p:cNvPr id="4" name="TextBox 3">
            <a:extLst>
              <a:ext uri="{FF2B5EF4-FFF2-40B4-BE49-F238E27FC236}">
                <a16:creationId xmlns:a16="http://schemas.microsoft.com/office/drawing/2014/main" id="{B64F5224-38DF-9A0E-ED62-37C8785B3FBD}"/>
              </a:ext>
            </a:extLst>
          </p:cNvPr>
          <p:cNvSpPr txBox="1"/>
          <p:nvPr/>
        </p:nvSpPr>
        <p:spPr>
          <a:xfrm>
            <a:off x="732064" y="466433"/>
            <a:ext cx="11030712" cy="1077218"/>
          </a:xfrm>
          <a:prstGeom prst="rect">
            <a:avLst/>
          </a:prstGeom>
          <a:noFill/>
        </p:spPr>
        <p:txBody>
          <a:bodyPr wrap="square" rtlCol="0">
            <a:spAutoFit/>
          </a:bodyPr>
          <a:lstStyle/>
          <a:p>
            <a:r>
              <a:rPr lang="en-GB" sz="3200" b="1" dirty="0"/>
              <a:t> 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sp>
        <p:nvSpPr>
          <p:cNvPr id="13" name="TextBox 12">
            <a:extLst>
              <a:ext uri="{FF2B5EF4-FFF2-40B4-BE49-F238E27FC236}">
                <a16:creationId xmlns:a16="http://schemas.microsoft.com/office/drawing/2014/main" id="{F1D020DB-E020-F5BC-43E2-B05130A06E28}"/>
              </a:ext>
            </a:extLst>
          </p:cNvPr>
          <p:cNvSpPr txBox="1"/>
          <p:nvPr/>
        </p:nvSpPr>
        <p:spPr>
          <a:xfrm>
            <a:off x="945931" y="798051"/>
            <a:ext cx="6096000" cy="461665"/>
          </a:xfrm>
          <a:prstGeom prst="rect">
            <a:avLst/>
          </a:prstGeom>
          <a:noFill/>
        </p:spPr>
        <p:txBody>
          <a:bodyPr wrap="square">
            <a:spAutoFit/>
          </a:bodyPr>
          <a:lstStyle/>
          <a:p>
            <a:r>
              <a:rPr lang="pt-BR" sz="2400" b="1" dirty="0"/>
              <a:t>Organisational Chart – Empada Bakehouse</a:t>
            </a:r>
          </a:p>
        </p:txBody>
      </p:sp>
      <p:pic>
        <p:nvPicPr>
          <p:cNvPr id="17" name="Content Placeholder 16" descr="A diagram of a company&#10;&#10;AI-generated content may be incorrect.">
            <a:extLst>
              <a:ext uri="{FF2B5EF4-FFF2-40B4-BE49-F238E27FC236}">
                <a16:creationId xmlns:a16="http://schemas.microsoft.com/office/drawing/2014/main" id="{5ACCCFFE-5BFD-BB47-F6BD-68ED2FEBC50B}"/>
              </a:ext>
            </a:extLst>
          </p:cNvPr>
          <p:cNvPicPr>
            <a:picLocks noGrp="1" noChangeAspect="1"/>
          </p:cNvPicPr>
          <p:nvPr>
            <p:ph idx="1"/>
          </p:nvPr>
        </p:nvPicPr>
        <p:blipFill>
          <a:blip r:embed="rId3"/>
          <a:stretch>
            <a:fillRect/>
          </a:stretch>
        </p:blipFill>
        <p:spPr>
          <a:xfrm>
            <a:off x="1744767" y="1450427"/>
            <a:ext cx="8702465" cy="4133064"/>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PESTEL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926529" y="1095535"/>
            <a:ext cx="10637186" cy="5078313"/>
          </a:xfrm>
          <a:prstGeom prst="rect">
            <a:avLst/>
          </a:prstGeom>
          <a:noFill/>
        </p:spPr>
        <p:txBody>
          <a:bodyPr wrap="square" rtlCol="0">
            <a:spAutoFit/>
          </a:bodyPr>
          <a:lstStyle/>
          <a:p>
            <a:r>
              <a:rPr lang="en-GB" b="1" dirty="0"/>
              <a:t>Political</a:t>
            </a:r>
          </a:p>
          <a:p>
            <a:pPr marL="285750" indent="-285750">
              <a:buFont typeface="Arial" panose="020B0604020202020204" pitchFamily="34" charset="0"/>
              <a:buChar char="•"/>
            </a:pPr>
            <a:r>
              <a:rPr lang="en-GB" dirty="0"/>
              <a:t>UK food safety regulations</a:t>
            </a:r>
          </a:p>
          <a:p>
            <a:pPr marL="285750" indent="-285750">
              <a:buFont typeface="Arial" panose="020B0604020202020204" pitchFamily="34" charset="0"/>
              <a:buChar char="•"/>
            </a:pPr>
            <a:r>
              <a:rPr lang="en-GB" dirty="0"/>
              <a:t>Local council inspections and requirements</a:t>
            </a:r>
          </a:p>
          <a:p>
            <a:r>
              <a:rPr lang="en-GB" b="1" dirty="0"/>
              <a:t>Economic</a:t>
            </a:r>
          </a:p>
          <a:p>
            <a:pPr marL="285750" indent="-285750">
              <a:buFont typeface="Arial" panose="020B0604020202020204" pitchFamily="34" charset="0"/>
              <a:buChar char="•"/>
            </a:pPr>
            <a:r>
              <a:rPr lang="en-GB" dirty="0"/>
              <a:t>Rising cost of ingredients and utilities</a:t>
            </a:r>
          </a:p>
          <a:p>
            <a:pPr marL="285750" indent="-285750">
              <a:buFont typeface="Arial" panose="020B0604020202020204" pitchFamily="34" charset="0"/>
              <a:buChar char="•"/>
            </a:pPr>
            <a:r>
              <a:rPr lang="en-GB" dirty="0"/>
              <a:t>Continued demand for affordable takeaway food</a:t>
            </a:r>
          </a:p>
          <a:p>
            <a:r>
              <a:rPr lang="en-GB" b="1" dirty="0"/>
              <a:t>Social</a:t>
            </a:r>
          </a:p>
          <a:p>
            <a:pPr marL="285750" indent="-285750">
              <a:buFont typeface="Arial" panose="020B0604020202020204" pitchFamily="34" charset="0"/>
              <a:buChar char="•"/>
            </a:pPr>
            <a:r>
              <a:rPr lang="en-GB" dirty="0"/>
              <a:t>Growing interest in international and artisanal food</a:t>
            </a:r>
          </a:p>
          <a:p>
            <a:pPr marL="285750" indent="-285750">
              <a:buFont typeface="Arial" panose="020B0604020202020204" pitchFamily="34" charset="0"/>
              <a:buChar char="•"/>
            </a:pPr>
            <a:r>
              <a:rPr lang="en-GB" dirty="0"/>
              <a:t>Busy lifestyles increasing demand for convenient meals</a:t>
            </a:r>
          </a:p>
          <a:p>
            <a:r>
              <a:rPr lang="en-GB" b="1" dirty="0"/>
              <a:t>Technological</a:t>
            </a:r>
          </a:p>
          <a:p>
            <a:pPr marL="285750" indent="-285750">
              <a:buFont typeface="Arial" panose="020B0604020202020204" pitchFamily="34" charset="0"/>
              <a:buChar char="•"/>
            </a:pPr>
            <a:r>
              <a:rPr lang="en-GB" dirty="0"/>
              <a:t>Social media platforms for marketing</a:t>
            </a:r>
          </a:p>
          <a:p>
            <a:pPr marL="285750" indent="-285750">
              <a:buFont typeface="Arial" panose="020B0604020202020204" pitchFamily="34" charset="0"/>
              <a:buChar char="•"/>
            </a:pPr>
            <a:r>
              <a:rPr lang="en-GB" dirty="0"/>
              <a:t>Online ordering and digital payment systems</a:t>
            </a:r>
          </a:p>
          <a:p>
            <a:r>
              <a:rPr lang="en-GB" b="1" dirty="0"/>
              <a:t>Environmental</a:t>
            </a:r>
          </a:p>
          <a:p>
            <a:pPr marL="285750" indent="-285750">
              <a:buFont typeface="Arial" panose="020B0604020202020204" pitchFamily="34" charset="0"/>
              <a:buChar char="•"/>
            </a:pPr>
            <a:r>
              <a:rPr lang="en-GB" dirty="0"/>
              <a:t>Increased demand for sustainable packaging</a:t>
            </a:r>
          </a:p>
          <a:p>
            <a:pPr marL="285750" indent="-285750">
              <a:buFont typeface="Arial" panose="020B0604020202020204" pitchFamily="34" charset="0"/>
              <a:buChar char="•"/>
            </a:pPr>
            <a:r>
              <a:rPr lang="en-GB" dirty="0"/>
              <a:t>Focus on reducing food waste</a:t>
            </a:r>
          </a:p>
          <a:p>
            <a:r>
              <a:rPr lang="en-GB" b="1" dirty="0"/>
              <a:t>Legal</a:t>
            </a:r>
          </a:p>
          <a:p>
            <a:pPr marL="285750" indent="-285750">
              <a:buFont typeface="Arial" panose="020B0604020202020204" pitchFamily="34" charset="0"/>
              <a:buChar char="•"/>
            </a:pPr>
            <a:r>
              <a:rPr lang="en-GB" dirty="0"/>
              <a:t>Food hygiene certification requirements</a:t>
            </a:r>
          </a:p>
          <a:p>
            <a:pPr marL="285750" indent="-285750">
              <a:buFont typeface="Arial" panose="020B0604020202020204" pitchFamily="34" charset="0"/>
              <a:buChar char="•"/>
            </a:pPr>
            <a:r>
              <a:rPr lang="en-GB" dirty="0"/>
              <a:t>Compliance with health and safety regulations</a:t>
            </a: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FC24-1809-B325-3C5F-E15DA8835F4D}"/>
              </a:ext>
            </a:extLst>
          </p:cNvPr>
          <p:cNvSpPr>
            <a:spLocks noGrp="1"/>
          </p:cNvSpPr>
          <p:nvPr>
            <p:ph type="title"/>
          </p:nvPr>
        </p:nvSpPr>
        <p:spPr/>
        <p:txBody>
          <a:bodyPr>
            <a:normAutofit/>
          </a:bodyPr>
          <a:lstStyle/>
          <a:p>
            <a:r>
              <a:rPr lang="en-GB" sz="3200" b="1" dirty="0">
                <a:latin typeface="+mn-lt"/>
              </a:rPr>
              <a:t>Aligning PESTEL with Business Strategy</a:t>
            </a:r>
            <a:br>
              <a:rPr lang="en-GB" sz="3200" b="1" dirty="0">
                <a:latin typeface="+mn-lt"/>
              </a:rPr>
            </a:br>
            <a:endParaRPr lang="pt-BR" sz="3200" b="1" dirty="0">
              <a:latin typeface="+mn-lt"/>
            </a:endParaRPr>
          </a:p>
        </p:txBody>
      </p:sp>
      <p:sp>
        <p:nvSpPr>
          <p:cNvPr id="3" name="Content Placeholder 2">
            <a:extLst>
              <a:ext uri="{FF2B5EF4-FFF2-40B4-BE49-F238E27FC236}">
                <a16:creationId xmlns:a16="http://schemas.microsoft.com/office/drawing/2014/main" id="{C120DFFC-3D39-9EDF-6932-1A3DF8F51069}"/>
              </a:ext>
            </a:extLst>
          </p:cNvPr>
          <p:cNvSpPr>
            <a:spLocks noGrp="1"/>
          </p:cNvSpPr>
          <p:nvPr>
            <p:ph idx="1"/>
          </p:nvPr>
        </p:nvSpPr>
        <p:spPr>
          <a:xfrm>
            <a:off x="838200" y="1331638"/>
            <a:ext cx="10515600" cy="5237327"/>
          </a:xfrm>
        </p:spPr>
        <p:txBody>
          <a:bodyPr>
            <a:noAutofit/>
          </a:bodyPr>
          <a:lstStyle/>
          <a:p>
            <a:pPr marL="0" indent="0">
              <a:buNone/>
            </a:pPr>
            <a:r>
              <a:rPr lang="en-GB" sz="1700" b="1" dirty="0"/>
              <a:t>Political &amp; Legal Strategy</a:t>
            </a:r>
            <a:endParaRPr lang="en-GB" sz="1700" dirty="0"/>
          </a:p>
          <a:p>
            <a:r>
              <a:rPr lang="en-GB" sz="1700" dirty="0"/>
              <a:t>Obtain all required food hygiene certifications</a:t>
            </a:r>
          </a:p>
          <a:p>
            <a:r>
              <a:rPr lang="en-GB" sz="1700" dirty="0"/>
              <a:t>Ensure full compliance with local authority regulations to reduce legal risk</a:t>
            </a:r>
          </a:p>
          <a:p>
            <a:pPr marL="0" indent="0">
              <a:buNone/>
            </a:pPr>
            <a:r>
              <a:rPr lang="en-GB" sz="1700" b="1" dirty="0"/>
              <a:t>Economic Strategy</a:t>
            </a:r>
            <a:endParaRPr lang="en-GB" sz="1700" dirty="0"/>
          </a:p>
          <a:p>
            <a:r>
              <a:rPr lang="en-GB" sz="1700" dirty="0"/>
              <a:t>Use cost control measures and supplier comparison</a:t>
            </a:r>
          </a:p>
          <a:p>
            <a:r>
              <a:rPr lang="en-GB" sz="1700" dirty="0"/>
              <a:t>Offer competitive pricing while maintaining quality</a:t>
            </a:r>
          </a:p>
          <a:p>
            <a:pPr marL="0" indent="0">
              <a:buNone/>
            </a:pPr>
            <a:r>
              <a:rPr lang="en-GB" sz="1700" b="1" dirty="0"/>
              <a:t>Social Strategy</a:t>
            </a:r>
            <a:endParaRPr lang="en-GB" sz="1700" dirty="0"/>
          </a:p>
          <a:p>
            <a:r>
              <a:rPr lang="en-GB" sz="1700" dirty="0"/>
              <a:t>Promote authentic Brazilian flavours to attract diverse customers</a:t>
            </a:r>
          </a:p>
          <a:p>
            <a:r>
              <a:rPr lang="en-GB" sz="1700" dirty="0"/>
              <a:t>Focus on convenience through takeaway and pre-orders</a:t>
            </a:r>
          </a:p>
          <a:p>
            <a:pPr marL="0" indent="0">
              <a:buNone/>
            </a:pPr>
            <a:r>
              <a:rPr lang="en-GB" sz="1700" b="1" dirty="0"/>
              <a:t>Technological Strategy</a:t>
            </a:r>
            <a:endParaRPr lang="en-GB" sz="1700" dirty="0"/>
          </a:p>
          <a:p>
            <a:r>
              <a:rPr lang="en-GB" sz="1700" dirty="0"/>
              <a:t>Leverage social media platforms for low-cost marketing</a:t>
            </a:r>
          </a:p>
          <a:p>
            <a:r>
              <a:rPr lang="en-GB" sz="1700" dirty="0"/>
              <a:t>Use digital payments and online communication with customers</a:t>
            </a:r>
          </a:p>
          <a:p>
            <a:pPr marL="0" indent="0">
              <a:buNone/>
            </a:pPr>
            <a:r>
              <a:rPr lang="en-GB" sz="1700" b="1" dirty="0"/>
              <a:t>Environmental Strategy</a:t>
            </a:r>
            <a:endParaRPr lang="en-GB" sz="1700" dirty="0"/>
          </a:p>
          <a:p>
            <a:r>
              <a:rPr lang="en-GB" sz="1700" dirty="0"/>
              <a:t>Use sustainable packaging where possible </a:t>
            </a:r>
            <a:endParaRPr lang="pt-BR" sz="1700" dirty="0"/>
          </a:p>
        </p:txBody>
      </p:sp>
    </p:spTree>
    <p:extLst>
      <p:ext uri="{BB962C8B-B14F-4D97-AF65-F5344CB8AC3E}">
        <p14:creationId xmlns:p14="http://schemas.microsoft.com/office/powerpoint/2010/main" val="3956979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528571"/>
            <a:ext cx="10515600" cy="4351338"/>
          </a:xfrm>
        </p:spPr>
        <p:txBody>
          <a:bodyPr>
            <a:noAutofit/>
          </a:bodyPr>
          <a:lstStyle/>
          <a:p>
            <a:pPr marL="0" indent="0">
              <a:buNone/>
            </a:pPr>
            <a:r>
              <a:rPr lang="pt-BR" sz="1800" b="1" dirty="0"/>
              <a:t>Target Market &amp; Customer Segments</a:t>
            </a:r>
            <a:endParaRPr lang="pt-BR" sz="1800" dirty="0"/>
          </a:p>
          <a:p>
            <a:r>
              <a:rPr lang="pt-BR" sz="1800" dirty="0"/>
              <a:t>Young professionals and families</a:t>
            </a:r>
          </a:p>
          <a:p>
            <a:r>
              <a:rPr lang="pt-BR" sz="1800" dirty="0"/>
              <a:t>Brazilian and international food lovers</a:t>
            </a:r>
          </a:p>
          <a:p>
            <a:r>
              <a:rPr lang="pt-BR" sz="1800" dirty="0"/>
              <a:t>Customers seeking convenient, high-quality takeaway food</a:t>
            </a:r>
          </a:p>
          <a:p>
            <a:pPr marL="0" indent="0">
              <a:buNone/>
            </a:pPr>
            <a:r>
              <a:rPr lang="pt-BR" sz="1800" b="1" dirty="0"/>
              <a:t>Unique Selling Points (USP)</a:t>
            </a:r>
            <a:endParaRPr lang="pt-BR" sz="1800" dirty="0"/>
          </a:p>
          <a:p>
            <a:r>
              <a:rPr lang="pt-BR" sz="1800" dirty="0"/>
              <a:t>Authentic Brazilian-style empadas</a:t>
            </a:r>
          </a:p>
          <a:p>
            <a:r>
              <a:rPr lang="pt-BR" sz="1800" dirty="0"/>
              <a:t>Freshly baked, homemade products</a:t>
            </a:r>
          </a:p>
          <a:p>
            <a:r>
              <a:rPr lang="pt-BR" sz="1800" dirty="0"/>
              <a:t>Variety of flavours, including vegetarian options</a:t>
            </a:r>
          </a:p>
          <a:p>
            <a:pPr marL="0" indent="0">
              <a:buNone/>
            </a:pPr>
            <a:r>
              <a:rPr lang="pt-BR" sz="1800" b="1" dirty="0"/>
              <a:t>Marketing &amp; Promotion Strategies</a:t>
            </a:r>
            <a:endParaRPr lang="pt-BR" sz="1800" dirty="0"/>
          </a:p>
          <a:p>
            <a:r>
              <a:rPr lang="pt-BR" sz="1800" dirty="0"/>
              <a:t>Social media marketing (Instagram and Facebook)</a:t>
            </a:r>
          </a:p>
          <a:p>
            <a:r>
              <a:rPr lang="pt-BR" sz="1800" dirty="0"/>
              <a:t>Local community engagement and word-of-mouth</a:t>
            </a:r>
          </a:p>
          <a:p>
            <a:r>
              <a:rPr lang="pt-BR" sz="1800" dirty="0"/>
              <a:t>Attractive branding and packaging</a:t>
            </a:r>
          </a:p>
          <a:p>
            <a:endParaRPr lang="en-GB" sz="1800"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816668432"/>
              </p:ext>
            </p:extLst>
          </p:nvPr>
        </p:nvGraphicFramePr>
        <p:xfrm>
          <a:off x="6705600" y="1340121"/>
          <a:ext cx="5181600" cy="4655727"/>
        </p:xfrm>
        <a:graphic>
          <a:graphicData uri="http://schemas.openxmlformats.org/drawingml/2006/table">
            <a:tbl>
              <a:tblPr bandRow="1">
                <a:tableStyleId>{5C22544A-7EE6-4342-B048-85BDC9FD1C3A}</a:tableStyleId>
              </a:tblPr>
              <a:tblGrid>
                <a:gridCol w="3539543">
                  <a:extLst>
                    <a:ext uri="{9D8B030D-6E8A-4147-A177-3AD203B41FA5}">
                      <a16:colId xmlns:a16="http://schemas.microsoft.com/office/drawing/2014/main" val="4078324115"/>
                    </a:ext>
                  </a:extLst>
                </a:gridCol>
                <a:gridCol w="1642057">
                  <a:extLst>
                    <a:ext uri="{9D8B030D-6E8A-4147-A177-3AD203B41FA5}">
                      <a16:colId xmlns:a16="http://schemas.microsoft.com/office/drawing/2014/main" val="3261734122"/>
                    </a:ext>
                  </a:extLst>
                </a:gridCol>
              </a:tblGrid>
              <a:tr h="928760">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471524">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£2,500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471524">
                <a:tc>
                  <a:txBody>
                    <a:bodyPr/>
                    <a:lstStyle/>
                    <a:p>
                      <a:pPr algn="l" rtl="0" fontAlgn="ctr"/>
                      <a:r>
                        <a:rPr lang="en-GB" sz="3300" u="none" strike="noStrike" dirty="0">
                          <a:effectLst/>
                        </a:rPr>
                        <a:t>Bus. Rate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£1,200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471524">
                <a:tc>
                  <a:txBody>
                    <a:bodyPr/>
                    <a:lstStyle/>
                    <a:p>
                      <a:pPr algn="l" rtl="0" fontAlgn="ctr"/>
                      <a:r>
                        <a:rPr lang="en-GB" sz="3300" u="none" strike="noStrike">
                          <a:effectLst/>
                        </a:rPr>
                        <a:t>Gas bill</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£850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812186">
                <a:tc>
                  <a:txBody>
                    <a:bodyPr/>
                    <a:lstStyle/>
                    <a:p>
                      <a:pPr algn="l" rtl="0" fontAlgn="ctr"/>
                      <a:r>
                        <a:rPr lang="en-GB" sz="3300" u="none" strike="noStrike" dirty="0">
                          <a:effectLst/>
                        </a:rPr>
                        <a:t>Four Emp Salary</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£8,000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471524">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747441">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£12,750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3214179257"/>
              </p:ext>
            </p:extLst>
          </p:nvPr>
        </p:nvGraphicFramePr>
        <p:xfrm>
          <a:off x="669006" y="1340118"/>
          <a:ext cx="5811047" cy="4374486"/>
        </p:xfrm>
        <a:graphic>
          <a:graphicData uri="http://schemas.openxmlformats.org/drawingml/2006/table">
            <a:tbl>
              <a:tblPr firstRow="1"/>
              <a:tblGrid>
                <a:gridCol w="4076016">
                  <a:extLst>
                    <a:ext uri="{9D8B030D-6E8A-4147-A177-3AD203B41FA5}">
                      <a16:colId xmlns:a16="http://schemas.microsoft.com/office/drawing/2014/main" val="3173173661"/>
                    </a:ext>
                  </a:extLst>
                </a:gridCol>
                <a:gridCol w="1735031">
                  <a:extLst>
                    <a:ext uri="{9D8B030D-6E8A-4147-A177-3AD203B41FA5}">
                      <a16:colId xmlns:a16="http://schemas.microsoft.com/office/drawing/2014/main" val="896379705"/>
                    </a:ext>
                  </a:extLst>
                </a:gridCol>
              </a:tblGrid>
              <a:tr h="729081">
                <a:tc>
                  <a:txBody>
                    <a:bodyPr/>
                    <a:lstStyle/>
                    <a:p>
                      <a:pPr algn="l" rtl="0" fontAlgn="ctr">
                        <a:spcBef>
                          <a:spcPts val="0"/>
                        </a:spcBef>
                        <a:spcAft>
                          <a:spcPts val="0"/>
                        </a:spcAft>
                      </a:pPr>
                      <a:r>
                        <a:rPr lang="en-GB" sz="3300" b="1" i="0" u="none" strike="noStrike" dirty="0">
                          <a:solidFill>
                            <a:srgbClr val="000000"/>
                          </a:solidFill>
                          <a:effectLst/>
                          <a:highlight>
                            <a:srgbClr val="83CCEB"/>
                          </a:highlight>
                          <a:latin typeface="Calibri" panose="020F0502020204030204" pitchFamily="34" charset="0"/>
                        </a:rPr>
                        <a:t>Startup</a:t>
                      </a:r>
                      <a:r>
                        <a:rPr lang="en-GB" sz="3300" b="0" i="0" u="none" strike="noStrike" dirty="0">
                          <a:solidFill>
                            <a:srgbClr val="000000"/>
                          </a:solidFill>
                          <a:effectLst/>
                          <a:highlight>
                            <a:srgbClr val="83CCEB"/>
                          </a:highlight>
                          <a:latin typeface="Calibri" panose="020F0502020204030204" pitchFamily="34" charset="0"/>
                        </a:rPr>
                        <a:t> </a:t>
                      </a:r>
                      <a:r>
                        <a:rPr lang="en-GB" sz="3300" b="1" i="0" u="none" strike="noStrike" dirty="0">
                          <a:solidFill>
                            <a:srgbClr val="000000"/>
                          </a:solidFill>
                          <a:effectLst/>
                          <a:highlight>
                            <a:srgbClr val="83CCEB"/>
                          </a:highlight>
                          <a:latin typeface="Calibri" panose="020F0502020204030204" pitchFamily="34" charset="0"/>
                        </a:rPr>
                        <a:t>Cost</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729081">
                <a:tc>
                  <a:txBody>
                    <a:bodyPr/>
                    <a:lstStyle/>
                    <a:p>
                      <a:pPr algn="l" rtl="0" fontAlgn="ctr">
                        <a:spcBef>
                          <a:spcPts val="0"/>
                        </a:spcBef>
                        <a:spcAft>
                          <a:spcPts val="0"/>
                        </a:spcAft>
                      </a:pPr>
                      <a:r>
                        <a:rPr lang="pt-BR" sz="2400" dirty="0">
                          <a:highlight>
                            <a:srgbClr val="CAEDFB"/>
                          </a:highlight>
                        </a:rPr>
                        <a:t>Equipment and Shop Setup</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£18,000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729081">
                <a:tc>
                  <a:txBody>
                    <a:bodyPr/>
                    <a:lstStyle/>
                    <a:p>
                      <a:pPr algn="l" rtl="0" fontAlgn="ctr">
                        <a:spcBef>
                          <a:spcPts val="0"/>
                        </a:spcBef>
                        <a:spcAft>
                          <a:spcPts val="0"/>
                        </a:spcAft>
                      </a:pPr>
                      <a:r>
                        <a:rPr lang="pt-BR" sz="2400" dirty="0">
                          <a:highlight>
                            <a:srgbClr val="CAEDFB"/>
                          </a:highlight>
                        </a:rPr>
                        <a:t>Initial Stock of Ingredients</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729081">
                <a:tc>
                  <a:txBody>
                    <a:bodyPr/>
                    <a:lstStyle/>
                    <a:p>
                      <a:pPr algn="l" rtl="0" fontAlgn="ctr">
                        <a:spcBef>
                          <a:spcPts val="0"/>
                        </a:spcBef>
                        <a:spcAft>
                          <a:spcPts val="0"/>
                        </a:spcAft>
                      </a:pPr>
                      <a:r>
                        <a:rPr lang="pt-BR" sz="2400" dirty="0">
                          <a:highlight>
                            <a:srgbClr val="CAEDFB"/>
                          </a:highlight>
                        </a:rPr>
                        <a:t>Licences, Insurance, POS Setup</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£4000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729081">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Renovation</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£4000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729081">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
        <p:nvSpPr>
          <p:cNvPr id="3" name="TextBox 2">
            <a:extLst>
              <a:ext uri="{FF2B5EF4-FFF2-40B4-BE49-F238E27FC236}">
                <a16:creationId xmlns:a16="http://schemas.microsoft.com/office/drawing/2014/main" id="{E026DC75-B2B2-41BE-4C41-381F6BB22B04}"/>
              </a:ext>
            </a:extLst>
          </p:cNvPr>
          <p:cNvSpPr txBox="1"/>
          <p:nvPr/>
        </p:nvSpPr>
        <p:spPr>
          <a:xfrm>
            <a:off x="609600" y="400487"/>
            <a:ext cx="6096000" cy="461665"/>
          </a:xfrm>
          <a:prstGeom prst="rect">
            <a:avLst/>
          </a:prstGeom>
          <a:noFill/>
        </p:spPr>
        <p:txBody>
          <a:bodyPr wrap="square">
            <a:spAutoFit/>
          </a:bodyPr>
          <a:lstStyle/>
          <a:p>
            <a:r>
              <a:rPr lang="en-GB" sz="2400" b="1" i="0" dirty="0">
                <a:effectLst/>
              </a:rPr>
              <a:t>Funding Requirements and Allocation</a:t>
            </a:r>
            <a:endParaRPr lang="en-GB" sz="2400" b="1" dirty="0"/>
          </a:p>
        </p:txBody>
      </p:sp>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4073417289"/>
              </p:ext>
            </p:extLst>
          </p:nvPr>
        </p:nvGraphicFramePr>
        <p:xfrm>
          <a:off x="822218" y="437726"/>
          <a:ext cx="10549976" cy="3531850"/>
        </p:xfrm>
        <a:graphic>
          <a:graphicData uri="http://schemas.openxmlformats.org/drawingml/2006/table">
            <a:tbl>
              <a:tblPr firstRow="1" bandRow="1"/>
              <a:tblGrid>
                <a:gridCol w="2195343">
                  <a:extLst>
                    <a:ext uri="{9D8B030D-6E8A-4147-A177-3AD203B41FA5}">
                      <a16:colId xmlns:a16="http://schemas.microsoft.com/office/drawing/2014/main" val="2167734324"/>
                    </a:ext>
                  </a:extLst>
                </a:gridCol>
                <a:gridCol w="1346852">
                  <a:extLst>
                    <a:ext uri="{9D8B030D-6E8A-4147-A177-3AD203B41FA5}">
                      <a16:colId xmlns:a16="http://schemas.microsoft.com/office/drawing/2014/main" val="2955019756"/>
                    </a:ext>
                  </a:extLst>
                </a:gridCol>
                <a:gridCol w="1223681">
                  <a:extLst>
                    <a:ext uri="{9D8B030D-6E8A-4147-A177-3AD203B41FA5}">
                      <a16:colId xmlns:a16="http://schemas.microsoft.com/office/drawing/2014/main" val="4290968929"/>
                    </a:ext>
                  </a:extLst>
                </a:gridCol>
                <a:gridCol w="1446025">
                  <a:extLst>
                    <a:ext uri="{9D8B030D-6E8A-4147-A177-3AD203B41FA5}">
                      <a16:colId xmlns:a16="http://schemas.microsoft.com/office/drawing/2014/main" val="1994572689"/>
                    </a:ext>
                  </a:extLst>
                </a:gridCol>
                <a:gridCol w="1446025">
                  <a:extLst>
                    <a:ext uri="{9D8B030D-6E8A-4147-A177-3AD203B41FA5}">
                      <a16:colId xmlns:a16="http://schemas.microsoft.com/office/drawing/2014/main" val="2634358367"/>
                    </a:ext>
                  </a:extLst>
                </a:gridCol>
                <a:gridCol w="1446025">
                  <a:extLst>
                    <a:ext uri="{9D8B030D-6E8A-4147-A177-3AD203B41FA5}">
                      <a16:colId xmlns:a16="http://schemas.microsoft.com/office/drawing/2014/main" val="1333549612"/>
                    </a:ext>
                  </a:extLst>
                </a:gridCol>
                <a:gridCol w="1446025">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400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Raw materials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hourly paid Emp</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£16,500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3650990174"/>
              </p:ext>
            </p:extLst>
          </p:nvPr>
        </p:nvGraphicFramePr>
        <p:xfrm>
          <a:off x="477012" y="810693"/>
          <a:ext cx="11237977" cy="3871518"/>
        </p:xfrm>
        <a:graphic>
          <a:graphicData uri="http://schemas.openxmlformats.org/drawingml/2006/table">
            <a:tbl>
              <a:tblPr/>
              <a:tblGrid>
                <a:gridCol w="1950878">
                  <a:extLst>
                    <a:ext uri="{9D8B030D-6E8A-4147-A177-3AD203B41FA5}">
                      <a16:colId xmlns:a16="http://schemas.microsoft.com/office/drawing/2014/main" val="2231490072"/>
                    </a:ext>
                  </a:extLst>
                </a:gridCol>
                <a:gridCol w="1555531">
                  <a:extLst>
                    <a:ext uri="{9D8B030D-6E8A-4147-A177-3AD203B41FA5}">
                      <a16:colId xmlns:a16="http://schemas.microsoft.com/office/drawing/2014/main" val="188148330"/>
                    </a:ext>
                  </a:extLst>
                </a:gridCol>
                <a:gridCol w="1566041">
                  <a:extLst>
                    <a:ext uri="{9D8B030D-6E8A-4147-A177-3AD203B41FA5}">
                      <a16:colId xmlns:a16="http://schemas.microsoft.com/office/drawing/2014/main" val="2562362153"/>
                    </a:ext>
                  </a:extLst>
                </a:gridCol>
                <a:gridCol w="1524000">
                  <a:extLst>
                    <a:ext uri="{9D8B030D-6E8A-4147-A177-3AD203B41FA5}">
                      <a16:colId xmlns:a16="http://schemas.microsoft.com/office/drawing/2014/main" val="2352855495"/>
                    </a:ext>
                  </a:extLst>
                </a:gridCol>
                <a:gridCol w="1545021">
                  <a:extLst>
                    <a:ext uri="{9D8B030D-6E8A-4147-A177-3AD203B41FA5}">
                      <a16:colId xmlns:a16="http://schemas.microsoft.com/office/drawing/2014/main" val="1421131222"/>
                    </a:ext>
                  </a:extLst>
                </a:gridCol>
                <a:gridCol w="1555531">
                  <a:extLst>
                    <a:ext uri="{9D8B030D-6E8A-4147-A177-3AD203B41FA5}">
                      <a16:colId xmlns:a16="http://schemas.microsoft.com/office/drawing/2014/main" val="1789028460"/>
                    </a:ext>
                  </a:extLst>
                </a:gridCol>
                <a:gridCol w="1540975">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dirty="0">
                          <a:solidFill>
                            <a:srgbClr val="000000"/>
                          </a:solidFill>
                          <a:effectLst/>
                          <a:highlight>
                            <a:srgbClr val="CAEDFB"/>
                          </a:highlight>
                          <a:latin typeface="Aptos Narrow" panose="020B0004020202020204" pitchFamily="34" charset="0"/>
                        </a:rPr>
                        <a:t>Fixed</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a:t>
                      </a:r>
                      <a:r>
                        <a:rPr lang="en-GB" sz="3300" u="none" strike="noStrike" dirty="0">
                          <a:effectLst/>
                          <a:highlight>
                            <a:srgbClr val="CAEDFB"/>
                          </a:highlight>
                        </a:rPr>
                        <a:t>12,750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£16,350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£16,400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£16,400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£16,450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£16,450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£16,500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£29,100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£29,200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£29,200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£29,250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dirty="0">
                          <a:solidFill>
                            <a:srgbClr val="000000"/>
                          </a:solidFill>
                          <a:effectLst/>
                          <a:latin typeface="Aptos Narrow" panose="020B0004020202020204" pitchFamily="34" charset="0"/>
                        </a:rPr>
                        <a:t>Revenue</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£26,000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£28,600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£31,200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£33,800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£36,400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£39,000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-£3,100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-£550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£2,100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£4,600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£7,200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£9,750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pt-BR" sz="4000" b="1" dirty="0"/>
              <a:t>32,600</a:t>
            </a:r>
            <a:r>
              <a:rPr lang="en-GB" sz="4000" b="1" dirty="0"/>
              <a:t>   </a:t>
            </a:r>
            <a:r>
              <a:rPr lang="en-GB" sz="4000" dirty="0"/>
              <a:t>              </a:t>
            </a:r>
            <a:r>
              <a:rPr lang="pt-BR" dirty="0"/>
              <a:t> £31,000 </a:t>
            </a:r>
            <a:r>
              <a:rPr lang="en-GB" sz="1800" b="0" i="0" u="none" strike="noStrike" dirty="0">
                <a:solidFill>
                  <a:srgbClr val="000000"/>
                </a:solidFill>
                <a:effectLst/>
                <a:latin typeface="Aptos Narrow" panose="020B0004020202020204" pitchFamily="34" charset="0"/>
              </a:rPr>
              <a:t>+ £ </a:t>
            </a:r>
            <a:r>
              <a:rPr lang="pt-BR" dirty="0"/>
              <a:t>1,600</a:t>
            </a:r>
            <a:r>
              <a:rPr lang="en-GB" sz="1800" b="0" i="0" u="none" strike="noStrike" dirty="0">
                <a:solidFill>
                  <a:srgbClr val="000000"/>
                </a:solidFill>
                <a:effectLst/>
                <a:latin typeface="Aptos Narrow" panose="020B0004020202020204" pitchFamily="34" charset="0"/>
              </a:rPr>
              <a:t> )</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0d03be2aba16920ac0e3e73273786f88">
  <xsd:schema xmlns:xsd="http://www.w3.org/2001/XMLSchema" xmlns:xs="http://www.w3.org/2001/XMLSchema" xmlns:p="http://schemas.microsoft.com/office/2006/metadata/properties" xmlns:ns3="dd86abe3-ec21-467e-8687-9d211c569818" targetNamespace="http://schemas.microsoft.com/office/2006/metadata/properties" ma:root="true" ma:fieldsID="8973e3bdb06e0653db1beafeaf36d76b"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07366B-6740-495D-B00C-698A7E35F828}">
  <ds:schemaRefs>
    <ds:schemaRef ds:uri="http://schemas.microsoft.com/office/2006/documentManagement/types"/>
    <ds:schemaRef ds:uri="http://www.w3.org/XML/1998/namespace"/>
    <ds:schemaRef ds:uri="http://schemas.microsoft.com/office/2006/metadata/properties"/>
    <ds:schemaRef ds:uri="http://purl.org/dc/elements/1.1/"/>
    <ds:schemaRef ds:uri="http://purl.org/dc/dcmitype/"/>
    <ds:schemaRef ds:uri="http://purl.org/dc/terms/"/>
    <ds:schemaRef ds:uri="http://schemas.microsoft.com/office/infopath/2007/PartnerControls"/>
    <ds:schemaRef ds:uri="http://schemas.openxmlformats.org/package/2006/metadata/core-properties"/>
    <ds:schemaRef ds:uri="dd86abe3-ec21-467e-8687-9d211c569818"/>
  </ds:schemaRefs>
</ds:datastoreItem>
</file>

<file path=customXml/itemProps2.xml><?xml version="1.0" encoding="utf-8"?>
<ds:datastoreItem xmlns:ds="http://schemas.openxmlformats.org/officeDocument/2006/customXml" ds:itemID="{4E15282E-4F2D-4D73-8AB4-033D9E70C9BD}">
  <ds:schemaRefs>
    <ds:schemaRef ds:uri="http://schemas.microsoft.com/sharepoint/v3/contenttype/forms"/>
  </ds:schemaRefs>
</ds:datastoreItem>
</file>

<file path=customXml/itemProps3.xml><?xml version="1.0" encoding="utf-8"?>
<ds:datastoreItem xmlns:ds="http://schemas.openxmlformats.org/officeDocument/2006/customXml" ds:itemID="{591912A9-9DE2-41A5-8833-4ADE106602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218</TotalTime>
  <Words>1649</Words>
  <Application>Microsoft Office PowerPoint</Application>
  <PresentationFormat>Widescreen</PresentationFormat>
  <Paragraphs>255</Paragraphs>
  <Slides>13</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Meiryo</vt:lpstr>
      <vt:lpstr>Aptos</vt:lpstr>
      <vt:lpstr>Aptos Narrow</vt:lpstr>
      <vt:lpstr>Arial</vt:lpstr>
      <vt:lpstr>Calibri</vt:lpstr>
      <vt:lpstr>Calibri Light</vt:lpstr>
      <vt:lpstr>Söhne</vt:lpstr>
      <vt:lpstr>Office Theme</vt:lpstr>
      <vt:lpstr>Business Plan Presentation:   Empada Bakehouse</vt:lpstr>
      <vt:lpstr>PowerPoint Presentation</vt:lpstr>
      <vt:lpstr>PowerPoint Presentation</vt:lpstr>
      <vt:lpstr>PowerPoint Presentation</vt:lpstr>
      <vt:lpstr>PowerPoint Presentation</vt:lpstr>
      <vt:lpstr>PowerPoint Presentation</vt:lpstr>
      <vt:lpstr>PowerPoint Presentation</vt:lpstr>
      <vt:lpstr>Aligning PESTEL with Business Strategy </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Amanda Vieira Calais (2423969)</cp:lastModifiedBy>
  <cp:revision>54</cp:revision>
  <dcterms:created xsi:type="dcterms:W3CDTF">2023-07-31T07:37:43Z</dcterms:created>
  <dcterms:modified xsi:type="dcterms:W3CDTF">2025-12-14T12:18:12Z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