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7"/>
  </p:notesMasterIdLst>
  <p:handoutMasterIdLst>
    <p:handoutMasterId r:id="rId28"/>
  </p:handoutMasterIdLst>
  <p:sldIdLst>
    <p:sldId id="256" r:id="rId5"/>
    <p:sldId id="275" r:id="rId6"/>
    <p:sldId id="287" r:id="rId7"/>
    <p:sldId id="288" r:id="rId8"/>
    <p:sldId id="289" r:id="rId9"/>
    <p:sldId id="292" r:id="rId10"/>
    <p:sldId id="290" r:id="rId11"/>
    <p:sldId id="291" r:id="rId12"/>
    <p:sldId id="293" r:id="rId13"/>
    <p:sldId id="294" r:id="rId14"/>
    <p:sldId id="295" r:id="rId15"/>
    <p:sldId id="296" r:id="rId16"/>
    <p:sldId id="297" r:id="rId17"/>
    <p:sldId id="298" r:id="rId18"/>
    <p:sldId id="299" r:id="rId19"/>
    <p:sldId id="302" r:id="rId20"/>
    <p:sldId id="303" r:id="rId21"/>
    <p:sldId id="304" r:id="rId22"/>
    <p:sldId id="307" r:id="rId23"/>
    <p:sldId id="306" r:id="rId24"/>
    <p:sldId id="300" r:id="rId25"/>
    <p:sldId id="301"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4" d="100"/>
          <a:sy n="74" d="100"/>
        </p:scale>
        <p:origin x="1714"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19/03/2022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3/19/2022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19/03/2022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19/03/2022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19/03/2022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19/03/2022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19/03/2022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19/03/2022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19/03/2022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19/03/2022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19/03/2022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s://www.gov.uk/government/publications/urinary-tract-infection-diagnosis" TargetMode="External"/><Relationship Id="rId2" Type="http://schemas.openxmlformats.org/officeDocument/2006/relationships/hyperlink" Target="https://www.nhs.uk/conditions/urinary-tract-infections-utis/"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youtube.com/watch?v=CkGqp5tr-Qk"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2117923"/>
            <a:ext cx="7992888" cy="1470025"/>
          </a:xfrm>
        </p:spPr>
        <p:txBody>
          <a:bodyPr>
            <a:noAutofit/>
          </a:bodyPr>
          <a:lstStyle/>
          <a:p>
            <a:pPr marL="0" indent="0"/>
            <a:r>
              <a:rPr lang="en-GB" altLang="en-US" sz="5400" b="1" dirty="0">
                <a:solidFill>
                  <a:schemeClr val="bg1"/>
                </a:solidFill>
              </a:rPr>
              <a:t>INTRODUCTION TO PHYSIOLOGY</a:t>
            </a:r>
            <a:br>
              <a:rPr lang="en-GB" altLang="en-US" sz="5400" b="1" dirty="0">
                <a:solidFill>
                  <a:schemeClr val="bg1"/>
                </a:solidFill>
              </a:rPr>
            </a:br>
            <a:endParaRPr lang="en-GB" altLang="en-US" sz="5400" b="1" dirty="0">
              <a:solidFill>
                <a:schemeClr val="bg1"/>
              </a:solidFill>
            </a:endParaRPr>
          </a:p>
        </p:txBody>
      </p:sp>
      <p:sp>
        <p:nvSpPr>
          <p:cNvPr id="3" name="TextBox 2">
            <a:extLst>
              <a:ext uri="{FF2B5EF4-FFF2-40B4-BE49-F238E27FC236}">
                <a16:creationId xmlns:a16="http://schemas.microsoft.com/office/drawing/2014/main" id="{9D1C96DE-C090-4E6B-AC0B-470FD4653840}"/>
              </a:ext>
            </a:extLst>
          </p:cNvPr>
          <p:cNvSpPr txBox="1"/>
          <p:nvPr/>
        </p:nvSpPr>
        <p:spPr>
          <a:xfrm>
            <a:off x="2267744" y="4005064"/>
            <a:ext cx="5040560" cy="1323439"/>
          </a:xfrm>
          <a:prstGeom prst="rect">
            <a:avLst/>
          </a:prstGeom>
          <a:noFill/>
        </p:spPr>
        <p:txBody>
          <a:bodyPr wrap="square" rtlCol="0">
            <a:spAutoFit/>
          </a:bodyPr>
          <a:lstStyle/>
          <a:p>
            <a:pPr algn="ctr"/>
            <a:r>
              <a:rPr lang="en-GB" sz="4000" b="1">
                <a:solidFill>
                  <a:schemeClr val="bg1"/>
                </a:solidFill>
              </a:rPr>
              <a:t>WEEK 6 </a:t>
            </a:r>
            <a:r>
              <a:rPr lang="en-GB" sz="4000" b="1" dirty="0">
                <a:solidFill>
                  <a:schemeClr val="bg1"/>
                </a:solidFill>
              </a:rPr>
              <a:t>- THE URINARY SYSTEM</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Objectives of the session</a:t>
            </a:r>
          </a:p>
        </p:txBody>
      </p:sp>
      <p:sp>
        <p:nvSpPr>
          <p:cNvPr id="3" name="Content Placeholder 2"/>
          <p:cNvSpPr>
            <a:spLocks noGrp="1"/>
          </p:cNvSpPr>
          <p:nvPr>
            <p:ph idx="1"/>
          </p:nvPr>
        </p:nvSpPr>
        <p:spPr/>
        <p:txBody>
          <a:bodyPr>
            <a:normAutofit/>
          </a:bodyPr>
          <a:lstStyle/>
          <a:p>
            <a:pPr marL="0" indent="0">
              <a:buNone/>
            </a:pPr>
            <a:r>
              <a:rPr lang="en-GB" dirty="0"/>
              <a:t>By the end of the session students should be able to:</a:t>
            </a:r>
          </a:p>
          <a:p>
            <a:r>
              <a:rPr lang="en-GB" dirty="0"/>
              <a:t>Explain the function of the urinary system</a:t>
            </a:r>
          </a:p>
          <a:p>
            <a:r>
              <a:rPr lang="en-GB" dirty="0"/>
              <a:t>Describe the urinary function of the kidney</a:t>
            </a:r>
          </a:p>
        </p:txBody>
      </p:sp>
    </p:spTree>
    <p:extLst>
      <p:ext uri="{BB962C8B-B14F-4D97-AF65-F5344CB8AC3E}">
        <p14:creationId xmlns:p14="http://schemas.microsoft.com/office/powerpoint/2010/main" val="25040862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dirty="0"/>
              <a:t>How does the urinary system work?</a:t>
            </a:r>
            <a:br>
              <a:rPr lang="en-GB" dirty="0"/>
            </a:br>
            <a:endParaRPr lang="en-GB" dirty="0"/>
          </a:p>
        </p:txBody>
      </p:sp>
      <p:sp>
        <p:nvSpPr>
          <p:cNvPr id="3" name="Content Placeholder 2"/>
          <p:cNvSpPr>
            <a:spLocks noGrp="1"/>
          </p:cNvSpPr>
          <p:nvPr>
            <p:ph idx="1"/>
          </p:nvPr>
        </p:nvSpPr>
        <p:spPr/>
        <p:txBody>
          <a:bodyPr>
            <a:normAutofit/>
          </a:bodyPr>
          <a:lstStyle/>
          <a:p>
            <a:pPr fontAlgn="base"/>
            <a:r>
              <a:rPr lang="en-GB" dirty="0">
                <a:solidFill>
                  <a:srgbClr val="000000"/>
                </a:solidFill>
                <a:latin typeface="noto_sansregular"/>
              </a:rPr>
              <a:t>The urinary system's function is to filter blood and create urine as a waste by-product. </a:t>
            </a:r>
          </a:p>
          <a:p>
            <a:pPr fontAlgn="base"/>
            <a:r>
              <a:rPr lang="en-GB" dirty="0">
                <a:solidFill>
                  <a:srgbClr val="000000"/>
                </a:solidFill>
                <a:latin typeface="noto_sansregular"/>
              </a:rPr>
              <a:t>The organs of the urinary system include the kidneys, renal pelvis, ureters, bladder and urethra.</a:t>
            </a:r>
          </a:p>
          <a:p>
            <a:pPr marL="0" indent="0">
              <a:buNone/>
            </a:pPr>
            <a:br>
              <a:rPr lang="en-GB" dirty="0"/>
            </a:br>
            <a:endParaRPr lang="en-GB" dirty="0"/>
          </a:p>
        </p:txBody>
      </p:sp>
    </p:spTree>
    <p:extLst>
      <p:ext uri="{BB962C8B-B14F-4D97-AF65-F5344CB8AC3E}">
        <p14:creationId xmlns:p14="http://schemas.microsoft.com/office/powerpoint/2010/main" val="20402094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87624" y="260648"/>
            <a:ext cx="6840759" cy="540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445167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chor="ctr">
            <a:normAutofit fontScale="90000"/>
          </a:bodyPr>
          <a:lstStyle/>
          <a:p>
            <a:r>
              <a:rPr lang="en-GB" dirty="0"/>
              <a:t>Excretion in the Body</a:t>
            </a:r>
          </a:p>
        </p:txBody>
      </p:sp>
      <p:pic>
        <p:nvPicPr>
          <p:cNvPr id="4" name="Picture 3">
            <a:extLst>
              <a:ext uri="{FF2B5EF4-FFF2-40B4-BE49-F238E27FC236}">
                <a16:creationId xmlns:a16="http://schemas.microsoft.com/office/drawing/2014/main" id="{696EF83E-F57F-4393-8A5A-D959A34A55E9}"/>
              </a:ext>
            </a:extLst>
          </p:cNvPr>
          <p:cNvPicPr>
            <a:picLocks noChangeAspect="1"/>
          </p:cNvPicPr>
          <p:nvPr/>
        </p:nvPicPr>
        <p:blipFill>
          <a:blip r:embed="rId2"/>
          <a:stretch>
            <a:fillRect/>
          </a:stretch>
        </p:blipFill>
        <p:spPr>
          <a:xfrm>
            <a:off x="323528" y="1613312"/>
            <a:ext cx="4038600" cy="3028950"/>
          </a:xfrm>
          <a:prstGeom prst="rect">
            <a:avLst/>
          </a:prstGeom>
          <a:noFill/>
        </p:spPr>
      </p:pic>
      <p:sp>
        <p:nvSpPr>
          <p:cNvPr id="3" name="Content Placeholder 2"/>
          <p:cNvSpPr>
            <a:spLocks noGrp="1"/>
          </p:cNvSpPr>
          <p:nvPr>
            <p:ph sz="half" idx="2"/>
          </p:nvPr>
        </p:nvSpPr>
        <p:spPr>
          <a:xfrm>
            <a:off x="4397330" y="1133266"/>
            <a:ext cx="4495150" cy="4383965"/>
          </a:xfrm>
        </p:spPr>
        <p:txBody>
          <a:bodyPr>
            <a:normAutofit/>
          </a:bodyPr>
          <a:lstStyle/>
          <a:p>
            <a:pPr fontAlgn="base">
              <a:lnSpc>
                <a:spcPct val="90000"/>
              </a:lnSpc>
            </a:pPr>
            <a:r>
              <a:rPr lang="en-GB" sz="1800" dirty="0"/>
              <a:t>After the body has taken the food components that it needs, waste products are left behind in the bowel and in the blood.</a:t>
            </a:r>
          </a:p>
          <a:p>
            <a:pPr fontAlgn="base">
              <a:lnSpc>
                <a:spcPct val="90000"/>
              </a:lnSpc>
            </a:pPr>
            <a:r>
              <a:rPr lang="en-GB" sz="1800" dirty="0"/>
              <a:t>The kidney and urinary systems help the body to eliminate liquid urea, and to keep chemicals, such as potassium and sodium, and water in balance. </a:t>
            </a:r>
          </a:p>
          <a:p>
            <a:pPr fontAlgn="base">
              <a:lnSpc>
                <a:spcPct val="90000"/>
              </a:lnSpc>
            </a:pPr>
            <a:r>
              <a:rPr lang="en-GB" sz="1800" dirty="0"/>
              <a:t>Urea is produced when foods containing protein, such as meat, poultry, and certain vegetables, are broken down in the body. </a:t>
            </a:r>
          </a:p>
          <a:p>
            <a:pPr fontAlgn="base">
              <a:lnSpc>
                <a:spcPct val="90000"/>
              </a:lnSpc>
            </a:pPr>
            <a:r>
              <a:rPr lang="en-GB" sz="1800" dirty="0"/>
              <a:t>Urea is carried in the bloodstream to the kidneys, where it is removed along with water and other wastes in the form of urine.</a:t>
            </a:r>
          </a:p>
          <a:p>
            <a:pPr>
              <a:lnSpc>
                <a:spcPct val="90000"/>
              </a:lnSpc>
            </a:pPr>
            <a:endParaRPr lang="en-GB" sz="1500" dirty="0"/>
          </a:p>
        </p:txBody>
      </p:sp>
    </p:spTree>
    <p:extLst>
      <p:ext uri="{BB962C8B-B14F-4D97-AF65-F5344CB8AC3E}">
        <p14:creationId xmlns:p14="http://schemas.microsoft.com/office/powerpoint/2010/main" val="42727060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Kidneys</a:t>
            </a:r>
          </a:p>
        </p:txBody>
      </p:sp>
      <p:sp>
        <p:nvSpPr>
          <p:cNvPr id="3" name="Content Placeholder 2"/>
          <p:cNvSpPr>
            <a:spLocks noGrp="1"/>
          </p:cNvSpPr>
          <p:nvPr>
            <p:ph idx="1"/>
          </p:nvPr>
        </p:nvSpPr>
        <p:spPr/>
        <p:txBody>
          <a:bodyPr>
            <a:noAutofit/>
          </a:bodyPr>
          <a:lstStyle/>
          <a:p>
            <a:pPr marL="0" indent="0" fontAlgn="base">
              <a:buNone/>
            </a:pPr>
            <a:r>
              <a:rPr lang="en-GB" sz="2800" dirty="0">
                <a:solidFill>
                  <a:srgbClr val="000000"/>
                </a:solidFill>
                <a:ea typeface="Tahoma" pitchFamily="34" charset="0"/>
                <a:cs typeface="Tahoma" pitchFamily="34" charset="0"/>
              </a:rPr>
              <a:t>Pair of purplish-brown organs is located below the ribs toward the middle of the back. Their function is to:</a:t>
            </a:r>
          </a:p>
          <a:p>
            <a:pPr lvl="1" fontAlgn="base">
              <a:buFont typeface="Arial"/>
              <a:buChar char="•"/>
            </a:pPr>
            <a:r>
              <a:rPr lang="en-GB" dirty="0">
                <a:solidFill>
                  <a:srgbClr val="000000"/>
                </a:solidFill>
                <a:ea typeface="Tahoma" pitchFamily="34" charset="0"/>
                <a:cs typeface="Tahoma" pitchFamily="34" charset="0"/>
              </a:rPr>
              <a:t>Remove waste products and drugs from the body</a:t>
            </a:r>
          </a:p>
          <a:p>
            <a:pPr lvl="1" fontAlgn="base">
              <a:buFont typeface="Arial"/>
              <a:buChar char="•"/>
            </a:pPr>
            <a:r>
              <a:rPr lang="en-GB" dirty="0">
                <a:solidFill>
                  <a:srgbClr val="000000"/>
                </a:solidFill>
                <a:ea typeface="Tahoma" pitchFamily="34" charset="0"/>
                <a:cs typeface="Tahoma" pitchFamily="34" charset="0"/>
              </a:rPr>
              <a:t>Balance the body's fluids</a:t>
            </a:r>
          </a:p>
          <a:p>
            <a:pPr lvl="1" fontAlgn="base">
              <a:buFont typeface="Arial"/>
              <a:buChar char="•"/>
            </a:pPr>
            <a:r>
              <a:rPr lang="en-GB" dirty="0">
                <a:solidFill>
                  <a:srgbClr val="000000"/>
                </a:solidFill>
                <a:ea typeface="Tahoma" pitchFamily="34" charset="0"/>
                <a:cs typeface="Tahoma" pitchFamily="34" charset="0"/>
              </a:rPr>
              <a:t>Release hormones to regulate blood pressure</a:t>
            </a:r>
          </a:p>
          <a:p>
            <a:pPr lvl="1" fontAlgn="base">
              <a:buFont typeface="Arial"/>
              <a:buChar char="•"/>
            </a:pPr>
            <a:r>
              <a:rPr lang="en-GB" dirty="0">
                <a:solidFill>
                  <a:srgbClr val="000000"/>
                </a:solidFill>
                <a:ea typeface="Tahoma" pitchFamily="34" charset="0"/>
                <a:cs typeface="Tahoma" pitchFamily="34" charset="0"/>
              </a:rPr>
              <a:t>Control production of red blood cells</a:t>
            </a:r>
          </a:p>
          <a:p>
            <a:pPr marL="0" indent="0">
              <a:buNone/>
            </a:pPr>
            <a:br>
              <a:rPr lang="en-GB" sz="2800" dirty="0"/>
            </a:br>
            <a:endParaRPr lang="en-GB" sz="2800" dirty="0"/>
          </a:p>
        </p:txBody>
      </p:sp>
    </p:spTree>
    <p:extLst>
      <p:ext uri="{BB962C8B-B14F-4D97-AF65-F5344CB8AC3E}">
        <p14:creationId xmlns:p14="http://schemas.microsoft.com/office/powerpoint/2010/main" val="35016542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99593" y="188640"/>
            <a:ext cx="7344816" cy="53279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2937032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363272" cy="1143000"/>
          </a:xfrm>
        </p:spPr>
        <p:txBody>
          <a:bodyPr>
            <a:normAutofit/>
          </a:bodyPr>
          <a:lstStyle/>
          <a:p>
            <a:r>
              <a:rPr lang="en-GB" dirty="0"/>
              <a:t>Other Functions of the Kidney</a:t>
            </a:r>
          </a:p>
        </p:txBody>
      </p:sp>
      <p:sp>
        <p:nvSpPr>
          <p:cNvPr id="3" name="Content Placeholder 2"/>
          <p:cNvSpPr>
            <a:spLocks noGrp="1"/>
          </p:cNvSpPr>
          <p:nvPr>
            <p:ph idx="1"/>
          </p:nvPr>
        </p:nvSpPr>
        <p:spPr/>
        <p:txBody>
          <a:bodyPr/>
          <a:lstStyle/>
          <a:p>
            <a:pPr fontAlgn="base"/>
            <a:r>
              <a:rPr lang="en-GB" dirty="0">
                <a:solidFill>
                  <a:srgbClr val="000000"/>
                </a:solidFill>
                <a:latin typeface="noto_sansregular"/>
              </a:rPr>
              <a:t>Blood pressure regulation</a:t>
            </a:r>
          </a:p>
          <a:p>
            <a:pPr fontAlgn="base"/>
            <a:r>
              <a:rPr lang="en-GB" dirty="0">
                <a:solidFill>
                  <a:srgbClr val="000000"/>
                </a:solidFill>
                <a:latin typeface="noto_sansregular"/>
              </a:rPr>
              <a:t>Production of erythropoietin, which controls red blood cell production in the bone marrow. </a:t>
            </a:r>
          </a:p>
          <a:p>
            <a:pPr fontAlgn="base"/>
            <a:r>
              <a:rPr lang="en-GB" dirty="0">
                <a:solidFill>
                  <a:srgbClr val="000000"/>
                </a:solidFill>
                <a:latin typeface="noto_sansregular"/>
              </a:rPr>
              <a:t>Kidneys also regulate the acid-base balance and conserve fluids.</a:t>
            </a:r>
          </a:p>
          <a:p>
            <a:pPr marL="0" indent="0">
              <a:buNone/>
            </a:pPr>
            <a:r>
              <a:rPr lang="en-GB" dirty="0">
                <a:solidFill>
                  <a:srgbClr val="333333"/>
                </a:solidFill>
                <a:latin typeface="noto_sansregular"/>
              </a:rPr>
              <a:t> </a:t>
            </a:r>
            <a:endParaRPr lang="en-GB" dirty="0"/>
          </a:p>
        </p:txBody>
      </p:sp>
    </p:spTree>
    <p:extLst>
      <p:ext uri="{BB962C8B-B14F-4D97-AF65-F5344CB8AC3E}">
        <p14:creationId xmlns:p14="http://schemas.microsoft.com/office/powerpoint/2010/main" val="12700139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116632"/>
            <a:ext cx="9144000" cy="67413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503617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898"/>
            <a:ext cx="8229600" cy="562074"/>
          </a:xfrm>
        </p:spPr>
        <p:txBody>
          <a:bodyPr anchor="ctr">
            <a:normAutofit fontScale="90000"/>
          </a:bodyPr>
          <a:lstStyle/>
          <a:p>
            <a:r>
              <a:rPr lang="en-GB" dirty="0"/>
              <a:t>Nephrones</a:t>
            </a:r>
          </a:p>
        </p:txBody>
      </p:sp>
      <p:sp>
        <p:nvSpPr>
          <p:cNvPr id="3" name="Content Placeholder 2"/>
          <p:cNvSpPr>
            <a:spLocks noGrp="1"/>
          </p:cNvSpPr>
          <p:nvPr>
            <p:ph sz="half" idx="1"/>
          </p:nvPr>
        </p:nvSpPr>
        <p:spPr>
          <a:xfrm>
            <a:off x="251520" y="944723"/>
            <a:ext cx="4680520" cy="4968553"/>
          </a:xfrm>
        </p:spPr>
        <p:txBody>
          <a:bodyPr>
            <a:noAutofit/>
          </a:bodyPr>
          <a:lstStyle/>
          <a:p>
            <a:pPr>
              <a:lnSpc>
                <a:spcPct val="90000"/>
              </a:lnSpc>
            </a:pPr>
            <a:r>
              <a:rPr lang="en-GB" sz="2400" dirty="0"/>
              <a:t>The kidneys remove urea from the blood through tiny filtering units called nephrons.</a:t>
            </a:r>
          </a:p>
          <a:p>
            <a:pPr>
              <a:lnSpc>
                <a:spcPct val="90000"/>
              </a:lnSpc>
            </a:pPr>
            <a:r>
              <a:rPr lang="en-GB" sz="2400" dirty="0"/>
              <a:t>Each nephron consists of a ball formed of small blood capillaries, called a glomerulus, and a small tube called a renal tubule. </a:t>
            </a:r>
          </a:p>
          <a:p>
            <a:pPr>
              <a:lnSpc>
                <a:spcPct val="90000"/>
              </a:lnSpc>
            </a:pPr>
            <a:r>
              <a:rPr lang="en-GB" sz="2400" dirty="0"/>
              <a:t>Urea, together with water and other waste substances, forms the urine as it passes through the nephrons and down the renal tubules of the kidney.</a:t>
            </a:r>
          </a:p>
        </p:txBody>
      </p:sp>
      <p:pic>
        <p:nvPicPr>
          <p:cNvPr id="4" name="Picture 3">
            <a:extLst>
              <a:ext uri="{FF2B5EF4-FFF2-40B4-BE49-F238E27FC236}">
                <a16:creationId xmlns:a16="http://schemas.microsoft.com/office/drawing/2014/main" id="{8486B6AA-566B-4D9C-942B-049987770B61}"/>
              </a:ext>
            </a:extLst>
          </p:cNvPr>
          <p:cNvPicPr>
            <a:picLocks noChangeAspect="1"/>
          </p:cNvPicPr>
          <p:nvPr/>
        </p:nvPicPr>
        <p:blipFill>
          <a:blip r:embed="rId2"/>
          <a:stretch>
            <a:fillRect/>
          </a:stretch>
        </p:blipFill>
        <p:spPr>
          <a:xfrm>
            <a:off x="4572000" y="1916832"/>
            <a:ext cx="4575755" cy="2745452"/>
          </a:xfrm>
          <a:prstGeom prst="rect">
            <a:avLst/>
          </a:prstGeom>
          <a:noFill/>
        </p:spPr>
      </p:pic>
    </p:spTree>
    <p:extLst>
      <p:ext uri="{BB962C8B-B14F-4D97-AF65-F5344CB8AC3E}">
        <p14:creationId xmlns:p14="http://schemas.microsoft.com/office/powerpoint/2010/main" val="42340178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116632"/>
            <a:ext cx="8229600" cy="504056"/>
          </a:xfrm>
        </p:spPr>
        <p:txBody>
          <a:bodyPr>
            <a:normAutofit fontScale="90000"/>
          </a:bodyPr>
          <a:lstStyle/>
          <a:p>
            <a:r>
              <a:rPr lang="en-GB" sz="2800" dirty="0"/>
              <a:t>URETERS AND BLADDER</a:t>
            </a:r>
          </a:p>
        </p:txBody>
      </p:sp>
      <p:pic>
        <p:nvPicPr>
          <p:cNvPr id="4098"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43608" y="620688"/>
            <a:ext cx="7056784" cy="50405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626755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chor="ctr">
            <a:normAutofit fontScale="90000"/>
          </a:bodyPr>
          <a:lstStyle/>
          <a:p>
            <a:r>
              <a:rPr lang="en-GB" dirty="0"/>
              <a:t>Two ureters </a:t>
            </a:r>
          </a:p>
        </p:txBody>
      </p:sp>
      <p:pic>
        <p:nvPicPr>
          <p:cNvPr id="4" name="Picture 3">
            <a:extLst>
              <a:ext uri="{FF2B5EF4-FFF2-40B4-BE49-F238E27FC236}">
                <a16:creationId xmlns:a16="http://schemas.microsoft.com/office/drawing/2014/main" id="{F644C2C6-C433-482D-BB8B-56BF28E52C53}"/>
              </a:ext>
            </a:extLst>
          </p:cNvPr>
          <p:cNvPicPr>
            <a:picLocks noChangeAspect="1"/>
          </p:cNvPicPr>
          <p:nvPr/>
        </p:nvPicPr>
        <p:blipFill>
          <a:blip r:embed="rId2"/>
          <a:stretch>
            <a:fillRect/>
          </a:stretch>
        </p:blipFill>
        <p:spPr>
          <a:xfrm>
            <a:off x="1249103" y="1600201"/>
            <a:ext cx="2454793" cy="3989040"/>
          </a:xfrm>
          <a:prstGeom prst="rect">
            <a:avLst/>
          </a:prstGeom>
          <a:noFill/>
        </p:spPr>
      </p:pic>
      <p:sp>
        <p:nvSpPr>
          <p:cNvPr id="3" name="Content Placeholder 2"/>
          <p:cNvSpPr>
            <a:spLocks noGrp="1"/>
          </p:cNvSpPr>
          <p:nvPr>
            <p:ph sz="half" idx="2"/>
          </p:nvPr>
        </p:nvSpPr>
        <p:spPr>
          <a:xfrm>
            <a:off x="4648200" y="1124744"/>
            <a:ext cx="4038600" cy="4464497"/>
          </a:xfrm>
        </p:spPr>
        <p:txBody>
          <a:bodyPr>
            <a:normAutofit/>
          </a:bodyPr>
          <a:lstStyle/>
          <a:p>
            <a:pPr>
              <a:lnSpc>
                <a:spcPct val="90000"/>
              </a:lnSpc>
            </a:pPr>
            <a:r>
              <a:rPr lang="en-GB" sz="2000" dirty="0"/>
              <a:t>These narrow tubes carry urine from the kidneys to the bladder. </a:t>
            </a:r>
          </a:p>
          <a:p>
            <a:pPr>
              <a:lnSpc>
                <a:spcPct val="90000"/>
              </a:lnSpc>
            </a:pPr>
            <a:r>
              <a:rPr lang="en-GB" sz="2000" dirty="0"/>
              <a:t>Muscles in the ureter walls continually tighten and relax forcing urine downward, away from the kidneys. </a:t>
            </a:r>
          </a:p>
          <a:p>
            <a:pPr>
              <a:lnSpc>
                <a:spcPct val="90000"/>
              </a:lnSpc>
            </a:pPr>
            <a:r>
              <a:rPr lang="en-GB" sz="2000" dirty="0"/>
              <a:t>If urine backs up, or is allowed to stand still, a kidney infection can develop. </a:t>
            </a:r>
          </a:p>
          <a:p>
            <a:pPr>
              <a:lnSpc>
                <a:spcPct val="90000"/>
              </a:lnSpc>
            </a:pPr>
            <a:r>
              <a:rPr lang="en-GB" sz="2000" dirty="0"/>
              <a:t>About every 10 to 15 seconds, small amounts of urine are emptied into the bladder from the ureters.</a:t>
            </a:r>
          </a:p>
        </p:txBody>
      </p:sp>
    </p:spTree>
    <p:extLst>
      <p:ext uri="{BB962C8B-B14F-4D97-AF65-F5344CB8AC3E}">
        <p14:creationId xmlns:p14="http://schemas.microsoft.com/office/powerpoint/2010/main" val="26497502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GB"/>
              <a:t>Bladder</a:t>
            </a:r>
            <a:endParaRPr lang="en-GB" dirty="0"/>
          </a:p>
        </p:txBody>
      </p:sp>
      <p:sp>
        <p:nvSpPr>
          <p:cNvPr id="3" name="Content Placeholder 2"/>
          <p:cNvSpPr>
            <a:spLocks noGrp="1"/>
          </p:cNvSpPr>
          <p:nvPr>
            <p:ph sz="half" idx="1"/>
          </p:nvPr>
        </p:nvSpPr>
        <p:spPr>
          <a:xfrm>
            <a:off x="457200" y="1600201"/>
            <a:ext cx="4038600" cy="3989040"/>
          </a:xfrm>
        </p:spPr>
        <p:txBody>
          <a:bodyPr>
            <a:normAutofit/>
          </a:bodyPr>
          <a:lstStyle/>
          <a:p>
            <a:pPr>
              <a:lnSpc>
                <a:spcPct val="90000"/>
              </a:lnSpc>
            </a:pPr>
            <a:r>
              <a:rPr lang="en-GB" sz="1800"/>
              <a:t>Triangle-shaped, hollow organ is located in the lower abdomen. </a:t>
            </a:r>
          </a:p>
          <a:p>
            <a:pPr>
              <a:lnSpc>
                <a:spcPct val="90000"/>
              </a:lnSpc>
            </a:pPr>
            <a:r>
              <a:rPr lang="en-GB" sz="1800"/>
              <a:t>It is held in place by ligaments that are attached to other organs and the pelvic bones. </a:t>
            </a:r>
          </a:p>
          <a:p>
            <a:pPr>
              <a:lnSpc>
                <a:spcPct val="90000"/>
              </a:lnSpc>
            </a:pPr>
            <a:r>
              <a:rPr lang="en-GB" sz="1800"/>
              <a:t>The bladder's walls relax and expand to store urine, and contract and flatten to empty urine through the urethra. </a:t>
            </a:r>
          </a:p>
          <a:p>
            <a:pPr>
              <a:lnSpc>
                <a:spcPct val="90000"/>
              </a:lnSpc>
            </a:pPr>
            <a:r>
              <a:rPr lang="en-GB" sz="1800"/>
              <a:t>The typical healthy adult bladder can store up to two cups of urine for two to five hours.</a:t>
            </a:r>
          </a:p>
        </p:txBody>
      </p:sp>
      <p:pic>
        <p:nvPicPr>
          <p:cNvPr id="5" name="Picture 4">
            <a:extLst>
              <a:ext uri="{FF2B5EF4-FFF2-40B4-BE49-F238E27FC236}">
                <a16:creationId xmlns:a16="http://schemas.microsoft.com/office/drawing/2014/main" id="{42B19930-BCF6-4917-9744-8CC987D841E9}"/>
              </a:ext>
            </a:extLst>
          </p:cNvPr>
          <p:cNvPicPr>
            <a:picLocks noChangeAspect="1"/>
          </p:cNvPicPr>
          <p:nvPr/>
        </p:nvPicPr>
        <p:blipFill>
          <a:blip r:embed="rId2"/>
          <a:stretch>
            <a:fillRect/>
          </a:stretch>
        </p:blipFill>
        <p:spPr>
          <a:xfrm>
            <a:off x="4648200" y="1739381"/>
            <a:ext cx="4038600" cy="3710679"/>
          </a:xfrm>
          <a:prstGeom prst="rect">
            <a:avLst/>
          </a:prstGeom>
          <a:noFill/>
        </p:spPr>
      </p:pic>
    </p:spTree>
    <p:extLst>
      <p:ext uri="{BB962C8B-B14F-4D97-AF65-F5344CB8AC3E}">
        <p14:creationId xmlns:p14="http://schemas.microsoft.com/office/powerpoint/2010/main" val="6538201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Other Structures </a:t>
            </a:r>
          </a:p>
        </p:txBody>
      </p:sp>
      <p:sp>
        <p:nvSpPr>
          <p:cNvPr id="3" name="Content Placeholder 2"/>
          <p:cNvSpPr>
            <a:spLocks noGrp="1"/>
          </p:cNvSpPr>
          <p:nvPr>
            <p:ph idx="1"/>
          </p:nvPr>
        </p:nvSpPr>
        <p:spPr/>
        <p:txBody>
          <a:bodyPr>
            <a:normAutofit fontScale="77500" lnSpcReduction="20000"/>
          </a:bodyPr>
          <a:lstStyle/>
          <a:p>
            <a:pPr fontAlgn="base">
              <a:buFont typeface="Arial"/>
              <a:buChar char="•"/>
            </a:pPr>
            <a:r>
              <a:rPr lang="en-GB" b="1" dirty="0">
                <a:solidFill>
                  <a:srgbClr val="000000"/>
                </a:solidFill>
                <a:latin typeface="noto_sansregular"/>
              </a:rPr>
              <a:t>Two sphincter muscles. </a:t>
            </a:r>
            <a:r>
              <a:rPr lang="en-GB" dirty="0">
                <a:solidFill>
                  <a:srgbClr val="000000"/>
                </a:solidFill>
                <a:latin typeface="noto_sansregular"/>
              </a:rPr>
              <a:t>These circular muscles help keep urine from leaking by closing tightly like a rubber band around the opening of the bladder.</a:t>
            </a:r>
          </a:p>
          <a:p>
            <a:pPr fontAlgn="base">
              <a:buFont typeface="Arial"/>
              <a:buChar char="•"/>
            </a:pPr>
            <a:r>
              <a:rPr lang="en-GB" b="1" dirty="0">
                <a:solidFill>
                  <a:srgbClr val="000000"/>
                </a:solidFill>
                <a:latin typeface="noto_sansregular"/>
              </a:rPr>
              <a:t>Nerves in the bladder. </a:t>
            </a:r>
            <a:r>
              <a:rPr lang="en-GB" dirty="0">
                <a:solidFill>
                  <a:srgbClr val="000000"/>
                </a:solidFill>
                <a:latin typeface="noto_sansregular"/>
              </a:rPr>
              <a:t>The nerves alert a person when it is time to urinate, or empty the bladder.</a:t>
            </a:r>
          </a:p>
          <a:p>
            <a:pPr fontAlgn="base">
              <a:buFont typeface="Arial"/>
              <a:buChar char="•"/>
            </a:pPr>
            <a:r>
              <a:rPr lang="en-GB" b="1" dirty="0">
                <a:solidFill>
                  <a:srgbClr val="000000"/>
                </a:solidFill>
                <a:latin typeface="noto_sansregular"/>
              </a:rPr>
              <a:t>Urethra. </a:t>
            </a:r>
            <a:r>
              <a:rPr lang="en-GB" dirty="0">
                <a:solidFill>
                  <a:srgbClr val="000000"/>
                </a:solidFill>
                <a:latin typeface="noto_sansregular"/>
              </a:rPr>
              <a:t>This tube allows urine to pass outside the body. The brain signals the bladder muscles to tighten, which squeezes urine out of the bladder. </a:t>
            </a:r>
          </a:p>
          <a:p>
            <a:pPr fontAlgn="base">
              <a:buFont typeface="Wingdings" pitchFamily="2" charset="2"/>
              <a:buChar char="Ø"/>
            </a:pPr>
            <a:r>
              <a:rPr lang="en-GB" dirty="0">
                <a:solidFill>
                  <a:srgbClr val="000000"/>
                </a:solidFill>
                <a:latin typeface="noto_sansregular"/>
              </a:rPr>
              <a:t>At the same time, the brain signals the sphincter muscles to relax to let urine exit the bladder through the urethra. </a:t>
            </a:r>
            <a:endParaRPr lang="en-GB" dirty="0"/>
          </a:p>
        </p:txBody>
      </p:sp>
    </p:spTree>
    <p:extLst>
      <p:ext uri="{BB962C8B-B14F-4D97-AF65-F5344CB8AC3E}">
        <p14:creationId xmlns:p14="http://schemas.microsoft.com/office/powerpoint/2010/main" val="35815683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Facts about urine</a:t>
            </a:r>
          </a:p>
        </p:txBody>
      </p:sp>
      <p:sp>
        <p:nvSpPr>
          <p:cNvPr id="3" name="Content Placeholder 2"/>
          <p:cNvSpPr>
            <a:spLocks noGrp="1"/>
          </p:cNvSpPr>
          <p:nvPr>
            <p:ph idx="1"/>
          </p:nvPr>
        </p:nvSpPr>
        <p:spPr/>
        <p:txBody>
          <a:bodyPr>
            <a:normAutofit lnSpcReduction="10000"/>
          </a:bodyPr>
          <a:lstStyle/>
          <a:p>
            <a:pPr fontAlgn="base"/>
            <a:r>
              <a:rPr lang="en-GB" dirty="0"/>
              <a:t>Normal, healthy urine is a pale straw or transparent yellow colour.</a:t>
            </a:r>
          </a:p>
          <a:p>
            <a:pPr fontAlgn="base"/>
            <a:r>
              <a:rPr lang="en-GB" dirty="0"/>
              <a:t>Darker yellow or honey coloured urine means you need more water.</a:t>
            </a:r>
          </a:p>
          <a:p>
            <a:pPr fontAlgn="base"/>
            <a:r>
              <a:rPr lang="en-GB" dirty="0"/>
              <a:t>A darker, brownish colour may indicate a liver problem or severe dehydration.</a:t>
            </a:r>
          </a:p>
          <a:p>
            <a:pPr fontAlgn="base"/>
            <a:r>
              <a:rPr lang="en-GB" dirty="0"/>
              <a:t>Pinkish or red urine may mean blood in the urine.</a:t>
            </a:r>
          </a:p>
        </p:txBody>
      </p:sp>
    </p:spTree>
    <p:extLst>
      <p:ext uri="{BB962C8B-B14F-4D97-AF65-F5344CB8AC3E}">
        <p14:creationId xmlns:p14="http://schemas.microsoft.com/office/powerpoint/2010/main" val="14911652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80BEE-8CCC-4F88-B2B3-A828DD58EE7B}"/>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a:t>Common Disease of Urinary System</a:t>
            </a:r>
          </a:p>
        </p:txBody>
      </p:sp>
      <p:sp>
        <p:nvSpPr>
          <p:cNvPr id="3" name="Content Placeholder 2">
            <a:extLst>
              <a:ext uri="{FF2B5EF4-FFF2-40B4-BE49-F238E27FC236}">
                <a16:creationId xmlns:a16="http://schemas.microsoft.com/office/drawing/2014/main" id="{4D0387DB-2109-4EE6-9F23-9CEE84DE4D25}"/>
              </a:ext>
            </a:extLst>
          </p:cNvPr>
          <p:cNvSpPr>
            <a:spLocks noGrp="1"/>
          </p:cNvSpPr>
          <p:nvPr>
            <p:ph sz="half" idx="1"/>
          </p:nvPr>
        </p:nvSpPr>
        <p:spPr>
          <a:xfrm>
            <a:off x="457200" y="1600201"/>
            <a:ext cx="4038600" cy="3989040"/>
          </a:xfrm>
        </p:spPr>
        <p:txBody>
          <a:bodyPr>
            <a:normAutofit/>
          </a:bodyPr>
          <a:lstStyle/>
          <a:p>
            <a:pPr marL="0" indent="0">
              <a:lnSpc>
                <a:spcPct val="90000"/>
              </a:lnSpc>
              <a:buNone/>
            </a:pPr>
            <a:r>
              <a:rPr lang="en-GB" sz="2000" b="1" dirty="0"/>
              <a:t>Kidney stones</a:t>
            </a:r>
          </a:p>
          <a:p>
            <a:pPr marL="0" indent="0">
              <a:lnSpc>
                <a:spcPct val="90000"/>
              </a:lnSpc>
              <a:buNone/>
            </a:pPr>
            <a:r>
              <a:rPr lang="en-GB" sz="2000" dirty="0"/>
              <a:t>The kidneys produce urine to eliminate waste. Kidney stones can form when mineral and acid salts in the urine crystallize and stick together. If the stone is small, it can pass easily through the urinary system and out of the body. A larger stone can get stuck in the urinary tract, however. A stuck kidney stone causes pain and can block the flow of urine.</a:t>
            </a:r>
          </a:p>
        </p:txBody>
      </p:sp>
      <p:pic>
        <p:nvPicPr>
          <p:cNvPr id="4" name="Picture 3">
            <a:extLst>
              <a:ext uri="{FF2B5EF4-FFF2-40B4-BE49-F238E27FC236}">
                <a16:creationId xmlns:a16="http://schemas.microsoft.com/office/drawing/2014/main" id="{7C221BA3-4241-4889-BF7C-7CB5B502DC6B}"/>
              </a:ext>
            </a:extLst>
          </p:cNvPr>
          <p:cNvPicPr>
            <a:picLocks noChangeAspect="1"/>
          </p:cNvPicPr>
          <p:nvPr/>
        </p:nvPicPr>
        <p:blipFill rotWithShape="1">
          <a:blip r:embed="rId2"/>
          <a:srcRect l="45607" r="1160" b="1"/>
          <a:stretch/>
        </p:blipFill>
        <p:spPr>
          <a:xfrm>
            <a:off x="4648200" y="1600201"/>
            <a:ext cx="4038600" cy="3989040"/>
          </a:xfrm>
          <a:prstGeom prst="rect">
            <a:avLst/>
          </a:prstGeom>
          <a:noFill/>
        </p:spPr>
      </p:pic>
    </p:spTree>
    <p:extLst>
      <p:ext uri="{BB962C8B-B14F-4D97-AF65-F5344CB8AC3E}">
        <p14:creationId xmlns:p14="http://schemas.microsoft.com/office/powerpoint/2010/main" val="16481799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59FF54-2774-4F6F-8DDD-EBC3EFA92FE6}"/>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a:t>Common Disease of Urinary System</a:t>
            </a:r>
          </a:p>
        </p:txBody>
      </p:sp>
      <p:sp>
        <p:nvSpPr>
          <p:cNvPr id="3" name="Content Placeholder 2">
            <a:extLst>
              <a:ext uri="{FF2B5EF4-FFF2-40B4-BE49-F238E27FC236}">
                <a16:creationId xmlns:a16="http://schemas.microsoft.com/office/drawing/2014/main" id="{4195DA3F-14F5-447C-91A5-17DDA8E3F6F8}"/>
              </a:ext>
            </a:extLst>
          </p:cNvPr>
          <p:cNvSpPr>
            <a:spLocks noGrp="1"/>
          </p:cNvSpPr>
          <p:nvPr>
            <p:ph sz="half" idx="1"/>
          </p:nvPr>
        </p:nvSpPr>
        <p:spPr>
          <a:xfrm>
            <a:off x="457200" y="1600201"/>
            <a:ext cx="4038600" cy="3989040"/>
          </a:xfrm>
        </p:spPr>
        <p:txBody>
          <a:bodyPr>
            <a:normAutofit/>
          </a:bodyPr>
          <a:lstStyle/>
          <a:p>
            <a:pPr marL="0" indent="0">
              <a:buNone/>
            </a:pPr>
            <a:r>
              <a:rPr lang="en-GB" sz="2600" b="1"/>
              <a:t>Urinary Incontinence</a:t>
            </a:r>
          </a:p>
          <a:p>
            <a:pPr marL="0" indent="0">
              <a:buNone/>
            </a:pPr>
            <a:r>
              <a:rPr lang="en-GB" sz="2600"/>
              <a:t>Most bladder control issues arise when the sphincter muscles of the urethra are too weak or too active. If the sphincter muscles are too weak, a cough or sneeze can cause urination.</a:t>
            </a:r>
          </a:p>
        </p:txBody>
      </p:sp>
      <p:pic>
        <p:nvPicPr>
          <p:cNvPr id="4" name="Picture 3">
            <a:extLst>
              <a:ext uri="{FF2B5EF4-FFF2-40B4-BE49-F238E27FC236}">
                <a16:creationId xmlns:a16="http://schemas.microsoft.com/office/drawing/2014/main" id="{8C0D290A-1E03-4DDC-BA6A-560319E1C758}"/>
              </a:ext>
            </a:extLst>
          </p:cNvPr>
          <p:cNvPicPr>
            <a:picLocks noChangeAspect="1"/>
          </p:cNvPicPr>
          <p:nvPr/>
        </p:nvPicPr>
        <p:blipFill>
          <a:blip r:embed="rId2"/>
          <a:stretch>
            <a:fillRect/>
          </a:stretch>
        </p:blipFill>
        <p:spPr>
          <a:xfrm>
            <a:off x="4648200" y="2458865"/>
            <a:ext cx="4038600" cy="2271712"/>
          </a:xfrm>
          <a:prstGeom prst="rect">
            <a:avLst/>
          </a:prstGeom>
          <a:noFill/>
        </p:spPr>
      </p:pic>
    </p:spTree>
    <p:extLst>
      <p:ext uri="{BB962C8B-B14F-4D97-AF65-F5344CB8AC3E}">
        <p14:creationId xmlns:p14="http://schemas.microsoft.com/office/powerpoint/2010/main" val="36354043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2BFB6-D894-4A3A-9C5B-63E8D2F9E4ED}"/>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a:t>Common Disease of Urinary System</a:t>
            </a:r>
          </a:p>
        </p:txBody>
      </p:sp>
      <p:sp>
        <p:nvSpPr>
          <p:cNvPr id="3" name="Content Placeholder 2">
            <a:extLst>
              <a:ext uri="{FF2B5EF4-FFF2-40B4-BE49-F238E27FC236}">
                <a16:creationId xmlns:a16="http://schemas.microsoft.com/office/drawing/2014/main" id="{808098C3-4E29-461A-B745-36F08ACFD54B}"/>
              </a:ext>
            </a:extLst>
          </p:cNvPr>
          <p:cNvSpPr>
            <a:spLocks noGrp="1"/>
          </p:cNvSpPr>
          <p:nvPr>
            <p:ph sz="half" idx="1"/>
          </p:nvPr>
        </p:nvSpPr>
        <p:spPr>
          <a:xfrm>
            <a:off x="457200" y="1600201"/>
            <a:ext cx="4038600" cy="3989040"/>
          </a:xfrm>
        </p:spPr>
        <p:txBody>
          <a:bodyPr>
            <a:normAutofit/>
          </a:bodyPr>
          <a:lstStyle/>
          <a:p>
            <a:pPr marL="0" indent="0">
              <a:lnSpc>
                <a:spcPct val="90000"/>
              </a:lnSpc>
              <a:buNone/>
            </a:pPr>
            <a:r>
              <a:rPr lang="en-GB" sz="1800" b="1"/>
              <a:t>Chronic Kidney Disease Can Lead to Kidney Failure</a:t>
            </a:r>
          </a:p>
          <a:p>
            <a:pPr marL="0" indent="0">
              <a:lnSpc>
                <a:spcPct val="90000"/>
              </a:lnSpc>
              <a:buNone/>
            </a:pPr>
            <a:r>
              <a:rPr lang="en-GB" sz="1800"/>
              <a:t>In chronic kidney disease (CKD), the kidneys are damaged and unable to filter blood properly. This damage can lead to a build-up of waste substances in the body and to other problems, including kidney failure. The most common causes of CKD include diabetes, heart disease, and high blood pressure. A diseased kidney may look smaller and have a granular surface.</a:t>
            </a:r>
          </a:p>
          <a:p>
            <a:pPr>
              <a:lnSpc>
                <a:spcPct val="90000"/>
              </a:lnSpc>
            </a:pPr>
            <a:endParaRPr lang="en-GB" sz="1800"/>
          </a:p>
        </p:txBody>
      </p:sp>
      <p:pic>
        <p:nvPicPr>
          <p:cNvPr id="4" name="Picture 3">
            <a:extLst>
              <a:ext uri="{FF2B5EF4-FFF2-40B4-BE49-F238E27FC236}">
                <a16:creationId xmlns:a16="http://schemas.microsoft.com/office/drawing/2014/main" id="{C7E3E27B-799B-4FA0-9D26-A1CD693FB0D3}"/>
              </a:ext>
            </a:extLst>
          </p:cNvPr>
          <p:cNvPicPr>
            <a:picLocks noChangeAspect="1"/>
          </p:cNvPicPr>
          <p:nvPr/>
        </p:nvPicPr>
        <p:blipFill>
          <a:blip r:embed="rId2"/>
          <a:stretch>
            <a:fillRect/>
          </a:stretch>
        </p:blipFill>
        <p:spPr>
          <a:xfrm>
            <a:off x="4648200" y="2509347"/>
            <a:ext cx="4038600" cy="2170747"/>
          </a:xfrm>
          <a:prstGeom prst="rect">
            <a:avLst/>
          </a:prstGeom>
          <a:noFill/>
        </p:spPr>
      </p:pic>
    </p:spTree>
    <p:extLst>
      <p:ext uri="{BB962C8B-B14F-4D97-AF65-F5344CB8AC3E}">
        <p14:creationId xmlns:p14="http://schemas.microsoft.com/office/powerpoint/2010/main" val="29921184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64E287-61CD-40F2-A18F-8D8C89210A71}"/>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a:t>Common Disease of Urinary System</a:t>
            </a:r>
          </a:p>
        </p:txBody>
      </p:sp>
      <p:sp>
        <p:nvSpPr>
          <p:cNvPr id="3" name="Content Placeholder 2">
            <a:extLst>
              <a:ext uri="{FF2B5EF4-FFF2-40B4-BE49-F238E27FC236}">
                <a16:creationId xmlns:a16="http://schemas.microsoft.com/office/drawing/2014/main" id="{3D140DAD-B4E6-462E-BA69-E0F6D24B881D}"/>
              </a:ext>
            </a:extLst>
          </p:cNvPr>
          <p:cNvSpPr>
            <a:spLocks noGrp="1"/>
          </p:cNvSpPr>
          <p:nvPr>
            <p:ph sz="half" idx="1"/>
          </p:nvPr>
        </p:nvSpPr>
        <p:spPr>
          <a:xfrm>
            <a:off x="457200" y="1600201"/>
            <a:ext cx="4038600" cy="3989040"/>
          </a:xfrm>
        </p:spPr>
        <p:txBody>
          <a:bodyPr>
            <a:normAutofit/>
          </a:bodyPr>
          <a:lstStyle/>
          <a:p>
            <a:pPr marL="0" indent="0">
              <a:lnSpc>
                <a:spcPct val="90000"/>
              </a:lnSpc>
              <a:buNone/>
            </a:pPr>
            <a:r>
              <a:rPr lang="en-GB" sz="2400" b="1"/>
              <a:t>Urinary tract infection</a:t>
            </a:r>
          </a:p>
          <a:p>
            <a:pPr>
              <a:lnSpc>
                <a:spcPct val="90000"/>
              </a:lnSpc>
            </a:pPr>
            <a:r>
              <a:rPr lang="en-GB" sz="2400" dirty="0"/>
              <a:t>Urinary tract infections (UTIs) affect your urinary tract, including your bladder (cystitis), urethra (urethritis) or kidneys (kidney infection). UTIs may be treated with antibiotics, but they're not always needed.</a:t>
            </a:r>
            <a:endParaRPr lang="en-GB" sz="2400"/>
          </a:p>
        </p:txBody>
      </p:sp>
      <p:pic>
        <p:nvPicPr>
          <p:cNvPr id="4" name="Picture 3">
            <a:extLst>
              <a:ext uri="{FF2B5EF4-FFF2-40B4-BE49-F238E27FC236}">
                <a16:creationId xmlns:a16="http://schemas.microsoft.com/office/drawing/2014/main" id="{730496A8-5AE0-42FE-AB1A-E0F31376AF6F}"/>
              </a:ext>
            </a:extLst>
          </p:cNvPr>
          <p:cNvPicPr>
            <a:picLocks noChangeAspect="1"/>
          </p:cNvPicPr>
          <p:nvPr/>
        </p:nvPicPr>
        <p:blipFill>
          <a:blip r:embed="rId2"/>
          <a:stretch>
            <a:fillRect/>
          </a:stretch>
        </p:blipFill>
        <p:spPr>
          <a:xfrm>
            <a:off x="4648200" y="2196169"/>
            <a:ext cx="4038600" cy="2797104"/>
          </a:xfrm>
          <a:prstGeom prst="rect">
            <a:avLst/>
          </a:prstGeom>
          <a:noFill/>
        </p:spPr>
      </p:pic>
    </p:spTree>
    <p:extLst>
      <p:ext uri="{BB962C8B-B14F-4D97-AF65-F5344CB8AC3E}">
        <p14:creationId xmlns:p14="http://schemas.microsoft.com/office/powerpoint/2010/main" val="215495263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C9153-32EC-45FA-A3E9-6755D5D8490B}"/>
              </a:ext>
            </a:extLst>
          </p:cNvPr>
          <p:cNvSpPr>
            <a:spLocks noGrp="1"/>
          </p:cNvSpPr>
          <p:nvPr>
            <p:ph type="title"/>
          </p:nvPr>
        </p:nvSpPr>
        <p:spPr/>
        <p:txBody>
          <a:bodyPr>
            <a:normAutofit fontScale="90000"/>
          </a:bodyPr>
          <a:lstStyle/>
          <a:p>
            <a:r>
              <a:rPr lang="en-GB" dirty="0"/>
              <a:t>NHS and other organization interventions</a:t>
            </a:r>
          </a:p>
        </p:txBody>
      </p:sp>
      <p:sp>
        <p:nvSpPr>
          <p:cNvPr id="3" name="Content Placeholder 2">
            <a:extLst>
              <a:ext uri="{FF2B5EF4-FFF2-40B4-BE49-F238E27FC236}">
                <a16:creationId xmlns:a16="http://schemas.microsoft.com/office/drawing/2014/main" id="{B0DD1D8F-3A21-4FB0-A162-19AD5406E501}"/>
              </a:ext>
            </a:extLst>
          </p:cNvPr>
          <p:cNvSpPr>
            <a:spLocks noGrp="1"/>
          </p:cNvSpPr>
          <p:nvPr>
            <p:ph idx="1"/>
          </p:nvPr>
        </p:nvSpPr>
        <p:spPr/>
        <p:txBody>
          <a:bodyPr>
            <a:normAutofit/>
          </a:bodyPr>
          <a:lstStyle/>
          <a:p>
            <a:pPr marL="0" indent="0">
              <a:buNone/>
            </a:pPr>
            <a:r>
              <a:rPr lang="en-GB" b="1" dirty="0"/>
              <a:t>NHS England</a:t>
            </a:r>
          </a:p>
          <a:p>
            <a:pPr>
              <a:buFontTx/>
              <a:buChar char="-"/>
            </a:pPr>
            <a:r>
              <a:rPr lang="en-GB" dirty="0"/>
              <a:t>Treatment and Health Education</a:t>
            </a:r>
          </a:p>
          <a:p>
            <a:pPr marL="0" indent="0">
              <a:buNone/>
            </a:pPr>
            <a:r>
              <a:rPr lang="en-GB" sz="1400" dirty="0">
                <a:hlinkClick r:id="rId2"/>
              </a:rPr>
              <a:t>https://www.nhs.uk/conditions/urinary-tract-infections-utis/</a:t>
            </a:r>
            <a:endParaRPr lang="en-GB" sz="1400" dirty="0"/>
          </a:p>
          <a:p>
            <a:pPr marL="0" indent="0">
              <a:buNone/>
            </a:pPr>
            <a:endParaRPr lang="en-GB" sz="1400" dirty="0"/>
          </a:p>
          <a:p>
            <a:pPr marL="0" indent="0">
              <a:buNone/>
            </a:pPr>
            <a:endParaRPr lang="en-GB" sz="2800" b="1" dirty="0"/>
          </a:p>
          <a:p>
            <a:pPr marL="0" indent="0">
              <a:buNone/>
            </a:pPr>
            <a:r>
              <a:rPr lang="en-GB" sz="2800" b="1" dirty="0"/>
              <a:t>Public health England</a:t>
            </a:r>
          </a:p>
          <a:p>
            <a:pPr marL="0" indent="0">
              <a:buNone/>
            </a:pPr>
            <a:endParaRPr lang="en-GB" sz="1400" dirty="0"/>
          </a:p>
          <a:p>
            <a:pPr marL="0" indent="0">
              <a:buNone/>
            </a:pPr>
            <a:r>
              <a:rPr lang="en-GB" sz="2600" dirty="0"/>
              <a:t>-Preventive programs to get urinary system disease</a:t>
            </a:r>
          </a:p>
          <a:p>
            <a:pPr marL="0" indent="0">
              <a:buNone/>
            </a:pPr>
            <a:r>
              <a:rPr lang="en-GB" sz="1300" dirty="0">
                <a:hlinkClick r:id="rId3"/>
              </a:rPr>
              <a:t>https://www.gov.uk/government/publications/urinary-tract-infection-diagnosis</a:t>
            </a:r>
            <a:endParaRPr lang="en-GB" sz="1300" dirty="0"/>
          </a:p>
          <a:p>
            <a:pPr marL="0" indent="0">
              <a:buNone/>
            </a:pPr>
            <a:endParaRPr lang="en-GB" sz="1300" dirty="0"/>
          </a:p>
        </p:txBody>
      </p:sp>
    </p:spTree>
    <p:extLst>
      <p:ext uri="{BB962C8B-B14F-4D97-AF65-F5344CB8AC3E}">
        <p14:creationId xmlns:p14="http://schemas.microsoft.com/office/powerpoint/2010/main" val="29127885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idx="1"/>
          </p:nvPr>
        </p:nvSpPr>
        <p:spPr/>
        <p:txBody>
          <a:bodyPr/>
          <a:lstStyle/>
          <a:p>
            <a:r>
              <a:rPr lang="en-GB" dirty="0"/>
              <a:t>Let’s summarise by watching a video on the urinary system:</a:t>
            </a:r>
          </a:p>
          <a:p>
            <a:r>
              <a:rPr lang="en-GB" dirty="0">
                <a:hlinkClick r:id="rId2"/>
              </a:rPr>
              <a:t>https://www.youtube.com/watch?v=CkGqp5tr-Qk</a:t>
            </a:r>
            <a:r>
              <a:rPr lang="en-GB" dirty="0"/>
              <a:t> </a:t>
            </a:r>
          </a:p>
          <a:p>
            <a:r>
              <a:rPr lang="en-GB" dirty="0"/>
              <a:t>This will be followed by a whole group discussion on main revision points</a:t>
            </a:r>
          </a:p>
        </p:txBody>
      </p:sp>
    </p:spTree>
    <p:extLst>
      <p:ext uri="{BB962C8B-B14F-4D97-AF65-F5344CB8AC3E}">
        <p14:creationId xmlns:p14="http://schemas.microsoft.com/office/powerpoint/2010/main" val="17200354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a:bodyPr>
          <a:lstStyle/>
          <a:p>
            <a:pPr>
              <a:lnSpc>
                <a:spcPct val="107000"/>
              </a:lnSpc>
              <a:spcAft>
                <a:spcPts val="800"/>
              </a:spcAft>
            </a:pPr>
            <a:r>
              <a:rPr lang="en-GB" sz="2400" dirty="0">
                <a:ea typeface="Calibri"/>
                <a:cs typeface="Times New Roman"/>
              </a:rPr>
              <a:t>Essential Waugh, A. &amp; Grant, A. (2014) Ross and Wilson Anatomy and Physiology in Health and Illness: (12th Edition) London: Churchill Livingstone  </a:t>
            </a:r>
          </a:p>
          <a:p>
            <a:pPr>
              <a:lnSpc>
                <a:spcPct val="107000"/>
              </a:lnSpc>
              <a:spcAft>
                <a:spcPts val="800"/>
              </a:spcAft>
            </a:pPr>
            <a:r>
              <a:rPr lang="en-GB" sz="2400" dirty="0" err="1">
                <a:ea typeface="Calibri"/>
                <a:cs typeface="Times New Roman"/>
              </a:rPr>
              <a:t>Peate</a:t>
            </a:r>
            <a:r>
              <a:rPr lang="en-GB" sz="2400" dirty="0">
                <a:ea typeface="Calibri"/>
                <a:cs typeface="Times New Roman"/>
              </a:rPr>
              <a:t>. I, and Nair, M. (2011) Fundamentals of Anatomy and Physiology for Student Nurses. Chichester: Wiley Blackwell </a:t>
            </a:r>
          </a:p>
          <a:p>
            <a:endParaRPr lang="en-GB" sz="2400" dirty="0"/>
          </a:p>
        </p:txBody>
      </p:sp>
    </p:spTree>
    <p:extLst>
      <p:ext uri="{BB962C8B-B14F-4D97-AF65-F5344CB8AC3E}">
        <p14:creationId xmlns:p14="http://schemas.microsoft.com/office/powerpoint/2010/main" val="345228646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www.w3.org/XML/1998/namespace"/>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38663</TotalTime>
  <Words>1035</Words>
  <Application>Microsoft Office PowerPoint</Application>
  <PresentationFormat>On-screen Show (4:3)</PresentationFormat>
  <Paragraphs>81</Paragraphs>
  <Slides>22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Myriad Pro</vt:lpstr>
      <vt:lpstr>noto_sansregular</vt:lpstr>
      <vt:lpstr>Wingdings</vt:lpstr>
      <vt:lpstr>20140311PresentationUWTSDTemplate</vt:lpstr>
      <vt:lpstr>INTRODUCTION TO PHYSIOLOGY </vt:lpstr>
      <vt:lpstr>Objectives of the session</vt:lpstr>
      <vt:lpstr> How does the urinary system work? </vt:lpstr>
      <vt:lpstr>PowerPoint Presentation</vt:lpstr>
      <vt:lpstr>Excretion in the Body</vt:lpstr>
      <vt:lpstr>Kidneys</vt:lpstr>
      <vt:lpstr>PowerPoint Presentation</vt:lpstr>
      <vt:lpstr>Other Functions of the Kidney</vt:lpstr>
      <vt:lpstr>PowerPoint Presentation</vt:lpstr>
      <vt:lpstr>Nephrones</vt:lpstr>
      <vt:lpstr>URETERS AND BLADDER</vt:lpstr>
      <vt:lpstr>Two ureters </vt:lpstr>
      <vt:lpstr>Bladder</vt:lpstr>
      <vt:lpstr>Other Structures </vt:lpstr>
      <vt:lpstr>Facts about urine</vt:lpstr>
      <vt:lpstr>Common Disease of Urinary System</vt:lpstr>
      <vt:lpstr>Common Disease of Urinary System</vt:lpstr>
      <vt:lpstr>Common Disease of Urinary System</vt:lpstr>
      <vt:lpstr>Common Disease of Urinary System</vt:lpstr>
      <vt:lpstr>NHS and other organization interventions</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laila khalfan</cp:lastModifiedBy>
  <cp:revision>112</cp:revision>
  <dcterms:created xsi:type="dcterms:W3CDTF">2015-04-14T15:21:28Z</dcterms:created>
  <dcterms:modified xsi:type="dcterms:W3CDTF">2022-03-19T15:13:28Z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