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rts/chart1.xml" ContentType="application/vnd.openxmlformats-officedocument.drawingml.char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128" r:id="rId1"/>
  </p:sldMasterIdLst>
  <p:sldIdLst>
    <p:sldId id="256" r:id="rId2"/>
  </p:sldIdLst>
  <p:sldSz cx="21945600" cy="32918400"/>
  <p:notesSz cx="6858000" cy="9144000"/>
  <p:defaultTextStyle>
    <a:defPPr>
      <a:defRPr lang="en-US"/>
    </a:defPPr>
    <a:lvl1pPr marL="0" algn="l" defTabSz="2633330" rtl="0" eaLnBrk="1" latinLnBrk="0" hangingPunct="1">
      <a:defRPr sz="5184" kern="1200">
        <a:solidFill>
          <a:schemeClr val="tx1"/>
        </a:solidFill>
        <a:latin typeface="+mn-lt"/>
        <a:ea typeface="+mn-ea"/>
        <a:cs typeface="+mn-cs"/>
      </a:defRPr>
    </a:lvl1pPr>
    <a:lvl2pPr marL="1316664" algn="l" defTabSz="2633330" rtl="0" eaLnBrk="1" latinLnBrk="0" hangingPunct="1">
      <a:defRPr sz="5184" kern="1200">
        <a:solidFill>
          <a:schemeClr val="tx1"/>
        </a:solidFill>
        <a:latin typeface="+mn-lt"/>
        <a:ea typeface="+mn-ea"/>
        <a:cs typeface="+mn-cs"/>
      </a:defRPr>
    </a:lvl2pPr>
    <a:lvl3pPr marL="2633330" algn="l" defTabSz="2633330" rtl="0" eaLnBrk="1" latinLnBrk="0" hangingPunct="1">
      <a:defRPr sz="5184" kern="1200">
        <a:solidFill>
          <a:schemeClr val="tx1"/>
        </a:solidFill>
        <a:latin typeface="+mn-lt"/>
        <a:ea typeface="+mn-ea"/>
        <a:cs typeface="+mn-cs"/>
      </a:defRPr>
    </a:lvl3pPr>
    <a:lvl4pPr marL="3949994" algn="l" defTabSz="2633330" rtl="0" eaLnBrk="1" latinLnBrk="0" hangingPunct="1">
      <a:defRPr sz="5184" kern="1200">
        <a:solidFill>
          <a:schemeClr val="tx1"/>
        </a:solidFill>
        <a:latin typeface="+mn-lt"/>
        <a:ea typeface="+mn-ea"/>
        <a:cs typeface="+mn-cs"/>
      </a:defRPr>
    </a:lvl4pPr>
    <a:lvl5pPr marL="5266659" algn="l" defTabSz="2633330" rtl="0" eaLnBrk="1" latinLnBrk="0" hangingPunct="1">
      <a:defRPr sz="5184" kern="1200">
        <a:solidFill>
          <a:schemeClr val="tx1"/>
        </a:solidFill>
        <a:latin typeface="+mn-lt"/>
        <a:ea typeface="+mn-ea"/>
        <a:cs typeface="+mn-cs"/>
      </a:defRPr>
    </a:lvl5pPr>
    <a:lvl6pPr marL="6583323" algn="l" defTabSz="2633330" rtl="0" eaLnBrk="1" latinLnBrk="0" hangingPunct="1">
      <a:defRPr sz="5184" kern="1200">
        <a:solidFill>
          <a:schemeClr val="tx1"/>
        </a:solidFill>
        <a:latin typeface="+mn-lt"/>
        <a:ea typeface="+mn-ea"/>
        <a:cs typeface="+mn-cs"/>
      </a:defRPr>
    </a:lvl6pPr>
    <a:lvl7pPr marL="7899989" algn="l" defTabSz="2633330" rtl="0" eaLnBrk="1" latinLnBrk="0" hangingPunct="1">
      <a:defRPr sz="5184" kern="1200">
        <a:solidFill>
          <a:schemeClr val="tx1"/>
        </a:solidFill>
        <a:latin typeface="+mn-lt"/>
        <a:ea typeface="+mn-ea"/>
        <a:cs typeface="+mn-cs"/>
      </a:defRPr>
    </a:lvl7pPr>
    <a:lvl8pPr marL="9216653" algn="l" defTabSz="2633330" rtl="0" eaLnBrk="1" latinLnBrk="0" hangingPunct="1">
      <a:defRPr sz="5184" kern="1200">
        <a:solidFill>
          <a:schemeClr val="tx1"/>
        </a:solidFill>
        <a:latin typeface="+mn-lt"/>
        <a:ea typeface="+mn-ea"/>
        <a:cs typeface="+mn-cs"/>
      </a:defRPr>
    </a:lvl8pPr>
    <a:lvl9pPr marL="10533319" algn="l" defTabSz="2633330" rtl="0" eaLnBrk="1" latinLnBrk="0" hangingPunct="1">
      <a:defRPr sz="5184" kern="1200">
        <a:solidFill>
          <a:schemeClr val="tx1"/>
        </a:solidFill>
        <a:latin typeface="+mn-lt"/>
        <a:ea typeface="+mn-ea"/>
        <a:cs typeface="+mn-cs"/>
      </a:defRPr>
    </a:lvl9pPr>
  </p:defaultTextStyle>
  <p:extLst>
    <p:ext uri="{EFAFB233-063F-42B5-8137-9DF3F51BA10A}">
      <p15:sldGuideLst xmlns=""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p:scale>
          <a:sx n="50" d="100"/>
          <a:sy n="50" d="100"/>
        </p:scale>
        <p:origin x="-558" y="1314"/>
      </p:cViewPr>
      <p:guideLst>
        <p:guide orient="horz" pos="10368"/>
        <p:guide pos="6912"/>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charts/_rels/chart1.xml.rels><?xml version="1.0" encoding="UTF-8" standalone="yes"?>
<Relationships xmlns="http://schemas.openxmlformats.org/package/2006/relationships"><Relationship Id="rId1" Type="http://schemas.openxmlformats.org/officeDocument/2006/relationships/oleObject" Target="Book1" TargetMode="External"/></Relationships>
</file>

<file path=ppt/charts/chart1.xml><?xml version="1.0" encoding="utf-8"?>
<c:chartSpace xmlns:c="http://schemas.openxmlformats.org/drawingml/2006/chart" xmlns:a="http://schemas.openxmlformats.org/drawingml/2006/main" xmlns:r="http://schemas.openxmlformats.org/officeDocument/2006/relationships">
  <c:date1904 val="0"/>
  <c:lang val="en-GB"/>
  <c:roundedCorners val="0"/>
  <mc:AlternateContent xmlns:mc="http://schemas.openxmlformats.org/markup-compatibility/2006">
    <mc:Choice xmlns:c14="http://schemas.microsoft.com/office/drawing/2007/8/2/chart" Requires="c14">
      <c14:style val="135"/>
    </mc:Choice>
    <mc:Fallback>
      <c:style val="35"/>
    </mc:Fallback>
  </mc:AlternateContent>
  <c:chart>
    <c:autoTitleDeleted val="0"/>
    <c:view3D>
      <c:rotX val="15"/>
      <c:rotY val="20"/>
      <c:rAngAx val="1"/>
    </c:view3D>
    <c:floor>
      <c:thickness val="0"/>
    </c:floor>
    <c:sideWall>
      <c:thickness val="0"/>
    </c:sideWall>
    <c:backWall>
      <c:thickness val="0"/>
    </c:backWall>
    <c:plotArea>
      <c:layout/>
      <c:bar3DChart>
        <c:barDir val="col"/>
        <c:grouping val="clustered"/>
        <c:varyColors val="0"/>
        <c:ser>
          <c:idx val="0"/>
          <c:order val="0"/>
          <c:invertIfNegative val="0"/>
          <c:cat>
            <c:strRef>
              <c:f>Sheet1!$A$2:$A$3</c:f>
              <c:strCache>
                <c:ptCount val="2"/>
                <c:pt idx="0">
                  <c:v>Original Design </c:v>
                </c:pt>
                <c:pt idx="1">
                  <c:v>New Design </c:v>
                </c:pt>
              </c:strCache>
            </c:strRef>
          </c:cat>
          <c:val>
            <c:numRef>
              <c:f>Sheet1!$B$2:$B$3</c:f>
              <c:numCache>
                <c:formatCode>General</c:formatCode>
                <c:ptCount val="2"/>
                <c:pt idx="0">
                  <c:v>5475</c:v>
                </c:pt>
                <c:pt idx="1">
                  <c:v>1825</c:v>
                </c:pt>
              </c:numCache>
            </c:numRef>
          </c:val>
        </c:ser>
        <c:dLbls>
          <c:showLegendKey val="0"/>
          <c:showVal val="0"/>
          <c:showCatName val="0"/>
          <c:showSerName val="0"/>
          <c:showPercent val="0"/>
          <c:showBubbleSize val="0"/>
        </c:dLbls>
        <c:gapWidth val="150"/>
        <c:shape val="box"/>
        <c:axId val="33586560"/>
        <c:axId val="33593216"/>
        <c:axId val="0"/>
      </c:bar3DChart>
      <c:catAx>
        <c:axId val="33586560"/>
        <c:scaling>
          <c:orientation val="minMax"/>
        </c:scaling>
        <c:delete val="0"/>
        <c:axPos val="b"/>
        <c:majorTickMark val="out"/>
        <c:minorTickMark val="none"/>
        <c:tickLblPos val="nextTo"/>
        <c:crossAx val="33593216"/>
        <c:crosses val="autoZero"/>
        <c:auto val="1"/>
        <c:lblAlgn val="ctr"/>
        <c:lblOffset val="100"/>
        <c:noMultiLvlLbl val="0"/>
      </c:catAx>
      <c:valAx>
        <c:axId val="33593216"/>
        <c:scaling>
          <c:orientation val="minMax"/>
        </c:scaling>
        <c:delete val="0"/>
        <c:axPos val="l"/>
        <c:majorGridlines/>
        <c:numFmt formatCode="General" sourceLinked="1"/>
        <c:majorTickMark val="out"/>
        <c:minorTickMark val="none"/>
        <c:tickLblPos val="nextTo"/>
        <c:crossAx val="33586560"/>
        <c:crosses val="autoZero"/>
        <c:crossBetween val="between"/>
      </c:valAx>
    </c:plotArea>
    <c:plotVisOnly val="1"/>
    <c:dispBlanksAs val="gap"/>
    <c:showDLblsOverMax val="0"/>
  </c:chart>
  <c:txPr>
    <a:bodyPr/>
    <a:lstStyle/>
    <a:p>
      <a:pPr>
        <a:defRPr sz="1800"/>
      </a:pPr>
      <a:endParaRPr lang="en-US"/>
    </a:p>
  </c:txPr>
  <c:externalData r:id="rId1">
    <c:autoUpdate val="0"/>
  </c:externalData>
</c:chartSpace>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5720" y="30723841"/>
            <a:ext cx="21939885" cy="219456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31" y="30404716"/>
            <a:ext cx="21939885" cy="30723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975103" y="3642971"/>
            <a:ext cx="18105120" cy="17117568"/>
          </a:xfrm>
        </p:spPr>
        <p:txBody>
          <a:bodyPr anchor="b">
            <a:normAutofit/>
          </a:bodyPr>
          <a:lstStyle>
            <a:lvl1pPr algn="l">
              <a:lnSpc>
                <a:spcPct val="85000"/>
              </a:lnSpc>
              <a:defRPr sz="19199" spc="-120" baseline="0">
                <a:solidFill>
                  <a:schemeClr val="tx1">
                    <a:lumMod val="85000"/>
                    <a:lumOff val="15000"/>
                  </a:schemeClr>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980091" y="21386981"/>
            <a:ext cx="18105120" cy="5486401"/>
          </a:xfrm>
        </p:spPr>
        <p:txBody>
          <a:bodyPr lIns="91440" rIns="91440">
            <a:normAutofit/>
          </a:bodyPr>
          <a:lstStyle>
            <a:lvl1pPr marL="0" indent="0" algn="l">
              <a:buNone/>
              <a:defRPr sz="5760" cap="all" spc="480" baseline="0">
                <a:solidFill>
                  <a:schemeClr val="tx2"/>
                </a:solidFill>
                <a:latin typeface="+mj-lt"/>
              </a:defRPr>
            </a:lvl1pPr>
            <a:lvl2pPr marL="1097274" indent="0" algn="ctr">
              <a:buNone/>
              <a:defRPr sz="5760"/>
            </a:lvl2pPr>
            <a:lvl3pPr marL="2194547" indent="0" algn="ctr">
              <a:buNone/>
              <a:defRPr sz="5760"/>
            </a:lvl3pPr>
            <a:lvl4pPr marL="3291821" indent="0" algn="ctr">
              <a:buNone/>
              <a:defRPr sz="4800"/>
            </a:lvl4pPr>
            <a:lvl5pPr marL="4389094" indent="0" algn="ctr">
              <a:buNone/>
              <a:defRPr sz="4800"/>
            </a:lvl5pPr>
            <a:lvl6pPr marL="5486368" indent="0" algn="ctr">
              <a:buNone/>
              <a:defRPr sz="4800"/>
            </a:lvl6pPr>
            <a:lvl7pPr marL="6583643" indent="0" algn="ctr">
              <a:buNone/>
              <a:defRPr sz="4800"/>
            </a:lvl7pPr>
            <a:lvl8pPr marL="7680916" indent="0" algn="ctr">
              <a:buNone/>
              <a:defRPr sz="4800"/>
            </a:lvl8pPr>
            <a:lvl9pPr marL="8778190" indent="0" algn="ctr">
              <a:buNone/>
              <a:defRPr sz="48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4EF80853-FCDF-47C5-ADD8-B046C9F8A201}" type="datetimeFigureOut">
              <a:rPr lang="en-GB" smtClean="0"/>
              <a:t>06/04/2018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005D5E-0BD5-4DF8-BF21-5C2F88ED9F22}" type="slidenum">
              <a:rPr lang="en-GB" smtClean="0"/>
              <a:t>‹#›</a:t>
            </a:fld>
            <a:endParaRPr lang="en-GB"/>
          </a:p>
        </p:txBody>
      </p:sp>
      <p:cxnSp>
        <p:nvCxnSpPr>
          <p:cNvPr id="9" name="Straight Connector 8"/>
          <p:cNvCxnSpPr/>
          <p:nvPr/>
        </p:nvCxnSpPr>
        <p:spPr>
          <a:xfrm>
            <a:off x="2173786" y="20848321"/>
            <a:ext cx="17775937"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463651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EF80853-FCDF-47C5-ADD8-B046C9F8A201}" type="datetimeFigureOut">
              <a:rPr lang="en-GB" smtClean="0"/>
              <a:t>06/04/2018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005D5E-0BD5-4DF8-BF21-5C2F88ED9F22}" type="slidenum">
              <a:rPr lang="en-GB" smtClean="0"/>
              <a:t>‹#›</a:t>
            </a:fld>
            <a:endParaRPr lang="en-GB"/>
          </a:p>
        </p:txBody>
      </p:sp>
    </p:spTree>
    <p:extLst>
      <p:ext uri="{BB962C8B-B14F-4D97-AF65-F5344CB8AC3E}">
        <p14:creationId xmlns:p14="http://schemas.microsoft.com/office/powerpoint/2010/main" val="39537534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5720" y="30723841"/>
            <a:ext cx="21939885" cy="219456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31" y="30404716"/>
            <a:ext cx="21939885" cy="30723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975103" y="3642971"/>
            <a:ext cx="18105120" cy="17117568"/>
          </a:xfrm>
        </p:spPr>
        <p:txBody>
          <a:bodyPr anchor="b" anchorCtr="0">
            <a:normAutofit/>
          </a:bodyPr>
          <a:lstStyle>
            <a:lvl1pPr>
              <a:lnSpc>
                <a:spcPct val="85000"/>
              </a:lnSpc>
              <a:defRPr sz="19199" b="0">
                <a:solidFill>
                  <a:schemeClr val="tx1">
                    <a:lumMod val="85000"/>
                    <a:lumOff val="15000"/>
                  </a:schemeClr>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1975103" y="21375014"/>
            <a:ext cx="18105120" cy="5486401"/>
          </a:xfrm>
        </p:spPr>
        <p:txBody>
          <a:bodyPr lIns="91440" rIns="91440" anchor="t" anchorCtr="0">
            <a:normAutofit/>
          </a:bodyPr>
          <a:lstStyle>
            <a:lvl1pPr marL="0" indent="0">
              <a:buNone/>
              <a:defRPr sz="5760" cap="all" spc="480" baseline="0">
                <a:solidFill>
                  <a:schemeClr val="tx2"/>
                </a:solidFill>
                <a:latin typeface="+mj-lt"/>
              </a:defRPr>
            </a:lvl1pPr>
            <a:lvl2pPr marL="1097274" indent="0">
              <a:buNone/>
              <a:defRPr sz="4320">
                <a:solidFill>
                  <a:schemeClr val="tx1">
                    <a:tint val="75000"/>
                  </a:schemeClr>
                </a:solidFill>
              </a:defRPr>
            </a:lvl2pPr>
            <a:lvl3pPr marL="2194547" indent="0">
              <a:buNone/>
              <a:defRPr sz="3839">
                <a:solidFill>
                  <a:schemeClr val="tx1">
                    <a:tint val="75000"/>
                  </a:schemeClr>
                </a:solidFill>
              </a:defRPr>
            </a:lvl3pPr>
            <a:lvl4pPr marL="3291821" indent="0">
              <a:buNone/>
              <a:defRPr sz="3361">
                <a:solidFill>
                  <a:schemeClr val="tx1">
                    <a:tint val="75000"/>
                  </a:schemeClr>
                </a:solidFill>
              </a:defRPr>
            </a:lvl4pPr>
            <a:lvl5pPr marL="4389094" indent="0">
              <a:buNone/>
              <a:defRPr sz="3361">
                <a:solidFill>
                  <a:schemeClr val="tx1">
                    <a:tint val="75000"/>
                  </a:schemeClr>
                </a:solidFill>
              </a:defRPr>
            </a:lvl5pPr>
            <a:lvl6pPr marL="5486368" indent="0">
              <a:buNone/>
              <a:defRPr sz="3361">
                <a:solidFill>
                  <a:schemeClr val="tx1">
                    <a:tint val="75000"/>
                  </a:schemeClr>
                </a:solidFill>
              </a:defRPr>
            </a:lvl6pPr>
            <a:lvl7pPr marL="6583643" indent="0">
              <a:buNone/>
              <a:defRPr sz="3361">
                <a:solidFill>
                  <a:schemeClr val="tx1">
                    <a:tint val="75000"/>
                  </a:schemeClr>
                </a:solidFill>
              </a:defRPr>
            </a:lvl7pPr>
            <a:lvl8pPr marL="7680916" indent="0">
              <a:buNone/>
              <a:defRPr sz="3361">
                <a:solidFill>
                  <a:schemeClr val="tx1">
                    <a:tint val="75000"/>
                  </a:schemeClr>
                </a:solidFill>
              </a:defRPr>
            </a:lvl8pPr>
            <a:lvl9pPr marL="8778190" indent="0">
              <a:buNone/>
              <a:defRPr sz="3361">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EF80853-FCDF-47C5-ADD8-B046C9F8A201}" type="datetimeFigureOut">
              <a:rPr lang="en-GB" smtClean="0"/>
              <a:t>06/04/2018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005D5E-0BD5-4DF8-BF21-5C2F88ED9F22}" type="slidenum">
              <a:rPr lang="en-GB" smtClean="0"/>
              <a:t>‹#›</a:t>
            </a:fld>
            <a:endParaRPr lang="en-GB"/>
          </a:p>
        </p:txBody>
      </p:sp>
      <p:cxnSp>
        <p:nvCxnSpPr>
          <p:cNvPr id="9" name="Straight Connector 8"/>
          <p:cNvCxnSpPr/>
          <p:nvPr/>
        </p:nvCxnSpPr>
        <p:spPr>
          <a:xfrm>
            <a:off x="2173786" y="20848321"/>
            <a:ext cx="17775937"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651464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975103" y="1375701"/>
            <a:ext cx="18105120" cy="6963634"/>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975104" y="8859523"/>
            <a:ext cx="8887968" cy="1931212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11192256" y="8859536"/>
            <a:ext cx="8887968" cy="1931212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EF80853-FCDF-47C5-ADD8-B046C9F8A201}" type="datetimeFigureOut">
              <a:rPr lang="en-GB" smtClean="0"/>
              <a:t>06/04/2018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4005D5E-0BD5-4DF8-BF21-5C2F88ED9F22}" type="slidenum">
              <a:rPr lang="en-GB" smtClean="0"/>
              <a:t>‹#›</a:t>
            </a:fld>
            <a:endParaRPr lang="en-GB"/>
          </a:p>
        </p:txBody>
      </p:sp>
    </p:spTree>
    <p:extLst>
      <p:ext uri="{BB962C8B-B14F-4D97-AF65-F5344CB8AC3E}">
        <p14:creationId xmlns:p14="http://schemas.microsoft.com/office/powerpoint/2010/main" val="12026520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975103" y="1375701"/>
            <a:ext cx="18105120" cy="6963634"/>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975104" y="8861050"/>
            <a:ext cx="8887968" cy="3534153"/>
          </a:xfrm>
        </p:spPr>
        <p:txBody>
          <a:bodyPr lIns="91440" rIns="91440" anchor="ctr">
            <a:normAutofit/>
          </a:bodyPr>
          <a:lstStyle>
            <a:lvl1pPr marL="0" indent="0">
              <a:buNone/>
              <a:defRPr sz="4800" b="0" cap="all" baseline="0">
                <a:solidFill>
                  <a:schemeClr val="tx2"/>
                </a:solidFill>
              </a:defRPr>
            </a:lvl1pPr>
            <a:lvl2pPr marL="1097274" indent="0">
              <a:buNone/>
              <a:defRPr sz="4800" b="1"/>
            </a:lvl2pPr>
            <a:lvl3pPr marL="2194547" indent="0">
              <a:buNone/>
              <a:defRPr sz="4320" b="1"/>
            </a:lvl3pPr>
            <a:lvl4pPr marL="3291821" indent="0">
              <a:buNone/>
              <a:defRPr sz="3839" b="1"/>
            </a:lvl4pPr>
            <a:lvl5pPr marL="4389094" indent="0">
              <a:buNone/>
              <a:defRPr sz="3839" b="1"/>
            </a:lvl5pPr>
            <a:lvl6pPr marL="5486368" indent="0">
              <a:buNone/>
              <a:defRPr sz="3839" b="1"/>
            </a:lvl6pPr>
            <a:lvl7pPr marL="6583643" indent="0">
              <a:buNone/>
              <a:defRPr sz="3839" b="1"/>
            </a:lvl7pPr>
            <a:lvl8pPr marL="7680916" indent="0">
              <a:buNone/>
              <a:defRPr sz="3839" b="1"/>
            </a:lvl8pPr>
            <a:lvl9pPr marL="8778190" indent="0">
              <a:buNone/>
              <a:defRPr sz="3839" b="1"/>
            </a:lvl9pPr>
          </a:lstStyle>
          <a:p>
            <a:pPr lvl="0"/>
            <a:r>
              <a:rPr lang="en-US" smtClean="0"/>
              <a:t>Click to edit Master text styles</a:t>
            </a:r>
          </a:p>
        </p:txBody>
      </p:sp>
      <p:sp>
        <p:nvSpPr>
          <p:cNvPr id="4" name="Content Placeholder 3"/>
          <p:cNvSpPr>
            <a:spLocks noGrp="1"/>
          </p:cNvSpPr>
          <p:nvPr>
            <p:ph sz="half" idx="2"/>
          </p:nvPr>
        </p:nvSpPr>
        <p:spPr>
          <a:xfrm>
            <a:off x="1975104" y="12395203"/>
            <a:ext cx="8887968" cy="1577644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11192256" y="8861050"/>
            <a:ext cx="8887968" cy="3534153"/>
          </a:xfrm>
        </p:spPr>
        <p:txBody>
          <a:bodyPr lIns="91440" rIns="91440" anchor="ctr">
            <a:normAutofit/>
          </a:bodyPr>
          <a:lstStyle>
            <a:lvl1pPr marL="0" indent="0">
              <a:buNone/>
              <a:defRPr sz="4800" b="0" cap="all" baseline="0">
                <a:solidFill>
                  <a:schemeClr val="tx2"/>
                </a:solidFill>
              </a:defRPr>
            </a:lvl1pPr>
            <a:lvl2pPr marL="1097274" indent="0">
              <a:buNone/>
              <a:defRPr sz="4800" b="1"/>
            </a:lvl2pPr>
            <a:lvl3pPr marL="2194547" indent="0">
              <a:buNone/>
              <a:defRPr sz="4320" b="1"/>
            </a:lvl3pPr>
            <a:lvl4pPr marL="3291821" indent="0">
              <a:buNone/>
              <a:defRPr sz="3839" b="1"/>
            </a:lvl4pPr>
            <a:lvl5pPr marL="4389094" indent="0">
              <a:buNone/>
              <a:defRPr sz="3839" b="1"/>
            </a:lvl5pPr>
            <a:lvl6pPr marL="5486368" indent="0">
              <a:buNone/>
              <a:defRPr sz="3839" b="1"/>
            </a:lvl6pPr>
            <a:lvl7pPr marL="6583643" indent="0">
              <a:buNone/>
              <a:defRPr sz="3839" b="1"/>
            </a:lvl7pPr>
            <a:lvl8pPr marL="7680916" indent="0">
              <a:buNone/>
              <a:defRPr sz="3839" b="1"/>
            </a:lvl8pPr>
            <a:lvl9pPr marL="8778190" indent="0">
              <a:buNone/>
              <a:defRPr sz="3839" b="1"/>
            </a:lvl9pPr>
          </a:lstStyle>
          <a:p>
            <a:pPr lvl="0"/>
            <a:r>
              <a:rPr lang="en-US" smtClean="0"/>
              <a:t>Click to edit Master text styles</a:t>
            </a:r>
          </a:p>
        </p:txBody>
      </p:sp>
      <p:sp>
        <p:nvSpPr>
          <p:cNvPr id="6" name="Content Placeholder 5"/>
          <p:cNvSpPr>
            <a:spLocks noGrp="1"/>
          </p:cNvSpPr>
          <p:nvPr>
            <p:ph sz="quarter" idx="4"/>
          </p:nvPr>
        </p:nvSpPr>
        <p:spPr>
          <a:xfrm>
            <a:off x="11192256" y="12395203"/>
            <a:ext cx="8887968" cy="1577644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EF80853-FCDF-47C5-ADD8-B046C9F8A201}" type="datetimeFigureOut">
              <a:rPr lang="en-GB" smtClean="0"/>
              <a:t>06/04/2018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4005D5E-0BD5-4DF8-BF21-5C2F88ED9F22}" type="slidenum">
              <a:rPr lang="en-GB" smtClean="0"/>
              <a:t>‹#›</a:t>
            </a:fld>
            <a:endParaRPr lang="en-GB"/>
          </a:p>
        </p:txBody>
      </p:sp>
    </p:spTree>
    <p:extLst>
      <p:ext uri="{BB962C8B-B14F-4D97-AF65-F5344CB8AC3E}">
        <p14:creationId xmlns:p14="http://schemas.microsoft.com/office/powerpoint/2010/main" val="33347365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4EF80853-FCDF-47C5-ADD8-B046C9F8A201}" type="datetimeFigureOut">
              <a:rPr lang="en-GB" smtClean="0"/>
              <a:t>06/04/2018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4005D5E-0BD5-4DF8-BF21-5C2F88ED9F22}" type="slidenum">
              <a:rPr lang="en-GB" smtClean="0"/>
              <a:t>‹#›</a:t>
            </a:fld>
            <a:endParaRPr lang="en-GB"/>
          </a:p>
        </p:txBody>
      </p:sp>
    </p:spTree>
    <p:extLst>
      <p:ext uri="{BB962C8B-B14F-4D97-AF65-F5344CB8AC3E}">
        <p14:creationId xmlns:p14="http://schemas.microsoft.com/office/powerpoint/2010/main" val="6907340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5720" y="30723841"/>
            <a:ext cx="21939885" cy="219456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31" y="30404716"/>
            <a:ext cx="21939885" cy="30723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4EF80853-FCDF-47C5-ADD8-B046C9F8A201}" type="datetimeFigureOut">
              <a:rPr lang="en-GB" smtClean="0"/>
              <a:t>06/04/2018</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D4005D5E-0BD5-4DF8-BF21-5C2F88ED9F22}" type="slidenum">
              <a:rPr lang="en-GB" smtClean="0"/>
              <a:t>‹#›</a:t>
            </a:fld>
            <a:endParaRPr lang="en-GB"/>
          </a:p>
        </p:txBody>
      </p:sp>
    </p:spTree>
    <p:extLst>
      <p:ext uri="{BB962C8B-B14F-4D97-AF65-F5344CB8AC3E}">
        <p14:creationId xmlns:p14="http://schemas.microsoft.com/office/powerpoint/2010/main" val="22531881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33" y="1"/>
            <a:ext cx="7291423" cy="329184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7272126" y="1"/>
            <a:ext cx="115214" cy="32918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1" y="2852923"/>
            <a:ext cx="5760719" cy="10972800"/>
          </a:xfrm>
        </p:spPr>
        <p:txBody>
          <a:bodyPr anchor="b">
            <a:normAutofit/>
          </a:bodyPr>
          <a:lstStyle>
            <a:lvl1pPr>
              <a:defRPr sz="8641" b="0">
                <a:solidFill>
                  <a:srgbClr val="FFFFFF"/>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8304571" y="3511297"/>
            <a:ext cx="12022543" cy="25237441"/>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822961" y="14045184"/>
            <a:ext cx="5760719" cy="16219795"/>
          </a:xfrm>
        </p:spPr>
        <p:txBody>
          <a:bodyPr lIns="91440" rIns="91440">
            <a:normAutofit/>
          </a:bodyPr>
          <a:lstStyle>
            <a:lvl1pPr marL="0" indent="0">
              <a:buNone/>
              <a:defRPr sz="3601">
                <a:solidFill>
                  <a:srgbClr val="FFFFFF"/>
                </a:solidFill>
              </a:defRPr>
            </a:lvl1pPr>
            <a:lvl2pPr marL="1097274" indent="0">
              <a:buNone/>
              <a:defRPr sz="2880"/>
            </a:lvl2pPr>
            <a:lvl3pPr marL="2194547" indent="0">
              <a:buNone/>
              <a:defRPr sz="2400"/>
            </a:lvl3pPr>
            <a:lvl4pPr marL="3291821" indent="0">
              <a:buNone/>
              <a:defRPr sz="2160"/>
            </a:lvl4pPr>
            <a:lvl5pPr marL="4389094" indent="0">
              <a:buNone/>
              <a:defRPr sz="2160"/>
            </a:lvl5pPr>
            <a:lvl6pPr marL="5486368" indent="0">
              <a:buNone/>
              <a:defRPr sz="2160"/>
            </a:lvl6pPr>
            <a:lvl7pPr marL="6583643" indent="0">
              <a:buNone/>
              <a:defRPr sz="2160"/>
            </a:lvl7pPr>
            <a:lvl8pPr marL="7680916" indent="0">
              <a:buNone/>
              <a:defRPr sz="2160"/>
            </a:lvl8pPr>
            <a:lvl9pPr marL="8778190" indent="0">
              <a:buNone/>
              <a:defRPr sz="2160"/>
            </a:lvl9pPr>
          </a:lstStyle>
          <a:p>
            <a:pPr lvl="0"/>
            <a:r>
              <a:rPr lang="en-US" smtClean="0"/>
              <a:t>Click to edit Master text styles</a:t>
            </a:r>
          </a:p>
        </p:txBody>
      </p:sp>
      <p:sp>
        <p:nvSpPr>
          <p:cNvPr id="5" name="Date Placeholder 4"/>
          <p:cNvSpPr>
            <a:spLocks noGrp="1"/>
          </p:cNvSpPr>
          <p:nvPr>
            <p:ph type="dt" sz="half" idx="10"/>
          </p:nvPr>
        </p:nvSpPr>
        <p:spPr>
          <a:xfrm>
            <a:off x="837924" y="31006975"/>
            <a:ext cx="4713319" cy="1752600"/>
          </a:xfrm>
        </p:spPr>
        <p:txBody>
          <a:bodyPr/>
          <a:lstStyle>
            <a:lvl1pPr algn="l">
              <a:defRPr/>
            </a:lvl1pPr>
          </a:lstStyle>
          <a:p>
            <a:fld id="{4EF80853-FCDF-47C5-ADD8-B046C9F8A201}" type="datetimeFigureOut">
              <a:rPr lang="en-GB" smtClean="0"/>
              <a:t>06/04/2018</a:t>
            </a:fld>
            <a:endParaRPr lang="en-GB"/>
          </a:p>
        </p:txBody>
      </p:sp>
      <p:sp>
        <p:nvSpPr>
          <p:cNvPr id="6" name="Footer Placeholder 5"/>
          <p:cNvSpPr>
            <a:spLocks noGrp="1"/>
          </p:cNvSpPr>
          <p:nvPr>
            <p:ph type="ftr" sz="quarter" idx="11"/>
          </p:nvPr>
        </p:nvSpPr>
        <p:spPr>
          <a:xfrm>
            <a:off x="8641080" y="31006975"/>
            <a:ext cx="8366760" cy="1752600"/>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D4005D5E-0BD5-4DF8-BF21-5C2F88ED9F22}" type="slidenum">
              <a:rPr lang="en-GB" smtClean="0"/>
              <a:t>‹#›</a:t>
            </a:fld>
            <a:endParaRPr lang="en-GB"/>
          </a:p>
        </p:txBody>
      </p:sp>
    </p:spTree>
    <p:extLst>
      <p:ext uri="{BB962C8B-B14F-4D97-AF65-F5344CB8AC3E}">
        <p14:creationId xmlns:p14="http://schemas.microsoft.com/office/powerpoint/2010/main" val="30672876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2" y="23774400"/>
            <a:ext cx="21939885" cy="9144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31" y="23592365"/>
            <a:ext cx="21939885" cy="30723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975104" y="24359618"/>
            <a:ext cx="18214849" cy="3950208"/>
          </a:xfrm>
        </p:spPr>
        <p:txBody>
          <a:bodyPr tIns="0" bIns="0" anchor="b">
            <a:noAutofit/>
          </a:bodyPr>
          <a:lstStyle>
            <a:lvl1pPr>
              <a:defRPr sz="8641" b="0">
                <a:solidFill>
                  <a:srgbClr val="FFFFFF"/>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30" y="0"/>
            <a:ext cx="21945574" cy="23592365"/>
          </a:xfrm>
          <a:blipFill>
            <a:blip r:embed="rId2"/>
            <a:stretch>
              <a:fillRect/>
            </a:stretch>
          </a:blipFill>
        </p:spPr>
        <p:txBody>
          <a:bodyPr lIns="457200" tIns="457200" anchor="t"/>
          <a:lstStyle>
            <a:lvl1pPr marL="0" indent="0">
              <a:buNone/>
              <a:defRPr sz="7680">
                <a:solidFill>
                  <a:schemeClr val="bg1"/>
                </a:solidFill>
              </a:defRPr>
            </a:lvl1pPr>
            <a:lvl2pPr marL="1097274" indent="0">
              <a:buNone/>
              <a:defRPr sz="6719"/>
            </a:lvl2pPr>
            <a:lvl3pPr marL="2194547" indent="0">
              <a:buNone/>
              <a:defRPr sz="5760"/>
            </a:lvl3pPr>
            <a:lvl4pPr marL="3291821" indent="0">
              <a:buNone/>
              <a:defRPr sz="4800"/>
            </a:lvl4pPr>
            <a:lvl5pPr marL="4389094" indent="0">
              <a:buNone/>
              <a:defRPr sz="4800"/>
            </a:lvl5pPr>
            <a:lvl6pPr marL="5486368" indent="0">
              <a:buNone/>
              <a:defRPr sz="4800"/>
            </a:lvl6pPr>
            <a:lvl7pPr marL="6583643" indent="0">
              <a:buNone/>
              <a:defRPr sz="4800"/>
            </a:lvl7pPr>
            <a:lvl8pPr marL="7680916" indent="0">
              <a:buNone/>
              <a:defRPr sz="4800"/>
            </a:lvl8pPr>
            <a:lvl9pPr marL="8778190" indent="0">
              <a:buNone/>
              <a:defRPr sz="4800"/>
            </a:lvl9pPr>
          </a:lstStyle>
          <a:p>
            <a:r>
              <a:rPr lang="en-US" smtClean="0"/>
              <a:t>Click icon to add picture</a:t>
            </a:r>
            <a:endParaRPr lang="en-US" dirty="0"/>
          </a:p>
        </p:txBody>
      </p:sp>
      <p:sp>
        <p:nvSpPr>
          <p:cNvPr id="4" name="Text Placeholder 3"/>
          <p:cNvSpPr>
            <a:spLocks noGrp="1"/>
          </p:cNvSpPr>
          <p:nvPr>
            <p:ph type="body" sz="half" idx="2"/>
          </p:nvPr>
        </p:nvSpPr>
        <p:spPr>
          <a:xfrm>
            <a:off x="1975102" y="28353715"/>
            <a:ext cx="18214849" cy="2852929"/>
          </a:xfrm>
        </p:spPr>
        <p:txBody>
          <a:bodyPr lIns="91440" tIns="0" rIns="91440" bIns="0">
            <a:normAutofit/>
          </a:bodyPr>
          <a:lstStyle>
            <a:lvl1pPr marL="0" indent="0">
              <a:spcBef>
                <a:spcPts val="0"/>
              </a:spcBef>
              <a:spcAft>
                <a:spcPts val="1439"/>
              </a:spcAft>
              <a:buNone/>
              <a:defRPr sz="3601">
                <a:solidFill>
                  <a:srgbClr val="FFFFFF"/>
                </a:solidFill>
              </a:defRPr>
            </a:lvl1pPr>
            <a:lvl2pPr marL="1097274" indent="0">
              <a:buNone/>
              <a:defRPr sz="2880"/>
            </a:lvl2pPr>
            <a:lvl3pPr marL="2194547" indent="0">
              <a:buNone/>
              <a:defRPr sz="2400"/>
            </a:lvl3pPr>
            <a:lvl4pPr marL="3291821" indent="0">
              <a:buNone/>
              <a:defRPr sz="2160"/>
            </a:lvl4pPr>
            <a:lvl5pPr marL="4389094" indent="0">
              <a:buNone/>
              <a:defRPr sz="2160"/>
            </a:lvl5pPr>
            <a:lvl6pPr marL="5486368" indent="0">
              <a:buNone/>
              <a:defRPr sz="2160"/>
            </a:lvl6pPr>
            <a:lvl7pPr marL="6583643" indent="0">
              <a:buNone/>
              <a:defRPr sz="2160"/>
            </a:lvl7pPr>
            <a:lvl8pPr marL="7680916" indent="0">
              <a:buNone/>
              <a:defRPr sz="2160"/>
            </a:lvl8pPr>
            <a:lvl9pPr marL="8778190" indent="0">
              <a:buNone/>
              <a:defRPr sz="216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EF80853-FCDF-47C5-ADD8-B046C9F8A201}" type="datetimeFigureOut">
              <a:rPr lang="en-GB" smtClean="0"/>
              <a:t>06/04/2018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4005D5E-0BD5-4DF8-BF21-5C2F88ED9F22}" type="slidenum">
              <a:rPr lang="en-GB" smtClean="0"/>
              <a:t>‹#›</a:t>
            </a:fld>
            <a:endParaRPr lang="en-GB"/>
          </a:p>
        </p:txBody>
      </p:sp>
    </p:spTree>
    <p:extLst>
      <p:ext uri="{BB962C8B-B14F-4D97-AF65-F5344CB8AC3E}">
        <p14:creationId xmlns:p14="http://schemas.microsoft.com/office/powerpoint/2010/main" val="37781035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EF80853-FCDF-47C5-ADD8-B046C9F8A201}" type="datetimeFigureOut">
              <a:rPr lang="en-GB" smtClean="0"/>
              <a:t>06/04/2018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005D5E-0BD5-4DF8-BF21-5C2F88ED9F22}" type="slidenum">
              <a:rPr lang="en-GB" smtClean="0"/>
              <a:t>‹#›</a:t>
            </a:fld>
            <a:endParaRPr lang="en-GB"/>
          </a:p>
        </p:txBody>
      </p:sp>
    </p:spTree>
    <p:extLst>
      <p:ext uri="{BB962C8B-B14F-4D97-AF65-F5344CB8AC3E}">
        <p14:creationId xmlns:p14="http://schemas.microsoft.com/office/powerpoint/2010/main" val="12112787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5720" y="30723841"/>
            <a:ext cx="21939885" cy="219456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31" y="30404716"/>
            <a:ext cx="21939885" cy="30723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5704820" y="1990943"/>
            <a:ext cx="4732020" cy="27635622"/>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508761" y="1990940"/>
            <a:ext cx="13921740" cy="27635615"/>
          </a:xfrm>
        </p:spPr>
        <p:txBody>
          <a:bodyPr vert="eaVert" lIns="45720" tIns="0" rIns="45720" bIns="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EF80853-FCDF-47C5-ADD8-B046C9F8A201}" type="datetimeFigureOut">
              <a:rPr lang="en-GB" smtClean="0"/>
              <a:t>06/04/2018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005D5E-0BD5-4DF8-BF21-5C2F88ED9F22}" type="slidenum">
              <a:rPr lang="en-GB" smtClean="0"/>
              <a:t>‹#›</a:t>
            </a:fld>
            <a:endParaRPr lang="en-GB"/>
          </a:p>
        </p:txBody>
      </p:sp>
    </p:spTree>
    <p:extLst>
      <p:ext uri="{BB962C8B-B14F-4D97-AF65-F5344CB8AC3E}">
        <p14:creationId xmlns:p14="http://schemas.microsoft.com/office/powerpoint/2010/main" val="33409256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2" y="30723841"/>
            <a:ext cx="21945601" cy="219456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2" y="30404717"/>
            <a:ext cx="21945601" cy="31679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975103" y="1375701"/>
            <a:ext cx="18105120" cy="6963634"/>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975104" y="8859523"/>
            <a:ext cx="18105122" cy="19312128"/>
          </a:xfrm>
          <a:prstGeom prst="rect">
            <a:avLst/>
          </a:prstGeom>
        </p:spPr>
        <p:txBody>
          <a:bodyPr vert="horz" lIns="0" tIns="45720" rIns="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975110" y="31006975"/>
            <a:ext cx="4450087" cy="1752600"/>
          </a:xfrm>
          <a:prstGeom prst="rect">
            <a:avLst/>
          </a:prstGeom>
        </p:spPr>
        <p:txBody>
          <a:bodyPr vert="horz" lIns="91440" tIns="45720" rIns="91440" bIns="45720" rtlCol="0" anchor="ctr"/>
          <a:lstStyle>
            <a:lvl1pPr algn="l">
              <a:defRPr sz="2160">
                <a:solidFill>
                  <a:srgbClr val="FFFFFF"/>
                </a:solidFill>
              </a:defRPr>
            </a:lvl1pPr>
          </a:lstStyle>
          <a:p>
            <a:fld id="{4EF80853-FCDF-47C5-ADD8-B046C9F8A201}" type="datetimeFigureOut">
              <a:rPr lang="en-GB" smtClean="0"/>
              <a:t>06/04/2018</a:t>
            </a:fld>
            <a:endParaRPr lang="en-GB"/>
          </a:p>
        </p:txBody>
      </p:sp>
      <p:sp>
        <p:nvSpPr>
          <p:cNvPr id="5" name="Footer Placeholder 4"/>
          <p:cNvSpPr>
            <a:spLocks noGrp="1"/>
          </p:cNvSpPr>
          <p:nvPr>
            <p:ph type="ftr" sz="quarter" idx="3"/>
          </p:nvPr>
        </p:nvSpPr>
        <p:spPr>
          <a:xfrm>
            <a:off x="6635136" y="31006975"/>
            <a:ext cx="8681047" cy="1752600"/>
          </a:xfrm>
          <a:prstGeom prst="rect">
            <a:avLst/>
          </a:prstGeom>
        </p:spPr>
        <p:txBody>
          <a:bodyPr vert="horz" lIns="91440" tIns="45720" rIns="91440" bIns="45720" rtlCol="0" anchor="ctr"/>
          <a:lstStyle>
            <a:lvl1pPr algn="ctr">
              <a:defRPr sz="216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17820827" y="31006975"/>
            <a:ext cx="2361645" cy="1752600"/>
          </a:xfrm>
          <a:prstGeom prst="rect">
            <a:avLst/>
          </a:prstGeom>
        </p:spPr>
        <p:txBody>
          <a:bodyPr vert="horz" lIns="91440" tIns="45720" rIns="91440" bIns="45720" rtlCol="0" anchor="ctr"/>
          <a:lstStyle>
            <a:lvl1pPr algn="r">
              <a:defRPr sz="2520">
                <a:solidFill>
                  <a:srgbClr val="FFFFFF"/>
                </a:solidFill>
              </a:defRPr>
            </a:lvl1pPr>
          </a:lstStyle>
          <a:p>
            <a:fld id="{D4005D5E-0BD5-4DF8-BF21-5C2F88ED9F22}" type="slidenum">
              <a:rPr lang="en-GB" smtClean="0"/>
              <a:t>‹#›</a:t>
            </a:fld>
            <a:endParaRPr lang="en-GB"/>
          </a:p>
        </p:txBody>
      </p:sp>
      <p:cxnSp>
        <p:nvCxnSpPr>
          <p:cNvPr id="10" name="Straight Connector 9"/>
          <p:cNvCxnSpPr/>
          <p:nvPr/>
        </p:nvCxnSpPr>
        <p:spPr>
          <a:xfrm>
            <a:off x="2148358" y="8341656"/>
            <a:ext cx="17940529"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95772274"/>
      </p:ext>
    </p:extLst>
  </p:cSld>
  <p:clrMap bg1="lt1" tx1="dk1" bg2="lt2" tx2="dk2" accent1="accent1" accent2="accent2" accent3="accent3" accent4="accent4" accent5="accent5" accent6="accent6" hlink="hlink" folHlink="folHlink"/>
  <p:sldLayoutIdLst>
    <p:sldLayoutId id="2147484129" r:id="rId1"/>
    <p:sldLayoutId id="2147484130" r:id="rId2"/>
    <p:sldLayoutId id="2147484131" r:id="rId3"/>
    <p:sldLayoutId id="2147484132" r:id="rId4"/>
    <p:sldLayoutId id="2147484133" r:id="rId5"/>
    <p:sldLayoutId id="2147484134" r:id="rId6"/>
    <p:sldLayoutId id="2147484135" r:id="rId7"/>
    <p:sldLayoutId id="2147484136" r:id="rId8"/>
    <p:sldLayoutId id="2147484137" r:id="rId9"/>
    <p:sldLayoutId id="2147484138" r:id="rId10"/>
    <p:sldLayoutId id="2147484139" r:id="rId11"/>
  </p:sldLayoutIdLst>
  <p:txStyles>
    <p:titleStyle>
      <a:lvl1pPr algn="l" defTabSz="2194547" rtl="0" eaLnBrk="1" latinLnBrk="0" hangingPunct="1">
        <a:lnSpc>
          <a:spcPct val="85000"/>
        </a:lnSpc>
        <a:spcBef>
          <a:spcPct val="0"/>
        </a:spcBef>
        <a:buNone/>
        <a:defRPr sz="11519" kern="1200" spc="-120" baseline="0">
          <a:solidFill>
            <a:schemeClr val="tx1">
              <a:lumMod val="75000"/>
              <a:lumOff val="25000"/>
            </a:schemeClr>
          </a:solidFill>
          <a:latin typeface="+mj-lt"/>
          <a:ea typeface="+mj-ea"/>
          <a:cs typeface="+mj-cs"/>
        </a:defRPr>
      </a:lvl1pPr>
    </p:titleStyle>
    <p:bodyStyle>
      <a:lvl1pPr marL="219455" indent="-219455" algn="l" defTabSz="2194547" rtl="0" eaLnBrk="1" latinLnBrk="0" hangingPunct="1">
        <a:lnSpc>
          <a:spcPct val="90000"/>
        </a:lnSpc>
        <a:spcBef>
          <a:spcPts val="2880"/>
        </a:spcBef>
        <a:spcAft>
          <a:spcPts val="480"/>
        </a:spcAft>
        <a:buClr>
          <a:schemeClr val="accent1"/>
        </a:buClr>
        <a:buSzPct val="100000"/>
        <a:buFont typeface="Calibri" panose="020F0502020204030204" pitchFamily="34" charset="0"/>
        <a:buChar char=" "/>
        <a:defRPr sz="4800" kern="1200">
          <a:solidFill>
            <a:schemeClr val="tx1">
              <a:lumMod val="75000"/>
              <a:lumOff val="25000"/>
            </a:schemeClr>
          </a:solidFill>
          <a:latin typeface="+mn-lt"/>
          <a:ea typeface="+mn-ea"/>
          <a:cs typeface="+mn-cs"/>
        </a:defRPr>
      </a:lvl1pPr>
      <a:lvl2pPr marL="921710" indent="-438909" algn="l" defTabSz="2194547" rtl="0" eaLnBrk="1" latinLnBrk="0" hangingPunct="1">
        <a:lnSpc>
          <a:spcPct val="90000"/>
        </a:lnSpc>
        <a:spcBef>
          <a:spcPts val="480"/>
        </a:spcBef>
        <a:spcAft>
          <a:spcPts val="961"/>
        </a:spcAft>
        <a:buClr>
          <a:schemeClr val="accent1"/>
        </a:buClr>
        <a:buFont typeface="Calibri" pitchFamily="34" charset="0"/>
        <a:buChar char="◦"/>
        <a:defRPr sz="4320" kern="1200">
          <a:solidFill>
            <a:schemeClr val="tx1">
              <a:lumMod val="75000"/>
              <a:lumOff val="25000"/>
            </a:schemeClr>
          </a:solidFill>
          <a:latin typeface="+mn-lt"/>
          <a:ea typeface="+mn-ea"/>
          <a:cs typeface="+mn-cs"/>
        </a:defRPr>
      </a:lvl2pPr>
      <a:lvl3pPr marL="1360619" indent="-438909" algn="l" defTabSz="2194547" rtl="0" eaLnBrk="1" latinLnBrk="0" hangingPunct="1">
        <a:lnSpc>
          <a:spcPct val="90000"/>
        </a:lnSpc>
        <a:spcBef>
          <a:spcPts val="480"/>
        </a:spcBef>
        <a:spcAft>
          <a:spcPts val="961"/>
        </a:spcAft>
        <a:buClr>
          <a:schemeClr val="accent1"/>
        </a:buClr>
        <a:buFont typeface="Calibri" pitchFamily="34" charset="0"/>
        <a:buChar char="◦"/>
        <a:defRPr sz="3361" kern="1200">
          <a:solidFill>
            <a:schemeClr val="tx1">
              <a:lumMod val="75000"/>
              <a:lumOff val="25000"/>
            </a:schemeClr>
          </a:solidFill>
          <a:latin typeface="+mn-lt"/>
          <a:ea typeface="+mn-ea"/>
          <a:cs typeface="+mn-cs"/>
        </a:defRPr>
      </a:lvl3pPr>
      <a:lvl4pPr marL="1799529" indent="-438909" algn="l" defTabSz="2194547" rtl="0" eaLnBrk="1" latinLnBrk="0" hangingPunct="1">
        <a:lnSpc>
          <a:spcPct val="90000"/>
        </a:lnSpc>
        <a:spcBef>
          <a:spcPts val="480"/>
        </a:spcBef>
        <a:spcAft>
          <a:spcPts val="961"/>
        </a:spcAft>
        <a:buClr>
          <a:schemeClr val="accent1"/>
        </a:buClr>
        <a:buFont typeface="Calibri" pitchFamily="34" charset="0"/>
        <a:buChar char="◦"/>
        <a:defRPr sz="3361" kern="1200">
          <a:solidFill>
            <a:schemeClr val="tx1">
              <a:lumMod val="75000"/>
              <a:lumOff val="25000"/>
            </a:schemeClr>
          </a:solidFill>
          <a:latin typeface="+mn-lt"/>
          <a:ea typeface="+mn-ea"/>
          <a:cs typeface="+mn-cs"/>
        </a:defRPr>
      </a:lvl4pPr>
      <a:lvl5pPr marL="2238438" indent="-438909" algn="l" defTabSz="2194547" rtl="0" eaLnBrk="1" latinLnBrk="0" hangingPunct="1">
        <a:lnSpc>
          <a:spcPct val="90000"/>
        </a:lnSpc>
        <a:spcBef>
          <a:spcPts val="480"/>
        </a:spcBef>
        <a:spcAft>
          <a:spcPts val="961"/>
        </a:spcAft>
        <a:buClr>
          <a:schemeClr val="accent1"/>
        </a:buClr>
        <a:buFont typeface="Calibri" pitchFamily="34" charset="0"/>
        <a:buChar char="◦"/>
        <a:defRPr sz="3361" kern="1200">
          <a:solidFill>
            <a:schemeClr val="tx1">
              <a:lumMod val="75000"/>
              <a:lumOff val="25000"/>
            </a:schemeClr>
          </a:solidFill>
          <a:latin typeface="+mn-lt"/>
          <a:ea typeface="+mn-ea"/>
          <a:cs typeface="+mn-cs"/>
        </a:defRPr>
      </a:lvl5pPr>
      <a:lvl6pPr marL="2639985" indent="-548638" algn="l" defTabSz="2194547" rtl="0" eaLnBrk="1" latinLnBrk="0" hangingPunct="1">
        <a:lnSpc>
          <a:spcPct val="90000"/>
        </a:lnSpc>
        <a:spcBef>
          <a:spcPts val="480"/>
        </a:spcBef>
        <a:spcAft>
          <a:spcPts val="961"/>
        </a:spcAft>
        <a:buClr>
          <a:schemeClr val="accent1"/>
        </a:buClr>
        <a:buFont typeface="Calibri" pitchFamily="34" charset="0"/>
        <a:buChar char="◦"/>
        <a:defRPr sz="3361" kern="1200">
          <a:solidFill>
            <a:schemeClr val="tx1">
              <a:lumMod val="75000"/>
              <a:lumOff val="25000"/>
            </a:schemeClr>
          </a:solidFill>
          <a:latin typeface="+mn-lt"/>
          <a:ea typeface="+mn-ea"/>
          <a:cs typeface="+mn-cs"/>
        </a:defRPr>
      </a:lvl6pPr>
      <a:lvl7pPr marL="3119982" indent="-548638" algn="l" defTabSz="2194547" rtl="0" eaLnBrk="1" latinLnBrk="0" hangingPunct="1">
        <a:lnSpc>
          <a:spcPct val="90000"/>
        </a:lnSpc>
        <a:spcBef>
          <a:spcPts val="480"/>
        </a:spcBef>
        <a:spcAft>
          <a:spcPts val="961"/>
        </a:spcAft>
        <a:buClr>
          <a:schemeClr val="accent1"/>
        </a:buClr>
        <a:buFont typeface="Calibri" pitchFamily="34" charset="0"/>
        <a:buChar char="◦"/>
        <a:defRPr sz="3361" kern="1200">
          <a:solidFill>
            <a:schemeClr val="tx1">
              <a:lumMod val="75000"/>
              <a:lumOff val="25000"/>
            </a:schemeClr>
          </a:solidFill>
          <a:latin typeface="+mn-lt"/>
          <a:ea typeface="+mn-ea"/>
          <a:cs typeface="+mn-cs"/>
        </a:defRPr>
      </a:lvl7pPr>
      <a:lvl8pPr marL="3599979" indent="-548638" algn="l" defTabSz="2194547" rtl="0" eaLnBrk="1" latinLnBrk="0" hangingPunct="1">
        <a:lnSpc>
          <a:spcPct val="90000"/>
        </a:lnSpc>
        <a:spcBef>
          <a:spcPts val="480"/>
        </a:spcBef>
        <a:spcAft>
          <a:spcPts val="961"/>
        </a:spcAft>
        <a:buClr>
          <a:schemeClr val="accent1"/>
        </a:buClr>
        <a:buFont typeface="Calibri" pitchFamily="34" charset="0"/>
        <a:buChar char="◦"/>
        <a:defRPr sz="3361" kern="1200">
          <a:solidFill>
            <a:schemeClr val="tx1">
              <a:lumMod val="75000"/>
              <a:lumOff val="25000"/>
            </a:schemeClr>
          </a:solidFill>
          <a:latin typeface="+mn-lt"/>
          <a:ea typeface="+mn-ea"/>
          <a:cs typeface="+mn-cs"/>
        </a:defRPr>
      </a:lvl8pPr>
      <a:lvl9pPr marL="4079976" indent="-548638" algn="l" defTabSz="2194547" rtl="0" eaLnBrk="1" latinLnBrk="0" hangingPunct="1">
        <a:lnSpc>
          <a:spcPct val="90000"/>
        </a:lnSpc>
        <a:spcBef>
          <a:spcPts val="480"/>
        </a:spcBef>
        <a:spcAft>
          <a:spcPts val="961"/>
        </a:spcAft>
        <a:buClr>
          <a:schemeClr val="accent1"/>
        </a:buClr>
        <a:buFont typeface="Calibri" pitchFamily="34" charset="0"/>
        <a:buChar char="◦"/>
        <a:defRPr sz="3361" kern="1200">
          <a:solidFill>
            <a:schemeClr val="tx1">
              <a:lumMod val="75000"/>
              <a:lumOff val="25000"/>
            </a:schemeClr>
          </a:solidFill>
          <a:latin typeface="+mn-lt"/>
          <a:ea typeface="+mn-ea"/>
          <a:cs typeface="+mn-cs"/>
        </a:defRPr>
      </a:lvl9pPr>
    </p:bodyStyle>
    <p:otherStyle>
      <a:defPPr>
        <a:defRPr lang="en-US"/>
      </a:defPPr>
      <a:lvl1pPr marL="0" algn="l" defTabSz="2194547" rtl="0" eaLnBrk="1" latinLnBrk="0" hangingPunct="1">
        <a:defRPr sz="4320" kern="1200">
          <a:solidFill>
            <a:schemeClr val="tx1"/>
          </a:solidFill>
          <a:latin typeface="+mn-lt"/>
          <a:ea typeface="+mn-ea"/>
          <a:cs typeface="+mn-cs"/>
        </a:defRPr>
      </a:lvl1pPr>
      <a:lvl2pPr marL="1097274" algn="l" defTabSz="2194547" rtl="0" eaLnBrk="1" latinLnBrk="0" hangingPunct="1">
        <a:defRPr sz="4320" kern="1200">
          <a:solidFill>
            <a:schemeClr val="tx1"/>
          </a:solidFill>
          <a:latin typeface="+mn-lt"/>
          <a:ea typeface="+mn-ea"/>
          <a:cs typeface="+mn-cs"/>
        </a:defRPr>
      </a:lvl2pPr>
      <a:lvl3pPr marL="2194547" algn="l" defTabSz="2194547" rtl="0" eaLnBrk="1" latinLnBrk="0" hangingPunct="1">
        <a:defRPr sz="4320" kern="1200">
          <a:solidFill>
            <a:schemeClr val="tx1"/>
          </a:solidFill>
          <a:latin typeface="+mn-lt"/>
          <a:ea typeface="+mn-ea"/>
          <a:cs typeface="+mn-cs"/>
        </a:defRPr>
      </a:lvl3pPr>
      <a:lvl4pPr marL="3291821" algn="l" defTabSz="2194547" rtl="0" eaLnBrk="1" latinLnBrk="0" hangingPunct="1">
        <a:defRPr sz="4320" kern="1200">
          <a:solidFill>
            <a:schemeClr val="tx1"/>
          </a:solidFill>
          <a:latin typeface="+mn-lt"/>
          <a:ea typeface="+mn-ea"/>
          <a:cs typeface="+mn-cs"/>
        </a:defRPr>
      </a:lvl4pPr>
      <a:lvl5pPr marL="4389094" algn="l" defTabSz="2194547" rtl="0" eaLnBrk="1" latinLnBrk="0" hangingPunct="1">
        <a:defRPr sz="4320" kern="1200">
          <a:solidFill>
            <a:schemeClr val="tx1"/>
          </a:solidFill>
          <a:latin typeface="+mn-lt"/>
          <a:ea typeface="+mn-ea"/>
          <a:cs typeface="+mn-cs"/>
        </a:defRPr>
      </a:lvl5pPr>
      <a:lvl6pPr marL="5486368" algn="l" defTabSz="2194547" rtl="0" eaLnBrk="1" latinLnBrk="0" hangingPunct="1">
        <a:defRPr sz="4320" kern="1200">
          <a:solidFill>
            <a:schemeClr val="tx1"/>
          </a:solidFill>
          <a:latin typeface="+mn-lt"/>
          <a:ea typeface="+mn-ea"/>
          <a:cs typeface="+mn-cs"/>
        </a:defRPr>
      </a:lvl6pPr>
      <a:lvl7pPr marL="6583643" algn="l" defTabSz="2194547" rtl="0" eaLnBrk="1" latinLnBrk="0" hangingPunct="1">
        <a:defRPr sz="4320" kern="1200">
          <a:solidFill>
            <a:schemeClr val="tx1"/>
          </a:solidFill>
          <a:latin typeface="+mn-lt"/>
          <a:ea typeface="+mn-ea"/>
          <a:cs typeface="+mn-cs"/>
        </a:defRPr>
      </a:lvl7pPr>
      <a:lvl8pPr marL="7680916" algn="l" defTabSz="2194547" rtl="0" eaLnBrk="1" latinLnBrk="0" hangingPunct="1">
        <a:defRPr sz="4320" kern="1200">
          <a:solidFill>
            <a:schemeClr val="tx1"/>
          </a:solidFill>
          <a:latin typeface="+mn-lt"/>
          <a:ea typeface="+mn-ea"/>
          <a:cs typeface="+mn-cs"/>
        </a:defRPr>
      </a:lvl8pPr>
      <a:lvl9pPr marL="8778190" algn="l" defTabSz="2194547" rtl="0" eaLnBrk="1" latinLnBrk="0" hangingPunct="1">
        <a:defRPr sz="432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microsoft.com/office/2007/relationships/hdphoto" Target="../media/hdphoto1.wdp"/><Relationship Id="rId13" Type="http://schemas.openxmlformats.org/officeDocument/2006/relationships/image" Target="../media/image12.png"/><Relationship Id="rId18" Type="http://schemas.openxmlformats.org/officeDocument/2006/relationships/hyperlink" Target="https://all3dp.com/fiber-reinforced-nylon/" TargetMode="External"/><Relationship Id="rId3" Type="http://schemas.openxmlformats.org/officeDocument/2006/relationships/image" Target="../media/image3.png"/><Relationship Id="rId7" Type="http://schemas.openxmlformats.org/officeDocument/2006/relationships/image" Target="../media/image7.png"/><Relationship Id="rId12" Type="http://schemas.openxmlformats.org/officeDocument/2006/relationships/image" Target="../media/image11.jpeg"/><Relationship Id="rId17" Type="http://schemas.openxmlformats.org/officeDocument/2006/relationships/image" Target="../media/image16.png"/><Relationship Id="rId2" Type="http://schemas.openxmlformats.org/officeDocument/2006/relationships/image" Target="../media/image2.png"/><Relationship Id="rId16" Type="http://schemas.openxmlformats.org/officeDocument/2006/relationships/image" Target="../media/image15.png"/><Relationship Id="rId20" Type="http://schemas.openxmlformats.org/officeDocument/2006/relationships/chart" Target="../charts/chart1.xml"/><Relationship Id="rId1" Type="http://schemas.openxmlformats.org/officeDocument/2006/relationships/slideLayout" Target="../slideLayouts/slideLayout1.xml"/><Relationship Id="rId6" Type="http://schemas.openxmlformats.org/officeDocument/2006/relationships/image" Target="../media/image6.png"/><Relationship Id="rId11" Type="http://schemas.openxmlformats.org/officeDocument/2006/relationships/image" Target="../media/image10.jpeg"/><Relationship Id="rId5" Type="http://schemas.openxmlformats.org/officeDocument/2006/relationships/image" Target="../media/image5.png"/><Relationship Id="rId15" Type="http://schemas.openxmlformats.org/officeDocument/2006/relationships/image" Target="../media/image14.png"/><Relationship Id="rId10" Type="http://schemas.openxmlformats.org/officeDocument/2006/relationships/image" Target="../media/image9.jpeg"/><Relationship Id="rId19" Type="http://schemas.openxmlformats.org/officeDocument/2006/relationships/hyperlink" Target="https://all3dp.com/" TargetMode="External"/><Relationship Id="rId4" Type="http://schemas.openxmlformats.org/officeDocument/2006/relationships/image" Target="../media/image4.png"/><Relationship Id="rId9" Type="http://schemas.openxmlformats.org/officeDocument/2006/relationships/image" Target="../media/image8.jpeg"/><Relationship Id="rId14" Type="http://schemas.openxmlformats.org/officeDocument/2006/relationships/image" Target="../media/image13.png"/></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35" name="Picture 134"/>
          <p:cNvPicPr/>
          <p:nvPr/>
        </p:nvPicPr>
        <p:blipFill rotWithShape="1">
          <a:blip r:embed="rId2">
            <a:extLst>
              <a:ext uri="{28A0092B-C50C-407E-A947-70E740481C1C}">
                <a14:useLocalDpi xmlns:a14="http://schemas.microsoft.com/office/drawing/2010/main" val="0"/>
              </a:ext>
            </a:extLst>
          </a:blip>
          <a:srcRect l="4910" t="44998" r="5357" b="24828"/>
          <a:stretch/>
        </p:blipFill>
        <p:spPr bwMode="auto">
          <a:xfrm>
            <a:off x="1114443" y="23070373"/>
            <a:ext cx="6980293" cy="1415799"/>
          </a:xfrm>
          <a:prstGeom prst="rect">
            <a:avLst/>
          </a:prstGeom>
          <a:ln>
            <a:noFill/>
          </a:ln>
          <a:extLst>
            <a:ext uri="{53640926-AAD7-44D8-BBD7-CCE9431645EC}">
              <a14:shadowObscured xmlns:a14="http://schemas.microsoft.com/office/drawing/2010/main"/>
            </a:ext>
          </a:extLst>
        </p:spPr>
      </p:pic>
      <p:pic>
        <p:nvPicPr>
          <p:cNvPr id="69" name="Picture 68"/>
          <p:cNvPicPr/>
          <p:nvPr/>
        </p:nvPicPr>
        <p:blipFill rotWithShape="1">
          <a:blip r:embed="rId3">
            <a:extLst>
              <a:ext uri="{28A0092B-C50C-407E-A947-70E740481C1C}">
                <a14:useLocalDpi xmlns:a14="http://schemas.microsoft.com/office/drawing/2010/main" val="0"/>
              </a:ext>
            </a:extLst>
          </a:blip>
          <a:srcRect l="22290" t="18614" r="8139" b="15790"/>
          <a:stretch/>
        </p:blipFill>
        <p:spPr bwMode="auto">
          <a:xfrm>
            <a:off x="9092319" y="16154400"/>
            <a:ext cx="7675487" cy="2910070"/>
          </a:xfrm>
          <a:prstGeom prst="rect">
            <a:avLst/>
          </a:prstGeom>
          <a:ln>
            <a:noFill/>
          </a:ln>
          <a:extLst>
            <a:ext uri="{53640926-AAD7-44D8-BBD7-CCE9431645EC}">
              <a14:shadowObscured xmlns:a14="http://schemas.microsoft.com/office/drawing/2010/main"/>
            </a:ext>
          </a:extLst>
        </p:spPr>
      </p:pic>
      <p:pic>
        <p:nvPicPr>
          <p:cNvPr id="4" name="Picture 3"/>
          <p:cNvPicPr>
            <a:picLocks noChangeAspect="1"/>
          </p:cNvPicPr>
          <p:nvPr/>
        </p:nvPicPr>
        <p:blipFill>
          <a:blip r:embed="rId4"/>
          <a:stretch>
            <a:fillRect/>
          </a:stretch>
        </p:blipFill>
        <p:spPr>
          <a:xfrm>
            <a:off x="819904" y="633728"/>
            <a:ext cx="3664014" cy="1280272"/>
          </a:xfrm>
          <a:prstGeom prst="rect">
            <a:avLst/>
          </a:prstGeom>
        </p:spPr>
      </p:pic>
      <p:pic>
        <p:nvPicPr>
          <p:cNvPr id="5" name="Picture 4"/>
          <p:cNvPicPr>
            <a:picLocks noChangeAspect="1"/>
          </p:cNvPicPr>
          <p:nvPr/>
        </p:nvPicPr>
        <p:blipFill>
          <a:blip r:embed="rId5"/>
          <a:stretch>
            <a:fillRect/>
          </a:stretch>
        </p:blipFill>
        <p:spPr>
          <a:xfrm>
            <a:off x="19431907" y="335000"/>
            <a:ext cx="1420491" cy="1579001"/>
          </a:xfrm>
          <a:prstGeom prst="rect">
            <a:avLst/>
          </a:prstGeom>
        </p:spPr>
      </p:pic>
      <p:sp>
        <p:nvSpPr>
          <p:cNvPr id="6" name="TextBox 5"/>
          <p:cNvSpPr txBox="1"/>
          <p:nvPr/>
        </p:nvSpPr>
        <p:spPr>
          <a:xfrm>
            <a:off x="4983165" y="779198"/>
            <a:ext cx="13172529" cy="830997"/>
          </a:xfrm>
          <a:prstGeom prst="rect">
            <a:avLst/>
          </a:prstGeom>
          <a:noFill/>
        </p:spPr>
        <p:txBody>
          <a:bodyPr wrap="square" rtlCol="0">
            <a:spAutoFit/>
          </a:bodyPr>
          <a:lstStyle/>
          <a:p>
            <a:pPr algn="ctr"/>
            <a:r>
              <a:rPr lang="en-US" sz="4800" b="1" dirty="0" smtClean="0">
                <a:solidFill>
                  <a:schemeClr val="tx1">
                    <a:lumMod val="75000"/>
                    <a:lumOff val="25000"/>
                  </a:schemeClr>
                </a:solidFill>
                <a:latin typeface="Cambria" panose="02040503050406030204" pitchFamily="18" charset="0"/>
              </a:rPr>
              <a:t>Design For Manufacture: Rivet Gun Redesign </a:t>
            </a:r>
            <a:endParaRPr lang="en-GB" sz="4800" b="1" dirty="0">
              <a:solidFill>
                <a:schemeClr val="tx1">
                  <a:lumMod val="75000"/>
                  <a:lumOff val="25000"/>
                </a:schemeClr>
              </a:solidFill>
              <a:latin typeface="Calibri" panose="020F0502020204030204" pitchFamily="34" charset="0"/>
            </a:endParaRPr>
          </a:p>
        </p:txBody>
      </p:sp>
      <p:sp>
        <p:nvSpPr>
          <p:cNvPr id="7" name="TextBox 6"/>
          <p:cNvSpPr txBox="1"/>
          <p:nvPr/>
        </p:nvSpPr>
        <p:spPr>
          <a:xfrm>
            <a:off x="1218242" y="2428701"/>
            <a:ext cx="20117756" cy="2554033"/>
          </a:xfrm>
          <a:prstGeom prst="rect">
            <a:avLst/>
          </a:prstGeom>
          <a:noFill/>
        </p:spPr>
        <p:txBody>
          <a:bodyPr wrap="square" rtlCol="0">
            <a:spAutoFit/>
          </a:bodyPr>
          <a:lstStyle/>
          <a:p>
            <a:r>
              <a:rPr lang="en-GB" sz="3999" b="1" dirty="0">
                <a:solidFill>
                  <a:schemeClr val="tx1">
                    <a:lumMod val="75000"/>
                    <a:lumOff val="25000"/>
                  </a:schemeClr>
                </a:solidFill>
                <a:latin typeface="Calibri" panose="020F0502020204030204" pitchFamily="34" charset="0"/>
              </a:rPr>
              <a:t>Author: Wayne Williams 		</a:t>
            </a:r>
          </a:p>
          <a:p>
            <a:r>
              <a:rPr lang="en-GB" sz="3999" b="1" dirty="0" smtClean="0">
                <a:solidFill>
                  <a:schemeClr val="tx1">
                    <a:lumMod val="75000"/>
                    <a:lumOff val="25000"/>
                  </a:schemeClr>
                </a:solidFill>
                <a:latin typeface="Calibri" panose="020F0502020204030204" pitchFamily="34" charset="0"/>
              </a:rPr>
              <a:t>Lecturer: </a:t>
            </a:r>
            <a:r>
              <a:rPr lang="en-GB" sz="3999" b="1" smtClean="0">
                <a:solidFill>
                  <a:schemeClr val="tx1">
                    <a:lumMod val="75000"/>
                    <a:lumOff val="25000"/>
                  </a:schemeClr>
                </a:solidFill>
                <a:latin typeface="Calibri" panose="020F0502020204030204" pitchFamily="34" charset="0"/>
              </a:rPr>
              <a:t>Richard Morgan</a:t>
            </a:r>
            <a:endParaRPr lang="en-GB" sz="3999" b="1" dirty="0">
              <a:solidFill>
                <a:schemeClr val="tx1">
                  <a:lumMod val="75000"/>
                  <a:lumOff val="25000"/>
                </a:schemeClr>
              </a:solidFill>
              <a:latin typeface="Calibri" panose="020F0502020204030204" pitchFamily="34" charset="0"/>
            </a:endParaRPr>
          </a:p>
          <a:p>
            <a:r>
              <a:rPr lang="en-GB" sz="3999" b="1" dirty="0" smtClean="0">
                <a:solidFill>
                  <a:schemeClr val="tx1">
                    <a:lumMod val="75000"/>
                    <a:lumOff val="25000"/>
                  </a:schemeClr>
                </a:solidFill>
                <a:latin typeface="Calibri" panose="020F0502020204030204" pitchFamily="34" charset="0"/>
              </a:rPr>
              <a:t>MSc: Lean and Agile Manufacturing </a:t>
            </a:r>
            <a:endParaRPr lang="en-GB" sz="3999" b="1" dirty="0">
              <a:solidFill>
                <a:schemeClr val="tx1">
                  <a:lumMod val="75000"/>
                  <a:lumOff val="25000"/>
                </a:schemeClr>
              </a:solidFill>
              <a:latin typeface="Calibri" panose="020F0502020204030204" pitchFamily="34" charset="0"/>
            </a:endParaRPr>
          </a:p>
          <a:p>
            <a:endParaRPr lang="en-GB" altLang="en-US" sz="3999" b="1" dirty="0">
              <a:solidFill>
                <a:schemeClr val="accent2">
                  <a:lumMod val="50000"/>
                </a:schemeClr>
              </a:solidFill>
              <a:latin typeface="Calibri" panose="020F0502020204030204" pitchFamily="34" charset="0"/>
              <a:ea typeface="Calibri" charset="0"/>
              <a:cs typeface="Calibri" charset="0"/>
            </a:endParaRPr>
          </a:p>
        </p:txBody>
      </p:sp>
      <p:cxnSp>
        <p:nvCxnSpPr>
          <p:cNvPr id="11" name="Straight Connector 10"/>
          <p:cNvCxnSpPr/>
          <p:nvPr/>
        </p:nvCxnSpPr>
        <p:spPr>
          <a:xfrm>
            <a:off x="1821180" y="2212658"/>
            <a:ext cx="18524220" cy="46527"/>
          </a:xfrm>
          <a:prstGeom prst="line">
            <a:avLst/>
          </a:prstGeom>
          <a:ln>
            <a:solidFill>
              <a:schemeClr val="bg2">
                <a:lumMod val="50000"/>
              </a:schemeClr>
            </a:solidFill>
          </a:ln>
        </p:spPr>
        <p:style>
          <a:lnRef idx="1">
            <a:schemeClr val="dk1"/>
          </a:lnRef>
          <a:fillRef idx="0">
            <a:schemeClr val="dk1"/>
          </a:fillRef>
          <a:effectRef idx="0">
            <a:schemeClr val="dk1"/>
          </a:effectRef>
          <a:fontRef idx="minor">
            <a:schemeClr val="tx1"/>
          </a:fontRef>
        </p:style>
      </p:cxnSp>
      <p:cxnSp>
        <p:nvCxnSpPr>
          <p:cNvPr id="21" name="Straight Connector 20"/>
          <p:cNvCxnSpPr/>
          <p:nvPr/>
        </p:nvCxnSpPr>
        <p:spPr>
          <a:xfrm>
            <a:off x="1785403" y="4322232"/>
            <a:ext cx="18653695" cy="52085"/>
          </a:xfrm>
          <a:prstGeom prst="line">
            <a:avLst/>
          </a:prstGeom>
          <a:ln>
            <a:solidFill>
              <a:schemeClr val="bg2">
                <a:lumMod val="50000"/>
              </a:schemeClr>
            </a:solidFill>
          </a:ln>
        </p:spPr>
        <p:style>
          <a:lnRef idx="1">
            <a:schemeClr val="dk1"/>
          </a:lnRef>
          <a:fillRef idx="0">
            <a:schemeClr val="dk1"/>
          </a:fillRef>
          <a:effectRef idx="0">
            <a:schemeClr val="dk1"/>
          </a:effectRef>
          <a:fontRef idx="minor">
            <a:schemeClr val="tx1"/>
          </a:fontRef>
        </p:style>
      </p:cxnSp>
      <p:sp>
        <p:nvSpPr>
          <p:cNvPr id="12" name="TextBox 11"/>
          <p:cNvSpPr txBox="1"/>
          <p:nvPr/>
        </p:nvSpPr>
        <p:spPr>
          <a:xfrm>
            <a:off x="1121015" y="4774367"/>
            <a:ext cx="19431001" cy="707758"/>
          </a:xfrm>
          <a:prstGeom prst="rect">
            <a:avLst/>
          </a:prstGeom>
          <a:solidFill>
            <a:srgbClr val="FFC000"/>
          </a:solidFill>
          <a:ln>
            <a:solidFill>
              <a:schemeClr val="bg2">
                <a:lumMod val="50000"/>
              </a:schemeClr>
            </a:solidFill>
          </a:ln>
        </p:spPr>
        <p:txBody>
          <a:bodyPr wrap="square" rtlCol="0" anchor="ctr">
            <a:spAutoFit/>
          </a:bodyPr>
          <a:lstStyle/>
          <a:p>
            <a:r>
              <a:rPr lang="en-GB" sz="3999" b="1" dirty="0"/>
              <a:t>Problem </a:t>
            </a:r>
            <a:r>
              <a:rPr lang="en-GB" sz="3999" b="1" dirty="0" smtClean="0"/>
              <a:t>Statement</a:t>
            </a:r>
            <a:endParaRPr lang="en-GB" sz="3999" b="1" dirty="0"/>
          </a:p>
        </p:txBody>
      </p:sp>
      <p:sp>
        <p:nvSpPr>
          <p:cNvPr id="36" name="TextBox 35"/>
          <p:cNvSpPr txBox="1"/>
          <p:nvPr/>
        </p:nvSpPr>
        <p:spPr>
          <a:xfrm>
            <a:off x="914402" y="10840754"/>
            <a:ext cx="19612876" cy="707758"/>
          </a:xfrm>
          <a:prstGeom prst="rect">
            <a:avLst/>
          </a:prstGeom>
          <a:solidFill>
            <a:srgbClr val="FFC000"/>
          </a:solidFill>
          <a:ln>
            <a:solidFill>
              <a:schemeClr val="bg2">
                <a:lumMod val="50000"/>
              </a:schemeClr>
            </a:solidFill>
          </a:ln>
        </p:spPr>
        <p:txBody>
          <a:bodyPr wrap="square" rtlCol="0" anchor="ctr">
            <a:spAutoFit/>
          </a:bodyPr>
          <a:lstStyle/>
          <a:p>
            <a:r>
              <a:rPr lang="en-GB" sz="3999" b="1" dirty="0" smtClean="0"/>
              <a:t>Business Case</a:t>
            </a:r>
            <a:endParaRPr lang="en-GB" sz="3999" b="1" dirty="0"/>
          </a:p>
        </p:txBody>
      </p:sp>
      <p:cxnSp>
        <p:nvCxnSpPr>
          <p:cNvPr id="42" name="Straight Connector 41"/>
          <p:cNvCxnSpPr/>
          <p:nvPr/>
        </p:nvCxnSpPr>
        <p:spPr>
          <a:xfrm>
            <a:off x="264071" y="31800316"/>
            <a:ext cx="21023999"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152" name="Rectangle 151"/>
          <p:cNvSpPr/>
          <p:nvPr/>
        </p:nvSpPr>
        <p:spPr>
          <a:xfrm>
            <a:off x="5486402" y="14335543"/>
            <a:ext cx="10972800" cy="523220"/>
          </a:xfrm>
          <a:prstGeom prst="rect">
            <a:avLst/>
          </a:prstGeom>
        </p:spPr>
        <p:txBody>
          <a:bodyPr>
            <a:spAutoFit/>
          </a:bodyPr>
          <a:lstStyle/>
          <a:p>
            <a:endParaRPr lang="en-GB" sz="2800" dirty="0">
              <a:cs typeface="Arial" panose="020B0604020202020204" pitchFamily="34" charset="0"/>
            </a:endParaRPr>
          </a:p>
        </p:txBody>
      </p:sp>
      <p:cxnSp>
        <p:nvCxnSpPr>
          <p:cNvPr id="155" name="Straight Connector 154"/>
          <p:cNvCxnSpPr/>
          <p:nvPr/>
        </p:nvCxnSpPr>
        <p:spPr>
          <a:xfrm>
            <a:off x="8803914" y="5786679"/>
            <a:ext cx="0" cy="4718173"/>
          </a:xfrm>
          <a:prstGeom prst="line">
            <a:avLst/>
          </a:prstGeom>
          <a:ln>
            <a:solidFill>
              <a:schemeClr val="bg2">
                <a:lumMod val="50000"/>
              </a:schemeClr>
            </a:solidFill>
          </a:ln>
        </p:spPr>
        <p:style>
          <a:lnRef idx="1">
            <a:schemeClr val="accent1"/>
          </a:lnRef>
          <a:fillRef idx="0">
            <a:schemeClr val="accent1"/>
          </a:fillRef>
          <a:effectRef idx="0">
            <a:schemeClr val="accent1"/>
          </a:effectRef>
          <a:fontRef idx="minor">
            <a:schemeClr val="tx1"/>
          </a:fontRef>
        </p:style>
      </p:cxnSp>
      <p:cxnSp>
        <p:nvCxnSpPr>
          <p:cNvPr id="156" name="Straight Connector 155"/>
          <p:cNvCxnSpPr/>
          <p:nvPr/>
        </p:nvCxnSpPr>
        <p:spPr>
          <a:xfrm>
            <a:off x="8914653" y="11678435"/>
            <a:ext cx="0" cy="7386035"/>
          </a:xfrm>
          <a:prstGeom prst="line">
            <a:avLst/>
          </a:prstGeom>
          <a:ln>
            <a:solidFill>
              <a:schemeClr val="bg2">
                <a:lumMod val="50000"/>
              </a:schemeClr>
            </a:solidFill>
          </a:ln>
        </p:spPr>
        <p:style>
          <a:lnRef idx="1">
            <a:schemeClr val="accent1"/>
          </a:lnRef>
          <a:fillRef idx="0">
            <a:schemeClr val="accent1"/>
          </a:fillRef>
          <a:effectRef idx="0">
            <a:schemeClr val="accent1"/>
          </a:effectRef>
          <a:fontRef idx="minor">
            <a:schemeClr val="tx1"/>
          </a:fontRef>
        </p:style>
      </p:cxnSp>
      <p:pic>
        <p:nvPicPr>
          <p:cNvPr id="1026" name="Picture 2" descr="http://interfacing.com/uploads/images/Icons/Lean-Six-Sigma.png"/>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18425567" y="31661100"/>
            <a:ext cx="2101711" cy="1344402"/>
          </a:xfrm>
          <a:prstGeom prst="rect">
            <a:avLst/>
          </a:prstGeom>
          <a:noFill/>
          <a:extLst>
            <a:ext uri="{909E8E84-426E-40DD-AFC4-6F175D3DCCD1}">
              <a14:hiddenFill xmlns:a14="http://schemas.microsoft.com/office/drawing/2010/main">
                <a:solidFill>
                  <a:srgbClr val="FFFFFF"/>
                </a:solidFill>
              </a14:hiddenFill>
            </a:ext>
          </a:extLst>
        </p:spPr>
      </p:pic>
      <p:pic>
        <p:nvPicPr>
          <p:cNvPr id="168" name="Picture 167"/>
          <p:cNvPicPr>
            <a:picLocks noChangeAspect="1"/>
          </p:cNvPicPr>
          <p:nvPr/>
        </p:nvPicPr>
        <p:blipFill>
          <a:blip r:embed="rId7" cstate="print">
            <a:extLst>
              <a:ext uri="{BEBA8EAE-BF5A-486C-A8C5-ECC9F3942E4B}">
                <a14:imgProps xmlns:a14="http://schemas.microsoft.com/office/drawing/2010/main">
                  <a14:imgLayer r:embed="rId8">
                    <a14:imgEffect>
                      <a14:backgroundRemoval t="10000" b="90000" l="10000" r="90000"/>
                    </a14:imgEffect>
                  </a14:imgLayer>
                </a14:imgProps>
              </a:ext>
              <a:ext uri="{28A0092B-C50C-407E-A947-70E740481C1C}">
                <a14:useLocalDpi xmlns:a14="http://schemas.microsoft.com/office/drawing/2010/main" val="0"/>
              </a:ext>
            </a:extLst>
          </a:blip>
          <a:stretch>
            <a:fillRect/>
          </a:stretch>
        </p:blipFill>
        <p:spPr>
          <a:xfrm>
            <a:off x="16317790" y="2212658"/>
            <a:ext cx="3675808" cy="2756855"/>
          </a:xfrm>
          <a:prstGeom prst="rect">
            <a:avLst/>
          </a:prstGeom>
        </p:spPr>
      </p:pic>
      <p:sp>
        <p:nvSpPr>
          <p:cNvPr id="169" name="TextBox 168"/>
          <p:cNvSpPr txBox="1"/>
          <p:nvPr/>
        </p:nvSpPr>
        <p:spPr>
          <a:xfrm>
            <a:off x="577857" y="31839799"/>
            <a:ext cx="8915399" cy="1077218"/>
          </a:xfrm>
          <a:prstGeom prst="rect">
            <a:avLst/>
          </a:prstGeom>
          <a:noFill/>
        </p:spPr>
        <p:txBody>
          <a:bodyPr wrap="square" rtlCol="0">
            <a:spAutoFit/>
          </a:bodyPr>
          <a:lstStyle/>
          <a:p>
            <a:pPr algn="r"/>
            <a:r>
              <a:rPr lang="en-GB" altLang="en-US" sz="3200" dirty="0">
                <a:solidFill>
                  <a:srgbClr val="002060"/>
                </a:solidFill>
                <a:latin typeface="Calibri" charset="0"/>
                <a:ea typeface="Calibri" charset="0"/>
                <a:cs typeface="Calibri" charset="0"/>
              </a:rPr>
              <a:t>School</a:t>
            </a:r>
            <a:r>
              <a:rPr lang="en-GB" altLang="en-US" sz="3200" dirty="0">
                <a:solidFill>
                  <a:srgbClr val="002060"/>
                </a:solidFill>
                <a:latin typeface="Georgia" charset="0"/>
              </a:rPr>
              <a:t> </a:t>
            </a:r>
            <a:r>
              <a:rPr lang="en-GB" altLang="en-US" sz="3200" i="1" dirty="0">
                <a:solidFill>
                  <a:srgbClr val="002060"/>
                </a:solidFill>
                <a:latin typeface="Georgia" charset="0"/>
              </a:rPr>
              <a:t>of</a:t>
            </a:r>
            <a:r>
              <a:rPr lang="en-GB" altLang="en-US" sz="3200" dirty="0">
                <a:solidFill>
                  <a:srgbClr val="002060"/>
                </a:solidFill>
                <a:latin typeface="Georgia" charset="0"/>
              </a:rPr>
              <a:t> </a:t>
            </a:r>
            <a:r>
              <a:rPr lang="en-GB" altLang="en-US" sz="3200" b="1" dirty="0">
                <a:solidFill>
                  <a:srgbClr val="002060"/>
                </a:solidFill>
                <a:latin typeface="Calibri" charset="0"/>
                <a:ea typeface="Calibri" charset="0"/>
                <a:cs typeface="Calibri" charset="0"/>
              </a:rPr>
              <a:t>Engineering, Manufacturing &amp; Logistics</a:t>
            </a:r>
          </a:p>
          <a:p>
            <a:pPr algn="r"/>
            <a:endParaRPr lang="en-GB" sz="3200" dirty="0"/>
          </a:p>
        </p:txBody>
      </p:sp>
      <p:sp>
        <p:nvSpPr>
          <p:cNvPr id="167" name="Rectangle 166"/>
          <p:cNvSpPr/>
          <p:nvPr/>
        </p:nvSpPr>
        <p:spPr>
          <a:xfrm>
            <a:off x="1" y="0"/>
            <a:ext cx="658366" cy="32918400"/>
          </a:xfrm>
          <a:prstGeom prst="rect">
            <a:avLst/>
          </a:prstGeom>
          <a:solidFill>
            <a:srgbClr val="002060"/>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3448"/>
          </a:p>
        </p:txBody>
      </p:sp>
      <p:grpSp>
        <p:nvGrpSpPr>
          <p:cNvPr id="115" name="Group 114"/>
          <p:cNvGrpSpPr/>
          <p:nvPr/>
        </p:nvGrpSpPr>
        <p:grpSpPr>
          <a:xfrm>
            <a:off x="8954376" y="5561328"/>
            <a:ext cx="7225540" cy="5202568"/>
            <a:chOff x="-233199" y="-18606"/>
            <a:chExt cx="4326341" cy="4615978"/>
          </a:xfrm>
        </p:grpSpPr>
        <p:pic>
          <p:nvPicPr>
            <p:cNvPr id="116" name="Picture 115"/>
            <p:cNvPicPr>
              <a:picLocks noChangeAspect="1"/>
            </p:cNvPicPr>
            <p:nvPr/>
          </p:nvPicPr>
          <p:blipFill rotWithShape="1">
            <a:blip r:embed="rId9" cstate="print">
              <a:extLst>
                <a:ext uri="{28A0092B-C50C-407E-A947-70E740481C1C}">
                  <a14:useLocalDpi xmlns:a14="http://schemas.microsoft.com/office/drawing/2010/main" val="0"/>
                </a:ext>
              </a:extLst>
            </a:blip>
            <a:srcRect t="17944" b="15167"/>
            <a:stretch/>
          </p:blipFill>
          <p:spPr bwMode="auto">
            <a:xfrm>
              <a:off x="-233199" y="-18606"/>
              <a:ext cx="4326340" cy="1624084"/>
            </a:xfrm>
            <a:prstGeom prst="rect">
              <a:avLst/>
            </a:prstGeom>
            <a:ln>
              <a:noFill/>
            </a:ln>
            <a:extLst>
              <a:ext uri="{53640926-AAD7-44D8-BBD7-CCE9431645EC}">
                <a14:shadowObscured xmlns:a14="http://schemas.microsoft.com/office/drawing/2010/main"/>
              </a:ext>
            </a:extLst>
          </p:spPr>
        </p:pic>
        <p:pic>
          <p:nvPicPr>
            <p:cNvPr id="117" name="Picture 116"/>
            <p:cNvPicPr>
              <a:picLocks noChangeAspect="1"/>
            </p:cNvPicPr>
            <p:nvPr/>
          </p:nvPicPr>
          <p:blipFill rotWithShape="1">
            <a:blip r:embed="rId10" cstate="print">
              <a:extLst>
                <a:ext uri="{28A0092B-C50C-407E-A947-70E740481C1C}">
                  <a14:useLocalDpi xmlns:a14="http://schemas.microsoft.com/office/drawing/2010/main" val="0"/>
                </a:ext>
              </a:extLst>
            </a:blip>
            <a:srcRect l="23895" t="20853" b="37077"/>
            <a:stretch/>
          </p:blipFill>
          <p:spPr bwMode="auto">
            <a:xfrm>
              <a:off x="-233199" y="1605478"/>
              <a:ext cx="4326340" cy="1514902"/>
            </a:xfrm>
            <a:prstGeom prst="rect">
              <a:avLst/>
            </a:prstGeom>
            <a:ln>
              <a:noFill/>
            </a:ln>
            <a:extLst>
              <a:ext uri="{53640926-AAD7-44D8-BBD7-CCE9431645EC}">
                <a14:shadowObscured xmlns:a14="http://schemas.microsoft.com/office/drawing/2010/main"/>
              </a:ext>
            </a:extLst>
          </p:spPr>
        </p:pic>
        <p:pic>
          <p:nvPicPr>
            <p:cNvPr id="119" name="Picture 118"/>
            <p:cNvPicPr>
              <a:picLocks noChangeAspect="1"/>
            </p:cNvPicPr>
            <p:nvPr/>
          </p:nvPicPr>
          <p:blipFill rotWithShape="1">
            <a:blip r:embed="rId11" cstate="print">
              <a:extLst>
                <a:ext uri="{28A0092B-C50C-407E-A947-70E740481C1C}">
                  <a14:useLocalDpi xmlns:a14="http://schemas.microsoft.com/office/drawing/2010/main" val="0"/>
                </a:ext>
              </a:extLst>
            </a:blip>
            <a:srcRect l="31564" t="34115" b="32901"/>
            <a:stretch/>
          </p:blipFill>
          <p:spPr bwMode="auto">
            <a:xfrm>
              <a:off x="-233199" y="3014231"/>
              <a:ext cx="4326341" cy="1583141"/>
            </a:xfrm>
            <a:prstGeom prst="rect">
              <a:avLst/>
            </a:prstGeom>
            <a:ln>
              <a:noFill/>
            </a:ln>
            <a:extLst>
              <a:ext uri="{53640926-AAD7-44D8-BBD7-CCE9431645EC}">
                <a14:shadowObscured xmlns:a14="http://schemas.microsoft.com/office/drawing/2010/main"/>
              </a:ext>
            </a:extLst>
          </p:spPr>
        </p:pic>
        <p:cxnSp>
          <p:nvCxnSpPr>
            <p:cNvPr id="123" name="Straight Arrow Connector 122"/>
            <p:cNvCxnSpPr/>
            <p:nvPr/>
          </p:nvCxnSpPr>
          <p:spPr>
            <a:xfrm flipH="1">
              <a:off x="2579427" y="1760562"/>
              <a:ext cx="1255404" cy="286603"/>
            </a:xfrm>
            <a:prstGeom prst="straightConnector1">
              <a:avLst/>
            </a:prstGeom>
            <a:ln>
              <a:tailEnd type="triangle"/>
            </a:ln>
          </p:spPr>
          <p:style>
            <a:lnRef idx="1">
              <a:schemeClr val="accent2"/>
            </a:lnRef>
            <a:fillRef idx="0">
              <a:schemeClr val="accent2"/>
            </a:fillRef>
            <a:effectRef idx="0">
              <a:schemeClr val="accent2"/>
            </a:effectRef>
            <a:fontRef idx="minor">
              <a:schemeClr val="tx1"/>
            </a:fontRef>
          </p:style>
        </p:cxnSp>
      </p:grpSp>
      <p:sp>
        <p:nvSpPr>
          <p:cNvPr id="13" name="Rectangle 12"/>
          <p:cNvSpPr/>
          <p:nvPr/>
        </p:nvSpPr>
        <p:spPr>
          <a:xfrm>
            <a:off x="16232062" y="5529750"/>
            <a:ext cx="5709613" cy="4832092"/>
          </a:xfrm>
          <a:prstGeom prst="rect">
            <a:avLst/>
          </a:prstGeom>
        </p:spPr>
        <p:txBody>
          <a:bodyPr wrap="square">
            <a:spAutoFit/>
          </a:bodyPr>
          <a:lstStyle/>
          <a:p>
            <a:pPr lvl="0"/>
            <a:r>
              <a:rPr lang="en-GB" sz="2800" b="1" u="sng" dirty="0" smtClean="0"/>
              <a:t>Current Assembly/ Disassembly process</a:t>
            </a:r>
          </a:p>
          <a:p>
            <a:pPr lvl="0"/>
            <a:r>
              <a:rPr lang="en-GB" sz="2800" dirty="0" smtClean="0"/>
              <a:t>1. Remove </a:t>
            </a:r>
            <a:r>
              <a:rPr lang="en-GB" sz="2800" dirty="0"/>
              <a:t>locating nose using 12mm </a:t>
            </a:r>
            <a:r>
              <a:rPr lang="en-GB" sz="2800" dirty="0" smtClean="0"/>
              <a:t>spanner</a:t>
            </a:r>
          </a:p>
          <a:p>
            <a:pPr lvl="0"/>
            <a:r>
              <a:rPr lang="en-GB" sz="2800" dirty="0" smtClean="0"/>
              <a:t>2. Remove </a:t>
            </a:r>
            <a:r>
              <a:rPr lang="en-GB" sz="2800" dirty="0"/>
              <a:t>outer sleeve using 24mm spanner </a:t>
            </a:r>
            <a:endParaRPr lang="en-GB" sz="2800" dirty="0" smtClean="0"/>
          </a:p>
          <a:p>
            <a:pPr lvl="0"/>
            <a:r>
              <a:rPr lang="en-GB" sz="2800" dirty="0" smtClean="0"/>
              <a:t>3. Secure </a:t>
            </a:r>
            <a:r>
              <a:rPr lang="en-GB" sz="2800" dirty="0"/>
              <a:t>firing cylinder with 17mm spanner and remove firing head with 14mm </a:t>
            </a:r>
            <a:r>
              <a:rPr lang="en-GB" sz="2800" dirty="0" smtClean="0"/>
              <a:t>spanner</a:t>
            </a:r>
          </a:p>
          <a:p>
            <a:pPr lvl="0"/>
            <a:r>
              <a:rPr lang="en-GB" sz="2800" dirty="0" smtClean="0"/>
              <a:t>4. Repeat </a:t>
            </a:r>
            <a:r>
              <a:rPr lang="en-GB" sz="2800" dirty="0"/>
              <a:t>process in reverse to assemble</a:t>
            </a:r>
          </a:p>
        </p:txBody>
      </p:sp>
      <p:graphicFrame>
        <p:nvGraphicFramePr>
          <p:cNvPr id="2" name="Table 1"/>
          <p:cNvGraphicFramePr>
            <a:graphicFrameLocks noGrp="1"/>
          </p:cNvGraphicFramePr>
          <p:nvPr>
            <p:extLst>
              <p:ext uri="{D42A27DB-BD31-4B8C-83A1-F6EECF244321}">
                <p14:modId xmlns:p14="http://schemas.microsoft.com/office/powerpoint/2010/main" val="2738901149"/>
              </p:ext>
            </p:extLst>
          </p:nvPr>
        </p:nvGraphicFramePr>
        <p:xfrm>
          <a:off x="9104514" y="11711222"/>
          <a:ext cx="10738860" cy="3108960"/>
        </p:xfrm>
        <a:graphic>
          <a:graphicData uri="http://schemas.openxmlformats.org/drawingml/2006/table">
            <a:tbl>
              <a:tblPr firstRow="1" bandRow="1">
                <a:tableStyleId>{5C22544A-7EE6-4342-B048-85BDC9FD1C3A}</a:tableStyleId>
              </a:tblPr>
              <a:tblGrid>
                <a:gridCol w="4084057"/>
                <a:gridCol w="6654803"/>
              </a:tblGrid>
              <a:tr h="498721">
                <a:tc>
                  <a:txBody>
                    <a:bodyPr/>
                    <a:lstStyle/>
                    <a:p>
                      <a:r>
                        <a:rPr lang="en-GB" sz="2800" dirty="0" smtClean="0"/>
                        <a:t>Losses</a:t>
                      </a:r>
                      <a:r>
                        <a:rPr lang="en-GB" sz="2800" baseline="0" dirty="0" smtClean="0"/>
                        <a:t> </a:t>
                      </a:r>
                      <a:endParaRPr lang="en-GB" sz="2800" dirty="0"/>
                    </a:p>
                  </a:txBody>
                  <a:tcPr>
                    <a:solidFill>
                      <a:schemeClr val="bg2">
                        <a:lumMod val="75000"/>
                      </a:schemeClr>
                    </a:solidFill>
                  </a:tcPr>
                </a:tc>
                <a:tc>
                  <a:txBody>
                    <a:bodyPr/>
                    <a:lstStyle/>
                    <a:p>
                      <a:endParaRPr lang="en-GB" sz="2800" dirty="0"/>
                    </a:p>
                  </a:txBody>
                  <a:tcPr>
                    <a:solidFill>
                      <a:schemeClr val="bg2">
                        <a:lumMod val="75000"/>
                      </a:schemeClr>
                    </a:solidFill>
                  </a:tcPr>
                </a:tc>
              </a:tr>
              <a:tr h="370840">
                <a:tc>
                  <a:txBody>
                    <a:bodyPr/>
                    <a:lstStyle/>
                    <a:p>
                      <a:r>
                        <a:rPr lang="en-GB" sz="2800" dirty="0" smtClean="0"/>
                        <a:t>Annual Demand</a:t>
                      </a:r>
                      <a:r>
                        <a:rPr lang="en-GB" sz="2800" baseline="0" dirty="0" smtClean="0"/>
                        <a:t> </a:t>
                      </a:r>
                      <a:endParaRPr lang="en-GB" sz="2800" dirty="0"/>
                    </a:p>
                  </a:txBody>
                  <a:tcPr>
                    <a:solidFill>
                      <a:schemeClr val="bg2"/>
                    </a:solidFill>
                  </a:tcPr>
                </a:tc>
                <a:tc>
                  <a:txBody>
                    <a:bodyPr/>
                    <a:lstStyle/>
                    <a:p>
                      <a:r>
                        <a:rPr lang="en-GB" sz="2800" b="1" u="sng" dirty="0" smtClean="0"/>
                        <a:t>146,000 </a:t>
                      </a:r>
                      <a:endParaRPr lang="en-GB" sz="2800" b="1" u="sng" dirty="0"/>
                    </a:p>
                  </a:txBody>
                  <a:tcPr>
                    <a:solidFill>
                      <a:schemeClr val="bg2"/>
                    </a:solidFill>
                  </a:tcPr>
                </a:tc>
              </a:tr>
              <a:tr h="370840">
                <a:tc>
                  <a:txBody>
                    <a:bodyPr/>
                    <a:lstStyle/>
                    <a:p>
                      <a:r>
                        <a:rPr lang="en-GB" sz="2800" dirty="0" smtClean="0"/>
                        <a:t>Daily</a:t>
                      </a:r>
                      <a:r>
                        <a:rPr lang="en-GB" sz="2800" baseline="0" dirty="0" smtClean="0"/>
                        <a:t> Demand</a:t>
                      </a:r>
                      <a:endParaRPr lang="en-GB" sz="2800" dirty="0"/>
                    </a:p>
                  </a:txBody>
                  <a:tcPr>
                    <a:solidFill>
                      <a:schemeClr val="bg2"/>
                    </a:solidFill>
                  </a:tcPr>
                </a:tc>
                <a:tc>
                  <a:txBody>
                    <a:bodyPr/>
                    <a:lstStyle/>
                    <a:p>
                      <a:r>
                        <a:rPr lang="en-GB" sz="2800" dirty="0" smtClean="0"/>
                        <a:t>(146000/52) / 7 = </a:t>
                      </a:r>
                      <a:r>
                        <a:rPr lang="en-GB" sz="2800" b="1" u="sng" dirty="0" smtClean="0"/>
                        <a:t>402 </a:t>
                      </a:r>
                      <a:endParaRPr lang="en-GB" sz="2800" u="sng" dirty="0"/>
                    </a:p>
                  </a:txBody>
                  <a:tcPr>
                    <a:solidFill>
                      <a:schemeClr val="bg2"/>
                    </a:solidFill>
                  </a:tcPr>
                </a:tc>
              </a:tr>
              <a:tr h="370840">
                <a:tc>
                  <a:txBody>
                    <a:bodyPr/>
                    <a:lstStyle/>
                    <a:p>
                      <a:r>
                        <a:rPr lang="en-GB" sz="2800" dirty="0" smtClean="0"/>
                        <a:t>Hourly Demand (JPH)</a:t>
                      </a:r>
                      <a:r>
                        <a:rPr lang="en-GB" sz="2800" baseline="0" dirty="0" smtClean="0"/>
                        <a:t> </a:t>
                      </a:r>
                      <a:endParaRPr lang="en-GB" sz="2800" dirty="0"/>
                    </a:p>
                  </a:txBody>
                  <a:tcPr>
                    <a:solidFill>
                      <a:schemeClr val="bg2"/>
                    </a:solidFill>
                  </a:tcPr>
                </a:tc>
                <a:tc>
                  <a:txBody>
                    <a:bodyPr/>
                    <a:lstStyle/>
                    <a:p>
                      <a:r>
                        <a:rPr lang="en-GB" sz="2800" dirty="0" smtClean="0"/>
                        <a:t>402/21 (daily production – breaks)  = </a:t>
                      </a:r>
                      <a:r>
                        <a:rPr lang="en-GB" sz="2800" b="1" u="sng" dirty="0" smtClean="0"/>
                        <a:t>20</a:t>
                      </a:r>
                      <a:endParaRPr lang="en-GB" sz="2800" u="sng" dirty="0"/>
                    </a:p>
                  </a:txBody>
                  <a:tcPr>
                    <a:solidFill>
                      <a:schemeClr val="bg2"/>
                    </a:solidFill>
                  </a:tcPr>
                </a:tc>
              </a:tr>
              <a:tr h="370840">
                <a:tc>
                  <a:txBody>
                    <a:bodyPr/>
                    <a:lstStyle/>
                    <a:p>
                      <a:r>
                        <a:rPr lang="en-GB" sz="2800" dirty="0" smtClean="0"/>
                        <a:t>Cycle time therefore </a:t>
                      </a:r>
                      <a:endParaRPr lang="en-GB" sz="2800" dirty="0"/>
                    </a:p>
                  </a:txBody>
                  <a:tcPr>
                    <a:solidFill>
                      <a:schemeClr val="bg2"/>
                    </a:solidFill>
                  </a:tcPr>
                </a:tc>
                <a:tc>
                  <a:txBody>
                    <a:bodyPr/>
                    <a:lstStyle/>
                    <a:p>
                      <a:r>
                        <a:rPr lang="en-GB" sz="2800" u="sng" dirty="0" smtClean="0"/>
                        <a:t>60/20</a:t>
                      </a:r>
                      <a:r>
                        <a:rPr lang="en-GB" sz="2800" u="sng" baseline="0" dirty="0" smtClean="0"/>
                        <a:t> = </a:t>
                      </a:r>
                      <a:r>
                        <a:rPr lang="en-GB" sz="2800" b="1" u="sng" baseline="0" dirty="0" smtClean="0"/>
                        <a:t>3min / Head</a:t>
                      </a:r>
                      <a:endParaRPr lang="en-GB" sz="2800" u="sng" dirty="0" smtClean="0"/>
                    </a:p>
                  </a:txBody>
                  <a:tcPr>
                    <a:solidFill>
                      <a:schemeClr val="bg2"/>
                    </a:solidFill>
                  </a:tcPr>
                </a:tc>
              </a:tr>
              <a:tr h="370840">
                <a:tc>
                  <a:txBody>
                    <a:bodyPr/>
                    <a:lstStyle/>
                    <a:p>
                      <a:r>
                        <a:rPr lang="en-GB" sz="2800" dirty="0" smtClean="0"/>
                        <a:t>Changeover</a:t>
                      </a:r>
                      <a:r>
                        <a:rPr lang="en-GB" sz="2800" baseline="0" dirty="0" smtClean="0"/>
                        <a:t> losses daily </a:t>
                      </a:r>
                      <a:endParaRPr lang="en-GB" sz="2800" dirty="0"/>
                    </a:p>
                  </a:txBody>
                  <a:tcPr>
                    <a:solidFill>
                      <a:schemeClr val="bg2"/>
                    </a:solidFill>
                  </a:tcPr>
                </a:tc>
                <a:tc>
                  <a:txBody>
                    <a:bodyPr/>
                    <a:lstStyle/>
                    <a:p>
                      <a:r>
                        <a:rPr lang="en-GB" sz="2800" u="none" dirty="0" smtClean="0"/>
                        <a:t>45/3 = </a:t>
                      </a:r>
                      <a:r>
                        <a:rPr lang="en-GB" sz="2800" u="sng" dirty="0" smtClean="0"/>
                        <a:t> </a:t>
                      </a:r>
                      <a:r>
                        <a:rPr lang="en-GB" sz="2800" b="1" u="sng" dirty="0" smtClean="0"/>
                        <a:t>Potential 15</a:t>
                      </a:r>
                      <a:r>
                        <a:rPr lang="en-GB" sz="2800" b="1" u="sng" baseline="0" dirty="0" smtClean="0"/>
                        <a:t> Heads per day lost</a:t>
                      </a:r>
                      <a:endParaRPr lang="en-GB" sz="2800" b="1" u="sng" dirty="0" smtClean="0"/>
                    </a:p>
                  </a:txBody>
                  <a:tcPr>
                    <a:solidFill>
                      <a:schemeClr val="bg2"/>
                    </a:solidFill>
                  </a:tcPr>
                </a:tc>
              </a:tr>
            </a:tbl>
          </a:graphicData>
        </a:graphic>
      </p:graphicFrame>
      <p:sp>
        <p:nvSpPr>
          <p:cNvPr id="3" name="TextBox 2"/>
          <p:cNvSpPr txBox="1"/>
          <p:nvPr/>
        </p:nvSpPr>
        <p:spPr>
          <a:xfrm>
            <a:off x="945143" y="11984020"/>
            <a:ext cx="7858771" cy="2246769"/>
          </a:xfrm>
          <a:prstGeom prst="rect">
            <a:avLst/>
          </a:prstGeom>
          <a:noFill/>
        </p:spPr>
        <p:txBody>
          <a:bodyPr wrap="square" rtlCol="0">
            <a:spAutoFit/>
          </a:bodyPr>
          <a:lstStyle/>
          <a:p>
            <a:r>
              <a:rPr lang="en-GB" sz="2800" dirty="0" smtClean="0"/>
              <a:t>Changeovers are on average  required  </a:t>
            </a:r>
            <a:r>
              <a:rPr lang="en-GB" sz="2800" b="1" dirty="0" smtClean="0"/>
              <a:t>3x per 24hr production period</a:t>
            </a:r>
            <a:r>
              <a:rPr lang="en-GB" sz="2800" dirty="0" smtClean="0"/>
              <a:t> (for V8 &amp; V6) and on </a:t>
            </a:r>
            <a:r>
              <a:rPr lang="en-GB" sz="2800" b="1" dirty="0" smtClean="0"/>
              <a:t>average take  15 min to complete</a:t>
            </a:r>
            <a:r>
              <a:rPr lang="en-GB" sz="2800" dirty="0" smtClean="0"/>
              <a:t>.  The production losses can be calculated as follows</a:t>
            </a:r>
            <a:r>
              <a:rPr lang="en-GB" sz="2800" dirty="0"/>
              <a:t>:</a:t>
            </a:r>
            <a:r>
              <a:rPr lang="en-GB" sz="2800" dirty="0" smtClean="0"/>
              <a:t> (expressed in terms of heads we fail to manufacture due to changeovers).</a:t>
            </a:r>
            <a:endParaRPr lang="en-GB" sz="2800" dirty="0"/>
          </a:p>
        </p:txBody>
      </p:sp>
      <p:sp>
        <p:nvSpPr>
          <p:cNvPr id="66" name="TextBox 65"/>
          <p:cNvSpPr txBox="1"/>
          <p:nvPr/>
        </p:nvSpPr>
        <p:spPr>
          <a:xfrm>
            <a:off x="1000127" y="14858763"/>
            <a:ext cx="19612876" cy="707758"/>
          </a:xfrm>
          <a:prstGeom prst="rect">
            <a:avLst/>
          </a:prstGeom>
          <a:solidFill>
            <a:srgbClr val="FFC000"/>
          </a:solidFill>
          <a:ln>
            <a:solidFill>
              <a:schemeClr val="bg2">
                <a:lumMod val="50000"/>
              </a:schemeClr>
            </a:solidFill>
          </a:ln>
        </p:spPr>
        <p:txBody>
          <a:bodyPr wrap="square" rtlCol="0" anchor="ctr">
            <a:spAutoFit/>
          </a:bodyPr>
          <a:lstStyle/>
          <a:p>
            <a:r>
              <a:rPr lang="en-GB" sz="3999" b="1" dirty="0" smtClean="0"/>
              <a:t>Design Solution </a:t>
            </a:r>
            <a:endParaRPr lang="en-GB" sz="3999" b="1" dirty="0"/>
          </a:p>
        </p:txBody>
      </p:sp>
      <p:sp>
        <p:nvSpPr>
          <p:cNvPr id="67" name="TextBox 66"/>
          <p:cNvSpPr txBox="1"/>
          <p:nvPr/>
        </p:nvSpPr>
        <p:spPr>
          <a:xfrm>
            <a:off x="749312" y="15612086"/>
            <a:ext cx="8205064" cy="4401205"/>
          </a:xfrm>
          <a:prstGeom prst="rect">
            <a:avLst/>
          </a:prstGeom>
          <a:noFill/>
        </p:spPr>
        <p:txBody>
          <a:bodyPr wrap="square" rtlCol="0">
            <a:spAutoFit/>
          </a:bodyPr>
          <a:lstStyle/>
          <a:p>
            <a:r>
              <a:rPr lang="en-GB" sz="2800" b="1" u="sng" dirty="0" smtClean="0"/>
              <a:t>Design Objectives-</a:t>
            </a:r>
          </a:p>
          <a:p>
            <a:pPr marL="514350" indent="-514350">
              <a:buAutoNum type="arabicPeriod"/>
            </a:pPr>
            <a:r>
              <a:rPr lang="en-GB" sz="2800" dirty="0" smtClean="0"/>
              <a:t>To improve the design in terms of ease of assembly/ maintainability in order to lessen changeover times and breakdown recovery times. </a:t>
            </a:r>
          </a:p>
          <a:p>
            <a:pPr marL="514350" indent="-514350">
              <a:buAutoNum type="arabicPeriod"/>
            </a:pPr>
            <a:r>
              <a:rPr lang="en-GB" sz="2800" dirty="0" smtClean="0"/>
              <a:t>Improve the life cycle of the product by removing threaded features from the main design thus improving MTBF and MTTR. </a:t>
            </a:r>
          </a:p>
          <a:p>
            <a:pPr marL="514350" indent="-514350">
              <a:buAutoNum type="arabicPeriod"/>
            </a:pPr>
            <a:r>
              <a:rPr lang="en-GB" sz="2800" dirty="0" smtClean="0"/>
              <a:t>Finally change the nose of the gun to a Nylon Polymer to avoid damaging the aluminium heads</a:t>
            </a:r>
          </a:p>
          <a:p>
            <a:pPr marL="514350" indent="-514350">
              <a:buAutoNum type="arabicPeriod"/>
            </a:pPr>
            <a:endParaRPr lang="en-GB" sz="2800" dirty="0"/>
          </a:p>
        </p:txBody>
      </p:sp>
      <p:sp>
        <p:nvSpPr>
          <p:cNvPr id="68" name="TextBox 67"/>
          <p:cNvSpPr txBox="1"/>
          <p:nvPr/>
        </p:nvSpPr>
        <p:spPr>
          <a:xfrm>
            <a:off x="8954376" y="15505093"/>
            <a:ext cx="8205064" cy="954107"/>
          </a:xfrm>
          <a:prstGeom prst="rect">
            <a:avLst/>
          </a:prstGeom>
          <a:noFill/>
        </p:spPr>
        <p:txBody>
          <a:bodyPr wrap="square" rtlCol="0">
            <a:spAutoFit/>
          </a:bodyPr>
          <a:lstStyle/>
          <a:p>
            <a:r>
              <a:rPr lang="en-GB" sz="2800" b="1" u="sng" dirty="0" smtClean="0"/>
              <a:t>Design Features – Outer Sleeve (Quick release) </a:t>
            </a:r>
          </a:p>
          <a:p>
            <a:endParaRPr lang="en-GB" sz="2800" dirty="0"/>
          </a:p>
        </p:txBody>
      </p:sp>
      <p:pic>
        <p:nvPicPr>
          <p:cNvPr id="71" name="Picture 70"/>
          <p:cNvPicPr>
            <a:picLocks noChangeAspect="1"/>
          </p:cNvPicPr>
          <p:nvPr/>
        </p:nvPicPr>
        <p:blipFill rotWithShape="1">
          <a:blip r:embed="rId12" cstate="print">
            <a:extLst>
              <a:ext uri="{28A0092B-C50C-407E-A947-70E740481C1C}">
                <a14:useLocalDpi xmlns:a14="http://schemas.microsoft.com/office/drawing/2010/main" val="0"/>
              </a:ext>
            </a:extLst>
          </a:blip>
          <a:srcRect l="26082" t="13592" r="31561" b="10461"/>
          <a:stretch/>
        </p:blipFill>
        <p:spPr bwMode="auto">
          <a:xfrm>
            <a:off x="14633419" y="17313796"/>
            <a:ext cx="1951012" cy="1976060"/>
          </a:xfrm>
          <a:prstGeom prst="rect">
            <a:avLst/>
          </a:prstGeom>
          <a:ln>
            <a:noFill/>
          </a:ln>
          <a:extLst>
            <a:ext uri="{53640926-AAD7-44D8-BBD7-CCE9431645EC}">
              <a14:shadowObscured xmlns:a14="http://schemas.microsoft.com/office/drawing/2010/main"/>
            </a:ext>
          </a:extLst>
        </p:spPr>
      </p:pic>
      <p:sp>
        <p:nvSpPr>
          <p:cNvPr id="80" name="TextBox 79"/>
          <p:cNvSpPr txBox="1"/>
          <p:nvPr/>
        </p:nvSpPr>
        <p:spPr>
          <a:xfrm>
            <a:off x="17004457" y="15759524"/>
            <a:ext cx="4453325" cy="3785652"/>
          </a:xfrm>
          <a:prstGeom prst="rect">
            <a:avLst/>
          </a:prstGeom>
          <a:noFill/>
        </p:spPr>
        <p:txBody>
          <a:bodyPr wrap="square" rtlCol="0">
            <a:spAutoFit/>
          </a:bodyPr>
          <a:lstStyle/>
          <a:p>
            <a:r>
              <a:rPr lang="en-GB" sz="2400" dirty="0" smtClean="0"/>
              <a:t>Where the design previously needed a 24mm and 28mm Spanner to remove the outer sleeve it can now be removed/ inserted by rotating clockwise or anticlockwise to extend spring clip and pull out. Flat spots have been included as a </a:t>
            </a:r>
            <a:r>
              <a:rPr lang="en-GB" sz="2400" b="1" dirty="0" smtClean="0"/>
              <a:t>POKEYOKE </a:t>
            </a:r>
            <a:r>
              <a:rPr lang="en-GB" sz="2400" dirty="0" smtClean="0"/>
              <a:t>to give a visual indication part has been located correctly (1).</a:t>
            </a:r>
            <a:endParaRPr lang="en-GB" sz="2400" dirty="0"/>
          </a:p>
        </p:txBody>
      </p:sp>
      <p:cxnSp>
        <p:nvCxnSpPr>
          <p:cNvPr id="16" name="Straight Arrow Connector 15"/>
          <p:cNvCxnSpPr/>
          <p:nvPr/>
        </p:nvCxnSpPr>
        <p:spPr>
          <a:xfrm flipV="1">
            <a:off x="10851468" y="17609437"/>
            <a:ext cx="542246" cy="547934"/>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86" name="Straight Arrow Connector 85"/>
          <p:cNvCxnSpPr/>
          <p:nvPr/>
        </p:nvCxnSpPr>
        <p:spPr>
          <a:xfrm flipV="1">
            <a:off x="10806565" y="17390900"/>
            <a:ext cx="1760581" cy="843575"/>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24" name="TextBox 23"/>
          <p:cNvSpPr txBox="1"/>
          <p:nvPr/>
        </p:nvSpPr>
        <p:spPr>
          <a:xfrm>
            <a:off x="10590211" y="17965540"/>
            <a:ext cx="261257" cy="400110"/>
          </a:xfrm>
          <a:prstGeom prst="rect">
            <a:avLst/>
          </a:prstGeom>
          <a:noFill/>
          <a:ln>
            <a:solidFill>
              <a:schemeClr val="accent1"/>
            </a:solidFill>
          </a:ln>
        </p:spPr>
        <p:txBody>
          <a:bodyPr wrap="square" rtlCol="0">
            <a:spAutoFit/>
          </a:bodyPr>
          <a:lstStyle/>
          <a:p>
            <a:r>
              <a:rPr lang="en-GB" sz="2000" b="1" dirty="0" smtClean="0">
                <a:solidFill>
                  <a:srgbClr val="FF0000"/>
                </a:solidFill>
              </a:rPr>
              <a:t>1</a:t>
            </a:r>
            <a:endParaRPr lang="en-GB" sz="2000" b="1" dirty="0">
              <a:solidFill>
                <a:srgbClr val="FF0000"/>
              </a:solidFill>
            </a:endParaRPr>
          </a:p>
        </p:txBody>
      </p:sp>
      <p:grpSp>
        <p:nvGrpSpPr>
          <p:cNvPr id="94" name="Group 93"/>
          <p:cNvGrpSpPr/>
          <p:nvPr/>
        </p:nvGrpSpPr>
        <p:grpSpPr>
          <a:xfrm>
            <a:off x="1406229" y="24689190"/>
            <a:ext cx="9626367" cy="2122307"/>
            <a:chOff x="0" y="0"/>
            <a:chExt cx="6582410" cy="1285875"/>
          </a:xfrm>
        </p:grpSpPr>
        <p:pic>
          <p:nvPicPr>
            <p:cNvPr id="120" name="Picture 119"/>
            <p:cNvPicPr>
              <a:picLocks noChangeAspect="1"/>
            </p:cNvPicPr>
            <p:nvPr/>
          </p:nvPicPr>
          <p:blipFill rotWithShape="1">
            <a:blip r:embed="rId13">
              <a:extLst>
                <a:ext uri="{28A0092B-C50C-407E-A947-70E740481C1C}">
                  <a14:useLocalDpi xmlns:a14="http://schemas.microsoft.com/office/drawing/2010/main" val="0"/>
                </a:ext>
              </a:extLst>
            </a:blip>
            <a:srcRect l="33732" t="42615" r="28656" b="32239"/>
            <a:stretch/>
          </p:blipFill>
          <p:spPr bwMode="auto">
            <a:xfrm flipH="1">
              <a:off x="3171825" y="0"/>
              <a:ext cx="3410585" cy="1285875"/>
            </a:xfrm>
            <a:prstGeom prst="rect">
              <a:avLst/>
            </a:prstGeom>
            <a:ln>
              <a:noFill/>
            </a:ln>
            <a:extLst>
              <a:ext uri="{53640926-AAD7-44D8-BBD7-CCE9431645EC}">
                <a14:shadowObscured xmlns:a14="http://schemas.microsoft.com/office/drawing/2010/main"/>
              </a:ext>
            </a:extLst>
          </p:spPr>
        </p:pic>
        <p:pic>
          <p:nvPicPr>
            <p:cNvPr id="121" name="Picture 120"/>
            <p:cNvPicPr>
              <a:picLocks noChangeAspect="1"/>
            </p:cNvPicPr>
            <p:nvPr/>
          </p:nvPicPr>
          <p:blipFill rotWithShape="1">
            <a:blip r:embed="rId14">
              <a:extLst>
                <a:ext uri="{28A0092B-C50C-407E-A947-70E740481C1C}">
                  <a14:useLocalDpi xmlns:a14="http://schemas.microsoft.com/office/drawing/2010/main" val="0"/>
                </a:ext>
              </a:extLst>
            </a:blip>
            <a:srcRect l="35268" t="43409" r="27530" b="31446"/>
            <a:stretch/>
          </p:blipFill>
          <p:spPr bwMode="auto">
            <a:xfrm flipH="1">
              <a:off x="0" y="28575"/>
              <a:ext cx="3093720" cy="1175385"/>
            </a:xfrm>
            <a:prstGeom prst="rect">
              <a:avLst/>
            </a:prstGeom>
            <a:ln>
              <a:noFill/>
            </a:ln>
            <a:extLst>
              <a:ext uri="{53640926-AAD7-44D8-BBD7-CCE9431645EC}">
                <a14:shadowObscured xmlns:a14="http://schemas.microsoft.com/office/drawing/2010/main"/>
              </a:ext>
            </a:extLst>
          </p:spPr>
        </p:pic>
      </p:grpSp>
      <p:pic>
        <p:nvPicPr>
          <p:cNvPr id="125" name="Picture 124"/>
          <p:cNvPicPr/>
          <p:nvPr/>
        </p:nvPicPr>
        <p:blipFill rotWithShape="1">
          <a:blip r:embed="rId15">
            <a:extLst>
              <a:ext uri="{28A0092B-C50C-407E-A947-70E740481C1C}">
                <a14:useLocalDpi xmlns:a14="http://schemas.microsoft.com/office/drawing/2010/main" val="0"/>
              </a:ext>
            </a:extLst>
          </a:blip>
          <a:srcRect l="15615" t="29847" r="4818" b="35569"/>
          <a:stretch/>
        </p:blipFill>
        <p:spPr bwMode="auto">
          <a:xfrm>
            <a:off x="12920591" y="19784691"/>
            <a:ext cx="8306743" cy="2012270"/>
          </a:xfrm>
          <a:prstGeom prst="rect">
            <a:avLst/>
          </a:prstGeom>
          <a:ln>
            <a:noFill/>
          </a:ln>
          <a:extLst>
            <a:ext uri="{53640926-AAD7-44D8-BBD7-CCE9431645EC}">
              <a14:shadowObscured xmlns:a14="http://schemas.microsoft.com/office/drawing/2010/main"/>
            </a:ext>
          </a:extLst>
        </p:spPr>
      </p:pic>
      <p:pic>
        <p:nvPicPr>
          <p:cNvPr id="127" name="Picture 126"/>
          <p:cNvPicPr>
            <a:picLocks noChangeAspect="1"/>
          </p:cNvPicPr>
          <p:nvPr/>
        </p:nvPicPr>
        <p:blipFill rotWithShape="1">
          <a:blip r:embed="rId16">
            <a:extLst>
              <a:ext uri="{28A0092B-C50C-407E-A947-70E740481C1C}">
                <a14:useLocalDpi xmlns:a14="http://schemas.microsoft.com/office/drawing/2010/main" val="0"/>
              </a:ext>
            </a:extLst>
          </a:blip>
          <a:srcRect l="20936" t="20683" b="26418"/>
          <a:stretch/>
        </p:blipFill>
        <p:spPr bwMode="auto">
          <a:xfrm rot="10800000">
            <a:off x="13382028" y="21696288"/>
            <a:ext cx="7145250" cy="2295944"/>
          </a:xfrm>
          <a:prstGeom prst="rect">
            <a:avLst/>
          </a:prstGeom>
          <a:ln>
            <a:noFill/>
          </a:ln>
          <a:extLst>
            <a:ext uri="{53640926-AAD7-44D8-BBD7-CCE9431645EC}">
              <a14:shadowObscured xmlns:a14="http://schemas.microsoft.com/office/drawing/2010/main"/>
            </a:ext>
          </a:extLst>
        </p:spPr>
      </p:pic>
      <p:sp>
        <p:nvSpPr>
          <p:cNvPr id="134" name="TextBox 133"/>
          <p:cNvSpPr txBox="1"/>
          <p:nvPr/>
        </p:nvSpPr>
        <p:spPr>
          <a:xfrm>
            <a:off x="811801" y="19784691"/>
            <a:ext cx="11702349" cy="3539430"/>
          </a:xfrm>
          <a:prstGeom prst="rect">
            <a:avLst/>
          </a:prstGeom>
          <a:noFill/>
        </p:spPr>
        <p:txBody>
          <a:bodyPr wrap="square" rtlCol="0">
            <a:spAutoFit/>
          </a:bodyPr>
          <a:lstStyle/>
          <a:p>
            <a:r>
              <a:rPr lang="en-GB" sz="2800" b="1" u="sng" dirty="0" smtClean="0"/>
              <a:t>Firing Head – </a:t>
            </a:r>
            <a:r>
              <a:rPr lang="en-GB" sz="2800" dirty="0" smtClean="0"/>
              <a:t>the design previously required a 17 &amp; 14mm spanner to remove the firing head once the outer sleeve was removed.  A quick release feature has been added via a male and female rectangular geometry to slot the head into place. The feature has been added which ensures </a:t>
            </a:r>
            <a:r>
              <a:rPr lang="en-GB" sz="2800" b="1" dirty="0" smtClean="0"/>
              <a:t>POKAYOKE</a:t>
            </a:r>
            <a:r>
              <a:rPr lang="en-GB" sz="2800" dirty="0" smtClean="0"/>
              <a:t> and ease of assembly. The firing head halves when mated are held in place by a tapered “top hat” (shown red) held under spring tension. Finally two polymer O-rings were added to ensure concentricity inside the outer sleeve and lessen metal on metal wear. </a:t>
            </a:r>
            <a:endParaRPr lang="en-GB" sz="2800" b="1" u="sng" dirty="0"/>
          </a:p>
        </p:txBody>
      </p:sp>
      <p:cxnSp>
        <p:nvCxnSpPr>
          <p:cNvPr id="136" name="Straight Arrow Connector 135"/>
          <p:cNvCxnSpPr/>
          <p:nvPr/>
        </p:nvCxnSpPr>
        <p:spPr>
          <a:xfrm flipH="1">
            <a:off x="3048151" y="24140491"/>
            <a:ext cx="1987406" cy="753718"/>
          </a:xfrm>
          <a:prstGeom prst="straightConnector1">
            <a:avLst/>
          </a:prstGeom>
          <a:ln w="57150">
            <a:tailEnd type="arrow"/>
          </a:ln>
        </p:spPr>
        <p:style>
          <a:lnRef idx="1">
            <a:schemeClr val="accent1"/>
          </a:lnRef>
          <a:fillRef idx="0">
            <a:schemeClr val="accent1"/>
          </a:fillRef>
          <a:effectRef idx="0">
            <a:schemeClr val="accent1"/>
          </a:effectRef>
          <a:fontRef idx="minor">
            <a:schemeClr val="tx1"/>
          </a:fontRef>
        </p:style>
      </p:cxnSp>
      <p:pic>
        <p:nvPicPr>
          <p:cNvPr id="139" name="Picture 138"/>
          <p:cNvPicPr>
            <a:picLocks noChangeAspect="1"/>
          </p:cNvPicPr>
          <p:nvPr/>
        </p:nvPicPr>
        <p:blipFill rotWithShape="1">
          <a:blip r:embed="rId17" cstate="print">
            <a:extLst>
              <a:ext uri="{28A0092B-C50C-407E-A947-70E740481C1C}">
                <a14:useLocalDpi xmlns:a14="http://schemas.microsoft.com/office/drawing/2010/main" val="0"/>
              </a:ext>
            </a:extLst>
          </a:blip>
          <a:srcRect l="44357" t="30137" r="13622" b="11358"/>
          <a:stretch/>
        </p:blipFill>
        <p:spPr bwMode="auto">
          <a:xfrm>
            <a:off x="8594066" y="22941996"/>
            <a:ext cx="2378736" cy="1861871"/>
          </a:xfrm>
          <a:prstGeom prst="rect">
            <a:avLst/>
          </a:prstGeom>
          <a:ln>
            <a:noFill/>
          </a:ln>
          <a:extLst>
            <a:ext uri="{53640926-AAD7-44D8-BBD7-CCE9431645EC}">
              <a14:shadowObscured xmlns:a14="http://schemas.microsoft.com/office/drawing/2010/main"/>
            </a:ext>
          </a:extLst>
        </p:spPr>
      </p:pic>
      <p:cxnSp>
        <p:nvCxnSpPr>
          <p:cNvPr id="144" name="Straight Arrow Connector 143"/>
          <p:cNvCxnSpPr/>
          <p:nvPr/>
        </p:nvCxnSpPr>
        <p:spPr>
          <a:xfrm flipH="1">
            <a:off x="8430435" y="24540541"/>
            <a:ext cx="661884" cy="1115936"/>
          </a:xfrm>
          <a:prstGeom prst="straightConnector1">
            <a:avLst/>
          </a:prstGeom>
          <a:ln w="57150">
            <a:tailEnd type="arrow"/>
          </a:ln>
        </p:spPr>
        <p:style>
          <a:lnRef idx="1">
            <a:schemeClr val="accent1"/>
          </a:lnRef>
          <a:fillRef idx="0">
            <a:schemeClr val="accent1"/>
          </a:fillRef>
          <a:effectRef idx="0">
            <a:schemeClr val="accent1"/>
          </a:effectRef>
          <a:fontRef idx="minor">
            <a:schemeClr val="tx1"/>
          </a:fontRef>
        </p:style>
      </p:cxnSp>
      <p:sp>
        <p:nvSpPr>
          <p:cNvPr id="40" name="TextBox 39"/>
          <p:cNvSpPr txBox="1"/>
          <p:nvPr/>
        </p:nvSpPr>
        <p:spPr>
          <a:xfrm>
            <a:off x="1000127" y="26818147"/>
            <a:ext cx="19612876" cy="707758"/>
          </a:xfrm>
          <a:prstGeom prst="rect">
            <a:avLst/>
          </a:prstGeom>
          <a:solidFill>
            <a:srgbClr val="FFC000"/>
          </a:solidFill>
          <a:ln>
            <a:solidFill>
              <a:schemeClr val="bg2">
                <a:lumMod val="50000"/>
              </a:schemeClr>
            </a:solidFill>
          </a:ln>
        </p:spPr>
        <p:txBody>
          <a:bodyPr wrap="square" rtlCol="0" anchor="ctr">
            <a:spAutoFit/>
          </a:bodyPr>
          <a:lstStyle/>
          <a:p>
            <a:r>
              <a:rPr lang="en-GB" sz="3999" b="1" dirty="0" smtClean="0"/>
              <a:t>Validation and Conclusion </a:t>
            </a:r>
            <a:endParaRPr lang="en-GB" sz="3999" b="1" dirty="0"/>
          </a:p>
        </p:txBody>
      </p:sp>
      <p:sp>
        <p:nvSpPr>
          <p:cNvPr id="147" name="TextBox 146"/>
          <p:cNvSpPr txBox="1"/>
          <p:nvPr/>
        </p:nvSpPr>
        <p:spPr>
          <a:xfrm>
            <a:off x="8522177" y="27835004"/>
            <a:ext cx="7186789" cy="3416320"/>
          </a:xfrm>
          <a:prstGeom prst="rect">
            <a:avLst/>
          </a:prstGeom>
          <a:noFill/>
        </p:spPr>
        <p:txBody>
          <a:bodyPr wrap="square" rtlCol="0">
            <a:spAutoFit/>
          </a:bodyPr>
          <a:lstStyle/>
          <a:p>
            <a:r>
              <a:rPr lang="en-GB" sz="2400" b="1" u="sng" dirty="0" smtClean="0"/>
              <a:t>New Disassembly /Assembly Process</a:t>
            </a:r>
          </a:p>
          <a:p>
            <a:pPr marL="514350" indent="-514350">
              <a:buAutoNum type="arabicPeriod"/>
            </a:pPr>
            <a:r>
              <a:rPr lang="en-GB" sz="2400" dirty="0" smtClean="0"/>
              <a:t>Hold base of outer sleeve, twist and pull to remove</a:t>
            </a:r>
          </a:p>
          <a:p>
            <a:pPr marL="514350" indent="-514350">
              <a:buAutoNum type="arabicPeriod"/>
            </a:pPr>
            <a:r>
              <a:rPr lang="en-GB" sz="2400" dirty="0" smtClean="0"/>
              <a:t>Pull firing head horizontally  in either direction to remove</a:t>
            </a:r>
          </a:p>
          <a:p>
            <a:pPr marL="514350" indent="-514350">
              <a:buAutoNum type="arabicPeriod"/>
            </a:pPr>
            <a:r>
              <a:rPr lang="en-GB" sz="2400" dirty="0" smtClean="0"/>
              <a:t>Repeat in reverse to assemble </a:t>
            </a:r>
          </a:p>
          <a:p>
            <a:r>
              <a:rPr lang="en-GB" sz="2400" dirty="0" smtClean="0"/>
              <a:t>Estimated changeover time time : </a:t>
            </a:r>
            <a:r>
              <a:rPr lang="en-GB" sz="2400" b="1" dirty="0" smtClean="0"/>
              <a:t>5 Min. </a:t>
            </a:r>
            <a:r>
              <a:rPr lang="en-GB" sz="2400" dirty="0" smtClean="0"/>
              <a:t>Thus the loss due to changeover is reduced by 66% leading to a potential to create  </a:t>
            </a:r>
            <a:r>
              <a:rPr lang="en-GB" sz="2400" b="1" dirty="0" smtClean="0"/>
              <a:t>3650 </a:t>
            </a:r>
            <a:r>
              <a:rPr lang="en-GB" sz="2400" dirty="0" smtClean="0"/>
              <a:t>more heads. On top of any downtime savings in terms of MTBF&amp;MTTF</a:t>
            </a:r>
            <a:endParaRPr lang="en-GB" sz="2400" dirty="0"/>
          </a:p>
        </p:txBody>
      </p:sp>
      <p:cxnSp>
        <p:nvCxnSpPr>
          <p:cNvPr id="160" name="Straight Connector 159"/>
          <p:cNvCxnSpPr/>
          <p:nvPr/>
        </p:nvCxnSpPr>
        <p:spPr>
          <a:xfrm>
            <a:off x="1000127" y="19784691"/>
            <a:ext cx="19551889" cy="0"/>
          </a:xfrm>
          <a:prstGeom prst="line">
            <a:avLst/>
          </a:prstGeom>
          <a:ln>
            <a:solidFill>
              <a:schemeClr val="bg2">
                <a:lumMod val="50000"/>
              </a:schemeClr>
            </a:solidFill>
          </a:ln>
        </p:spPr>
        <p:style>
          <a:lnRef idx="1">
            <a:schemeClr val="accent1"/>
          </a:lnRef>
          <a:fillRef idx="0">
            <a:schemeClr val="accent1"/>
          </a:fillRef>
          <a:effectRef idx="0">
            <a:schemeClr val="accent1"/>
          </a:effectRef>
          <a:fontRef idx="minor">
            <a:schemeClr val="tx1"/>
          </a:fontRef>
        </p:style>
      </p:cxnSp>
      <p:sp>
        <p:nvSpPr>
          <p:cNvPr id="154" name="TextBox 153"/>
          <p:cNvSpPr txBox="1"/>
          <p:nvPr/>
        </p:nvSpPr>
        <p:spPr>
          <a:xfrm>
            <a:off x="11393714" y="23778272"/>
            <a:ext cx="9942283" cy="3108543"/>
          </a:xfrm>
          <a:prstGeom prst="rect">
            <a:avLst/>
          </a:prstGeom>
          <a:noFill/>
        </p:spPr>
        <p:txBody>
          <a:bodyPr wrap="square" rtlCol="0">
            <a:spAutoFit/>
          </a:bodyPr>
          <a:lstStyle/>
          <a:p>
            <a:r>
              <a:rPr lang="en-GB" sz="2800" dirty="0" smtClean="0"/>
              <a:t>The Nose of the gun has been created out of  </a:t>
            </a:r>
            <a:r>
              <a:rPr lang="en-GB" sz="2800" dirty="0"/>
              <a:t>N</a:t>
            </a:r>
            <a:r>
              <a:rPr lang="en-GB" sz="2800" dirty="0" smtClean="0"/>
              <a:t>ylon 6 due to its availability in the factory tool room and adequate mechanical properties and wear resistance.  The process adopted was turning using a lathe. However, should we find that the Nylon 6 is underperforming there is potential to utilise a </a:t>
            </a:r>
            <a:r>
              <a:rPr lang="en-GB" sz="2800" b="1" dirty="0" smtClean="0"/>
              <a:t>Fibre reinforced Nylon using FDM which has been proven to be as strong as Aluminium. </a:t>
            </a:r>
            <a:r>
              <a:rPr lang="en-GB" sz="2000" b="1" dirty="0" smtClean="0"/>
              <a:t>(</a:t>
            </a:r>
            <a:r>
              <a:rPr lang="en-GB" sz="2000" dirty="0"/>
              <a:t>"</a:t>
            </a:r>
            <a:r>
              <a:rPr lang="en-GB" sz="2000" dirty="0" err="1">
                <a:hlinkClick r:id="rId18" tooltip="Fiber-Reinforced Nylon as Strong as Aluminium"/>
              </a:rPr>
              <a:t>Fiber</a:t>
            </a:r>
            <a:r>
              <a:rPr lang="en-GB" sz="2000" dirty="0">
                <a:hlinkClick r:id="rId18" tooltip="Fiber-Reinforced Nylon as Strong as Aluminium"/>
              </a:rPr>
              <a:t>-Reinforced Nylon as Strong as Aluminium</a:t>
            </a:r>
            <a:r>
              <a:rPr lang="en-GB" sz="2000" dirty="0"/>
              <a:t>" </a:t>
            </a:r>
            <a:r>
              <a:rPr lang="en-GB" sz="2000" dirty="0" smtClean="0"/>
              <a:t>, </a:t>
            </a:r>
            <a:r>
              <a:rPr lang="en-GB" sz="2000" dirty="0" smtClean="0">
                <a:hlinkClick r:id="rId19" tooltip="World's #1 3D Printing Magazine"/>
              </a:rPr>
              <a:t>All3DP</a:t>
            </a:r>
            <a:r>
              <a:rPr lang="en-GB" sz="2000" dirty="0" smtClean="0"/>
              <a:t>(2017))</a:t>
            </a:r>
            <a:endParaRPr lang="en-GB" sz="2000" b="1" dirty="0"/>
          </a:p>
        </p:txBody>
      </p:sp>
      <p:cxnSp>
        <p:nvCxnSpPr>
          <p:cNvPr id="159" name="Straight Connector 158"/>
          <p:cNvCxnSpPr/>
          <p:nvPr/>
        </p:nvCxnSpPr>
        <p:spPr>
          <a:xfrm>
            <a:off x="8430435" y="27701656"/>
            <a:ext cx="0" cy="3815646"/>
          </a:xfrm>
          <a:prstGeom prst="line">
            <a:avLst/>
          </a:prstGeom>
          <a:ln>
            <a:solidFill>
              <a:schemeClr val="bg2">
                <a:lumMod val="50000"/>
              </a:schemeClr>
            </a:solidFill>
          </a:ln>
        </p:spPr>
        <p:style>
          <a:lnRef idx="1">
            <a:schemeClr val="accent1"/>
          </a:lnRef>
          <a:fillRef idx="0">
            <a:schemeClr val="accent1"/>
          </a:fillRef>
          <a:effectRef idx="0">
            <a:schemeClr val="accent1"/>
          </a:effectRef>
          <a:fontRef idx="minor">
            <a:schemeClr val="tx1"/>
          </a:fontRef>
        </p:style>
      </p:cxnSp>
      <p:graphicFrame>
        <p:nvGraphicFramePr>
          <p:cNvPr id="166" name="Chart 165"/>
          <p:cNvGraphicFramePr>
            <a:graphicFrameLocks/>
          </p:cNvGraphicFramePr>
          <p:nvPr>
            <p:extLst>
              <p:ext uri="{D42A27DB-BD31-4B8C-83A1-F6EECF244321}">
                <p14:modId xmlns:p14="http://schemas.microsoft.com/office/powerpoint/2010/main" val="570147940"/>
              </p:ext>
            </p:extLst>
          </p:nvPr>
        </p:nvGraphicFramePr>
        <p:xfrm>
          <a:off x="15834604" y="28018249"/>
          <a:ext cx="5041445" cy="3642851"/>
        </p:xfrm>
        <a:graphic>
          <a:graphicData uri="http://schemas.openxmlformats.org/drawingml/2006/chart">
            <c:chart xmlns:c="http://schemas.openxmlformats.org/drawingml/2006/chart" xmlns:r="http://schemas.openxmlformats.org/officeDocument/2006/relationships" r:id="rId20"/>
          </a:graphicData>
        </a:graphic>
      </p:graphicFrame>
      <p:cxnSp>
        <p:nvCxnSpPr>
          <p:cNvPr id="170" name="Straight Connector 169"/>
          <p:cNvCxnSpPr/>
          <p:nvPr/>
        </p:nvCxnSpPr>
        <p:spPr>
          <a:xfrm>
            <a:off x="15608925" y="27701656"/>
            <a:ext cx="0" cy="3815646"/>
          </a:xfrm>
          <a:prstGeom prst="line">
            <a:avLst/>
          </a:prstGeom>
          <a:ln>
            <a:solidFill>
              <a:schemeClr val="bg2">
                <a:lumMod val="50000"/>
              </a:schemeClr>
            </a:solidFill>
          </a:ln>
        </p:spPr>
        <p:style>
          <a:lnRef idx="1">
            <a:schemeClr val="accent1"/>
          </a:lnRef>
          <a:fillRef idx="0">
            <a:schemeClr val="accent1"/>
          </a:fillRef>
          <a:effectRef idx="0">
            <a:schemeClr val="accent1"/>
          </a:effectRef>
          <a:fontRef idx="minor">
            <a:schemeClr val="tx1"/>
          </a:fontRef>
        </p:style>
      </p:cxnSp>
      <p:sp>
        <p:nvSpPr>
          <p:cNvPr id="171" name="TextBox 170"/>
          <p:cNvSpPr txBox="1"/>
          <p:nvPr/>
        </p:nvSpPr>
        <p:spPr>
          <a:xfrm>
            <a:off x="15920452" y="27636789"/>
            <a:ext cx="4765255" cy="400110"/>
          </a:xfrm>
          <a:prstGeom prst="rect">
            <a:avLst/>
          </a:prstGeom>
          <a:noFill/>
        </p:spPr>
        <p:txBody>
          <a:bodyPr wrap="square" rtlCol="0">
            <a:spAutoFit/>
          </a:bodyPr>
          <a:lstStyle/>
          <a:p>
            <a:r>
              <a:rPr lang="en-GB" sz="2000" b="1" u="sng" dirty="0" smtClean="0"/>
              <a:t>Production Losses to Changeover Annually </a:t>
            </a:r>
            <a:endParaRPr lang="en-GB" sz="2000" b="1" u="sng" dirty="0"/>
          </a:p>
        </p:txBody>
      </p:sp>
      <p:sp>
        <p:nvSpPr>
          <p:cNvPr id="172" name="TextBox 171"/>
          <p:cNvSpPr txBox="1"/>
          <p:nvPr/>
        </p:nvSpPr>
        <p:spPr>
          <a:xfrm rot="16200000">
            <a:off x="15256661" y="29593584"/>
            <a:ext cx="983685" cy="400110"/>
          </a:xfrm>
          <a:prstGeom prst="rect">
            <a:avLst/>
          </a:prstGeom>
          <a:noFill/>
        </p:spPr>
        <p:txBody>
          <a:bodyPr wrap="square" rtlCol="0">
            <a:spAutoFit/>
          </a:bodyPr>
          <a:lstStyle/>
          <a:p>
            <a:r>
              <a:rPr lang="en-GB" sz="2000" b="1" u="sng" dirty="0" smtClean="0"/>
              <a:t>Heads</a:t>
            </a:r>
            <a:endParaRPr lang="en-GB" sz="2000" b="1" u="sng" dirty="0"/>
          </a:p>
        </p:txBody>
      </p:sp>
      <p:sp>
        <p:nvSpPr>
          <p:cNvPr id="173" name="TextBox 172"/>
          <p:cNvSpPr txBox="1"/>
          <p:nvPr/>
        </p:nvSpPr>
        <p:spPr>
          <a:xfrm>
            <a:off x="10127094" y="29033618"/>
            <a:ext cx="1990994" cy="400110"/>
          </a:xfrm>
          <a:prstGeom prst="rect">
            <a:avLst/>
          </a:prstGeom>
          <a:noFill/>
        </p:spPr>
        <p:txBody>
          <a:bodyPr wrap="square" rtlCol="0">
            <a:spAutoFit/>
          </a:bodyPr>
          <a:lstStyle/>
          <a:p>
            <a:r>
              <a:rPr lang="en-GB" sz="2000" b="1" u="sng" dirty="0" smtClean="0"/>
              <a:t>66% Reduction </a:t>
            </a:r>
            <a:endParaRPr lang="en-GB" sz="2000" b="1" u="sng" dirty="0"/>
          </a:p>
        </p:txBody>
      </p:sp>
      <p:sp>
        <p:nvSpPr>
          <p:cNvPr id="174" name="TextBox 173"/>
          <p:cNvSpPr txBox="1"/>
          <p:nvPr/>
        </p:nvSpPr>
        <p:spPr>
          <a:xfrm>
            <a:off x="1032121" y="27701656"/>
            <a:ext cx="7186789" cy="3416320"/>
          </a:xfrm>
          <a:prstGeom prst="rect">
            <a:avLst/>
          </a:prstGeom>
          <a:noFill/>
        </p:spPr>
        <p:txBody>
          <a:bodyPr wrap="square" rtlCol="0">
            <a:spAutoFit/>
          </a:bodyPr>
          <a:lstStyle/>
          <a:p>
            <a:r>
              <a:rPr lang="en-GB" sz="2400" b="1" u="sng" dirty="0" smtClean="0"/>
              <a:t>Using Lucas DFM Manual </a:t>
            </a:r>
            <a:r>
              <a:rPr lang="en-GB" sz="2400" b="1" u="sng" dirty="0"/>
              <a:t>fitting analysis </a:t>
            </a:r>
            <a:r>
              <a:rPr lang="en-GB" sz="2400" b="1" u="sng" dirty="0" smtClean="0"/>
              <a:t>:</a:t>
            </a:r>
          </a:p>
          <a:p>
            <a:r>
              <a:rPr lang="en-GB" sz="2400" u="sng" dirty="0" smtClean="0"/>
              <a:t>Original design </a:t>
            </a:r>
          </a:p>
          <a:p>
            <a:r>
              <a:rPr lang="en-GB" sz="2400" dirty="0" smtClean="0"/>
              <a:t>A= 2.0 + 4.0 Holding and Screwing </a:t>
            </a:r>
          </a:p>
          <a:p>
            <a:r>
              <a:rPr lang="en-GB" sz="2400" dirty="0" smtClean="0"/>
              <a:t>B= 0.1 Straight line not from above</a:t>
            </a:r>
          </a:p>
          <a:p>
            <a:r>
              <a:rPr lang="en-GB" sz="2400" dirty="0" smtClean="0"/>
              <a:t>CDEF = 0.0 Therefore overall rating is </a:t>
            </a:r>
            <a:r>
              <a:rPr lang="en-GB" sz="2400" b="1" u="sng" dirty="0" smtClean="0"/>
              <a:t>6.1</a:t>
            </a:r>
          </a:p>
          <a:p>
            <a:r>
              <a:rPr lang="en-GB" sz="2400" u="sng" dirty="0" smtClean="0"/>
              <a:t>New Design </a:t>
            </a:r>
          </a:p>
          <a:p>
            <a:r>
              <a:rPr lang="en-GB" sz="2400" dirty="0" smtClean="0"/>
              <a:t>A= 2 +B= 0.1 overall rating = </a:t>
            </a:r>
            <a:r>
              <a:rPr lang="en-GB" sz="2400" b="1" u="sng" dirty="0" smtClean="0"/>
              <a:t>2.1</a:t>
            </a:r>
            <a:endParaRPr lang="en-GB" sz="2400" dirty="0" smtClean="0"/>
          </a:p>
          <a:p>
            <a:r>
              <a:rPr lang="en-GB" sz="2400" b="1" dirty="0" smtClean="0"/>
              <a:t>A fitting rating between 1.5 and 2.5 is desirable therefore the new design can be deemed a success. </a:t>
            </a:r>
          </a:p>
        </p:txBody>
      </p:sp>
      <p:sp>
        <p:nvSpPr>
          <p:cNvPr id="175" name="TextBox 174"/>
          <p:cNvSpPr txBox="1"/>
          <p:nvPr/>
        </p:nvSpPr>
        <p:spPr>
          <a:xfrm>
            <a:off x="1057148" y="31286469"/>
            <a:ext cx="7536918" cy="461665"/>
          </a:xfrm>
          <a:prstGeom prst="rect">
            <a:avLst/>
          </a:prstGeom>
          <a:noFill/>
        </p:spPr>
        <p:txBody>
          <a:bodyPr wrap="square" rtlCol="0">
            <a:spAutoFit/>
          </a:bodyPr>
          <a:lstStyle/>
          <a:p>
            <a:r>
              <a:rPr lang="en-GB" sz="2400" dirty="0" smtClean="0"/>
              <a:t>Source: http</a:t>
            </a:r>
            <a:r>
              <a:rPr lang="en-GB" sz="2400" dirty="0"/>
              <a:t>://deed.ryerson.ca/~fil/t/dfmlucas.html</a:t>
            </a:r>
          </a:p>
        </p:txBody>
      </p:sp>
      <p:sp>
        <p:nvSpPr>
          <p:cNvPr id="95" name="Rectangle 94"/>
          <p:cNvSpPr/>
          <p:nvPr/>
        </p:nvSpPr>
        <p:spPr>
          <a:xfrm>
            <a:off x="902119" y="5774767"/>
            <a:ext cx="7846976" cy="4832092"/>
          </a:xfrm>
          <a:prstGeom prst="rect">
            <a:avLst/>
          </a:prstGeom>
        </p:spPr>
        <p:txBody>
          <a:bodyPr wrap="square">
            <a:spAutoFit/>
          </a:bodyPr>
          <a:lstStyle/>
          <a:p>
            <a:pPr algn="just"/>
            <a:r>
              <a:rPr lang="en-GB" sz="2800" dirty="0" smtClean="0">
                <a:cs typeface="Arial" panose="020B0604020202020204" pitchFamily="34" charset="0"/>
              </a:rPr>
              <a:t>The </a:t>
            </a:r>
            <a:r>
              <a:rPr lang="en-GB" sz="2800" b="1" dirty="0" smtClean="0">
                <a:cs typeface="Arial" panose="020B0604020202020204" pitchFamily="34" charset="0"/>
              </a:rPr>
              <a:t>JLR Head Machining line </a:t>
            </a:r>
            <a:r>
              <a:rPr lang="en-GB" sz="2800" dirty="0" smtClean="0">
                <a:cs typeface="Arial" panose="020B0604020202020204" pitchFamily="34" charset="0"/>
              </a:rPr>
              <a:t>at Fords BEP is exhibiting  “</a:t>
            </a:r>
            <a:r>
              <a:rPr lang="en-GB" sz="2800" b="1" dirty="0" smtClean="0">
                <a:cs typeface="Arial" panose="020B0604020202020204" pitchFamily="34" charset="0"/>
              </a:rPr>
              <a:t>Excessive changeover and breakdown recovery times</a:t>
            </a:r>
            <a:r>
              <a:rPr lang="en-GB" sz="2800" dirty="0" smtClean="0">
                <a:cs typeface="Arial" panose="020B0604020202020204" pitchFamily="34" charset="0"/>
              </a:rPr>
              <a:t>” on the OP165 process which rivets a series of holes needed to machine a number of oil galleries. Problem has been identified as a poorly designed rivet gun which is not designed for maintainability or changeover in mind. This process is deemed as the line bottleneck. In addition, the rivet gun assembly has been identified as damaging the head  when advancing into position creating quality concerns . </a:t>
            </a:r>
          </a:p>
        </p:txBody>
      </p:sp>
    </p:spTree>
    <p:extLst>
      <p:ext uri="{BB962C8B-B14F-4D97-AF65-F5344CB8AC3E}">
        <p14:creationId xmlns:p14="http://schemas.microsoft.com/office/powerpoint/2010/main" val="2967712638"/>
      </p:ext>
    </p:extLst>
  </p:cSld>
  <p:clrMapOvr>
    <a:masterClrMapping/>
  </p:clrMapOvr>
  <p:timing>
    <p:tnLst>
      <p:par>
        <p:cTn id="1" dur="indefinite" restart="never" nodeType="tmRoot"/>
      </p:par>
    </p:tnLst>
  </p:timing>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 xmlns:thm15="http://schemas.microsoft.com/office/thememl/2012/main" name="Retrospect" id="{5F128B03-DCCA-4EEB-AB3B-CF2899314A46}" vid="{3F1AAB62-24C6-49D2-8E01-B56FAC9A3DCD}"/>
    </a:ext>
  </a:extLst>
</a:theme>
</file>

<file path=docProps/app.xml><?xml version="1.0" encoding="utf-8"?>
<Properties xmlns="http://schemas.openxmlformats.org/officeDocument/2006/extended-properties" xmlns:vt="http://schemas.openxmlformats.org/officeDocument/2006/docPropsVTypes">
  <Template>Retrospect</Template>
  <TotalTime>935</TotalTime>
  <Words>719</Words>
  <Application>Microsoft Office PowerPoint</Application>
  <PresentationFormat>Custom</PresentationFormat>
  <Paragraphs>53</Paragraphs>
  <Slides>1</Slides>
  <Notes>0</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Retrospect</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Ben Thomas</dc:creator>
  <cp:lastModifiedBy>Williams, Wayne (W.)</cp:lastModifiedBy>
  <cp:revision>66</cp:revision>
  <dcterms:created xsi:type="dcterms:W3CDTF">2016-06-01T11:19:47Z</dcterms:created>
  <dcterms:modified xsi:type="dcterms:W3CDTF">2018-04-06T08:14:42Z</dcterms:modified>
</cp:coreProperties>
</file>