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1" r:id="rId4"/>
    <p:sldId id="260" r:id="rId5"/>
    <p:sldId id="273" r:id="rId6"/>
    <p:sldId id="261" r:id="rId7"/>
    <p:sldId id="262" r:id="rId8"/>
    <p:sldId id="274" r:id="rId9"/>
    <p:sldId id="263" r:id="rId10"/>
    <p:sldId id="264" r:id="rId11"/>
    <p:sldId id="270" r:id="rId12"/>
    <p:sldId id="265" r:id="rId13"/>
    <p:sldId id="268" r:id="rId14"/>
    <p:sldId id="272" r:id="rId15"/>
    <p:sldId id="266" r:id="rId16"/>
    <p:sldId id="275" r:id="rId17"/>
    <p:sldId id="269" r:id="rId18"/>
    <p:sldId id="267" r:id="rId19"/>
    <p:sldId id="276" r:id="rId20"/>
    <p:sldId id="278" r:id="rId21"/>
    <p:sldId id="25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21" d="100"/>
          <a:sy n="121" d="100"/>
        </p:scale>
        <p:origin x="19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0BF180-6290-4AA5-8531-62DA5C5D09B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E21049E-9557-43FD-8567-4445057C69BB}">
      <dgm:prSet custT="1"/>
      <dgm:spPr/>
      <dgm:t>
        <a:bodyPr/>
        <a:lstStyle/>
        <a:p>
          <a:pPr algn="ctr"/>
          <a:r>
            <a:rPr lang="en-GB" sz="2800" dirty="0"/>
            <a:t>The </a:t>
          </a:r>
          <a:r>
            <a:rPr lang="en-GB" sz="2800" b="1" dirty="0"/>
            <a:t>attitude of friends </a:t>
          </a:r>
        </a:p>
        <a:p>
          <a:pPr algn="ctr"/>
          <a:r>
            <a:rPr lang="en-GB" sz="2800" dirty="0"/>
            <a:t>towards binge drinking = </a:t>
          </a:r>
        </a:p>
        <a:p>
          <a:pPr algn="ctr"/>
          <a:r>
            <a:rPr lang="en-GB" sz="2800" dirty="0"/>
            <a:t>They all enjoy binge drinking. </a:t>
          </a:r>
          <a:endParaRPr lang="en-US" sz="2800" dirty="0"/>
        </a:p>
      </dgm:t>
    </dgm:pt>
    <dgm:pt modelId="{5B589BC6-A22A-4DD8-BE3F-6EF7F005AE71}" type="parTrans" cxnId="{7B17C1EB-20F6-41F0-9C74-D40DE790B27D}">
      <dgm:prSet/>
      <dgm:spPr/>
      <dgm:t>
        <a:bodyPr/>
        <a:lstStyle/>
        <a:p>
          <a:endParaRPr lang="en-US"/>
        </a:p>
      </dgm:t>
    </dgm:pt>
    <dgm:pt modelId="{2990577A-D940-446A-AFB3-9FA8EE22CE0D}" type="sibTrans" cxnId="{7B17C1EB-20F6-41F0-9C74-D40DE790B27D}">
      <dgm:prSet/>
      <dgm:spPr/>
      <dgm:t>
        <a:bodyPr/>
        <a:lstStyle/>
        <a:p>
          <a:endParaRPr lang="en-US"/>
        </a:p>
      </dgm:t>
    </dgm:pt>
    <dgm:pt modelId="{22D309C7-FA80-4967-9834-67248345EE99}">
      <dgm:prSet custT="1"/>
      <dgm:spPr/>
      <dgm:t>
        <a:bodyPr/>
        <a:lstStyle/>
        <a:p>
          <a:pPr algn="ctr"/>
          <a:r>
            <a:rPr lang="en-GB" sz="2800" dirty="0"/>
            <a:t>The </a:t>
          </a:r>
          <a:r>
            <a:rPr lang="en-GB" sz="2800" b="1" dirty="0"/>
            <a:t>attitude of parents </a:t>
          </a:r>
        </a:p>
        <a:p>
          <a:pPr algn="ctr"/>
          <a:r>
            <a:rPr lang="en-GB" sz="2800" dirty="0"/>
            <a:t>towards binge drinking =</a:t>
          </a:r>
        </a:p>
        <a:p>
          <a:pPr algn="ctr"/>
          <a:r>
            <a:rPr lang="en-GB" sz="2800" dirty="0"/>
            <a:t>They worry about my safety when I’m drunk. </a:t>
          </a:r>
          <a:endParaRPr lang="en-US" sz="2800" dirty="0"/>
        </a:p>
      </dgm:t>
    </dgm:pt>
    <dgm:pt modelId="{4AA2CEE9-16A2-4FAD-922B-FAAC29B6E2A4}" type="parTrans" cxnId="{C0B37291-C824-42FF-87CE-15E5C464B603}">
      <dgm:prSet/>
      <dgm:spPr/>
      <dgm:t>
        <a:bodyPr/>
        <a:lstStyle/>
        <a:p>
          <a:endParaRPr lang="en-US"/>
        </a:p>
      </dgm:t>
    </dgm:pt>
    <dgm:pt modelId="{11403059-3F21-48B4-B8E7-8C817F4E0683}" type="sibTrans" cxnId="{C0B37291-C824-42FF-87CE-15E5C464B603}">
      <dgm:prSet/>
      <dgm:spPr/>
      <dgm:t>
        <a:bodyPr/>
        <a:lstStyle/>
        <a:p>
          <a:endParaRPr lang="en-US"/>
        </a:p>
      </dgm:t>
    </dgm:pt>
    <dgm:pt modelId="{E944B999-ABC5-47F8-8124-B652F779276B}">
      <dgm:prSet custT="1"/>
      <dgm:spPr/>
      <dgm:t>
        <a:bodyPr/>
        <a:lstStyle/>
        <a:p>
          <a:pPr algn="ctr"/>
          <a:r>
            <a:rPr lang="en-GB" sz="2800" dirty="0"/>
            <a:t>The </a:t>
          </a:r>
          <a:r>
            <a:rPr lang="en-GB" sz="2800" b="1" dirty="0"/>
            <a:t>attitudes in society </a:t>
          </a:r>
        </a:p>
        <a:p>
          <a:pPr algn="ctr"/>
          <a:r>
            <a:rPr lang="en-GB" sz="2800" dirty="0"/>
            <a:t>about binge drinking =</a:t>
          </a:r>
        </a:p>
        <a:p>
          <a:pPr algn="ctr"/>
          <a:r>
            <a:rPr lang="en-GB" sz="2800" dirty="0"/>
            <a:t>It contributes to anti-social behaviour and puts a strain on the NHS. </a:t>
          </a:r>
          <a:endParaRPr lang="en-US" sz="2800" dirty="0"/>
        </a:p>
      </dgm:t>
    </dgm:pt>
    <dgm:pt modelId="{F5A797F5-DBD9-4ADA-BC53-11070F4F1287}" type="parTrans" cxnId="{AD4476FE-F062-492E-808B-8932C2AE1D41}">
      <dgm:prSet/>
      <dgm:spPr/>
      <dgm:t>
        <a:bodyPr/>
        <a:lstStyle/>
        <a:p>
          <a:endParaRPr lang="en-US"/>
        </a:p>
      </dgm:t>
    </dgm:pt>
    <dgm:pt modelId="{B638141B-7B3F-4032-A2C4-5255D4852750}" type="sibTrans" cxnId="{AD4476FE-F062-492E-808B-8932C2AE1D41}">
      <dgm:prSet/>
      <dgm:spPr/>
      <dgm:t>
        <a:bodyPr/>
        <a:lstStyle/>
        <a:p>
          <a:endParaRPr lang="en-US"/>
        </a:p>
      </dgm:t>
    </dgm:pt>
    <dgm:pt modelId="{D79B49B7-3929-45CC-B4B6-9CC473678285}" type="pres">
      <dgm:prSet presAssocID="{630BF180-6290-4AA5-8531-62DA5C5D09B2}" presName="vert0" presStyleCnt="0">
        <dgm:presLayoutVars>
          <dgm:dir/>
          <dgm:animOne val="branch"/>
          <dgm:animLvl val="lvl"/>
        </dgm:presLayoutVars>
      </dgm:prSet>
      <dgm:spPr/>
    </dgm:pt>
    <dgm:pt modelId="{E177D32C-506E-4BE9-8A40-F916F6868CB3}" type="pres">
      <dgm:prSet presAssocID="{8E21049E-9557-43FD-8567-4445057C69BB}" presName="thickLine" presStyleLbl="alignNode1" presStyleIdx="0" presStyleCnt="3"/>
      <dgm:spPr/>
    </dgm:pt>
    <dgm:pt modelId="{6FAAB7F1-5A86-46A2-A6BD-4A4C652C5A89}" type="pres">
      <dgm:prSet presAssocID="{8E21049E-9557-43FD-8567-4445057C69BB}" presName="horz1" presStyleCnt="0"/>
      <dgm:spPr/>
    </dgm:pt>
    <dgm:pt modelId="{709AA2E7-53EA-4A08-A4C1-D104C3822C20}" type="pres">
      <dgm:prSet presAssocID="{8E21049E-9557-43FD-8567-4445057C69BB}" presName="tx1" presStyleLbl="revTx" presStyleIdx="0" presStyleCnt="3"/>
      <dgm:spPr/>
    </dgm:pt>
    <dgm:pt modelId="{1EDB6596-6737-43CC-AFCC-959C591860AF}" type="pres">
      <dgm:prSet presAssocID="{8E21049E-9557-43FD-8567-4445057C69BB}" presName="vert1" presStyleCnt="0"/>
      <dgm:spPr/>
    </dgm:pt>
    <dgm:pt modelId="{062031A2-8722-42DD-8EA9-493D01E69DEF}" type="pres">
      <dgm:prSet presAssocID="{22D309C7-FA80-4967-9834-67248345EE99}" presName="thickLine" presStyleLbl="alignNode1" presStyleIdx="1" presStyleCnt="3"/>
      <dgm:spPr/>
    </dgm:pt>
    <dgm:pt modelId="{48806D18-69DF-4318-88B3-A1AA1DFB777D}" type="pres">
      <dgm:prSet presAssocID="{22D309C7-FA80-4967-9834-67248345EE99}" presName="horz1" presStyleCnt="0"/>
      <dgm:spPr/>
    </dgm:pt>
    <dgm:pt modelId="{A1C561FD-476B-43A2-91CB-5CD9E0FB7A80}" type="pres">
      <dgm:prSet presAssocID="{22D309C7-FA80-4967-9834-67248345EE99}" presName="tx1" presStyleLbl="revTx" presStyleIdx="1" presStyleCnt="3"/>
      <dgm:spPr/>
    </dgm:pt>
    <dgm:pt modelId="{413884A2-2CD0-4ED3-A747-5E5BEC4D6544}" type="pres">
      <dgm:prSet presAssocID="{22D309C7-FA80-4967-9834-67248345EE99}" presName="vert1" presStyleCnt="0"/>
      <dgm:spPr/>
    </dgm:pt>
    <dgm:pt modelId="{F46B5CA5-67E5-4943-B807-9A708FD0CA40}" type="pres">
      <dgm:prSet presAssocID="{E944B999-ABC5-47F8-8124-B652F779276B}" presName="thickLine" presStyleLbl="alignNode1" presStyleIdx="2" presStyleCnt="3"/>
      <dgm:spPr/>
    </dgm:pt>
    <dgm:pt modelId="{FD9592F2-8937-4CB0-8996-AEF40B96E1FC}" type="pres">
      <dgm:prSet presAssocID="{E944B999-ABC5-47F8-8124-B652F779276B}" presName="horz1" presStyleCnt="0"/>
      <dgm:spPr/>
    </dgm:pt>
    <dgm:pt modelId="{3509B322-F2F7-4568-B3B9-1C658BA4DA92}" type="pres">
      <dgm:prSet presAssocID="{E944B999-ABC5-47F8-8124-B652F779276B}" presName="tx1" presStyleLbl="revTx" presStyleIdx="2" presStyleCnt="3" custScaleY="141784"/>
      <dgm:spPr/>
    </dgm:pt>
    <dgm:pt modelId="{1A240791-BC79-463D-B20F-DBB13AE38D9E}" type="pres">
      <dgm:prSet presAssocID="{E944B999-ABC5-47F8-8124-B652F779276B}" presName="vert1" presStyleCnt="0"/>
      <dgm:spPr/>
    </dgm:pt>
  </dgm:ptLst>
  <dgm:cxnLst>
    <dgm:cxn modelId="{F3647F32-9B01-4F5A-8C86-9552A08139AE}" type="presOf" srcId="{22D309C7-FA80-4967-9834-67248345EE99}" destId="{A1C561FD-476B-43A2-91CB-5CD9E0FB7A80}" srcOrd="0" destOrd="0" presId="urn:microsoft.com/office/officeart/2008/layout/LinedList"/>
    <dgm:cxn modelId="{F4261A90-1CBB-4D64-A872-CC971F1D567D}" type="presOf" srcId="{630BF180-6290-4AA5-8531-62DA5C5D09B2}" destId="{D79B49B7-3929-45CC-B4B6-9CC473678285}" srcOrd="0" destOrd="0" presId="urn:microsoft.com/office/officeart/2008/layout/LinedList"/>
    <dgm:cxn modelId="{C0B37291-C824-42FF-87CE-15E5C464B603}" srcId="{630BF180-6290-4AA5-8531-62DA5C5D09B2}" destId="{22D309C7-FA80-4967-9834-67248345EE99}" srcOrd="1" destOrd="0" parTransId="{4AA2CEE9-16A2-4FAD-922B-FAAC29B6E2A4}" sibTransId="{11403059-3F21-48B4-B8E7-8C817F4E0683}"/>
    <dgm:cxn modelId="{7B17C1EB-20F6-41F0-9C74-D40DE790B27D}" srcId="{630BF180-6290-4AA5-8531-62DA5C5D09B2}" destId="{8E21049E-9557-43FD-8567-4445057C69BB}" srcOrd="0" destOrd="0" parTransId="{5B589BC6-A22A-4DD8-BE3F-6EF7F005AE71}" sibTransId="{2990577A-D940-446A-AFB3-9FA8EE22CE0D}"/>
    <dgm:cxn modelId="{CBB33DED-BB6A-4A8E-8B10-EEACB62644D3}" type="presOf" srcId="{E944B999-ABC5-47F8-8124-B652F779276B}" destId="{3509B322-F2F7-4568-B3B9-1C658BA4DA92}" srcOrd="0" destOrd="0" presId="urn:microsoft.com/office/officeart/2008/layout/LinedList"/>
    <dgm:cxn modelId="{A366DFFB-0888-4E8C-8F0E-07F89EC0CEC1}" type="presOf" srcId="{8E21049E-9557-43FD-8567-4445057C69BB}" destId="{709AA2E7-53EA-4A08-A4C1-D104C3822C20}" srcOrd="0" destOrd="0" presId="urn:microsoft.com/office/officeart/2008/layout/LinedList"/>
    <dgm:cxn modelId="{AD4476FE-F062-492E-808B-8932C2AE1D41}" srcId="{630BF180-6290-4AA5-8531-62DA5C5D09B2}" destId="{E944B999-ABC5-47F8-8124-B652F779276B}" srcOrd="2" destOrd="0" parTransId="{F5A797F5-DBD9-4ADA-BC53-11070F4F1287}" sibTransId="{B638141B-7B3F-4032-A2C4-5255D4852750}"/>
    <dgm:cxn modelId="{192E619A-4371-4814-A791-02F2ACE017EC}" type="presParOf" srcId="{D79B49B7-3929-45CC-B4B6-9CC473678285}" destId="{E177D32C-506E-4BE9-8A40-F916F6868CB3}" srcOrd="0" destOrd="0" presId="urn:microsoft.com/office/officeart/2008/layout/LinedList"/>
    <dgm:cxn modelId="{313CD057-E992-4B80-A3B1-CB1999CF89B1}" type="presParOf" srcId="{D79B49B7-3929-45CC-B4B6-9CC473678285}" destId="{6FAAB7F1-5A86-46A2-A6BD-4A4C652C5A89}" srcOrd="1" destOrd="0" presId="urn:microsoft.com/office/officeart/2008/layout/LinedList"/>
    <dgm:cxn modelId="{8AD6E063-9EA2-49C9-8B21-701C7135C56F}" type="presParOf" srcId="{6FAAB7F1-5A86-46A2-A6BD-4A4C652C5A89}" destId="{709AA2E7-53EA-4A08-A4C1-D104C3822C20}" srcOrd="0" destOrd="0" presId="urn:microsoft.com/office/officeart/2008/layout/LinedList"/>
    <dgm:cxn modelId="{8E44046B-1D5A-4266-850C-26057EEF0AA3}" type="presParOf" srcId="{6FAAB7F1-5A86-46A2-A6BD-4A4C652C5A89}" destId="{1EDB6596-6737-43CC-AFCC-959C591860AF}" srcOrd="1" destOrd="0" presId="urn:microsoft.com/office/officeart/2008/layout/LinedList"/>
    <dgm:cxn modelId="{90ED1570-1348-4512-9D96-98C9912CBC7F}" type="presParOf" srcId="{D79B49B7-3929-45CC-B4B6-9CC473678285}" destId="{062031A2-8722-42DD-8EA9-493D01E69DEF}" srcOrd="2" destOrd="0" presId="urn:microsoft.com/office/officeart/2008/layout/LinedList"/>
    <dgm:cxn modelId="{44B6F4AA-E0C7-48E3-BF0C-5BD34977948A}" type="presParOf" srcId="{D79B49B7-3929-45CC-B4B6-9CC473678285}" destId="{48806D18-69DF-4318-88B3-A1AA1DFB777D}" srcOrd="3" destOrd="0" presId="urn:microsoft.com/office/officeart/2008/layout/LinedList"/>
    <dgm:cxn modelId="{DE4010B5-E52C-4D00-A631-6F723DBB482E}" type="presParOf" srcId="{48806D18-69DF-4318-88B3-A1AA1DFB777D}" destId="{A1C561FD-476B-43A2-91CB-5CD9E0FB7A80}" srcOrd="0" destOrd="0" presId="urn:microsoft.com/office/officeart/2008/layout/LinedList"/>
    <dgm:cxn modelId="{4FA950F5-44A9-415A-841F-F9E00BA4EC52}" type="presParOf" srcId="{48806D18-69DF-4318-88B3-A1AA1DFB777D}" destId="{413884A2-2CD0-4ED3-A747-5E5BEC4D6544}" srcOrd="1" destOrd="0" presId="urn:microsoft.com/office/officeart/2008/layout/LinedList"/>
    <dgm:cxn modelId="{3E3F7F58-3CA3-4DBB-B41E-21420C12C3F2}" type="presParOf" srcId="{D79B49B7-3929-45CC-B4B6-9CC473678285}" destId="{F46B5CA5-67E5-4943-B807-9A708FD0CA40}" srcOrd="4" destOrd="0" presId="urn:microsoft.com/office/officeart/2008/layout/LinedList"/>
    <dgm:cxn modelId="{FF92FFB4-1668-45E4-93D5-10F1248861CD}" type="presParOf" srcId="{D79B49B7-3929-45CC-B4B6-9CC473678285}" destId="{FD9592F2-8937-4CB0-8996-AEF40B96E1FC}" srcOrd="5" destOrd="0" presId="urn:microsoft.com/office/officeart/2008/layout/LinedList"/>
    <dgm:cxn modelId="{9085B6AE-D032-4189-8C65-0A9EF6DAFCFD}" type="presParOf" srcId="{FD9592F2-8937-4CB0-8996-AEF40B96E1FC}" destId="{3509B322-F2F7-4568-B3B9-1C658BA4DA92}" srcOrd="0" destOrd="0" presId="urn:microsoft.com/office/officeart/2008/layout/LinedList"/>
    <dgm:cxn modelId="{81F424D5-C500-4862-93A6-E741C61FB305}" type="presParOf" srcId="{FD9592F2-8937-4CB0-8996-AEF40B96E1FC}" destId="{1A240791-BC79-463D-B20F-DBB13AE38D9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C1C226-5863-4AC1-898C-BA736CA425C0}"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EFD3AB29-D950-46C3-BF61-128874A4F8A2}">
      <dgm:prSet custT="1"/>
      <dgm:spPr/>
      <dgm:t>
        <a:bodyPr/>
        <a:lstStyle/>
        <a:p>
          <a:pPr algn="ctr"/>
          <a:r>
            <a:rPr lang="en-GB" sz="3200" b="1" dirty="0"/>
            <a:t>Internal factors  </a:t>
          </a:r>
        </a:p>
        <a:p>
          <a:pPr algn="ctr"/>
          <a:r>
            <a:rPr lang="en-GB" sz="3200" dirty="0"/>
            <a:t>Am I confident enough to go out and socialise with other people if I am not very drunk?</a:t>
          </a:r>
          <a:endParaRPr lang="en-US" sz="3200" dirty="0"/>
        </a:p>
      </dgm:t>
    </dgm:pt>
    <dgm:pt modelId="{041B4969-9D5E-42F7-A9BC-73738856A43B}" type="parTrans" cxnId="{CF29AF5B-467B-4145-B157-C7153C44A5A9}">
      <dgm:prSet/>
      <dgm:spPr/>
      <dgm:t>
        <a:bodyPr/>
        <a:lstStyle/>
        <a:p>
          <a:endParaRPr lang="en-US"/>
        </a:p>
      </dgm:t>
    </dgm:pt>
    <dgm:pt modelId="{39F5FE8E-4BC8-4A0C-89A8-97763D5D2EFE}" type="sibTrans" cxnId="{CF29AF5B-467B-4145-B157-C7153C44A5A9}">
      <dgm:prSet/>
      <dgm:spPr/>
      <dgm:t>
        <a:bodyPr/>
        <a:lstStyle/>
        <a:p>
          <a:endParaRPr lang="en-US"/>
        </a:p>
      </dgm:t>
    </dgm:pt>
    <dgm:pt modelId="{78A7E0BF-CBBC-4190-B0CE-4C119FC68957}">
      <dgm:prSet custT="1"/>
      <dgm:spPr/>
      <dgm:t>
        <a:bodyPr/>
        <a:lstStyle/>
        <a:p>
          <a:pPr algn="ctr"/>
          <a:r>
            <a:rPr lang="en-GB" sz="3200" b="1" dirty="0"/>
            <a:t>External factors </a:t>
          </a:r>
        </a:p>
        <a:p>
          <a:pPr algn="ctr"/>
          <a:r>
            <a:rPr lang="en-GB" sz="3200" dirty="0"/>
            <a:t>Will my friends support me if I say I want to stop binge drinking? </a:t>
          </a:r>
          <a:endParaRPr lang="en-US" sz="3200" dirty="0"/>
        </a:p>
      </dgm:t>
    </dgm:pt>
    <dgm:pt modelId="{583E0869-61D3-4B01-AA47-3E92C9148D54}" type="parTrans" cxnId="{1D53CA3E-B792-4252-91DB-D8FA3EF49A44}">
      <dgm:prSet/>
      <dgm:spPr/>
      <dgm:t>
        <a:bodyPr/>
        <a:lstStyle/>
        <a:p>
          <a:endParaRPr lang="en-US"/>
        </a:p>
      </dgm:t>
    </dgm:pt>
    <dgm:pt modelId="{1BC49338-E03F-42C6-B204-4DEA44046A36}" type="sibTrans" cxnId="{1D53CA3E-B792-4252-91DB-D8FA3EF49A44}">
      <dgm:prSet/>
      <dgm:spPr/>
      <dgm:t>
        <a:bodyPr/>
        <a:lstStyle/>
        <a:p>
          <a:endParaRPr lang="en-US"/>
        </a:p>
      </dgm:t>
    </dgm:pt>
    <dgm:pt modelId="{CEF8DABB-C0EA-4A07-B429-D3AFBA328BE6}" type="pres">
      <dgm:prSet presAssocID="{C2C1C226-5863-4AC1-898C-BA736CA425C0}" presName="vert0" presStyleCnt="0">
        <dgm:presLayoutVars>
          <dgm:dir/>
          <dgm:animOne val="branch"/>
          <dgm:animLvl val="lvl"/>
        </dgm:presLayoutVars>
      </dgm:prSet>
      <dgm:spPr/>
    </dgm:pt>
    <dgm:pt modelId="{B4BA9050-208A-454A-A374-790A1715CF45}" type="pres">
      <dgm:prSet presAssocID="{EFD3AB29-D950-46C3-BF61-128874A4F8A2}" presName="thickLine" presStyleLbl="alignNode1" presStyleIdx="0" presStyleCnt="2"/>
      <dgm:spPr/>
    </dgm:pt>
    <dgm:pt modelId="{96D59D5E-7DD4-482B-8522-81F5C8928B9D}" type="pres">
      <dgm:prSet presAssocID="{EFD3AB29-D950-46C3-BF61-128874A4F8A2}" presName="horz1" presStyleCnt="0"/>
      <dgm:spPr/>
    </dgm:pt>
    <dgm:pt modelId="{A0F4A280-DCB6-449F-8019-CF1426054A91}" type="pres">
      <dgm:prSet presAssocID="{EFD3AB29-D950-46C3-BF61-128874A4F8A2}" presName="tx1" presStyleLbl="revTx" presStyleIdx="0" presStyleCnt="2"/>
      <dgm:spPr/>
    </dgm:pt>
    <dgm:pt modelId="{CCD0FBC6-94A4-4A84-B47D-3D10BA051493}" type="pres">
      <dgm:prSet presAssocID="{EFD3AB29-D950-46C3-BF61-128874A4F8A2}" presName="vert1" presStyleCnt="0"/>
      <dgm:spPr/>
    </dgm:pt>
    <dgm:pt modelId="{D2C422E7-EF2C-4C1E-AB48-CBE307878E89}" type="pres">
      <dgm:prSet presAssocID="{78A7E0BF-CBBC-4190-B0CE-4C119FC68957}" presName="thickLine" presStyleLbl="alignNode1" presStyleIdx="1" presStyleCnt="2"/>
      <dgm:spPr/>
    </dgm:pt>
    <dgm:pt modelId="{083D187F-DEA4-41BB-9DDC-DAFCFC2E97A4}" type="pres">
      <dgm:prSet presAssocID="{78A7E0BF-CBBC-4190-B0CE-4C119FC68957}" presName="horz1" presStyleCnt="0"/>
      <dgm:spPr/>
    </dgm:pt>
    <dgm:pt modelId="{E028BAFA-F1D5-4728-A79D-228CF17EC2EA}" type="pres">
      <dgm:prSet presAssocID="{78A7E0BF-CBBC-4190-B0CE-4C119FC68957}" presName="tx1" presStyleLbl="revTx" presStyleIdx="1" presStyleCnt="2"/>
      <dgm:spPr/>
    </dgm:pt>
    <dgm:pt modelId="{A862F025-67B1-41EE-A061-203209B769E4}" type="pres">
      <dgm:prSet presAssocID="{78A7E0BF-CBBC-4190-B0CE-4C119FC68957}" presName="vert1" presStyleCnt="0"/>
      <dgm:spPr/>
    </dgm:pt>
  </dgm:ptLst>
  <dgm:cxnLst>
    <dgm:cxn modelId="{032F4932-9940-4B05-A21C-5365982E205A}" type="presOf" srcId="{EFD3AB29-D950-46C3-BF61-128874A4F8A2}" destId="{A0F4A280-DCB6-449F-8019-CF1426054A91}" srcOrd="0" destOrd="0" presId="urn:microsoft.com/office/officeart/2008/layout/LinedList"/>
    <dgm:cxn modelId="{1D53CA3E-B792-4252-91DB-D8FA3EF49A44}" srcId="{C2C1C226-5863-4AC1-898C-BA736CA425C0}" destId="{78A7E0BF-CBBC-4190-B0CE-4C119FC68957}" srcOrd="1" destOrd="0" parTransId="{583E0869-61D3-4B01-AA47-3E92C9148D54}" sibTransId="{1BC49338-E03F-42C6-B204-4DEA44046A36}"/>
    <dgm:cxn modelId="{CF29AF5B-467B-4145-B157-C7153C44A5A9}" srcId="{C2C1C226-5863-4AC1-898C-BA736CA425C0}" destId="{EFD3AB29-D950-46C3-BF61-128874A4F8A2}" srcOrd="0" destOrd="0" parTransId="{041B4969-9D5E-42F7-A9BC-73738856A43B}" sibTransId="{39F5FE8E-4BC8-4A0C-89A8-97763D5D2EFE}"/>
    <dgm:cxn modelId="{5AD9395C-4A11-4C3F-8DBF-72B3969354C3}" type="presOf" srcId="{78A7E0BF-CBBC-4190-B0CE-4C119FC68957}" destId="{E028BAFA-F1D5-4728-A79D-228CF17EC2EA}" srcOrd="0" destOrd="0" presId="urn:microsoft.com/office/officeart/2008/layout/LinedList"/>
    <dgm:cxn modelId="{656E7AF9-09EF-44F5-9710-97DFF864E14A}" type="presOf" srcId="{C2C1C226-5863-4AC1-898C-BA736CA425C0}" destId="{CEF8DABB-C0EA-4A07-B429-D3AFBA328BE6}" srcOrd="0" destOrd="0" presId="urn:microsoft.com/office/officeart/2008/layout/LinedList"/>
    <dgm:cxn modelId="{8B83C9CE-8E86-4F93-A79A-EA6689A12803}" type="presParOf" srcId="{CEF8DABB-C0EA-4A07-B429-D3AFBA328BE6}" destId="{B4BA9050-208A-454A-A374-790A1715CF45}" srcOrd="0" destOrd="0" presId="urn:microsoft.com/office/officeart/2008/layout/LinedList"/>
    <dgm:cxn modelId="{904DDA0F-C316-4706-81E8-F0CF4B4F423A}" type="presParOf" srcId="{CEF8DABB-C0EA-4A07-B429-D3AFBA328BE6}" destId="{96D59D5E-7DD4-482B-8522-81F5C8928B9D}" srcOrd="1" destOrd="0" presId="urn:microsoft.com/office/officeart/2008/layout/LinedList"/>
    <dgm:cxn modelId="{C53D8247-7ED4-4D9E-91BB-FD51CB9092EF}" type="presParOf" srcId="{96D59D5E-7DD4-482B-8522-81F5C8928B9D}" destId="{A0F4A280-DCB6-449F-8019-CF1426054A91}" srcOrd="0" destOrd="0" presId="urn:microsoft.com/office/officeart/2008/layout/LinedList"/>
    <dgm:cxn modelId="{F63AD5C1-9497-4D17-9CEF-5218B7D61D23}" type="presParOf" srcId="{96D59D5E-7DD4-482B-8522-81F5C8928B9D}" destId="{CCD0FBC6-94A4-4A84-B47D-3D10BA051493}" srcOrd="1" destOrd="0" presId="urn:microsoft.com/office/officeart/2008/layout/LinedList"/>
    <dgm:cxn modelId="{8BA06F27-3099-409E-87B5-CACB639BC041}" type="presParOf" srcId="{CEF8DABB-C0EA-4A07-B429-D3AFBA328BE6}" destId="{D2C422E7-EF2C-4C1E-AB48-CBE307878E89}" srcOrd="2" destOrd="0" presId="urn:microsoft.com/office/officeart/2008/layout/LinedList"/>
    <dgm:cxn modelId="{27978020-0B4A-43C3-80C1-2A0ABAC55F4A}" type="presParOf" srcId="{CEF8DABB-C0EA-4A07-B429-D3AFBA328BE6}" destId="{083D187F-DEA4-41BB-9DDC-DAFCFC2E97A4}" srcOrd="3" destOrd="0" presId="urn:microsoft.com/office/officeart/2008/layout/LinedList"/>
    <dgm:cxn modelId="{CF899F89-5339-4A71-A0E9-50ED4F54CAF3}" type="presParOf" srcId="{083D187F-DEA4-41BB-9DDC-DAFCFC2E97A4}" destId="{E028BAFA-F1D5-4728-A79D-228CF17EC2EA}" srcOrd="0" destOrd="0" presId="urn:microsoft.com/office/officeart/2008/layout/LinedList"/>
    <dgm:cxn modelId="{2F064134-3200-4574-9967-111E3D4AF67E}" type="presParOf" srcId="{083D187F-DEA4-41BB-9DDC-DAFCFC2E97A4}" destId="{A862F025-67B1-41EE-A061-203209B769E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7D32C-506E-4BE9-8A40-F916F6868CB3}">
      <dsp:nvSpPr>
        <dsp:cNvPr id="0" name=""/>
        <dsp:cNvSpPr/>
      </dsp:nvSpPr>
      <dsp:spPr>
        <a:xfrm>
          <a:off x="0" y="964"/>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AA2E7-53EA-4A08-A4C1-D104C3822C20}">
      <dsp:nvSpPr>
        <dsp:cNvPr id="0" name=""/>
        <dsp:cNvSpPr/>
      </dsp:nvSpPr>
      <dsp:spPr>
        <a:xfrm>
          <a:off x="0" y="964"/>
          <a:ext cx="6900512" cy="1619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kern="1200" dirty="0"/>
            <a:t>The </a:t>
          </a:r>
          <a:r>
            <a:rPr lang="en-GB" sz="2800" b="1" kern="1200" dirty="0"/>
            <a:t>attitude of friends </a:t>
          </a:r>
        </a:p>
        <a:p>
          <a:pPr marL="0" lvl="0" indent="0" algn="ctr" defTabSz="1244600">
            <a:lnSpc>
              <a:spcPct val="90000"/>
            </a:lnSpc>
            <a:spcBef>
              <a:spcPct val="0"/>
            </a:spcBef>
            <a:spcAft>
              <a:spcPct val="35000"/>
            </a:spcAft>
            <a:buNone/>
          </a:pPr>
          <a:r>
            <a:rPr lang="en-GB" sz="2800" kern="1200" dirty="0"/>
            <a:t>towards binge drinking = </a:t>
          </a:r>
        </a:p>
        <a:p>
          <a:pPr marL="0" lvl="0" indent="0" algn="ctr" defTabSz="1244600">
            <a:lnSpc>
              <a:spcPct val="90000"/>
            </a:lnSpc>
            <a:spcBef>
              <a:spcPct val="0"/>
            </a:spcBef>
            <a:spcAft>
              <a:spcPct val="35000"/>
            </a:spcAft>
            <a:buNone/>
          </a:pPr>
          <a:r>
            <a:rPr lang="en-GB" sz="2800" kern="1200" dirty="0"/>
            <a:t>They all enjoy binge drinking. </a:t>
          </a:r>
          <a:endParaRPr lang="en-US" sz="2800" kern="1200" dirty="0"/>
        </a:p>
      </dsp:txBody>
      <dsp:txXfrm>
        <a:off x="0" y="964"/>
        <a:ext cx="6900512" cy="1619213"/>
      </dsp:txXfrm>
    </dsp:sp>
    <dsp:sp modelId="{062031A2-8722-42DD-8EA9-493D01E69DEF}">
      <dsp:nvSpPr>
        <dsp:cNvPr id="0" name=""/>
        <dsp:cNvSpPr/>
      </dsp:nvSpPr>
      <dsp:spPr>
        <a:xfrm>
          <a:off x="0" y="1620177"/>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561FD-476B-43A2-91CB-5CD9E0FB7A80}">
      <dsp:nvSpPr>
        <dsp:cNvPr id="0" name=""/>
        <dsp:cNvSpPr/>
      </dsp:nvSpPr>
      <dsp:spPr>
        <a:xfrm>
          <a:off x="0" y="1620177"/>
          <a:ext cx="6900512" cy="16192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kern="1200" dirty="0"/>
            <a:t>The </a:t>
          </a:r>
          <a:r>
            <a:rPr lang="en-GB" sz="2800" b="1" kern="1200" dirty="0"/>
            <a:t>attitude of parents </a:t>
          </a:r>
        </a:p>
        <a:p>
          <a:pPr marL="0" lvl="0" indent="0" algn="ctr" defTabSz="1244600">
            <a:lnSpc>
              <a:spcPct val="90000"/>
            </a:lnSpc>
            <a:spcBef>
              <a:spcPct val="0"/>
            </a:spcBef>
            <a:spcAft>
              <a:spcPct val="35000"/>
            </a:spcAft>
            <a:buNone/>
          </a:pPr>
          <a:r>
            <a:rPr lang="en-GB" sz="2800" kern="1200" dirty="0"/>
            <a:t>towards binge drinking =</a:t>
          </a:r>
        </a:p>
        <a:p>
          <a:pPr marL="0" lvl="0" indent="0" algn="ctr" defTabSz="1244600">
            <a:lnSpc>
              <a:spcPct val="90000"/>
            </a:lnSpc>
            <a:spcBef>
              <a:spcPct val="0"/>
            </a:spcBef>
            <a:spcAft>
              <a:spcPct val="35000"/>
            </a:spcAft>
            <a:buNone/>
          </a:pPr>
          <a:r>
            <a:rPr lang="en-GB" sz="2800" kern="1200" dirty="0"/>
            <a:t>They worry about my safety when I’m drunk. </a:t>
          </a:r>
          <a:endParaRPr lang="en-US" sz="2800" kern="1200" dirty="0"/>
        </a:p>
      </dsp:txBody>
      <dsp:txXfrm>
        <a:off x="0" y="1620177"/>
        <a:ext cx="6900512" cy="1619213"/>
      </dsp:txXfrm>
    </dsp:sp>
    <dsp:sp modelId="{F46B5CA5-67E5-4943-B807-9A708FD0CA40}">
      <dsp:nvSpPr>
        <dsp:cNvPr id="0" name=""/>
        <dsp:cNvSpPr/>
      </dsp:nvSpPr>
      <dsp:spPr>
        <a:xfrm>
          <a:off x="0" y="32393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09B322-F2F7-4568-B3B9-1C658BA4DA92}">
      <dsp:nvSpPr>
        <dsp:cNvPr id="0" name=""/>
        <dsp:cNvSpPr/>
      </dsp:nvSpPr>
      <dsp:spPr>
        <a:xfrm>
          <a:off x="0" y="3239391"/>
          <a:ext cx="6893773" cy="2295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ctr" defTabSz="1244600">
            <a:lnSpc>
              <a:spcPct val="90000"/>
            </a:lnSpc>
            <a:spcBef>
              <a:spcPct val="0"/>
            </a:spcBef>
            <a:spcAft>
              <a:spcPct val="35000"/>
            </a:spcAft>
            <a:buNone/>
          </a:pPr>
          <a:r>
            <a:rPr lang="en-GB" sz="2800" kern="1200" dirty="0"/>
            <a:t>The </a:t>
          </a:r>
          <a:r>
            <a:rPr lang="en-GB" sz="2800" b="1" kern="1200" dirty="0"/>
            <a:t>attitudes in society </a:t>
          </a:r>
        </a:p>
        <a:p>
          <a:pPr marL="0" lvl="0" indent="0" algn="ctr" defTabSz="1244600">
            <a:lnSpc>
              <a:spcPct val="90000"/>
            </a:lnSpc>
            <a:spcBef>
              <a:spcPct val="0"/>
            </a:spcBef>
            <a:spcAft>
              <a:spcPct val="35000"/>
            </a:spcAft>
            <a:buNone/>
          </a:pPr>
          <a:r>
            <a:rPr lang="en-GB" sz="2800" kern="1200" dirty="0"/>
            <a:t>about binge drinking =</a:t>
          </a:r>
        </a:p>
        <a:p>
          <a:pPr marL="0" lvl="0" indent="0" algn="ctr" defTabSz="1244600">
            <a:lnSpc>
              <a:spcPct val="90000"/>
            </a:lnSpc>
            <a:spcBef>
              <a:spcPct val="0"/>
            </a:spcBef>
            <a:spcAft>
              <a:spcPct val="35000"/>
            </a:spcAft>
            <a:buNone/>
          </a:pPr>
          <a:r>
            <a:rPr lang="en-GB" sz="2800" kern="1200" dirty="0"/>
            <a:t>It contributes to anti-social behaviour and puts a strain on the NHS. </a:t>
          </a:r>
          <a:endParaRPr lang="en-US" sz="2800" kern="1200" dirty="0"/>
        </a:p>
      </dsp:txBody>
      <dsp:txXfrm>
        <a:off x="0" y="3239391"/>
        <a:ext cx="6893773" cy="2295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BA9050-208A-454A-A374-790A1715CF45}">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F4A280-DCB6-449F-8019-CF1426054A91}">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b="1" kern="1200" dirty="0"/>
            <a:t>Internal factors  </a:t>
          </a:r>
        </a:p>
        <a:p>
          <a:pPr marL="0" lvl="0" indent="0" algn="ctr" defTabSz="1422400">
            <a:lnSpc>
              <a:spcPct val="90000"/>
            </a:lnSpc>
            <a:spcBef>
              <a:spcPct val="0"/>
            </a:spcBef>
            <a:spcAft>
              <a:spcPct val="35000"/>
            </a:spcAft>
            <a:buNone/>
          </a:pPr>
          <a:r>
            <a:rPr lang="en-GB" sz="3200" kern="1200" dirty="0"/>
            <a:t>Am I confident enough to go out and socialise with other people if I am not very drunk?</a:t>
          </a:r>
          <a:endParaRPr lang="en-US" sz="3200" kern="1200" dirty="0"/>
        </a:p>
      </dsp:txBody>
      <dsp:txXfrm>
        <a:off x="0" y="0"/>
        <a:ext cx="6900512" cy="2768070"/>
      </dsp:txXfrm>
    </dsp:sp>
    <dsp:sp modelId="{D2C422E7-EF2C-4C1E-AB48-CBE307878E89}">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28BAFA-F1D5-4728-A79D-228CF17EC2EA}">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ctr" defTabSz="1422400">
            <a:lnSpc>
              <a:spcPct val="90000"/>
            </a:lnSpc>
            <a:spcBef>
              <a:spcPct val="0"/>
            </a:spcBef>
            <a:spcAft>
              <a:spcPct val="35000"/>
            </a:spcAft>
            <a:buNone/>
          </a:pPr>
          <a:r>
            <a:rPr lang="en-GB" sz="3200" b="1" kern="1200" dirty="0"/>
            <a:t>External factors </a:t>
          </a:r>
        </a:p>
        <a:p>
          <a:pPr marL="0" lvl="0" indent="0" algn="ctr" defTabSz="1422400">
            <a:lnSpc>
              <a:spcPct val="90000"/>
            </a:lnSpc>
            <a:spcBef>
              <a:spcPct val="0"/>
            </a:spcBef>
            <a:spcAft>
              <a:spcPct val="35000"/>
            </a:spcAft>
            <a:buNone/>
          </a:pPr>
          <a:r>
            <a:rPr lang="en-GB" sz="3200" kern="1200" dirty="0"/>
            <a:t>Will my friends support me if I say I want to stop binge drinking? </a:t>
          </a:r>
          <a:endParaRPr lang="en-US" sz="3200" kern="1200" dirty="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8FCE-DBED-8AB3-72E1-9EA0F05055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B452B5-C52E-65D4-5613-1A1B447976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09B0EF-4C2C-AF54-6EBC-FA141F53B5DB}"/>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3658FB67-5DC5-EB3E-BE0A-9050EBF5D8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A7A1EF-5BAC-444A-D8ED-1A15B1772779}"/>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3085946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CFE40-EC7E-4AAA-1D69-6419F5A41E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6E062A-B651-A2B9-C5BE-878F6614A5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9CA8B8-722F-60FE-53DB-7EEEB91A11E9}"/>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310E1483-0A8B-D5F7-A635-DD5364761D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320694-5181-6AE9-015E-AA17E53E5DE2}"/>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572077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A1410-D8F8-9F0B-157B-7B1D8FD59B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123799-9C89-EB1A-7093-8AFE88EAA5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888D89-ECAB-539B-7EB4-C20964642CD6}"/>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0DB0A519-48B7-81C0-3230-F6F8E72C1A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AE0AF-6962-0061-3BA5-4736BB2043BA}"/>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2934211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810CE-D26F-F2E6-AE4E-B5482F8914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A2959E-37DA-E573-169A-D1D2C20619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14420C-D28B-A6F7-8B97-5726E0EDBD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B3E9D1-E7FC-C969-2F63-57D25F6AB3BF}"/>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6" name="Footer Placeholder 5">
            <a:extLst>
              <a:ext uri="{FF2B5EF4-FFF2-40B4-BE49-F238E27FC236}">
                <a16:creationId xmlns:a16="http://schemas.microsoft.com/office/drawing/2014/main" id="{0708AF68-1AB7-21B9-43B8-120B1C24D9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27F4E1-F45E-C31D-1F51-C65E632B15C3}"/>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94820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59D0B-6327-873D-635A-1C2AF78CCB7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FD2937-6E06-A5C3-919B-3919A72567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5AA93C-7F63-AFFA-04D5-E51648C886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B8AC03-7449-D62D-E433-A278318526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8F7E20-4947-BC2F-FC6B-989BFA2CD5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FA419B-55FB-1503-777E-E35016371785}"/>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8" name="Footer Placeholder 7">
            <a:extLst>
              <a:ext uri="{FF2B5EF4-FFF2-40B4-BE49-F238E27FC236}">
                <a16:creationId xmlns:a16="http://schemas.microsoft.com/office/drawing/2014/main" id="{199DA9D6-3463-F98D-1879-B943C649D0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EF88DD-D817-6810-F1A7-A665625DD653}"/>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380857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1AAEC-F16A-B014-2AA2-6661378DB8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3CCD42-8CE9-5B1C-85AB-9C2524072E13}"/>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4" name="Footer Placeholder 3">
            <a:extLst>
              <a:ext uri="{FF2B5EF4-FFF2-40B4-BE49-F238E27FC236}">
                <a16:creationId xmlns:a16="http://schemas.microsoft.com/office/drawing/2014/main" id="{425A7ED3-6350-EA22-A539-573C24F55A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91C4DE-4863-46D0-7379-F65822F107E3}"/>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2624525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06B1EB-60E4-BB23-55F9-037796D975E2}"/>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3" name="Footer Placeholder 2">
            <a:extLst>
              <a:ext uri="{FF2B5EF4-FFF2-40B4-BE49-F238E27FC236}">
                <a16:creationId xmlns:a16="http://schemas.microsoft.com/office/drawing/2014/main" id="{A33A0331-2410-6328-1DEA-AC9F761EDE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146F2E-7782-4D0A-A9F5-5F902C7A5479}"/>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326300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B3083-469F-2272-4AB6-D11547CD5F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380A2E-E655-317E-C557-C319C05E0D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A9CC6D0-641D-FB6A-2084-BFA2426D4E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C0D0A1-9C22-B951-3CEB-F7102AF2935A}"/>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6" name="Footer Placeholder 5">
            <a:extLst>
              <a:ext uri="{FF2B5EF4-FFF2-40B4-BE49-F238E27FC236}">
                <a16:creationId xmlns:a16="http://schemas.microsoft.com/office/drawing/2014/main" id="{78610D17-DB24-65AB-008A-0096378DBB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25EAE4-C3CC-D11F-FA01-0AC70800BE95}"/>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349564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362BF-22E7-AE3A-88F8-1A28BA8BE8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BEE6FD-1537-85BA-F52B-947B05FC37E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078E02-D562-C91A-C65D-0FE7E68D10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0ACED3-BE18-0C39-63F7-A2A10D8820F4}"/>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6" name="Footer Placeholder 5">
            <a:extLst>
              <a:ext uri="{FF2B5EF4-FFF2-40B4-BE49-F238E27FC236}">
                <a16:creationId xmlns:a16="http://schemas.microsoft.com/office/drawing/2014/main" id="{92A7E9AB-AE5F-0E16-2740-760F7A2322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666F67-FD1C-B863-0549-F0643FE98D30}"/>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422555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559D6-27EE-A1A7-2129-E71E7E78A3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01A521-EB57-B39B-D094-0378F6ACFF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7AFC68-EE71-1691-D6DE-F1791C8BFF54}"/>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3A92D4BB-9F44-E0D0-9D4F-275FC186D7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CCECE-51CE-C224-5692-4D439E80CF84}"/>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733246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0CD66E-E31E-A77D-06F5-BCB2AFDFE71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8EF6FB-537F-2F99-D5A4-AC9166D442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68D898-BD95-8E2A-5C96-386551AEBA27}"/>
              </a:ext>
            </a:extLst>
          </p:cNvPr>
          <p:cNvSpPr>
            <a:spLocks noGrp="1"/>
          </p:cNvSpPr>
          <p:nvPr>
            <p:ph type="dt" sz="half" idx="10"/>
          </p:nvPr>
        </p:nvSpPr>
        <p:spPr/>
        <p:txBody>
          <a:body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15DAF004-A29B-B7B2-8C1D-81823A4E34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0FF483-0E57-DB95-9DE0-8B447FDDF82F}"/>
              </a:ext>
            </a:extLst>
          </p:cNvPr>
          <p:cNvSpPr>
            <a:spLocks noGrp="1"/>
          </p:cNvSpPr>
          <p:nvPr>
            <p:ph type="sldNum" sz="quarter" idx="12"/>
          </p:nvPr>
        </p:nvSpPr>
        <p:spPr/>
        <p:txBody>
          <a:bodyPr/>
          <a:lstStyle/>
          <a:p>
            <a:fld id="{4359E677-47DA-4288-9637-F5430D30836E}" type="slidenum">
              <a:rPr lang="en-GB" smtClean="0"/>
              <a:t>‹#›</a:t>
            </a:fld>
            <a:endParaRPr lang="en-GB"/>
          </a:p>
        </p:txBody>
      </p:sp>
    </p:spTree>
    <p:extLst>
      <p:ext uri="{BB962C8B-B14F-4D97-AF65-F5344CB8AC3E}">
        <p14:creationId xmlns:p14="http://schemas.microsoft.com/office/powerpoint/2010/main" val="1598931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DCD78E-4096-9885-1C0F-DBC8A6EDB6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DEAA34-5A8C-1691-A9F3-5AC92252E3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01ECD3-A2F1-44A1-79B9-7007677149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5583ED-408D-4DE4-9F37-36DE6A61D22C}" type="datetimeFigureOut">
              <a:rPr lang="en-GB" smtClean="0"/>
              <a:t>23/10/2022</a:t>
            </a:fld>
            <a:endParaRPr lang="en-GB"/>
          </a:p>
        </p:txBody>
      </p:sp>
      <p:sp>
        <p:nvSpPr>
          <p:cNvPr id="5" name="Footer Placeholder 4">
            <a:extLst>
              <a:ext uri="{FF2B5EF4-FFF2-40B4-BE49-F238E27FC236}">
                <a16:creationId xmlns:a16="http://schemas.microsoft.com/office/drawing/2014/main" id="{F2CA2FB9-BE1F-BD63-68BD-D7FF405662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8D9A8F-EB09-C071-0C4E-71D962AD5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59E677-47DA-4288-9637-F5430D30836E}" type="slidenum">
              <a:rPr lang="en-GB" smtClean="0"/>
              <a:t>‹#›</a:t>
            </a:fld>
            <a:endParaRPr lang="en-GB"/>
          </a:p>
        </p:txBody>
      </p:sp>
    </p:spTree>
    <p:extLst>
      <p:ext uri="{BB962C8B-B14F-4D97-AF65-F5344CB8AC3E}">
        <p14:creationId xmlns:p14="http://schemas.microsoft.com/office/powerpoint/2010/main" val="18109301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researchgate.net/figure/Theory-of-Planned-Behaviour-Ajzen-1991_fig2_289089629"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nZsxuD3gEx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courses.lumenlearning.com/suny-buffalo-environmentalhealth/chapter/development-of-theory-of-planned-behavior/"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4AEBAB-E0D2-72A7-87E0-B4841823C91D}"/>
              </a:ext>
            </a:extLst>
          </p:cNvPr>
          <p:cNvSpPr>
            <a:spLocks noGrp="1"/>
          </p:cNvSpPr>
          <p:nvPr>
            <p:ph type="ctrTitle"/>
          </p:nvPr>
        </p:nvSpPr>
        <p:spPr>
          <a:xfrm>
            <a:off x="6705074" y="2099387"/>
            <a:ext cx="4800261" cy="3283562"/>
          </a:xfrm>
        </p:spPr>
        <p:txBody>
          <a:bodyPr anchor="t">
            <a:normAutofit/>
          </a:bodyPr>
          <a:lstStyle/>
          <a:p>
            <a:r>
              <a:rPr lang="en-GB" sz="4800" dirty="0">
                <a:latin typeface="+mn-lt"/>
              </a:rPr>
              <a:t>The theory of </a:t>
            </a:r>
            <a:br>
              <a:rPr lang="en-GB" sz="4800" dirty="0">
                <a:latin typeface="+mn-lt"/>
              </a:rPr>
            </a:br>
            <a:r>
              <a:rPr lang="en-GB" sz="4800" dirty="0">
                <a:latin typeface="+mn-lt"/>
              </a:rPr>
              <a:t>planned behaviour </a:t>
            </a:r>
            <a:br>
              <a:rPr lang="en-GB" sz="4800" dirty="0">
                <a:latin typeface="+mn-lt"/>
              </a:rPr>
            </a:br>
            <a:r>
              <a:rPr lang="en-GB" sz="4800" dirty="0">
                <a:latin typeface="+mn-lt"/>
              </a:rPr>
              <a:t>(TPB)</a:t>
            </a:r>
          </a:p>
        </p:txBody>
      </p:sp>
      <p:pic>
        <p:nvPicPr>
          <p:cNvPr id="5" name="Picture 4" descr="White arrows going to the red target">
            <a:extLst>
              <a:ext uri="{FF2B5EF4-FFF2-40B4-BE49-F238E27FC236}">
                <a16:creationId xmlns:a16="http://schemas.microsoft.com/office/drawing/2014/main" id="{B1272084-6F47-9008-1B9E-72D4EB204D81}"/>
              </a:ext>
            </a:extLst>
          </p:cNvPr>
          <p:cNvPicPr>
            <a:picLocks noChangeAspect="1"/>
          </p:cNvPicPr>
          <p:nvPr/>
        </p:nvPicPr>
        <p:blipFill rotWithShape="1">
          <a:blip r:embed="rId2">
            <a:alphaModFix/>
          </a:blip>
          <a:srcRect l="36499" r="984" b="-2"/>
          <a:stretch/>
        </p:blipFill>
        <p:spPr>
          <a:xfrm>
            <a:off x="-305" y="1"/>
            <a:ext cx="6423053" cy="6858000"/>
          </a:xfrm>
          <a:prstGeom prst="rect">
            <a:avLst/>
          </a:prstGeom>
        </p:spPr>
      </p:pic>
      <p:grpSp>
        <p:nvGrpSpPr>
          <p:cNvPr id="11" name="Group 10">
            <a:extLst>
              <a:ext uri="{FF2B5EF4-FFF2-40B4-BE49-F238E27FC236}">
                <a16:creationId xmlns:a16="http://schemas.microsoft.com/office/drawing/2014/main" id="{B0A10B5A-315F-4751-BA35-34556B5D26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423049" cy="6858001"/>
            <a:chOff x="0" y="0"/>
            <a:chExt cx="6423049" cy="6858001"/>
          </a:xfrm>
        </p:grpSpPr>
        <p:sp>
          <p:nvSpPr>
            <p:cNvPr id="12" name="Freeform: Shape 11">
              <a:extLst>
                <a:ext uri="{FF2B5EF4-FFF2-40B4-BE49-F238E27FC236}">
                  <a16:creationId xmlns:a16="http://schemas.microsoft.com/office/drawing/2014/main" id="{4A5DAC55-04A1-4AB4-A2C6-C859A915C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6018714" cy="6858000"/>
            </a:xfrm>
            <a:custGeom>
              <a:avLst/>
              <a:gdLst>
                <a:gd name="connsiteX0" fmla="*/ 0 w 6018714"/>
                <a:gd name="connsiteY0" fmla="*/ 6499477 h 6858000"/>
                <a:gd name="connsiteX1" fmla="*/ 248639 w 6018714"/>
                <a:gd name="connsiteY1" fmla="*/ 6701197 h 6858000"/>
                <a:gd name="connsiteX2" fmla="*/ 392359 w 6018714"/>
                <a:gd name="connsiteY2" fmla="*/ 6814935 h 6858000"/>
                <a:gd name="connsiteX3" fmla="*/ 448656 w 6018714"/>
                <a:gd name="connsiteY3" fmla="*/ 6858000 h 6858000"/>
                <a:gd name="connsiteX4" fmla="*/ 0 w 6018714"/>
                <a:gd name="connsiteY4" fmla="*/ 6858000 h 6858000"/>
                <a:gd name="connsiteX5" fmla="*/ 998246 w 6018714"/>
                <a:gd name="connsiteY5" fmla="*/ 0 h 6858000"/>
                <a:gd name="connsiteX6" fmla="*/ 1984114 w 6018714"/>
                <a:gd name="connsiteY6" fmla="*/ 0 h 6858000"/>
                <a:gd name="connsiteX7" fmla="*/ 2011390 w 6018714"/>
                <a:gd name="connsiteY7" fmla="*/ 2333 h 6858000"/>
                <a:gd name="connsiteX8" fmla="*/ 4182319 w 6018714"/>
                <a:gd name="connsiteY8" fmla="*/ 838030 h 6858000"/>
                <a:gd name="connsiteX9" fmla="*/ 4785565 w 6018714"/>
                <a:gd name="connsiteY9" fmla="*/ 1338564 h 6858000"/>
                <a:gd name="connsiteX10" fmla="*/ 5695308 w 6018714"/>
                <a:gd name="connsiteY10" fmla="*/ 2616232 h 6858000"/>
                <a:gd name="connsiteX11" fmla="*/ 5937944 w 6018714"/>
                <a:gd name="connsiteY11" fmla="*/ 3368583 h 6858000"/>
                <a:gd name="connsiteX12" fmla="*/ 6018677 w 6018714"/>
                <a:gd name="connsiteY12" fmla="*/ 4153681 h 6858000"/>
                <a:gd name="connsiteX13" fmla="*/ 5990165 w 6018714"/>
                <a:gd name="connsiteY13" fmla="*/ 4557147 h 6858000"/>
                <a:gd name="connsiteX14" fmla="*/ 5982312 w 6018714"/>
                <a:gd name="connsiteY14" fmla="*/ 4607451 h 6858000"/>
                <a:gd name="connsiteX15" fmla="*/ 5972856 w 6018714"/>
                <a:gd name="connsiteY15" fmla="*/ 4657609 h 6858000"/>
                <a:gd name="connsiteX16" fmla="*/ 5951328 w 6018714"/>
                <a:gd name="connsiteY16" fmla="*/ 4757628 h 6858000"/>
                <a:gd name="connsiteX17" fmla="*/ 5893141 w 6018714"/>
                <a:gd name="connsiteY17" fmla="*/ 4953827 h 6858000"/>
                <a:gd name="connsiteX18" fmla="*/ 5817644 w 6018714"/>
                <a:gd name="connsiteY18" fmla="*/ 5141915 h 6858000"/>
                <a:gd name="connsiteX19" fmla="*/ 5728909 w 6018714"/>
                <a:gd name="connsiteY19" fmla="*/ 5322626 h 6858000"/>
                <a:gd name="connsiteX20" fmla="*/ 5532095 w 6018714"/>
                <a:gd name="connsiteY20" fmla="*/ 5663839 h 6858000"/>
                <a:gd name="connsiteX21" fmla="*/ 5330043 w 6018714"/>
                <a:gd name="connsiteY21" fmla="*/ 5988236 h 6858000"/>
                <a:gd name="connsiteX22" fmla="*/ 5232580 w 6018714"/>
                <a:gd name="connsiteY22" fmla="*/ 6146081 h 6858000"/>
                <a:gd name="connsiteX23" fmla="*/ 5183269 w 6018714"/>
                <a:gd name="connsiteY23" fmla="*/ 6227660 h 6858000"/>
                <a:gd name="connsiteX24" fmla="*/ 5131628 w 6018714"/>
                <a:gd name="connsiteY24" fmla="*/ 6311451 h 6858000"/>
                <a:gd name="connsiteX25" fmla="*/ 4910811 w 6018714"/>
                <a:gd name="connsiteY25" fmla="*/ 6641009 h 6858000"/>
                <a:gd name="connsiteX26" fmla="*/ 4788885 w 6018714"/>
                <a:gd name="connsiteY26" fmla="*/ 6800448 h 6858000"/>
                <a:gd name="connsiteX27" fmla="*/ 4739213 w 6018714"/>
                <a:gd name="connsiteY27" fmla="*/ 6858000 h 6858000"/>
                <a:gd name="connsiteX28" fmla="*/ 3950454 w 6018714"/>
                <a:gd name="connsiteY28" fmla="*/ 6858000 h 6858000"/>
                <a:gd name="connsiteX29" fmla="*/ 4012997 w 6018714"/>
                <a:gd name="connsiteY29" fmla="*/ 6806378 h 6858000"/>
                <a:gd name="connsiteX30" fmla="*/ 4268871 w 6018714"/>
                <a:gd name="connsiteY30" fmla="*/ 6566512 h 6858000"/>
                <a:gd name="connsiteX31" fmla="*/ 4750072 w 6018714"/>
                <a:gd name="connsiteY31" fmla="*/ 6033375 h 6858000"/>
                <a:gd name="connsiteX32" fmla="*/ 4806075 w 6018714"/>
                <a:gd name="connsiteY32" fmla="*/ 5961092 h 6858000"/>
                <a:gd name="connsiteX33" fmla="*/ 4863244 w 6018714"/>
                <a:gd name="connsiteY33" fmla="*/ 5885856 h 6858000"/>
                <a:gd name="connsiteX34" fmla="*/ 4982235 w 6018714"/>
                <a:gd name="connsiteY34" fmla="*/ 5732288 h 6858000"/>
                <a:gd name="connsiteX35" fmla="*/ 5221526 w 6018714"/>
                <a:gd name="connsiteY35" fmla="*/ 5438135 h 6858000"/>
                <a:gd name="connsiteX36" fmla="*/ 5442633 w 6018714"/>
                <a:gd name="connsiteY36" fmla="*/ 5146193 h 6858000"/>
                <a:gd name="connsiteX37" fmla="*/ 5538350 w 6018714"/>
                <a:gd name="connsiteY37" fmla="*/ 4995133 h 6858000"/>
                <a:gd name="connsiteX38" fmla="*/ 5621702 w 6018714"/>
                <a:gd name="connsiteY38" fmla="*/ 4839205 h 6858000"/>
                <a:gd name="connsiteX39" fmla="*/ 5741275 w 6018714"/>
                <a:gd name="connsiteY39" fmla="*/ 4507728 h 6858000"/>
                <a:gd name="connsiteX40" fmla="*/ 5781714 w 6018714"/>
                <a:gd name="connsiteY40" fmla="*/ 4153681 h 6858000"/>
                <a:gd name="connsiteX41" fmla="*/ 5685706 w 6018714"/>
                <a:gd name="connsiteY41" fmla="*/ 3428918 h 6858000"/>
                <a:gd name="connsiteX42" fmla="*/ 5422122 w 6018714"/>
                <a:gd name="connsiteY42" fmla="*/ 2750328 h 6858000"/>
                <a:gd name="connsiteX43" fmla="*/ 5033730 w 6018714"/>
                <a:gd name="connsiteY43" fmla="*/ 2136204 h 6858000"/>
                <a:gd name="connsiteX44" fmla="*/ 4542784 w 6018714"/>
                <a:gd name="connsiteY44" fmla="*/ 1601886 h 6858000"/>
                <a:gd name="connsiteX45" fmla="*/ 2668605 w 6018714"/>
                <a:gd name="connsiteY45" fmla="*/ 539746 h 6858000"/>
                <a:gd name="connsiteX46" fmla="*/ 1965570 w 6018714"/>
                <a:gd name="connsiteY46" fmla="*/ 389865 h 6858000"/>
                <a:gd name="connsiteX47" fmla="*/ 1249006 w 6018714"/>
                <a:gd name="connsiteY47" fmla="*/ 363461 h 6858000"/>
                <a:gd name="connsiteX48" fmla="*/ 542188 w 6018714"/>
                <a:gd name="connsiteY48" fmla="*/ 465544 h 6858000"/>
                <a:gd name="connsiteX49" fmla="*/ 37349 w 6018714"/>
                <a:gd name="connsiteY49" fmla="*/ 636266 h 6858000"/>
                <a:gd name="connsiteX50" fmla="*/ 0 w 6018714"/>
                <a:gd name="connsiteY50" fmla="*/ 653785 h 6858000"/>
                <a:gd name="connsiteX51" fmla="*/ 0 w 6018714"/>
                <a:gd name="connsiteY51" fmla="*/ 255198 h 6858000"/>
                <a:gd name="connsiteX52" fmla="*/ 167136 w 6018714"/>
                <a:gd name="connsiteY52" fmla="*/ 188295 h 6858000"/>
                <a:gd name="connsiteX53" fmla="*/ 451417 w 6018714"/>
                <a:gd name="connsiteY53" fmla="*/ 101466 h 6858000"/>
                <a:gd name="connsiteX54" fmla="*/ 836914 w 6018714"/>
                <a:gd name="connsiteY54" fmla="*/ 213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018714" h="6858000">
                  <a:moveTo>
                    <a:pt x="0" y="6499477"/>
                  </a:moveTo>
                  <a:lnTo>
                    <a:pt x="248639" y="6701197"/>
                  </a:lnTo>
                  <a:cubicBezTo>
                    <a:pt x="296496" y="6739700"/>
                    <a:pt x="344500" y="6777613"/>
                    <a:pt x="392359" y="6814935"/>
                  </a:cubicBezTo>
                  <a:lnTo>
                    <a:pt x="448656" y="6858000"/>
                  </a:lnTo>
                  <a:lnTo>
                    <a:pt x="0" y="6858000"/>
                  </a:lnTo>
                  <a:close/>
                  <a:moveTo>
                    <a:pt x="998246" y="0"/>
                  </a:moveTo>
                  <a:lnTo>
                    <a:pt x="1984114" y="0"/>
                  </a:lnTo>
                  <a:lnTo>
                    <a:pt x="2011390" y="2333"/>
                  </a:lnTo>
                  <a:cubicBezTo>
                    <a:pt x="2791770" y="95667"/>
                    <a:pt x="3537428" y="382707"/>
                    <a:pt x="4182319" y="838030"/>
                  </a:cubicBezTo>
                  <a:cubicBezTo>
                    <a:pt x="4396386" y="988089"/>
                    <a:pt x="4598134" y="1155477"/>
                    <a:pt x="4785565" y="1338564"/>
                  </a:cubicBezTo>
                  <a:cubicBezTo>
                    <a:pt x="5159266" y="1705003"/>
                    <a:pt x="5477110" y="2135318"/>
                    <a:pt x="5695308" y="2616232"/>
                  </a:cubicBezTo>
                  <a:cubicBezTo>
                    <a:pt x="5803975" y="2856910"/>
                    <a:pt x="5885376" y="3109302"/>
                    <a:pt x="5937944" y="3368583"/>
                  </a:cubicBezTo>
                  <a:cubicBezTo>
                    <a:pt x="5990936" y="3626845"/>
                    <a:pt x="6017985" y="3889887"/>
                    <a:pt x="6018677" y="4153681"/>
                  </a:cubicBezTo>
                  <a:cubicBezTo>
                    <a:pt x="6019393" y="4288706"/>
                    <a:pt x="6009862" y="4423598"/>
                    <a:pt x="5990165" y="4557147"/>
                  </a:cubicBezTo>
                  <a:lnTo>
                    <a:pt x="5982312" y="4607451"/>
                  </a:lnTo>
                  <a:lnTo>
                    <a:pt x="5972856" y="4657609"/>
                  </a:lnTo>
                  <a:cubicBezTo>
                    <a:pt x="5966601" y="4691096"/>
                    <a:pt x="5959037" y="4724287"/>
                    <a:pt x="5951328" y="4757628"/>
                  </a:cubicBezTo>
                  <a:cubicBezTo>
                    <a:pt x="5934889" y="4823863"/>
                    <a:pt x="5915834" y="4890100"/>
                    <a:pt x="5893141" y="4953827"/>
                  </a:cubicBezTo>
                  <a:cubicBezTo>
                    <a:pt x="5870448" y="5017556"/>
                    <a:pt x="5845282" y="5080252"/>
                    <a:pt x="5817644" y="5141915"/>
                  </a:cubicBezTo>
                  <a:cubicBezTo>
                    <a:pt x="5790005" y="5203578"/>
                    <a:pt x="5760040" y="5263619"/>
                    <a:pt x="5728909" y="5322626"/>
                  </a:cubicBezTo>
                  <a:cubicBezTo>
                    <a:pt x="5666505" y="5440642"/>
                    <a:pt x="5599591" y="5553937"/>
                    <a:pt x="5532095" y="5663839"/>
                  </a:cubicBezTo>
                  <a:lnTo>
                    <a:pt x="5330043" y="5988236"/>
                  </a:lnTo>
                  <a:cubicBezTo>
                    <a:pt x="5297022" y="6041195"/>
                    <a:pt x="5264148" y="6093565"/>
                    <a:pt x="5232580" y="6146081"/>
                  </a:cubicBezTo>
                  <a:lnTo>
                    <a:pt x="5183269" y="6227660"/>
                  </a:lnTo>
                  <a:cubicBezTo>
                    <a:pt x="5166103" y="6255541"/>
                    <a:pt x="5149375" y="6283717"/>
                    <a:pt x="5131628" y="6311451"/>
                  </a:cubicBezTo>
                  <a:cubicBezTo>
                    <a:pt x="5062676" y="6423417"/>
                    <a:pt x="4988635" y="6533174"/>
                    <a:pt x="4910811" y="6641009"/>
                  </a:cubicBezTo>
                  <a:cubicBezTo>
                    <a:pt x="4871725" y="6695377"/>
                    <a:pt x="4831064" y="6748547"/>
                    <a:pt x="4788885" y="6800448"/>
                  </a:cubicBezTo>
                  <a:lnTo>
                    <a:pt x="4739213" y="6858000"/>
                  </a:lnTo>
                  <a:lnTo>
                    <a:pt x="3950454" y="6858000"/>
                  </a:lnTo>
                  <a:lnTo>
                    <a:pt x="4012997" y="6806378"/>
                  </a:lnTo>
                  <a:cubicBezTo>
                    <a:pt x="4100089" y="6729374"/>
                    <a:pt x="4185375" y="6649419"/>
                    <a:pt x="4268871" y="6566512"/>
                  </a:cubicBezTo>
                  <a:cubicBezTo>
                    <a:pt x="4439315" y="6398398"/>
                    <a:pt x="4599980" y="6220387"/>
                    <a:pt x="4750072" y="6033375"/>
                  </a:cubicBezTo>
                  <a:cubicBezTo>
                    <a:pt x="4769418" y="6009920"/>
                    <a:pt x="4787311" y="5985138"/>
                    <a:pt x="4806075" y="5961092"/>
                  </a:cubicBezTo>
                  <a:lnTo>
                    <a:pt x="4863244" y="5885856"/>
                  </a:lnTo>
                  <a:cubicBezTo>
                    <a:pt x="4902520" y="5833635"/>
                    <a:pt x="4942184" y="5782445"/>
                    <a:pt x="4982235" y="5732288"/>
                  </a:cubicBezTo>
                  <a:cubicBezTo>
                    <a:pt x="5061513" y="5631533"/>
                    <a:pt x="5143556" y="5534760"/>
                    <a:pt x="5221526" y="5438135"/>
                  </a:cubicBezTo>
                  <a:cubicBezTo>
                    <a:pt x="5299495" y="5341509"/>
                    <a:pt x="5374846" y="5245326"/>
                    <a:pt x="5442633" y="5146193"/>
                  </a:cubicBezTo>
                  <a:cubicBezTo>
                    <a:pt x="5476091" y="5096480"/>
                    <a:pt x="5508530" y="5046176"/>
                    <a:pt x="5538350" y="4995133"/>
                  </a:cubicBezTo>
                  <a:cubicBezTo>
                    <a:pt x="5568171" y="4944091"/>
                    <a:pt x="5596245" y="4892164"/>
                    <a:pt x="5621702" y="4839205"/>
                  </a:cubicBezTo>
                  <a:cubicBezTo>
                    <a:pt x="5673203" y="4733405"/>
                    <a:pt x="5713291" y="4622262"/>
                    <a:pt x="5741275" y="4507728"/>
                  </a:cubicBezTo>
                  <a:cubicBezTo>
                    <a:pt x="5767878" y="4391630"/>
                    <a:pt x="5781445" y="4272861"/>
                    <a:pt x="5781714" y="4153681"/>
                  </a:cubicBezTo>
                  <a:cubicBezTo>
                    <a:pt x="5781640" y="3908842"/>
                    <a:pt x="5749352" y="3665096"/>
                    <a:pt x="5685706" y="3428918"/>
                  </a:cubicBezTo>
                  <a:cubicBezTo>
                    <a:pt x="5621295" y="3194067"/>
                    <a:pt x="5532959" y="2966636"/>
                    <a:pt x="5422122" y="2750328"/>
                  </a:cubicBezTo>
                  <a:cubicBezTo>
                    <a:pt x="5312356" y="2533473"/>
                    <a:pt x="5182293" y="2327817"/>
                    <a:pt x="5033730" y="2136204"/>
                  </a:cubicBezTo>
                  <a:cubicBezTo>
                    <a:pt x="4885345" y="1944281"/>
                    <a:pt x="4721094" y="1765530"/>
                    <a:pt x="4542784" y="1601886"/>
                  </a:cubicBezTo>
                  <a:cubicBezTo>
                    <a:pt x="4001273" y="1114380"/>
                    <a:pt x="3361806" y="751985"/>
                    <a:pt x="2668605" y="539746"/>
                  </a:cubicBezTo>
                  <a:cubicBezTo>
                    <a:pt x="2438667" y="470493"/>
                    <a:pt x="2203536" y="420366"/>
                    <a:pt x="1965570" y="389865"/>
                  </a:cubicBezTo>
                  <a:cubicBezTo>
                    <a:pt x="1727936" y="359890"/>
                    <a:pt x="1488166" y="351053"/>
                    <a:pt x="1249006" y="363461"/>
                  </a:cubicBezTo>
                  <a:cubicBezTo>
                    <a:pt x="1010718" y="374400"/>
                    <a:pt x="774017" y="408587"/>
                    <a:pt x="542188" y="465544"/>
                  </a:cubicBezTo>
                  <a:cubicBezTo>
                    <a:pt x="369418" y="508120"/>
                    <a:pt x="200552" y="565242"/>
                    <a:pt x="37349" y="636266"/>
                  </a:cubicBezTo>
                  <a:lnTo>
                    <a:pt x="0" y="653785"/>
                  </a:lnTo>
                  <a:lnTo>
                    <a:pt x="0" y="255198"/>
                  </a:lnTo>
                  <a:lnTo>
                    <a:pt x="167136" y="188295"/>
                  </a:lnTo>
                  <a:cubicBezTo>
                    <a:pt x="260597" y="155379"/>
                    <a:pt x="355437" y="126405"/>
                    <a:pt x="451417" y="101466"/>
                  </a:cubicBezTo>
                  <a:cubicBezTo>
                    <a:pt x="578649" y="68513"/>
                    <a:pt x="707299" y="41799"/>
                    <a:pt x="836914" y="2139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3" name="Freeform: Shape 12">
              <a:extLst>
                <a:ext uri="{FF2B5EF4-FFF2-40B4-BE49-F238E27FC236}">
                  <a16:creationId xmlns:a16="http://schemas.microsoft.com/office/drawing/2014/main" id="{A7370387-C8AA-4FC4-B636-C83BA7921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8834"/>
              <a:ext cx="6015920" cy="6819166"/>
            </a:xfrm>
            <a:custGeom>
              <a:avLst/>
              <a:gdLst>
                <a:gd name="connsiteX0" fmla="*/ 0 w 6015920"/>
                <a:gd name="connsiteY0" fmla="*/ 6143989 h 6819166"/>
                <a:gd name="connsiteX1" fmla="*/ 134018 w 6015920"/>
                <a:gd name="connsiteY1" fmla="*/ 6248665 h 6819166"/>
                <a:gd name="connsiteX2" fmla="*/ 880799 w 6015920"/>
                <a:gd name="connsiteY2" fmla="*/ 6790482 h 6819166"/>
                <a:gd name="connsiteX3" fmla="*/ 929680 w 6015920"/>
                <a:gd name="connsiteY3" fmla="*/ 6819166 h 6819166"/>
                <a:gd name="connsiteX4" fmla="*/ 0 w 6015920"/>
                <a:gd name="connsiteY4" fmla="*/ 6819166 h 6819166"/>
                <a:gd name="connsiteX5" fmla="*/ 1408589 w 6015920"/>
                <a:gd name="connsiteY5" fmla="*/ 0 h 6819166"/>
                <a:gd name="connsiteX6" fmla="*/ 1409171 w 6015920"/>
                <a:gd name="connsiteY6" fmla="*/ 294 h 6819166"/>
                <a:gd name="connsiteX7" fmla="*/ 6015920 w 6015920"/>
                <a:gd name="connsiteY7" fmla="*/ 4129828 h 6819166"/>
                <a:gd name="connsiteX8" fmla="*/ 5101088 w 6015920"/>
                <a:gd name="connsiteY8" fmla="*/ 6096419 h 6819166"/>
                <a:gd name="connsiteX9" fmla="*/ 4546786 w 6015920"/>
                <a:gd name="connsiteY9" fmla="*/ 6797679 h 6819166"/>
                <a:gd name="connsiteX10" fmla="*/ 4525032 w 6015920"/>
                <a:gd name="connsiteY10" fmla="*/ 6819166 h 6819166"/>
                <a:gd name="connsiteX11" fmla="*/ 3362009 w 6015920"/>
                <a:gd name="connsiteY11" fmla="*/ 6819166 h 6819166"/>
                <a:gd name="connsiteX12" fmla="*/ 3559506 w 6015920"/>
                <a:gd name="connsiteY12" fmla="*/ 6694254 h 6819166"/>
                <a:gd name="connsiteX13" fmla="*/ 4499295 w 6015920"/>
                <a:gd name="connsiteY13" fmla="*/ 5685109 h 6819166"/>
                <a:gd name="connsiteX14" fmla="*/ 4763752 w 6015920"/>
                <a:gd name="connsiteY14" fmla="*/ 5310428 h 6819166"/>
                <a:gd name="connsiteX15" fmla="*/ 5288592 w 6015920"/>
                <a:gd name="connsiteY15" fmla="*/ 4129828 h 6819166"/>
                <a:gd name="connsiteX16" fmla="*/ 4971477 w 6015920"/>
                <a:gd name="connsiteY16" fmla="*/ 2858526 h 6819166"/>
                <a:gd name="connsiteX17" fmla="*/ 4096938 w 6015920"/>
                <a:gd name="connsiteY17" fmla="*/ 1766138 h 6819166"/>
                <a:gd name="connsiteX18" fmla="*/ 2832696 w 6015920"/>
                <a:gd name="connsiteY18" fmla="*/ 1008719 h 6819166"/>
                <a:gd name="connsiteX19" fmla="*/ 1409171 w 6015920"/>
                <a:gd name="connsiteY19" fmla="*/ 732948 h 6819166"/>
                <a:gd name="connsiteX20" fmla="*/ 189877 w 6015920"/>
                <a:gd name="connsiteY20" fmla="*/ 989377 h 6819166"/>
                <a:gd name="connsiteX21" fmla="*/ 0 w 6015920"/>
                <a:gd name="connsiteY21" fmla="*/ 1091881 h 6819166"/>
                <a:gd name="connsiteX22" fmla="*/ 0 w 6015920"/>
                <a:gd name="connsiteY22" fmla="*/ 273645 h 6819166"/>
                <a:gd name="connsiteX23" fmla="*/ 53152 w 6015920"/>
                <a:gd name="connsiteY23" fmla="*/ 250589 h 6819166"/>
                <a:gd name="connsiteX24" fmla="*/ 1408589 w 6015920"/>
                <a:gd name="connsiteY24" fmla="*/ 0 h 6819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015920" h="6819166">
                  <a:moveTo>
                    <a:pt x="0" y="6143989"/>
                  </a:moveTo>
                  <a:lnTo>
                    <a:pt x="134018" y="6248665"/>
                  </a:lnTo>
                  <a:cubicBezTo>
                    <a:pt x="404095" y="6461250"/>
                    <a:pt x="645672" y="6645215"/>
                    <a:pt x="880799" y="6790482"/>
                  </a:cubicBezTo>
                  <a:lnTo>
                    <a:pt x="929680" y="6819166"/>
                  </a:lnTo>
                  <a:lnTo>
                    <a:pt x="0" y="6819166"/>
                  </a:lnTo>
                  <a:close/>
                  <a:moveTo>
                    <a:pt x="1408589" y="0"/>
                  </a:moveTo>
                  <a:lnTo>
                    <a:pt x="1409171" y="294"/>
                  </a:lnTo>
                  <a:cubicBezTo>
                    <a:pt x="3696325" y="294"/>
                    <a:pt x="6015920" y="1849221"/>
                    <a:pt x="6015920" y="4129828"/>
                  </a:cubicBezTo>
                  <a:cubicBezTo>
                    <a:pt x="6015920" y="4985129"/>
                    <a:pt x="5545048" y="5437324"/>
                    <a:pt x="5101088" y="6096419"/>
                  </a:cubicBezTo>
                  <a:cubicBezTo>
                    <a:pt x="4927721" y="6353993"/>
                    <a:pt x="4744312" y="6588925"/>
                    <a:pt x="4546786" y="6797679"/>
                  </a:cubicBezTo>
                  <a:lnTo>
                    <a:pt x="4525032" y="6819166"/>
                  </a:lnTo>
                  <a:lnTo>
                    <a:pt x="3362009" y="6819166"/>
                  </a:lnTo>
                  <a:lnTo>
                    <a:pt x="3559506" y="6694254"/>
                  </a:lnTo>
                  <a:cubicBezTo>
                    <a:pt x="3895644" y="6458563"/>
                    <a:pt x="4202210" y="6126161"/>
                    <a:pt x="4499295" y="5685109"/>
                  </a:cubicBezTo>
                  <a:cubicBezTo>
                    <a:pt x="4589775" y="5550592"/>
                    <a:pt x="4678218" y="5428532"/>
                    <a:pt x="4763752" y="5310428"/>
                  </a:cubicBezTo>
                  <a:cubicBezTo>
                    <a:pt x="5118251" y="4820868"/>
                    <a:pt x="5288592" y="4566198"/>
                    <a:pt x="5288592" y="4129828"/>
                  </a:cubicBezTo>
                  <a:cubicBezTo>
                    <a:pt x="5288592" y="3696828"/>
                    <a:pt x="5181966" y="3269106"/>
                    <a:pt x="4971477" y="2858526"/>
                  </a:cubicBezTo>
                  <a:cubicBezTo>
                    <a:pt x="4765643" y="2456885"/>
                    <a:pt x="4471366" y="2089240"/>
                    <a:pt x="4096938" y="1766138"/>
                  </a:cubicBezTo>
                  <a:cubicBezTo>
                    <a:pt x="3720910" y="1443697"/>
                    <a:pt x="3293474" y="1187604"/>
                    <a:pt x="2832696" y="1008719"/>
                  </a:cubicBezTo>
                  <a:cubicBezTo>
                    <a:pt x="2360806" y="825703"/>
                    <a:pt x="1881933" y="732948"/>
                    <a:pt x="1409171" y="732948"/>
                  </a:cubicBezTo>
                  <a:cubicBezTo>
                    <a:pt x="963609" y="732948"/>
                    <a:pt x="553251" y="819255"/>
                    <a:pt x="189877" y="989377"/>
                  </a:cubicBezTo>
                  <a:lnTo>
                    <a:pt x="0" y="1091881"/>
                  </a:lnTo>
                  <a:lnTo>
                    <a:pt x="0" y="273645"/>
                  </a:lnTo>
                  <a:lnTo>
                    <a:pt x="53152" y="250589"/>
                  </a:lnTo>
                  <a:cubicBezTo>
                    <a:pt x="457881" y="88474"/>
                    <a:pt x="911201" y="0"/>
                    <a:pt x="1408589"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4" name="Freeform: Shape 13">
              <a:extLst>
                <a:ext uri="{FF2B5EF4-FFF2-40B4-BE49-F238E27FC236}">
                  <a16:creationId xmlns:a16="http://schemas.microsoft.com/office/drawing/2014/main" id="{4E3C2B3B-4414-484B-8914-7CB18736F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9880"/>
              <a:ext cx="5997097" cy="6768121"/>
            </a:xfrm>
            <a:custGeom>
              <a:avLst/>
              <a:gdLst>
                <a:gd name="connsiteX0" fmla="*/ 0 w 5997097"/>
                <a:gd name="connsiteY0" fmla="*/ 5929955 h 6768121"/>
                <a:gd name="connsiteX1" fmla="*/ 204947 w 5997097"/>
                <a:gd name="connsiteY1" fmla="*/ 6088753 h 6768121"/>
                <a:gd name="connsiteX2" fmla="*/ 1135927 w 5997097"/>
                <a:gd name="connsiteY2" fmla="*/ 6730112 h 6768121"/>
                <a:gd name="connsiteX3" fmla="*/ 1219620 w 5997097"/>
                <a:gd name="connsiteY3" fmla="*/ 6768121 h 6768121"/>
                <a:gd name="connsiteX4" fmla="*/ 0 w 5997097"/>
                <a:gd name="connsiteY4" fmla="*/ 6768121 h 6768121"/>
                <a:gd name="connsiteX5" fmla="*/ 1389767 w 5997097"/>
                <a:gd name="connsiteY5" fmla="*/ 0 h 6768121"/>
                <a:gd name="connsiteX6" fmla="*/ 1390348 w 5997097"/>
                <a:gd name="connsiteY6" fmla="*/ 292 h 6768121"/>
                <a:gd name="connsiteX7" fmla="*/ 5997097 w 5997097"/>
                <a:gd name="connsiteY7" fmla="*/ 4099802 h 6768121"/>
                <a:gd name="connsiteX8" fmla="*/ 5082265 w 5997097"/>
                <a:gd name="connsiteY8" fmla="*/ 6052096 h 6768121"/>
                <a:gd name="connsiteX9" fmla="*/ 4527964 w 5997097"/>
                <a:gd name="connsiteY9" fmla="*/ 6748257 h 6768121"/>
                <a:gd name="connsiteX10" fmla="*/ 4507706 w 5997097"/>
                <a:gd name="connsiteY10" fmla="*/ 6768121 h 6768121"/>
                <a:gd name="connsiteX11" fmla="*/ 3011909 w 5997097"/>
                <a:gd name="connsiteY11" fmla="*/ 6768121 h 6768121"/>
                <a:gd name="connsiteX12" fmla="*/ 3041514 w 5997097"/>
                <a:gd name="connsiteY12" fmla="*/ 6756841 h 6768121"/>
                <a:gd name="connsiteX13" fmla="*/ 3339587 w 5997097"/>
                <a:gd name="connsiteY13" fmla="*/ 6603120 h 6768121"/>
                <a:gd name="connsiteX14" fmla="*/ 4359591 w 5997097"/>
                <a:gd name="connsiteY14" fmla="*/ 5561878 h 6768121"/>
                <a:gd name="connsiteX15" fmla="*/ 4626956 w 5997097"/>
                <a:gd name="connsiteY15" fmla="*/ 5185850 h 6768121"/>
                <a:gd name="connsiteX16" fmla="*/ 5124303 w 5997097"/>
                <a:gd name="connsiteY16" fmla="*/ 4099802 h 6768121"/>
                <a:gd name="connsiteX17" fmla="*/ 4823481 w 5997097"/>
                <a:gd name="connsiteY17" fmla="*/ 2904512 h 6768121"/>
                <a:gd name="connsiteX18" fmla="*/ 3983561 w 5997097"/>
                <a:gd name="connsiteY18" fmla="*/ 1863706 h 6768121"/>
                <a:gd name="connsiteX19" fmla="*/ 2761651 w 5997097"/>
                <a:gd name="connsiteY19" fmla="*/ 1136378 h 6768121"/>
                <a:gd name="connsiteX20" fmla="*/ 1390348 w 5997097"/>
                <a:gd name="connsiteY20" fmla="*/ 873085 h 6768121"/>
                <a:gd name="connsiteX21" fmla="*/ 232295 w 5997097"/>
                <a:gd name="connsiteY21" fmla="*/ 1114121 h 6768121"/>
                <a:gd name="connsiteX22" fmla="*/ 0 w 5997097"/>
                <a:gd name="connsiteY22" fmla="*/ 1238681 h 6768121"/>
                <a:gd name="connsiteX23" fmla="*/ 0 w 5997097"/>
                <a:gd name="connsiteY23" fmla="*/ 263550 h 6768121"/>
                <a:gd name="connsiteX24" fmla="*/ 34329 w 5997097"/>
                <a:gd name="connsiteY24" fmla="*/ 248767 h 6768121"/>
                <a:gd name="connsiteX25" fmla="*/ 1389767 w 5997097"/>
                <a:gd name="connsiteY25" fmla="*/ 0 h 676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97097" h="6768121">
                  <a:moveTo>
                    <a:pt x="0" y="5929955"/>
                  </a:moveTo>
                  <a:lnTo>
                    <a:pt x="204947" y="6088753"/>
                  </a:lnTo>
                  <a:cubicBezTo>
                    <a:pt x="536028" y="6347537"/>
                    <a:pt x="834815" y="6574463"/>
                    <a:pt x="1135927" y="6730112"/>
                  </a:cubicBezTo>
                  <a:lnTo>
                    <a:pt x="1219620" y="6768121"/>
                  </a:lnTo>
                  <a:lnTo>
                    <a:pt x="0" y="6768121"/>
                  </a:lnTo>
                  <a:close/>
                  <a:moveTo>
                    <a:pt x="1389767" y="0"/>
                  </a:moveTo>
                  <a:lnTo>
                    <a:pt x="1390348" y="292"/>
                  </a:lnTo>
                  <a:cubicBezTo>
                    <a:pt x="3677502" y="292"/>
                    <a:pt x="5997097" y="1835776"/>
                    <a:pt x="5997097" y="4099802"/>
                  </a:cubicBezTo>
                  <a:cubicBezTo>
                    <a:pt x="5997097" y="4948885"/>
                    <a:pt x="5526225" y="5397792"/>
                    <a:pt x="5082265" y="6052096"/>
                  </a:cubicBezTo>
                  <a:cubicBezTo>
                    <a:pt x="4908898" y="6307797"/>
                    <a:pt x="4725489" y="6541021"/>
                    <a:pt x="4527964" y="6748257"/>
                  </a:cubicBezTo>
                  <a:lnTo>
                    <a:pt x="4507706" y="6768121"/>
                  </a:lnTo>
                  <a:lnTo>
                    <a:pt x="3011909" y="6768121"/>
                  </a:lnTo>
                  <a:lnTo>
                    <a:pt x="3041514" y="6756841"/>
                  </a:lnTo>
                  <a:cubicBezTo>
                    <a:pt x="3144608" y="6713092"/>
                    <a:pt x="3243834" y="6661888"/>
                    <a:pt x="3339587" y="6603120"/>
                  </a:cubicBezTo>
                  <a:cubicBezTo>
                    <a:pt x="3700923" y="6381722"/>
                    <a:pt x="4034475" y="6041040"/>
                    <a:pt x="4359591" y="5561878"/>
                  </a:cubicBezTo>
                  <a:cubicBezTo>
                    <a:pt x="4451526" y="5426449"/>
                    <a:pt x="4540696" y="5304113"/>
                    <a:pt x="4626956" y="5185850"/>
                  </a:cubicBezTo>
                  <a:cubicBezTo>
                    <a:pt x="4972001" y="4713668"/>
                    <a:pt x="5124303" y="4488342"/>
                    <a:pt x="5124303" y="4099802"/>
                  </a:cubicBezTo>
                  <a:cubicBezTo>
                    <a:pt x="5124303" y="3693373"/>
                    <a:pt x="5022478" y="3291306"/>
                    <a:pt x="4823481" y="2904512"/>
                  </a:cubicBezTo>
                  <a:cubicBezTo>
                    <a:pt x="4628994" y="2527756"/>
                    <a:pt x="4338498" y="2167874"/>
                    <a:pt x="3983561" y="1863706"/>
                  </a:cubicBezTo>
                  <a:cubicBezTo>
                    <a:pt x="3620116" y="1554184"/>
                    <a:pt x="3207009" y="1308274"/>
                    <a:pt x="2761651" y="1136378"/>
                  </a:cubicBezTo>
                  <a:cubicBezTo>
                    <a:pt x="2312890" y="964438"/>
                    <a:pt x="1838235" y="873085"/>
                    <a:pt x="1390348" y="873085"/>
                  </a:cubicBezTo>
                  <a:cubicBezTo>
                    <a:pt x="966023" y="873085"/>
                    <a:pt x="576467" y="954255"/>
                    <a:pt x="232295" y="1114121"/>
                  </a:cubicBezTo>
                  <a:lnTo>
                    <a:pt x="0" y="1238681"/>
                  </a:lnTo>
                  <a:lnTo>
                    <a:pt x="0" y="263550"/>
                  </a:lnTo>
                  <a:lnTo>
                    <a:pt x="34329" y="248767"/>
                  </a:lnTo>
                  <a:cubicBezTo>
                    <a:pt x="439058" y="87831"/>
                    <a:pt x="892378" y="0"/>
                    <a:pt x="138976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useBgFill="1">
          <p:nvSpPr>
            <p:cNvPr id="15" name="Freeform: Shape 14">
              <a:extLst>
                <a:ext uri="{FF2B5EF4-FFF2-40B4-BE49-F238E27FC236}">
                  <a16:creationId xmlns:a16="http://schemas.microsoft.com/office/drawing/2014/main" id="{AFB69BCB-EE83-44E6-8C11-3344C73D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26"/>
              <a:ext cx="6423049" cy="6857275"/>
            </a:xfrm>
            <a:custGeom>
              <a:avLst/>
              <a:gdLst>
                <a:gd name="connsiteX0" fmla="*/ 3207935 w 6423049"/>
                <a:gd name="connsiteY0" fmla="*/ 0 h 6857275"/>
                <a:gd name="connsiteX1" fmla="*/ 6423049 w 6423049"/>
                <a:gd name="connsiteY1" fmla="*/ 0 h 6857275"/>
                <a:gd name="connsiteX2" fmla="*/ 6423049 w 6423049"/>
                <a:gd name="connsiteY2" fmla="*/ 6857275 h 6857275"/>
                <a:gd name="connsiteX3" fmla="*/ 5115455 w 6423049"/>
                <a:gd name="connsiteY3" fmla="*/ 6857275 h 6857275"/>
                <a:gd name="connsiteX4" fmla="*/ 5327016 w 6423049"/>
                <a:gd name="connsiteY4" fmla="*/ 6576778 h 6857275"/>
                <a:gd name="connsiteX5" fmla="*/ 6096492 w 6423049"/>
                <a:gd name="connsiteY5" fmla="*/ 4101445 h 6857275"/>
                <a:gd name="connsiteX6" fmla="*/ 3253269 w 6423049"/>
                <a:gd name="connsiteY6" fmla="*/ 15400 h 6857275"/>
                <a:gd name="connsiteX7" fmla="*/ 0 w 6423049"/>
                <a:gd name="connsiteY7" fmla="*/ 0 h 6857275"/>
                <a:gd name="connsiteX8" fmla="*/ 318887 w 6423049"/>
                <a:gd name="connsiteY8" fmla="*/ 0 h 6857275"/>
                <a:gd name="connsiteX9" fmla="*/ 273553 w 6423049"/>
                <a:gd name="connsiteY9" fmla="*/ 15400 h 6857275"/>
                <a:gd name="connsiteX10" fmla="*/ 76780 w 6423049"/>
                <a:gd name="connsiteY10" fmla="*/ 93287 h 6857275"/>
                <a:gd name="connsiteX11" fmla="*/ 0 w 6423049"/>
                <a:gd name="connsiteY11" fmla="*/ 128134 h 68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23049" h="6857275">
                  <a:moveTo>
                    <a:pt x="3207935" y="0"/>
                  </a:moveTo>
                  <a:lnTo>
                    <a:pt x="6423049" y="0"/>
                  </a:lnTo>
                  <a:lnTo>
                    <a:pt x="6423049" y="6857275"/>
                  </a:lnTo>
                  <a:lnTo>
                    <a:pt x="5115455" y="6857275"/>
                  </a:lnTo>
                  <a:lnTo>
                    <a:pt x="5327016" y="6576778"/>
                  </a:lnTo>
                  <a:cubicBezTo>
                    <a:pt x="5812196" y="5874153"/>
                    <a:pt x="6096492" y="5021129"/>
                    <a:pt x="6096492" y="4101445"/>
                  </a:cubicBezTo>
                  <a:cubicBezTo>
                    <a:pt x="6096492" y="2224539"/>
                    <a:pt x="4912418" y="625268"/>
                    <a:pt x="3253269" y="15400"/>
                  </a:cubicBezTo>
                  <a:close/>
                  <a:moveTo>
                    <a:pt x="0" y="0"/>
                  </a:moveTo>
                  <a:lnTo>
                    <a:pt x="318887" y="0"/>
                  </a:lnTo>
                  <a:lnTo>
                    <a:pt x="273553" y="15400"/>
                  </a:lnTo>
                  <a:cubicBezTo>
                    <a:pt x="207186" y="39794"/>
                    <a:pt x="141580" y="65772"/>
                    <a:pt x="76780" y="93287"/>
                  </a:cubicBezTo>
                  <a:lnTo>
                    <a:pt x="0" y="12813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useBgFill="1">
          <p:nvSpPr>
            <p:cNvPr id="16" name="Freeform: Shape 15">
              <a:extLst>
                <a:ext uri="{FF2B5EF4-FFF2-40B4-BE49-F238E27FC236}">
                  <a16:creationId xmlns:a16="http://schemas.microsoft.com/office/drawing/2014/main" id="{98E9BA58-2C07-4CA1-99C2-7738FBA37E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26"/>
              <a:ext cx="6158587" cy="6857275"/>
            </a:xfrm>
            <a:custGeom>
              <a:avLst/>
              <a:gdLst>
                <a:gd name="connsiteX0" fmla="*/ 233278 w 6158587"/>
                <a:gd name="connsiteY0" fmla="*/ 0 h 6857275"/>
                <a:gd name="connsiteX1" fmla="*/ 3441063 w 6158587"/>
                <a:gd name="connsiteY1" fmla="*/ 0 h 6857275"/>
                <a:gd name="connsiteX2" fmla="*/ 3535825 w 6158587"/>
                <a:gd name="connsiteY2" fmla="*/ 38136 h 6857275"/>
                <a:gd name="connsiteX3" fmla="*/ 6158587 w 6158587"/>
                <a:gd name="connsiteY3" fmla="*/ 4076179 h 6857275"/>
                <a:gd name="connsiteX4" fmla="*/ 5573039 w 6158587"/>
                <a:gd name="connsiteY4" fmla="*/ 6283960 h 6857275"/>
                <a:gd name="connsiteX5" fmla="*/ 5222761 w 6158587"/>
                <a:gd name="connsiteY5" fmla="*/ 6804016 h 6857275"/>
                <a:gd name="connsiteX6" fmla="*/ 5179011 w 6158587"/>
                <a:gd name="connsiteY6" fmla="*/ 6857275 h 6857275"/>
                <a:gd name="connsiteX7" fmla="*/ 4477061 w 6158587"/>
                <a:gd name="connsiteY7" fmla="*/ 6857275 h 6857275"/>
                <a:gd name="connsiteX8" fmla="*/ 4532922 w 6158587"/>
                <a:gd name="connsiteY8" fmla="*/ 6798071 h 6857275"/>
                <a:gd name="connsiteX9" fmla="*/ 4660563 w 6158587"/>
                <a:gd name="connsiteY9" fmla="*/ 6651672 h 6857275"/>
                <a:gd name="connsiteX10" fmla="*/ 4772511 w 6158587"/>
                <a:gd name="connsiteY10" fmla="*/ 6513379 h 6857275"/>
                <a:gd name="connsiteX11" fmla="*/ 4781959 w 6158587"/>
                <a:gd name="connsiteY11" fmla="*/ 6501404 h 6857275"/>
                <a:gd name="connsiteX12" fmla="*/ 4800713 w 6158587"/>
                <a:gd name="connsiteY12" fmla="*/ 6476578 h 6857275"/>
                <a:gd name="connsiteX13" fmla="*/ 4897916 w 6158587"/>
                <a:gd name="connsiteY13" fmla="*/ 6345878 h 6857275"/>
                <a:gd name="connsiteX14" fmla="*/ 4953461 w 6158587"/>
                <a:gd name="connsiteY14" fmla="*/ 6268773 h 6857275"/>
                <a:gd name="connsiteX15" fmla="*/ 5015304 w 6158587"/>
                <a:gd name="connsiteY15" fmla="*/ 6182904 h 6857275"/>
                <a:gd name="connsiteX16" fmla="*/ 5136557 w 6158587"/>
                <a:gd name="connsiteY16" fmla="*/ 6021245 h 6857275"/>
                <a:gd name="connsiteX17" fmla="*/ 5232471 w 6158587"/>
                <a:gd name="connsiteY17" fmla="*/ 5895802 h 6857275"/>
                <a:gd name="connsiteX18" fmla="*/ 5377488 w 6158587"/>
                <a:gd name="connsiteY18" fmla="*/ 5704644 h 6857275"/>
                <a:gd name="connsiteX19" fmla="*/ 5492012 w 6158587"/>
                <a:gd name="connsiteY19" fmla="*/ 5545320 h 6857275"/>
                <a:gd name="connsiteX20" fmla="*/ 5598378 w 6158587"/>
                <a:gd name="connsiteY20" fmla="*/ 5383077 h 6857275"/>
                <a:gd name="connsiteX21" fmla="*/ 5694293 w 6158587"/>
                <a:gd name="connsiteY21" fmla="*/ 5215869 h 6857275"/>
                <a:gd name="connsiteX22" fmla="*/ 5726646 w 6158587"/>
                <a:gd name="connsiteY22" fmla="*/ 5151759 h 6857275"/>
                <a:gd name="connsiteX23" fmla="*/ 5736953 w 6158587"/>
                <a:gd name="connsiteY23" fmla="*/ 5130730 h 6857275"/>
                <a:gd name="connsiteX24" fmla="*/ 5748406 w 6158587"/>
                <a:gd name="connsiteY24" fmla="*/ 5105613 h 6857275"/>
                <a:gd name="connsiteX25" fmla="*/ 5775318 w 6158587"/>
                <a:gd name="connsiteY25" fmla="*/ 5043695 h 6857275"/>
                <a:gd name="connsiteX26" fmla="*/ 5887267 w 6158587"/>
                <a:gd name="connsiteY26" fmla="*/ 4677444 h 6857275"/>
                <a:gd name="connsiteX27" fmla="*/ 5925776 w 6158587"/>
                <a:gd name="connsiteY27" fmla="*/ 4291476 h 6857275"/>
                <a:gd name="connsiteX28" fmla="*/ 5837592 w 6158587"/>
                <a:gd name="connsiteY28" fmla="*/ 3514285 h 6857275"/>
                <a:gd name="connsiteX29" fmla="*/ 5728651 w 6158587"/>
                <a:gd name="connsiteY29" fmla="*/ 3139270 h 6857275"/>
                <a:gd name="connsiteX30" fmla="*/ 5728651 w 6158587"/>
                <a:gd name="connsiteY30" fmla="*/ 3138540 h 6857275"/>
                <a:gd name="connsiteX31" fmla="*/ 5707749 w 6158587"/>
                <a:gd name="connsiteY31" fmla="*/ 3080127 h 6857275"/>
                <a:gd name="connsiteX32" fmla="*/ 5695151 w 6158587"/>
                <a:gd name="connsiteY32" fmla="*/ 3046393 h 6857275"/>
                <a:gd name="connsiteX33" fmla="*/ 5662512 w 6158587"/>
                <a:gd name="connsiteY33" fmla="*/ 2963300 h 6857275"/>
                <a:gd name="connsiteX34" fmla="*/ 5659648 w 6158587"/>
                <a:gd name="connsiteY34" fmla="*/ 2956436 h 6857275"/>
                <a:gd name="connsiteX35" fmla="*/ 5641039 w 6158587"/>
                <a:gd name="connsiteY35" fmla="*/ 2911751 h 6857275"/>
                <a:gd name="connsiteX36" fmla="*/ 5621283 w 6158587"/>
                <a:gd name="connsiteY36" fmla="*/ 2867941 h 6857275"/>
                <a:gd name="connsiteX37" fmla="*/ 5581056 w 6158587"/>
                <a:gd name="connsiteY37" fmla="*/ 2780320 h 6857275"/>
                <a:gd name="connsiteX38" fmla="*/ 5397674 w 6158587"/>
                <a:gd name="connsiteY38" fmla="*/ 2438163 h 6857275"/>
                <a:gd name="connsiteX39" fmla="*/ 5182080 w 6158587"/>
                <a:gd name="connsiteY39" fmla="*/ 2116889 h 6857275"/>
                <a:gd name="connsiteX40" fmla="*/ 4676024 w 6158587"/>
                <a:gd name="connsiteY40" fmla="*/ 1540786 h 6857275"/>
                <a:gd name="connsiteX41" fmla="*/ 4391860 w 6158587"/>
                <a:gd name="connsiteY41" fmla="*/ 1286395 h 6857275"/>
                <a:gd name="connsiteX42" fmla="*/ 4318851 w 6158587"/>
                <a:gd name="connsiteY42" fmla="*/ 1226959 h 6857275"/>
                <a:gd name="connsiteX43" fmla="*/ 4306254 w 6158587"/>
                <a:gd name="connsiteY43" fmla="*/ 1216883 h 6857275"/>
                <a:gd name="connsiteX44" fmla="*/ 4244123 w 6158587"/>
                <a:gd name="connsiteY44" fmla="*/ 1168254 h 6857275"/>
                <a:gd name="connsiteX45" fmla="*/ 4092378 w 6158587"/>
                <a:gd name="connsiteY45" fmla="*/ 1055078 h 6857275"/>
                <a:gd name="connsiteX46" fmla="*/ 3449179 w 6158587"/>
                <a:gd name="connsiteY46" fmla="*/ 660348 h 6857275"/>
                <a:gd name="connsiteX47" fmla="*/ 3110758 w 6158587"/>
                <a:gd name="connsiteY47" fmla="*/ 500442 h 6857275"/>
                <a:gd name="connsiteX48" fmla="*/ 2762316 w 6158587"/>
                <a:gd name="connsiteY48" fmla="*/ 368135 h 6857275"/>
                <a:gd name="connsiteX49" fmla="*/ 2404426 w 6158587"/>
                <a:gd name="connsiteY49" fmla="*/ 264452 h 6857275"/>
                <a:gd name="connsiteX50" fmla="*/ 2040668 w 6158587"/>
                <a:gd name="connsiteY50" fmla="*/ 191435 h 6857275"/>
                <a:gd name="connsiteX51" fmla="*/ 1461459 w 6158587"/>
                <a:gd name="connsiteY51" fmla="*/ 147625 h 6857275"/>
                <a:gd name="connsiteX52" fmla="*/ 1300837 w 6158587"/>
                <a:gd name="connsiteY52" fmla="*/ 150983 h 6857275"/>
                <a:gd name="connsiteX53" fmla="*/ 932928 w 6158587"/>
                <a:gd name="connsiteY53" fmla="*/ 183842 h 6857275"/>
                <a:gd name="connsiteX54" fmla="*/ 568022 w 6158587"/>
                <a:gd name="connsiteY54" fmla="*/ 256858 h 6857275"/>
                <a:gd name="connsiteX55" fmla="*/ 39597 w 6158587"/>
                <a:gd name="connsiteY55" fmla="*/ 447169 h 6857275"/>
                <a:gd name="connsiteX56" fmla="*/ 0 w 6158587"/>
                <a:gd name="connsiteY56" fmla="*/ 467328 h 6857275"/>
                <a:gd name="connsiteX57" fmla="*/ 0 w 6158587"/>
                <a:gd name="connsiteY57" fmla="*/ 112255 h 6857275"/>
                <a:gd name="connsiteX58" fmla="*/ 79310 w 6158587"/>
                <a:gd name="connsiteY58" fmla="*/ 70390 h 68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6158587" h="6857275">
                  <a:moveTo>
                    <a:pt x="233278" y="0"/>
                  </a:moveTo>
                  <a:lnTo>
                    <a:pt x="3441063" y="0"/>
                  </a:lnTo>
                  <a:lnTo>
                    <a:pt x="3535825" y="38136"/>
                  </a:lnTo>
                  <a:cubicBezTo>
                    <a:pt x="5077434" y="703644"/>
                    <a:pt x="6158926" y="2261149"/>
                    <a:pt x="6158587" y="4076179"/>
                  </a:cubicBezTo>
                  <a:cubicBezTo>
                    <a:pt x="6158441" y="4852011"/>
                    <a:pt x="5956378" y="5613884"/>
                    <a:pt x="5573039" y="6283960"/>
                  </a:cubicBezTo>
                  <a:cubicBezTo>
                    <a:pt x="5468266" y="6466229"/>
                    <a:pt x="5351134" y="6639962"/>
                    <a:pt x="5222761" y="6804016"/>
                  </a:cubicBezTo>
                  <a:lnTo>
                    <a:pt x="5179011" y="6857275"/>
                  </a:lnTo>
                  <a:lnTo>
                    <a:pt x="4477061" y="6857275"/>
                  </a:lnTo>
                  <a:lnTo>
                    <a:pt x="4532922" y="6798071"/>
                  </a:lnTo>
                  <a:cubicBezTo>
                    <a:pt x="4575851" y="6750793"/>
                    <a:pt x="4618547" y="6701908"/>
                    <a:pt x="4660563" y="6651672"/>
                  </a:cubicBezTo>
                  <a:cubicBezTo>
                    <a:pt x="4698786" y="6606693"/>
                    <a:pt x="4736294" y="6559232"/>
                    <a:pt x="4772511" y="6513379"/>
                  </a:cubicBezTo>
                  <a:lnTo>
                    <a:pt x="4781959" y="6501404"/>
                  </a:lnTo>
                  <a:lnTo>
                    <a:pt x="4800713" y="6476578"/>
                  </a:lnTo>
                  <a:cubicBezTo>
                    <a:pt x="4833067" y="6434082"/>
                    <a:pt x="4866565" y="6389979"/>
                    <a:pt x="4897916" y="6345878"/>
                  </a:cubicBezTo>
                  <a:cubicBezTo>
                    <a:pt x="4916097" y="6321199"/>
                    <a:pt x="4934277" y="6295788"/>
                    <a:pt x="4953461" y="6268773"/>
                  </a:cubicBezTo>
                  <a:cubicBezTo>
                    <a:pt x="4972643" y="6241756"/>
                    <a:pt x="4994547" y="6211234"/>
                    <a:pt x="5015304" y="6182904"/>
                  </a:cubicBezTo>
                  <a:cubicBezTo>
                    <a:pt x="5059253" y="6123177"/>
                    <a:pt x="5103202" y="6065201"/>
                    <a:pt x="5136557" y="6021245"/>
                  </a:cubicBezTo>
                  <a:cubicBezTo>
                    <a:pt x="5169913" y="5977289"/>
                    <a:pt x="5200977" y="5936836"/>
                    <a:pt x="5232471" y="5895802"/>
                  </a:cubicBezTo>
                  <a:cubicBezTo>
                    <a:pt x="5280429" y="5833299"/>
                    <a:pt x="5330104" y="5768607"/>
                    <a:pt x="5377488" y="5704644"/>
                  </a:cubicBezTo>
                  <a:cubicBezTo>
                    <a:pt x="5414708" y="5654117"/>
                    <a:pt x="5454220" y="5600229"/>
                    <a:pt x="5492012" y="5545320"/>
                  </a:cubicBezTo>
                  <a:cubicBezTo>
                    <a:pt x="5532669" y="5485739"/>
                    <a:pt x="5566453" y="5435067"/>
                    <a:pt x="5598378" y="5383077"/>
                  </a:cubicBezTo>
                  <a:cubicBezTo>
                    <a:pt x="5639177" y="5317217"/>
                    <a:pt x="5668668" y="5266250"/>
                    <a:pt x="5694293" y="5215869"/>
                  </a:cubicBezTo>
                  <a:cubicBezTo>
                    <a:pt x="5705458" y="5195133"/>
                    <a:pt x="5715765" y="5174104"/>
                    <a:pt x="5726646" y="5151759"/>
                  </a:cubicBezTo>
                  <a:lnTo>
                    <a:pt x="5736953" y="5130730"/>
                  </a:lnTo>
                  <a:cubicBezTo>
                    <a:pt x="5740675" y="5122261"/>
                    <a:pt x="5744540" y="5113938"/>
                    <a:pt x="5748406" y="5105613"/>
                  </a:cubicBezTo>
                  <a:cubicBezTo>
                    <a:pt x="5757997" y="5084293"/>
                    <a:pt x="5767159" y="5064140"/>
                    <a:pt x="5775318" y="5043695"/>
                  </a:cubicBezTo>
                  <a:cubicBezTo>
                    <a:pt x="5824718" y="4925802"/>
                    <a:pt x="5862228" y="4803091"/>
                    <a:pt x="5887267" y="4677444"/>
                  </a:cubicBezTo>
                  <a:cubicBezTo>
                    <a:pt x="5911983" y="4550307"/>
                    <a:pt x="5924876" y="4421080"/>
                    <a:pt x="5925776" y="4291476"/>
                  </a:cubicBezTo>
                  <a:cubicBezTo>
                    <a:pt x="5925724" y="4029813"/>
                    <a:pt x="5896133" y="3769041"/>
                    <a:pt x="5837592" y="3514285"/>
                  </a:cubicBezTo>
                  <a:cubicBezTo>
                    <a:pt x="5808496" y="3387220"/>
                    <a:pt x="5772120" y="3261997"/>
                    <a:pt x="5728651" y="3139270"/>
                  </a:cubicBezTo>
                  <a:lnTo>
                    <a:pt x="5728651" y="3138540"/>
                  </a:lnTo>
                  <a:cubicBezTo>
                    <a:pt x="5722351" y="3119409"/>
                    <a:pt x="5715193" y="3100717"/>
                    <a:pt x="5707749" y="3080127"/>
                  </a:cubicBezTo>
                  <a:cubicBezTo>
                    <a:pt x="5703455" y="3068883"/>
                    <a:pt x="5699302" y="3057637"/>
                    <a:pt x="5695151" y="3046393"/>
                  </a:cubicBezTo>
                  <a:cubicBezTo>
                    <a:pt x="5685131" y="3018793"/>
                    <a:pt x="5674107" y="2991778"/>
                    <a:pt x="5662512" y="2963300"/>
                  </a:cubicBezTo>
                  <a:lnTo>
                    <a:pt x="5659648" y="2956436"/>
                  </a:lnTo>
                  <a:lnTo>
                    <a:pt x="5641039" y="2911751"/>
                  </a:lnTo>
                  <a:lnTo>
                    <a:pt x="5621283" y="2867941"/>
                  </a:lnTo>
                  <a:cubicBezTo>
                    <a:pt x="5609687" y="2841362"/>
                    <a:pt x="5595944" y="2810548"/>
                    <a:pt x="5581056" y="2780320"/>
                  </a:cubicBezTo>
                  <a:cubicBezTo>
                    <a:pt x="5530665" y="2672839"/>
                    <a:pt x="5470683" y="2561270"/>
                    <a:pt x="5397674" y="2438163"/>
                  </a:cubicBezTo>
                  <a:cubicBezTo>
                    <a:pt x="5332395" y="2330974"/>
                    <a:pt x="5259814" y="2222909"/>
                    <a:pt x="5182080" y="2116889"/>
                  </a:cubicBezTo>
                  <a:cubicBezTo>
                    <a:pt x="5029667" y="1910602"/>
                    <a:pt x="4860375" y="1717880"/>
                    <a:pt x="4676024" y="1540786"/>
                  </a:cubicBezTo>
                  <a:cubicBezTo>
                    <a:pt x="4590130" y="1458131"/>
                    <a:pt x="4497795" y="1374893"/>
                    <a:pt x="4391860" y="1286395"/>
                  </a:cubicBezTo>
                  <a:cubicBezTo>
                    <a:pt x="4370530" y="1268433"/>
                    <a:pt x="4345334" y="1247404"/>
                    <a:pt x="4318851" y="1226959"/>
                  </a:cubicBezTo>
                  <a:lnTo>
                    <a:pt x="4306254" y="1216883"/>
                  </a:lnTo>
                  <a:cubicBezTo>
                    <a:pt x="4285925" y="1200673"/>
                    <a:pt x="4264880" y="1183880"/>
                    <a:pt x="4244123" y="1168254"/>
                  </a:cubicBezTo>
                  <a:cubicBezTo>
                    <a:pt x="4189438" y="1125467"/>
                    <a:pt x="4134322" y="1085307"/>
                    <a:pt x="4092378" y="1055078"/>
                  </a:cubicBezTo>
                  <a:cubicBezTo>
                    <a:pt x="3887264" y="908357"/>
                    <a:pt x="3672344" y="776461"/>
                    <a:pt x="3449179" y="660348"/>
                  </a:cubicBezTo>
                  <a:cubicBezTo>
                    <a:pt x="3338519" y="602958"/>
                    <a:pt x="3224710" y="549071"/>
                    <a:pt x="3110758" y="500442"/>
                  </a:cubicBezTo>
                  <a:cubicBezTo>
                    <a:pt x="2996806" y="451812"/>
                    <a:pt x="2879991" y="407565"/>
                    <a:pt x="2762316" y="368135"/>
                  </a:cubicBezTo>
                  <a:cubicBezTo>
                    <a:pt x="2649508" y="330312"/>
                    <a:pt x="2529403" y="295119"/>
                    <a:pt x="2404426" y="264452"/>
                  </a:cubicBezTo>
                  <a:cubicBezTo>
                    <a:pt x="2288900" y="236121"/>
                    <a:pt x="2166502" y="211733"/>
                    <a:pt x="2040668" y="191435"/>
                  </a:cubicBezTo>
                  <a:cubicBezTo>
                    <a:pt x="1848910" y="162425"/>
                    <a:pt x="1655321" y="147782"/>
                    <a:pt x="1461459" y="147625"/>
                  </a:cubicBezTo>
                  <a:cubicBezTo>
                    <a:pt x="1408061" y="147625"/>
                    <a:pt x="1354092" y="148794"/>
                    <a:pt x="1300837" y="150983"/>
                  </a:cubicBezTo>
                  <a:cubicBezTo>
                    <a:pt x="1177739" y="155618"/>
                    <a:pt x="1054939" y="166584"/>
                    <a:pt x="932928" y="183842"/>
                  </a:cubicBezTo>
                  <a:cubicBezTo>
                    <a:pt x="810083" y="201379"/>
                    <a:pt x="688259" y="225753"/>
                    <a:pt x="568022" y="256858"/>
                  </a:cubicBezTo>
                  <a:cubicBezTo>
                    <a:pt x="386369" y="303536"/>
                    <a:pt x="209474" y="367270"/>
                    <a:pt x="39597" y="447169"/>
                  </a:cubicBezTo>
                  <a:lnTo>
                    <a:pt x="0" y="467328"/>
                  </a:lnTo>
                  <a:lnTo>
                    <a:pt x="0" y="112255"/>
                  </a:lnTo>
                  <a:lnTo>
                    <a:pt x="79310" y="7039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grpSp>
    </p:spTree>
    <p:extLst>
      <p:ext uri="{BB962C8B-B14F-4D97-AF65-F5344CB8AC3E}">
        <p14:creationId xmlns:p14="http://schemas.microsoft.com/office/powerpoint/2010/main" val="2962726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E54B82-C1BD-ABE8-E0C9-30B5C603D494}"/>
              </a:ext>
            </a:extLst>
          </p:cNvPr>
          <p:cNvSpPr>
            <a:spLocks noGrp="1"/>
          </p:cNvSpPr>
          <p:nvPr>
            <p:ph type="title"/>
          </p:nvPr>
        </p:nvSpPr>
        <p:spPr>
          <a:xfrm>
            <a:off x="838200" y="365125"/>
            <a:ext cx="10515600" cy="1325563"/>
          </a:xfrm>
        </p:spPr>
        <p:txBody>
          <a:bodyPr>
            <a:normAutofit/>
          </a:bodyPr>
          <a:lstStyle/>
          <a:p>
            <a:pPr algn="ctr"/>
            <a:r>
              <a:rPr lang="en-GB" sz="4000" u="sng" dirty="0">
                <a:solidFill>
                  <a:schemeClr val="bg1"/>
                </a:solidFill>
                <a:latin typeface="+mn-lt"/>
              </a:rPr>
              <a:t>Introduction</a:t>
            </a:r>
          </a:p>
        </p:txBody>
      </p:sp>
      <p:sp>
        <p:nvSpPr>
          <p:cNvPr id="3" name="Content Placeholder 2">
            <a:extLst>
              <a:ext uri="{FF2B5EF4-FFF2-40B4-BE49-F238E27FC236}">
                <a16:creationId xmlns:a16="http://schemas.microsoft.com/office/drawing/2014/main" id="{51D5CDB5-BB2B-2D65-954D-20F233DB4F86}"/>
              </a:ext>
            </a:extLst>
          </p:cNvPr>
          <p:cNvSpPr>
            <a:spLocks noGrp="1"/>
          </p:cNvSpPr>
          <p:nvPr>
            <p:ph idx="1"/>
          </p:nvPr>
        </p:nvSpPr>
        <p:spPr>
          <a:xfrm>
            <a:off x="287694" y="2276475"/>
            <a:ext cx="11616612" cy="4376252"/>
          </a:xfrm>
        </p:spPr>
        <p:txBody>
          <a:bodyPr>
            <a:noAutofit/>
          </a:bodyPr>
          <a:lstStyle/>
          <a:p>
            <a:r>
              <a:rPr lang="en-GB" sz="2400" dirty="0"/>
              <a:t>The theory of planned behaviour is a cognitive theory by </a:t>
            </a:r>
            <a:r>
              <a:rPr lang="en-GB" sz="2400" dirty="0" err="1"/>
              <a:t>Azjen</a:t>
            </a:r>
            <a:r>
              <a:rPr lang="en-GB" sz="2400" dirty="0"/>
              <a:t> (1985)</a:t>
            </a:r>
          </a:p>
          <a:p>
            <a:endParaRPr lang="en-GB" sz="2400" dirty="0"/>
          </a:p>
          <a:p>
            <a:r>
              <a:rPr lang="en-GB" sz="2400" dirty="0"/>
              <a:t>It is an extension of the theory of reasoned action by </a:t>
            </a:r>
            <a:r>
              <a:rPr lang="en-GB" sz="2400" dirty="0" err="1"/>
              <a:t>Azjen</a:t>
            </a:r>
            <a:r>
              <a:rPr lang="en-GB" sz="2400" dirty="0"/>
              <a:t> and Fishbein (1980).</a:t>
            </a:r>
          </a:p>
          <a:p>
            <a:endParaRPr lang="en-GB" sz="2400" dirty="0"/>
          </a:p>
          <a:p>
            <a:r>
              <a:rPr lang="en-GB" sz="2400" dirty="0"/>
              <a:t>It proposes that a person’s decision to perform a certain behaviour e.g. stopping binge drinking, can be predicted by a number of factors including how strong their intention is to do that behaviour. </a:t>
            </a:r>
          </a:p>
          <a:p>
            <a:endParaRPr lang="en-GB" sz="2400" dirty="0"/>
          </a:p>
          <a:p>
            <a:r>
              <a:rPr lang="en-GB" sz="2400" dirty="0"/>
              <a:t>This theory is best applied to behaviours that are under our voluntary control, in other words behaviours which we can choose to do or not do.  </a:t>
            </a:r>
          </a:p>
        </p:txBody>
      </p:sp>
    </p:spTree>
    <p:extLst>
      <p:ext uri="{BB962C8B-B14F-4D97-AF65-F5344CB8AC3E}">
        <p14:creationId xmlns:p14="http://schemas.microsoft.com/office/powerpoint/2010/main" val="1700265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0" name="Rectangle 208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2" name="Rectangle 209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6" name="Content Placeholder 2055">
            <a:extLst>
              <a:ext uri="{FF2B5EF4-FFF2-40B4-BE49-F238E27FC236}">
                <a16:creationId xmlns:a16="http://schemas.microsoft.com/office/drawing/2014/main" id="{61874636-DD62-FC4F-4961-5B273E003C56}"/>
              </a:ext>
            </a:extLst>
          </p:cNvPr>
          <p:cNvSpPr>
            <a:spLocks noGrp="1"/>
          </p:cNvSpPr>
          <p:nvPr>
            <p:ph idx="1"/>
          </p:nvPr>
        </p:nvSpPr>
        <p:spPr>
          <a:xfrm>
            <a:off x="521056" y="1229332"/>
            <a:ext cx="5114880" cy="5168669"/>
          </a:xfrm>
        </p:spPr>
        <p:txBody>
          <a:bodyPr anchor="t">
            <a:normAutofit lnSpcReduction="10000"/>
          </a:bodyPr>
          <a:lstStyle/>
          <a:p>
            <a:pPr marL="0" indent="0">
              <a:buNone/>
            </a:pPr>
            <a:r>
              <a:rPr lang="en-US" dirty="0">
                <a:solidFill>
                  <a:schemeClr val="tx2"/>
                </a:solidFill>
              </a:rPr>
              <a:t>‘</a:t>
            </a:r>
            <a:r>
              <a:rPr lang="en-US" dirty="0"/>
              <a:t>Intentions are assumed to capture the motivational factors that influence a behavior; they are indications of how hard people are willing to try, of how much of an effort they are planning to exert, in order to perform the behavior. As a general rule, the stronger the intention to engage in a behavior, the more likely should its performance.’ </a:t>
            </a:r>
          </a:p>
          <a:p>
            <a:pPr marL="0" indent="0">
              <a:buNone/>
            </a:pPr>
            <a:endParaRPr lang="en-US" dirty="0"/>
          </a:p>
          <a:p>
            <a:pPr marL="0" indent="0">
              <a:buNone/>
            </a:pPr>
            <a:r>
              <a:rPr lang="en-US" dirty="0"/>
              <a:t>		(Ajzen, 1991, p.181)</a:t>
            </a:r>
          </a:p>
        </p:txBody>
      </p:sp>
      <p:grpSp>
        <p:nvGrpSpPr>
          <p:cNvPr id="2094" name="Group 209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095" name="Freeform: Shape 209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6" name="Freeform: Shape 209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7" name="Freeform: Shape 209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8" name="Freeform: Shape 209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4" name="Picture 6" descr="Consumer attitudes and behavior: the theory of planned behavior applied to  food consumption decisions | Icek Ajzen - Academia.edu">
            <a:extLst>
              <a:ext uri="{FF2B5EF4-FFF2-40B4-BE49-F238E27FC236}">
                <a16:creationId xmlns:a16="http://schemas.microsoft.com/office/drawing/2014/main" id="{1775AE8A-3D0F-52EA-31E6-1387ABFE07D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325" r="5326" b="1"/>
          <a:stretch/>
        </p:blipFill>
        <p:spPr bwMode="auto">
          <a:xfrm>
            <a:off x="7822756" y="1700784"/>
            <a:ext cx="3913503" cy="4379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884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7E3AE6-1CDF-6AA6-191A-32E5FDB4DC03}"/>
              </a:ext>
            </a:extLst>
          </p:cNvPr>
          <p:cNvSpPr>
            <a:spLocks noGrp="1"/>
          </p:cNvSpPr>
          <p:nvPr>
            <p:ph type="title"/>
          </p:nvPr>
        </p:nvSpPr>
        <p:spPr>
          <a:xfrm>
            <a:off x="838200" y="365125"/>
            <a:ext cx="10515600" cy="1325563"/>
          </a:xfrm>
        </p:spPr>
        <p:txBody>
          <a:bodyPr>
            <a:normAutofit/>
          </a:bodyPr>
          <a:lstStyle/>
          <a:p>
            <a:pPr algn="ctr"/>
            <a:r>
              <a:rPr lang="en-GB" sz="4000" u="sng" dirty="0">
                <a:solidFill>
                  <a:srgbClr val="FFFFFF"/>
                </a:solidFill>
                <a:latin typeface="+mn-lt"/>
              </a:rPr>
              <a:t>The intention to do a behaviour is determined by three variables: </a:t>
            </a:r>
          </a:p>
        </p:txBody>
      </p:sp>
      <p:sp>
        <p:nvSpPr>
          <p:cNvPr id="3" name="Content Placeholder 2">
            <a:extLst>
              <a:ext uri="{FF2B5EF4-FFF2-40B4-BE49-F238E27FC236}">
                <a16:creationId xmlns:a16="http://schemas.microsoft.com/office/drawing/2014/main" id="{F5762F61-192C-DB20-B9CF-FC5338270E2D}"/>
              </a:ext>
            </a:extLst>
          </p:cNvPr>
          <p:cNvSpPr>
            <a:spLocks noGrp="1"/>
          </p:cNvSpPr>
          <p:nvPr>
            <p:ph idx="1"/>
          </p:nvPr>
        </p:nvSpPr>
        <p:spPr>
          <a:xfrm>
            <a:off x="838200" y="2438400"/>
            <a:ext cx="10515600" cy="3738562"/>
          </a:xfrm>
        </p:spPr>
        <p:txBody>
          <a:bodyPr>
            <a:normAutofit/>
          </a:bodyPr>
          <a:lstStyle/>
          <a:p>
            <a:pPr marL="514350" indent="-514350">
              <a:buFont typeface="+mj-lt"/>
              <a:buAutoNum type="arabicPeriod"/>
            </a:pPr>
            <a:r>
              <a:rPr lang="en-GB" sz="3200" dirty="0"/>
              <a:t>Personal attributes </a:t>
            </a:r>
          </a:p>
          <a:p>
            <a:pPr marL="514350" indent="-514350">
              <a:buFont typeface="+mj-lt"/>
              <a:buAutoNum type="arabicPeriod"/>
            </a:pPr>
            <a:endParaRPr lang="en-GB" sz="3200" dirty="0"/>
          </a:p>
          <a:p>
            <a:pPr marL="514350" indent="-514350">
              <a:buFont typeface="+mj-lt"/>
              <a:buAutoNum type="arabicPeriod"/>
            </a:pPr>
            <a:r>
              <a:rPr lang="en-GB" sz="3200" dirty="0"/>
              <a:t>Subjective norms </a:t>
            </a:r>
          </a:p>
          <a:p>
            <a:pPr marL="514350" indent="-514350">
              <a:buFont typeface="+mj-lt"/>
              <a:buAutoNum type="arabicPeriod"/>
            </a:pPr>
            <a:endParaRPr lang="en-GB" sz="3200" dirty="0"/>
          </a:p>
          <a:p>
            <a:pPr marL="514350" indent="-514350">
              <a:buFont typeface="+mj-lt"/>
              <a:buAutoNum type="arabicPeriod"/>
            </a:pPr>
            <a:r>
              <a:rPr lang="en-GB" sz="3200" dirty="0"/>
              <a:t>Perceived behavioural control </a:t>
            </a:r>
          </a:p>
        </p:txBody>
      </p:sp>
    </p:spTree>
    <p:extLst>
      <p:ext uri="{BB962C8B-B14F-4D97-AF65-F5344CB8AC3E}">
        <p14:creationId xmlns:p14="http://schemas.microsoft.com/office/powerpoint/2010/main" val="9323099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8E68-7CE8-6331-03DF-B1EC90ECF32C}"/>
              </a:ext>
            </a:extLst>
          </p:cNvPr>
          <p:cNvSpPr>
            <a:spLocks noGrp="1"/>
          </p:cNvSpPr>
          <p:nvPr>
            <p:ph type="title"/>
          </p:nvPr>
        </p:nvSpPr>
        <p:spPr>
          <a:xfrm>
            <a:off x="5069940" y="365124"/>
            <a:ext cx="6172200" cy="1828800"/>
          </a:xfrm>
        </p:spPr>
        <p:txBody>
          <a:bodyPr>
            <a:normAutofit/>
          </a:bodyPr>
          <a:lstStyle/>
          <a:p>
            <a:pPr algn="ctr"/>
            <a:r>
              <a:rPr lang="en-GB" sz="4000" u="sng" dirty="0">
                <a:latin typeface="+mn-lt"/>
              </a:rPr>
              <a:t>1. Personal attitudes</a:t>
            </a:r>
          </a:p>
        </p:txBody>
      </p:sp>
      <p:pic>
        <p:nvPicPr>
          <p:cNvPr id="14" name="Picture 4" descr="Hand reaching out to sun">
            <a:extLst>
              <a:ext uri="{FF2B5EF4-FFF2-40B4-BE49-F238E27FC236}">
                <a16:creationId xmlns:a16="http://schemas.microsoft.com/office/drawing/2014/main" id="{092A497F-5039-14BB-D554-A1F89E5B5A45}"/>
              </a:ext>
            </a:extLst>
          </p:cNvPr>
          <p:cNvPicPr>
            <a:picLocks noChangeAspect="1"/>
          </p:cNvPicPr>
          <p:nvPr/>
        </p:nvPicPr>
        <p:blipFill rotWithShape="1">
          <a:blip r:embed="rId2"/>
          <a:srcRect l="36529" r="18144" b="2"/>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D109E883-B9F6-56AA-8DED-F949CDFCB001}"/>
              </a:ext>
            </a:extLst>
          </p:cNvPr>
          <p:cNvSpPr>
            <a:spLocks noGrp="1"/>
          </p:cNvSpPr>
          <p:nvPr>
            <p:ph idx="1"/>
          </p:nvPr>
        </p:nvSpPr>
        <p:spPr>
          <a:xfrm>
            <a:off x="5069939" y="2006082"/>
            <a:ext cx="6807929" cy="4175262"/>
          </a:xfrm>
        </p:spPr>
        <p:txBody>
          <a:bodyPr>
            <a:normAutofit/>
          </a:bodyPr>
          <a:lstStyle/>
          <a:p>
            <a:pPr marL="0" indent="0">
              <a:buNone/>
            </a:pPr>
            <a:r>
              <a:rPr lang="en-GB" dirty="0"/>
              <a:t>Our personal attitudes and beliefs about the behaviour. These can be positive or negative e.g. </a:t>
            </a:r>
          </a:p>
          <a:p>
            <a:pPr marL="0" indent="0">
              <a:buNone/>
            </a:pPr>
            <a:endParaRPr lang="en-GB" dirty="0"/>
          </a:p>
          <a:p>
            <a:pPr marL="0" indent="0">
              <a:buNone/>
            </a:pPr>
            <a:endParaRPr lang="en-GB" sz="2400" dirty="0"/>
          </a:p>
        </p:txBody>
      </p:sp>
      <p:sp>
        <p:nvSpPr>
          <p:cNvPr id="6" name="Oval 5">
            <a:extLst>
              <a:ext uri="{FF2B5EF4-FFF2-40B4-BE49-F238E27FC236}">
                <a16:creationId xmlns:a16="http://schemas.microsoft.com/office/drawing/2014/main" id="{ADF17B03-3410-F1CF-EF47-B7F5680D623F}"/>
              </a:ext>
            </a:extLst>
          </p:cNvPr>
          <p:cNvSpPr/>
          <p:nvPr/>
        </p:nvSpPr>
        <p:spPr>
          <a:xfrm>
            <a:off x="6096000" y="3041779"/>
            <a:ext cx="4208106" cy="162229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400" b="1" dirty="0"/>
              <a:t>Positive</a:t>
            </a:r>
            <a:r>
              <a:rPr lang="en-GB" sz="2400" dirty="0"/>
              <a:t> = </a:t>
            </a:r>
          </a:p>
          <a:p>
            <a:pPr marL="0" indent="0" algn="ctr">
              <a:buNone/>
            </a:pPr>
            <a:r>
              <a:rPr lang="en-GB" sz="2400" dirty="0"/>
              <a:t>Binge drinking makes me more sociable. </a:t>
            </a:r>
          </a:p>
        </p:txBody>
      </p:sp>
      <p:sp>
        <p:nvSpPr>
          <p:cNvPr id="9" name="Oval 8">
            <a:extLst>
              <a:ext uri="{FF2B5EF4-FFF2-40B4-BE49-F238E27FC236}">
                <a16:creationId xmlns:a16="http://schemas.microsoft.com/office/drawing/2014/main" id="{E4F811F9-45D7-BF61-9D14-41C9461A084A}"/>
              </a:ext>
            </a:extLst>
          </p:cNvPr>
          <p:cNvSpPr/>
          <p:nvPr/>
        </p:nvSpPr>
        <p:spPr>
          <a:xfrm>
            <a:off x="6096000" y="4870578"/>
            <a:ext cx="4208106" cy="1622298"/>
          </a:xfrm>
          <a:prstGeom prst="ellipse">
            <a:avLst/>
          </a:prstGeom>
          <a:solidFill>
            <a:srgbClr val="FF99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400" b="1" dirty="0">
                <a:solidFill>
                  <a:schemeClr val="bg1"/>
                </a:solidFill>
              </a:rPr>
              <a:t>Negative</a:t>
            </a:r>
            <a:r>
              <a:rPr lang="en-GB" sz="2400" dirty="0">
                <a:solidFill>
                  <a:schemeClr val="bg1"/>
                </a:solidFill>
              </a:rPr>
              <a:t> = </a:t>
            </a:r>
          </a:p>
          <a:p>
            <a:pPr marL="0" indent="0" algn="ctr">
              <a:buNone/>
            </a:pPr>
            <a:r>
              <a:rPr lang="en-GB" sz="2400" dirty="0">
                <a:solidFill>
                  <a:schemeClr val="bg1"/>
                </a:solidFill>
              </a:rPr>
              <a:t>Binge drinking costs me a lot of money.</a:t>
            </a:r>
          </a:p>
        </p:txBody>
      </p:sp>
    </p:spTree>
    <p:extLst>
      <p:ext uri="{BB962C8B-B14F-4D97-AF65-F5344CB8AC3E}">
        <p14:creationId xmlns:p14="http://schemas.microsoft.com/office/powerpoint/2010/main" val="1340055296"/>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38E68-7CE8-6331-03DF-B1EC90ECF32C}"/>
              </a:ext>
            </a:extLst>
          </p:cNvPr>
          <p:cNvSpPr>
            <a:spLocks noGrp="1"/>
          </p:cNvSpPr>
          <p:nvPr>
            <p:ph type="title"/>
          </p:nvPr>
        </p:nvSpPr>
        <p:spPr>
          <a:xfrm>
            <a:off x="640080" y="4777739"/>
            <a:ext cx="3418990" cy="1412119"/>
          </a:xfrm>
        </p:spPr>
        <p:txBody>
          <a:bodyPr>
            <a:normAutofit/>
          </a:bodyPr>
          <a:lstStyle/>
          <a:p>
            <a:pPr algn="ctr"/>
            <a:r>
              <a:rPr lang="en-GB" dirty="0">
                <a:latin typeface="+mn-lt"/>
              </a:rPr>
              <a:t>2. </a:t>
            </a:r>
            <a:r>
              <a:rPr lang="en-GB" u="sng" dirty="0">
                <a:latin typeface="+mn-lt"/>
              </a:rPr>
              <a:t>Subjective norms</a:t>
            </a:r>
          </a:p>
        </p:txBody>
      </p:sp>
      <p:pic>
        <p:nvPicPr>
          <p:cNvPr id="10" name="Picture 9" descr="A close up image of chess pawns">
            <a:extLst>
              <a:ext uri="{FF2B5EF4-FFF2-40B4-BE49-F238E27FC236}">
                <a16:creationId xmlns:a16="http://schemas.microsoft.com/office/drawing/2014/main" id="{9BFEAAAA-CF4C-570A-C285-42E917DCF35B}"/>
              </a:ext>
            </a:extLst>
          </p:cNvPr>
          <p:cNvPicPr>
            <a:picLocks noChangeAspect="1"/>
          </p:cNvPicPr>
          <p:nvPr/>
        </p:nvPicPr>
        <p:blipFill rotWithShape="1">
          <a:blip r:embed="rId2"/>
          <a:srcRect t="4313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47"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09E883-B9F6-56AA-8DED-F949CDFCB001}"/>
              </a:ext>
            </a:extLst>
          </p:cNvPr>
          <p:cNvSpPr>
            <a:spLocks noGrp="1"/>
          </p:cNvSpPr>
          <p:nvPr>
            <p:ph idx="1"/>
          </p:nvPr>
        </p:nvSpPr>
        <p:spPr>
          <a:xfrm>
            <a:off x="4654294" y="4777739"/>
            <a:ext cx="6897626" cy="1511094"/>
          </a:xfrm>
        </p:spPr>
        <p:txBody>
          <a:bodyPr anchor="ctr">
            <a:normAutofit lnSpcReduction="10000"/>
          </a:bodyPr>
          <a:lstStyle/>
          <a:p>
            <a:pPr marL="0" indent="0" algn="ctr">
              <a:buNone/>
            </a:pPr>
            <a:r>
              <a:rPr lang="en-GB" sz="2400" dirty="0"/>
              <a:t>Our perceptions of other people’s attitudes towards this behaviour. </a:t>
            </a:r>
          </a:p>
          <a:p>
            <a:pPr marL="0" indent="0" algn="ctr">
              <a:buNone/>
            </a:pPr>
            <a:r>
              <a:rPr lang="en-GB" sz="2400" dirty="0"/>
              <a:t>What we think other people think about this behaviour.</a:t>
            </a:r>
            <a:endParaRPr lang="en-GB" sz="2200" dirty="0"/>
          </a:p>
        </p:txBody>
      </p:sp>
    </p:spTree>
    <p:extLst>
      <p:ext uri="{BB962C8B-B14F-4D97-AF65-F5344CB8AC3E}">
        <p14:creationId xmlns:p14="http://schemas.microsoft.com/office/powerpoint/2010/main" val="775123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38E68-7CE8-6331-03DF-B1EC90ECF32C}"/>
              </a:ext>
            </a:extLst>
          </p:cNvPr>
          <p:cNvSpPr>
            <a:spLocks noGrp="1"/>
          </p:cNvSpPr>
          <p:nvPr>
            <p:ph type="title"/>
          </p:nvPr>
        </p:nvSpPr>
        <p:spPr>
          <a:xfrm>
            <a:off x="635000" y="640823"/>
            <a:ext cx="3418659" cy="5583148"/>
          </a:xfrm>
        </p:spPr>
        <p:txBody>
          <a:bodyPr anchor="ctr">
            <a:normAutofit/>
          </a:bodyPr>
          <a:lstStyle/>
          <a:p>
            <a:pPr algn="ctr"/>
            <a:r>
              <a:rPr lang="en-GB" sz="5400" dirty="0">
                <a:latin typeface="+mn-lt"/>
              </a:rPr>
              <a:t>e.g.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D574767-DED1-3C5D-D439-711D829CEDBE}"/>
              </a:ext>
            </a:extLst>
          </p:cNvPr>
          <p:cNvGraphicFramePr>
            <a:graphicFrameLocks noGrp="1"/>
          </p:cNvGraphicFramePr>
          <p:nvPr>
            <p:ph idx="1"/>
            <p:extLst>
              <p:ext uri="{D42A27DB-BD31-4B8C-83A1-F6EECF244321}">
                <p14:modId xmlns:p14="http://schemas.microsoft.com/office/powerpoint/2010/main" val="214139092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759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FE748-1687-1078-AAE4-B6E8F964245E}"/>
              </a:ext>
            </a:extLst>
          </p:cNvPr>
          <p:cNvSpPr>
            <a:spLocks noGrp="1"/>
          </p:cNvSpPr>
          <p:nvPr>
            <p:ph type="title"/>
          </p:nvPr>
        </p:nvSpPr>
        <p:spPr>
          <a:xfrm>
            <a:off x="5069940" y="365124"/>
            <a:ext cx="6172200" cy="1828800"/>
          </a:xfrm>
        </p:spPr>
        <p:txBody>
          <a:bodyPr>
            <a:normAutofit/>
          </a:bodyPr>
          <a:lstStyle/>
          <a:p>
            <a:pPr algn="ctr"/>
            <a:r>
              <a:rPr lang="en-GB" u="sng" dirty="0">
                <a:latin typeface="+mn-lt"/>
              </a:rPr>
              <a:t>Perceived behavioural control</a:t>
            </a:r>
          </a:p>
        </p:txBody>
      </p:sp>
      <p:pic>
        <p:nvPicPr>
          <p:cNvPr id="5" name="Picture 4" descr="Audio sound board">
            <a:extLst>
              <a:ext uri="{FF2B5EF4-FFF2-40B4-BE49-F238E27FC236}">
                <a16:creationId xmlns:a16="http://schemas.microsoft.com/office/drawing/2014/main" id="{B77B2ED5-7159-B6EB-7756-41F8A374A4AE}"/>
              </a:ext>
            </a:extLst>
          </p:cNvPr>
          <p:cNvPicPr>
            <a:picLocks noChangeAspect="1"/>
          </p:cNvPicPr>
          <p:nvPr/>
        </p:nvPicPr>
        <p:blipFill rotWithShape="1">
          <a:blip r:embed="rId2"/>
          <a:srcRect l="39509" r="15331" b="-1"/>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AD25F21D-2C1B-DFD4-0410-0FD78428C694}"/>
              </a:ext>
            </a:extLst>
          </p:cNvPr>
          <p:cNvSpPr>
            <a:spLocks noGrp="1"/>
          </p:cNvSpPr>
          <p:nvPr>
            <p:ph idx="1"/>
          </p:nvPr>
        </p:nvSpPr>
        <p:spPr>
          <a:xfrm>
            <a:off x="5069939" y="2322576"/>
            <a:ext cx="6712485" cy="3858768"/>
          </a:xfrm>
        </p:spPr>
        <p:txBody>
          <a:bodyPr>
            <a:normAutofit/>
          </a:bodyPr>
          <a:lstStyle/>
          <a:p>
            <a:pPr marL="0" indent="0">
              <a:buNone/>
            </a:pPr>
            <a:r>
              <a:rPr lang="en-GB" dirty="0"/>
              <a:t>The extent to which we believe we can control and determine our own behaviour. </a:t>
            </a:r>
          </a:p>
          <a:p>
            <a:pPr marL="0" indent="0">
              <a:buNone/>
            </a:pPr>
            <a:endParaRPr lang="en-GB" dirty="0"/>
          </a:p>
          <a:p>
            <a:pPr marL="0" indent="0">
              <a:buNone/>
            </a:pPr>
            <a:r>
              <a:rPr lang="en-GB" dirty="0"/>
              <a:t>This includes both </a:t>
            </a:r>
            <a:r>
              <a:rPr lang="en-GB" b="1" dirty="0"/>
              <a:t>internal</a:t>
            </a:r>
            <a:r>
              <a:rPr lang="en-GB" dirty="0"/>
              <a:t> factors (the characteristics and skills of the individual) and </a:t>
            </a:r>
            <a:r>
              <a:rPr lang="en-GB" b="1" dirty="0"/>
              <a:t>external</a:t>
            </a:r>
            <a:r>
              <a:rPr lang="en-GB" dirty="0"/>
              <a:t> factors (our surrounding environment and the support available to us). </a:t>
            </a:r>
          </a:p>
          <a:p>
            <a:endParaRPr lang="en-GB" sz="2400" dirty="0"/>
          </a:p>
        </p:txBody>
      </p:sp>
    </p:spTree>
    <p:extLst>
      <p:ext uri="{BB962C8B-B14F-4D97-AF65-F5344CB8AC3E}">
        <p14:creationId xmlns:p14="http://schemas.microsoft.com/office/powerpoint/2010/main" val="194700444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C38E68-7CE8-6331-03DF-B1EC90ECF32C}"/>
              </a:ext>
            </a:extLst>
          </p:cNvPr>
          <p:cNvSpPr>
            <a:spLocks noGrp="1"/>
          </p:cNvSpPr>
          <p:nvPr>
            <p:ph type="title"/>
          </p:nvPr>
        </p:nvSpPr>
        <p:spPr>
          <a:xfrm>
            <a:off x="635000" y="640823"/>
            <a:ext cx="3418659" cy="5583148"/>
          </a:xfrm>
        </p:spPr>
        <p:txBody>
          <a:bodyPr anchor="ctr">
            <a:normAutofit/>
          </a:bodyPr>
          <a:lstStyle/>
          <a:p>
            <a:pPr algn="ctr"/>
            <a:r>
              <a:rPr lang="en-GB" sz="5400" dirty="0">
                <a:latin typeface="+mn-lt"/>
              </a:rPr>
              <a:t>e.g.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B127D6A-96F5-3D5A-B0D7-BACBD3AA3FC7}"/>
              </a:ext>
            </a:extLst>
          </p:cNvPr>
          <p:cNvGraphicFramePr>
            <a:graphicFrameLocks noGrp="1"/>
          </p:cNvGraphicFramePr>
          <p:nvPr>
            <p:ph idx="1"/>
            <p:extLst>
              <p:ext uri="{D42A27DB-BD31-4B8C-83A1-F6EECF244321}">
                <p14:modId xmlns:p14="http://schemas.microsoft.com/office/powerpoint/2010/main" val="407685001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3590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E8BD5-96C4-2481-CA96-4EF1BC939147}"/>
              </a:ext>
            </a:extLst>
          </p:cNvPr>
          <p:cNvSpPr>
            <a:spLocks noGrp="1"/>
          </p:cNvSpPr>
          <p:nvPr>
            <p:ph type="title"/>
          </p:nvPr>
        </p:nvSpPr>
        <p:spPr/>
        <p:txBody>
          <a:bodyPr>
            <a:normAutofit/>
          </a:bodyPr>
          <a:lstStyle/>
          <a:p>
            <a:pPr algn="ctr"/>
            <a:r>
              <a:rPr lang="en-GB" sz="4000" u="sng" dirty="0">
                <a:latin typeface="+mn-lt"/>
              </a:rPr>
              <a:t>The impact of perceived behavioural control</a:t>
            </a:r>
            <a:br>
              <a:rPr lang="en-GB" sz="4000" u="sng" dirty="0">
                <a:latin typeface="+mn-lt"/>
              </a:rPr>
            </a:br>
            <a:r>
              <a:rPr lang="en-GB" sz="4000" u="sng" dirty="0">
                <a:latin typeface="+mn-lt"/>
              </a:rPr>
              <a:t>on our intention and our behaviour: </a:t>
            </a:r>
          </a:p>
        </p:txBody>
      </p:sp>
      <p:sp>
        <p:nvSpPr>
          <p:cNvPr id="3" name="Content Placeholder 2">
            <a:extLst>
              <a:ext uri="{FF2B5EF4-FFF2-40B4-BE49-F238E27FC236}">
                <a16:creationId xmlns:a16="http://schemas.microsoft.com/office/drawing/2014/main" id="{6DDF7815-BB25-4C93-6BAC-F784C61C21D8}"/>
              </a:ext>
            </a:extLst>
          </p:cNvPr>
          <p:cNvSpPr>
            <a:spLocks noGrp="1"/>
          </p:cNvSpPr>
          <p:nvPr>
            <p:ph idx="1"/>
          </p:nvPr>
        </p:nvSpPr>
        <p:spPr/>
        <p:txBody>
          <a:bodyPr/>
          <a:lstStyle/>
          <a:p>
            <a:r>
              <a:rPr lang="en-GB" dirty="0"/>
              <a:t>The more </a:t>
            </a:r>
            <a:r>
              <a:rPr lang="en-GB" b="1" dirty="0"/>
              <a:t>control</a:t>
            </a:r>
            <a:r>
              <a:rPr lang="en-GB" dirty="0"/>
              <a:t> we think we have over our behaviour the greater our </a:t>
            </a:r>
            <a:r>
              <a:rPr lang="en-GB" b="1" dirty="0"/>
              <a:t>intention</a:t>
            </a:r>
            <a:r>
              <a:rPr lang="en-GB" dirty="0"/>
              <a:t> becomes to actually perform the behaviour.  </a:t>
            </a:r>
          </a:p>
          <a:p>
            <a:endParaRPr lang="en-GB" dirty="0"/>
          </a:p>
          <a:p>
            <a:r>
              <a:rPr lang="en-GB" dirty="0"/>
              <a:t>This level of intention is also influenced by our </a:t>
            </a:r>
            <a:r>
              <a:rPr lang="en-GB" b="1" dirty="0"/>
              <a:t>personal attitudes </a:t>
            </a:r>
            <a:r>
              <a:rPr lang="en-GB" dirty="0"/>
              <a:t>and </a:t>
            </a:r>
            <a:r>
              <a:rPr lang="en-GB" b="1" dirty="0"/>
              <a:t>subjective norms</a:t>
            </a:r>
            <a:r>
              <a:rPr lang="en-GB" dirty="0"/>
              <a:t>. </a:t>
            </a:r>
          </a:p>
          <a:p>
            <a:endParaRPr lang="en-GB" dirty="0"/>
          </a:p>
          <a:p>
            <a:r>
              <a:rPr lang="en-GB" dirty="0"/>
              <a:t>Additionally, if we think we have more </a:t>
            </a:r>
            <a:r>
              <a:rPr lang="en-GB" b="1" dirty="0"/>
              <a:t>control</a:t>
            </a:r>
            <a:r>
              <a:rPr lang="en-GB" dirty="0"/>
              <a:t> over our behaviour then this also means we try harder and longer to succeed when actually </a:t>
            </a:r>
            <a:r>
              <a:rPr lang="en-GB" b="1" dirty="0"/>
              <a:t>performing the behaviour</a:t>
            </a:r>
            <a:r>
              <a:rPr lang="en-GB" dirty="0"/>
              <a:t>. </a:t>
            </a:r>
          </a:p>
        </p:txBody>
      </p:sp>
    </p:spTree>
    <p:extLst>
      <p:ext uri="{BB962C8B-B14F-4D97-AF65-F5344CB8AC3E}">
        <p14:creationId xmlns:p14="http://schemas.microsoft.com/office/powerpoint/2010/main" val="2845844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ory of Planned Behaviour (Ajzen, 1991) | Download Scientific Diagram">
            <a:extLst>
              <a:ext uri="{FF2B5EF4-FFF2-40B4-BE49-F238E27FC236}">
                <a16:creationId xmlns:a16="http://schemas.microsoft.com/office/drawing/2014/main" id="{AE6EF103-206D-A257-6447-8F8850AD5D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423" y="388809"/>
            <a:ext cx="8396177" cy="51147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9F57D8A-42F3-16AF-7729-837A3B27FBC3}"/>
              </a:ext>
            </a:extLst>
          </p:cNvPr>
          <p:cNvSpPr txBox="1"/>
          <p:nvPr/>
        </p:nvSpPr>
        <p:spPr>
          <a:xfrm>
            <a:off x="6600161" y="5423755"/>
            <a:ext cx="5425262" cy="1200329"/>
          </a:xfrm>
          <a:prstGeom prst="rect">
            <a:avLst/>
          </a:prstGeom>
          <a:noFill/>
        </p:spPr>
        <p:txBody>
          <a:bodyPr wrap="square">
            <a:spAutoFit/>
          </a:bodyPr>
          <a:lstStyle/>
          <a:p>
            <a:pPr marL="0" indent="0">
              <a:buNone/>
            </a:pPr>
            <a:r>
              <a:rPr lang="en-GB" sz="1800" dirty="0">
                <a:hlinkClick r:id="rId3"/>
              </a:rPr>
              <a:t>Available at: </a:t>
            </a:r>
          </a:p>
          <a:p>
            <a:pPr marL="0" indent="0">
              <a:buNone/>
            </a:pPr>
            <a:r>
              <a:rPr lang="en-GB" sz="1800" dirty="0">
                <a:hlinkClick r:id="rId3"/>
              </a:rPr>
              <a:t>Theory of Planned Behaviour (Ajzen, 1991)  | Download Scientific Diagram (researchgate.net)</a:t>
            </a:r>
            <a:endParaRPr lang="en-GB" sz="1800" dirty="0"/>
          </a:p>
          <a:p>
            <a:pPr marL="0" indent="0">
              <a:buNone/>
            </a:pPr>
            <a:endParaRPr lang="en-GB" sz="1800" dirty="0"/>
          </a:p>
        </p:txBody>
      </p:sp>
    </p:spTree>
    <p:extLst>
      <p:ext uri="{BB962C8B-B14F-4D97-AF65-F5344CB8AC3E}">
        <p14:creationId xmlns:p14="http://schemas.microsoft.com/office/powerpoint/2010/main" val="1185132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8B08092-9E87-156C-273C-B2D64CD6852C}"/>
              </a:ext>
            </a:extLst>
          </p:cNvPr>
          <p:cNvSpPr>
            <a:spLocks noGrp="1"/>
          </p:cNvSpPr>
          <p:nvPr>
            <p:ph type="title"/>
          </p:nvPr>
        </p:nvSpPr>
        <p:spPr>
          <a:xfrm>
            <a:off x="841246" y="673770"/>
            <a:ext cx="3644489" cy="2414488"/>
          </a:xfrm>
        </p:spPr>
        <p:txBody>
          <a:bodyPr anchor="t">
            <a:normAutofit/>
          </a:bodyPr>
          <a:lstStyle/>
          <a:p>
            <a:pPr algn="ctr"/>
            <a:r>
              <a:rPr lang="en-GB" sz="4800" dirty="0">
                <a:solidFill>
                  <a:srgbClr val="FFFFFF"/>
                </a:solidFill>
                <a:latin typeface="+mn-lt"/>
              </a:rPr>
              <a:t>Therefore:</a:t>
            </a:r>
          </a:p>
        </p:txBody>
      </p:sp>
      <p:sp>
        <p:nvSpPr>
          <p:cNvPr id="3" name="Content Placeholder 2">
            <a:extLst>
              <a:ext uri="{FF2B5EF4-FFF2-40B4-BE49-F238E27FC236}">
                <a16:creationId xmlns:a16="http://schemas.microsoft.com/office/drawing/2014/main" id="{C7950A91-A949-AA63-2FB8-8D1B12D36314}"/>
              </a:ext>
            </a:extLst>
          </p:cNvPr>
          <p:cNvSpPr>
            <a:spLocks noGrp="1"/>
          </p:cNvSpPr>
          <p:nvPr>
            <p:ph idx="1"/>
          </p:nvPr>
        </p:nvSpPr>
        <p:spPr>
          <a:xfrm>
            <a:off x="6095998" y="882315"/>
            <a:ext cx="5600701" cy="5294647"/>
          </a:xfrm>
        </p:spPr>
        <p:txBody>
          <a:bodyPr>
            <a:normAutofit/>
          </a:bodyPr>
          <a:lstStyle/>
          <a:p>
            <a:pPr marL="0" indent="0" algn="ctr">
              <a:buNone/>
            </a:pPr>
            <a:r>
              <a:rPr lang="en-GB" sz="3200" dirty="0"/>
              <a:t>The level of </a:t>
            </a:r>
          </a:p>
          <a:p>
            <a:pPr marL="0" indent="0" algn="ctr">
              <a:buNone/>
            </a:pPr>
            <a:r>
              <a:rPr lang="en-GB" sz="3200" b="1" dirty="0"/>
              <a:t>perceived behavioural control </a:t>
            </a:r>
          </a:p>
          <a:p>
            <a:pPr marL="0" indent="0" algn="ctr">
              <a:buNone/>
            </a:pPr>
            <a:r>
              <a:rPr lang="en-GB" sz="3200" dirty="0"/>
              <a:t>and amount of </a:t>
            </a:r>
          </a:p>
          <a:p>
            <a:pPr marL="0" indent="0" algn="ctr">
              <a:buNone/>
            </a:pPr>
            <a:r>
              <a:rPr lang="en-GB" sz="3200" b="1" dirty="0"/>
              <a:t>behavioural intention </a:t>
            </a:r>
          </a:p>
          <a:p>
            <a:pPr marL="0" indent="0" algn="ctr">
              <a:buNone/>
            </a:pPr>
            <a:r>
              <a:rPr lang="en-GB" sz="3200" dirty="0"/>
              <a:t>can be used to predict whether a person will be successful at achieving a certain behaviour </a:t>
            </a:r>
          </a:p>
          <a:p>
            <a:pPr marL="0" indent="0" algn="ctr">
              <a:buNone/>
            </a:pPr>
            <a:r>
              <a:rPr lang="en-GB" sz="3200" dirty="0"/>
              <a:t>e.g. </a:t>
            </a:r>
          </a:p>
          <a:p>
            <a:pPr marL="0" indent="0" algn="ctr">
              <a:buNone/>
            </a:pPr>
            <a:r>
              <a:rPr lang="en-GB" sz="3200" dirty="0"/>
              <a:t>stopping binge drinking. </a:t>
            </a:r>
          </a:p>
        </p:txBody>
      </p:sp>
    </p:spTree>
    <p:extLst>
      <p:ext uri="{BB962C8B-B14F-4D97-AF65-F5344CB8AC3E}">
        <p14:creationId xmlns:p14="http://schemas.microsoft.com/office/powerpoint/2010/main" val="2626022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9F57E-A097-C659-6BCC-2DF9CBC414BB}"/>
              </a:ext>
            </a:extLst>
          </p:cNvPr>
          <p:cNvSpPr>
            <a:spLocks noGrp="1"/>
          </p:cNvSpPr>
          <p:nvPr>
            <p:ph type="title"/>
          </p:nvPr>
        </p:nvSpPr>
        <p:spPr/>
        <p:txBody>
          <a:bodyPr>
            <a:normAutofit fontScale="90000"/>
          </a:bodyPr>
          <a:lstStyle/>
          <a:p>
            <a:pPr algn="ctr"/>
            <a:r>
              <a:rPr lang="en-GB" u="sng" dirty="0">
                <a:latin typeface="+mn-lt"/>
              </a:rPr>
              <a:t>Video: </a:t>
            </a:r>
            <a:br>
              <a:rPr lang="en-GB" u="sng" dirty="0">
                <a:latin typeface="+mn-lt"/>
              </a:rPr>
            </a:br>
            <a:r>
              <a:rPr lang="en-GB" u="sng" dirty="0">
                <a:latin typeface="+mn-lt"/>
                <a:hlinkClick r:id="rId2">
                  <a:extLst>
                    <a:ext uri="{A12FA001-AC4F-418D-AE19-62706E023703}">
                      <ahyp:hlinkClr xmlns:ahyp="http://schemas.microsoft.com/office/drawing/2018/hyperlinkcolor" val="tx"/>
                    </a:ext>
                  </a:extLst>
                </a:hlinkClick>
              </a:rPr>
              <a:t>(1552) Theory of Planned Behaviour - YouTube</a:t>
            </a:r>
            <a:endParaRPr lang="en-GB" u="sng" dirty="0">
              <a:latin typeface="+mn-lt"/>
            </a:endParaRPr>
          </a:p>
        </p:txBody>
      </p:sp>
      <p:pic>
        <p:nvPicPr>
          <p:cNvPr id="5" name="Picture 4">
            <a:extLst>
              <a:ext uri="{FF2B5EF4-FFF2-40B4-BE49-F238E27FC236}">
                <a16:creationId xmlns:a16="http://schemas.microsoft.com/office/drawing/2014/main" id="{E84010D1-4AEF-B2F5-7F0A-4D66E9568500}"/>
              </a:ext>
            </a:extLst>
          </p:cNvPr>
          <p:cNvPicPr>
            <a:picLocks noChangeAspect="1"/>
          </p:cNvPicPr>
          <p:nvPr/>
        </p:nvPicPr>
        <p:blipFill rotWithShape="1">
          <a:blip r:embed="rId3"/>
          <a:srcRect l="16875" t="16529" r="17422" b="18611"/>
          <a:stretch/>
        </p:blipFill>
        <p:spPr>
          <a:xfrm>
            <a:off x="2090737" y="1970056"/>
            <a:ext cx="8010525" cy="4448175"/>
          </a:xfrm>
          <a:prstGeom prst="rect">
            <a:avLst/>
          </a:prstGeom>
        </p:spPr>
      </p:pic>
    </p:spTree>
    <p:extLst>
      <p:ext uri="{BB962C8B-B14F-4D97-AF65-F5344CB8AC3E}">
        <p14:creationId xmlns:p14="http://schemas.microsoft.com/office/powerpoint/2010/main" val="2993724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4" name="Rectangle 13">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E4C47AC-B8E1-191F-E95C-2A8B706BE240}"/>
              </a:ext>
            </a:extLst>
          </p:cNvPr>
          <p:cNvSpPr>
            <a:spLocks noGrp="1"/>
          </p:cNvSpPr>
          <p:nvPr>
            <p:ph type="ctrTitle"/>
          </p:nvPr>
        </p:nvSpPr>
        <p:spPr>
          <a:xfrm>
            <a:off x="3371787" y="1741337"/>
            <a:ext cx="5448730" cy="2387918"/>
          </a:xfrm>
        </p:spPr>
        <p:txBody>
          <a:bodyPr anchor="b">
            <a:normAutofit/>
          </a:bodyPr>
          <a:lstStyle/>
          <a:p>
            <a:r>
              <a:rPr lang="en-GB" sz="4800" dirty="0">
                <a:latin typeface="+mn-lt"/>
              </a:rPr>
              <a:t>Evaluation</a:t>
            </a:r>
          </a:p>
        </p:txBody>
      </p:sp>
      <p:grpSp>
        <p:nvGrpSpPr>
          <p:cNvPr id="16" name="Group 15">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7" name="Freeform: Shape 16">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3" name="Freeform: Shape 22">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217209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7">
            <a:extLst>
              <a:ext uri="{FF2B5EF4-FFF2-40B4-BE49-F238E27FC236}">
                <a16:creationId xmlns:a16="http://schemas.microsoft.com/office/drawing/2014/main" id="{43C823D3-D619-407C-89E0-C6F6B1E7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9">
            <a:extLst>
              <a:ext uri="{FF2B5EF4-FFF2-40B4-BE49-F238E27FC236}">
                <a16:creationId xmlns:a16="http://schemas.microsoft.com/office/drawing/2014/main" id="{047F8E3E-2FFA-4A0F-B3C7-E57ADDCFB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83DDE05-EB21-27A2-8C76-031FFB0EC524}"/>
              </a:ext>
            </a:extLst>
          </p:cNvPr>
          <p:cNvSpPr>
            <a:spLocks noGrp="1"/>
          </p:cNvSpPr>
          <p:nvPr>
            <p:ph type="title"/>
          </p:nvPr>
        </p:nvSpPr>
        <p:spPr>
          <a:xfrm>
            <a:off x="2439091" y="759561"/>
            <a:ext cx="8691070" cy="816971"/>
          </a:xfrm>
        </p:spPr>
        <p:txBody>
          <a:bodyPr anchor="b">
            <a:normAutofit/>
          </a:bodyPr>
          <a:lstStyle/>
          <a:p>
            <a:pPr algn="ctr"/>
            <a:r>
              <a:rPr lang="en-GB" sz="4000" u="sng" dirty="0">
                <a:latin typeface="+mn-lt"/>
              </a:rPr>
              <a:t>Evaluation - Strengths</a:t>
            </a:r>
          </a:p>
        </p:txBody>
      </p:sp>
      <p:grpSp>
        <p:nvGrpSpPr>
          <p:cNvPr id="25" name="Group 11">
            <a:extLst>
              <a:ext uri="{FF2B5EF4-FFF2-40B4-BE49-F238E27FC236}">
                <a16:creationId xmlns:a16="http://schemas.microsoft.com/office/drawing/2014/main" id="{33D939F1-7ABE-4D0E-946A-43F37F556A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346102" cy="2510865"/>
            <a:chOff x="-305" y="-1"/>
            <a:chExt cx="3832880" cy="2876136"/>
          </a:xfrm>
        </p:grpSpPr>
        <p:sp>
          <p:nvSpPr>
            <p:cNvPr id="26" name="Freeform: Shape 12">
              <a:extLst>
                <a:ext uri="{FF2B5EF4-FFF2-40B4-BE49-F238E27FC236}">
                  <a16:creationId xmlns:a16="http://schemas.microsoft.com/office/drawing/2014/main" id="{63FE0426-0FE4-451E-A8BB-08DA6A6AC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3">
              <a:extLst>
                <a:ext uri="{FF2B5EF4-FFF2-40B4-BE49-F238E27FC236}">
                  <a16:creationId xmlns:a16="http://schemas.microsoft.com/office/drawing/2014/main" id="{4A32F7E8-35B4-451F-AA07-AECF7CA1D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4">
              <a:extLst>
                <a:ext uri="{FF2B5EF4-FFF2-40B4-BE49-F238E27FC236}">
                  <a16:creationId xmlns:a16="http://schemas.microsoft.com/office/drawing/2014/main" id="{E1097796-C3C8-4772-9EBD-9F5CA368F5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15">
              <a:extLst>
                <a:ext uri="{FF2B5EF4-FFF2-40B4-BE49-F238E27FC236}">
                  <a16:creationId xmlns:a16="http://schemas.microsoft.com/office/drawing/2014/main" id="{EC4BC137-BB50-4235-A83F-4B4EEE159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32626FB-B246-5CF3-D5C0-DEBF65F32ACB}"/>
              </a:ext>
            </a:extLst>
          </p:cNvPr>
          <p:cNvSpPr>
            <a:spLocks noGrp="1"/>
          </p:cNvSpPr>
          <p:nvPr>
            <p:ph idx="1"/>
          </p:nvPr>
        </p:nvSpPr>
        <p:spPr>
          <a:xfrm>
            <a:off x="428625" y="2546885"/>
            <a:ext cx="11010899" cy="3958690"/>
          </a:xfrm>
        </p:spPr>
        <p:txBody>
          <a:bodyPr>
            <a:normAutofit/>
          </a:bodyPr>
          <a:lstStyle/>
          <a:p>
            <a:r>
              <a:rPr lang="en-GB" sz="3200" dirty="0"/>
              <a:t>This theory is very useful for explaining voluntary behaviour – behaviour which we choose to do or not do. </a:t>
            </a:r>
          </a:p>
          <a:p>
            <a:endParaRPr lang="en-GB" sz="3200" dirty="0"/>
          </a:p>
          <a:p>
            <a:r>
              <a:rPr lang="en-GB" sz="3200" dirty="0"/>
              <a:t>It recognises the influences of peers on our behaviour (through the inclusion of subjective norms) and we know that the opinions of those around us do have a powerful influence on our behaviour. </a:t>
            </a:r>
          </a:p>
          <a:p>
            <a:endParaRPr lang="en-GB" sz="3200" dirty="0"/>
          </a:p>
        </p:txBody>
      </p:sp>
      <p:grpSp>
        <p:nvGrpSpPr>
          <p:cNvPr id="18" name="Group 17">
            <a:extLst>
              <a:ext uri="{FF2B5EF4-FFF2-40B4-BE49-F238E27FC236}">
                <a16:creationId xmlns:a16="http://schemas.microsoft.com/office/drawing/2014/main" id="{9DB3963A-4187-4A72-9DA4-CA6BADE229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072780" y="3734338"/>
            <a:ext cx="3878664" cy="2368659"/>
            <a:chOff x="6867015" y="-1"/>
            <a:chExt cx="5324985" cy="3251912"/>
          </a:xfrm>
          <a:solidFill>
            <a:schemeClr val="accent5">
              <a:alpha val="10000"/>
            </a:schemeClr>
          </a:solidFill>
        </p:grpSpPr>
        <p:sp>
          <p:nvSpPr>
            <p:cNvPr id="19" name="Freeform: Shape 18">
              <a:extLst>
                <a:ext uri="{FF2B5EF4-FFF2-40B4-BE49-F238E27FC236}">
                  <a16:creationId xmlns:a16="http://schemas.microsoft.com/office/drawing/2014/main" id="{2428E75E-001A-4568-B035-574F1303EF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4AC8CFC-1164-4525-82A0-25F75ADCF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F35C856-5B70-4CA2-BB8F-A37197D8F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50FD8B0-DE97-47B1-84ED-67A3BD00F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542110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83DDE05-EB21-27A2-8C76-031FFB0EC524}"/>
              </a:ext>
            </a:extLst>
          </p:cNvPr>
          <p:cNvSpPr>
            <a:spLocks noGrp="1"/>
          </p:cNvSpPr>
          <p:nvPr>
            <p:ph type="title"/>
          </p:nvPr>
        </p:nvSpPr>
        <p:spPr>
          <a:xfrm>
            <a:off x="804672" y="2053641"/>
            <a:ext cx="3669161" cy="2760098"/>
          </a:xfrm>
        </p:spPr>
        <p:txBody>
          <a:bodyPr>
            <a:normAutofit/>
          </a:bodyPr>
          <a:lstStyle/>
          <a:p>
            <a:pPr algn="ctr"/>
            <a:r>
              <a:rPr lang="en-GB" sz="4000" u="sng" dirty="0">
                <a:latin typeface="+mn-lt"/>
              </a:rPr>
              <a:t>Evaluation - Strengths</a:t>
            </a:r>
          </a:p>
        </p:txBody>
      </p:sp>
      <p:sp>
        <p:nvSpPr>
          <p:cNvPr id="3" name="Content Placeholder 2">
            <a:extLst>
              <a:ext uri="{FF2B5EF4-FFF2-40B4-BE49-F238E27FC236}">
                <a16:creationId xmlns:a16="http://schemas.microsoft.com/office/drawing/2014/main" id="{932626FB-B246-5CF3-D5C0-DEBF65F32ACB}"/>
              </a:ext>
            </a:extLst>
          </p:cNvPr>
          <p:cNvSpPr>
            <a:spLocks noGrp="1"/>
          </p:cNvSpPr>
          <p:nvPr>
            <p:ph idx="1"/>
          </p:nvPr>
        </p:nvSpPr>
        <p:spPr>
          <a:xfrm>
            <a:off x="5753101" y="176241"/>
            <a:ext cx="6286500" cy="6483075"/>
          </a:xfrm>
          <a:noFill/>
          <a:ln>
            <a:noFill/>
          </a:ln>
        </p:spPr>
        <p:txBody>
          <a:bodyPr anchor="ctr">
            <a:noAutofit/>
          </a:bodyPr>
          <a:lstStyle/>
          <a:p>
            <a:pPr marL="0" indent="0">
              <a:buNone/>
            </a:pPr>
            <a:r>
              <a:rPr lang="en-GB" sz="2400" dirty="0"/>
              <a:t>This theory also have a lot of practical applications in areas such as business, marketing and </a:t>
            </a:r>
            <a:r>
              <a:rPr lang="en-GB" sz="2400" b="1" dirty="0"/>
              <a:t>health</a:t>
            </a:r>
            <a:r>
              <a:rPr lang="en-GB" sz="2400" dirty="0"/>
              <a:t>.</a:t>
            </a:r>
          </a:p>
          <a:p>
            <a:pPr marL="0" indent="0">
              <a:buNone/>
            </a:pPr>
            <a:endParaRPr lang="en-GB" sz="2400" dirty="0"/>
          </a:p>
          <a:p>
            <a:pPr marL="0" indent="0">
              <a:buNone/>
            </a:pPr>
            <a:r>
              <a:rPr lang="en-GB" sz="2400" dirty="0"/>
              <a:t>e.g. it has been used in health education campaigns in order to try to reduce unhealthy behaviour such as smoking. One way to do this is to make people aware of the percentage of people actually engaging in the unhealthy behaviour. </a:t>
            </a:r>
          </a:p>
          <a:p>
            <a:pPr marL="0" indent="0">
              <a:buNone/>
            </a:pPr>
            <a:endParaRPr lang="en-GB" sz="2400" dirty="0"/>
          </a:p>
          <a:p>
            <a:pPr marL="0" indent="0">
              <a:buNone/>
            </a:pPr>
            <a:r>
              <a:rPr lang="en-GB" sz="2400" dirty="0"/>
              <a:t>Teenagers who smoke might be part of a peer group who all smoke and so therefore they think that smoking is the norm. Helping to make these individuals aware that in fact the majority of teenagers don’t smoke can help to change their subjective norm about smoking and mean that they are more likely to quit.   </a:t>
            </a:r>
          </a:p>
        </p:txBody>
      </p:sp>
    </p:spTree>
    <p:extLst>
      <p:ext uri="{BB962C8B-B14F-4D97-AF65-F5344CB8AC3E}">
        <p14:creationId xmlns:p14="http://schemas.microsoft.com/office/powerpoint/2010/main" val="572003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4B385CD-95A4-157A-1A8D-DBD8014DE983}"/>
              </a:ext>
            </a:extLst>
          </p:cNvPr>
          <p:cNvPicPr>
            <a:picLocks noChangeAspect="1"/>
          </p:cNvPicPr>
          <p:nvPr/>
        </p:nvPicPr>
        <p:blipFill rotWithShape="1">
          <a:blip r:embed="rId2"/>
          <a:srcRect l="16793" t="37536" r="18478" b="19855"/>
          <a:stretch/>
        </p:blipFill>
        <p:spPr>
          <a:xfrm>
            <a:off x="0" y="413668"/>
            <a:ext cx="11759609" cy="4354313"/>
          </a:xfrm>
          <a:prstGeom prst="rect">
            <a:avLst/>
          </a:prstGeom>
        </p:spPr>
      </p:pic>
      <p:sp>
        <p:nvSpPr>
          <p:cNvPr id="7" name="TextBox 6">
            <a:extLst>
              <a:ext uri="{FF2B5EF4-FFF2-40B4-BE49-F238E27FC236}">
                <a16:creationId xmlns:a16="http://schemas.microsoft.com/office/drawing/2014/main" id="{929F76E4-CCAA-5A07-B008-B8AD0F06162E}"/>
              </a:ext>
            </a:extLst>
          </p:cNvPr>
          <p:cNvSpPr txBox="1"/>
          <p:nvPr/>
        </p:nvSpPr>
        <p:spPr>
          <a:xfrm>
            <a:off x="6083596" y="5657649"/>
            <a:ext cx="6108404" cy="923330"/>
          </a:xfrm>
          <a:prstGeom prst="rect">
            <a:avLst/>
          </a:prstGeom>
          <a:noFill/>
        </p:spPr>
        <p:txBody>
          <a:bodyPr wrap="square">
            <a:spAutoFit/>
          </a:bodyPr>
          <a:lstStyle/>
          <a:p>
            <a:r>
              <a:rPr lang="en-GB" dirty="0">
                <a:hlinkClick r:id="rId3">
                  <a:extLst>
                    <a:ext uri="{A12FA001-AC4F-418D-AE19-62706E023703}">
                      <ahyp:hlinkClr xmlns:ahyp="http://schemas.microsoft.com/office/drawing/2018/hyperlinkcolor" val="tx"/>
                    </a:ext>
                  </a:extLst>
                </a:hlinkClick>
              </a:rPr>
              <a:t>Available at: </a:t>
            </a:r>
          </a:p>
          <a:p>
            <a:r>
              <a:rPr lang="en-GB" dirty="0">
                <a:hlinkClick r:id="rId3">
                  <a:extLst>
                    <a:ext uri="{A12FA001-AC4F-418D-AE19-62706E023703}">
                      <ahyp:hlinkClr xmlns:ahyp="http://schemas.microsoft.com/office/drawing/2018/hyperlinkcolor" val="tx"/>
                    </a:ext>
                  </a:extLst>
                </a:hlinkClick>
              </a:rPr>
              <a:t>Development of Theory of Planned </a:t>
            </a:r>
            <a:r>
              <a:rPr lang="en-GB" dirty="0" err="1">
                <a:hlinkClick r:id="rId3">
                  <a:extLst>
                    <a:ext uri="{A12FA001-AC4F-418D-AE19-62706E023703}">
                      <ahyp:hlinkClr xmlns:ahyp="http://schemas.microsoft.com/office/drawing/2018/hyperlinkcolor" val="tx"/>
                    </a:ext>
                  </a:extLst>
                </a:hlinkClick>
              </a:rPr>
              <a:t>Behavior</a:t>
            </a:r>
            <a:r>
              <a:rPr lang="en-GB" dirty="0">
                <a:hlinkClick r:id="rId3">
                  <a:extLst>
                    <a:ext uri="{A12FA001-AC4F-418D-AE19-62706E023703}">
                      <ahyp:hlinkClr xmlns:ahyp="http://schemas.microsoft.com/office/drawing/2018/hyperlinkcolor" val="tx"/>
                    </a:ext>
                  </a:extLst>
                </a:hlinkClick>
              </a:rPr>
              <a:t> | Models and Mechanisms of Public Health (lumenlearning.com)</a:t>
            </a:r>
            <a:endParaRPr lang="en-GB" dirty="0"/>
          </a:p>
        </p:txBody>
      </p:sp>
    </p:spTree>
    <p:extLst>
      <p:ext uri="{BB962C8B-B14F-4D97-AF65-F5344CB8AC3E}">
        <p14:creationId xmlns:p14="http://schemas.microsoft.com/office/powerpoint/2010/main" val="13784830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83DDE05-EB21-27A2-8C76-031FFB0EC524}"/>
              </a:ext>
            </a:extLst>
          </p:cNvPr>
          <p:cNvSpPr>
            <a:spLocks noGrp="1"/>
          </p:cNvSpPr>
          <p:nvPr>
            <p:ph type="title"/>
          </p:nvPr>
        </p:nvSpPr>
        <p:spPr>
          <a:xfrm>
            <a:off x="217201" y="352992"/>
            <a:ext cx="8202899" cy="920053"/>
          </a:xfrm>
        </p:spPr>
        <p:txBody>
          <a:bodyPr anchor="b">
            <a:normAutofit/>
          </a:bodyPr>
          <a:lstStyle/>
          <a:p>
            <a:pPr algn="ctr"/>
            <a:r>
              <a:rPr lang="en-GB" sz="4000" u="sng" dirty="0">
                <a:latin typeface="+mn-lt"/>
              </a:rPr>
              <a:t>Evaluation - Weaknesses</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932626FB-B246-5CF3-D5C0-DEBF65F32ACB}"/>
              </a:ext>
            </a:extLst>
          </p:cNvPr>
          <p:cNvSpPr>
            <a:spLocks noGrp="1"/>
          </p:cNvSpPr>
          <p:nvPr>
            <p:ph idx="1"/>
          </p:nvPr>
        </p:nvSpPr>
        <p:spPr>
          <a:xfrm>
            <a:off x="2514601" y="2206231"/>
            <a:ext cx="8077200" cy="3961681"/>
          </a:xfrm>
        </p:spPr>
        <p:txBody>
          <a:bodyPr>
            <a:normAutofit/>
          </a:bodyPr>
          <a:lstStyle/>
          <a:p>
            <a:pPr marL="0" indent="0">
              <a:buNone/>
            </a:pPr>
            <a:r>
              <a:rPr lang="en-GB" dirty="0"/>
              <a:t>It assumes that human behaviours are consciously thought about in a highly-reasoned and planned-out fashion. </a:t>
            </a:r>
          </a:p>
          <a:p>
            <a:pPr marL="0" indent="0">
              <a:buNone/>
            </a:pPr>
            <a:endParaRPr lang="en-GB" dirty="0"/>
          </a:p>
          <a:p>
            <a:pPr marL="0" indent="0">
              <a:buNone/>
            </a:pPr>
            <a:r>
              <a:rPr lang="en-GB" dirty="0"/>
              <a:t>But this doesn’t consider the impact that emotions and feelings can have on our behaviour, for example when people act aggressively (and we will look at this in detail when we consider the </a:t>
            </a:r>
            <a:r>
              <a:rPr lang="en-GB" b="1" dirty="0"/>
              <a:t>frustration-aggression hypothesis</a:t>
            </a:r>
            <a:r>
              <a:rPr lang="en-GB" dirty="0"/>
              <a:t>).  </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92565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8375D-5BB5-2E90-55B3-BF0D19596E5E}"/>
              </a:ext>
            </a:extLst>
          </p:cNvPr>
          <p:cNvSpPr>
            <a:spLocks noGrp="1"/>
          </p:cNvSpPr>
          <p:nvPr>
            <p:ph type="title"/>
          </p:nvPr>
        </p:nvSpPr>
        <p:spPr>
          <a:xfrm>
            <a:off x="838200" y="365125"/>
            <a:ext cx="3631163" cy="1025525"/>
          </a:xfrm>
        </p:spPr>
        <p:txBody>
          <a:bodyPr>
            <a:normAutofit/>
          </a:bodyPr>
          <a:lstStyle/>
          <a:p>
            <a:r>
              <a:rPr lang="en-GB" sz="4000" u="sng" dirty="0">
                <a:latin typeface="+mn-lt"/>
              </a:rPr>
              <a:t>Task</a:t>
            </a:r>
          </a:p>
        </p:txBody>
      </p:sp>
      <p:sp>
        <p:nvSpPr>
          <p:cNvPr id="3" name="Content Placeholder 2">
            <a:extLst>
              <a:ext uri="{FF2B5EF4-FFF2-40B4-BE49-F238E27FC236}">
                <a16:creationId xmlns:a16="http://schemas.microsoft.com/office/drawing/2014/main" id="{589D4B6E-01E8-68B2-FA79-12F8F95BD5FD}"/>
              </a:ext>
            </a:extLst>
          </p:cNvPr>
          <p:cNvSpPr>
            <a:spLocks noGrp="1"/>
          </p:cNvSpPr>
          <p:nvPr>
            <p:ph idx="1"/>
          </p:nvPr>
        </p:nvSpPr>
        <p:spPr>
          <a:xfrm>
            <a:off x="477078" y="1514475"/>
            <a:ext cx="11410122" cy="4876386"/>
          </a:xfrm>
        </p:spPr>
        <p:txBody>
          <a:bodyPr>
            <a:normAutofit lnSpcReduction="10000"/>
          </a:bodyPr>
          <a:lstStyle/>
          <a:p>
            <a:pPr marL="0" indent="0">
              <a:buNone/>
            </a:pPr>
            <a:r>
              <a:rPr lang="en-GB" dirty="0"/>
              <a:t>In small groups choose a topic e.g. </a:t>
            </a:r>
          </a:p>
          <a:p>
            <a:pPr marL="0" indent="0">
              <a:buNone/>
            </a:pPr>
            <a:endParaRPr lang="en-GB" dirty="0"/>
          </a:p>
          <a:p>
            <a:r>
              <a:rPr lang="en-GB" dirty="0"/>
              <a:t>Smoking</a:t>
            </a:r>
          </a:p>
          <a:p>
            <a:r>
              <a:rPr lang="en-GB" dirty="0"/>
              <a:t>Weight loss / healthy eating</a:t>
            </a:r>
          </a:p>
          <a:p>
            <a:r>
              <a:rPr lang="en-GB" dirty="0"/>
              <a:t>Gambling</a:t>
            </a:r>
          </a:p>
          <a:p>
            <a:pPr marL="0" indent="0">
              <a:buNone/>
            </a:pPr>
            <a:endParaRPr lang="en-GB" dirty="0"/>
          </a:p>
          <a:p>
            <a:pPr marL="0" indent="0">
              <a:buNone/>
            </a:pPr>
            <a:r>
              <a:rPr lang="en-GB" dirty="0"/>
              <a:t>Complete the worksheet in order to consider the different elements of the theory of planned behaviour in relation to your chosen topic. </a:t>
            </a:r>
          </a:p>
          <a:p>
            <a:pPr marL="0" indent="0">
              <a:buNone/>
            </a:pPr>
            <a:endParaRPr lang="en-GB" dirty="0"/>
          </a:p>
          <a:p>
            <a:pPr marL="0" indent="0">
              <a:buNone/>
            </a:pPr>
            <a:r>
              <a:rPr lang="en-GB" dirty="0"/>
              <a:t>I will then ask each group to feed back their ideas to the rest of the class. </a:t>
            </a:r>
          </a:p>
        </p:txBody>
      </p:sp>
      <p:pic>
        <p:nvPicPr>
          <p:cNvPr id="5" name="Picture 4">
            <a:extLst>
              <a:ext uri="{FF2B5EF4-FFF2-40B4-BE49-F238E27FC236}">
                <a16:creationId xmlns:a16="http://schemas.microsoft.com/office/drawing/2014/main" id="{5AAFBC14-C34E-4F1E-988F-32DDC7DE7A41}"/>
              </a:ext>
            </a:extLst>
          </p:cNvPr>
          <p:cNvPicPr>
            <a:picLocks noChangeAspect="1"/>
          </p:cNvPicPr>
          <p:nvPr/>
        </p:nvPicPr>
        <p:blipFill rotWithShape="1">
          <a:blip r:embed="rId2"/>
          <a:srcRect l="25235" t="26251" r="26953" b="15694"/>
          <a:stretch/>
        </p:blipFill>
        <p:spPr>
          <a:xfrm>
            <a:off x="5995934" y="143379"/>
            <a:ext cx="5718988" cy="3906107"/>
          </a:xfrm>
          <a:prstGeom prst="rect">
            <a:avLst/>
          </a:prstGeom>
        </p:spPr>
      </p:pic>
    </p:spTree>
    <p:extLst>
      <p:ext uri="{BB962C8B-B14F-4D97-AF65-F5344CB8AC3E}">
        <p14:creationId xmlns:p14="http://schemas.microsoft.com/office/powerpoint/2010/main" val="4266562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C1187-A5DC-3299-91E7-F2F0F58500FD}"/>
              </a:ext>
            </a:extLst>
          </p:cNvPr>
          <p:cNvSpPr>
            <a:spLocks noGrp="1"/>
          </p:cNvSpPr>
          <p:nvPr>
            <p:ph type="title"/>
          </p:nvPr>
        </p:nvSpPr>
        <p:spPr>
          <a:xfrm>
            <a:off x="6576822" y="228600"/>
            <a:ext cx="4800261" cy="2999791"/>
          </a:xfrm>
        </p:spPr>
        <p:txBody>
          <a:bodyPr vert="horz" lIns="91440" tIns="45720" rIns="91440" bIns="45720" rtlCol="0" anchor="t">
            <a:normAutofit fontScale="90000"/>
          </a:bodyPr>
          <a:lstStyle/>
          <a:p>
            <a:pPr algn="ctr"/>
            <a:r>
              <a:rPr lang="en-US" sz="4000" u="sng" dirty="0">
                <a:solidFill>
                  <a:schemeClr val="tx2"/>
                </a:solidFill>
                <a:latin typeface="+mn-lt"/>
              </a:rPr>
              <a:t>Task</a:t>
            </a:r>
            <a:br>
              <a:rPr lang="en-US" sz="4000" u="sng" dirty="0">
                <a:solidFill>
                  <a:schemeClr val="tx2"/>
                </a:solidFill>
                <a:latin typeface="+mn-lt"/>
              </a:rPr>
            </a:br>
            <a:br>
              <a:rPr lang="en-US" sz="4000" u="sng" dirty="0">
                <a:solidFill>
                  <a:schemeClr val="tx2"/>
                </a:solidFill>
                <a:latin typeface="+mn-lt"/>
              </a:rPr>
            </a:br>
            <a:r>
              <a:rPr lang="en-GB" sz="3100" dirty="0">
                <a:latin typeface="+mn-lt"/>
              </a:rPr>
              <a:t>Complete the </a:t>
            </a:r>
            <a:br>
              <a:rPr lang="en-GB" sz="3100" dirty="0">
                <a:latin typeface="+mn-lt"/>
              </a:rPr>
            </a:br>
            <a:r>
              <a:rPr lang="en-GB" sz="3100" dirty="0">
                <a:latin typeface="+mn-lt"/>
              </a:rPr>
              <a:t>theory of planned behaviour worksheet for Gareth </a:t>
            </a:r>
            <a:br>
              <a:rPr lang="en-GB" sz="3100" dirty="0">
                <a:latin typeface="+mn-lt"/>
              </a:rPr>
            </a:br>
            <a:r>
              <a:rPr lang="en-GB" sz="3100" dirty="0">
                <a:latin typeface="+mn-lt"/>
              </a:rPr>
              <a:t>from our case study. </a:t>
            </a:r>
            <a:br>
              <a:rPr lang="en-GB" sz="2400" dirty="0"/>
            </a:br>
            <a:endParaRPr lang="en-US" sz="4000" u="sng" dirty="0">
              <a:solidFill>
                <a:schemeClr val="tx2"/>
              </a:solidFill>
              <a:latin typeface="+mn-lt"/>
            </a:endParaRPr>
          </a:p>
        </p:txBody>
      </p:sp>
      <p:pic>
        <p:nvPicPr>
          <p:cNvPr id="18" name="Picture 4" descr="Gears of a machine">
            <a:extLst>
              <a:ext uri="{FF2B5EF4-FFF2-40B4-BE49-F238E27FC236}">
                <a16:creationId xmlns:a16="http://schemas.microsoft.com/office/drawing/2014/main" id="{24D95084-C1C3-A38D-3B9D-A6BEF96CE2CE}"/>
              </a:ext>
            </a:extLst>
          </p:cNvPr>
          <p:cNvPicPr>
            <a:picLocks noChangeAspect="1"/>
          </p:cNvPicPr>
          <p:nvPr/>
        </p:nvPicPr>
        <p:blipFill rotWithShape="1">
          <a:blip r:embed="rId2">
            <a:alphaModFix/>
          </a:blip>
          <a:srcRect l="22900" r="20202" b="-1"/>
          <a:stretch/>
        </p:blipFill>
        <p:spPr>
          <a:xfrm>
            <a:off x="-305" y="1"/>
            <a:ext cx="6423053" cy="6858000"/>
          </a:xfrm>
          <a:prstGeom prst="rect">
            <a:avLst/>
          </a:prstGeom>
        </p:spPr>
      </p:pic>
      <p:grpSp>
        <p:nvGrpSpPr>
          <p:cNvPr id="19" name="Group 10">
            <a:extLst>
              <a:ext uri="{FF2B5EF4-FFF2-40B4-BE49-F238E27FC236}">
                <a16:creationId xmlns:a16="http://schemas.microsoft.com/office/drawing/2014/main" id="{B0A10B5A-315F-4751-BA35-34556B5D26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423049" cy="6858001"/>
            <a:chOff x="0" y="0"/>
            <a:chExt cx="6423049" cy="6858001"/>
          </a:xfrm>
        </p:grpSpPr>
        <p:sp>
          <p:nvSpPr>
            <p:cNvPr id="12" name="Freeform: Shape 11">
              <a:extLst>
                <a:ext uri="{FF2B5EF4-FFF2-40B4-BE49-F238E27FC236}">
                  <a16:creationId xmlns:a16="http://schemas.microsoft.com/office/drawing/2014/main" id="{4A5DAC55-04A1-4AB4-A2C6-C859A915C8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6018714" cy="6858000"/>
            </a:xfrm>
            <a:custGeom>
              <a:avLst/>
              <a:gdLst>
                <a:gd name="connsiteX0" fmla="*/ 0 w 6018714"/>
                <a:gd name="connsiteY0" fmla="*/ 6499477 h 6858000"/>
                <a:gd name="connsiteX1" fmla="*/ 248639 w 6018714"/>
                <a:gd name="connsiteY1" fmla="*/ 6701197 h 6858000"/>
                <a:gd name="connsiteX2" fmla="*/ 392359 w 6018714"/>
                <a:gd name="connsiteY2" fmla="*/ 6814935 h 6858000"/>
                <a:gd name="connsiteX3" fmla="*/ 448656 w 6018714"/>
                <a:gd name="connsiteY3" fmla="*/ 6858000 h 6858000"/>
                <a:gd name="connsiteX4" fmla="*/ 0 w 6018714"/>
                <a:gd name="connsiteY4" fmla="*/ 6858000 h 6858000"/>
                <a:gd name="connsiteX5" fmla="*/ 998246 w 6018714"/>
                <a:gd name="connsiteY5" fmla="*/ 0 h 6858000"/>
                <a:gd name="connsiteX6" fmla="*/ 1984114 w 6018714"/>
                <a:gd name="connsiteY6" fmla="*/ 0 h 6858000"/>
                <a:gd name="connsiteX7" fmla="*/ 2011390 w 6018714"/>
                <a:gd name="connsiteY7" fmla="*/ 2333 h 6858000"/>
                <a:gd name="connsiteX8" fmla="*/ 4182319 w 6018714"/>
                <a:gd name="connsiteY8" fmla="*/ 838030 h 6858000"/>
                <a:gd name="connsiteX9" fmla="*/ 4785565 w 6018714"/>
                <a:gd name="connsiteY9" fmla="*/ 1338564 h 6858000"/>
                <a:gd name="connsiteX10" fmla="*/ 5695308 w 6018714"/>
                <a:gd name="connsiteY10" fmla="*/ 2616232 h 6858000"/>
                <a:gd name="connsiteX11" fmla="*/ 5937944 w 6018714"/>
                <a:gd name="connsiteY11" fmla="*/ 3368583 h 6858000"/>
                <a:gd name="connsiteX12" fmla="*/ 6018677 w 6018714"/>
                <a:gd name="connsiteY12" fmla="*/ 4153681 h 6858000"/>
                <a:gd name="connsiteX13" fmla="*/ 5990165 w 6018714"/>
                <a:gd name="connsiteY13" fmla="*/ 4557147 h 6858000"/>
                <a:gd name="connsiteX14" fmla="*/ 5982312 w 6018714"/>
                <a:gd name="connsiteY14" fmla="*/ 4607451 h 6858000"/>
                <a:gd name="connsiteX15" fmla="*/ 5972856 w 6018714"/>
                <a:gd name="connsiteY15" fmla="*/ 4657609 h 6858000"/>
                <a:gd name="connsiteX16" fmla="*/ 5951328 w 6018714"/>
                <a:gd name="connsiteY16" fmla="*/ 4757628 h 6858000"/>
                <a:gd name="connsiteX17" fmla="*/ 5893141 w 6018714"/>
                <a:gd name="connsiteY17" fmla="*/ 4953827 h 6858000"/>
                <a:gd name="connsiteX18" fmla="*/ 5817644 w 6018714"/>
                <a:gd name="connsiteY18" fmla="*/ 5141915 h 6858000"/>
                <a:gd name="connsiteX19" fmla="*/ 5728909 w 6018714"/>
                <a:gd name="connsiteY19" fmla="*/ 5322626 h 6858000"/>
                <a:gd name="connsiteX20" fmla="*/ 5532095 w 6018714"/>
                <a:gd name="connsiteY20" fmla="*/ 5663839 h 6858000"/>
                <a:gd name="connsiteX21" fmla="*/ 5330043 w 6018714"/>
                <a:gd name="connsiteY21" fmla="*/ 5988236 h 6858000"/>
                <a:gd name="connsiteX22" fmla="*/ 5232580 w 6018714"/>
                <a:gd name="connsiteY22" fmla="*/ 6146081 h 6858000"/>
                <a:gd name="connsiteX23" fmla="*/ 5183269 w 6018714"/>
                <a:gd name="connsiteY23" fmla="*/ 6227660 h 6858000"/>
                <a:gd name="connsiteX24" fmla="*/ 5131628 w 6018714"/>
                <a:gd name="connsiteY24" fmla="*/ 6311451 h 6858000"/>
                <a:gd name="connsiteX25" fmla="*/ 4910811 w 6018714"/>
                <a:gd name="connsiteY25" fmla="*/ 6641009 h 6858000"/>
                <a:gd name="connsiteX26" fmla="*/ 4788885 w 6018714"/>
                <a:gd name="connsiteY26" fmla="*/ 6800448 h 6858000"/>
                <a:gd name="connsiteX27" fmla="*/ 4739213 w 6018714"/>
                <a:gd name="connsiteY27" fmla="*/ 6858000 h 6858000"/>
                <a:gd name="connsiteX28" fmla="*/ 3950454 w 6018714"/>
                <a:gd name="connsiteY28" fmla="*/ 6858000 h 6858000"/>
                <a:gd name="connsiteX29" fmla="*/ 4012997 w 6018714"/>
                <a:gd name="connsiteY29" fmla="*/ 6806378 h 6858000"/>
                <a:gd name="connsiteX30" fmla="*/ 4268871 w 6018714"/>
                <a:gd name="connsiteY30" fmla="*/ 6566512 h 6858000"/>
                <a:gd name="connsiteX31" fmla="*/ 4750072 w 6018714"/>
                <a:gd name="connsiteY31" fmla="*/ 6033375 h 6858000"/>
                <a:gd name="connsiteX32" fmla="*/ 4806075 w 6018714"/>
                <a:gd name="connsiteY32" fmla="*/ 5961092 h 6858000"/>
                <a:gd name="connsiteX33" fmla="*/ 4863244 w 6018714"/>
                <a:gd name="connsiteY33" fmla="*/ 5885856 h 6858000"/>
                <a:gd name="connsiteX34" fmla="*/ 4982235 w 6018714"/>
                <a:gd name="connsiteY34" fmla="*/ 5732288 h 6858000"/>
                <a:gd name="connsiteX35" fmla="*/ 5221526 w 6018714"/>
                <a:gd name="connsiteY35" fmla="*/ 5438135 h 6858000"/>
                <a:gd name="connsiteX36" fmla="*/ 5442633 w 6018714"/>
                <a:gd name="connsiteY36" fmla="*/ 5146193 h 6858000"/>
                <a:gd name="connsiteX37" fmla="*/ 5538350 w 6018714"/>
                <a:gd name="connsiteY37" fmla="*/ 4995133 h 6858000"/>
                <a:gd name="connsiteX38" fmla="*/ 5621702 w 6018714"/>
                <a:gd name="connsiteY38" fmla="*/ 4839205 h 6858000"/>
                <a:gd name="connsiteX39" fmla="*/ 5741275 w 6018714"/>
                <a:gd name="connsiteY39" fmla="*/ 4507728 h 6858000"/>
                <a:gd name="connsiteX40" fmla="*/ 5781714 w 6018714"/>
                <a:gd name="connsiteY40" fmla="*/ 4153681 h 6858000"/>
                <a:gd name="connsiteX41" fmla="*/ 5685706 w 6018714"/>
                <a:gd name="connsiteY41" fmla="*/ 3428918 h 6858000"/>
                <a:gd name="connsiteX42" fmla="*/ 5422122 w 6018714"/>
                <a:gd name="connsiteY42" fmla="*/ 2750328 h 6858000"/>
                <a:gd name="connsiteX43" fmla="*/ 5033730 w 6018714"/>
                <a:gd name="connsiteY43" fmla="*/ 2136204 h 6858000"/>
                <a:gd name="connsiteX44" fmla="*/ 4542784 w 6018714"/>
                <a:gd name="connsiteY44" fmla="*/ 1601886 h 6858000"/>
                <a:gd name="connsiteX45" fmla="*/ 2668605 w 6018714"/>
                <a:gd name="connsiteY45" fmla="*/ 539746 h 6858000"/>
                <a:gd name="connsiteX46" fmla="*/ 1965570 w 6018714"/>
                <a:gd name="connsiteY46" fmla="*/ 389865 h 6858000"/>
                <a:gd name="connsiteX47" fmla="*/ 1249006 w 6018714"/>
                <a:gd name="connsiteY47" fmla="*/ 363461 h 6858000"/>
                <a:gd name="connsiteX48" fmla="*/ 542188 w 6018714"/>
                <a:gd name="connsiteY48" fmla="*/ 465544 h 6858000"/>
                <a:gd name="connsiteX49" fmla="*/ 37349 w 6018714"/>
                <a:gd name="connsiteY49" fmla="*/ 636266 h 6858000"/>
                <a:gd name="connsiteX50" fmla="*/ 0 w 6018714"/>
                <a:gd name="connsiteY50" fmla="*/ 653785 h 6858000"/>
                <a:gd name="connsiteX51" fmla="*/ 0 w 6018714"/>
                <a:gd name="connsiteY51" fmla="*/ 255198 h 6858000"/>
                <a:gd name="connsiteX52" fmla="*/ 167136 w 6018714"/>
                <a:gd name="connsiteY52" fmla="*/ 188295 h 6858000"/>
                <a:gd name="connsiteX53" fmla="*/ 451417 w 6018714"/>
                <a:gd name="connsiteY53" fmla="*/ 101466 h 6858000"/>
                <a:gd name="connsiteX54" fmla="*/ 836914 w 6018714"/>
                <a:gd name="connsiteY54" fmla="*/ 213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6018714" h="6858000">
                  <a:moveTo>
                    <a:pt x="0" y="6499477"/>
                  </a:moveTo>
                  <a:lnTo>
                    <a:pt x="248639" y="6701197"/>
                  </a:lnTo>
                  <a:cubicBezTo>
                    <a:pt x="296496" y="6739700"/>
                    <a:pt x="344500" y="6777613"/>
                    <a:pt x="392359" y="6814935"/>
                  </a:cubicBezTo>
                  <a:lnTo>
                    <a:pt x="448656" y="6858000"/>
                  </a:lnTo>
                  <a:lnTo>
                    <a:pt x="0" y="6858000"/>
                  </a:lnTo>
                  <a:close/>
                  <a:moveTo>
                    <a:pt x="998246" y="0"/>
                  </a:moveTo>
                  <a:lnTo>
                    <a:pt x="1984114" y="0"/>
                  </a:lnTo>
                  <a:lnTo>
                    <a:pt x="2011390" y="2333"/>
                  </a:lnTo>
                  <a:cubicBezTo>
                    <a:pt x="2791770" y="95667"/>
                    <a:pt x="3537428" y="382707"/>
                    <a:pt x="4182319" y="838030"/>
                  </a:cubicBezTo>
                  <a:cubicBezTo>
                    <a:pt x="4396386" y="988089"/>
                    <a:pt x="4598134" y="1155477"/>
                    <a:pt x="4785565" y="1338564"/>
                  </a:cubicBezTo>
                  <a:cubicBezTo>
                    <a:pt x="5159266" y="1705003"/>
                    <a:pt x="5477110" y="2135318"/>
                    <a:pt x="5695308" y="2616232"/>
                  </a:cubicBezTo>
                  <a:cubicBezTo>
                    <a:pt x="5803975" y="2856910"/>
                    <a:pt x="5885376" y="3109302"/>
                    <a:pt x="5937944" y="3368583"/>
                  </a:cubicBezTo>
                  <a:cubicBezTo>
                    <a:pt x="5990936" y="3626845"/>
                    <a:pt x="6017985" y="3889887"/>
                    <a:pt x="6018677" y="4153681"/>
                  </a:cubicBezTo>
                  <a:cubicBezTo>
                    <a:pt x="6019393" y="4288706"/>
                    <a:pt x="6009862" y="4423598"/>
                    <a:pt x="5990165" y="4557147"/>
                  </a:cubicBezTo>
                  <a:lnTo>
                    <a:pt x="5982312" y="4607451"/>
                  </a:lnTo>
                  <a:lnTo>
                    <a:pt x="5972856" y="4657609"/>
                  </a:lnTo>
                  <a:cubicBezTo>
                    <a:pt x="5966601" y="4691096"/>
                    <a:pt x="5959037" y="4724287"/>
                    <a:pt x="5951328" y="4757628"/>
                  </a:cubicBezTo>
                  <a:cubicBezTo>
                    <a:pt x="5934889" y="4823863"/>
                    <a:pt x="5915834" y="4890100"/>
                    <a:pt x="5893141" y="4953827"/>
                  </a:cubicBezTo>
                  <a:cubicBezTo>
                    <a:pt x="5870448" y="5017556"/>
                    <a:pt x="5845282" y="5080252"/>
                    <a:pt x="5817644" y="5141915"/>
                  </a:cubicBezTo>
                  <a:cubicBezTo>
                    <a:pt x="5790005" y="5203578"/>
                    <a:pt x="5760040" y="5263619"/>
                    <a:pt x="5728909" y="5322626"/>
                  </a:cubicBezTo>
                  <a:cubicBezTo>
                    <a:pt x="5666505" y="5440642"/>
                    <a:pt x="5599591" y="5553937"/>
                    <a:pt x="5532095" y="5663839"/>
                  </a:cubicBezTo>
                  <a:lnTo>
                    <a:pt x="5330043" y="5988236"/>
                  </a:lnTo>
                  <a:cubicBezTo>
                    <a:pt x="5297022" y="6041195"/>
                    <a:pt x="5264148" y="6093565"/>
                    <a:pt x="5232580" y="6146081"/>
                  </a:cubicBezTo>
                  <a:lnTo>
                    <a:pt x="5183269" y="6227660"/>
                  </a:lnTo>
                  <a:cubicBezTo>
                    <a:pt x="5166103" y="6255541"/>
                    <a:pt x="5149375" y="6283717"/>
                    <a:pt x="5131628" y="6311451"/>
                  </a:cubicBezTo>
                  <a:cubicBezTo>
                    <a:pt x="5062676" y="6423417"/>
                    <a:pt x="4988635" y="6533174"/>
                    <a:pt x="4910811" y="6641009"/>
                  </a:cubicBezTo>
                  <a:cubicBezTo>
                    <a:pt x="4871725" y="6695377"/>
                    <a:pt x="4831064" y="6748547"/>
                    <a:pt x="4788885" y="6800448"/>
                  </a:cubicBezTo>
                  <a:lnTo>
                    <a:pt x="4739213" y="6858000"/>
                  </a:lnTo>
                  <a:lnTo>
                    <a:pt x="3950454" y="6858000"/>
                  </a:lnTo>
                  <a:lnTo>
                    <a:pt x="4012997" y="6806378"/>
                  </a:lnTo>
                  <a:cubicBezTo>
                    <a:pt x="4100089" y="6729374"/>
                    <a:pt x="4185375" y="6649419"/>
                    <a:pt x="4268871" y="6566512"/>
                  </a:cubicBezTo>
                  <a:cubicBezTo>
                    <a:pt x="4439315" y="6398398"/>
                    <a:pt x="4599980" y="6220387"/>
                    <a:pt x="4750072" y="6033375"/>
                  </a:cubicBezTo>
                  <a:cubicBezTo>
                    <a:pt x="4769418" y="6009920"/>
                    <a:pt x="4787311" y="5985138"/>
                    <a:pt x="4806075" y="5961092"/>
                  </a:cubicBezTo>
                  <a:lnTo>
                    <a:pt x="4863244" y="5885856"/>
                  </a:lnTo>
                  <a:cubicBezTo>
                    <a:pt x="4902520" y="5833635"/>
                    <a:pt x="4942184" y="5782445"/>
                    <a:pt x="4982235" y="5732288"/>
                  </a:cubicBezTo>
                  <a:cubicBezTo>
                    <a:pt x="5061513" y="5631533"/>
                    <a:pt x="5143556" y="5534760"/>
                    <a:pt x="5221526" y="5438135"/>
                  </a:cubicBezTo>
                  <a:cubicBezTo>
                    <a:pt x="5299495" y="5341509"/>
                    <a:pt x="5374846" y="5245326"/>
                    <a:pt x="5442633" y="5146193"/>
                  </a:cubicBezTo>
                  <a:cubicBezTo>
                    <a:pt x="5476091" y="5096480"/>
                    <a:pt x="5508530" y="5046176"/>
                    <a:pt x="5538350" y="4995133"/>
                  </a:cubicBezTo>
                  <a:cubicBezTo>
                    <a:pt x="5568171" y="4944091"/>
                    <a:pt x="5596245" y="4892164"/>
                    <a:pt x="5621702" y="4839205"/>
                  </a:cubicBezTo>
                  <a:cubicBezTo>
                    <a:pt x="5673203" y="4733405"/>
                    <a:pt x="5713291" y="4622262"/>
                    <a:pt x="5741275" y="4507728"/>
                  </a:cubicBezTo>
                  <a:cubicBezTo>
                    <a:pt x="5767878" y="4391630"/>
                    <a:pt x="5781445" y="4272861"/>
                    <a:pt x="5781714" y="4153681"/>
                  </a:cubicBezTo>
                  <a:cubicBezTo>
                    <a:pt x="5781640" y="3908842"/>
                    <a:pt x="5749352" y="3665096"/>
                    <a:pt x="5685706" y="3428918"/>
                  </a:cubicBezTo>
                  <a:cubicBezTo>
                    <a:pt x="5621295" y="3194067"/>
                    <a:pt x="5532959" y="2966636"/>
                    <a:pt x="5422122" y="2750328"/>
                  </a:cubicBezTo>
                  <a:cubicBezTo>
                    <a:pt x="5312356" y="2533473"/>
                    <a:pt x="5182293" y="2327817"/>
                    <a:pt x="5033730" y="2136204"/>
                  </a:cubicBezTo>
                  <a:cubicBezTo>
                    <a:pt x="4885345" y="1944281"/>
                    <a:pt x="4721094" y="1765530"/>
                    <a:pt x="4542784" y="1601886"/>
                  </a:cubicBezTo>
                  <a:cubicBezTo>
                    <a:pt x="4001273" y="1114380"/>
                    <a:pt x="3361806" y="751985"/>
                    <a:pt x="2668605" y="539746"/>
                  </a:cubicBezTo>
                  <a:cubicBezTo>
                    <a:pt x="2438667" y="470493"/>
                    <a:pt x="2203536" y="420366"/>
                    <a:pt x="1965570" y="389865"/>
                  </a:cubicBezTo>
                  <a:cubicBezTo>
                    <a:pt x="1727936" y="359890"/>
                    <a:pt x="1488166" y="351053"/>
                    <a:pt x="1249006" y="363461"/>
                  </a:cubicBezTo>
                  <a:cubicBezTo>
                    <a:pt x="1010718" y="374400"/>
                    <a:pt x="774017" y="408587"/>
                    <a:pt x="542188" y="465544"/>
                  </a:cubicBezTo>
                  <a:cubicBezTo>
                    <a:pt x="369418" y="508120"/>
                    <a:pt x="200552" y="565242"/>
                    <a:pt x="37349" y="636266"/>
                  </a:cubicBezTo>
                  <a:lnTo>
                    <a:pt x="0" y="653785"/>
                  </a:lnTo>
                  <a:lnTo>
                    <a:pt x="0" y="255198"/>
                  </a:lnTo>
                  <a:lnTo>
                    <a:pt x="167136" y="188295"/>
                  </a:lnTo>
                  <a:cubicBezTo>
                    <a:pt x="260597" y="155379"/>
                    <a:pt x="355437" y="126405"/>
                    <a:pt x="451417" y="101466"/>
                  </a:cubicBezTo>
                  <a:cubicBezTo>
                    <a:pt x="578649" y="68513"/>
                    <a:pt x="707299" y="41799"/>
                    <a:pt x="836914" y="21393"/>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0" name="Freeform: Shape 12">
              <a:extLst>
                <a:ext uri="{FF2B5EF4-FFF2-40B4-BE49-F238E27FC236}">
                  <a16:creationId xmlns:a16="http://schemas.microsoft.com/office/drawing/2014/main" id="{A7370387-C8AA-4FC4-B636-C83BA7921D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8834"/>
              <a:ext cx="6015920" cy="6819166"/>
            </a:xfrm>
            <a:custGeom>
              <a:avLst/>
              <a:gdLst>
                <a:gd name="connsiteX0" fmla="*/ 0 w 6015920"/>
                <a:gd name="connsiteY0" fmla="*/ 6143989 h 6819166"/>
                <a:gd name="connsiteX1" fmla="*/ 134018 w 6015920"/>
                <a:gd name="connsiteY1" fmla="*/ 6248665 h 6819166"/>
                <a:gd name="connsiteX2" fmla="*/ 880799 w 6015920"/>
                <a:gd name="connsiteY2" fmla="*/ 6790482 h 6819166"/>
                <a:gd name="connsiteX3" fmla="*/ 929680 w 6015920"/>
                <a:gd name="connsiteY3" fmla="*/ 6819166 h 6819166"/>
                <a:gd name="connsiteX4" fmla="*/ 0 w 6015920"/>
                <a:gd name="connsiteY4" fmla="*/ 6819166 h 6819166"/>
                <a:gd name="connsiteX5" fmla="*/ 1408589 w 6015920"/>
                <a:gd name="connsiteY5" fmla="*/ 0 h 6819166"/>
                <a:gd name="connsiteX6" fmla="*/ 1409171 w 6015920"/>
                <a:gd name="connsiteY6" fmla="*/ 294 h 6819166"/>
                <a:gd name="connsiteX7" fmla="*/ 6015920 w 6015920"/>
                <a:gd name="connsiteY7" fmla="*/ 4129828 h 6819166"/>
                <a:gd name="connsiteX8" fmla="*/ 5101088 w 6015920"/>
                <a:gd name="connsiteY8" fmla="*/ 6096419 h 6819166"/>
                <a:gd name="connsiteX9" fmla="*/ 4546786 w 6015920"/>
                <a:gd name="connsiteY9" fmla="*/ 6797679 h 6819166"/>
                <a:gd name="connsiteX10" fmla="*/ 4525032 w 6015920"/>
                <a:gd name="connsiteY10" fmla="*/ 6819166 h 6819166"/>
                <a:gd name="connsiteX11" fmla="*/ 3362009 w 6015920"/>
                <a:gd name="connsiteY11" fmla="*/ 6819166 h 6819166"/>
                <a:gd name="connsiteX12" fmla="*/ 3559506 w 6015920"/>
                <a:gd name="connsiteY12" fmla="*/ 6694254 h 6819166"/>
                <a:gd name="connsiteX13" fmla="*/ 4499295 w 6015920"/>
                <a:gd name="connsiteY13" fmla="*/ 5685109 h 6819166"/>
                <a:gd name="connsiteX14" fmla="*/ 4763752 w 6015920"/>
                <a:gd name="connsiteY14" fmla="*/ 5310428 h 6819166"/>
                <a:gd name="connsiteX15" fmla="*/ 5288592 w 6015920"/>
                <a:gd name="connsiteY15" fmla="*/ 4129828 h 6819166"/>
                <a:gd name="connsiteX16" fmla="*/ 4971477 w 6015920"/>
                <a:gd name="connsiteY16" fmla="*/ 2858526 h 6819166"/>
                <a:gd name="connsiteX17" fmla="*/ 4096938 w 6015920"/>
                <a:gd name="connsiteY17" fmla="*/ 1766138 h 6819166"/>
                <a:gd name="connsiteX18" fmla="*/ 2832696 w 6015920"/>
                <a:gd name="connsiteY18" fmla="*/ 1008719 h 6819166"/>
                <a:gd name="connsiteX19" fmla="*/ 1409171 w 6015920"/>
                <a:gd name="connsiteY19" fmla="*/ 732948 h 6819166"/>
                <a:gd name="connsiteX20" fmla="*/ 189877 w 6015920"/>
                <a:gd name="connsiteY20" fmla="*/ 989377 h 6819166"/>
                <a:gd name="connsiteX21" fmla="*/ 0 w 6015920"/>
                <a:gd name="connsiteY21" fmla="*/ 1091881 h 6819166"/>
                <a:gd name="connsiteX22" fmla="*/ 0 w 6015920"/>
                <a:gd name="connsiteY22" fmla="*/ 273645 h 6819166"/>
                <a:gd name="connsiteX23" fmla="*/ 53152 w 6015920"/>
                <a:gd name="connsiteY23" fmla="*/ 250589 h 6819166"/>
                <a:gd name="connsiteX24" fmla="*/ 1408589 w 6015920"/>
                <a:gd name="connsiteY24" fmla="*/ 0 h 6819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6015920" h="6819166">
                  <a:moveTo>
                    <a:pt x="0" y="6143989"/>
                  </a:moveTo>
                  <a:lnTo>
                    <a:pt x="134018" y="6248665"/>
                  </a:lnTo>
                  <a:cubicBezTo>
                    <a:pt x="404095" y="6461250"/>
                    <a:pt x="645672" y="6645215"/>
                    <a:pt x="880799" y="6790482"/>
                  </a:cubicBezTo>
                  <a:lnTo>
                    <a:pt x="929680" y="6819166"/>
                  </a:lnTo>
                  <a:lnTo>
                    <a:pt x="0" y="6819166"/>
                  </a:lnTo>
                  <a:close/>
                  <a:moveTo>
                    <a:pt x="1408589" y="0"/>
                  </a:moveTo>
                  <a:lnTo>
                    <a:pt x="1409171" y="294"/>
                  </a:lnTo>
                  <a:cubicBezTo>
                    <a:pt x="3696325" y="294"/>
                    <a:pt x="6015920" y="1849221"/>
                    <a:pt x="6015920" y="4129828"/>
                  </a:cubicBezTo>
                  <a:cubicBezTo>
                    <a:pt x="6015920" y="4985129"/>
                    <a:pt x="5545048" y="5437324"/>
                    <a:pt x="5101088" y="6096419"/>
                  </a:cubicBezTo>
                  <a:cubicBezTo>
                    <a:pt x="4927721" y="6353993"/>
                    <a:pt x="4744312" y="6588925"/>
                    <a:pt x="4546786" y="6797679"/>
                  </a:cubicBezTo>
                  <a:lnTo>
                    <a:pt x="4525032" y="6819166"/>
                  </a:lnTo>
                  <a:lnTo>
                    <a:pt x="3362009" y="6819166"/>
                  </a:lnTo>
                  <a:lnTo>
                    <a:pt x="3559506" y="6694254"/>
                  </a:lnTo>
                  <a:cubicBezTo>
                    <a:pt x="3895644" y="6458563"/>
                    <a:pt x="4202210" y="6126161"/>
                    <a:pt x="4499295" y="5685109"/>
                  </a:cubicBezTo>
                  <a:cubicBezTo>
                    <a:pt x="4589775" y="5550592"/>
                    <a:pt x="4678218" y="5428532"/>
                    <a:pt x="4763752" y="5310428"/>
                  </a:cubicBezTo>
                  <a:cubicBezTo>
                    <a:pt x="5118251" y="4820868"/>
                    <a:pt x="5288592" y="4566198"/>
                    <a:pt x="5288592" y="4129828"/>
                  </a:cubicBezTo>
                  <a:cubicBezTo>
                    <a:pt x="5288592" y="3696828"/>
                    <a:pt x="5181966" y="3269106"/>
                    <a:pt x="4971477" y="2858526"/>
                  </a:cubicBezTo>
                  <a:cubicBezTo>
                    <a:pt x="4765643" y="2456885"/>
                    <a:pt x="4471366" y="2089240"/>
                    <a:pt x="4096938" y="1766138"/>
                  </a:cubicBezTo>
                  <a:cubicBezTo>
                    <a:pt x="3720910" y="1443697"/>
                    <a:pt x="3293474" y="1187604"/>
                    <a:pt x="2832696" y="1008719"/>
                  </a:cubicBezTo>
                  <a:cubicBezTo>
                    <a:pt x="2360806" y="825703"/>
                    <a:pt x="1881933" y="732948"/>
                    <a:pt x="1409171" y="732948"/>
                  </a:cubicBezTo>
                  <a:cubicBezTo>
                    <a:pt x="963609" y="732948"/>
                    <a:pt x="553251" y="819255"/>
                    <a:pt x="189877" y="989377"/>
                  </a:cubicBezTo>
                  <a:lnTo>
                    <a:pt x="0" y="1091881"/>
                  </a:lnTo>
                  <a:lnTo>
                    <a:pt x="0" y="273645"/>
                  </a:lnTo>
                  <a:lnTo>
                    <a:pt x="53152" y="250589"/>
                  </a:lnTo>
                  <a:cubicBezTo>
                    <a:pt x="457881" y="88474"/>
                    <a:pt x="911201" y="0"/>
                    <a:pt x="1408589"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4" name="Freeform: Shape 13">
              <a:extLst>
                <a:ext uri="{FF2B5EF4-FFF2-40B4-BE49-F238E27FC236}">
                  <a16:creationId xmlns:a16="http://schemas.microsoft.com/office/drawing/2014/main" id="{4E3C2B3B-4414-484B-8914-7CB18736F2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9880"/>
              <a:ext cx="5997097" cy="6768121"/>
            </a:xfrm>
            <a:custGeom>
              <a:avLst/>
              <a:gdLst>
                <a:gd name="connsiteX0" fmla="*/ 0 w 5997097"/>
                <a:gd name="connsiteY0" fmla="*/ 5929955 h 6768121"/>
                <a:gd name="connsiteX1" fmla="*/ 204947 w 5997097"/>
                <a:gd name="connsiteY1" fmla="*/ 6088753 h 6768121"/>
                <a:gd name="connsiteX2" fmla="*/ 1135927 w 5997097"/>
                <a:gd name="connsiteY2" fmla="*/ 6730112 h 6768121"/>
                <a:gd name="connsiteX3" fmla="*/ 1219620 w 5997097"/>
                <a:gd name="connsiteY3" fmla="*/ 6768121 h 6768121"/>
                <a:gd name="connsiteX4" fmla="*/ 0 w 5997097"/>
                <a:gd name="connsiteY4" fmla="*/ 6768121 h 6768121"/>
                <a:gd name="connsiteX5" fmla="*/ 1389767 w 5997097"/>
                <a:gd name="connsiteY5" fmla="*/ 0 h 6768121"/>
                <a:gd name="connsiteX6" fmla="*/ 1390348 w 5997097"/>
                <a:gd name="connsiteY6" fmla="*/ 292 h 6768121"/>
                <a:gd name="connsiteX7" fmla="*/ 5997097 w 5997097"/>
                <a:gd name="connsiteY7" fmla="*/ 4099802 h 6768121"/>
                <a:gd name="connsiteX8" fmla="*/ 5082265 w 5997097"/>
                <a:gd name="connsiteY8" fmla="*/ 6052096 h 6768121"/>
                <a:gd name="connsiteX9" fmla="*/ 4527964 w 5997097"/>
                <a:gd name="connsiteY9" fmla="*/ 6748257 h 6768121"/>
                <a:gd name="connsiteX10" fmla="*/ 4507706 w 5997097"/>
                <a:gd name="connsiteY10" fmla="*/ 6768121 h 6768121"/>
                <a:gd name="connsiteX11" fmla="*/ 3011909 w 5997097"/>
                <a:gd name="connsiteY11" fmla="*/ 6768121 h 6768121"/>
                <a:gd name="connsiteX12" fmla="*/ 3041514 w 5997097"/>
                <a:gd name="connsiteY12" fmla="*/ 6756841 h 6768121"/>
                <a:gd name="connsiteX13" fmla="*/ 3339587 w 5997097"/>
                <a:gd name="connsiteY13" fmla="*/ 6603120 h 6768121"/>
                <a:gd name="connsiteX14" fmla="*/ 4359591 w 5997097"/>
                <a:gd name="connsiteY14" fmla="*/ 5561878 h 6768121"/>
                <a:gd name="connsiteX15" fmla="*/ 4626956 w 5997097"/>
                <a:gd name="connsiteY15" fmla="*/ 5185850 h 6768121"/>
                <a:gd name="connsiteX16" fmla="*/ 5124303 w 5997097"/>
                <a:gd name="connsiteY16" fmla="*/ 4099802 h 6768121"/>
                <a:gd name="connsiteX17" fmla="*/ 4823481 w 5997097"/>
                <a:gd name="connsiteY17" fmla="*/ 2904512 h 6768121"/>
                <a:gd name="connsiteX18" fmla="*/ 3983561 w 5997097"/>
                <a:gd name="connsiteY18" fmla="*/ 1863706 h 6768121"/>
                <a:gd name="connsiteX19" fmla="*/ 2761651 w 5997097"/>
                <a:gd name="connsiteY19" fmla="*/ 1136378 h 6768121"/>
                <a:gd name="connsiteX20" fmla="*/ 1390348 w 5997097"/>
                <a:gd name="connsiteY20" fmla="*/ 873085 h 6768121"/>
                <a:gd name="connsiteX21" fmla="*/ 232295 w 5997097"/>
                <a:gd name="connsiteY21" fmla="*/ 1114121 h 6768121"/>
                <a:gd name="connsiteX22" fmla="*/ 0 w 5997097"/>
                <a:gd name="connsiteY22" fmla="*/ 1238681 h 6768121"/>
                <a:gd name="connsiteX23" fmla="*/ 0 w 5997097"/>
                <a:gd name="connsiteY23" fmla="*/ 263550 h 6768121"/>
                <a:gd name="connsiteX24" fmla="*/ 34329 w 5997097"/>
                <a:gd name="connsiteY24" fmla="*/ 248767 h 6768121"/>
                <a:gd name="connsiteX25" fmla="*/ 1389767 w 5997097"/>
                <a:gd name="connsiteY25" fmla="*/ 0 h 676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997097" h="6768121">
                  <a:moveTo>
                    <a:pt x="0" y="5929955"/>
                  </a:moveTo>
                  <a:lnTo>
                    <a:pt x="204947" y="6088753"/>
                  </a:lnTo>
                  <a:cubicBezTo>
                    <a:pt x="536028" y="6347537"/>
                    <a:pt x="834815" y="6574463"/>
                    <a:pt x="1135927" y="6730112"/>
                  </a:cubicBezTo>
                  <a:lnTo>
                    <a:pt x="1219620" y="6768121"/>
                  </a:lnTo>
                  <a:lnTo>
                    <a:pt x="0" y="6768121"/>
                  </a:lnTo>
                  <a:close/>
                  <a:moveTo>
                    <a:pt x="1389767" y="0"/>
                  </a:moveTo>
                  <a:lnTo>
                    <a:pt x="1390348" y="292"/>
                  </a:lnTo>
                  <a:cubicBezTo>
                    <a:pt x="3677502" y="292"/>
                    <a:pt x="5997097" y="1835776"/>
                    <a:pt x="5997097" y="4099802"/>
                  </a:cubicBezTo>
                  <a:cubicBezTo>
                    <a:pt x="5997097" y="4948885"/>
                    <a:pt x="5526225" y="5397792"/>
                    <a:pt x="5082265" y="6052096"/>
                  </a:cubicBezTo>
                  <a:cubicBezTo>
                    <a:pt x="4908898" y="6307797"/>
                    <a:pt x="4725489" y="6541021"/>
                    <a:pt x="4527964" y="6748257"/>
                  </a:cubicBezTo>
                  <a:lnTo>
                    <a:pt x="4507706" y="6768121"/>
                  </a:lnTo>
                  <a:lnTo>
                    <a:pt x="3011909" y="6768121"/>
                  </a:lnTo>
                  <a:lnTo>
                    <a:pt x="3041514" y="6756841"/>
                  </a:lnTo>
                  <a:cubicBezTo>
                    <a:pt x="3144608" y="6713092"/>
                    <a:pt x="3243834" y="6661888"/>
                    <a:pt x="3339587" y="6603120"/>
                  </a:cubicBezTo>
                  <a:cubicBezTo>
                    <a:pt x="3700923" y="6381722"/>
                    <a:pt x="4034475" y="6041040"/>
                    <a:pt x="4359591" y="5561878"/>
                  </a:cubicBezTo>
                  <a:cubicBezTo>
                    <a:pt x="4451526" y="5426449"/>
                    <a:pt x="4540696" y="5304113"/>
                    <a:pt x="4626956" y="5185850"/>
                  </a:cubicBezTo>
                  <a:cubicBezTo>
                    <a:pt x="4972001" y="4713668"/>
                    <a:pt x="5124303" y="4488342"/>
                    <a:pt x="5124303" y="4099802"/>
                  </a:cubicBezTo>
                  <a:cubicBezTo>
                    <a:pt x="5124303" y="3693373"/>
                    <a:pt x="5022478" y="3291306"/>
                    <a:pt x="4823481" y="2904512"/>
                  </a:cubicBezTo>
                  <a:cubicBezTo>
                    <a:pt x="4628994" y="2527756"/>
                    <a:pt x="4338498" y="2167874"/>
                    <a:pt x="3983561" y="1863706"/>
                  </a:cubicBezTo>
                  <a:cubicBezTo>
                    <a:pt x="3620116" y="1554184"/>
                    <a:pt x="3207009" y="1308274"/>
                    <a:pt x="2761651" y="1136378"/>
                  </a:cubicBezTo>
                  <a:cubicBezTo>
                    <a:pt x="2312890" y="964438"/>
                    <a:pt x="1838235" y="873085"/>
                    <a:pt x="1390348" y="873085"/>
                  </a:cubicBezTo>
                  <a:cubicBezTo>
                    <a:pt x="966023" y="873085"/>
                    <a:pt x="576467" y="954255"/>
                    <a:pt x="232295" y="1114121"/>
                  </a:cubicBezTo>
                  <a:lnTo>
                    <a:pt x="0" y="1238681"/>
                  </a:lnTo>
                  <a:lnTo>
                    <a:pt x="0" y="263550"/>
                  </a:lnTo>
                  <a:lnTo>
                    <a:pt x="34329" y="248767"/>
                  </a:lnTo>
                  <a:cubicBezTo>
                    <a:pt x="439058" y="87831"/>
                    <a:pt x="892378" y="0"/>
                    <a:pt x="138976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useBgFill="1">
          <p:nvSpPr>
            <p:cNvPr id="21" name="Freeform: Shape 14">
              <a:extLst>
                <a:ext uri="{FF2B5EF4-FFF2-40B4-BE49-F238E27FC236}">
                  <a16:creationId xmlns:a16="http://schemas.microsoft.com/office/drawing/2014/main" id="{AFB69BCB-EE83-44E6-8C11-3344C73D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26"/>
              <a:ext cx="6423049" cy="6857275"/>
            </a:xfrm>
            <a:custGeom>
              <a:avLst/>
              <a:gdLst>
                <a:gd name="connsiteX0" fmla="*/ 3207935 w 6423049"/>
                <a:gd name="connsiteY0" fmla="*/ 0 h 6857275"/>
                <a:gd name="connsiteX1" fmla="*/ 6423049 w 6423049"/>
                <a:gd name="connsiteY1" fmla="*/ 0 h 6857275"/>
                <a:gd name="connsiteX2" fmla="*/ 6423049 w 6423049"/>
                <a:gd name="connsiteY2" fmla="*/ 6857275 h 6857275"/>
                <a:gd name="connsiteX3" fmla="*/ 5115455 w 6423049"/>
                <a:gd name="connsiteY3" fmla="*/ 6857275 h 6857275"/>
                <a:gd name="connsiteX4" fmla="*/ 5327016 w 6423049"/>
                <a:gd name="connsiteY4" fmla="*/ 6576778 h 6857275"/>
                <a:gd name="connsiteX5" fmla="*/ 6096492 w 6423049"/>
                <a:gd name="connsiteY5" fmla="*/ 4101445 h 6857275"/>
                <a:gd name="connsiteX6" fmla="*/ 3253269 w 6423049"/>
                <a:gd name="connsiteY6" fmla="*/ 15400 h 6857275"/>
                <a:gd name="connsiteX7" fmla="*/ 0 w 6423049"/>
                <a:gd name="connsiteY7" fmla="*/ 0 h 6857275"/>
                <a:gd name="connsiteX8" fmla="*/ 318887 w 6423049"/>
                <a:gd name="connsiteY8" fmla="*/ 0 h 6857275"/>
                <a:gd name="connsiteX9" fmla="*/ 273553 w 6423049"/>
                <a:gd name="connsiteY9" fmla="*/ 15400 h 6857275"/>
                <a:gd name="connsiteX10" fmla="*/ 76780 w 6423049"/>
                <a:gd name="connsiteY10" fmla="*/ 93287 h 6857275"/>
                <a:gd name="connsiteX11" fmla="*/ 0 w 6423049"/>
                <a:gd name="connsiteY11" fmla="*/ 128134 h 68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423049" h="6857275">
                  <a:moveTo>
                    <a:pt x="3207935" y="0"/>
                  </a:moveTo>
                  <a:lnTo>
                    <a:pt x="6423049" y="0"/>
                  </a:lnTo>
                  <a:lnTo>
                    <a:pt x="6423049" y="6857275"/>
                  </a:lnTo>
                  <a:lnTo>
                    <a:pt x="5115455" y="6857275"/>
                  </a:lnTo>
                  <a:lnTo>
                    <a:pt x="5327016" y="6576778"/>
                  </a:lnTo>
                  <a:cubicBezTo>
                    <a:pt x="5812196" y="5874153"/>
                    <a:pt x="6096492" y="5021129"/>
                    <a:pt x="6096492" y="4101445"/>
                  </a:cubicBezTo>
                  <a:cubicBezTo>
                    <a:pt x="6096492" y="2224539"/>
                    <a:pt x="4912418" y="625268"/>
                    <a:pt x="3253269" y="15400"/>
                  </a:cubicBezTo>
                  <a:close/>
                  <a:moveTo>
                    <a:pt x="0" y="0"/>
                  </a:moveTo>
                  <a:lnTo>
                    <a:pt x="318887" y="0"/>
                  </a:lnTo>
                  <a:lnTo>
                    <a:pt x="273553" y="15400"/>
                  </a:lnTo>
                  <a:cubicBezTo>
                    <a:pt x="207186" y="39794"/>
                    <a:pt x="141580" y="65772"/>
                    <a:pt x="76780" y="93287"/>
                  </a:cubicBezTo>
                  <a:lnTo>
                    <a:pt x="0" y="128134"/>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useBgFill="1">
          <p:nvSpPr>
            <p:cNvPr id="16" name="Freeform: Shape 15">
              <a:extLst>
                <a:ext uri="{FF2B5EF4-FFF2-40B4-BE49-F238E27FC236}">
                  <a16:creationId xmlns:a16="http://schemas.microsoft.com/office/drawing/2014/main" id="{98E9BA58-2C07-4CA1-99C2-7738FBA37E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26"/>
              <a:ext cx="6158587" cy="6857275"/>
            </a:xfrm>
            <a:custGeom>
              <a:avLst/>
              <a:gdLst>
                <a:gd name="connsiteX0" fmla="*/ 233278 w 6158587"/>
                <a:gd name="connsiteY0" fmla="*/ 0 h 6857275"/>
                <a:gd name="connsiteX1" fmla="*/ 3441063 w 6158587"/>
                <a:gd name="connsiteY1" fmla="*/ 0 h 6857275"/>
                <a:gd name="connsiteX2" fmla="*/ 3535825 w 6158587"/>
                <a:gd name="connsiteY2" fmla="*/ 38136 h 6857275"/>
                <a:gd name="connsiteX3" fmla="*/ 6158587 w 6158587"/>
                <a:gd name="connsiteY3" fmla="*/ 4076179 h 6857275"/>
                <a:gd name="connsiteX4" fmla="*/ 5573039 w 6158587"/>
                <a:gd name="connsiteY4" fmla="*/ 6283960 h 6857275"/>
                <a:gd name="connsiteX5" fmla="*/ 5222761 w 6158587"/>
                <a:gd name="connsiteY5" fmla="*/ 6804016 h 6857275"/>
                <a:gd name="connsiteX6" fmla="*/ 5179011 w 6158587"/>
                <a:gd name="connsiteY6" fmla="*/ 6857275 h 6857275"/>
                <a:gd name="connsiteX7" fmla="*/ 4477061 w 6158587"/>
                <a:gd name="connsiteY7" fmla="*/ 6857275 h 6857275"/>
                <a:gd name="connsiteX8" fmla="*/ 4532922 w 6158587"/>
                <a:gd name="connsiteY8" fmla="*/ 6798071 h 6857275"/>
                <a:gd name="connsiteX9" fmla="*/ 4660563 w 6158587"/>
                <a:gd name="connsiteY9" fmla="*/ 6651672 h 6857275"/>
                <a:gd name="connsiteX10" fmla="*/ 4772511 w 6158587"/>
                <a:gd name="connsiteY10" fmla="*/ 6513379 h 6857275"/>
                <a:gd name="connsiteX11" fmla="*/ 4781959 w 6158587"/>
                <a:gd name="connsiteY11" fmla="*/ 6501404 h 6857275"/>
                <a:gd name="connsiteX12" fmla="*/ 4800713 w 6158587"/>
                <a:gd name="connsiteY12" fmla="*/ 6476578 h 6857275"/>
                <a:gd name="connsiteX13" fmla="*/ 4897916 w 6158587"/>
                <a:gd name="connsiteY13" fmla="*/ 6345878 h 6857275"/>
                <a:gd name="connsiteX14" fmla="*/ 4953461 w 6158587"/>
                <a:gd name="connsiteY14" fmla="*/ 6268773 h 6857275"/>
                <a:gd name="connsiteX15" fmla="*/ 5015304 w 6158587"/>
                <a:gd name="connsiteY15" fmla="*/ 6182904 h 6857275"/>
                <a:gd name="connsiteX16" fmla="*/ 5136557 w 6158587"/>
                <a:gd name="connsiteY16" fmla="*/ 6021245 h 6857275"/>
                <a:gd name="connsiteX17" fmla="*/ 5232471 w 6158587"/>
                <a:gd name="connsiteY17" fmla="*/ 5895802 h 6857275"/>
                <a:gd name="connsiteX18" fmla="*/ 5377488 w 6158587"/>
                <a:gd name="connsiteY18" fmla="*/ 5704644 h 6857275"/>
                <a:gd name="connsiteX19" fmla="*/ 5492012 w 6158587"/>
                <a:gd name="connsiteY19" fmla="*/ 5545320 h 6857275"/>
                <a:gd name="connsiteX20" fmla="*/ 5598378 w 6158587"/>
                <a:gd name="connsiteY20" fmla="*/ 5383077 h 6857275"/>
                <a:gd name="connsiteX21" fmla="*/ 5694293 w 6158587"/>
                <a:gd name="connsiteY21" fmla="*/ 5215869 h 6857275"/>
                <a:gd name="connsiteX22" fmla="*/ 5726646 w 6158587"/>
                <a:gd name="connsiteY22" fmla="*/ 5151759 h 6857275"/>
                <a:gd name="connsiteX23" fmla="*/ 5736953 w 6158587"/>
                <a:gd name="connsiteY23" fmla="*/ 5130730 h 6857275"/>
                <a:gd name="connsiteX24" fmla="*/ 5748406 w 6158587"/>
                <a:gd name="connsiteY24" fmla="*/ 5105613 h 6857275"/>
                <a:gd name="connsiteX25" fmla="*/ 5775318 w 6158587"/>
                <a:gd name="connsiteY25" fmla="*/ 5043695 h 6857275"/>
                <a:gd name="connsiteX26" fmla="*/ 5887267 w 6158587"/>
                <a:gd name="connsiteY26" fmla="*/ 4677444 h 6857275"/>
                <a:gd name="connsiteX27" fmla="*/ 5925776 w 6158587"/>
                <a:gd name="connsiteY27" fmla="*/ 4291476 h 6857275"/>
                <a:gd name="connsiteX28" fmla="*/ 5837592 w 6158587"/>
                <a:gd name="connsiteY28" fmla="*/ 3514285 h 6857275"/>
                <a:gd name="connsiteX29" fmla="*/ 5728651 w 6158587"/>
                <a:gd name="connsiteY29" fmla="*/ 3139270 h 6857275"/>
                <a:gd name="connsiteX30" fmla="*/ 5728651 w 6158587"/>
                <a:gd name="connsiteY30" fmla="*/ 3138540 h 6857275"/>
                <a:gd name="connsiteX31" fmla="*/ 5707749 w 6158587"/>
                <a:gd name="connsiteY31" fmla="*/ 3080127 h 6857275"/>
                <a:gd name="connsiteX32" fmla="*/ 5695151 w 6158587"/>
                <a:gd name="connsiteY32" fmla="*/ 3046393 h 6857275"/>
                <a:gd name="connsiteX33" fmla="*/ 5662512 w 6158587"/>
                <a:gd name="connsiteY33" fmla="*/ 2963300 h 6857275"/>
                <a:gd name="connsiteX34" fmla="*/ 5659648 w 6158587"/>
                <a:gd name="connsiteY34" fmla="*/ 2956436 h 6857275"/>
                <a:gd name="connsiteX35" fmla="*/ 5641039 w 6158587"/>
                <a:gd name="connsiteY35" fmla="*/ 2911751 h 6857275"/>
                <a:gd name="connsiteX36" fmla="*/ 5621283 w 6158587"/>
                <a:gd name="connsiteY36" fmla="*/ 2867941 h 6857275"/>
                <a:gd name="connsiteX37" fmla="*/ 5581056 w 6158587"/>
                <a:gd name="connsiteY37" fmla="*/ 2780320 h 6857275"/>
                <a:gd name="connsiteX38" fmla="*/ 5397674 w 6158587"/>
                <a:gd name="connsiteY38" fmla="*/ 2438163 h 6857275"/>
                <a:gd name="connsiteX39" fmla="*/ 5182080 w 6158587"/>
                <a:gd name="connsiteY39" fmla="*/ 2116889 h 6857275"/>
                <a:gd name="connsiteX40" fmla="*/ 4676024 w 6158587"/>
                <a:gd name="connsiteY40" fmla="*/ 1540786 h 6857275"/>
                <a:gd name="connsiteX41" fmla="*/ 4391860 w 6158587"/>
                <a:gd name="connsiteY41" fmla="*/ 1286395 h 6857275"/>
                <a:gd name="connsiteX42" fmla="*/ 4318851 w 6158587"/>
                <a:gd name="connsiteY42" fmla="*/ 1226959 h 6857275"/>
                <a:gd name="connsiteX43" fmla="*/ 4306254 w 6158587"/>
                <a:gd name="connsiteY43" fmla="*/ 1216883 h 6857275"/>
                <a:gd name="connsiteX44" fmla="*/ 4244123 w 6158587"/>
                <a:gd name="connsiteY44" fmla="*/ 1168254 h 6857275"/>
                <a:gd name="connsiteX45" fmla="*/ 4092378 w 6158587"/>
                <a:gd name="connsiteY45" fmla="*/ 1055078 h 6857275"/>
                <a:gd name="connsiteX46" fmla="*/ 3449179 w 6158587"/>
                <a:gd name="connsiteY46" fmla="*/ 660348 h 6857275"/>
                <a:gd name="connsiteX47" fmla="*/ 3110758 w 6158587"/>
                <a:gd name="connsiteY47" fmla="*/ 500442 h 6857275"/>
                <a:gd name="connsiteX48" fmla="*/ 2762316 w 6158587"/>
                <a:gd name="connsiteY48" fmla="*/ 368135 h 6857275"/>
                <a:gd name="connsiteX49" fmla="*/ 2404426 w 6158587"/>
                <a:gd name="connsiteY49" fmla="*/ 264452 h 6857275"/>
                <a:gd name="connsiteX50" fmla="*/ 2040668 w 6158587"/>
                <a:gd name="connsiteY50" fmla="*/ 191435 h 6857275"/>
                <a:gd name="connsiteX51" fmla="*/ 1461459 w 6158587"/>
                <a:gd name="connsiteY51" fmla="*/ 147625 h 6857275"/>
                <a:gd name="connsiteX52" fmla="*/ 1300837 w 6158587"/>
                <a:gd name="connsiteY52" fmla="*/ 150983 h 6857275"/>
                <a:gd name="connsiteX53" fmla="*/ 932928 w 6158587"/>
                <a:gd name="connsiteY53" fmla="*/ 183842 h 6857275"/>
                <a:gd name="connsiteX54" fmla="*/ 568022 w 6158587"/>
                <a:gd name="connsiteY54" fmla="*/ 256858 h 6857275"/>
                <a:gd name="connsiteX55" fmla="*/ 39597 w 6158587"/>
                <a:gd name="connsiteY55" fmla="*/ 447169 h 6857275"/>
                <a:gd name="connsiteX56" fmla="*/ 0 w 6158587"/>
                <a:gd name="connsiteY56" fmla="*/ 467328 h 6857275"/>
                <a:gd name="connsiteX57" fmla="*/ 0 w 6158587"/>
                <a:gd name="connsiteY57" fmla="*/ 112255 h 6857275"/>
                <a:gd name="connsiteX58" fmla="*/ 79310 w 6158587"/>
                <a:gd name="connsiteY58" fmla="*/ 70390 h 68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6158587" h="6857275">
                  <a:moveTo>
                    <a:pt x="233278" y="0"/>
                  </a:moveTo>
                  <a:lnTo>
                    <a:pt x="3441063" y="0"/>
                  </a:lnTo>
                  <a:lnTo>
                    <a:pt x="3535825" y="38136"/>
                  </a:lnTo>
                  <a:cubicBezTo>
                    <a:pt x="5077434" y="703644"/>
                    <a:pt x="6158926" y="2261149"/>
                    <a:pt x="6158587" y="4076179"/>
                  </a:cubicBezTo>
                  <a:cubicBezTo>
                    <a:pt x="6158441" y="4852011"/>
                    <a:pt x="5956378" y="5613884"/>
                    <a:pt x="5573039" y="6283960"/>
                  </a:cubicBezTo>
                  <a:cubicBezTo>
                    <a:pt x="5468266" y="6466229"/>
                    <a:pt x="5351134" y="6639962"/>
                    <a:pt x="5222761" y="6804016"/>
                  </a:cubicBezTo>
                  <a:lnTo>
                    <a:pt x="5179011" y="6857275"/>
                  </a:lnTo>
                  <a:lnTo>
                    <a:pt x="4477061" y="6857275"/>
                  </a:lnTo>
                  <a:lnTo>
                    <a:pt x="4532922" y="6798071"/>
                  </a:lnTo>
                  <a:cubicBezTo>
                    <a:pt x="4575851" y="6750793"/>
                    <a:pt x="4618547" y="6701908"/>
                    <a:pt x="4660563" y="6651672"/>
                  </a:cubicBezTo>
                  <a:cubicBezTo>
                    <a:pt x="4698786" y="6606693"/>
                    <a:pt x="4736294" y="6559232"/>
                    <a:pt x="4772511" y="6513379"/>
                  </a:cubicBezTo>
                  <a:lnTo>
                    <a:pt x="4781959" y="6501404"/>
                  </a:lnTo>
                  <a:lnTo>
                    <a:pt x="4800713" y="6476578"/>
                  </a:lnTo>
                  <a:cubicBezTo>
                    <a:pt x="4833067" y="6434082"/>
                    <a:pt x="4866565" y="6389979"/>
                    <a:pt x="4897916" y="6345878"/>
                  </a:cubicBezTo>
                  <a:cubicBezTo>
                    <a:pt x="4916097" y="6321199"/>
                    <a:pt x="4934277" y="6295788"/>
                    <a:pt x="4953461" y="6268773"/>
                  </a:cubicBezTo>
                  <a:cubicBezTo>
                    <a:pt x="4972643" y="6241756"/>
                    <a:pt x="4994547" y="6211234"/>
                    <a:pt x="5015304" y="6182904"/>
                  </a:cubicBezTo>
                  <a:cubicBezTo>
                    <a:pt x="5059253" y="6123177"/>
                    <a:pt x="5103202" y="6065201"/>
                    <a:pt x="5136557" y="6021245"/>
                  </a:cubicBezTo>
                  <a:cubicBezTo>
                    <a:pt x="5169913" y="5977289"/>
                    <a:pt x="5200977" y="5936836"/>
                    <a:pt x="5232471" y="5895802"/>
                  </a:cubicBezTo>
                  <a:cubicBezTo>
                    <a:pt x="5280429" y="5833299"/>
                    <a:pt x="5330104" y="5768607"/>
                    <a:pt x="5377488" y="5704644"/>
                  </a:cubicBezTo>
                  <a:cubicBezTo>
                    <a:pt x="5414708" y="5654117"/>
                    <a:pt x="5454220" y="5600229"/>
                    <a:pt x="5492012" y="5545320"/>
                  </a:cubicBezTo>
                  <a:cubicBezTo>
                    <a:pt x="5532669" y="5485739"/>
                    <a:pt x="5566453" y="5435067"/>
                    <a:pt x="5598378" y="5383077"/>
                  </a:cubicBezTo>
                  <a:cubicBezTo>
                    <a:pt x="5639177" y="5317217"/>
                    <a:pt x="5668668" y="5266250"/>
                    <a:pt x="5694293" y="5215869"/>
                  </a:cubicBezTo>
                  <a:cubicBezTo>
                    <a:pt x="5705458" y="5195133"/>
                    <a:pt x="5715765" y="5174104"/>
                    <a:pt x="5726646" y="5151759"/>
                  </a:cubicBezTo>
                  <a:lnTo>
                    <a:pt x="5736953" y="5130730"/>
                  </a:lnTo>
                  <a:cubicBezTo>
                    <a:pt x="5740675" y="5122261"/>
                    <a:pt x="5744540" y="5113938"/>
                    <a:pt x="5748406" y="5105613"/>
                  </a:cubicBezTo>
                  <a:cubicBezTo>
                    <a:pt x="5757997" y="5084293"/>
                    <a:pt x="5767159" y="5064140"/>
                    <a:pt x="5775318" y="5043695"/>
                  </a:cubicBezTo>
                  <a:cubicBezTo>
                    <a:pt x="5824718" y="4925802"/>
                    <a:pt x="5862228" y="4803091"/>
                    <a:pt x="5887267" y="4677444"/>
                  </a:cubicBezTo>
                  <a:cubicBezTo>
                    <a:pt x="5911983" y="4550307"/>
                    <a:pt x="5924876" y="4421080"/>
                    <a:pt x="5925776" y="4291476"/>
                  </a:cubicBezTo>
                  <a:cubicBezTo>
                    <a:pt x="5925724" y="4029813"/>
                    <a:pt x="5896133" y="3769041"/>
                    <a:pt x="5837592" y="3514285"/>
                  </a:cubicBezTo>
                  <a:cubicBezTo>
                    <a:pt x="5808496" y="3387220"/>
                    <a:pt x="5772120" y="3261997"/>
                    <a:pt x="5728651" y="3139270"/>
                  </a:cubicBezTo>
                  <a:lnTo>
                    <a:pt x="5728651" y="3138540"/>
                  </a:lnTo>
                  <a:cubicBezTo>
                    <a:pt x="5722351" y="3119409"/>
                    <a:pt x="5715193" y="3100717"/>
                    <a:pt x="5707749" y="3080127"/>
                  </a:cubicBezTo>
                  <a:cubicBezTo>
                    <a:pt x="5703455" y="3068883"/>
                    <a:pt x="5699302" y="3057637"/>
                    <a:pt x="5695151" y="3046393"/>
                  </a:cubicBezTo>
                  <a:cubicBezTo>
                    <a:pt x="5685131" y="3018793"/>
                    <a:pt x="5674107" y="2991778"/>
                    <a:pt x="5662512" y="2963300"/>
                  </a:cubicBezTo>
                  <a:lnTo>
                    <a:pt x="5659648" y="2956436"/>
                  </a:lnTo>
                  <a:lnTo>
                    <a:pt x="5641039" y="2911751"/>
                  </a:lnTo>
                  <a:lnTo>
                    <a:pt x="5621283" y="2867941"/>
                  </a:lnTo>
                  <a:cubicBezTo>
                    <a:pt x="5609687" y="2841362"/>
                    <a:pt x="5595944" y="2810548"/>
                    <a:pt x="5581056" y="2780320"/>
                  </a:cubicBezTo>
                  <a:cubicBezTo>
                    <a:pt x="5530665" y="2672839"/>
                    <a:pt x="5470683" y="2561270"/>
                    <a:pt x="5397674" y="2438163"/>
                  </a:cubicBezTo>
                  <a:cubicBezTo>
                    <a:pt x="5332395" y="2330974"/>
                    <a:pt x="5259814" y="2222909"/>
                    <a:pt x="5182080" y="2116889"/>
                  </a:cubicBezTo>
                  <a:cubicBezTo>
                    <a:pt x="5029667" y="1910602"/>
                    <a:pt x="4860375" y="1717880"/>
                    <a:pt x="4676024" y="1540786"/>
                  </a:cubicBezTo>
                  <a:cubicBezTo>
                    <a:pt x="4590130" y="1458131"/>
                    <a:pt x="4497795" y="1374893"/>
                    <a:pt x="4391860" y="1286395"/>
                  </a:cubicBezTo>
                  <a:cubicBezTo>
                    <a:pt x="4370530" y="1268433"/>
                    <a:pt x="4345334" y="1247404"/>
                    <a:pt x="4318851" y="1226959"/>
                  </a:cubicBezTo>
                  <a:lnTo>
                    <a:pt x="4306254" y="1216883"/>
                  </a:lnTo>
                  <a:cubicBezTo>
                    <a:pt x="4285925" y="1200673"/>
                    <a:pt x="4264880" y="1183880"/>
                    <a:pt x="4244123" y="1168254"/>
                  </a:cubicBezTo>
                  <a:cubicBezTo>
                    <a:pt x="4189438" y="1125467"/>
                    <a:pt x="4134322" y="1085307"/>
                    <a:pt x="4092378" y="1055078"/>
                  </a:cubicBezTo>
                  <a:cubicBezTo>
                    <a:pt x="3887264" y="908357"/>
                    <a:pt x="3672344" y="776461"/>
                    <a:pt x="3449179" y="660348"/>
                  </a:cubicBezTo>
                  <a:cubicBezTo>
                    <a:pt x="3338519" y="602958"/>
                    <a:pt x="3224710" y="549071"/>
                    <a:pt x="3110758" y="500442"/>
                  </a:cubicBezTo>
                  <a:cubicBezTo>
                    <a:pt x="2996806" y="451812"/>
                    <a:pt x="2879991" y="407565"/>
                    <a:pt x="2762316" y="368135"/>
                  </a:cubicBezTo>
                  <a:cubicBezTo>
                    <a:pt x="2649508" y="330312"/>
                    <a:pt x="2529403" y="295119"/>
                    <a:pt x="2404426" y="264452"/>
                  </a:cubicBezTo>
                  <a:cubicBezTo>
                    <a:pt x="2288900" y="236121"/>
                    <a:pt x="2166502" y="211733"/>
                    <a:pt x="2040668" y="191435"/>
                  </a:cubicBezTo>
                  <a:cubicBezTo>
                    <a:pt x="1848910" y="162425"/>
                    <a:pt x="1655321" y="147782"/>
                    <a:pt x="1461459" y="147625"/>
                  </a:cubicBezTo>
                  <a:cubicBezTo>
                    <a:pt x="1408061" y="147625"/>
                    <a:pt x="1354092" y="148794"/>
                    <a:pt x="1300837" y="150983"/>
                  </a:cubicBezTo>
                  <a:cubicBezTo>
                    <a:pt x="1177739" y="155618"/>
                    <a:pt x="1054939" y="166584"/>
                    <a:pt x="932928" y="183842"/>
                  </a:cubicBezTo>
                  <a:cubicBezTo>
                    <a:pt x="810083" y="201379"/>
                    <a:pt x="688259" y="225753"/>
                    <a:pt x="568022" y="256858"/>
                  </a:cubicBezTo>
                  <a:cubicBezTo>
                    <a:pt x="386369" y="303536"/>
                    <a:pt x="209474" y="367270"/>
                    <a:pt x="39597" y="447169"/>
                  </a:cubicBezTo>
                  <a:lnTo>
                    <a:pt x="0" y="467328"/>
                  </a:lnTo>
                  <a:lnTo>
                    <a:pt x="0" y="112255"/>
                  </a:lnTo>
                  <a:lnTo>
                    <a:pt x="79310" y="7039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grpSp>
      <p:pic>
        <p:nvPicPr>
          <p:cNvPr id="4" name="Picture 3">
            <a:extLst>
              <a:ext uri="{FF2B5EF4-FFF2-40B4-BE49-F238E27FC236}">
                <a16:creationId xmlns:a16="http://schemas.microsoft.com/office/drawing/2014/main" id="{5DC21CB5-D29A-B8DD-E1D9-3F9EB67EA1B1}"/>
              </a:ext>
            </a:extLst>
          </p:cNvPr>
          <p:cNvPicPr>
            <a:picLocks noChangeAspect="1"/>
          </p:cNvPicPr>
          <p:nvPr/>
        </p:nvPicPr>
        <p:blipFill rotWithShape="1">
          <a:blip r:embed="rId3"/>
          <a:srcRect l="25235" t="26251" r="26953" b="15694"/>
          <a:stretch/>
        </p:blipFill>
        <p:spPr>
          <a:xfrm>
            <a:off x="6422748" y="3038625"/>
            <a:ext cx="5257306" cy="3590775"/>
          </a:xfrm>
          <a:prstGeom prst="rect">
            <a:avLst/>
          </a:prstGeom>
        </p:spPr>
      </p:pic>
    </p:spTree>
    <p:extLst>
      <p:ext uri="{BB962C8B-B14F-4D97-AF65-F5344CB8AC3E}">
        <p14:creationId xmlns:p14="http://schemas.microsoft.com/office/powerpoint/2010/main" val="18010880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F97C0-6503-FBF6-95A9-9C149C141E57}"/>
              </a:ext>
            </a:extLst>
          </p:cNvPr>
          <p:cNvSpPr>
            <a:spLocks noGrp="1"/>
          </p:cNvSpPr>
          <p:nvPr>
            <p:ph type="title"/>
          </p:nvPr>
        </p:nvSpPr>
        <p:spPr/>
        <p:txBody>
          <a:bodyPr>
            <a:normAutofit/>
          </a:bodyPr>
          <a:lstStyle/>
          <a:p>
            <a:pPr algn="ctr"/>
            <a:r>
              <a:rPr lang="en-GB" sz="4000" u="sng" dirty="0">
                <a:latin typeface="+mn-lt"/>
              </a:rPr>
              <a:t>References</a:t>
            </a:r>
          </a:p>
        </p:txBody>
      </p:sp>
      <p:sp>
        <p:nvSpPr>
          <p:cNvPr id="3" name="Content Placeholder 2">
            <a:extLst>
              <a:ext uri="{FF2B5EF4-FFF2-40B4-BE49-F238E27FC236}">
                <a16:creationId xmlns:a16="http://schemas.microsoft.com/office/drawing/2014/main" id="{6C4ED023-E520-6AA7-1062-1008DB0C03C5}"/>
              </a:ext>
            </a:extLst>
          </p:cNvPr>
          <p:cNvSpPr>
            <a:spLocks noGrp="1"/>
          </p:cNvSpPr>
          <p:nvPr>
            <p:ph idx="1"/>
          </p:nvPr>
        </p:nvSpPr>
        <p:spPr/>
        <p:txBody>
          <a:bodyPr>
            <a:noAutofit/>
          </a:bodyPr>
          <a:lstStyle/>
          <a:p>
            <a:pPr marL="0" indent="0">
              <a:buNone/>
            </a:pPr>
            <a:r>
              <a:rPr lang="en-GB" sz="2400" dirty="0"/>
              <a:t>Ajzen, I. (1985) From intentions to actions: A theory of planned behaviour. In </a:t>
            </a:r>
            <a:r>
              <a:rPr lang="en-GB" sz="2400" dirty="0" err="1"/>
              <a:t>Kuhi</a:t>
            </a:r>
            <a:r>
              <a:rPr lang="en-GB" sz="2400" dirty="0"/>
              <a:t>, J. and Beckmann, J. (eds) </a:t>
            </a:r>
            <a:r>
              <a:rPr lang="en-GB" sz="2400" i="1" dirty="0"/>
              <a:t>Action-control: From cognition to </a:t>
            </a:r>
            <a:r>
              <a:rPr lang="en-GB" sz="2400" i="1" dirty="0" err="1"/>
              <a:t>behavior</a:t>
            </a:r>
            <a:r>
              <a:rPr lang="en-GB" sz="2400" dirty="0"/>
              <a:t>. Heidelberg: Springer, pp.11-39.</a:t>
            </a:r>
          </a:p>
          <a:p>
            <a:pPr marL="0" indent="0">
              <a:buNone/>
            </a:pPr>
            <a:endParaRPr lang="en-GB" sz="2400" dirty="0"/>
          </a:p>
          <a:p>
            <a:pPr marL="0" indent="0">
              <a:buNone/>
            </a:pPr>
            <a:r>
              <a:rPr lang="en-GB" sz="2400" dirty="0">
                <a:cs typeface="Arial" panose="020B0604020202020204" pitchFamily="34" charset="0"/>
              </a:rPr>
              <a:t>Ajzen, I. (1991). The theory of planned behaviour, </a:t>
            </a:r>
            <a:r>
              <a:rPr lang="en-GB" sz="2400" i="1" dirty="0">
                <a:cs typeface="Arial" panose="020B0604020202020204" pitchFamily="34" charset="0"/>
              </a:rPr>
              <a:t>Organizational Behaviour and Human Decision Processes</a:t>
            </a:r>
            <a:r>
              <a:rPr lang="en-GB" sz="2400" dirty="0">
                <a:cs typeface="Arial" panose="020B0604020202020204" pitchFamily="34" charset="0"/>
              </a:rPr>
              <a:t>, 50(2), 179-211. </a:t>
            </a:r>
          </a:p>
          <a:p>
            <a:pPr marL="0" indent="0">
              <a:buNone/>
            </a:pPr>
            <a:endParaRPr lang="en-GB" sz="2400" dirty="0"/>
          </a:p>
          <a:p>
            <a:pPr marL="0" indent="0">
              <a:buNone/>
            </a:pPr>
            <a:r>
              <a:rPr lang="en-GB" sz="2400" dirty="0"/>
              <a:t>Ajzen, I. and Fishbein, M. (1980) </a:t>
            </a:r>
            <a:r>
              <a:rPr lang="en-GB" sz="2400" i="1" dirty="0"/>
              <a:t>Understanding attitudes and predicting social behaviour</a:t>
            </a:r>
            <a:r>
              <a:rPr lang="en-GB" sz="2400" dirty="0"/>
              <a:t>. Englewood Cliffs, NJ: Prentice Hall. </a:t>
            </a:r>
          </a:p>
          <a:p>
            <a:pPr marL="0" indent="0">
              <a:buNone/>
            </a:pPr>
            <a:endParaRPr lang="en-GB" sz="2000" dirty="0"/>
          </a:p>
          <a:p>
            <a:pPr marL="0" indent="0">
              <a:buNone/>
            </a:pPr>
            <a:endParaRPr lang="en-GB" sz="2000" dirty="0"/>
          </a:p>
          <a:p>
            <a:pPr marL="0" indent="0">
              <a:buNone/>
            </a:pPr>
            <a:endParaRPr lang="en-GB" sz="2000" dirty="0"/>
          </a:p>
          <a:p>
            <a:pPr marL="0" indent="0">
              <a:buNone/>
            </a:pPr>
            <a:br>
              <a:rPr lang="en-GB" sz="2000" dirty="0"/>
            </a:br>
            <a:endParaRPr lang="en-GB" sz="2000" dirty="0"/>
          </a:p>
        </p:txBody>
      </p:sp>
    </p:spTree>
    <p:extLst>
      <p:ext uri="{BB962C8B-B14F-4D97-AF65-F5344CB8AC3E}">
        <p14:creationId xmlns:p14="http://schemas.microsoft.com/office/powerpoint/2010/main" val="1048659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597</TotalTime>
  <Words>1007</Words>
  <Application>Microsoft Office PowerPoint</Application>
  <PresentationFormat>Widescreen</PresentationFormat>
  <Paragraphs>101</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The theory of  planned behaviour  (TPB)</vt:lpstr>
      <vt:lpstr>Introduction</vt:lpstr>
      <vt:lpstr>PowerPoint Presentation</vt:lpstr>
      <vt:lpstr>The intention to do a behaviour is determined by three variables: </vt:lpstr>
      <vt:lpstr>1. Personal attitudes</vt:lpstr>
      <vt:lpstr>2. Subjective norms</vt:lpstr>
      <vt:lpstr>e.g. </vt:lpstr>
      <vt:lpstr>Perceived behavioural control</vt:lpstr>
      <vt:lpstr>e.g. </vt:lpstr>
      <vt:lpstr>The impact of perceived behavioural control on our intention and our behaviour: </vt:lpstr>
      <vt:lpstr>PowerPoint Presentation</vt:lpstr>
      <vt:lpstr>Therefore:</vt:lpstr>
      <vt:lpstr>Video:  (1552) Theory of Planned Behaviour - YouTube</vt:lpstr>
      <vt:lpstr>Evaluation</vt:lpstr>
      <vt:lpstr>Evaluation - Strengths</vt:lpstr>
      <vt:lpstr>Evaluation - Strengths</vt:lpstr>
      <vt:lpstr>PowerPoint Presentation</vt:lpstr>
      <vt:lpstr>Evaluation - Weaknesses</vt:lpstr>
      <vt:lpstr>Task</vt:lpstr>
      <vt:lpstr>Task  Complete the  theory of planned behaviour worksheet for Gareth  from our case study.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theory of planned behaviour</dc:title>
  <dc:creator>Alice Clayton</dc:creator>
  <cp:lastModifiedBy>Joanne Davies (Yr Athrofa)</cp:lastModifiedBy>
  <cp:revision>13</cp:revision>
  <dcterms:created xsi:type="dcterms:W3CDTF">2022-10-21T11:20:47Z</dcterms:created>
  <dcterms:modified xsi:type="dcterms:W3CDTF">2022-10-23T10:49:18Z</dcterms:modified>
</cp:coreProperties>
</file>