
<file path=[Content_Types].xml><?xml version="1.0" encoding="utf-8"?>
<Types xmlns="http://schemas.openxmlformats.org/package/2006/content-types">
  <Default Extension="png" ContentType="image/png"/>
  <Default Extension="emf" ContentType="image/x-emf"/>
  <Default Extension="wmf" ContentType="image/x-wmf"/>
  <Default Extension="jpeg" ContentType="image/jpeg"/>
  <Default Extension="rels" ContentType="application/vnd.openxmlformats-package.relationships+xml"/>
  <Default Extension="xml" ContentType="application/xml"/>
  <Override PartName="/ppt/presentation.xml" ContentType="application/vnd.openxmlformats-officedocument.presentationml.presentation.main+xml"/>
  <Override PartName="/ppt/slideMasters/slideMaster1.xml" ContentType="application/vnd.openxmlformats-officedocument.presentationml.slideMaster+xml"/>
  <Override PartName="/ppt/slides/slide1.xml" ContentType="application/vnd.openxmlformats-officedocument.presentationml.slide+xml"/>
  <Override PartName="/ppt/slides/slide2.xml" ContentType="application/vnd.openxmlformats-officedocument.presentationml.slide+xml"/>
  <Override PartName="/ppt/slides/slide3.xml" ContentType="application/vnd.openxmlformats-officedocument.presentationml.slide+xml"/>
  <Override PartName="/ppt/slides/slide4.xml" ContentType="application/vnd.openxmlformats-officedocument.presentationml.slide+xml"/>
  <Override PartName="/ppt/slides/slide5.xml" ContentType="application/vnd.openxmlformats-officedocument.presentationml.slide+xml"/>
  <Override PartName="/ppt/slides/slide6.xml" ContentType="application/vnd.openxmlformats-officedocument.presentationml.slide+xml"/>
  <Override PartName="/ppt/slides/slide7.xml" ContentType="application/vnd.openxmlformats-officedocument.presentationml.slide+xml"/>
  <Override PartName="/ppt/slides/slide8.xml" ContentType="application/vnd.openxmlformats-officedocument.presentationml.slide+xml"/>
  <Override PartName="/ppt/slides/slide9.xml" ContentType="application/vnd.openxmlformats-officedocument.presentationml.slide+xml"/>
  <Override PartName="/ppt/slides/slide10.xml" ContentType="application/vnd.openxmlformats-officedocument.presentationml.slide+xml"/>
  <Override PartName="/ppt/slides/slide11.xml" ContentType="application/vnd.openxmlformats-officedocument.presentationml.slide+xml"/>
  <Override PartName="/ppt/slides/slide12.xml" ContentType="application/vnd.openxmlformats-officedocument.presentationml.slide+xml"/>
  <Override PartName="/ppt/slides/slide13.xml" ContentType="application/vnd.openxmlformats-officedocument.presentationml.slide+xml"/>
  <Override PartName="/ppt/slides/slide14.xml" ContentType="application/vnd.openxmlformats-officedocument.presentationml.slide+xml"/>
  <Override PartName="/ppt/slides/slide15.xml" ContentType="application/vnd.openxmlformats-officedocument.presentationml.slide+xml"/>
  <Override PartName="/ppt/slides/slide16.xml" ContentType="application/vnd.openxmlformats-officedocument.presentationml.slide+xml"/>
  <Override PartName="/ppt/slides/slide17.xml" ContentType="application/vnd.openxmlformats-officedocument.presentationml.slide+xml"/>
  <Override PartName="/ppt/slides/slide18.xml" ContentType="application/vnd.openxmlformats-officedocument.presentationml.slide+xml"/>
  <Override PartName="/ppt/slides/slide19.xml" ContentType="application/vnd.openxmlformats-officedocument.presentationml.slide+xml"/>
  <Override PartName="/ppt/slides/slide20.xml" ContentType="application/vnd.openxmlformats-officedocument.presentationml.slide+xml"/>
  <Override PartName="/ppt/slides/slide21.xml" ContentType="application/vnd.openxmlformats-officedocument.presentationml.slide+xml"/>
  <Override PartName="/ppt/slides/slide22.xml" ContentType="application/vnd.openxmlformats-officedocument.presentationml.slide+xml"/>
  <Override PartName="/ppt/slides/slide23.xml" ContentType="application/vnd.openxmlformats-officedocument.presentationml.slide+xml"/>
  <Override PartName="/ppt/slides/slide24.xml" ContentType="application/vnd.openxmlformats-officedocument.presentationml.slide+xml"/>
  <Override PartName="/ppt/slides/slide25.xml" ContentType="application/vnd.openxmlformats-officedocument.presentationml.slide+xml"/>
  <Override PartName="/ppt/slides/slide26.xml" ContentType="application/vnd.openxmlformats-officedocument.presentationml.slide+xml"/>
  <Override PartName="/ppt/slides/slide27.xml" ContentType="application/vnd.openxmlformats-officedocument.presentationml.slide+xml"/>
  <Override PartName="/ppt/slides/slide28.xml" ContentType="application/vnd.openxmlformats-officedocument.presentationml.slide+xml"/>
  <Override PartName="/ppt/slides/slide29.xml" ContentType="application/vnd.openxmlformats-officedocument.presentationml.slide+xml"/>
  <Override PartName="/ppt/slides/slide30.xml" ContentType="application/vnd.openxmlformats-officedocument.presentationml.slide+xml"/>
  <Override PartName="/ppt/slides/slide31.xml" ContentType="application/vnd.openxmlformats-officedocument.presentationml.slide+xml"/>
  <Override PartName="/ppt/slides/slide32.xml" ContentType="application/vnd.openxmlformats-officedocument.presentationml.slide+xml"/>
  <Override PartName="/ppt/slides/slide33.xml" ContentType="application/vnd.openxmlformats-officedocument.presentationml.slide+xml"/>
  <Override PartName="/ppt/slides/slide34.xml" ContentType="application/vnd.openxmlformats-officedocument.presentationml.slide+xml"/>
  <Override PartName="/ppt/slides/slide35.xml" ContentType="application/vnd.openxmlformats-officedocument.presentationml.slide+xml"/>
  <Override PartName="/ppt/slides/slide36.xml" ContentType="application/vnd.openxmlformats-officedocument.presentationml.slide+xml"/>
  <Override PartName="/ppt/slides/slide37.xml" ContentType="application/vnd.openxmlformats-officedocument.presentationml.slide+xml"/>
  <Override PartName="/ppt/slides/slide38.xml" ContentType="application/vnd.openxmlformats-officedocument.presentationml.slide+xml"/>
  <Override PartName="/ppt/slides/slide39.xml" ContentType="application/vnd.openxmlformats-officedocument.presentationml.slide+xml"/>
  <Override PartName="/ppt/slides/slide40.xml" ContentType="application/vnd.openxmlformats-officedocument.presentationml.slide+xml"/>
  <Override PartName="/ppt/slides/slide41.xml" ContentType="application/vnd.openxmlformats-officedocument.presentationml.slide+xml"/>
  <Override PartName="/ppt/slides/slide42.xml" ContentType="application/vnd.openxmlformats-officedocument.presentationml.slide+xml"/>
  <Override PartName="/ppt/slides/slide43.xml" ContentType="application/vnd.openxmlformats-officedocument.presentationml.slide+xml"/>
  <Override PartName="/ppt/slides/slide44.xml" ContentType="application/vnd.openxmlformats-officedocument.presentationml.slide+xml"/>
  <Override PartName="/ppt/slides/slide45.xml" ContentType="application/vnd.openxmlformats-officedocument.presentationml.slide+xml"/>
  <Override PartName="/ppt/slides/slide46.xml" ContentType="application/vnd.openxmlformats-officedocument.presentationml.slide+xml"/>
  <Override PartName="/ppt/slides/slide47.xml" ContentType="application/vnd.openxmlformats-officedocument.presentationml.slide+xml"/>
  <Override PartName="/ppt/slides/slide48.xml" ContentType="application/vnd.openxmlformats-officedocument.presentationml.slide+xml"/>
  <Override PartName="/ppt/slides/slide49.xml" ContentType="application/vnd.openxmlformats-officedocument.presentationml.slide+xml"/>
  <Override PartName="/ppt/slides/slide50.xml" ContentType="application/vnd.openxmlformats-officedocument.presentationml.slide+xml"/>
  <Override PartName="/ppt/slides/slide51.xml" ContentType="application/vnd.openxmlformats-officedocument.presentationml.slide+xml"/>
  <Override PartName="/ppt/slides/slide52.xml" ContentType="application/vnd.openxmlformats-officedocument.presentationml.slide+xml"/>
  <Override PartName="/ppt/slides/slide53.xml" ContentType="application/vnd.openxmlformats-officedocument.presentationml.slide+xml"/>
  <Override PartName="/ppt/slides/slide54.xml" ContentType="application/vnd.openxmlformats-officedocument.presentationml.slide+xml"/>
  <Override PartName="/ppt/slides/slide55.xml" ContentType="application/vnd.openxmlformats-officedocument.presentationml.slide+xml"/>
  <Override PartName="/ppt/slides/slide56.xml" ContentType="application/vnd.openxmlformats-officedocument.presentationml.slide+xml"/>
  <Override PartName="/ppt/slides/slide57.xml" ContentType="application/vnd.openxmlformats-officedocument.presentationml.slide+xml"/>
  <Override PartName="/ppt/slides/slide58.xml" ContentType="application/vnd.openxmlformats-officedocument.presentationml.slide+xml"/>
  <Override PartName="/ppt/slides/slide59.xml" ContentType="application/vnd.openxmlformats-officedocument.presentationml.slide+xml"/>
  <Override PartName="/ppt/slides/slide60.xml" ContentType="application/vnd.openxmlformats-officedocument.presentationml.slide+xml"/>
  <Override PartName="/ppt/slides/slide61.xml" ContentType="application/vnd.openxmlformats-officedocument.presentationml.slide+xml"/>
  <Override PartName="/ppt/slides/slide62.xml" ContentType="application/vnd.openxmlformats-officedocument.presentationml.slide+xml"/>
  <Override PartName="/ppt/slides/slide63.xml" ContentType="application/vnd.openxmlformats-officedocument.presentationml.slide+xml"/>
  <Override PartName="/ppt/slides/slide64.xml" ContentType="application/vnd.openxmlformats-officedocument.presentationml.slide+xml"/>
  <Override PartName="/ppt/slides/slide65.xml" ContentType="application/vnd.openxmlformats-officedocument.presentationml.slide+xml"/>
  <Override PartName="/ppt/slides/slide66.xml" ContentType="application/vnd.openxmlformats-officedocument.presentationml.slide+xml"/>
  <Override PartName="/ppt/slides/slide67.xml" ContentType="application/vnd.openxmlformats-officedocument.presentationml.slide+xml"/>
  <Override PartName="/ppt/slides/slide68.xml" ContentType="application/vnd.openxmlformats-officedocument.presentationml.slide+xml"/>
  <Override PartName="/ppt/notesMasters/notesMaster1.xml" ContentType="application/vnd.openxmlformats-officedocument.presentationml.notesMaster+xml"/>
  <Override PartName="/ppt/handoutMasters/handoutMaster1.xml" ContentType="application/vnd.openxmlformats-officedocument.presentationml.handoutMaster+xml"/>
  <Override PartName="/ppt/presProps.xml" ContentType="application/vnd.openxmlformats-officedocument.presentationml.presProps+xml"/>
  <Override PartName="/ppt/viewProps.xml" ContentType="application/vnd.openxmlformats-officedocument.presentationml.viewProps+xml"/>
  <Override PartName="/ppt/theme/theme1.xml" ContentType="application/vnd.openxmlformats-officedocument.theme+xml"/>
  <Override PartName="/ppt/tableStyles.xml" ContentType="application/vnd.openxmlformats-officedocument.presentationml.tableStyles+xml"/>
  <Override PartName="/ppt/slideLayouts/slideLayout1.xml" ContentType="application/vnd.openxmlformats-officedocument.presentationml.slideLayout+xml"/>
  <Override PartName="/ppt/slideLayouts/slideLayout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ppt/slideLayouts/slideLayout12.xml" ContentType="application/vnd.openxmlformats-officedocument.presentationml.slideLayout+xml"/>
  <Override PartName="/ppt/slideLayouts/slideLayout13.xml" ContentType="application/vnd.openxmlformats-officedocument.presentationml.slideLayout+xml"/>
  <Override PartName="/ppt/slideLayouts/slideLayout14.xml" ContentType="application/vnd.openxmlformats-officedocument.presentationml.slideLayout+xml"/>
  <Override PartName="/ppt/slideLayouts/slideLayout15.xml" ContentType="application/vnd.openxmlformats-officedocument.presentationml.slideLayout+xml"/>
  <Override PartName="/ppt/slideLayouts/slideLayout16.xml" ContentType="application/vnd.openxmlformats-officedocument.presentationml.slideLayout+xml"/>
  <Override PartName="/ppt/theme/theme2.xml" ContentType="application/vnd.openxmlformats-officedocument.theme+xml"/>
  <Override PartName="/ppt/theme/theme3.xml" ContentType="application/vnd.openxmlformats-officedocument.theme+xml"/>
  <Override PartName="/ppt/notesSlides/notesSlide1.xml" ContentType="application/vnd.openxmlformats-officedocument.presentationml.notesSlide+xml"/>
  <Override PartName="/ppt/notesSlides/notesSlide2.xml" ContentType="application/vnd.openxmlformats-officedocument.presentationml.notesSlide+xml"/>
  <Override PartName="/ppt/diagrams/data1.xml" ContentType="application/vnd.openxmlformats-officedocument.drawingml.diagramData+xml"/>
  <Override PartName="/ppt/diagrams/layout1.xml" ContentType="application/vnd.openxmlformats-officedocument.drawingml.diagramLayout+xml"/>
  <Override PartName="/ppt/diagrams/quickStyle1.xml" ContentType="application/vnd.openxmlformats-officedocument.drawingml.diagramStyle+xml"/>
  <Override PartName="/ppt/diagrams/colors1.xml" ContentType="application/vnd.openxmlformats-officedocument.drawingml.diagramColors+xml"/>
  <Override PartName="/ppt/diagrams/drawing1.xml" ContentType="application/vnd.ms-office.drawingml.diagramDrawing+xml"/>
  <Override PartName="/ppt/notesSlides/notesSlide3.xml" ContentType="application/vnd.openxmlformats-officedocument.presentationml.notesSlide+xml"/>
  <Override PartName="/ppt/diagrams/data2.xml" ContentType="application/vnd.openxmlformats-officedocument.drawingml.diagramData+xml"/>
  <Override PartName="/ppt/diagrams/layout2.xml" ContentType="application/vnd.openxmlformats-officedocument.drawingml.diagramLayout+xml"/>
  <Override PartName="/ppt/diagrams/quickStyle2.xml" ContentType="application/vnd.openxmlformats-officedocument.drawingml.diagramStyle+xml"/>
  <Override PartName="/ppt/diagrams/colors2.xml" ContentType="application/vnd.openxmlformats-officedocument.drawingml.diagramColors+xml"/>
  <Override PartName="/ppt/diagrams/drawing2.xml" ContentType="application/vnd.ms-office.drawingml.diagramDrawing+xml"/>
  <Override PartName="/ppt/notesSlides/notesSlide4.xml" ContentType="application/vnd.openxmlformats-officedocument.presentationml.notesSlide+xml"/>
  <Override PartName="/ppt/notesSlides/notesSlide5.xml" ContentType="application/vnd.openxmlformats-officedocument.presentationml.notesSlide+xml"/>
  <Override PartName="/ppt/notesSlides/notesSlide6.xml" ContentType="application/vnd.openxmlformats-officedocument.presentationml.notesSlide+xml"/>
  <Override PartName="/ppt/notesSlides/notesSlide7.xml" ContentType="application/vnd.openxmlformats-officedocument.presentationml.notesSlide+xml"/>
  <Override PartName="/ppt/notesSlides/notesSlide8.xml" ContentType="application/vnd.openxmlformats-officedocument.presentationml.notesSlide+xml"/>
  <Override PartName="/ppt/notesSlides/notesSlide9.xml" ContentType="application/vnd.openxmlformats-officedocument.presentationml.notesSlide+xml"/>
  <Override PartName="/ppt/notesSlides/notesSlide10.xml" ContentType="application/vnd.openxmlformats-officedocument.presentationml.notesSlide+xml"/>
  <Override PartName="/ppt/notesSlides/notesSlide11.xml" ContentType="application/vnd.openxmlformats-officedocument.presentationml.notesSlide+xml"/>
  <Override PartName="/ppt/notesSlides/notesSlide12.xml" ContentType="application/vnd.openxmlformats-officedocument.presentationml.notesSlide+xml"/>
  <Override PartName="/ppt/notesSlides/notesSlide13.xml" ContentType="application/vnd.openxmlformats-officedocument.presentationml.notesSlide+xml"/>
  <Override PartName="/ppt/notesSlides/notesSlide14.xml" ContentType="application/vnd.openxmlformats-officedocument.presentationml.notesSlide+xml"/>
  <Override PartName="/ppt/notesSlides/notesSlide15.xml" ContentType="application/vnd.openxmlformats-officedocument.presentationml.notesSlide+xml"/>
  <Override PartName="/ppt/notesSlides/notesSlide16.xml" ContentType="application/vnd.openxmlformats-officedocument.presentationml.notesSlide+xml"/>
  <Override PartName="/ppt/notesSlides/notesSlide17.xml" ContentType="application/vnd.openxmlformats-officedocument.presentationml.notesSlide+xml"/>
  <Override PartName="/ppt/notesSlides/notesSlide18.xml" ContentType="application/vnd.openxmlformats-officedocument.presentationml.notesSlide+xml"/>
  <Override PartName="/ppt/notesSlides/notesSlide19.xml" ContentType="application/vnd.openxmlformats-officedocument.presentationml.notesSlide+xml"/>
  <Override PartName="/ppt/notesSlides/notesSlide20.xml" ContentType="application/vnd.openxmlformats-officedocument.presentationml.notesSlide+xml"/>
  <Override PartName="/ppt/diagrams/data3.xml" ContentType="application/vnd.openxmlformats-officedocument.drawingml.diagramData+xml"/>
  <Override PartName="/ppt/diagrams/layout3.xml" ContentType="application/vnd.openxmlformats-officedocument.drawingml.diagramLayout+xml"/>
  <Override PartName="/ppt/diagrams/quickStyle3.xml" ContentType="application/vnd.openxmlformats-officedocument.drawingml.diagramStyle+xml"/>
  <Override PartName="/ppt/diagrams/colors3.xml" ContentType="application/vnd.openxmlformats-officedocument.drawingml.diagramColors+xml"/>
  <Override PartName="/ppt/diagrams/drawing3.xml" ContentType="application/vnd.ms-office.drawingml.diagramDrawing+xml"/>
  <Override PartName="/ppt/notesSlides/notesSlide21.xml" ContentType="application/vnd.openxmlformats-officedocument.presentationml.notesSlide+xml"/>
  <Override PartName="/ppt/notesSlides/notesSlide22.xml" ContentType="application/vnd.openxmlformats-officedocument.presentationml.notesSlide+xml"/>
  <Override PartName="/ppt/notesSlides/notesSlide23.xml" ContentType="application/vnd.openxmlformats-officedocument.presentationml.notesSlide+xml"/>
  <Override PartName="/ppt/notesSlides/notesSlide24.xml" ContentType="application/vnd.openxmlformats-officedocument.presentationml.notesSlide+xml"/>
  <Override PartName="/ppt/notesSlides/notesSlide25.xml" ContentType="application/vnd.openxmlformats-officedocument.presentationml.notesSlide+xml"/>
  <Override PartName="/ppt/notesSlides/notesSlide26.xml" ContentType="application/vnd.openxmlformats-officedocument.presentationml.notesSlide+xml"/>
  <Override PartName="/ppt/notesSlides/notesSlide27.xml" ContentType="application/vnd.openxmlformats-officedocument.presentationml.notesSlide+xml"/>
  <Override PartName="/ppt/notesSlides/notesSlide28.xml" ContentType="application/vnd.openxmlformats-officedocument.presentationml.notesSlide+xml"/>
  <Override PartName="/ppt/notesSlides/notesSlide29.xml" ContentType="application/vnd.openxmlformats-officedocument.presentationml.notesSlide+xml"/>
  <Override PartName="/ppt/notesSlides/notesSlide30.xml" ContentType="application/vnd.openxmlformats-officedocument.presentationml.notesSlide+xml"/>
  <Override PartName="/ppt/notesSlides/notesSlide31.xml" ContentType="application/vnd.openxmlformats-officedocument.presentationml.notesSlide+xml"/>
  <Override PartName="/ppt/notesSlides/notesSlide32.xml" ContentType="application/vnd.openxmlformats-officedocument.presentationml.notesSlide+xml"/>
  <Override PartName="/ppt/notesSlides/notesSlide33.xml" ContentType="application/vnd.openxmlformats-officedocument.presentationml.notesSlide+xml"/>
  <Override PartName="/ppt/notesSlides/notesSlide34.xml" ContentType="application/vnd.openxmlformats-officedocument.presentationml.notesSlide+xml"/>
  <Override PartName="/ppt/notesSlides/notesSlide35.xml" ContentType="application/vnd.openxmlformats-officedocument.presentationml.notesSlide+xml"/>
  <Override PartName="/ppt/notesSlides/notesSlide36.xml" ContentType="application/vnd.openxmlformats-officedocument.presentationml.notesSlide+xml"/>
  <Override PartName="/ppt/notesSlides/notesSlide37.xml" ContentType="application/vnd.openxmlformats-officedocument.presentationml.notesSlide+xml"/>
  <Override PartName="/ppt/notesSlides/notesSlide38.xml" ContentType="application/vnd.openxmlformats-officedocument.presentationml.notesSlide+xml"/>
  <Override PartName="/ppt/notesSlides/notesSlide39.xml" ContentType="application/vnd.openxmlformats-officedocument.presentationml.notesSlide+xml"/>
  <Override PartName="/ppt/notesSlides/notesSlide40.xml" ContentType="application/vnd.openxmlformats-officedocument.presentationml.notesSlide+xml"/>
  <Override PartName="/ppt/notesSlides/notesSlide41.xml" ContentType="application/vnd.openxmlformats-officedocument.presentationml.notesSlide+xml"/>
  <Override PartName="/ppt/notesSlides/notesSlide42.xml" ContentType="application/vnd.openxmlformats-officedocument.presentationml.notesSlide+xml"/>
  <Override PartName="/ppt/notesSlides/notesSlide43.xml" ContentType="application/vnd.openxmlformats-officedocument.presentationml.notesSlide+xml"/>
  <Override PartName="/ppt/notesSlides/notesSlide44.xml" ContentType="application/vnd.openxmlformats-officedocument.presentationml.notesSlide+xml"/>
  <Override PartName="/ppt/notesSlides/notesSlide45.xml" ContentType="application/vnd.openxmlformats-officedocument.presentationml.notesSlide+xml"/>
  <Override PartName="/ppt/notesSlides/notesSlide46.xml" ContentType="application/vnd.openxmlformats-officedocument.presentationml.notesSlide+xml"/>
  <Override PartName="/ppt/notesSlides/notesSlide47.xml" ContentType="application/vnd.openxmlformats-officedocument.presentationml.notesSlide+xml"/>
  <Override PartName="/ppt/notesSlides/notesSlide48.xml" ContentType="application/vnd.openxmlformats-officedocument.presentationml.notesSlide+xml"/>
  <Override PartName="/ppt/notesSlides/notesSlide49.xml" ContentType="application/vnd.openxmlformats-officedocument.presentationml.notesSlide+xml"/>
  <Override PartName="/ppt/notesSlides/notesSlide50.xml" ContentType="application/vnd.openxmlformats-officedocument.presentationml.notesSlide+xml"/>
  <Override PartName="/ppt/notesSlides/notesSlide51.xml" ContentType="application/vnd.openxmlformats-officedocument.presentationml.notesSlide+xml"/>
  <Override PartName="/ppt/notesSlides/notesSlide52.xml" ContentType="application/vnd.openxmlformats-officedocument.presentationml.notesSlide+xml"/>
  <Override PartName="/ppt/notesSlides/notesSlide53.xml" ContentType="application/vnd.openxmlformats-officedocument.presentationml.notesSlide+xml"/>
  <Override PartName="/ppt/notesSlides/notesSlide54.xml" ContentType="application/vnd.openxmlformats-officedocument.presentationml.notesSlide+xml"/>
  <Override PartName="/ppt/notesSlides/notesSlide55.xml" ContentType="application/vnd.openxmlformats-officedocument.presentationml.notesSlide+xml"/>
  <Override PartName="/ppt/notesSlides/notesSlide56.xml" ContentType="application/vnd.openxmlformats-officedocument.presentationml.notesSlide+xml"/>
  <Override PartName="/docProps/core.xml" ContentType="application/vnd.openxmlformats-package.core-properties+xml"/>
  <Override PartName="/docProps/app.xml" ContentType="application/vnd.openxmlformats-officedocument.extended-properties+xml"/>
</Types>
</file>

<file path=_rels/.rels><?xml version="1.0" encoding="UTF-8" standalone="yes"?>
<Relationships xmlns="http://schemas.openxmlformats.org/package/2006/relationships"><Relationship Id="rId3" Type="http://schemas.openxmlformats.org/package/2006/relationships/metadata/core-properties" Target="docProps/core.xml"/><Relationship Id="rId2" Type="http://schemas.openxmlformats.org/package/2006/relationships/metadata/thumbnail" Target="docProps/thumbnail.jpeg"/><Relationship Id="rId1" Type="http://schemas.openxmlformats.org/officeDocument/2006/relationships/officeDocument" Target="ppt/presentation.xml"/><Relationship Id="rId4" Type="http://schemas.openxmlformats.org/officeDocument/2006/relationships/extended-properties" Target="docProps/app.xml"/></Relationships>
</file>

<file path=ppt/presentation.xml><?xml version="1.0" encoding="utf-8"?>
<p:presentation xmlns:a="http://schemas.openxmlformats.org/drawingml/2006/main" xmlns:r="http://schemas.openxmlformats.org/officeDocument/2006/relationships" xmlns:p="http://schemas.openxmlformats.org/presentationml/2006/main" saveSubsetFonts="1">
  <p:sldMasterIdLst>
    <p:sldMasterId id="2147483660" r:id="rId1"/>
  </p:sldMasterIdLst>
  <p:notesMasterIdLst>
    <p:notesMasterId r:id="rId70"/>
  </p:notesMasterIdLst>
  <p:handoutMasterIdLst>
    <p:handoutMasterId r:id="rId71"/>
  </p:handoutMasterIdLst>
  <p:sldIdLst>
    <p:sldId id="256" r:id="rId2"/>
    <p:sldId id="257" r:id="rId3"/>
    <p:sldId id="326" r:id="rId4"/>
    <p:sldId id="258" r:id="rId5"/>
    <p:sldId id="259" r:id="rId6"/>
    <p:sldId id="328" r:id="rId7"/>
    <p:sldId id="260" r:id="rId8"/>
    <p:sldId id="261" r:id="rId9"/>
    <p:sldId id="262" r:id="rId10"/>
    <p:sldId id="264" r:id="rId11"/>
    <p:sldId id="263" r:id="rId12"/>
    <p:sldId id="265" r:id="rId13"/>
    <p:sldId id="266" r:id="rId14"/>
    <p:sldId id="273" r:id="rId15"/>
    <p:sldId id="274" r:id="rId16"/>
    <p:sldId id="269" r:id="rId17"/>
    <p:sldId id="270" r:id="rId18"/>
    <p:sldId id="271" r:id="rId19"/>
    <p:sldId id="272" r:id="rId20"/>
    <p:sldId id="275" r:id="rId21"/>
    <p:sldId id="276" r:id="rId22"/>
    <p:sldId id="278" r:id="rId23"/>
    <p:sldId id="277" r:id="rId24"/>
    <p:sldId id="279" r:id="rId25"/>
    <p:sldId id="329" r:id="rId26"/>
    <p:sldId id="281" r:id="rId27"/>
    <p:sldId id="282" r:id="rId28"/>
    <p:sldId id="283" r:id="rId29"/>
    <p:sldId id="285" r:id="rId30"/>
    <p:sldId id="284" r:id="rId31"/>
    <p:sldId id="286" r:id="rId32"/>
    <p:sldId id="287" r:id="rId33"/>
    <p:sldId id="288" r:id="rId34"/>
    <p:sldId id="290" r:id="rId35"/>
    <p:sldId id="289" r:id="rId36"/>
    <p:sldId id="291" r:id="rId37"/>
    <p:sldId id="325" r:id="rId38"/>
    <p:sldId id="327" r:id="rId39"/>
    <p:sldId id="292" r:id="rId40"/>
    <p:sldId id="300" r:id="rId41"/>
    <p:sldId id="301" r:id="rId42"/>
    <p:sldId id="293" r:id="rId43"/>
    <p:sldId id="303" r:id="rId44"/>
    <p:sldId id="306" r:id="rId45"/>
    <p:sldId id="307" r:id="rId46"/>
    <p:sldId id="308" r:id="rId47"/>
    <p:sldId id="309" r:id="rId48"/>
    <p:sldId id="310" r:id="rId49"/>
    <p:sldId id="302" r:id="rId50"/>
    <p:sldId id="305" r:id="rId51"/>
    <p:sldId id="311" r:id="rId52"/>
    <p:sldId id="304" r:id="rId53"/>
    <p:sldId id="298" r:id="rId54"/>
    <p:sldId id="299" r:id="rId55"/>
    <p:sldId id="312" r:id="rId56"/>
    <p:sldId id="313" r:id="rId57"/>
    <p:sldId id="314" r:id="rId58"/>
    <p:sldId id="315" r:id="rId59"/>
    <p:sldId id="319" r:id="rId60"/>
    <p:sldId id="317" r:id="rId61"/>
    <p:sldId id="320" r:id="rId62"/>
    <p:sldId id="321" r:id="rId63"/>
    <p:sldId id="318" r:id="rId64"/>
    <p:sldId id="322" r:id="rId65"/>
    <p:sldId id="323" r:id="rId66"/>
    <p:sldId id="324" r:id="rId67"/>
    <p:sldId id="297" r:id="rId68"/>
    <p:sldId id="316" r:id="rId69"/>
  </p:sldIdLst>
  <p:sldSz cx="12192000" cy="6858000"/>
  <p:notesSz cx="6858000" cy="9144000"/>
  <p:defaultTex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defaultTextStyle>
  <p:extLst>
    <p:ext uri="{EFAFB233-063F-42B5-8137-9DF3F51BA10A}">
      <p15:sldGuideLst xmlns:p15="http://schemas.microsoft.com/office/powerpoint/2012/main"/>
    </p:ext>
  </p:extLst>
</p:presentation>
</file>

<file path=ppt/presProps.xml><?xml version="1.0" encoding="utf-8"?>
<p:presentationPr xmlns:a="http://schemas.openxmlformats.org/drawingml/2006/main" xmlns:r="http://schemas.openxmlformats.org/officeDocument/2006/relationships" xmlns:p="http://schemas.openxmlformats.org/presentationml/2006/main">
  <p:extLst>
    <p:ext uri="{E76CE94A-603C-4142-B9EB-6D1370010A27}">
      <p14:discardImageEditData xmlns:p14="http://schemas.microsoft.com/office/powerpoint/2010/main" val="0"/>
    </p:ext>
    <p:ext uri="{D31A062A-798A-4329-ABDD-BBA856620510}">
      <p14:defaultImageDpi xmlns:p14="http://schemas.microsoft.com/office/powerpoint/2010/main" val="220"/>
    </p:ext>
    <p:ext uri="{FD5EFAAD-0ECE-453E-9831-46B23BE46B34}">
      <p15:chartTrackingRefBased xmlns:p15="http://schemas.microsoft.com/office/powerpoint/2012/main" val="1"/>
    </p:ext>
  </p:extLst>
</p:presentationPr>
</file>

<file path=ppt/tableStyles.xml><?xml version="1.0" encoding="utf-8"?>
<a:tblStyleLst xmlns:a="http://schemas.openxmlformats.org/drawingml/2006/main" def="{5C22544A-7EE6-4342-B048-85BDC9FD1C3A}"/>
</file>

<file path=ppt/viewProps.xml><?xml version="1.0" encoding="utf-8"?>
<p:viewPr xmlns:a="http://schemas.openxmlformats.org/drawingml/2006/main" xmlns:r="http://schemas.openxmlformats.org/officeDocument/2006/relationships" xmlns:p="http://schemas.openxmlformats.org/presentationml/2006/main" lastView="sldThumbnailView">
  <p:normalViewPr>
    <p:restoredLeft sz="20016" autoAdjust="0"/>
    <p:restoredTop sz="94660"/>
  </p:normalViewPr>
  <p:slideViewPr>
    <p:cSldViewPr snapToGrid="0">
      <p:cViewPr varScale="1">
        <p:scale>
          <a:sx n="103" d="100"/>
          <a:sy n="103" d="100"/>
        </p:scale>
        <p:origin x="624" y="108"/>
      </p:cViewPr>
      <p:guideLst/>
    </p:cSldViewPr>
  </p:slideViewPr>
  <p:notesTextViewPr>
    <p:cViewPr>
      <p:scale>
        <a:sx n="1" d="1"/>
        <a:sy n="1" d="1"/>
      </p:scale>
      <p:origin x="0" y="0"/>
    </p:cViewPr>
  </p:notesTextViewPr>
  <p:gridSpacing cx="72008" cy="72008"/>
</p:viewPr>
</file>

<file path=ppt/_rels/presentation.xml.rels><?xml version="1.0" encoding="UTF-8" standalone="yes"?>
<Relationships xmlns="http://schemas.openxmlformats.org/package/2006/relationships"><Relationship Id="rId13" Type="http://schemas.openxmlformats.org/officeDocument/2006/relationships/slide" Target="slides/slide12.xml"/><Relationship Id="rId18" Type="http://schemas.openxmlformats.org/officeDocument/2006/relationships/slide" Target="slides/slide17.xml"/><Relationship Id="rId26" Type="http://schemas.openxmlformats.org/officeDocument/2006/relationships/slide" Target="slides/slide25.xml"/><Relationship Id="rId39" Type="http://schemas.openxmlformats.org/officeDocument/2006/relationships/slide" Target="slides/slide38.xml"/><Relationship Id="rId21" Type="http://schemas.openxmlformats.org/officeDocument/2006/relationships/slide" Target="slides/slide20.xml"/><Relationship Id="rId34" Type="http://schemas.openxmlformats.org/officeDocument/2006/relationships/slide" Target="slides/slide33.xml"/><Relationship Id="rId42" Type="http://schemas.openxmlformats.org/officeDocument/2006/relationships/slide" Target="slides/slide41.xml"/><Relationship Id="rId47" Type="http://schemas.openxmlformats.org/officeDocument/2006/relationships/slide" Target="slides/slide46.xml"/><Relationship Id="rId50" Type="http://schemas.openxmlformats.org/officeDocument/2006/relationships/slide" Target="slides/slide49.xml"/><Relationship Id="rId55" Type="http://schemas.openxmlformats.org/officeDocument/2006/relationships/slide" Target="slides/slide54.xml"/><Relationship Id="rId63" Type="http://schemas.openxmlformats.org/officeDocument/2006/relationships/slide" Target="slides/slide62.xml"/><Relationship Id="rId68" Type="http://schemas.openxmlformats.org/officeDocument/2006/relationships/slide" Target="slides/slide67.xml"/><Relationship Id="rId7" Type="http://schemas.openxmlformats.org/officeDocument/2006/relationships/slide" Target="slides/slide6.xml"/><Relationship Id="rId71" Type="http://schemas.openxmlformats.org/officeDocument/2006/relationships/handoutMaster" Target="handoutMasters/handoutMaster1.xml"/><Relationship Id="rId2" Type="http://schemas.openxmlformats.org/officeDocument/2006/relationships/slide" Target="slides/slide1.xml"/><Relationship Id="rId16" Type="http://schemas.openxmlformats.org/officeDocument/2006/relationships/slide" Target="slides/slide15.xml"/><Relationship Id="rId29" Type="http://schemas.openxmlformats.org/officeDocument/2006/relationships/slide" Target="slides/slide28.xml"/><Relationship Id="rId11" Type="http://schemas.openxmlformats.org/officeDocument/2006/relationships/slide" Target="slides/slide10.xml"/><Relationship Id="rId24" Type="http://schemas.openxmlformats.org/officeDocument/2006/relationships/slide" Target="slides/slide23.xml"/><Relationship Id="rId32" Type="http://schemas.openxmlformats.org/officeDocument/2006/relationships/slide" Target="slides/slide31.xml"/><Relationship Id="rId37" Type="http://schemas.openxmlformats.org/officeDocument/2006/relationships/slide" Target="slides/slide36.xml"/><Relationship Id="rId40" Type="http://schemas.openxmlformats.org/officeDocument/2006/relationships/slide" Target="slides/slide39.xml"/><Relationship Id="rId45" Type="http://schemas.openxmlformats.org/officeDocument/2006/relationships/slide" Target="slides/slide44.xml"/><Relationship Id="rId53" Type="http://schemas.openxmlformats.org/officeDocument/2006/relationships/slide" Target="slides/slide52.xml"/><Relationship Id="rId58" Type="http://schemas.openxmlformats.org/officeDocument/2006/relationships/slide" Target="slides/slide57.xml"/><Relationship Id="rId66" Type="http://schemas.openxmlformats.org/officeDocument/2006/relationships/slide" Target="slides/slide65.xml"/><Relationship Id="rId74" Type="http://schemas.openxmlformats.org/officeDocument/2006/relationships/theme" Target="theme/theme1.xml"/><Relationship Id="rId5" Type="http://schemas.openxmlformats.org/officeDocument/2006/relationships/slide" Target="slides/slide4.xml"/><Relationship Id="rId15" Type="http://schemas.openxmlformats.org/officeDocument/2006/relationships/slide" Target="slides/slide14.xml"/><Relationship Id="rId23" Type="http://schemas.openxmlformats.org/officeDocument/2006/relationships/slide" Target="slides/slide22.xml"/><Relationship Id="rId28" Type="http://schemas.openxmlformats.org/officeDocument/2006/relationships/slide" Target="slides/slide27.xml"/><Relationship Id="rId36" Type="http://schemas.openxmlformats.org/officeDocument/2006/relationships/slide" Target="slides/slide35.xml"/><Relationship Id="rId49" Type="http://schemas.openxmlformats.org/officeDocument/2006/relationships/slide" Target="slides/slide48.xml"/><Relationship Id="rId57" Type="http://schemas.openxmlformats.org/officeDocument/2006/relationships/slide" Target="slides/slide56.xml"/><Relationship Id="rId61" Type="http://schemas.openxmlformats.org/officeDocument/2006/relationships/slide" Target="slides/slide60.xml"/><Relationship Id="rId10" Type="http://schemas.openxmlformats.org/officeDocument/2006/relationships/slide" Target="slides/slide9.xml"/><Relationship Id="rId19" Type="http://schemas.openxmlformats.org/officeDocument/2006/relationships/slide" Target="slides/slide18.xml"/><Relationship Id="rId31" Type="http://schemas.openxmlformats.org/officeDocument/2006/relationships/slide" Target="slides/slide30.xml"/><Relationship Id="rId44" Type="http://schemas.openxmlformats.org/officeDocument/2006/relationships/slide" Target="slides/slide43.xml"/><Relationship Id="rId52" Type="http://schemas.openxmlformats.org/officeDocument/2006/relationships/slide" Target="slides/slide51.xml"/><Relationship Id="rId60" Type="http://schemas.openxmlformats.org/officeDocument/2006/relationships/slide" Target="slides/slide59.xml"/><Relationship Id="rId65" Type="http://schemas.openxmlformats.org/officeDocument/2006/relationships/slide" Target="slides/slide64.xml"/><Relationship Id="rId73" Type="http://schemas.openxmlformats.org/officeDocument/2006/relationships/viewProps" Target="viewProps.xml"/><Relationship Id="rId4" Type="http://schemas.openxmlformats.org/officeDocument/2006/relationships/slide" Target="slides/slide3.xml"/><Relationship Id="rId9" Type="http://schemas.openxmlformats.org/officeDocument/2006/relationships/slide" Target="slides/slide8.xml"/><Relationship Id="rId14" Type="http://schemas.openxmlformats.org/officeDocument/2006/relationships/slide" Target="slides/slide13.xml"/><Relationship Id="rId22" Type="http://schemas.openxmlformats.org/officeDocument/2006/relationships/slide" Target="slides/slide21.xml"/><Relationship Id="rId27" Type="http://schemas.openxmlformats.org/officeDocument/2006/relationships/slide" Target="slides/slide26.xml"/><Relationship Id="rId30" Type="http://schemas.openxmlformats.org/officeDocument/2006/relationships/slide" Target="slides/slide29.xml"/><Relationship Id="rId35" Type="http://schemas.openxmlformats.org/officeDocument/2006/relationships/slide" Target="slides/slide34.xml"/><Relationship Id="rId43" Type="http://schemas.openxmlformats.org/officeDocument/2006/relationships/slide" Target="slides/slide42.xml"/><Relationship Id="rId48" Type="http://schemas.openxmlformats.org/officeDocument/2006/relationships/slide" Target="slides/slide47.xml"/><Relationship Id="rId56" Type="http://schemas.openxmlformats.org/officeDocument/2006/relationships/slide" Target="slides/slide55.xml"/><Relationship Id="rId64" Type="http://schemas.openxmlformats.org/officeDocument/2006/relationships/slide" Target="slides/slide63.xml"/><Relationship Id="rId69" Type="http://schemas.openxmlformats.org/officeDocument/2006/relationships/slide" Target="slides/slide68.xml"/><Relationship Id="rId8" Type="http://schemas.openxmlformats.org/officeDocument/2006/relationships/slide" Target="slides/slide7.xml"/><Relationship Id="rId51" Type="http://schemas.openxmlformats.org/officeDocument/2006/relationships/slide" Target="slides/slide50.xml"/><Relationship Id="rId72" Type="http://schemas.openxmlformats.org/officeDocument/2006/relationships/presProps" Target="presProps.xml"/><Relationship Id="rId3" Type="http://schemas.openxmlformats.org/officeDocument/2006/relationships/slide" Target="slides/slide2.xml"/><Relationship Id="rId12" Type="http://schemas.openxmlformats.org/officeDocument/2006/relationships/slide" Target="slides/slide11.xml"/><Relationship Id="rId17" Type="http://schemas.openxmlformats.org/officeDocument/2006/relationships/slide" Target="slides/slide16.xml"/><Relationship Id="rId25" Type="http://schemas.openxmlformats.org/officeDocument/2006/relationships/slide" Target="slides/slide24.xml"/><Relationship Id="rId33" Type="http://schemas.openxmlformats.org/officeDocument/2006/relationships/slide" Target="slides/slide32.xml"/><Relationship Id="rId38" Type="http://schemas.openxmlformats.org/officeDocument/2006/relationships/slide" Target="slides/slide37.xml"/><Relationship Id="rId46" Type="http://schemas.openxmlformats.org/officeDocument/2006/relationships/slide" Target="slides/slide45.xml"/><Relationship Id="rId59" Type="http://schemas.openxmlformats.org/officeDocument/2006/relationships/slide" Target="slides/slide58.xml"/><Relationship Id="rId67" Type="http://schemas.openxmlformats.org/officeDocument/2006/relationships/slide" Target="slides/slide66.xml"/><Relationship Id="rId20" Type="http://schemas.openxmlformats.org/officeDocument/2006/relationships/slide" Target="slides/slide19.xml"/><Relationship Id="rId41" Type="http://schemas.openxmlformats.org/officeDocument/2006/relationships/slide" Target="slides/slide40.xml"/><Relationship Id="rId54" Type="http://schemas.openxmlformats.org/officeDocument/2006/relationships/slide" Target="slides/slide53.xml"/><Relationship Id="rId62" Type="http://schemas.openxmlformats.org/officeDocument/2006/relationships/slide" Target="slides/slide61.xml"/><Relationship Id="rId70" Type="http://schemas.openxmlformats.org/officeDocument/2006/relationships/notesMaster" Target="notesMasters/notesMaster1.xml"/><Relationship Id="rId75" Type="http://schemas.openxmlformats.org/officeDocument/2006/relationships/tableStyles" Target="tableStyles.xml"/><Relationship Id="rId1" Type="http://schemas.openxmlformats.org/officeDocument/2006/relationships/slideMaster" Target="slideMasters/slideMaster1.xml"/><Relationship Id="rId6" Type="http://schemas.openxmlformats.org/officeDocument/2006/relationships/slide" Target="slides/slide5.xml"/></Relationships>
</file>

<file path=ppt/diagrams/colors1.xml><?xml version="1.0" encoding="utf-8"?>
<dgm:colorsDef xmlns:dgm="http://schemas.openxmlformats.org/drawingml/2006/diagram" xmlns:a="http://schemas.openxmlformats.org/drawingml/2006/main" uniqueId="urn:microsoft.com/office/officeart/2005/8/colors/accent1_2">
  <dgm:title val=""/>
  <dgm:desc val=""/>
  <dgm:catLst>
    <dgm:cat type="accent1" pri="11200"/>
  </dgm:catLst>
  <dgm:styleLbl name="node0">
    <dgm:fillClrLst meth="repeat">
      <a:schemeClr val="accent1"/>
    </dgm:fillClrLst>
    <dgm:linClrLst meth="repeat">
      <a:schemeClr val="lt1"/>
    </dgm:linClrLst>
    <dgm:effectClrLst/>
    <dgm:txLinClrLst/>
    <dgm:txFillClrLst/>
    <dgm:txEffectClrLst/>
  </dgm:styleLbl>
  <dgm:styleLbl name="alignNode1">
    <dgm:fillClrLst meth="repeat">
      <a:schemeClr val="accent1"/>
    </dgm:fillClrLst>
    <dgm:linClrLst meth="repeat">
      <a:schemeClr val="accent1"/>
    </dgm:linClrLst>
    <dgm:effectClrLst/>
    <dgm:txLinClrLst/>
    <dgm:txFillClrLst/>
    <dgm:txEffectClrLst/>
  </dgm:styleLbl>
  <dgm:styleLbl name="node1">
    <dgm:fillClrLst meth="repeat">
      <a:schemeClr val="accent1"/>
    </dgm:fillClrLst>
    <dgm:linClrLst meth="repeat">
      <a:schemeClr val="lt1"/>
    </dgm:linClrLst>
    <dgm:effectClrLst/>
    <dgm:txLinClrLst/>
    <dgm:txFillClrLst/>
    <dgm:txEffectClrLst/>
  </dgm:styleLbl>
  <dgm:styleLbl name="lnNode1">
    <dgm:fillClrLst meth="repeat">
      <a:schemeClr val="accent1"/>
    </dgm:fillClrLst>
    <dgm:linClrLst meth="repeat">
      <a:schemeClr val="lt1"/>
    </dgm:linClrLst>
    <dgm:effectClrLst/>
    <dgm:txLinClrLst/>
    <dgm:txFillClrLst/>
    <dgm:txEffectClrLst/>
  </dgm:styleLbl>
  <dgm:styleLbl name="vennNode1">
    <dgm:fillClrLst meth="repeat">
      <a:schemeClr val="accent1">
        <a:alpha val="50000"/>
      </a:schemeClr>
    </dgm:fillClrLst>
    <dgm:linClrLst meth="repeat">
      <a:schemeClr val="lt1"/>
    </dgm:linClrLst>
    <dgm:effectClrLst/>
    <dgm:txLinClrLst/>
    <dgm:txFillClrLst/>
    <dgm:txEffectClrLst/>
  </dgm:styleLbl>
  <dgm:styleLbl name="node2">
    <dgm:fillClrLst meth="repeat">
      <a:schemeClr val="accent1"/>
    </dgm:fillClrLst>
    <dgm:linClrLst meth="repeat">
      <a:schemeClr val="lt1"/>
    </dgm:linClrLst>
    <dgm:effectClrLst/>
    <dgm:txLinClrLst/>
    <dgm:txFillClrLst/>
    <dgm:txEffectClrLst/>
  </dgm:styleLbl>
  <dgm:styleLbl name="node3">
    <dgm:fillClrLst meth="repeat">
      <a:schemeClr val="accent1"/>
    </dgm:fillClrLst>
    <dgm:linClrLst meth="repeat">
      <a:schemeClr val="lt1"/>
    </dgm:linClrLst>
    <dgm:effectClrLst/>
    <dgm:txLinClrLst/>
    <dgm:txFillClrLst/>
    <dgm:txEffectClrLst/>
  </dgm:styleLbl>
  <dgm:styleLbl name="node4">
    <dgm:fillClrLst meth="repeat">
      <a:schemeClr val="accent1"/>
    </dgm:fillClrLst>
    <dgm:linClrLst meth="repeat">
      <a:schemeClr val="lt1"/>
    </dgm:linClrLst>
    <dgm:effectClrLst/>
    <dgm:txLinClrLst/>
    <dgm:txFillClrLst/>
    <dgm:txEffectClrLst/>
  </dgm:styleLbl>
  <dgm:styleLbl name="fg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align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bg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sibTrans2D1">
    <dgm:fillClrLst meth="repeat">
      <a:schemeClr val="accent1">
        <a:tint val="60000"/>
      </a:schemeClr>
    </dgm:fillClrLst>
    <dgm:linClrLst meth="repeat">
      <a:schemeClr val="accent1">
        <a:tint val="60000"/>
      </a:schemeClr>
    </dgm:linClrLst>
    <dgm:effectClrLst/>
    <dgm:txLinClrLst/>
    <dgm:txFillClrLst/>
    <dgm:txEffectClrLst/>
  </dgm:styleLbl>
  <dgm:styleLbl name="fgSibTrans2D1">
    <dgm:fillClrLst meth="repeat">
      <a:schemeClr val="accent1">
        <a:tint val="60000"/>
      </a:schemeClr>
    </dgm:fillClrLst>
    <dgm:linClrLst meth="repeat">
      <a:schemeClr val="accent1">
        <a:tint val="60000"/>
      </a:schemeClr>
    </dgm:linClrLst>
    <dgm:effectClrLst/>
    <dgm:txLinClrLst/>
    <dgm:txFillClrLst/>
    <dgm:txEffectClrLst/>
  </dgm:styleLbl>
  <dgm:styleLbl name="bgSibTrans2D1">
    <dgm:fillClrLst meth="repeat">
      <a:schemeClr val="accent1">
        <a:tint val="60000"/>
      </a:schemeClr>
    </dgm:fillClrLst>
    <dgm:linClrLst meth="repeat">
      <a:schemeClr val="accent1">
        <a:tint val="60000"/>
      </a:schemeClr>
    </dgm:linClrLst>
    <dgm:effectClrLst/>
    <dgm:txLinClrLst/>
    <dgm:txFillClrLst/>
    <dgm:txEffectClrLst/>
  </dgm:styleLbl>
  <dgm:styleLbl name="sibTrans1D1">
    <dgm:fillClrLst meth="repeat">
      <a:schemeClr val="accent1"/>
    </dgm:fillClrLst>
    <dgm:linClrLst meth="repeat">
      <a:schemeClr val="accent1"/>
    </dgm:linClrLst>
    <dgm:effectClrLst/>
    <dgm:txLinClrLst/>
    <dgm:txFillClrLst meth="repeat">
      <a:schemeClr val="tx1"/>
    </dgm:txFillClrLst>
    <dgm:txEffectClrLst/>
  </dgm:styleLbl>
  <dgm:styleLbl name="callout">
    <dgm:fillClrLst meth="repeat">
      <a:schemeClr val="accent1"/>
    </dgm:fillClrLst>
    <dgm:linClrLst meth="repeat">
      <a:schemeClr val="accent1">
        <a:tint val="50000"/>
      </a:schemeClr>
    </dgm:linClrLst>
    <dgm:effectClrLst/>
    <dgm:txLinClrLst/>
    <dgm:txFillClrLst meth="repeat">
      <a:schemeClr val="tx1"/>
    </dgm:txFillClrLst>
    <dgm:txEffectClrLst/>
  </dgm:styleLbl>
  <dgm:styleLbl name="asst0">
    <dgm:fillClrLst meth="repeat">
      <a:schemeClr val="accent1"/>
    </dgm:fillClrLst>
    <dgm:linClrLst meth="repeat">
      <a:schemeClr val="lt1"/>
    </dgm:linClrLst>
    <dgm:effectClrLst/>
    <dgm:txLinClrLst/>
    <dgm:txFillClrLst/>
    <dgm:txEffectClrLst/>
  </dgm:styleLbl>
  <dgm:styleLbl name="asst1">
    <dgm:fillClrLst meth="repeat">
      <a:schemeClr val="accent1"/>
    </dgm:fillClrLst>
    <dgm:linClrLst meth="repeat">
      <a:schemeClr val="lt1"/>
    </dgm:linClrLst>
    <dgm:effectClrLst/>
    <dgm:txLinClrLst/>
    <dgm:txFillClrLst/>
    <dgm:txEffectClrLst/>
  </dgm:styleLbl>
  <dgm:styleLbl name="asst2">
    <dgm:fillClrLst meth="repeat">
      <a:schemeClr val="accent1"/>
    </dgm:fillClrLst>
    <dgm:linClrLst meth="repeat">
      <a:schemeClr val="lt1"/>
    </dgm:linClrLst>
    <dgm:effectClrLst/>
    <dgm:txLinClrLst/>
    <dgm:txFillClrLst/>
    <dgm:txEffectClrLst/>
  </dgm:styleLbl>
  <dgm:styleLbl name="asst3">
    <dgm:fillClrLst meth="repeat">
      <a:schemeClr val="accent1"/>
    </dgm:fillClrLst>
    <dgm:linClrLst meth="repeat">
      <a:schemeClr val="lt1"/>
    </dgm:linClrLst>
    <dgm:effectClrLst/>
    <dgm:txLinClrLst/>
    <dgm:txFillClrLst/>
    <dgm:txEffectClrLst/>
  </dgm:styleLbl>
  <dgm:styleLbl name="asst4">
    <dgm:fillClrLst meth="repeat">
      <a:schemeClr val="accent1"/>
    </dgm:fillClrLst>
    <dgm:linClrLst meth="repeat">
      <a:schemeClr val="lt1"/>
    </dgm:linClrLst>
    <dgm:effectClrLst/>
    <dgm:txLinClrLst/>
    <dgm:txFillClrLst/>
    <dgm:txEffectClrLst/>
  </dgm:styleLbl>
  <dgm:styleLbl name="parChTrans2D1">
    <dgm:fillClrLst meth="repeat">
      <a:schemeClr val="accent1">
        <a:tint val="60000"/>
      </a:schemeClr>
    </dgm:fillClrLst>
    <dgm:linClrLst meth="repeat">
      <a:schemeClr val="accent1">
        <a:tint val="60000"/>
      </a:schemeClr>
    </dgm:linClrLst>
    <dgm:effectClrLst/>
    <dgm:txLinClrLst/>
    <dgm:txFillClrLst meth="repeat">
      <a:schemeClr val="lt1"/>
    </dgm:txFillClrLst>
    <dgm:txEffectClrLst/>
  </dgm:styleLbl>
  <dgm:styleLbl name="parChTrans2D2">
    <dgm:fillClrLst meth="repeat">
      <a:schemeClr val="accent1"/>
    </dgm:fillClrLst>
    <dgm:linClrLst meth="repeat">
      <a:schemeClr val="accent1"/>
    </dgm:linClrLst>
    <dgm:effectClrLst/>
    <dgm:txLinClrLst/>
    <dgm:txFillClrLst meth="repeat">
      <a:schemeClr val="lt1"/>
    </dgm:txFillClrLst>
    <dgm:txEffectClrLst/>
  </dgm:styleLbl>
  <dgm:styleLbl name="parChTrans2D3">
    <dgm:fillClrLst meth="repeat">
      <a:schemeClr val="accent1"/>
    </dgm:fillClrLst>
    <dgm:linClrLst meth="repeat">
      <a:schemeClr val="accent1"/>
    </dgm:linClrLst>
    <dgm:effectClrLst/>
    <dgm:txLinClrLst/>
    <dgm:txFillClrLst meth="repeat">
      <a:schemeClr val="lt1"/>
    </dgm:txFillClrLst>
    <dgm:txEffectClrLst/>
  </dgm:styleLbl>
  <dgm:styleLbl name="parChTrans2D4">
    <dgm:fillClrLst meth="repeat">
      <a:schemeClr val="accent1"/>
    </dgm:fillClrLst>
    <dgm:linClrLst meth="repeat">
      <a:schemeClr val="accent1"/>
    </dgm:linClrLst>
    <dgm:effectClrLst/>
    <dgm:txLinClrLst/>
    <dgm:txFillClrLst meth="repeat">
      <a:schemeClr val="lt1"/>
    </dgm:txFillClrLst>
    <dgm:txEffectClrLst/>
  </dgm:styleLbl>
  <dgm:styleLbl name="parChTrans1D1">
    <dgm:fillClrLst meth="repeat">
      <a:schemeClr val="accent1"/>
    </dgm:fillClrLst>
    <dgm:linClrLst meth="repeat">
      <a:schemeClr val="accent1">
        <a:shade val="60000"/>
      </a:schemeClr>
    </dgm:linClrLst>
    <dgm:effectClrLst/>
    <dgm:txLinClrLst/>
    <dgm:txFillClrLst meth="repeat">
      <a:schemeClr val="tx1"/>
    </dgm:txFillClrLst>
    <dgm:txEffectClrLst/>
  </dgm:styleLbl>
  <dgm:styleLbl name="parChTrans1D2">
    <dgm:fillClrLst meth="repeat">
      <a:schemeClr val="accent1"/>
    </dgm:fillClrLst>
    <dgm:linClrLst meth="repeat">
      <a:schemeClr val="accent1">
        <a:shade val="60000"/>
      </a:schemeClr>
    </dgm:linClrLst>
    <dgm:effectClrLst/>
    <dgm:txLinClrLst/>
    <dgm:txFillClrLst meth="repeat">
      <a:schemeClr val="tx1"/>
    </dgm:txFillClrLst>
    <dgm:txEffectClrLst/>
  </dgm:styleLbl>
  <dgm:styleLbl name="parChTrans1D3">
    <dgm:fillClrLst meth="repeat">
      <a:schemeClr val="accent1"/>
    </dgm:fillClrLst>
    <dgm:linClrLst meth="repeat">
      <a:schemeClr val="accent1">
        <a:shade val="80000"/>
      </a:schemeClr>
    </dgm:linClrLst>
    <dgm:effectClrLst/>
    <dgm:txLinClrLst/>
    <dgm:txFillClrLst meth="repeat">
      <a:schemeClr val="tx1"/>
    </dgm:txFillClrLst>
    <dgm:txEffectClrLst/>
  </dgm:styleLbl>
  <dgm:styleLbl name="parChTrans1D4">
    <dgm:fillClrLst meth="repeat">
      <a:schemeClr val="accent1"/>
    </dgm:fillClrLst>
    <dgm:linClrLst meth="repeat">
      <a:schemeClr val="accent1">
        <a:shade val="80000"/>
      </a:schemeClr>
    </dgm:linClrLst>
    <dgm:effectClrLst/>
    <dgm:txLinClrLst/>
    <dgm:txFillClrLst meth="repeat">
      <a:schemeClr val="tx1"/>
    </dgm:txFillClrLst>
    <dgm:txEffectClrLst/>
  </dgm:styleLbl>
  <dgm:styleLbl name="f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conF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align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trAlignAcc1">
    <dgm:fillClrLst meth="repeat">
      <a:schemeClr val="lt1">
        <a:alpha val="40000"/>
      </a:schemeClr>
    </dgm:fillClrLst>
    <dgm:linClrLst meth="repeat">
      <a:schemeClr val="accent1"/>
    </dgm:linClrLst>
    <dgm:effectClrLst/>
    <dgm:txLinClrLst/>
    <dgm:txFillClrLst meth="repeat">
      <a:schemeClr val="dk1"/>
    </dgm:txFillClrLst>
    <dgm:txEffectClrLst/>
  </dgm:styleLbl>
  <dgm:styleLbl name="b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solidFgAcc1">
    <dgm:fillClrLst meth="repeat">
      <a:schemeClr val="lt1"/>
    </dgm:fillClrLst>
    <dgm:linClrLst meth="repeat">
      <a:schemeClr val="accent1"/>
    </dgm:linClrLst>
    <dgm:effectClrLst/>
    <dgm:txLinClrLst/>
    <dgm:txFillClrLst meth="repeat">
      <a:schemeClr val="dk1"/>
    </dgm:txFillClrLst>
    <dgm:txEffectClrLst/>
  </dgm:styleLbl>
  <dgm:styleLbl name="solidAlignAcc1">
    <dgm:fillClrLst meth="repeat">
      <a:schemeClr val="lt1"/>
    </dgm:fillClrLst>
    <dgm:linClrLst meth="repeat">
      <a:schemeClr val="accent1"/>
    </dgm:linClrLst>
    <dgm:effectClrLst/>
    <dgm:txLinClrLst/>
    <dgm:txFillClrLst meth="repeat">
      <a:schemeClr val="dk1"/>
    </dgm:txFillClrLst>
    <dgm:txEffectClrLst/>
  </dgm:styleLbl>
  <dgm:styleLbl name="solidBgAcc1">
    <dgm:fillClrLst meth="repeat">
      <a:schemeClr val="lt1"/>
    </dgm:fillClrLst>
    <dgm:linClrLst meth="repeat">
      <a:schemeClr val="accent1"/>
    </dgm:linClrLst>
    <dgm:effectClrLst/>
    <dgm:txLinClrLst/>
    <dgm:txFillClrLst meth="repeat">
      <a:schemeClr val="dk1"/>
    </dgm:txFillClrLst>
    <dgm:txEffectClrLst/>
  </dgm:styleLbl>
  <dgm:styleLbl name="fg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align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bg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fgAcc0">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2">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3">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4">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bgShp">
    <dgm:fillClrLst meth="repeat">
      <a:schemeClr val="accent1">
        <a:tint val="40000"/>
      </a:schemeClr>
    </dgm:fillClrLst>
    <dgm:linClrLst meth="repeat">
      <a:schemeClr val="accent1"/>
    </dgm:linClrLst>
    <dgm:effectClrLst/>
    <dgm:txLinClrLst/>
    <dgm:txFillClrLst meth="repeat">
      <a:schemeClr val="dk1"/>
    </dgm:txFillClrLst>
    <dgm:txEffectClrLst/>
  </dgm:styleLbl>
  <dgm:styleLbl name="dkBgShp">
    <dgm:fillClrLst meth="repeat">
      <a:schemeClr val="accent1">
        <a:shade val="80000"/>
      </a:schemeClr>
    </dgm:fillClrLst>
    <dgm:linClrLst meth="repeat">
      <a:schemeClr val="accent1"/>
    </dgm:linClrLst>
    <dgm:effectClrLst/>
    <dgm:txLinClrLst/>
    <dgm:txFillClrLst meth="repeat">
      <a:schemeClr val="lt1"/>
    </dgm:txFillClrLst>
    <dgm:txEffectClrLst/>
  </dgm:styleLbl>
  <dgm:styleLbl name="trBgShp">
    <dgm:fillClrLst meth="repeat">
      <a:schemeClr val="accent1">
        <a:tint val="50000"/>
        <a:alpha val="40000"/>
      </a:schemeClr>
    </dgm:fillClrLst>
    <dgm:linClrLst meth="repeat">
      <a:schemeClr val="accent1"/>
    </dgm:linClrLst>
    <dgm:effectClrLst/>
    <dgm:txLinClrLst/>
    <dgm:txFillClrLst meth="repeat">
      <a:schemeClr val="lt1"/>
    </dgm:txFillClrLst>
    <dgm:txEffectClrLst/>
  </dgm:styleLbl>
  <dgm:styleLbl name="fgShp">
    <dgm:fillClrLst meth="repeat">
      <a:schemeClr val="accent1">
        <a:tint val="60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tx1"/>
    </dgm:txFillClrLst>
    <dgm:txEffectClrLst/>
  </dgm:styleLbl>
</dgm:colorsDef>
</file>

<file path=ppt/diagrams/colors2.xml><?xml version="1.0" encoding="utf-8"?>
<dgm:colorsDef xmlns:dgm="http://schemas.openxmlformats.org/drawingml/2006/diagram" xmlns:a="http://schemas.openxmlformats.org/drawingml/2006/main" uniqueId="urn:microsoft.com/office/officeart/2005/8/colors/accent1_2">
  <dgm:title val=""/>
  <dgm:desc val=""/>
  <dgm:catLst>
    <dgm:cat type="accent1" pri="11200"/>
  </dgm:catLst>
  <dgm:styleLbl name="node0">
    <dgm:fillClrLst meth="repeat">
      <a:schemeClr val="accent1"/>
    </dgm:fillClrLst>
    <dgm:linClrLst meth="repeat">
      <a:schemeClr val="lt1"/>
    </dgm:linClrLst>
    <dgm:effectClrLst/>
    <dgm:txLinClrLst/>
    <dgm:txFillClrLst/>
    <dgm:txEffectClrLst/>
  </dgm:styleLbl>
  <dgm:styleLbl name="alignNode1">
    <dgm:fillClrLst meth="repeat">
      <a:schemeClr val="accent1"/>
    </dgm:fillClrLst>
    <dgm:linClrLst meth="repeat">
      <a:schemeClr val="accent1"/>
    </dgm:linClrLst>
    <dgm:effectClrLst/>
    <dgm:txLinClrLst/>
    <dgm:txFillClrLst/>
    <dgm:txEffectClrLst/>
  </dgm:styleLbl>
  <dgm:styleLbl name="node1">
    <dgm:fillClrLst meth="repeat">
      <a:schemeClr val="accent1"/>
    </dgm:fillClrLst>
    <dgm:linClrLst meth="repeat">
      <a:schemeClr val="lt1"/>
    </dgm:linClrLst>
    <dgm:effectClrLst/>
    <dgm:txLinClrLst/>
    <dgm:txFillClrLst/>
    <dgm:txEffectClrLst/>
  </dgm:styleLbl>
  <dgm:styleLbl name="lnNode1">
    <dgm:fillClrLst meth="repeat">
      <a:schemeClr val="accent1"/>
    </dgm:fillClrLst>
    <dgm:linClrLst meth="repeat">
      <a:schemeClr val="lt1"/>
    </dgm:linClrLst>
    <dgm:effectClrLst/>
    <dgm:txLinClrLst/>
    <dgm:txFillClrLst/>
    <dgm:txEffectClrLst/>
  </dgm:styleLbl>
  <dgm:styleLbl name="vennNode1">
    <dgm:fillClrLst meth="repeat">
      <a:schemeClr val="accent1">
        <a:alpha val="50000"/>
      </a:schemeClr>
    </dgm:fillClrLst>
    <dgm:linClrLst meth="repeat">
      <a:schemeClr val="lt1"/>
    </dgm:linClrLst>
    <dgm:effectClrLst/>
    <dgm:txLinClrLst/>
    <dgm:txFillClrLst/>
    <dgm:txEffectClrLst/>
  </dgm:styleLbl>
  <dgm:styleLbl name="node2">
    <dgm:fillClrLst meth="repeat">
      <a:schemeClr val="accent1"/>
    </dgm:fillClrLst>
    <dgm:linClrLst meth="repeat">
      <a:schemeClr val="lt1"/>
    </dgm:linClrLst>
    <dgm:effectClrLst/>
    <dgm:txLinClrLst/>
    <dgm:txFillClrLst/>
    <dgm:txEffectClrLst/>
  </dgm:styleLbl>
  <dgm:styleLbl name="node3">
    <dgm:fillClrLst meth="repeat">
      <a:schemeClr val="accent1"/>
    </dgm:fillClrLst>
    <dgm:linClrLst meth="repeat">
      <a:schemeClr val="lt1"/>
    </dgm:linClrLst>
    <dgm:effectClrLst/>
    <dgm:txLinClrLst/>
    <dgm:txFillClrLst/>
    <dgm:txEffectClrLst/>
  </dgm:styleLbl>
  <dgm:styleLbl name="node4">
    <dgm:fillClrLst meth="repeat">
      <a:schemeClr val="accent1"/>
    </dgm:fillClrLst>
    <dgm:linClrLst meth="repeat">
      <a:schemeClr val="lt1"/>
    </dgm:linClrLst>
    <dgm:effectClrLst/>
    <dgm:txLinClrLst/>
    <dgm:txFillClrLst/>
    <dgm:txEffectClrLst/>
  </dgm:styleLbl>
  <dgm:styleLbl name="fg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align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bg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sibTrans2D1">
    <dgm:fillClrLst meth="repeat">
      <a:schemeClr val="accent1">
        <a:tint val="60000"/>
      </a:schemeClr>
    </dgm:fillClrLst>
    <dgm:linClrLst meth="repeat">
      <a:schemeClr val="accent1">
        <a:tint val="60000"/>
      </a:schemeClr>
    </dgm:linClrLst>
    <dgm:effectClrLst/>
    <dgm:txLinClrLst/>
    <dgm:txFillClrLst/>
    <dgm:txEffectClrLst/>
  </dgm:styleLbl>
  <dgm:styleLbl name="fgSibTrans2D1">
    <dgm:fillClrLst meth="repeat">
      <a:schemeClr val="accent1">
        <a:tint val="60000"/>
      </a:schemeClr>
    </dgm:fillClrLst>
    <dgm:linClrLst meth="repeat">
      <a:schemeClr val="accent1">
        <a:tint val="60000"/>
      </a:schemeClr>
    </dgm:linClrLst>
    <dgm:effectClrLst/>
    <dgm:txLinClrLst/>
    <dgm:txFillClrLst/>
    <dgm:txEffectClrLst/>
  </dgm:styleLbl>
  <dgm:styleLbl name="bgSibTrans2D1">
    <dgm:fillClrLst meth="repeat">
      <a:schemeClr val="accent1">
        <a:tint val="60000"/>
      </a:schemeClr>
    </dgm:fillClrLst>
    <dgm:linClrLst meth="repeat">
      <a:schemeClr val="accent1">
        <a:tint val="60000"/>
      </a:schemeClr>
    </dgm:linClrLst>
    <dgm:effectClrLst/>
    <dgm:txLinClrLst/>
    <dgm:txFillClrLst/>
    <dgm:txEffectClrLst/>
  </dgm:styleLbl>
  <dgm:styleLbl name="sibTrans1D1">
    <dgm:fillClrLst meth="repeat">
      <a:schemeClr val="accent1"/>
    </dgm:fillClrLst>
    <dgm:linClrLst meth="repeat">
      <a:schemeClr val="accent1"/>
    </dgm:linClrLst>
    <dgm:effectClrLst/>
    <dgm:txLinClrLst/>
    <dgm:txFillClrLst meth="repeat">
      <a:schemeClr val="tx1"/>
    </dgm:txFillClrLst>
    <dgm:txEffectClrLst/>
  </dgm:styleLbl>
  <dgm:styleLbl name="callout">
    <dgm:fillClrLst meth="repeat">
      <a:schemeClr val="accent1"/>
    </dgm:fillClrLst>
    <dgm:linClrLst meth="repeat">
      <a:schemeClr val="accent1">
        <a:tint val="50000"/>
      </a:schemeClr>
    </dgm:linClrLst>
    <dgm:effectClrLst/>
    <dgm:txLinClrLst/>
    <dgm:txFillClrLst meth="repeat">
      <a:schemeClr val="tx1"/>
    </dgm:txFillClrLst>
    <dgm:txEffectClrLst/>
  </dgm:styleLbl>
  <dgm:styleLbl name="asst0">
    <dgm:fillClrLst meth="repeat">
      <a:schemeClr val="accent1"/>
    </dgm:fillClrLst>
    <dgm:linClrLst meth="repeat">
      <a:schemeClr val="lt1"/>
    </dgm:linClrLst>
    <dgm:effectClrLst/>
    <dgm:txLinClrLst/>
    <dgm:txFillClrLst/>
    <dgm:txEffectClrLst/>
  </dgm:styleLbl>
  <dgm:styleLbl name="asst1">
    <dgm:fillClrLst meth="repeat">
      <a:schemeClr val="accent1"/>
    </dgm:fillClrLst>
    <dgm:linClrLst meth="repeat">
      <a:schemeClr val="lt1"/>
    </dgm:linClrLst>
    <dgm:effectClrLst/>
    <dgm:txLinClrLst/>
    <dgm:txFillClrLst/>
    <dgm:txEffectClrLst/>
  </dgm:styleLbl>
  <dgm:styleLbl name="asst2">
    <dgm:fillClrLst meth="repeat">
      <a:schemeClr val="accent1"/>
    </dgm:fillClrLst>
    <dgm:linClrLst meth="repeat">
      <a:schemeClr val="lt1"/>
    </dgm:linClrLst>
    <dgm:effectClrLst/>
    <dgm:txLinClrLst/>
    <dgm:txFillClrLst/>
    <dgm:txEffectClrLst/>
  </dgm:styleLbl>
  <dgm:styleLbl name="asst3">
    <dgm:fillClrLst meth="repeat">
      <a:schemeClr val="accent1"/>
    </dgm:fillClrLst>
    <dgm:linClrLst meth="repeat">
      <a:schemeClr val="lt1"/>
    </dgm:linClrLst>
    <dgm:effectClrLst/>
    <dgm:txLinClrLst/>
    <dgm:txFillClrLst/>
    <dgm:txEffectClrLst/>
  </dgm:styleLbl>
  <dgm:styleLbl name="asst4">
    <dgm:fillClrLst meth="repeat">
      <a:schemeClr val="accent1"/>
    </dgm:fillClrLst>
    <dgm:linClrLst meth="repeat">
      <a:schemeClr val="lt1"/>
    </dgm:linClrLst>
    <dgm:effectClrLst/>
    <dgm:txLinClrLst/>
    <dgm:txFillClrLst/>
    <dgm:txEffectClrLst/>
  </dgm:styleLbl>
  <dgm:styleLbl name="parChTrans2D1">
    <dgm:fillClrLst meth="repeat">
      <a:schemeClr val="accent1">
        <a:tint val="60000"/>
      </a:schemeClr>
    </dgm:fillClrLst>
    <dgm:linClrLst meth="repeat">
      <a:schemeClr val="accent1">
        <a:tint val="60000"/>
      </a:schemeClr>
    </dgm:linClrLst>
    <dgm:effectClrLst/>
    <dgm:txLinClrLst/>
    <dgm:txFillClrLst meth="repeat">
      <a:schemeClr val="lt1"/>
    </dgm:txFillClrLst>
    <dgm:txEffectClrLst/>
  </dgm:styleLbl>
  <dgm:styleLbl name="parChTrans2D2">
    <dgm:fillClrLst meth="repeat">
      <a:schemeClr val="accent1"/>
    </dgm:fillClrLst>
    <dgm:linClrLst meth="repeat">
      <a:schemeClr val="accent1"/>
    </dgm:linClrLst>
    <dgm:effectClrLst/>
    <dgm:txLinClrLst/>
    <dgm:txFillClrLst meth="repeat">
      <a:schemeClr val="lt1"/>
    </dgm:txFillClrLst>
    <dgm:txEffectClrLst/>
  </dgm:styleLbl>
  <dgm:styleLbl name="parChTrans2D3">
    <dgm:fillClrLst meth="repeat">
      <a:schemeClr val="accent1"/>
    </dgm:fillClrLst>
    <dgm:linClrLst meth="repeat">
      <a:schemeClr val="accent1"/>
    </dgm:linClrLst>
    <dgm:effectClrLst/>
    <dgm:txLinClrLst/>
    <dgm:txFillClrLst meth="repeat">
      <a:schemeClr val="lt1"/>
    </dgm:txFillClrLst>
    <dgm:txEffectClrLst/>
  </dgm:styleLbl>
  <dgm:styleLbl name="parChTrans2D4">
    <dgm:fillClrLst meth="repeat">
      <a:schemeClr val="accent1"/>
    </dgm:fillClrLst>
    <dgm:linClrLst meth="repeat">
      <a:schemeClr val="accent1"/>
    </dgm:linClrLst>
    <dgm:effectClrLst/>
    <dgm:txLinClrLst/>
    <dgm:txFillClrLst meth="repeat">
      <a:schemeClr val="lt1"/>
    </dgm:txFillClrLst>
    <dgm:txEffectClrLst/>
  </dgm:styleLbl>
  <dgm:styleLbl name="parChTrans1D1">
    <dgm:fillClrLst meth="repeat">
      <a:schemeClr val="accent1"/>
    </dgm:fillClrLst>
    <dgm:linClrLst meth="repeat">
      <a:schemeClr val="accent1">
        <a:shade val="60000"/>
      </a:schemeClr>
    </dgm:linClrLst>
    <dgm:effectClrLst/>
    <dgm:txLinClrLst/>
    <dgm:txFillClrLst meth="repeat">
      <a:schemeClr val="tx1"/>
    </dgm:txFillClrLst>
    <dgm:txEffectClrLst/>
  </dgm:styleLbl>
  <dgm:styleLbl name="parChTrans1D2">
    <dgm:fillClrLst meth="repeat">
      <a:schemeClr val="accent1"/>
    </dgm:fillClrLst>
    <dgm:linClrLst meth="repeat">
      <a:schemeClr val="accent1">
        <a:shade val="60000"/>
      </a:schemeClr>
    </dgm:linClrLst>
    <dgm:effectClrLst/>
    <dgm:txLinClrLst/>
    <dgm:txFillClrLst meth="repeat">
      <a:schemeClr val="tx1"/>
    </dgm:txFillClrLst>
    <dgm:txEffectClrLst/>
  </dgm:styleLbl>
  <dgm:styleLbl name="parChTrans1D3">
    <dgm:fillClrLst meth="repeat">
      <a:schemeClr val="accent1"/>
    </dgm:fillClrLst>
    <dgm:linClrLst meth="repeat">
      <a:schemeClr val="accent1">
        <a:shade val="80000"/>
      </a:schemeClr>
    </dgm:linClrLst>
    <dgm:effectClrLst/>
    <dgm:txLinClrLst/>
    <dgm:txFillClrLst meth="repeat">
      <a:schemeClr val="tx1"/>
    </dgm:txFillClrLst>
    <dgm:txEffectClrLst/>
  </dgm:styleLbl>
  <dgm:styleLbl name="parChTrans1D4">
    <dgm:fillClrLst meth="repeat">
      <a:schemeClr val="accent1"/>
    </dgm:fillClrLst>
    <dgm:linClrLst meth="repeat">
      <a:schemeClr val="accent1">
        <a:shade val="80000"/>
      </a:schemeClr>
    </dgm:linClrLst>
    <dgm:effectClrLst/>
    <dgm:txLinClrLst/>
    <dgm:txFillClrLst meth="repeat">
      <a:schemeClr val="tx1"/>
    </dgm:txFillClrLst>
    <dgm:txEffectClrLst/>
  </dgm:styleLbl>
  <dgm:styleLbl name="f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conF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align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trAlignAcc1">
    <dgm:fillClrLst meth="repeat">
      <a:schemeClr val="lt1">
        <a:alpha val="40000"/>
      </a:schemeClr>
    </dgm:fillClrLst>
    <dgm:linClrLst meth="repeat">
      <a:schemeClr val="accent1"/>
    </dgm:linClrLst>
    <dgm:effectClrLst/>
    <dgm:txLinClrLst/>
    <dgm:txFillClrLst meth="repeat">
      <a:schemeClr val="dk1"/>
    </dgm:txFillClrLst>
    <dgm:txEffectClrLst/>
  </dgm:styleLbl>
  <dgm:styleLbl name="b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solidFgAcc1">
    <dgm:fillClrLst meth="repeat">
      <a:schemeClr val="lt1"/>
    </dgm:fillClrLst>
    <dgm:linClrLst meth="repeat">
      <a:schemeClr val="accent1"/>
    </dgm:linClrLst>
    <dgm:effectClrLst/>
    <dgm:txLinClrLst/>
    <dgm:txFillClrLst meth="repeat">
      <a:schemeClr val="dk1"/>
    </dgm:txFillClrLst>
    <dgm:txEffectClrLst/>
  </dgm:styleLbl>
  <dgm:styleLbl name="solidAlignAcc1">
    <dgm:fillClrLst meth="repeat">
      <a:schemeClr val="lt1"/>
    </dgm:fillClrLst>
    <dgm:linClrLst meth="repeat">
      <a:schemeClr val="accent1"/>
    </dgm:linClrLst>
    <dgm:effectClrLst/>
    <dgm:txLinClrLst/>
    <dgm:txFillClrLst meth="repeat">
      <a:schemeClr val="dk1"/>
    </dgm:txFillClrLst>
    <dgm:txEffectClrLst/>
  </dgm:styleLbl>
  <dgm:styleLbl name="solidBgAcc1">
    <dgm:fillClrLst meth="repeat">
      <a:schemeClr val="lt1"/>
    </dgm:fillClrLst>
    <dgm:linClrLst meth="repeat">
      <a:schemeClr val="accent1"/>
    </dgm:linClrLst>
    <dgm:effectClrLst/>
    <dgm:txLinClrLst/>
    <dgm:txFillClrLst meth="repeat">
      <a:schemeClr val="dk1"/>
    </dgm:txFillClrLst>
    <dgm:txEffectClrLst/>
  </dgm:styleLbl>
  <dgm:styleLbl name="fg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align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bg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fgAcc0">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2">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3">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4">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bgShp">
    <dgm:fillClrLst meth="repeat">
      <a:schemeClr val="accent1">
        <a:tint val="40000"/>
      </a:schemeClr>
    </dgm:fillClrLst>
    <dgm:linClrLst meth="repeat">
      <a:schemeClr val="accent1"/>
    </dgm:linClrLst>
    <dgm:effectClrLst/>
    <dgm:txLinClrLst/>
    <dgm:txFillClrLst meth="repeat">
      <a:schemeClr val="dk1"/>
    </dgm:txFillClrLst>
    <dgm:txEffectClrLst/>
  </dgm:styleLbl>
  <dgm:styleLbl name="dkBgShp">
    <dgm:fillClrLst meth="repeat">
      <a:schemeClr val="accent1">
        <a:shade val="80000"/>
      </a:schemeClr>
    </dgm:fillClrLst>
    <dgm:linClrLst meth="repeat">
      <a:schemeClr val="accent1"/>
    </dgm:linClrLst>
    <dgm:effectClrLst/>
    <dgm:txLinClrLst/>
    <dgm:txFillClrLst meth="repeat">
      <a:schemeClr val="lt1"/>
    </dgm:txFillClrLst>
    <dgm:txEffectClrLst/>
  </dgm:styleLbl>
  <dgm:styleLbl name="trBgShp">
    <dgm:fillClrLst meth="repeat">
      <a:schemeClr val="accent1">
        <a:tint val="50000"/>
        <a:alpha val="40000"/>
      </a:schemeClr>
    </dgm:fillClrLst>
    <dgm:linClrLst meth="repeat">
      <a:schemeClr val="accent1"/>
    </dgm:linClrLst>
    <dgm:effectClrLst/>
    <dgm:txLinClrLst/>
    <dgm:txFillClrLst meth="repeat">
      <a:schemeClr val="lt1"/>
    </dgm:txFillClrLst>
    <dgm:txEffectClrLst/>
  </dgm:styleLbl>
  <dgm:styleLbl name="fgShp">
    <dgm:fillClrLst meth="repeat">
      <a:schemeClr val="accent1">
        <a:tint val="60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tx1"/>
    </dgm:txFillClrLst>
    <dgm:txEffectClrLst/>
  </dgm:styleLbl>
</dgm:colorsDef>
</file>

<file path=ppt/diagrams/colors3.xml><?xml version="1.0" encoding="utf-8"?>
<dgm:colorsDef xmlns:dgm="http://schemas.openxmlformats.org/drawingml/2006/diagram" xmlns:a="http://schemas.openxmlformats.org/drawingml/2006/main" uniqueId="urn:microsoft.com/office/officeart/2005/8/colors/accent1_2">
  <dgm:title val=""/>
  <dgm:desc val=""/>
  <dgm:catLst>
    <dgm:cat type="accent1" pri="11200"/>
  </dgm:catLst>
  <dgm:styleLbl name="node0">
    <dgm:fillClrLst meth="repeat">
      <a:schemeClr val="accent1"/>
    </dgm:fillClrLst>
    <dgm:linClrLst meth="repeat">
      <a:schemeClr val="lt1"/>
    </dgm:linClrLst>
    <dgm:effectClrLst/>
    <dgm:txLinClrLst/>
    <dgm:txFillClrLst/>
    <dgm:txEffectClrLst/>
  </dgm:styleLbl>
  <dgm:styleLbl name="alignNode1">
    <dgm:fillClrLst meth="repeat">
      <a:schemeClr val="accent1"/>
    </dgm:fillClrLst>
    <dgm:linClrLst meth="repeat">
      <a:schemeClr val="accent1"/>
    </dgm:linClrLst>
    <dgm:effectClrLst/>
    <dgm:txLinClrLst/>
    <dgm:txFillClrLst/>
    <dgm:txEffectClrLst/>
  </dgm:styleLbl>
  <dgm:styleLbl name="node1">
    <dgm:fillClrLst meth="repeat">
      <a:schemeClr val="accent1"/>
    </dgm:fillClrLst>
    <dgm:linClrLst meth="repeat">
      <a:schemeClr val="lt1"/>
    </dgm:linClrLst>
    <dgm:effectClrLst/>
    <dgm:txLinClrLst/>
    <dgm:txFillClrLst/>
    <dgm:txEffectClrLst/>
  </dgm:styleLbl>
  <dgm:styleLbl name="lnNode1">
    <dgm:fillClrLst meth="repeat">
      <a:schemeClr val="accent1"/>
    </dgm:fillClrLst>
    <dgm:linClrLst meth="repeat">
      <a:schemeClr val="lt1"/>
    </dgm:linClrLst>
    <dgm:effectClrLst/>
    <dgm:txLinClrLst/>
    <dgm:txFillClrLst/>
    <dgm:txEffectClrLst/>
  </dgm:styleLbl>
  <dgm:styleLbl name="vennNode1">
    <dgm:fillClrLst meth="repeat">
      <a:schemeClr val="accent1">
        <a:alpha val="50000"/>
      </a:schemeClr>
    </dgm:fillClrLst>
    <dgm:linClrLst meth="repeat">
      <a:schemeClr val="lt1"/>
    </dgm:linClrLst>
    <dgm:effectClrLst/>
    <dgm:txLinClrLst/>
    <dgm:txFillClrLst/>
    <dgm:txEffectClrLst/>
  </dgm:styleLbl>
  <dgm:styleLbl name="node2">
    <dgm:fillClrLst meth="repeat">
      <a:schemeClr val="accent1"/>
    </dgm:fillClrLst>
    <dgm:linClrLst meth="repeat">
      <a:schemeClr val="lt1"/>
    </dgm:linClrLst>
    <dgm:effectClrLst/>
    <dgm:txLinClrLst/>
    <dgm:txFillClrLst/>
    <dgm:txEffectClrLst/>
  </dgm:styleLbl>
  <dgm:styleLbl name="node3">
    <dgm:fillClrLst meth="repeat">
      <a:schemeClr val="accent1"/>
    </dgm:fillClrLst>
    <dgm:linClrLst meth="repeat">
      <a:schemeClr val="lt1"/>
    </dgm:linClrLst>
    <dgm:effectClrLst/>
    <dgm:txLinClrLst/>
    <dgm:txFillClrLst/>
    <dgm:txEffectClrLst/>
  </dgm:styleLbl>
  <dgm:styleLbl name="node4">
    <dgm:fillClrLst meth="repeat">
      <a:schemeClr val="accent1"/>
    </dgm:fillClrLst>
    <dgm:linClrLst meth="repeat">
      <a:schemeClr val="lt1"/>
    </dgm:linClrLst>
    <dgm:effectClrLst/>
    <dgm:txLinClrLst/>
    <dgm:txFillClrLst/>
    <dgm:txEffectClrLst/>
  </dgm:styleLbl>
  <dgm:styleLbl name="fg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align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bg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sibTrans2D1">
    <dgm:fillClrLst meth="repeat">
      <a:schemeClr val="accent1">
        <a:tint val="60000"/>
      </a:schemeClr>
    </dgm:fillClrLst>
    <dgm:linClrLst meth="repeat">
      <a:schemeClr val="accent1">
        <a:tint val="60000"/>
      </a:schemeClr>
    </dgm:linClrLst>
    <dgm:effectClrLst/>
    <dgm:txLinClrLst/>
    <dgm:txFillClrLst/>
    <dgm:txEffectClrLst/>
  </dgm:styleLbl>
  <dgm:styleLbl name="fgSibTrans2D1">
    <dgm:fillClrLst meth="repeat">
      <a:schemeClr val="accent1">
        <a:tint val="60000"/>
      </a:schemeClr>
    </dgm:fillClrLst>
    <dgm:linClrLst meth="repeat">
      <a:schemeClr val="accent1">
        <a:tint val="60000"/>
      </a:schemeClr>
    </dgm:linClrLst>
    <dgm:effectClrLst/>
    <dgm:txLinClrLst/>
    <dgm:txFillClrLst/>
    <dgm:txEffectClrLst/>
  </dgm:styleLbl>
  <dgm:styleLbl name="bgSibTrans2D1">
    <dgm:fillClrLst meth="repeat">
      <a:schemeClr val="accent1">
        <a:tint val="60000"/>
      </a:schemeClr>
    </dgm:fillClrLst>
    <dgm:linClrLst meth="repeat">
      <a:schemeClr val="accent1">
        <a:tint val="60000"/>
      </a:schemeClr>
    </dgm:linClrLst>
    <dgm:effectClrLst/>
    <dgm:txLinClrLst/>
    <dgm:txFillClrLst/>
    <dgm:txEffectClrLst/>
  </dgm:styleLbl>
  <dgm:styleLbl name="sibTrans1D1">
    <dgm:fillClrLst meth="repeat">
      <a:schemeClr val="accent1"/>
    </dgm:fillClrLst>
    <dgm:linClrLst meth="repeat">
      <a:schemeClr val="accent1"/>
    </dgm:linClrLst>
    <dgm:effectClrLst/>
    <dgm:txLinClrLst/>
    <dgm:txFillClrLst meth="repeat">
      <a:schemeClr val="tx1"/>
    </dgm:txFillClrLst>
    <dgm:txEffectClrLst/>
  </dgm:styleLbl>
  <dgm:styleLbl name="callout">
    <dgm:fillClrLst meth="repeat">
      <a:schemeClr val="accent1"/>
    </dgm:fillClrLst>
    <dgm:linClrLst meth="repeat">
      <a:schemeClr val="accent1">
        <a:tint val="50000"/>
      </a:schemeClr>
    </dgm:linClrLst>
    <dgm:effectClrLst/>
    <dgm:txLinClrLst/>
    <dgm:txFillClrLst meth="repeat">
      <a:schemeClr val="tx1"/>
    </dgm:txFillClrLst>
    <dgm:txEffectClrLst/>
  </dgm:styleLbl>
  <dgm:styleLbl name="asst0">
    <dgm:fillClrLst meth="repeat">
      <a:schemeClr val="accent1"/>
    </dgm:fillClrLst>
    <dgm:linClrLst meth="repeat">
      <a:schemeClr val="lt1"/>
    </dgm:linClrLst>
    <dgm:effectClrLst/>
    <dgm:txLinClrLst/>
    <dgm:txFillClrLst/>
    <dgm:txEffectClrLst/>
  </dgm:styleLbl>
  <dgm:styleLbl name="asst1">
    <dgm:fillClrLst meth="repeat">
      <a:schemeClr val="accent1"/>
    </dgm:fillClrLst>
    <dgm:linClrLst meth="repeat">
      <a:schemeClr val="lt1"/>
    </dgm:linClrLst>
    <dgm:effectClrLst/>
    <dgm:txLinClrLst/>
    <dgm:txFillClrLst/>
    <dgm:txEffectClrLst/>
  </dgm:styleLbl>
  <dgm:styleLbl name="asst2">
    <dgm:fillClrLst meth="repeat">
      <a:schemeClr val="accent1"/>
    </dgm:fillClrLst>
    <dgm:linClrLst meth="repeat">
      <a:schemeClr val="lt1"/>
    </dgm:linClrLst>
    <dgm:effectClrLst/>
    <dgm:txLinClrLst/>
    <dgm:txFillClrLst/>
    <dgm:txEffectClrLst/>
  </dgm:styleLbl>
  <dgm:styleLbl name="asst3">
    <dgm:fillClrLst meth="repeat">
      <a:schemeClr val="accent1"/>
    </dgm:fillClrLst>
    <dgm:linClrLst meth="repeat">
      <a:schemeClr val="lt1"/>
    </dgm:linClrLst>
    <dgm:effectClrLst/>
    <dgm:txLinClrLst/>
    <dgm:txFillClrLst/>
    <dgm:txEffectClrLst/>
  </dgm:styleLbl>
  <dgm:styleLbl name="asst4">
    <dgm:fillClrLst meth="repeat">
      <a:schemeClr val="accent1"/>
    </dgm:fillClrLst>
    <dgm:linClrLst meth="repeat">
      <a:schemeClr val="lt1"/>
    </dgm:linClrLst>
    <dgm:effectClrLst/>
    <dgm:txLinClrLst/>
    <dgm:txFillClrLst/>
    <dgm:txEffectClrLst/>
  </dgm:styleLbl>
  <dgm:styleLbl name="parChTrans2D1">
    <dgm:fillClrLst meth="repeat">
      <a:schemeClr val="accent1">
        <a:tint val="60000"/>
      </a:schemeClr>
    </dgm:fillClrLst>
    <dgm:linClrLst meth="repeat">
      <a:schemeClr val="accent1">
        <a:tint val="60000"/>
      </a:schemeClr>
    </dgm:linClrLst>
    <dgm:effectClrLst/>
    <dgm:txLinClrLst/>
    <dgm:txFillClrLst meth="repeat">
      <a:schemeClr val="lt1"/>
    </dgm:txFillClrLst>
    <dgm:txEffectClrLst/>
  </dgm:styleLbl>
  <dgm:styleLbl name="parChTrans2D2">
    <dgm:fillClrLst meth="repeat">
      <a:schemeClr val="accent1"/>
    </dgm:fillClrLst>
    <dgm:linClrLst meth="repeat">
      <a:schemeClr val="accent1"/>
    </dgm:linClrLst>
    <dgm:effectClrLst/>
    <dgm:txLinClrLst/>
    <dgm:txFillClrLst meth="repeat">
      <a:schemeClr val="lt1"/>
    </dgm:txFillClrLst>
    <dgm:txEffectClrLst/>
  </dgm:styleLbl>
  <dgm:styleLbl name="parChTrans2D3">
    <dgm:fillClrLst meth="repeat">
      <a:schemeClr val="accent1"/>
    </dgm:fillClrLst>
    <dgm:linClrLst meth="repeat">
      <a:schemeClr val="accent1"/>
    </dgm:linClrLst>
    <dgm:effectClrLst/>
    <dgm:txLinClrLst/>
    <dgm:txFillClrLst meth="repeat">
      <a:schemeClr val="lt1"/>
    </dgm:txFillClrLst>
    <dgm:txEffectClrLst/>
  </dgm:styleLbl>
  <dgm:styleLbl name="parChTrans2D4">
    <dgm:fillClrLst meth="repeat">
      <a:schemeClr val="accent1"/>
    </dgm:fillClrLst>
    <dgm:linClrLst meth="repeat">
      <a:schemeClr val="accent1"/>
    </dgm:linClrLst>
    <dgm:effectClrLst/>
    <dgm:txLinClrLst/>
    <dgm:txFillClrLst meth="repeat">
      <a:schemeClr val="lt1"/>
    </dgm:txFillClrLst>
    <dgm:txEffectClrLst/>
  </dgm:styleLbl>
  <dgm:styleLbl name="parChTrans1D1">
    <dgm:fillClrLst meth="repeat">
      <a:schemeClr val="accent1"/>
    </dgm:fillClrLst>
    <dgm:linClrLst meth="repeat">
      <a:schemeClr val="accent1">
        <a:shade val="60000"/>
      </a:schemeClr>
    </dgm:linClrLst>
    <dgm:effectClrLst/>
    <dgm:txLinClrLst/>
    <dgm:txFillClrLst meth="repeat">
      <a:schemeClr val="tx1"/>
    </dgm:txFillClrLst>
    <dgm:txEffectClrLst/>
  </dgm:styleLbl>
  <dgm:styleLbl name="parChTrans1D2">
    <dgm:fillClrLst meth="repeat">
      <a:schemeClr val="accent1"/>
    </dgm:fillClrLst>
    <dgm:linClrLst meth="repeat">
      <a:schemeClr val="accent1">
        <a:shade val="60000"/>
      </a:schemeClr>
    </dgm:linClrLst>
    <dgm:effectClrLst/>
    <dgm:txLinClrLst/>
    <dgm:txFillClrLst meth="repeat">
      <a:schemeClr val="tx1"/>
    </dgm:txFillClrLst>
    <dgm:txEffectClrLst/>
  </dgm:styleLbl>
  <dgm:styleLbl name="parChTrans1D3">
    <dgm:fillClrLst meth="repeat">
      <a:schemeClr val="accent1"/>
    </dgm:fillClrLst>
    <dgm:linClrLst meth="repeat">
      <a:schemeClr val="accent1">
        <a:shade val="80000"/>
      </a:schemeClr>
    </dgm:linClrLst>
    <dgm:effectClrLst/>
    <dgm:txLinClrLst/>
    <dgm:txFillClrLst meth="repeat">
      <a:schemeClr val="tx1"/>
    </dgm:txFillClrLst>
    <dgm:txEffectClrLst/>
  </dgm:styleLbl>
  <dgm:styleLbl name="parChTrans1D4">
    <dgm:fillClrLst meth="repeat">
      <a:schemeClr val="accent1"/>
    </dgm:fillClrLst>
    <dgm:linClrLst meth="repeat">
      <a:schemeClr val="accent1">
        <a:shade val="80000"/>
      </a:schemeClr>
    </dgm:linClrLst>
    <dgm:effectClrLst/>
    <dgm:txLinClrLst/>
    <dgm:txFillClrLst meth="repeat">
      <a:schemeClr val="tx1"/>
    </dgm:txFillClrLst>
    <dgm:txEffectClrLst/>
  </dgm:styleLbl>
  <dgm:styleLbl name="f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conF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align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trAlignAcc1">
    <dgm:fillClrLst meth="repeat">
      <a:schemeClr val="lt1">
        <a:alpha val="40000"/>
      </a:schemeClr>
    </dgm:fillClrLst>
    <dgm:linClrLst meth="repeat">
      <a:schemeClr val="accent1"/>
    </dgm:linClrLst>
    <dgm:effectClrLst/>
    <dgm:txLinClrLst/>
    <dgm:txFillClrLst meth="repeat">
      <a:schemeClr val="dk1"/>
    </dgm:txFillClrLst>
    <dgm:txEffectClrLst/>
  </dgm:styleLbl>
  <dgm:styleLbl name="b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solidFgAcc1">
    <dgm:fillClrLst meth="repeat">
      <a:schemeClr val="lt1"/>
    </dgm:fillClrLst>
    <dgm:linClrLst meth="repeat">
      <a:schemeClr val="accent1"/>
    </dgm:linClrLst>
    <dgm:effectClrLst/>
    <dgm:txLinClrLst/>
    <dgm:txFillClrLst meth="repeat">
      <a:schemeClr val="dk1"/>
    </dgm:txFillClrLst>
    <dgm:txEffectClrLst/>
  </dgm:styleLbl>
  <dgm:styleLbl name="solidAlignAcc1">
    <dgm:fillClrLst meth="repeat">
      <a:schemeClr val="lt1"/>
    </dgm:fillClrLst>
    <dgm:linClrLst meth="repeat">
      <a:schemeClr val="accent1"/>
    </dgm:linClrLst>
    <dgm:effectClrLst/>
    <dgm:txLinClrLst/>
    <dgm:txFillClrLst meth="repeat">
      <a:schemeClr val="dk1"/>
    </dgm:txFillClrLst>
    <dgm:txEffectClrLst/>
  </dgm:styleLbl>
  <dgm:styleLbl name="solidBgAcc1">
    <dgm:fillClrLst meth="repeat">
      <a:schemeClr val="lt1"/>
    </dgm:fillClrLst>
    <dgm:linClrLst meth="repeat">
      <a:schemeClr val="accent1"/>
    </dgm:linClrLst>
    <dgm:effectClrLst/>
    <dgm:txLinClrLst/>
    <dgm:txFillClrLst meth="repeat">
      <a:schemeClr val="dk1"/>
    </dgm:txFillClrLst>
    <dgm:txEffectClrLst/>
  </dgm:styleLbl>
  <dgm:styleLbl name="fg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align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bg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fgAcc0">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2">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3">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4">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bgShp">
    <dgm:fillClrLst meth="repeat">
      <a:schemeClr val="accent1">
        <a:tint val="40000"/>
      </a:schemeClr>
    </dgm:fillClrLst>
    <dgm:linClrLst meth="repeat">
      <a:schemeClr val="accent1"/>
    </dgm:linClrLst>
    <dgm:effectClrLst/>
    <dgm:txLinClrLst/>
    <dgm:txFillClrLst meth="repeat">
      <a:schemeClr val="dk1"/>
    </dgm:txFillClrLst>
    <dgm:txEffectClrLst/>
  </dgm:styleLbl>
  <dgm:styleLbl name="dkBgShp">
    <dgm:fillClrLst meth="repeat">
      <a:schemeClr val="accent1">
        <a:shade val="80000"/>
      </a:schemeClr>
    </dgm:fillClrLst>
    <dgm:linClrLst meth="repeat">
      <a:schemeClr val="accent1"/>
    </dgm:linClrLst>
    <dgm:effectClrLst/>
    <dgm:txLinClrLst/>
    <dgm:txFillClrLst meth="repeat">
      <a:schemeClr val="lt1"/>
    </dgm:txFillClrLst>
    <dgm:txEffectClrLst/>
  </dgm:styleLbl>
  <dgm:styleLbl name="trBgShp">
    <dgm:fillClrLst meth="repeat">
      <a:schemeClr val="accent1">
        <a:tint val="50000"/>
        <a:alpha val="40000"/>
      </a:schemeClr>
    </dgm:fillClrLst>
    <dgm:linClrLst meth="repeat">
      <a:schemeClr val="accent1"/>
    </dgm:linClrLst>
    <dgm:effectClrLst/>
    <dgm:txLinClrLst/>
    <dgm:txFillClrLst meth="repeat">
      <a:schemeClr val="lt1"/>
    </dgm:txFillClrLst>
    <dgm:txEffectClrLst/>
  </dgm:styleLbl>
  <dgm:styleLbl name="fgShp">
    <dgm:fillClrLst meth="repeat">
      <a:schemeClr val="accent1">
        <a:tint val="60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tx1"/>
    </dgm:txFillClrLst>
    <dgm:txEffectClrLst/>
  </dgm:styleLbl>
</dgm:colorsDef>
</file>

<file path=ppt/diagrams/data1.xml><?xml version="1.0" encoding="utf-8"?>
<dgm:dataModel xmlns:dgm="http://schemas.openxmlformats.org/drawingml/2006/diagram" xmlns:a="http://schemas.openxmlformats.org/drawingml/2006/main">
  <dgm:ptLst>
    <dgm:pt modelId="{679FC9FC-735A-49FD-B8ED-1104E88242DD}" type="doc">
      <dgm:prSet loTypeId="urn:microsoft.com/office/officeart/2005/8/layout/process1" loCatId="process" qsTypeId="urn:microsoft.com/office/officeart/2005/8/quickstyle/simple1" qsCatId="simple" csTypeId="urn:microsoft.com/office/officeart/2005/8/colors/accent1_2" csCatId="accent1" phldr="1"/>
      <dgm:spPr/>
    </dgm:pt>
    <dgm:pt modelId="{390ED115-28BF-4424-977A-214911A88AF2}">
      <dgm:prSet phldrT="[Text]"/>
      <dgm:spPr/>
      <dgm:t>
        <a:bodyPr/>
        <a:lstStyle/>
        <a:p>
          <a:r>
            <a:rPr lang="en-GB" dirty="0" smtClean="0"/>
            <a:t>Ear</a:t>
          </a:r>
          <a:endParaRPr lang="en-GB" dirty="0"/>
        </a:p>
      </dgm:t>
    </dgm:pt>
    <dgm:pt modelId="{5B125E04-7B63-4189-A89C-253E4FFDF485}" type="parTrans" cxnId="{6808B892-20A1-4618-8908-61D909C63E06}">
      <dgm:prSet/>
      <dgm:spPr/>
      <dgm:t>
        <a:bodyPr/>
        <a:lstStyle/>
        <a:p>
          <a:endParaRPr lang="en-GB"/>
        </a:p>
      </dgm:t>
    </dgm:pt>
    <dgm:pt modelId="{07079840-4139-4F6F-98E9-E4AAD8B4F848}" type="sibTrans" cxnId="{6808B892-20A1-4618-8908-61D909C63E06}">
      <dgm:prSet/>
      <dgm:spPr/>
      <dgm:t>
        <a:bodyPr/>
        <a:lstStyle/>
        <a:p>
          <a:endParaRPr lang="en-GB"/>
        </a:p>
      </dgm:t>
    </dgm:pt>
    <dgm:pt modelId="{3139B680-41BD-460D-9982-C96580D55000}">
      <dgm:prSet phldrT="[Text]"/>
      <dgm:spPr/>
      <dgm:t>
        <a:bodyPr/>
        <a:lstStyle/>
        <a:p>
          <a:r>
            <a:rPr lang="en-GB" dirty="0" smtClean="0"/>
            <a:t>Auditory Canal</a:t>
          </a:r>
          <a:endParaRPr lang="en-GB" dirty="0"/>
        </a:p>
      </dgm:t>
    </dgm:pt>
    <dgm:pt modelId="{138185F2-27AD-4FCE-ABA8-870EFA8FC5DF}" type="parTrans" cxnId="{B2AF57E4-C3DB-48D3-AAAA-DAB34A021523}">
      <dgm:prSet/>
      <dgm:spPr/>
      <dgm:t>
        <a:bodyPr/>
        <a:lstStyle/>
        <a:p>
          <a:endParaRPr lang="en-GB"/>
        </a:p>
      </dgm:t>
    </dgm:pt>
    <dgm:pt modelId="{F3867C7B-578E-404C-B99F-6C86C293FCA2}" type="sibTrans" cxnId="{B2AF57E4-C3DB-48D3-AAAA-DAB34A021523}">
      <dgm:prSet/>
      <dgm:spPr/>
      <dgm:t>
        <a:bodyPr/>
        <a:lstStyle/>
        <a:p>
          <a:endParaRPr lang="en-GB"/>
        </a:p>
      </dgm:t>
    </dgm:pt>
    <dgm:pt modelId="{081CD309-1031-4CA7-A809-54BCC8EE08E1}">
      <dgm:prSet phldrT="[Text]"/>
      <dgm:spPr/>
      <dgm:t>
        <a:bodyPr/>
        <a:lstStyle/>
        <a:p>
          <a:r>
            <a:rPr lang="en-GB" dirty="0" smtClean="0"/>
            <a:t>Sound is Amplified</a:t>
          </a:r>
          <a:endParaRPr lang="en-GB" dirty="0"/>
        </a:p>
      </dgm:t>
    </dgm:pt>
    <dgm:pt modelId="{0E037A8D-A808-4D8A-BDC1-4A43E03E3159}" type="parTrans" cxnId="{C0FB8976-822B-4747-9034-FAEB98170A5E}">
      <dgm:prSet/>
      <dgm:spPr/>
      <dgm:t>
        <a:bodyPr/>
        <a:lstStyle/>
        <a:p>
          <a:endParaRPr lang="en-GB"/>
        </a:p>
      </dgm:t>
    </dgm:pt>
    <dgm:pt modelId="{36E18D8A-FF5C-46C0-B2F5-44894021BB48}" type="sibTrans" cxnId="{C0FB8976-822B-4747-9034-FAEB98170A5E}">
      <dgm:prSet/>
      <dgm:spPr/>
      <dgm:t>
        <a:bodyPr/>
        <a:lstStyle/>
        <a:p>
          <a:endParaRPr lang="en-GB"/>
        </a:p>
      </dgm:t>
    </dgm:pt>
    <dgm:pt modelId="{99C28AB3-F06B-4095-8DFB-71D639D31698}">
      <dgm:prSet phldrT="[Text]"/>
      <dgm:spPr/>
      <dgm:t>
        <a:bodyPr/>
        <a:lstStyle/>
        <a:p>
          <a:r>
            <a:rPr lang="en-GB" dirty="0" smtClean="0"/>
            <a:t>Eardrum Vibrates</a:t>
          </a:r>
          <a:endParaRPr lang="en-GB" dirty="0"/>
        </a:p>
      </dgm:t>
    </dgm:pt>
    <dgm:pt modelId="{E1388C85-72EC-45AD-B32C-84787DE929AD}" type="parTrans" cxnId="{E63A3153-6EAD-4B30-B77D-B6F5BE53F0AF}">
      <dgm:prSet/>
      <dgm:spPr/>
      <dgm:t>
        <a:bodyPr/>
        <a:lstStyle/>
        <a:p>
          <a:endParaRPr lang="en-GB"/>
        </a:p>
      </dgm:t>
    </dgm:pt>
    <dgm:pt modelId="{2BA9B544-4003-48B7-88EA-A4E36302BD75}" type="sibTrans" cxnId="{E63A3153-6EAD-4B30-B77D-B6F5BE53F0AF}">
      <dgm:prSet/>
      <dgm:spPr/>
      <dgm:t>
        <a:bodyPr/>
        <a:lstStyle/>
        <a:p>
          <a:endParaRPr lang="en-GB"/>
        </a:p>
      </dgm:t>
    </dgm:pt>
    <dgm:pt modelId="{D8B8E3F2-7DFD-4ADF-8638-08D83A755122}">
      <dgm:prSet phldrT="[Text]"/>
      <dgm:spPr/>
      <dgm:t>
        <a:bodyPr/>
        <a:lstStyle/>
        <a:p>
          <a:r>
            <a:rPr lang="en-GB" dirty="0" err="1" smtClean="0"/>
            <a:t>Osscicles</a:t>
          </a:r>
          <a:r>
            <a:rPr lang="en-GB" dirty="0" smtClean="0"/>
            <a:t> (Tiny Bones) Rattle</a:t>
          </a:r>
          <a:endParaRPr lang="en-GB" dirty="0"/>
        </a:p>
      </dgm:t>
    </dgm:pt>
    <dgm:pt modelId="{5102BC9D-AC60-4502-8589-01445BD17659}" type="parTrans" cxnId="{881951C6-48F4-4197-83CA-FE56DA79D74A}">
      <dgm:prSet/>
      <dgm:spPr/>
      <dgm:t>
        <a:bodyPr/>
        <a:lstStyle/>
        <a:p>
          <a:endParaRPr lang="en-GB"/>
        </a:p>
      </dgm:t>
    </dgm:pt>
    <dgm:pt modelId="{6F5875AF-3032-43A3-8EAE-FC1F9B1246D5}" type="sibTrans" cxnId="{881951C6-48F4-4197-83CA-FE56DA79D74A}">
      <dgm:prSet/>
      <dgm:spPr/>
      <dgm:t>
        <a:bodyPr/>
        <a:lstStyle/>
        <a:p>
          <a:endParaRPr lang="en-GB"/>
        </a:p>
      </dgm:t>
    </dgm:pt>
    <dgm:pt modelId="{EAF2AC7F-FA45-4FD2-9830-B631549BC11D}">
      <dgm:prSet phldrT="[Text]"/>
      <dgm:spPr/>
      <dgm:t>
        <a:bodyPr/>
        <a:lstStyle/>
        <a:p>
          <a:r>
            <a:rPr lang="en-GB" dirty="0" smtClean="0"/>
            <a:t>Vibration of Oval Window</a:t>
          </a:r>
          <a:endParaRPr lang="en-GB" dirty="0"/>
        </a:p>
      </dgm:t>
    </dgm:pt>
    <dgm:pt modelId="{5DA01D63-4476-4FD0-B3BB-1BC658F20175}" type="parTrans" cxnId="{7535D3C1-9701-4F7E-A463-0B71A0935C2B}">
      <dgm:prSet/>
      <dgm:spPr/>
      <dgm:t>
        <a:bodyPr/>
        <a:lstStyle/>
        <a:p>
          <a:endParaRPr lang="en-GB"/>
        </a:p>
      </dgm:t>
    </dgm:pt>
    <dgm:pt modelId="{0A01C020-517E-4032-BF86-4B6B2C261362}" type="sibTrans" cxnId="{7535D3C1-9701-4F7E-A463-0B71A0935C2B}">
      <dgm:prSet/>
      <dgm:spPr/>
      <dgm:t>
        <a:bodyPr/>
        <a:lstStyle/>
        <a:p>
          <a:endParaRPr lang="en-GB"/>
        </a:p>
      </dgm:t>
    </dgm:pt>
    <dgm:pt modelId="{7BBC3657-4AAD-48F1-8D03-AB92B1D85DBD}">
      <dgm:prSet phldrT="[Text]"/>
      <dgm:spPr/>
      <dgm:t>
        <a:bodyPr/>
        <a:lstStyle/>
        <a:p>
          <a:r>
            <a:rPr lang="en-GB" dirty="0" smtClean="0"/>
            <a:t>Cochlea</a:t>
          </a:r>
          <a:endParaRPr lang="en-GB" dirty="0"/>
        </a:p>
      </dgm:t>
    </dgm:pt>
    <dgm:pt modelId="{98B5FEFE-4FE4-4C6C-81F5-1ABCC9FF715D}" type="parTrans" cxnId="{734E73D2-12F7-491E-9065-D9B34EC4BA9E}">
      <dgm:prSet/>
      <dgm:spPr/>
      <dgm:t>
        <a:bodyPr/>
        <a:lstStyle/>
        <a:p>
          <a:endParaRPr lang="en-GB"/>
        </a:p>
      </dgm:t>
    </dgm:pt>
    <dgm:pt modelId="{CAC6D3B9-78C3-43D1-B476-5F4AF8379BEB}" type="sibTrans" cxnId="{734E73D2-12F7-491E-9065-D9B34EC4BA9E}">
      <dgm:prSet/>
      <dgm:spPr/>
      <dgm:t>
        <a:bodyPr/>
        <a:lstStyle/>
        <a:p>
          <a:endParaRPr lang="en-GB"/>
        </a:p>
      </dgm:t>
    </dgm:pt>
    <dgm:pt modelId="{2325BBA4-D469-4A4B-9073-6946CA3529F6}">
      <dgm:prSet phldrT="[Text]"/>
      <dgm:spPr/>
      <dgm:t>
        <a:bodyPr/>
        <a:lstStyle/>
        <a:p>
          <a:r>
            <a:rPr lang="en-GB" dirty="0" smtClean="0"/>
            <a:t>Hair Cells of Cochlea Stimulate</a:t>
          </a:r>
          <a:endParaRPr lang="en-GB" dirty="0"/>
        </a:p>
      </dgm:t>
    </dgm:pt>
    <dgm:pt modelId="{E7C59264-7486-4DEB-8F34-821FB6CD4852}" type="parTrans" cxnId="{CA1CC089-CAB0-468B-AC5E-3CBEFDFFBDD9}">
      <dgm:prSet/>
      <dgm:spPr/>
      <dgm:t>
        <a:bodyPr/>
        <a:lstStyle/>
        <a:p>
          <a:endParaRPr lang="en-GB"/>
        </a:p>
      </dgm:t>
    </dgm:pt>
    <dgm:pt modelId="{51384816-1BC2-4AC8-8C35-CAB8054F4C3A}" type="sibTrans" cxnId="{CA1CC089-CAB0-468B-AC5E-3CBEFDFFBDD9}">
      <dgm:prSet/>
      <dgm:spPr/>
      <dgm:t>
        <a:bodyPr/>
        <a:lstStyle/>
        <a:p>
          <a:endParaRPr lang="en-GB"/>
        </a:p>
      </dgm:t>
    </dgm:pt>
    <dgm:pt modelId="{D1E61285-FC8E-4F0A-AC9B-5E65C4630184}">
      <dgm:prSet phldrT="[Text]"/>
      <dgm:spPr/>
      <dgm:t>
        <a:bodyPr/>
        <a:lstStyle/>
        <a:p>
          <a:r>
            <a:rPr lang="en-GB" dirty="0" smtClean="0"/>
            <a:t>Action Potential = Neural Signal </a:t>
          </a:r>
          <a:endParaRPr lang="en-GB" dirty="0"/>
        </a:p>
      </dgm:t>
    </dgm:pt>
    <dgm:pt modelId="{534B3781-A876-4D6B-B657-9DC5CDEB8593}" type="parTrans" cxnId="{0B0D0D3A-81EB-42C3-92FE-32C79799FF69}">
      <dgm:prSet/>
      <dgm:spPr/>
      <dgm:t>
        <a:bodyPr/>
        <a:lstStyle/>
        <a:p>
          <a:endParaRPr lang="en-GB"/>
        </a:p>
      </dgm:t>
    </dgm:pt>
    <dgm:pt modelId="{CE8940C5-FFA7-4459-8687-09F7BE67D654}" type="sibTrans" cxnId="{0B0D0D3A-81EB-42C3-92FE-32C79799FF69}">
      <dgm:prSet/>
      <dgm:spPr/>
      <dgm:t>
        <a:bodyPr/>
        <a:lstStyle/>
        <a:p>
          <a:endParaRPr lang="en-GB"/>
        </a:p>
      </dgm:t>
    </dgm:pt>
    <dgm:pt modelId="{B293F10C-6E3C-405B-8501-AB5D485D8EDC}" type="pres">
      <dgm:prSet presAssocID="{679FC9FC-735A-49FD-B8ED-1104E88242DD}" presName="Name0" presStyleCnt="0">
        <dgm:presLayoutVars>
          <dgm:dir/>
          <dgm:resizeHandles val="exact"/>
        </dgm:presLayoutVars>
      </dgm:prSet>
      <dgm:spPr/>
    </dgm:pt>
    <dgm:pt modelId="{885F4354-6605-4DC1-BCE1-9E3D5C93E72D}" type="pres">
      <dgm:prSet presAssocID="{390ED115-28BF-4424-977A-214911A88AF2}" presName="node" presStyleLbl="node1" presStyleIdx="0" presStyleCnt="9">
        <dgm:presLayoutVars>
          <dgm:bulletEnabled val="1"/>
        </dgm:presLayoutVars>
      </dgm:prSet>
      <dgm:spPr/>
      <dgm:t>
        <a:bodyPr/>
        <a:lstStyle/>
        <a:p>
          <a:endParaRPr lang="en-GB"/>
        </a:p>
      </dgm:t>
    </dgm:pt>
    <dgm:pt modelId="{71ECEFD2-55BC-4432-AED1-679DA1A6F50E}" type="pres">
      <dgm:prSet presAssocID="{07079840-4139-4F6F-98E9-E4AAD8B4F848}" presName="sibTrans" presStyleLbl="sibTrans2D1" presStyleIdx="0" presStyleCnt="8"/>
      <dgm:spPr/>
      <dgm:t>
        <a:bodyPr/>
        <a:lstStyle/>
        <a:p>
          <a:endParaRPr lang="en-GB"/>
        </a:p>
      </dgm:t>
    </dgm:pt>
    <dgm:pt modelId="{A7EB054B-0C10-4CBC-9913-86D65E01A83B}" type="pres">
      <dgm:prSet presAssocID="{07079840-4139-4F6F-98E9-E4AAD8B4F848}" presName="connectorText" presStyleLbl="sibTrans2D1" presStyleIdx="0" presStyleCnt="8"/>
      <dgm:spPr/>
      <dgm:t>
        <a:bodyPr/>
        <a:lstStyle/>
        <a:p>
          <a:endParaRPr lang="en-GB"/>
        </a:p>
      </dgm:t>
    </dgm:pt>
    <dgm:pt modelId="{B5AA4EFF-CA8A-4345-8A91-05803976F47A}" type="pres">
      <dgm:prSet presAssocID="{3139B680-41BD-460D-9982-C96580D55000}" presName="node" presStyleLbl="node1" presStyleIdx="1" presStyleCnt="9">
        <dgm:presLayoutVars>
          <dgm:bulletEnabled val="1"/>
        </dgm:presLayoutVars>
      </dgm:prSet>
      <dgm:spPr/>
      <dgm:t>
        <a:bodyPr/>
        <a:lstStyle/>
        <a:p>
          <a:endParaRPr lang="en-GB"/>
        </a:p>
      </dgm:t>
    </dgm:pt>
    <dgm:pt modelId="{F95592C1-DDF4-4ECD-9387-B0CFC391BF4A}" type="pres">
      <dgm:prSet presAssocID="{F3867C7B-578E-404C-B99F-6C86C293FCA2}" presName="sibTrans" presStyleLbl="sibTrans2D1" presStyleIdx="1" presStyleCnt="8"/>
      <dgm:spPr/>
      <dgm:t>
        <a:bodyPr/>
        <a:lstStyle/>
        <a:p>
          <a:endParaRPr lang="en-GB"/>
        </a:p>
      </dgm:t>
    </dgm:pt>
    <dgm:pt modelId="{7928061A-E883-4DFB-B334-5B924DCE9246}" type="pres">
      <dgm:prSet presAssocID="{F3867C7B-578E-404C-B99F-6C86C293FCA2}" presName="connectorText" presStyleLbl="sibTrans2D1" presStyleIdx="1" presStyleCnt="8"/>
      <dgm:spPr/>
      <dgm:t>
        <a:bodyPr/>
        <a:lstStyle/>
        <a:p>
          <a:endParaRPr lang="en-GB"/>
        </a:p>
      </dgm:t>
    </dgm:pt>
    <dgm:pt modelId="{E9ED6191-A428-41CC-9B4A-FF0DDF2CFC23}" type="pres">
      <dgm:prSet presAssocID="{081CD309-1031-4CA7-A809-54BCC8EE08E1}" presName="node" presStyleLbl="node1" presStyleIdx="2" presStyleCnt="9">
        <dgm:presLayoutVars>
          <dgm:bulletEnabled val="1"/>
        </dgm:presLayoutVars>
      </dgm:prSet>
      <dgm:spPr/>
      <dgm:t>
        <a:bodyPr/>
        <a:lstStyle/>
        <a:p>
          <a:endParaRPr lang="en-GB"/>
        </a:p>
      </dgm:t>
    </dgm:pt>
    <dgm:pt modelId="{6E721D37-1D8A-4368-B276-9A984D56FA95}" type="pres">
      <dgm:prSet presAssocID="{36E18D8A-FF5C-46C0-B2F5-44894021BB48}" presName="sibTrans" presStyleLbl="sibTrans2D1" presStyleIdx="2" presStyleCnt="8"/>
      <dgm:spPr/>
      <dgm:t>
        <a:bodyPr/>
        <a:lstStyle/>
        <a:p>
          <a:endParaRPr lang="en-GB"/>
        </a:p>
      </dgm:t>
    </dgm:pt>
    <dgm:pt modelId="{49094436-FD24-42E5-96D2-9DAAD6B3CF14}" type="pres">
      <dgm:prSet presAssocID="{36E18D8A-FF5C-46C0-B2F5-44894021BB48}" presName="connectorText" presStyleLbl="sibTrans2D1" presStyleIdx="2" presStyleCnt="8"/>
      <dgm:spPr/>
      <dgm:t>
        <a:bodyPr/>
        <a:lstStyle/>
        <a:p>
          <a:endParaRPr lang="en-GB"/>
        </a:p>
      </dgm:t>
    </dgm:pt>
    <dgm:pt modelId="{E5C4CDF1-CEC9-404B-B640-EE0ADCC2CCE0}" type="pres">
      <dgm:prSet presAssocID="{99C28AB3-F06B-4095-8DFB-71D639D31698}" presName="node" presStyleLbl="node1" presStyleIdx="3" presStyleCnt="9">
        <dgm:presLayoutVars>
          <dgm:bulletEnabled val="1"/>
        </dgm:presLayoutVars>
      </dgm:prSet>
      <dgm:spPr/>
      <dgm:t>
        <a:bodyPr/>
        <a:lstStyle/>
        <a:p>
          <a:endParaRPr lang="en-GB"/>
        </a:p>
      </dgm:t>
    </dgm:pt>
    <dgm:pt modelId="{313DCB06-AF53-4478-83A6-9055B94672A0}" type="pres">
      <dgm:prSet presAssocID="{2BA9B544-4003-48B7-88EA-A4E36302BD75}" presName="sibTrans" presStyleLbl="sibTrans2D1" presStyleIdx="3" presStyleCnt="8"/>
      <dgm:spPr/>
      <dgm:t>
        <a:bodyPr/>
        <a:lstStyle/>
        <a:p>
          <a:endParaRPr lang="en-GB"/>
        </a:p>
      </dgm:t>
    </dgm:pt>
    <dgm:pt modelId="{99D8ECE2-BC47-4FC7-B87A-EB369F32439C}" type="pres">
      <dgm:prSet presAssocID="{2BA9B544-4003-48B7-88EA-A4E36302BD75}" presName="connectorText" presStyleLbl="sibTrans2D1" presStyleIdx="3" presStyleCnt="8"/>
      <dgm:spPr/>
      <dgm:t>
        <a:bodyPr/>
        <a:lstStyle/>
        <a:p>
          <a:endParaRPr lang="en-GB"/>
        </a:p>
      </dgm:t>
    </dgm:pt>
    <dgm:pt modelId="{387615AD-3897-4ED3-BF38-2ECD9876C04E}" type="pres">
      <dgm:prSet presAssocID="{D8B8E3F2-7DFD-4ADF-8638-08D83A755122}" presName="node" presStyleLbl="node1" presStyleIdx="4" presStyleCnt="9">
        <dgm:presLayoutVars>
          <dgm:bulletEnabled val="1"/>
        </dgm:presLayoutVars>
      </dgm:prSet>
      <dgm:spPr/>
      <dgm:t>
        <a:bodyPr/>
        <a:lstStyle/>
        <a:p>
          <a:endParaRPr lang="en-GB"/>
        </a:p>
      </dgm:t>
    </dgm:pt>
    <dgm:pt modelId="{F0D3D641-5E8E-48D3-AFD1-6C88E920085E}" type="pres">
      <dgm:prSet presAssocID="{6F5875AF-3032-43A3-8EAE-FC1F9B1246D5}" presName="sibTrans" presStyleLbl="sibTrans2D1" presStyleIdx="4" presStyleCnt="8"/>
      <dgm:spPr/>
      <dgm:t>
        <a:bodyPr/>
        <a:lstStyle/>
        <a:p>
          <a:endParaRPr lang="en-GB"/>
        </a:p>
      </dgm:t>
    </dgm:pt>
    <dgm:pt modelId="{113EEAF2-CF84-404E-8BC9-E87E4BEAD771}" type="pres">
      <dgm:prSet presAssocID="{6F5875AF-3032-43A3-8EAE-FC1F9B1246D5}" presName="connectorText" presStyleLbl="sibTrans2D1" presStyleIdx="4" presStyleCnt="8"/>
      <dgm:spPr/>
      <dgm:t>
        <a:bodyPr/>
        <a:lstStyle/>
        <a:p>
          <a:endParaRPr lang="en-GB"/>
        </a:p>
      </dgm:t>
    </dgm:pt>
    <dgm:pt modelId="{0CCA9E69-F45E-4A82-AFAE-416EAB80409A}" type="pres">
      <dgm:prSet presAssocID="{EAF2AC7F-FA45-4FD2-9830-B631549BC11D}" presName="node" presStyleLbl="node1" presStyleIdx="5" presStyleCnt="9">
        <dgm:presLayoutVars>
          <dgm:bulletEnabled val="1"/>
        </dgm:presLayoutVars>
      </dgm:prSet>
      <dgm:spPr/>
      <dgm:t>
        <a:bodyPr/>
        <a:lstStyle/>
        <a:p>
          <a:endParaRPr lang="en-GB"/>
        </a:p>
      </dgm:t>
    </dgm:pt>
    <dgm:pt modelId="{5EEBB58E-D514-4B21-AB76-53178E93D3E4}" type="pres">
      <dgm:prSet presAssocID="{0A01C020-517E-4032-BF86-4B6B2C261362}" presName="sibTrans" presStyleLbl="sibTrans2D1" presStyleIdx="5" presStyleCnt="8"/>
      <dgm:spPr/>
      <dgm:t>
        <a:bodyPr/>
        <a:lstStyle/>
        <a:p>
          <a:endParaRPr lang="en-GB"/>
        </a:p>
      </dgm:t>
    </dgm:pt>
    <dgm:pt modelId="{03703668-4243-4E70-9E57-BD9F2C96A341}" type="pres">
      <dgm:prSet presAssocID="{0A01C020-517E-4032-BF86-4B6B2C261362}" presName="connectorText" presStyleLbl="sibTrans2D1" presStyleIdx="5" presStyleCnt="8"/>
      <dgm:spPr/>
      <dgm:t>
        <a:bodyPr/>
        <a:lstStyle/>
        <a:p>
          <a:endParaRPr lang="en-GB"/>
        </a:p>
      </dgm:t>
    </dgm:pt>
    <dgm:pt modelId="{C3771529-7DE0-4065-BA83-598CFD3D782E}" type="pres">
      <dgm:prSet presAssocID="{7BBC3657-4AAD-48F1-8D03-AB92B1D85DBD}" presName="node" presStyleLbl="node1" presStyleIdx="6" presStyleCnt="9">
        <dgm:presLayoutVars>
          <dgm:bulletEnabled val="1"/>
        </dgm:presLayoutVars>
      </dgm:prSet>
      <dgm:spPr/>
      <dgm:t>
        <a:bodyPr/>
        <a:lstStyle/>
        <a:p>
          <a:endParaRPr lang="en-GB"/>
        </a:p>
      </dgm:t>
    </dgm:pt>
    <dgm:pt modelId="{24DAA82D-8A94-4EDF-97E9-4A794629FCA5}" type="pres">
      <dgm:prSet presAssocID="{CAC6D3B9-78C3-43D1-B476-5F4AF8379BEB}" presName="sibTrans" presStyleLbl="sibTrans2D1" presStyleIdx="6" presStyleCnt="8"/>
      <dgm:spPr/>
      <dgm:t>
        <a:bodyPr/>
        <a:lstStyle/>
        <a:p>
          <a:endParaRPr lang="en-GB"/>
        </a:p>
      </dgm:t>
    </dgm:pt>
    <dgm:pt modelId="{B2E7BD7E-4BF5-4A7E-BA4C-A1D2E9B72DA1}" type="pres">
      <dgm:prSet presAssocID="{CAC6D3B9-78C3-43D1-B476-5F4AF8379BEB}" presName="connectorText" presStyleLbl="sibTrans2D1" presStyleIdx="6" presStyleCnt="8"/>
      <dgm:spPr/>
      <dgm:t>
        <a:bodyPr/>
        <a:lstStyle/>
        <a:p>
          <a:endParaRPr lang="en-GB"/>
        </a:p>
      </dgm:t>
    </dgm:pt>
    <dgm:pt modelId="{BD9F36FE-A600-4C61-9323-783A005CBE28}" type="pres">
      <dgm:prSet presAssocID="{2325BBA4-D469-4A4B-9073-6946CA3529F6}" presName="node" presStyleLbl="node1" presStyleIdx="7" presStyleCnt="9">
        <dgm:presLayoutVars>
          <dgm:bulletEnabled val="1"/>
        </dgm:presLayoutVars>
      </dgm:prSet>
      <dgm:spPr/>
      <dgm:t>
        <a:bodyPr/>
        <a:lstStyle/>
        <a:p>
          <a:endParaRPr lang="en-GB"/>
        </a:p>
      </dgm:t>
    </dgm:pt>
    <dgm:pt modelId="{447342DC-21DB-429F-B751-8F31DB55330C}" type="pres">
      <dgm:prSet presAssocID="{51384816-1BC2-4AC8-8C35-CAB8054F4C3A}" presName="sibTrans" presStyleLbl="sibTrans2D1" presStyleIdx="7" presStyleCnt="8"/>
      <dgm:spPr/>
      <dgm:t>
        <a:bodyPr/>
        <a:lstStyle/>
        <a:p>
          <a:endParaRPr lang="en-GB"/>
        </a:p>
      </dgm:t>
    </dgm:pt>
    <dgm:pt modelId="{2F7FE4FE-0077-44C9-91EF-EB2457AA8D39}" type="pres">
      <dgm:prSet presAssocID="{51384816-1BC2-4AC8-8C35-CAB8054F4C3A}" presName="connectorText" presStyleLbl="sibTrans2D1" presStyleIdx="7" presStyleCnt="8"/>
      <dgm:spPr/>
      <dgm:t>
        <a:bodyPr/>
        <a:lstStyle/>
        <a:p>
          <a:endParaRPr lang="en-GB"/>
        </a:p>
      </dgm:t>
    </dgm:pt>
    <dgm:pt modelId="{984392A2-0A26-49F0-AADC-E263228C31B2}" type="pres">
      <dgm:prSet presAssocID="{D1E61285-FC8E-4F0A-AC9B-5E65C4630184}" presName="node" presStyleLbl="node1" presStyleIdx="8" presStyleCnt="9">
        <dgm:presLayoutVars>
          <dgm:bulletEnabled val="1"/>
        </dgm:presLayoutVars>
      </dgm:prSet>
      <dgm:spPr/>
      <dgm:t>
        <a:bodyPr/>
        <a:lstStyle/>
        <a:p>
          <a:endParaRPr lang="en-GB"/>
        </a:p>
      </dgm:t>
    </dgm:pt>
  </dgm:ptLst>
  <dgm:cxnLst>
    <dgm:cxn modelId="{881951C6-48F4-4197-83CA-FE56DA79D74A}" srcId="{679FC9FC-735A-49FD-B8ED-1104E88242DD}" destId="{D8B8E3F2-7DFD-4ADF-8638-08D83A755122}" srcOrd="4" destOrd="0" parTransId="{5102BC9D-AC60-4502-8589-01445BD17659}" sibTransId="{6F5875AF-3032-43A3-8EAE-FC1F9B1246D5}"/>
    <dgm:cxn modelId="{C0FB8976-822B-4747-9034-FAEB98170A5E}" srcId="{679FC9FC-735A-49FD-B8ED-1104E88242DD}" destId="{081CD309-1031-4CA7-A809-54BCC8EE08E1}" srcOrd="2" destOrd="0" parTransId="{0E037A8D-A808-4D8A-BDC1-4A43E03E3159}" sibTransId="{36E18D8A-FF5C-46C0-B2F5-44894021BB48}"/>
    <dgm:cxn modelId="{32A40FA2-F8C8-4436-8F95-0B62482463D4}" type="presOf" srcId="{D1E61285-FC8E-4F0A-AC9B-5E65C4630184}" destId="{984392A2-0A26-49F0-AADC-E263228C31B2}" srcOrd="0" destOrd="0" presId="urn:microsoft.com/office/officeart/2005/8/layout/process1"/>
    <dgm:cxn modelId="{CCD2AE11-3AFB-4953-B1A8-C947B345BCAC}" type="presOf" srcId="{D8B8E3F2-7DFD-4ADF-8638-08D83A755122}" destId="{387615AD-3897-4ED3-BF38-2ECD9876C04E}" srcOrd="0" destOrd="0" presId="urn:microsoft.com/office/officeart/2005/8/layout/process1"/>
    <dgm:cxn modelId="{A9D2D12F-3B82-48DB-B361-5DEA10B002B4}" type="presOf" srcId="{36E18D8A-FF5C-46C0-B2F5-44894021BB48}" destId="{49094436-FD24-42E5-96D2-9DAAD6B3CF14}" srcOrd="1" destOrd="0" presId="urn:microsoft.com/office/officeart/2005/8/layout/process1"/>
    <dgm:cxn modelId="{E63A3153-6EAD-4B30-B77D-B6F5BE53F0AF}" srcId="{679FC9FC-735A-49FD-B8ED-1104E88242DD}" destId="{99C28AB3-F06B-4095-8DFB-71D639D31698}" srcOrd="3" destOrd="0" parTransId="{E1388C85-72EC-45AD-B32C-84787DE929AD}" sibTransId="{2BA9B544-4003-48B7-88EA-A4E36302BD75}"/>
    <dgm:cxn modelId="{D449BDAE-2B52-4FA7-83EB-ADA273905D77}" type="presOf" srcId="{0A01C020-517E-4032-BF86-4B6B2C261362}" destId="{03703668-4243-4E70-9E57-BD9F2C96A341}" srcOrd="1" destOrd="0" presId="urn:microsoft.com/office/officeart/2005/8/layout/process1"/>
    <dgm:cxn modelId="{2628032F-C33E-4944-9708-51643D19C3DC}" type="presOf" srcId="{CAC6D3B9-78C3-43D1-B476-5F4AF8379BEB}" destId="{24DAA82D-8A94-4EDF-97E9-4A794629FCA5}" srcOrd="0" destOrd="0" presId="urn:microsoft.com/office/officeart/2005/8/layout/process1"/>
    <dgm:cxn modelId="{0B0D0D3A-81EB-42C3-92FE-32C79799FF69}" srcId="{679FC9FC-735A-49FD-B8ED-1104E88242DD}" destId="{D1E61285-FC8E-4F0A-AC9B-5E65C4630184}" srcOrd="8" destOrd="0" parTransId="{534B3781-A876-4D6B-B657-9DC5CDEB8593}" sibTransId="{CE8940C5-FFA7-4459-8687-09F7BE67D654}"/>
    <dgm:cxn modelId="{5D2F074B-270B-4C4F-8606-806005E1CAB3}" type="presOf" srcId="{390ED115-28BF-4424-977A-214911A88AF2}" destId="{885F4354-6605-4DC1-BCE1-9E3D5C93E72D}" srcOrd="0" destOrd="0" presId="urn:microsoft.com/office/officeart/2005/8/layout/process1"/>
    <dgm:cxn modelId="{2B3C0103-9777-4DD1-945E-99E01A073CE5}" type="presOf" srcId="{081CD309-1031-4CA7-A809-54BCC8EE08E1}" destId="{E9ED6191-A428-41CC-9B4A-FF0DDF2CFC23}" srcOrd="0" destOrd="0" presId="urn:microsoft.com/office/officeart/2005/8/layout/process1"/>
    <dgm:cxn modelId="{7535D3C1-9701-4F7E-A463-0B71A0935C2B}" srcId="{679FC9FC-735A-49FD-B8ED-1104E88242DD}" destId="{EAF2AC7F-FA45-4FD2-9830-B631549BC11D}" srcOrd="5" destOrd="0" parTransId="{5DA01D63-4476-4FD0-B3BB-1BC658F20175}" sibTransId="{0A01C020-517E-4032-BF86-4B6B2C261362}"/>
    <dgm:cxn modelId="{76944A3E-EB1A-4CA7-83B1-C4B60184969E}" type="presOf" srcId="{2325BBA4-D469-4A4B-9073-6946CA3529F6}" destId="{BD9F36FE-A600-4C61-9323-783A005CBE28}" srcOrd="0" destOrd="0" presId="urn:microsoft.com/office/officeart/2005/8/layout/process1"/>
    <dgm:cxn modelId="{C722CA91-F463-4E66-B373-2984CB435475}" type="presOf" srcId="{6F5875AF-3032-43A3-8EAE-FC1F9B1246D5}" destId="{F0D3D641-5E8E-48D3-AFD1-6C88E920085E}" srcOrd="0" destOrd="0" presId="urn:microsoft.com/office/officeart/2005/8/layout/process1"/>
    <dgm:cxn modelId="{FE8208B5-AFE6-44C4-A58A-B5F69C4D6C86}" type="presOf" srcId="{F3867C7B-578E-404C-B99F-6C86C293FCA2}" destId="{7928061A-E883-4DFB-B334-5B924DCE9246}" srcOrd="1" destOrd="0" presId="urn:microsoft.com/office/officeart/2005/8/layout/process1"/>
    <dgm:cxn modelId="{CA1CC089-CAB0-468B-AC5E-3CBEFDFFBDD9}" srcId="{679FC9FC-735A-49FD-B8ED-1104E88242DD}" destId="{2325BBA4-D469-4A4B-9073-6946CA3529F6}" srcOrd="7" destOrd="0" parTransId="{E7C59264-7486-4DEB-8F34-821FB6CD4852}" sibTransId="{51384816-1BC2-4AC8-8C35-CAB8054F4C3A}"/>
    <dgm:cxn modelId="{D4B38FDF-36FE-45BF-9AA4-891FC7489A3A}" type="presOf" srcId="{07079840-4139-4F6F-98E9-E4AAD8B4F848}" destId="{A7EB054B-0C10-4CBC-9913-86D65E01A83B}" srcOrd="1" destOrd="0" presId="urn:microsoft.com/office/officeart/2005/8/layout/process1"/>
    <dgm:cxn modelId="{DC6D7328-3DF6-4801-B164-1C9837289B77}" type="presOf" srcId="{0A01C020-517E-4032-BF86-4B6B2C261362}" destId="{5EEBB58E-D514-4B21-AB76-53178E93D3E4}" srcOrd="0" destOrd="0" presId="urn:microsoft.com/office/officeart/2005/8/layout/process1"/>
    <dgm:cxn modelId="{5FAA3EE4-CC43-4002-8C84-B8E1FE2BD4E0}" type="presOf" srcId="{07079840-4139-4F6F-98E9-E4AAD8B4F848}" destId="{71ECEFD2-55BC-4432-AED1-679DA1A6F50E}" srcOrd="0" destOrd="0" presId="urn:microsoft.com/office/officeart/2005/8/layout/process1"/>
    <dgm:cxn modelId="{BD38A8DB-61A7-4C51-AFDE-F49EFA4A0435}" type="presOf" srcId="{2BA9B544-4003-48B7-88EA-A4E36302BD75}" destId="{313DCB06-AF53-4478-83A6-9055B94672A0}" srcOrd="0" destOrd="0" presId="urn:microsoft.com/office/officeart/2005/8/layout/process1"/>
    <dgm:cxn modelId="{2420805D-3DB5-4025-9231-5314D6C254A9}" type="presOf" srcId="{36E18D8A-FF5C-46C0-B2F5-44894021BB48}" destId="{6E721D37-1D8A-4368-B276-9A984D56FA95}" srcOrd="0" destOrd="0" presId="urn:microsoft.com/office/officeart/2005/8/layout/process1"/>
    <dgm:cxn modelId="{4CD57B08-9DE5-459B-975D-2CE4581D75D2}" type="presOf" srcId="{51384816-1BC2-4AC8-8C35-CAB8054F4C3A}" destId="{2F7FE4FE-0077-44C9-91EF-EB2457AA8D39}" srcOrd="1" destOrd="0" presId="urn:microsoft.com/office/officeart/2005/8/layout/process1"/>
    <dgm:cxn modelId="{B2AF57E4-C3DB-48D3-AAAA-DAB34A021523}" srcId="{679FC9FC-735A-49FD-B8ED-1104E88242DD}" destId="{3139B680-41BD-460D-9982-C96580D55000}" srcOrd="1" destOrd="0" parTransId="{138185F2-27AD-4FCE-ABA8-870EFA8FC5DF}" sibTransId="{F3867C7B-578E-404C-B99F-6C86C293FCA2}"/>
    <dgm:cxn modelId="{7A2C27B6-8A02-4FA3-911E-F03292120FA4}" type="presOf" srcId="{3139B680-41BD-460D-9982-C96580D55000}" destId="{B5AA4EFF-CA8A-4345-8A91-05803976F47A}" srcOrd="0" destOrd="0" presId="urn:microsoft.com/office/officeart/2005/8/layout/process1"/>
    <dgm:cxn modelId="{A070F9B0-D0AD-4852-A9ED-287693C0B2FB}" type="presOf" srcId="{F3867C7B-578E-404C-B99F-6C86C293FCA2}" destId="{F95592C1-DDF4-4ECD-9387-B0CFC391BF4A}" srcOrd="0" destOrd="0" presId="urn:microsoft.com/office/officeart/2005/8/layout/process1"/>
    <dgm:cxn modelId="{39EAF895-C134-4E28-83DB-3AC32F2F85EF}" type="presOf" srcId="{7BBC3657-4AAD-48F1-8D03-AB92B1D85DBD}" destId="{C3771529-7DE0-4065-BA83-598CFD3D782E}" srcOrd="0" destOrd="0" presId="urn:microsoft.com/office/officeart/2005/8/layout/process1"/>
    <dgm:cxn modelId="{0F2C6BCA-05C6-4904-9814-EDE257FC3995}" type="presOf" srcId="{6F5875AF-3032-43A3-8EAE-FC1F9B1246D5}" destId="{113EEAF2-CF84-404E-8BC9-E87E4BEAD771}" srcOrd="1" destOrd="0" presId="urn:microsoft.com/office/officeart/2005/8/layout/process1"/>
    <dgm:cxn modelId="{C4B7C764-8E77-452A-AAE5-92D6F4F28E93}" type="presOf" srcId="{679FC9FC-735A-49FD-B8ED-1104E88242DD}" destId="{B293F10C-6E3C-405B-8501-AB5D485D8EDC}" srcOrd="0" destOrd="0" presId="urn:microsoft.com/office/officeart/2005/8/layout/process1"/>
    <dgm:cxn modelId="{200423E9-642A-4A6C-83D0-9ADCF4867CE1}" type="presOf" srcId="{51384816-1BC2-4AC8-8C35-CAB8054F4C3A}" destId="{447342DC-21DB-429F-B751-8F31DB55330C}" srcOrd="0" destOrd="0" presId="urn:microsoft.com/office/officeart/2005/8/layout/process1"/>
    <dgm:cxn modelId="{6808B892-20A1-4618-8908-61D909C63E06}" srcId="{679FC9FC-735A-49FD-B8ED-1104E88242DD}" destId="{390ED115-28BF-4424-977A-214911A88AF2}" srcOrd="0" destOrd="0" parTransId="{5B125E04-7B63-4189-A89C-253E4FFDF485}" sibTransId="{07079840-4139-4F6F-98E9-E4AAD8B4F848}"/>
    <dgm:cxn modelId="{734E73D2-12F7-491E-9065-D9B34EC4BA9E}" srcId="{679FC9FC-735A-49FD-B8ED-1104E88242DD}" destId="{7BBC3657-4AAD-48F1-8D03-AB92B1D85DBD}" srcOrd="6" destOrd="0" parTransId="{98B5FEFE-4FE4-4C6C-81F5-1ABCC9FF715D}" sibTransId="{CAC6D3B9-78C3-43D1-B476-5F4AF8379BEB}"/>
    <dgm:cxn modelId="{F3AE1B2E-1DB5-42C9-B867-97D2575BADC0}" type="presOf" srcId="{2BA9B544-4003-48B7-88EA-A4E36302BD75}" destId="{99D8ECE2-BC47-4FC7-B87A-EB369F32439C}" srcOrd="1" destOrd="0" presId="urn:microsoft.com/office/officeart/2005/8/layout/process1"/>
    <dgm:cxn modelId="{735A12E5-D88A-48BE-9799-57B919BC253E}" type="presOf" srcId="{99C28AB3-F06B-4095-8DFB-71D639D31698}" destId="{E5C4CDF1-CEC9-404B-B640-EE0ADCC2CCE0}" srcOrd="0" destOrd="0" presId="urn:microsoft.com/office/officeart/2005/8/layout/process1"/>
    <dgm:cxn modelId="{55B099A7-DF3E-4D4F-A5D1-2F5350445F10}" type="presOf" srcId="{EAF2AC7F-FA45-4FD2-9830-B631549BC11D}" destId="{0CCA9E69-F45E-4A82-AFAE-416EAB80409A}" srcOrd="0" destOrd="0" presId="urn:microsoft.com/office/officeart/2005/8/layout/process1"/>
    <dgm:cxn modelId="{CC79179E-4793-43BC-A163-AB5737CCFFC9}" type="presOf" srcId="{CAC6D3B9-78C3-43D1-B476-5F4AF8379BEB}" destId="{B2E7BD7E-4BF5-4A7E-BA4C-A1D2E9B72DA1}" srcOrd="1" destOrd="0" presId="urn:microsoft.com/office/officeart/2005/8/layout/process1"/>
    <dgm:cxn modelId="{281EAEA4-EC8E-4831-A73D-7ACEC5AD2477}" type="presParOf" srcId="{B293F10C-6E3C-405B-8501-AB5D485D8EDC}" destId="{885F4354-6605-4DC1-BCE1-9E3D5C93E72D}" srcOrd="0" destOrd="0" presId="urn:microsoft.com/office/officeart/2005/8/layout/process1"/>
    <dgm:cxn modelId="{2EBC07B2-5267-4258-8055-76EE3661248E}" type="presParOf" srcId="{B293F10C-6E3C-405B-8501-AB5D485D8EDC}" destId="{71ECEFD2-55BC-4432-AED1-679DA1A6F50E}" srcOrd="1" destOrd="0" presId="urn:microsoft.com/office/officeart/2005/8/layout/process1"/>
    <dgm:cxn modelId="{13316AF7-4CBA-4369-97C4-48BBF8C88786}" type="presParOf" srcId="{71ECEFD2-55BC-4432-AED1-679DA1A6F50E}" destId="{A7EB054B-0C10-4CBC-9913-86D65E01A83B}" srcOrd="0" destOrd="0" presId="urn:microsoft.com/office/officeart/2005/8/layout/process1"/>
    <dgm:cxn modelId="{B0C0BA45-1AE5-456E-89C6-9DA22EC7E05A}" type="presParOf" srcId="{B293F10C-6E3C-405B-8501-AB5D485D8EDC}" destId="{B5AA4EFF-CA8A-4345-8A91-05803976F47A}" srcOrd="2" destOrd="0" presId="urn:microsoft.com/office/officeart/2005/8/layout/process1"/>
    <dgm:cxn modelId="{65EB71C2-60C1-49F3-B362-5F4BC55555D7}" type="presParOf" srcId="{B293F10C-6E3C-405B-8501-AB5D485D8EDC}" destId="{F95592C1-DDF4-4ECD-9387-B0CFC391BF4A}" srcOrd="3" destOrd="0" presId="urn:microsoft.com/office/officeart/2005/8/layout/process1"/>
    <dgm:cxn modelId="{FEBB0FF9-56F0-4788-A1F6-19DC73B6EE89}" type="presParOf" srcId="{F95592C1-DDF4-4ECD-9387-B0CFC391BF4A}" destId="{7928061A-E883-4DFB-B334-5B924DCE9246}" srcOrd="0" destOrd="0" presId="urn:microsoft.com/office/officeart/2005/8/layout/process1"/>
    <dgm:cxn modelId="{C5C7ED35-634B-499E-89D3-0C60829704D2}" type="presParOf" srcId="{B293F10C-6E3C-405B-8501-AB5D485D8EDC}" destId="{E9ED6191-A428-41CC-9B4A-FF0DDF2CFC23}" srcOrd="4" destOrd="0" presId="urn:microsoft.com/office/officeart/2005/8/layout/process1"/>
    <dgm:cxn modelId="{6E6DBA7F-4B37-4712-98FC-167C3792C7A3}" type="presParOf" srcId="{B293F10C-6E3C-405B-8501-AB5D485D8EDC}" destId="{6E721D37-1D8A-4368-B276-9A984D56FA95}" srcOrd="5" destOrd="0" presId="urn:microsoft.com/office/officeart/2005/8/layout/process1"/>
    <dgm:cxn modelId="{D156FB3E-1503-4D90-9575-86757B153287}" type="presParOf" srcId="{6E721D37-1D8A-4368-B276-9A984D56FA95}" destId="{49094436-FD24-42E5-96D2-9DAAD6B3CF14}" srcOrd="0" destOrd="0" presId="urn:microsoft.com/office/officeart/2005/8/layout/process1"/>
    <dgm:cxn modelId="{70B30E7F-09C7-4689-9685-B242BE0529B4}" type="presParOf" srcId="{B293F10C-6E3C-405B-8501-AB5D485D8EDC}" destId="{E5C4CDF1-CEC9-404B-B640-EE0ADCC2CCE0}" srcOrd="6" destOrd="0" presId="urn:microsoft.com/office/officeart/2005/8/layout/process1"/>
    <dgm:cxn modelId="{D57B793A-DB3B-4EFF-82A4-7A541999C760}" type="presParOf" srcId="{B293F10C-6E3C-405B-8501-AB5D485D8EDC}" destId="{313DCB06-AF53-4478-83A6-9055B94672A0}" srcOrd="7" destOrd="0" presId="urn:microsoft.com/office/officeart/2005/8/layout/process1"/>
    <dgm:cxn modelId="{8043B7B9-3833-4A2E-83F8-85D03AA5A38A}" type="presParOf" srcId="{313DCB06-AF53-4478-83A6-9055B94672A0}" destId="{99D8ECE2-BC47-4FC7-B87A-EB369F32439C}" srcOrd="0" destOrd="0" presId="urn:microsoft.com/office/officeart/2005/8/layout/process1"/>
    <dgm:cxn modelId="{30D23479-30CF-408F-B842-13D9E4DB5B07}" type="presParOf" srcId="{B293F10C-6E3C-405B-8501-AB5D485D8EDC}" destId="{387615AD-3897-4ED3-BF38-2ECD9876C04E}" srcOrd="8" destOrd="0" presId="urn:microsoft.com/office/officeart/2005/8/layout/process1"/>
    <dgm:cxn modelId="{BCD20741-D95A-462C-A366-C5550B0F3704}" type="presParOf" srcId="{B293F10C-6E3C-405B-8501-AB5D485D8EDC}" destId="{F0D3D641-5E8E-48D3-AFD1-6C88E920085E}" srcOrd="9" destOrd="0" presId="urn:microsoft.com/office/officeart/2005/8/layout/process1"/>
    <dgm:cxn modelId="{4DB6B654-664B-4D5C-95A6-0222F44A73BF}" type="presParOf" srcId="{F0D3D641-5E8E-48D3-AFD1-6C88E920085E}" destId="{113EEAF2-CF84-404E-8BC9-E87E4BEAD771}" srcOrd="0" destOrd="0" presId="urn:microsoft.com/office/officeart/2005/8/layout/process1"/>
    <dgm:cxn modelId="{FBD83F06-6D8F-44C8-8F85-0D688F8AC82B}" type="presParOf" srcId="{B293F10C-6E3C-405B-8501-AB5D485D8EDC}" destId="{0CCA9E69-F45E-4A82-AFAE-416EAB80409A}" srcOrd="10" destOrd="0" presId="urn:microsoft.com/office/officeart/2005/8/layout/process1"/>
    <dgm:cxn modelId="{41D8E782-A58E-4431-90D9-CD275803027D}" type="presParOf" srcId="{B293F10C-6E3C-405B-8501-AB5D485D8EDC}" destId="{5EEBB58E-D514-4B21-AB76-53178E93D3E4}" srcOrd="11" destOrd="0" presId="urn:microsoft.com/office/officeart/2005/8/layout/process1"/>
    <dgm:cxn modelId="{986967FC-503C-4083-BD76-B2F070A7D64A}" type="presParOf" srcId="{5EEBB58E-D514-4B21-AB76-53178E93D3E4}" destId="{03703668-4243-4E70-9E57-BD9F2C96A341}" srcOrd="0" destOrd="0" presId="urn:microsoft.com/office/officeart/2005/8/layout/process1"/>
    <dgm:cxn modelId="{D3F988CC-B22D-4C11-A964-615357876B97}" type="presParOf" srcId="{B293F10C-6E3C-405B-8501-AB5D485D8EDC}" destId="{C3771529-7DE0-4065-BA83-598CFD3D782E}" srcOrd="12" destOrd="0" presId="urn:microsoft.com/office/officeart/2005/8/layout/process1"/>
    <dgm:cxn modelId="{042095CE-1134-4EAA-B22E-569244353D0B}" type="presParOf" srcId="{B293F10C-6E3C-405B-8501-AB5D485D8EDC}" destId="{24DAA82D-8A94-4EDF-97E9-4A794629FCA5}" srcOrd="13" destOrd="0" presId="urn:microsoft.com/office/officeart/2005/8/layout/process1"/>
    <dgm:cxn modelId="{B318BCC2-171C-42D4-A813-373F05DBBBF6}" type="presParOf" srcId="{24DAA82D-8A94-4EDF-97E9-4A794629FCA5}" destId="{B2E7BD7E-4BF5-4A7E-BA4C-A1D2E9B72DA1}" srcOrd="0" destOrd="0" presId="urn:microsoft.com/office/officeart/2005/8/layout/process1"/>
    <dgm:cxn modelId="{684CC067-A7C2-479E-82CE-453F4C9BB2B1}" type="presParOf" srcId="{B293F10C-6E3C-405B-8501-AB5D485D8EDC}" destId="{BD9F36FE-A600-4C61-9323-783A005CBE28}" srcOrd="14" destOrd="0" presId="urn:microsoft.com/office/officeart/2005/8/layout/process1"/>
    <dgm:cxn modelId="{B9BAEE0B-F07A-4019-BA5E-E0033EB6031D}" type="presParOf" srcId="{B293F10C-6E3C-405B-8501-AB5D485D8EDC}" destId="{447342DC-21DB-429F-B751-8F31DB55330C}" srcOrd="15" destOrd="0" presId="urn:microsoft.com/office/officeart/2005/8/layout/process1"/>
    <dgm:cxn modelId="{C2DC6FD7-F26A-4AE3-9AE9-66660692EC4A}" type="presParOf" srcId="{447342DC-21DB-429F-B751-8F31DB55330C}" destId="{2F7FE4FE-0077-44C9-91EF-EB2457AA8D39}" srcOrd="0" destOrd="0" presId="urn:microsoft.com/office/officeart/2005/8/layout/process1"/>
    <dgm:cxn modelId="{F3979F19-93A0-418C-AEDF-7B383B1CD19C}" type="presParOf" srcId="{B293F10C-6E3C-405B-8501-AB5D485D8EDC}" destId="{984392A2-0A26-49F0-AADC-E263228C31B2}" srcOrd="16" destOrd="0" presId="urn:microsoft.com/office/officeart/2005/8/layout/process1"/>
  </dgm:cxnLst>
  <dgm:bg/>
  <dgm:whole/>
  <dgm:extLst>
    <a:ext uri="http://schemas.microsoft.com/office/drawing/2008/diagram">
      <dsp:dataModelExt xmlns:dsp="http://schemas.microsoft.com/office/drawing/2008/diagram" relId="rId6" minVer="http://schemas.openxmlformats.org/drawingml/2006/diagram"/>
    </a:ext>
  </dgm:extLst>
</dgm:dataModel>
</file>

<file path=ppt/diagrams/data2.xml><?xml version="1.0" encoding="utf-8"?>
<dgm:dataModel xmlns:dgm="http://schemas.openxmlformats.org/drawingml/2006/diagram" xmlns:a="http://schemas.openxmlformats.org/drawingml/2006/main">
  <dgm:ptLst>
    <dgm:pt modelId="{00E6A2ED-4614-43B5-A6A8-1804F9C2A3A1}" type="doc">
      <dgm:prSet loTypeId="urn:microsoft.com/office/officeart/2005/8/layout/process1" loCatId="process" qsTypeId="urn:microsoft.com/office/officeart/2005/8/quickstyle/simple1" qsCatId="simple" csTypeId="urn:microsoft.com/office/officeart/2005/8/colors/accent1_2" csCatId="accent1" phldr="1"/>
      <dgm:spPr/>
    </dgm:pt>
    <dgm:pt modelId="{197A7414-0591-49D2-B1A6-653CB4803EC5}">
      <dgm:prSet phldrT="[Text]"/>
      <dgm:spPr/>
      <dgm:t>
        <a:bodyPr/>
        <a:lstStyle/>
        <a:p>
          <a:r>
            <a:rPr lang="en-GB" dirty="0" smtClean="0"/>
            <a:t>Cochlea</a:t>
          </a:r>
          <a:endParaRPr lang="en-GB" dirty="0"/>
        </a:p>
      </dgm:t>
    </dgm:pt>
    <dgm:pt modelId="{DC2FF5B8-8DBE-4FD8-92D9-05045E69419C}" type="parTrans" cxnId="{6C414A15-0097-4C68-A4AE-F14832E91F68}">
      <dgm:prSet/>
      <dgm:spPr/>
      <dgm:t>
        <a:bodyPr/>
        <a:lstStyle/>
        <a:p>
          <a:endParaRPr lang="en-GB"/>
        </a:p>
      </dgm:t>
    </dgm:pt>
    <dgm:pt modelId="{A92733BF-9D60-4EF0-B210-5B0FF1332C0D}" type="sibTrans" cxnId="{6C414A15-0097-4C68-A4AE-F14832E91F68}">
      <dgm:prSet/>
      <dgm:spPr/>
      <dgm:t>
        <a:bodyPr/>
        <a:lstStyle/>
        <a:p>
          <a:endParaRPr lang="en-GB" dirty="0"/>
        </a:p>
      </dgm:t>
    </dgm:pt>
    <dgm:pt modelId="{3C9D259E-19BC-4FD5-B510-1AB6E8793593}">
      <dgm:prSet phldrT="[Text]"/>
      <dgm:spPr/>
      <dgm:t>
        <a:bodyPr/>
        <a:lstStyle/>
        <a:p>
          <a:r>
            <a:rPr lang="en-GB" dirty="0" smtClean="0"/>
            <a:t>Cochlea Nucleus &amp; Inferior Colliculus</a:t>
          </a:r>
          <a:endParaRPr lang="en-GB" dirty="0"/>
        </a:p>
      </dgm:t>
    </dgm:pt>
    <dgm:pt modelId="{5C8F7DA9-F40D-4D26-BAE3-D431A60AB673}" type="parTrans" cxnId="{36C750B3-5730-4901-B719-BE8315CCB555}">
      <dgm:prSet/>
      <dgm:spPr/>
      <dgm:t>
        <a:bodyPr/>
        <a:lstStyle/>
        <a:p>
          <a:endParaRPr lang="en-GB"/>
        </a:p>
      </dgm:t>
    </dgm:pt>
    <dgm:pt modelId="{58382534-68CD-4343-B377-71B25A762F0E}" type="sibTrans" cxnId="{36C750B3-5730-4901-B719-BE8315CCB555}">
      <dgm:prSet/>
      <dgm:spPr/>
      <dgm:t>
        <a:bodyPr/>
        <a:lstStyle/>
        <a:p>
          <a:endParaRPr lang="en-GB" dirty="0"/>
        </a:p>
      </dgm:t>
    </dgm:pt>
    <dgm:pt modelId="{01172299-8112-4CCB-B3B8-BF3FDB4AACFD}">
      <dgm:prSet phldrT="[Text]"/>
      <dgm:spPr/>
      <dgm:t>
        <a:bodyPr/>
        <a:lstStyle/>
        <a:p>
          <a:r>
            <a:rPr lang="en-GB" dirty="0" smtClean="0"/>
            <a:t>Medial Geniculate Nucleus (MGN) – In Thalamus. </a:t>
          </a:r>
          <a:endParaRPr lang="en-GB" dirty="0"/>
        </a:p>
      </dgm:t>
    </dgm:pt>
    <dgm:pt modelId="{10FDFC29-F9EC-4342-A654-EC97E9375836}" type="parTrans" cxnId="{18F1CED0-4202-4F98-A761-A73419FEFFF5}">
      <dgm:prSet/>
      <dgm:spPr/>
      <dgm:t>
        <a:bodyPr/>
        <a:lstStyle/>
        <a:p>
          <a:endParaRPr lang="en-GB"/>
        </a:p>
      </dgm:t>
    </dgm:pt>
    <dgm:pt modelId="{2C9FEAA4-7384-45B0-8605-157371E57B8D}" type="sibTrans" cxnId="{18F1CED0-4202-4F98-A761-A73419FEFFF5}">
      <dgm:prSet/>
      <dgm:spPr/>
      <dgm:t>
        <a:bodyPr/>
        <a:lstStyle/>
        <a:p>
          <a:endParaRPr lang="en-GB" dirty="0"/>
        </a:p>
      </dgm:t>
    </dgm:pt>
    <dgm:pt modelId="{FC735621-2725-40B3-8C57-E4158E741324}">
      <dgm:prSet phldrT="[Text]"/>
      <dgm:spPr/>
      <dgm:t>
        <a:bodyPr/>
        <a:lstStyle/>
        <a:p>
          <a:r>
            <a:rPr lang="en-GB" dirty="0" smtClean="0"/>
            <a:t>Primary Auditory Cortex (Superior Temporal Lobe)</a:t>
          </a:r>
          <a:endParaRPr lang="en-GB" dirty="0"/>
        </a:p>
      </dgm:t>
    </dgm:pt>
    <dgm:pt modelId="{5720291E-EC6B-46E5-90E6-FA369F1676EC}" type="parTrans" cxnId="{99F887A8-1231-41AE-8281-EF3EC89AF554}">
      <dgm:prSet/>
      <dgm:spPr/>
      <dgm:t>
        <a:bodyPr/>
        <a:lstStyle/>
        <a:p>
          <a:endParaRPr lang="en-GB"/>
        </a:p>
      </dgm:t>
    </dgm:pt>
    <dgm:pt modelId="{5ED1656D-8A21-4F36-BBE3-D2E533C5C808}" type="sibTrans" cxnId="{99F887A8-1231-41AE-8281-EF3EC89AF554}">
      <dgm:prSet/>
      <dgm:spPr/>
      <dgm:t>
        <a:bodyPr/>
        <a:lstStyle/>
        <a:p>
          <a:endParaRPr lang="en-GB"/>
        </a:p>
      </dgm:t>
    </dgm:pt>
    <dgm:pt modelId="{FB3CA928-F08E-4823-B4E5-933A2034B4C8}" type="pres">
      <dgm:prSet presAssocID="{00E6A2ED-4614-43B5-A6A8-1804F9C2A3A1}" presName="Name0" presStyleCnt="0">
        <dgm:presLayoutVars>
          <dgm:dir/>
          <dgm:resizeHandles val="exact"/>
        </dgm:presLayoutVars>
      </dgm:prSet>
      <dgm:spPr/>
    </dgm:pt>
    <dgm:pt modelId="{3355CA95-1897-496B-B1B4-074A0C38B341}" type="pres">
      <dgm:prSet presAssocID="{197A7414-0591-49D2-B1A6-653CB4803EC5}" presName="node" presStyleLbl="node1" presStyleIdx="0" presStyleCnt="4">
        <dgm:presLayoutVars>
          <dgm:bulletEnabled val="1"/>
        </dgm:presLayoutVars>
      </dgm:prSet>
      <dgm:spPr/>
      <dgm:t>
        <a:bodyPr/>
        <a:lstStyle/>
        <a:p>
          <a:endParaRPr lang="en-GB"/>
        </a:p>
      </dgm:t>
    </dgm:pt>
    <dgm:pt modelId="{BEC6B90C-03DF-4BED-A701-4DEFFB30BE6B}" type="pres">
      <dgm:prSet presAssocID="{A92733BF-9D60-4EF0-B210-5B0FF1332C0D}" presName="sibTrans" presStyleLbl="sibTrans2D1" presStyleIdx="0" presStyleCnt="3"/>
      <dgm:spPr/>
      <dgm:t>
        <a:bodyPr/>
        <a:lstStyle/>
        <a:p>
          <a:endParaRPr lang="en-GB"/>
        </a:p>
      </dgm:t>
    </dgm:pt>
    <dgm:pt modelId="{28395FCC-931D-4EE8-A386-B9763EB74F7A}" type="pres">
      <dgm:prSet presAssocID="{A92733BF-9D60-4EF0-B210-5B0FF1332C0D}" presName="connectorText" presStyleLbl="sibTrans2D1" presStyleIdx="0" presStyleCnt="3"/>
      <dgm:spPr/>
      <dgm:t>
        <a:bodyPr/>
        <a:lstStyle/>
        <a:p>
          <a:endParaRPr lang="en-GB"/>
        </a:p>
      </dgm:t>
    </dgm:pt>
    <dgm:pt modelId="{F041EB65-6EDE-43E4-8BC8-3332C1A98A5E}" type="pres">
      <dgm:prSet presAssocID="{3C9D259E-19BC-4FD5-B510-1AB6E8793593}" presName="node" presStyleLbl="node1" presStyleIdx="1" presStyleCnt="4">
        <dgm:presLayoutVars>
          <dgm:bulletEnabled val="1"/>
        </dgm:presLayoutVars>
      </dgm:prSet>
      <dgm:spPr/>
      <dgm:t>
        <a:bodyPr/>
        <a:lstStyle/>
        <a:p>
          <a:endParaRPr lang="en-GB"/>
        </a:p>
      </dgm:t>
    </dgm:pt>
    <dgm:pt modelId="{39A33EE1-EBEC-4225-A013-0D6071683ACF}" type="pres">
      <dgm:prSet presAssocID="{58382534-68CD-4343-B377-71B25A762F0E}" presName="sibTrans" presStyleLbl="sibTrans2D1" presStyleIdx="1" presStyleCnt="3"/>
      <dgm:spPr/>
      <dgm:t>
        <a:bodyPr/>
        <a:lstStyle/>
        <a:p>
          <a:endParaRPr lang="en-GB"/>
        </a:p>
      </dgm:t>
    </dgm:pt>
    <dgm:pt modelId="{6C482A33-E6DC-4BE3-8E54-FE3A8B2930FD}" type="pres">
      <dgm:prSet presAssocID="{58382534-68CD-4343-B377-71B25A762F0E}" presName="connectorText" presStyleLbl="sibTrans2D1" presStyleIdx="1" presStyleCnt="3"/>
      <dgm:spPr/>
      <dgm:t>
        <a:bodyPr/>
        <a:lstStyle/>
        <a:p>
          <a:endParaRPr lang="en-GB"/>
        </a:p>
      </dgm:t>
    </dgm:pt>
    <dgm:pt modelId="{FB3D9D86-F2EC-43AA-8C3C-B8E152324482}" type="pres">
      <dgm:prSet presAssocID="{01172299-8112-4CCB-B3B8-BF3FDB4AACFD}" presName="node" presStyleLbl="node1" presStyleIdx="2" presStyleCnt="4">
        <dgm:presLayoutVars>
          <dgm:bulletEnabled val="1"/>
        </dgm:presLayoutVars>
      </dgm:prSet>
      <dgm:spPr/>
      <dgm:t>
        <a:bodyPr/>
        <a:lstStyle/>
        <a:p>
          <a:endParaRPr lang="en-GB"/>
        </a:p>
      </dgm:t>
    </dgm:pt>
    <dgm:pt modelId="{64DCB191-2EFE-4254-BA7E-CE0B0FA0BAB3}" type="pres">
      <dgm:prSet presAssocID="{2C9FEAA4-7384-45B0-8605-157371E57B8D}" presName="sibTrans" presStyleLbl="sibTrans2D1" presStyleIdx="2" presStyleCnt="3"/>
      <dgm:spPr/>
      <dgm:t>
        <a:bodyPr/>
        <a:lstStyle/>
        <a:p>
          <a:endParaRPr lang="en-GB"/>
        </a:p>
      </dgm:t>
    </dgm:pt>
    <dgm:pt modelId="{6148683C-6422-43F8-A416-391DED8C9313}" type="pres">
      <dgm:prSet presAssocID="{2C9FEAA4-7384-45B0-8605-157371E57B8D}" presName="connectorText" presStyleLbl="sibTrans2D1" presStyleIdx="2" presStyleCnt="3"/>
      <dgm:spPr/>
      <dgm:t>
        <a:bodyPr/>
        <a:lstStyle/>
        <a:p>
          <a:endParaRPr lang="en-GB"/>
        </a:p>
      </dgm:t>
    </dgm:pt>
    <dgm:pt modelId="{E45260CD-0419-4ABB-9BDC-5DE1BC50DD4D}" type="pres">
      <dgm:prSet presAssocID="{FC735621-2725-40B3-8C57-E4158E741324}" presName="node" presStyleLbl="node1" presStyleIdx="3" presStyleCnt="4">
        <dgm:presLayoutVars>
          <dgm:bulletEnabled val="1"/>
        </dgm:presLayoutVars>
      </dgm:prSet>
      <dgm:spPr/>
      <dgm:t>
        <a:bodyPr/>
        <a:lstStyle/>
        <a:p>
          <a:endParaRPr lang="en-GB"/>
        </a:p>
      </dgm:t>
    </dgm:pt>
  </dgm:ptLst>
  <dgm:cxnLst>
    <dgm:cxn modelId="{6C414A15-0097-4C68-A4AE-F14832E91F68}" srcId="{00E6A2ED-4614-43B5-A6A8-1804F9C2A3A1}" destId="{197A7414-0591-49D2-B1A6-653CB4803EC5}" srcOrd="0" destOrd="0" parTransId="{DC2FF5B8-8DBE-4FD8-92D9-05045E69419C}" sibTransId="{A92733BF-9D60-4EF0-B210-5B0FF1332C0D}"/>
    <dgm:cxn modelId="{3E8C61DA-ABD7-4253-A611-506CD489F097}" type="presOf" srcId="{197A7414-0591-49D2-B1A6-653CB4803EC5}" destId="{3355CA95-1897-496B-B1B4-074A0C38B341}" srcOrd="0" destOrd="0" presId="urn:microsoft.com/office/officeart/2005/8/layout/process1"/>
    <dgm:cxn modelId="{5F318108-32EC-44FB-A6B6-C838A637E6EF}" type="presOf" srcId="{00E6A2ED-4614-43B5-A6A8-1804F9C2A3A1}" destId="{FB3CA928-F08E-4823-B4E5-933A2034B4C8}" srcOrd="0" destOrd="0" presId="urn:microsoft.com/office/officeart/2005/8/layout/process1"/>
    <dgm:cxn modelId="{18F1CED0-4202-4F98-A761-A73419FEFFF5}" srcId="{00E6A2ED-4614-43B5-A6A8-1804F9C2A3A1}" destId="{01172299-8112-4CCB-B3B8-BF3FDB4AACFD}" srcOrd="2" destOrd="0" parTransId="{10FDFC29-F9EC-4342-A654-EC97E9375836}" sibTransId="{2C9FEAA4-7384-45B0-8605-157371E57B8D}"/>
    <dgm:cxn modelId="{99F887A8-1231-41AE-8281-EF3EC89AF554}" srcId="{00E6A2ED-4614-43B5-A6A8-1804F9C2A3A1}" destId="{FC735621-2725-40B3-8C57-E4158E741324}" srcOrd="3" destOrd="0" parTransId="{5720291E-EC6B-46E5-90E6-FA369F1676EC}" sibTransId="{5ED1656D-8A21-4F36-BBE3-D2E533C5C808}"/>
    <dgm:cxn modelId="{DBFEB19C-83D0-4786-93EA-382F36DAB651}" type="presOf" srcId="{A92733BF-9D60-4EF0-B210-5B0FF1332C0D}" destId="{BEC6B90C-03DF-4BED-A701-4DEFFB30BE6B}" srcOrd="0" destOrd="0" presId="urn:microsoft.com/office/officeart/2005/8/layout/process1"/>
    <dgm:cxn modelId="{B3E68D78-FE8F-443B-A360-38367DFCB8DC}" type="presOf" srcId="{FC735621-2725-40B3-8C57-E4158E741324}" destId="{E45260CD-0419-4ABB-9BDC-5DE1BC50DD4D}" srcOrd="0" destOrd="0" presId="urn:microsoft.com/office/officeart/2005/8/layout/process1"/>
    <dgm:cxn modelId="{0B7387DC-C947-4B94-B3B5-29E5D66C926A}" type="presOf" srcId="{58382534-68CD-4343-B377-71B25A762F0E}" destId="{39A33EE1-EBEC-4225-A013-0D6071683ACF}" srcOrd="0" destOrd="0" presId="urn:microsoft.com/office/officeart/2005/8/layout/process1"/>
    <dgm:cxn modelId="{4C76B6B1-E7E1-4D3D-ABC7-37792F5C0991}" type="presOf" srcId="{2C9FEAA4-7384-45B0-8605-157371E57B8D}" destId="{6148683C-6422-43F8-A416-391DED8C9313}" srcOrd="1" destOrd="0" presId="urn:microsoft.com/office/officeart/2005/8/layout/process1"/>
    <dgm:cxn modelId="{E974552D-BEB8-4D3B-AFD0-36C2919800B4}" type="presOf" srcId="{2C9FEAA4-7384-45B0-8605-157371E57B8D}" destId="{64DCB191-2EFE-4254-BA7E-CE0B0FA0BAB3}" srcOrd="0" destOrd="0" presId="urn:microsoft.com/office/officeart/2005/8/layout/process1"/>
    <dgm:cxn modelId="{7CAF494C-CCB3-4FEC-9CC6-FC49FFABDE10}" type="presOf" srcId="{A92733BF-9D60-4EF0-B210-5B0FF1332C0D}" destId="{28395FCC-931D-4EE8-A386-B9763EB74F7A}" srcOrd="1" destOrd="0" presId="urn:microsoft.com/office/officeart/2005/8/layout/process1"/>
    <dgm:cxn modelId="{03CCB0EF-E59A-4F47-A5FA-EACAC1371B54}" type="presOf" srcId="{58382534-68CD-4343-B377-71B25A762F0E}" destId="{6C482A33-E6DC-4BE3-8E54-FE3A8B2930FD}" srcOrd="1" destOrd="0" presId="urn:microsoft.com/office/officeart/2005/8/layout/process1"/>
    <dgm:cxn modelId="{36C750B3-5730-4901-B719-BE8315CCB555}" srcId="{00E6A2ED-4614-43B5-A6A8-1804F9C2A3A1}" destId="{3C9D259E-19BC-4FD5-B510-1AB6E8793593}" srcOrd="1" destOrd="0" parTransId="{5C8F7DA9-F40D-4D26-BAE3-D431A60AB673}" sibTransId="{58382534-68CD-4343-B377-71B25A762F0E}"/>
    <dgm:cxn modelId="{68A2D42F-70FB-4B8D-9305-2E2409572868}" type="presOf" srcId="{3C9D259E-19BC-4FD5-B510-1AB6E8793593}" destId="{F041EB65-6EDE-43E4-8BC8-3332C1A98A5E}" srcOrd="0" destOrd="0" presId="urn:microsoft.com/office/officeart/2005/8/layout/process1"/>
    <dgm:cxn modelId="{47E8CB2D-C4BB-4134-BF16-1DA796787232}" type="presOf" srcId="{01172299-8112-4CCB-B3B8-BF3FDB4AACFD}" destId="{FB3D9D86-F2EC-43AA-8C3C-B8E152324482}" srcOrd="0" destOrd="0" presId="urn:microsoft.com/office/officeart/2005/8/layout/process1"/>
    <dgm:cxn modelId="{727504C4-422F-4C73-953E-F43C5BAC8874}" type="presParOf" srcId="{FB3CA928-F08E-4823-B4E5-933A2034B4C8}" destId="{3355CA95-1897-496B-B1B4-074A0C38B341}" srcOrd="0" destOrd="0" presId="urn:microsoft.com/office/officeart/2005/8/layout/process1"/>
    <dgm:cxn modelId="{59572B96-AF2E-43B6-B4BA-37168F7D777D}" type="presParOf" srcId="{FB3CA928-F08E-4823-B4E5-933A2034B4C8}" destId="{BEC6B90C-03DF-4BED-A701-4DEFFB30BE6B}" srcOrd="1" destOrd="0" presId="urn:microsoft.com/office/officeart/2005/8/layout/process1"/>
    <dgm:cxn modelId="{0C7AADA0-459D-4423-9B80-C31D22615D9C}" type="presParOf" srcId="{BEC6B90C-03DF-4BED-A701-4DEFFB30BE6B}" destId="{28395FCC-931D-4EE8-A386-B9763EB74F7A}" srcOrd="0" destOrd="0" presId="urn:microsoft.com/office/officeart/2005/8/layout/process1"/>
    <dgm:cxn modelId="{BE819F21-D704-4CF2-828D-4156BB8AF39B}" type="presParOf" srcId="{FB3CA928-F08E-4823-B4E5-933A2034B4C8}" destId="{F041EB65-6EDE-43E4-8BC8-3332C1A98A5E}" srcOrd="2" destOrd="0" presId="urn:microsoft.com/office/officeart/2005/8/layout/process1"/>
    <dgm:cxn modelId="{1E05FA57-B658-4C56-A212-D9CC96076E7A}" type="presParOf" srcId="{FB3CA928-F08E-4823-B4E5-933A2034B4C8}" destId="{39A33EE1-EBEC-4225-A013-0D6071683ACF}" srcOrd="3" destOrd="0" presId="urn:microsoft.com/office/officeart/2005/8/layout/process1"/>
    <dgm:cxn modelId="{F01C6381-3EAB-46B3-BFEC-E1D14A8F7BD7}" type="presParOf" srcId="{39A33EE1-EBEC-4225-A013-0D6071683ACF}" destId="{6C482A33-E6DC-4BE3-8E54-FE3A8B2930FD}" srcOrd="0" destOrd="0" presId="urn:microsoft.com/office/officeart/2005/8/layout/process1"/>
    <dgm:cxn modelId="{635F3638-FE1F-48A1-A94A-C32F32A5EBFF}" type="presParOf" srcId="{FB3CA928-F08E-4823-B4E5-933A2034B4C8}" destId="{FB3D9D86-F2EC-43AA-8C3C-B8E152324482}" srcOrd="4" destOrd="0" presId="urn:microsoft.com/office/officeart/2005/8/layout/process1"/>
    <dgm:cxn modelId="{EC110A41-BEB7-433C-B7B1-54D699FB19B7}" type="presParOf" srcId="{FB3CA928-F08E-4823-B4E5-933A2034B4C8}" destId="{64DCB191-2EFE-4254-BA7E-CE0B0FA0BAB3}" srcOrd="5" destOrd="0" presId="urn:microsoft.com/office/officeart/2005/8/layout/process1"/>
    <dgm:cxn modelId="{C856235D-CEB0-4BB8-A359-50B8724DB5AC}" type="presParOf" srcId="{64DCB191-2EFE-4254-BA7E-CE0B0FA0BAB3}" destId="{6148683C-6422-43F8-A416-391DED8C9313}" srcOrd="0" destOrd="0" presId="urn:microsoft.com/office/officeart/2005/8/layout/process1"/>
    <dgm:cxn modelId="{EAA1BB79-FB07-41C4-9E8E-ADD694CA7037}" type="presParOf" srcId="{FB3CA928-F08E-4823-B4E5-933A2034B4C8}" destId="{E45260CD-0419-4ABB-9BDC-5DE1BC50DD4D}" srcOrd="6" destOrd="0" presId="urn:microsoft.com/office/officeart/2005/8/layout/process1"/>
  </dgm:cxnLst>
  <dgm:bg/>
  <dgm:whole/>
  <dgm:extLst>
    <a:ext uri="http://schemas.microsoft.com/office/drawing/2008/diagram">
      <dsp:dataModelExt xmlns:dsp="http://schemas.microsoft.com/office/drawing/2008/diagram" relId="rId7" minVer="http://schemas.openxmlformats.org/drawingml/2006/diagram"/>
    </a:ext>
  </dgm:extLst>
</dgm:dataModel>
</file>

<file path=ppt/diagrams/data3.xml><?xml version="1.0" encoding="utf-8"?>
<dgm:dataModel xmlns:dgm="http://schemas.openxmlformats.org/drawingml/2006/diagram" xmlns:a="http://schemas.openxmlformats.org/drawingml/2006/main">
  <dgm:ptLst>
    <dgm:pt modelId="{FF9FEF29-6E99-4689-A569-1562468BC1DD}" type="doc">
      <dgm:prSet loTypeId="urn:microsoft.com/office/officeart/2005/8/layout/process1" loCatId="process" qsTypeId="urn:microsoft.com/office/officeart/2005/8/quickstyle/simple1" qsCatId="simple" csTypeId="urn:microsoft.com/office/officeart/2005/8/colors/accent1_2" csCatId="accent1" phldr="1"/>
      <dgm:spPr/>
    </dgm:pt>
    <dgm:pt modelId="{DC856850-F0DA-41A8-9D1B-BFE8F22D611F}">
      <dgm:prSet phldrT="[Text]"/>
      <dgm:spPr/>
      <dgm:t>
        <a:bodyPr/>
        <a:lstStyle/>
        <a:p>
          <a:r>
            <a:rPr lang="en-GB" dirty="0" smtClean="0"/>
            <a:t>Visual Information is contained in the light reflected from objects</a:t>
          </a:r>
          <a:endParaRPr lang="en-GB" dirty="0"/>
        </a:p>
      </dgm:t>
    </dgm:pt>
    <dgm:pt modelId="{C7B662AD-9784-430F-BFC6-6ED58EEC53D3}" type="parTrans" cxnId="{741BB087-3FA8-427E-9A0A-53288DB3F8F0}">
      <dgm:prSet/>
      <dgm:spPr/>
      <dgm:t>
        <a:bodyPr/>
        <a:lstStyle/>
        <a:p>
          <a:endParaRPr lang="en-GB"/>
        </a:p>
      </dgm:t>
    </dgm:pt>
    <dgm:pt modelId="{8FA36AD3-F5EF-49F5-B1E3-2A65905289A2}" type="sibTrans" cxnId="{741BB087-3FA8-427E-9A0A-53288DB3F8F0}">
      <dgm:prSet/>
      <dgm:spPr/>
      <dgm:t>
        <a:bodyPr/>
        <a:lstStyle/>
        <a:p>
          <a:endParaRPr lang="en-GB"/>
        </a:p>
      </dgm:t>
    </dgm:pt>
    <dgm:pt modelId="{CE1AA813-828C-498A-AE72-220272D59003}">
      <dgm:prSet phldrT="[Text]"/>
      <dgm:spPr/>
      <dgm:t>
        <a:bodyPr/>
        <a:lstStyle/>
        <a:p>
          <a:r>
            <a:rPr lang="en-GB" dirty="0" smtClean="0"/>
            <a:t>We need detectors that respond to the reflected light. </a:t>
          </a:r>
          <a:endParaRPr lang="en-GB" dirty="0"/>
        </a:p>
      </dgm:t>
    </dgm:pt>
    <dgm:pt modelId="{58977947-EE38-4843-BF06-B82298ACFAE8}" type="parTrans" cxnId="{273F76EB-0908-4A1F-8534-29888967B805}">
      <dgm:prSet/>
      <dgm:spPr/>
      <dgm:t>
        <a:bodyPr/>
        <a:lstStyle/>
        <a:p>
          <a:endParaRPr lang="en-GB"/>
        </a:p>
      </dgm:t>
    </dgm:pt>
    <dgm:pt modelId="{8F696BFC-56A2-4360-9552-DF069DD9F06E}" type="sibTrans" cxnId="{273F76EB-0908-4A1F-8534-29888967B805}">
      <dgm:prSet/>
      <dgm:spPr/>
      <dgm:t>
        <a:bodyPr/>
        <a:lstStyle/>
        <a:p>
          <a:endParaRPr lang="en-GB"/>
        </a:p>
      </dgm:t>
    </dgm:pt>
    <dgm:pt modelId="{AE005918-DFCA-4D13-966A-69AF03D57F4B}">
      <dgm:prSet phldrT="[Text]"/>
      <dgm:spPr/>
      <dgm:t>
        <a:bodyPr/>
        <a:lstStyle/>
        <a:p>
          <a:r>
            <a:rPr lang="en-GB" dirty="0" smtClean="0"/>
            <a:t>Light Passes lens of eye</a:t>
          </a:r>
          <a:endParaRPr lang="en-GB" dirty="0"/>
        </a:p>
      </dgm:t>
    </dgm:pt>
    <dgm:pt modelId="{1EDDAE92-517E-4817-A148-E3A35189995E}" type="parTrans" cxnId="{ABD48E6F-0619-4DB0-8C77-5635D7998A5C}">
      <dgm:prSet/>
      <dgm:spPr/>
      <dgm:t>
        <a:bodyPr/>
        <a:lstStyle/>
        <a:p>
          <a:endParaRPr lang="en-GB"/>
        </a:p>
      </dgm:t>
    </dgm:pt>
    <dgm:pt modelId="{5AFDE34A-1C3D-4D52-A7DE-9B4582B05960}" type="sibTrans" cxnId="{ABD48E6F-0619-4DB0-8C77-5635D7998A5C}">
      <dgm:prSet/>
      <dgm:spPr/>
      <dgm:t>
        <a:bodyPr/>
        <a:lstStyle/>
        <a:p>
          <a:endParaRPr lang="en-GB"/>
        </a:p>
      </dgm:t>
    </dgm:pt>
    <dgm:pt modelId="{362685FB-8F12-4CD7-96FD-0F59EA162DB9}">
      <dgm:prSet phldrT="[Text]"/>
      <dgm:spPr/>
      <dgm:t>
        <a:bodyPr/>
        <a:lstStyle/>
        <a:p>
          <a:r>
            <a:rPr lang="en-GB" dirty="0" smtClean="0"/>
            <a:t>Image inverted (upside down)</a:t>
          </a:r>
          <a:endParaRPr lang="en-GB" dirty="0"/>
        </a:p>
      </dgm:t>
    </dgm:pt>
    <dgm:pt modelId="{5A33F060-4FC7-4427-8771-6CF051DB5591}" type="parTrans" cxnId="{91D0701C-482E-4B85-896B-F46120FA50C7}">
      <dgm:prSet/>
      <dgm:spPr/>
      <dgm:t>
        <a:bodyPr/>
        <a:lstStyle/>
        <a:p>
          <a:endParaRPr lang="en-GB"/>
        </a:p>
      </dgm:t>
    </dgm:pt>
    <dgm:pt modelId="{5634076A-CC19-460B-8CBA-0432CAE2DDE3}" type="sibTrans" cxnId="{91D0701C-482E-4B85-896B-F46120FA50C7}">
      <dgm:prSet/>
      <dgm:spPr/>
      <dgm:t>
        <a:bodyPr/>
        <a:lstStyle/>
        <a:p>
          <a:endParaRPr lang="en-GB"/>
        </a:p>
      </dgm:t>
    </dgm:pt>
    <dgm:pt modelId="{49D417C1-D55E-4682-9314-C230A33AD9F8}">
      <dgm:prSet phldrT="[Text]"/>
      <dgm:spPr/>
      <dgm:t>
        <a:bodyPr/>
        <a:lstStyle/>
        <a:p>
          <a:r>
            <a:rPr lang="en-GB" dirty="0" smtClean="0"/>
            <a:t>Projected to Retina (Back of Eye). </a:t>
          </a:r>
          <a:endParaRPr lang="en-GB" dirty="0"/>
        </a:p>
      </dgm:t>
    </dgm:pt>
    <dgm:pt modelId="{2F1A5DA8-D07C-4119-AEE7-E4C57059DFE6}" type="parTrans" cxnId="{251EBC28-FB3E-48C2-879D-F4737DFFCB76}">
      <dgm:prSet/>
      <dgm:spPr/>
      <dgm:t>
        <a:bodyPr/>
        <a:lstStyle/>
        <a:p>
          <a:endParaRPr lang="en-GB"/>
        </a:p>
      </dgm:t>
    </dgm:pt>
    <dgm:pt modelId="{B442038C-A790-48FA-AB59-15C93F430AA9}" type="sibTrans" cxnId="{251EBC28-FB3E-48C2-879D-F4737DFFCB76}">
      <dgm:prSet/>
      <dgm:spPr/>
      <dgm:t>
        <a:bodyPr/>
        <a:lstStyle/>
        <a:p>
          <a:endParaRPr lang="en-GB"/>
        </a:p>
      </dgm:t>
    </dgm:pt>
    <dgm:pt modelId="{15A1AE00-5CEC-4508-9EAA-54CA85B79B71}">
      <dgm:prSet phldrT="[Text]"/>
      <dgm:spPr/>
      <dgm:t>
        <a:bodyPr/>
        <a:lstStyle/>
        <a:p>
          <a:r>
            <a:rPr lang="en-GB" dirty="0" smtClean="0"/>
            <a:t>Deepest Layer is Photoreceptors (Rods and Cones)</a:t>
          </a:r>
          <a:endParaRPr lang="en-GB" dirty="0"/>
        </a:p>
      </dgm:t>
    </dgm:pt>
    <dgm:pt modelId="{50B039D8-8B96-43FD-B7BC-DBC228245EE8}" type="parTrans" cxnId="{0EF18FB3-8940-46B2-8AF7-A431D0D95A5D}">
      <dgm:prSet/>
      <dgm:spPr/>
      <dgm:t>
        <a:bodyPr/>
        <a:lstStyle/>
        <a:p>
          <a:endParaRPr lang="en-GB"/>
        </a:p>
      </dgm:t>
    </dgm:pt>
    <dgm:pt modelId="{366609D2-D106-479E-A5AA-823FA74F3E0E}" type="sibTrans" cxnId="{0EF18FB3-8940-46B2-8AF7-A431D0D95A5D}">
      <dgm:prSet/>
      <dgm:spPr/>
      <dgm:t>
        <a:bodyPr/>
        <a:lstStyle/>
        <a:p>
          <a:endParaRPr lang="en-GB"/>
        </a:p>
      </dgm:t>
    </dgm:pt>
    <dgm:pt modelId="{7D90839A-CAE8-48B9-BFF3-3817F67262CF}">
      <dgm:prSet phldrT="[Text]"/>
      <dgm:spPr/>
      <dgm:t>
        <a:bodyPr/>
        <a:lstStyle/>
        <a:p>
          <a:r>
            <a:rPr lang="en-GB" dirty="0" smtClean="0"/>
            <a:t>Light Sensitive </a:t>
          </a:r>
          <a:r>
            <a:rPr lang="en-GB" dirty="0" err="1" smtClean="0"/>
            <a:t>Photopigments</a:t>
          </a:r>
          <a:r>
            <a:rPr lang="en-GB" dirty="0" smtClean="0"/>
            <a:t> Split apart</a:t>
          </a:r>
          <a:endParaRPr lang="en-GB" dirty="0"/>
        </a:p>
      </dgm:t>
    </dgm:pt>
    <dgm:pt modelId="{115941DE-C2A7-4218-86EF-29C216409C74}" type="parTrans" cxnId="{2D7555DE-6FB5-4FF2-9FB9-96D048949AEE}">
      <dgm:prSet/>
      <dgm:spPr/>
      <dgm:t>
        <a:bodyPr/>
        <a:lstStyle/>
        <a:p>
          <a:endParaRPr lang="en-GB"/>
        </a:p>
      </dgm:t>
    </dgm:pt>
    <dgm:pt modelId="{A33BC8DB-DFE1-4DD9-B4BC-F734160E277D}" type="sibTrans" cxnId="{2D7555DE-6FB5-4FF2-9FB9-96D048949AEE}">
      <dgm:prSet/>
      <dgm:spPr/>
      <dgm:t>
        <a:bodyPr/>
        <a:lstStyle/>
        <a:p>
          <a:endParaRPr lang="en-GB"/>
        </a:p>
      </dgm:t>
    </dgm:pt>
    <dgm:pt modelId="{10F8D5D9-40CF-4FB4-835B-133E3019D119}">
      <dgm:prSet phldrT="[Text]"/>
      <dgm:spPr/>
      <dgm:t>
        <a:bodyPr/>
        <a:lstStyle/>
        <a:p>
          <a:r>
            <a:rPr lang="en-GB" dirty="0" err="1" smtClean="0"/>
            <a:t>Ganglian</a:t>
          </a:r>
          <a:r>
            <a:rPr lang="en-GB" dirty="0" smtClean="0"/>
            <a:t> Cells. </a:t>
          </a:r>
          <a:endParaRPr lang="en-GB" dirty="0"/>
        </a:p>
      </dgm:t>
    </dgm:pt>
    <dgm:pt modelId="{36932AFC-F0BE-46A3-ACD1-AD68A41E8A76}" type="parTrans" cxnId="{62679B84-BB26-4081-994D-8BAD9988A64D}">
      <dgm:prSet/>
      <dgm:spPr/>
      <dgm:t>
        <a:bodyPr/>
        <a:lstStyle/>
        <a:p>
          <a:endParaRPr lang="en-GB"/>
        </a:p>
      </dgm:t>
    </dgm:pt>
    <dgm:pt modelId="{FC95BA2F-398C-4376-84ED-2715C5A309F6}" type="sibTrans" cxnId="{62679B84-BB26-4081-994D-8BAD9988A64D}">
      <dgm:prSet/>
      <dgm:spPr/>
      <dgm:t>
        <a:bodyPr/>
        <a:lstStyle/>
        <a:p>
          <a:endParaRPr lang="en-GB"/>
        </a:p>
      </dgm:t>
    </dgm:pt>
    <dgm:pt modelId="{F73409DC-740D-47C5-825D-BD57AA4088A3}" type="pres">
      <dgm:prSet presAssocID="{FF9FEF29-6E99-4689-A569-1562468BC1DD}" presName="Name0" presStyleCnt="0">
        <dgm:presLayoutVars>
          <dgm:dir/>
          <dgm:resizeHandles val="exact"/>
        </dgm:presLayoutVars>
      </dgm:prSet>
      <dgm:spPr/>
    </dgm:pt>
    <dgm:pt modelId="{8EA83255-E238-4D6F-B16E-5C0C3AB39219}" type="pres">
      <dgm:prSet presAssocID="{DC856850-F0DA-41A8-9D1B-BFE8F22D611F}" presName="node" presStyleLbl="node1" presStyleIdx="0" presStyleCnt="8">
        <dgm:presLayoutVars>
          <dgm:bulletEnabled val="1"/>
        </dgm:presLayoutVars>
      </dgm:prSet>
      <dgm:spPr/>
      <dgm:t>
        <a:bodyPr/>
        <a:lstStyle/>
        <a:p>
          <a:endParaRPr lang="en-GB"/>
        </a:p>
      </dgm:t>
    </dgm:pt>
    <dgm:pt modelId="{9D1EA7A3-9C01-4237-B474-8875FD964319}" type="pres">
      <dgm:prSet presAssocID="{8FA36AD3-F5EF-49F5-B1E3-2A65905289A2}" presName="sibTrans" presStyleLbl="sibTrans2D1" presStyleIdx="0" presStyleCnt="7"/>
      <dgm:spPr/>
      <dgm:t>
        <a:bodyPr/>
        <a:lstStyle/>
        <a:p>
          <a:endParaRPr lang="en-GB"/>
        </a:p>
      </dgm:t>
    </dgm:pt>
    <dgm:pt modelId="{4EC655DC-3E20-45E2-8DEA-8F529D898021}" type="pres">
      <dgm:prSet presAssocID="{8FA36AD3-F5EF-49F5-B1E3-2A65905289A2}" presName="connectorText" presStyleLbl="sibTrans2D1" presStyleIdx="0" presStyleCnt="7"/>
      <dgm:spPr/>
      <dgm:t>
        <a:bodyPr/>
        <a:lstStyle/>
        <a:p>
          <a:endParaRPr lang="en-GB"/>
        </a:p>
      </dgm:t>
    </dgm:pt>
    <dgm:pt modelId="{D988BF32-1D1E-4E95-A2A7-D8FE83A78F57}" type="pres">
      <dgm:prSet presAssocID="{CE1AA813-828C-498A-AE72-220272D59003}" presName="node" presStyleLbl="node1" presStyleIdx="1" presStyleCnt="8">
        <dgm:presLayoutVars>
          <dgm:bulletEnabled val="1"/>
        </dgm:presLayoutVars>
      </dgm:prSet>
      <dgm:spPr/>
      <dgm:t>
        <a:bodyPr/>
        <a:lstStyle/>
        <a:p>
          <a:endParaRPr lang="en-GB"/>
        </a:p>
      </dgm:t>
    </dgm:pt>
    <dgm:pt modelId="{31463F0B-A15D-4754-ADA7-2B4E7C40D7A6}" type="pres">
      <dgm:prSet presAssocID="{8F696BFC-56A2-4360-9552-DF069DD9F06E}" presName="sibTrans" presStyleLbl="sibTrans2D1" presStyleIdx="1" presStyleCnt="7"/>
      <dgm:spPr/>
      <dgm:t>
        <a:bodyPr/>
        <a:lstStyle/>
        <a:p>
          <a:endParaRPr lang="en-GB"/>
        </a:p>
      </dgm:t>
    </dgm:pt>
    <dgm:pt modelId="{DA1D6534-0A2F-4BBC-BAD9-EEB031D79310}" type="pres">
      <dgm:prSet presAssocID="{8F696BFC-56A2-4360-9552-DF069DD9F06E}" presName="connectorText" presStyleLbl="sibTrans2D1" presStyleIdx="1" presStyleCnt="7"/>
      <dgm:spPr/>
      <dgm:t>
        <a:bodyPr/>
        <a:lstStyle/>
        <a:p>
          <a:endParaRPr lang="en-GB"/>
        </a:p>
      </dgm:t>
    </dgm:pt>
    <dgm:pt modelId="{2EA35D00-BDE1-453D-B1C4-0C78A2BF476E}" type="pres">
      <dgm:prSet presAssocID="{AE005918-DFCA-4D13-966A-69AF03D57F4B}" presName="node" presStyleLbl="node1" presStyleIdx="2" presStyleCnt="8">
        <dgm:presLayoutVars>
          <dgm:bulletEnabled val="1"/>
        </dgm:presLayoutVars>
      </dgm:prSet>
      <dgm:spPr/>
      <dgm:t>
        <a:bodyPr/>
        <a:lstStyle/>
        <a:p>
          <a:endParaRPr lang="en-GB"/>
        </a:p>
      </dgm:t>
    </dgm:pt>
    <dgm:pt modelId="{8FC99D2F-D01E-47FA-A53F-E0B2D859EF6C}" type="pres">
      <dgm:prSet presAssocID="{5AFDE34A-1C3D-4D52-A7DE-9B4582B05960}" presName="sibTrans" presStyleLbl="sibTrans2D1" presStyleIdx="2" presStyleCnt="7"/>
      <dgm:spPr/>
      <dgm:t>
        <a:bodyPr/>
        <a:lstStyle/>
        <a:p>
          <a:endParaRPr lang="en-GB"/>
        </a:p>
      </dgm:t>
    </dgm:pt>
    <dgm:pt modelId="{9D0A88FD-6209-4E58-9ED6-A0E92CB0BF7A}" type="pres">
      <dgm:prSet presAssocID="{5AFDE34A-1C3D-4D52-A7DE-9B4582B05960}" presName="connectorText" presStyleLbl="sibTrans2D1" presStyleIdx="2" presStyleCnt="7"/>
      <dgm:spPr/>
      <dgm:t>
        <a:bodyPr/>
        <a:lstStyle/>
        <a:p>
          <a:endParaRPr lang="en-GB"/>
        </a:p>
      </dgm:t>
    </dgm:pt>
    <dgm:pt modelId="{B5E66255-8797-4879-9D86-C0C34A23237D}" type="pres">
      <dgm:prSet presAssocID="{362685FB-8F12-4CD7-96FD-0F59EA162DB9}" presName="node" presStyleLbl="node1" presStyleIdx="3" presStyleCnt="8">
        <dgm:presLayoutVars>
          <dgm:bulletEnabled val="1"/>
        </dgm:presLayoutVars>
      </dgm:prSet>
      <dgm:spPr/>
      <dgm:t>
        <a:bodyPr/>
        <a:lstStyle/>
        <a:p>
          <a:endParaRPr lang="en-GB"/>
        </a:p>
      </dgm:t>
    </dgm:pt>
    <dgm:pt modelId="{71C7DEFF-3909-4493-814A-507EA6860F78}" type="pres">
      <dgm:prSet presAssocID="{5634076A-CC19-460B-8CBA-0432CAE2DDE3}" presName="sibTrans" presStyleLbl="sibTrans2D1" presStyleIdx="3" presStyleCnt="7"/>
      <dgm:spPr/>
      <dgm:t>
        <a:bodyPr/>
        <a:lstStyle/>
        <a:p>
          <a:endParaRPr lang="en-GB"/>
        </a:p>
      </dgm:t>
    </dgm:pt>
    <dgm:pt modelId="{93538F03-6143-4FF3-8733-7FB73A3410E2}" type="pres">
      <dgm:prSet presAssocID="{5634076A-CC19-460B-8CBA-0432CAE2DDE3}" presName="connectorText" presStyleLbl="sibTrans2D1" presStyleIdx="3" presStyleCnt="7"/>
      <dgm:spPr/>
      <dgm:t>
        <a:bodyPr/>
        <a:lstStyle/>
        <a:p>
          <a:endParaRPr lang="en-GB"/>
        </a:p>
      </dgm:t>
    </dgm:pt>
    <dgm:pt modelId="{9FC083FB-ED63-453D-B131-090DFCFDBCD9}" type="pres">
      <dgm:prSet presAssocID="{49D417C1-D55E-4682-9314-C230A33AD9F8}" presName="node" presStyleLbl="node1" presStyleIdx="4" presStyleCnt="8">
        <dgm:presLayoutVars>
          <dgm:bulletEnabled val="1"/>
        </dgm:presLayoutVars>
      </dgm:prSet>
      <dgm:spPr/>
      <dgm:t>
        <a:bodyPr/>
        <a:lstStyle/>
        <a:p>
          <a:endParaRPr lang="en-GB"/>
        </a:p>
      </dgm:t>
    </dgm:pt>
    <dgm:pt modelId="{7F850E83-452D-46DC-BFB0-D6592D7BE933}" type="pres">
      <dgm:prSet presAssocID="{B442038C-A790-48FA-AB59-15C93F430AA9}" presName="sibTrans" presStyleLbl="sibTrans2D1" presStyleIdx="4" presStyleCnt="7"/>
      <dgm:spPr/>
      <dgm:t>
        <a:bodyPr/>
        <a:lstStyle/>
        <a:p>
          <a:endParaRPr lang="en-GB"/>
        </a:p>
      </dgm:t>
    </dgm:pt>
    <dgm:pt modelId="{D0566AC5-F90F-4B6B-AD58-25173AE5F4E5}" type="pres">
      <dgm:prSet presAssocID="{B442038C-A790-48FA-AB59-15C93F430AA9}" presName="connectorText" presStyleLbl="sibTrans2D1" presStyleIdx="4" presStyleCnt="7"/>
      <dgm:spPr/>
      <dgm:t>
        <a:bodyPr/>
        <a:lstStyle/>
        <a:p>
          <a:endParaRPr lang="en-GB"/>
        </a:p>
      </dgm:t>
    </dgm:pt>
    <dgm:pt modelId="{D35F99FF-4406-48BE-8234-11C4580EBEB3}" type="pres">
      <dgm:prSet presAssocID="{15A1AE00-5CEC-4508-9EAA-54CA85B79B71}" presName="node" presStyleLbl="node1" presStyleIdx="5" presStyleCnt="8">
        <dgm:presLayoutVars>
          <dgm:bulletEnabled val="1"/>
        </dgm:presLayoutVars>
      </dgm:prSet>
      <dgm:spPr/>
      <dgm:t>
        <a:bodyPr/>
        <a:lstStyle/>
        <a:p>
          <a:endParaRPr lang="en-GB"/>
        </a:p>
      </dgm:t>
    </dgm:pt>
    <dgm:pt modelId="{C3822083-CE4A-4457-82F0-7D493454E5C0}" type="pres">
      <dgm:prSet presAssocID="{366609D2-D106-479E-A5AA-823FA74F3E0E}" presName="sibTrans" presStyleLbl="sibTrans2D1" presStyleIdx="5" presStyleCnt="7"/>
      <dgm:spPr/>
      <dgm:t>
        <a:bodyPr/>
        <a:lstStyle/>
        <a:p>
          <a:endParaRPr lang="en-GB"/>
        </a:p>
      </dgm:t>
    </dgm:pt>
    <dgm:pt modelId="{3DD23740-C5C3-4E31-90A2-3CB589EA95DE}" type="pres">
      <dgm:prSet presAssocID="{366609D2-D106-479E-A5AA-823FA74F3E0E}" presName="connectorText" presStyleLbl="sibTrans2D1" presStyleIdx="5" presStyleCnt="7"/>
      <dgm:spPr/>
      <dgm:t>
        <a:bodyPr/>
        <a:lstStyle/>
        <a:p>
          <a:endParaRPr lang="en-GB"/>
        </a:p>
      </dgm:t>
    </dgm:pt>
    <dgm:pt modelId="{DF4EDE70-3D50-4FBF-B500-5D6FFD91D723}" type="pres">
      <dgm:prSet presAssocID="{7D90839A-CAE8-48B9-BFF3-3817F67262CF}" presName="node" presStyleLbl="node1" presStyleIdx="6" presStyleCnt="8">
        <dgm:presLayoutVars>
          <dgm:bulletEnabled val="1"/>
        </dgm:presLayoutVars>
      </dgm:prSet>
      <dgm:spPr/>
      <dgm:t>
        <a:bodyPr/>
        <a:lstStyle/>
        <a:p>
          <a:endParaRPr lang="en-GB"/>
        </a:p>
      </dgm:t>
    </dgm:pt>
    <dgm:pt modelId="{DD8ADF29-D44A-46E7-8574-A2C55E741E90}" type="pres">
      <dgm:prSet presAssocID="{A33BC8DB-DFE1-4DD9-B4BC-F734160E277D}" presName="sibTrans" presStyleLbl="sibTrans2D1" presStyleIdx="6" presStyleCnt="7"/>
      <dgm:spPr/>
      <dgm:t>
        <a:bodyPr/>
        <a:lstStyle/>
        <a:p>
          <a:endParaRPr lang="en-GB"/>
        </a:p>
      </dgm:t>
    </dgm:pt>
    <dgm:pt modelId="{F82E7A52-211E-48F6-80F5-A5CAA2EFFBBF}" type="pres">
      <dgm:prSet presAssocID="{A33BC8DB-DFE1-4DD9-B4BC-F734160E277D}" presName="connectorText" presStyleLbl="sibTrans2D1" presStyleIdx="6" presStyleCnt="7"/>
      <dgm:spPr/>
      <dgm:t>
        <a:bodyPr/>
        <a:lstStyle/>
        <a:p>
          <a:endParaRPr lang="en-GB"/>
        </a:p>
      </dgm:t>
    </dgm:pt>
    <dgm:pt modelId="{CB8DABF4-8250-47BF-BEA4-FA7C7BEC7F77}" type="pres">
      <dgm:prSet presAssocID="{10F8D5D9-40CF-4FB4-835B-133E3019D119}" presName="node" presStyleLbl="node1" presStyleIdx="7" presStyleCnt="8">
        <dgm:presLayoutVars>
          <dgm:bulletEnabled val="1"/>
        </dgm:presLayoutVars>
      </dgm:prSet>
      <dgm:spPr/>
      <dgm:t>
        <a:bodyPr/>
        <a:lstStyle/>
        <a:p>
          <a:endParaRPr lang="en-GB"/>
        </a:p>
      </dgm:t>
    </dgm:pt>
  </dgm:ptLst>
  <dgm:cxnLst>
    <dgm:cxn modelId="{CD9E09AB-D9B5-4608-81F0-486FC1431B9C}" type="presOf" srcId="{FF9FEF29-6E99-4689-A569-1562468BC1DD}" destId="{F73409DC-740D-47C5-825D-BD57AA4088A3}" srcOrd="0" destOrd="0" presId="urn:microsoft.com/office/officeart/2005/8/layout/process1"/>
    <dgm:cxn modelId="{7242A5E2-F6B5-49BF-A728-F3CBFD08700E}" type="presOf" srcId="{362685FB-8F12-4CD7-96FD-0F59EA162DB9}" destId="{B5E66255-8797-4879-9D86-C0C34A23237D}" srcOrd="0" destOrd="0" presId="urn:microsoft.com/office/officeart/2005/8/layout/process1"/>
    <dgm:cxn modelId="{240687B9-6364-4226-A8CD-D16791F5D318}" type="presOf" srcId="{5AFDE34A-1C3D-4D52-A7DE-9B4582B05960}" destId="{9D0A88FD-6209-4E58-9ED6-A0E92CB0BF7A}" srcOrd="1" destOrd="0" presId="urn:microsoft.com/office/officeart/2005/8/layout/process1"/>
    <dgm:cxn modelId="{CB0B7D4B-EA1F-4E40-B5CB-5CB922DCB4A8}" type="presOf" srcId="{15A1AE00-5CEC-4508-9EAA-54CA85B79B71}" destId="{D35F99FF-4406-48BE-8234-11C4580EBEB3}" srcOrd="0" destOrd="0" presId="urn:microsoft.com/office/officeart/2005/8/layout/process1"/>
    <dgm:cxn modelId="{ED3EF6CD-63FB-45A8-B8B6-9A0D79F6151C}" type="presOf" srcId="{8F696BFC-56A2-4360-9552-DF069DD9F06E}" destId="{DA1D6534-0A2F-4BBC-BAD9-EEB031D79310}" srcOrd="1" destOrd="0" presId="urn:microsoft.com/office/officeart/2005/8/layout/process1"/>
    <dgm:cxn modelId="{62679B84-BB26-4081-994D-8BAD9988A64D}" srcId="{FF9FEF29-6E99-4689-A569-1562468BC1DD}" destId="{10F8D5D9-40CF-4FB4-835B-133E3019D119}" srcOrd="7" destOrd="0" parTransId="{36932AFC-F0BE-46A3-ACD1-AD68A41E8A76}" sibTransId="{FC95BA2F-398C-4376-84ED-2715C5A309F6}"/>
    <dgm:cxn modelId="{ABD48E6F-0619-4DB0-8C77-5635D7998A5C}" srcId="{FF9FEF29-6E99-4689-A569-1562468BC1DD}" destId="{AE005918-DFCA-4D13-966A-69AF03D57F4B}" srcOrd="2" destOrd="0" parTransId="{1EDDAE92-517E-4817-A148-E3A35189995E}" sibTransId="{5AFDE34A-1C3D-4D52-A7DE-9B4582B05960}"/>
    <dgm:cxn modelId="{DADEAB56-4251-4889-954C-ABB9D8BB7007}" type="presOf" srcId="{8FA36AD3-F5EF-49F5-B1E3-2A65905289A2}" destId="{4EC655DC-3E20-45E2-8DEA-8F529D898021}" srcOrd="1" destOrd="0" presId="urn:microsoft.com/office/officeart/2005/8/layout/process1"/>
    <dgm:cxn modelId="{187FD9CB-38A9-4674-92E7-50A4B70ED365}" type="presOf" srcId="{366609D2-D106-479E-A5AA-823FA74F3E0E}" destId="{3DD23740-C5C3-4E31-90A2-3CB589EA95DE}" srcOrd="1" destOrd="0" presId="urn:microsoft.com/office/officeart/2005/8/layout/process1"/>
    <dgm:cxn modelId="{273F76EB-0908-4A1F-8534-29888967B805}" srcId="{FF9FEF29-6E99-4689-A569-1562468BC1DD}" destId="{CE1AA813-828C-498A-AE72-220272D59003}" srcOrd="1" destOrd="0" parTransId="{58977947-EE38-4843-BF06-B82298ACFAE8}" sibTransId="{8F696BFC-56A2-4360-9552-DF069DD9F06E}"/>
    <dgm:cxn modelId="{2D7555DE-6FB5-4FF2-9FB9-96D048949AEE}" srcId="{FF9FEF29-6E99-4689-A569-1562468BC1DD}" destId="{7D90839A-CAE8-48B9-BFF3-3817F67262CF}" srcOrd="6" destOrd="0" parTransId="{115941DE-C2A7-4218-86EF-29C216409C74}" sibTransId="{A33BC8DB-DFE1-4DD9-B4BC-F734160E277D}"/>
    <dgm:cxn modelId="{88CDB11C-41E1-4DB3-B3E7-AC4449FE8F5A}" type="presOf" srcId="{CE1AA813-828C-498A-AE72-220272D59003}" destId="{D988BF32-1D1E-4E95-A2A7-D8FE83A78F57}" srcOrd="0" destOrd="0" presId="urn:microsoft.com/office/officeart/2005/8/layout/process1"/>
    <dgm:cxn modelId="{5D0896E5-51A3-4502-9493-FC6935A7DA7D}" type="presOf" srcId="{B442038C-A790-48FA-AB59-15C93F430AA9}" destId="{D0566AC5-F90F-4B6B-AD58-25173AE5F4E5}" srcOrd="1" destOrd="0" presId="urn:microsoft.com/office/officeart/2005/8/layout/process1"/>
    <dgm:cxn modelId="{741BB087-3FA8-427E-9A0A-53288DB3F8F0}" srcId="{FF9FEF29-6E99-4689-A569-1562468BC1DD}" destId="{DC856850-F0DA-41A8-9D1B-BFE8F22D611F}" srcOrd="0" destOrd="0" parTransId="{C7B662AD-9784-430F-BFC6-6ED58EEC53D3}" sibTransId="{8FA36AD3-F5EF-49F5-B1E3-2A65905289A2}"/>
    <dgm:cxn modelId="{19F5F7DC-95D4-422D-9547-4D2BF6AB805A}" type="presOf" srcId="{AE005918-DFCA-4D13-966A-69AF03D57F4B}" destId="{2EA35D00-BDE1-453D-B1C4-0C78A2BF476E}" srcOrd="0" destOrd="0" presId="urn:microsoft.com/office/officeart/2005/8/layout/process1"/>
    <dgm:cxn modelId="{91D0701C-482E-4B85-896B-F46120FA50C7}" srcId="{FF9FEF29-6E99-4689-A569-1562468BC1DD}" destId="{362685FB-8F12-4CD7-96FD-0F59EA162DB9}" srcOrd="3" destOrd="0" parTransId="{5A33F060-4FC7-4427-8771-6CF051DB5591}" sibTransId="{5634076A-CC19-460B-8CBA-0432CAE2DDE3}"/>
    <dgm:cxn modelId="{5FBA67BC-2A95-42D5-A283-BAF71A70C4FE}" type="presOf" srcId="{49D417C1-D55E-4682-9314-C230A33AD9F8}" destId="{9FC083FB-ED63-453D-B131-090DFCFDBCD9}" srcOrd="0" destOrd="0" presId="urn:microsoft.com/office/officeart/2005/8/layout/process1"/>
    <dgm:cxn modelId="{073A3E80-ADA6-462C-B5CB-E43D9546965B}" type="presOf" srcId="{B442038C-A790-48FA-AB59-15C93F430AA9}" destId="{7F850E83-452D-46DC-BFB0-D6592D7BE933}" srcOrd="0" destOrd="0" presId="urn:microsoft.com/office/officeart/2005/8/layout/process1"/>
    <dgm:cxn modelId="{320E2D84-D99A-40E2-80C2-F6CA3C94D74D}" type="presOf" srcId="{A33BC8DB-DFE1-4DD9-B4BC-F734160E277D}" destId="{DD8ADF29-D44A-46E7-8574-A2C55E741E90}" srcOrd="0" destOrd="0" presId="urn:microsoft.com/office/officeart/2005/8/layout/process1"/>
    <dgm:cxn modelId="{BDEEE98E-CD5E-4BDB-8168-1379B74A28E8}" type="presOf" srcId="{5634076A-CC19-460B-8CBA-0432CAE2DDE3}" destId="{93538F03-6143-4FF3-8733-7FB73A3410E2}" srcOrd="1" destOrd="0" presId="urn:microsoft.com/office/officeart/2005/8/layout/process1"/>
    <dgm:cxn modelId="{42E93DCF-D65E-405B-8267-AB83A1FFEA2B}" type="presOf" srcId="{A33BC8DB-DFE1-4DD9-B4BC-F734160E277D}" destId="{F82E7A52-211E-48F6-80F5-A5CAA2EFFBBF}" srcOrd="1" destOrd="0" presId="urn:microsoft.com/office/officeart/2005/8/layout/process1"/>
    <dgm:cxn modelId="{6AC8099B-A18A-4F60-982D-ADEF23E24455}" type="presOf" srcId="{7D90839A-CAE8-48B9-BFF3-3817F67262CF}" destId="{DF4EDE70-3D50-4FBF-B500-5D6FFD91D723}" srcOrd="0" destOrd="0" presId="urn:microsoft.com/office/officeart/2005/8/layout/process1"/>
    <dgm:cxn modelId="{0EF18FB3-8940-46B2-8AF7-A431D0D95A5D}" srcId="{FF9FEF29-6E99-4689-A569-1562468BC1DD}" destId="{15A1AE00-5CEC-4508-9EAA-54CA85B79B71}" srcOrd="5" destOrd="0" parTransId="{50B039D8-8B96-43FD-B7BC-DBC228245EE8}" sibTransId="{366609D2-D106-479E-A5AA-823FA74F3E0E}"/>
    <dgm:cxn modelId="{C286F981-3E71-49B3-8FEB-3B652DF05DF5}" type="presOf" srcId="{8FA36AD3-F5EF-49F5-B1E3-2A65905289A2}" destId="{9D1EA7A3-9C01-4237-B474-8875FD964319}" srcOrd="0" destOrd="0" presId="urn:microsoft.com/office/officeart/2005/8/layout/process1"/>
    <dgm:cxn modelId="{3EC00124-7861-4FAC-B25E-03D7AF3F8146}" type="presOf" srcId="{5AFDE34A-1C3D-4D52-A7DE-9B4582B05960}" destId="{8FC99D2F-D01E-47FA-A53F-E0B2D859EF6C}" srcOrd="0" destOrd="0" presId="urn:microsoft.com/office/officeart/2005/8/layout/process1"/>
    <dgm:cxn modelId="{85D4F84C-B605-4CAC-ACC4-0A7A7FC36392}" type="presOf" srcId="{366609D2-D106-479E-A5AA-823FA74F3E0E}" destId="{C3822083-CE4A-4457-82F0-7D493454E5C0}" srcOrd="0" destOrd="0" presId="urn:microsoft.com/office/officeart/2005/8/layout/process1"/>
    <dgm:cxn modelId="{251EBC28-FB3E-48C2-879D-F4737DFFCB76}" srcId="{FF9FEF29-6E99-4689-A569-1562468BC1DD}" destId="{49D417C1-D55E-4682-9314-C230A33AD9F8}" srcOrd="4" destOrd="0" parTransId="{2F1A5DA8-D07C-4119-AEE7-E4C57059DFE6}" sibTransId="{B442038C-A790-48FA-AB59-15C93F430AA9}"/>
    <dgm:cxn modelId="{2B2A5EDB-219F-4547-94D8-905A5E937FB3}" type="presOf" srcId="{DC856850-F0DA-41A8-9D1B-BFE8F22D611F}" destId="{8EA83255-E238-4D6F-B16E-5C0C3AB39219}" srcOrd="0" destOrd="0" presId="urn:microsoft.com/office/officeart/2005/8/layout/process1"/>
    <dgm:cxn modelId="{FB752C5B-AFAC-4422-918C-23B012A493F3}" type="presOf" srcId="{5634076A-CC19-460B-8CBA-0432CAE2DDE3}" destId="{71C7DEFF-3909-4493-814A-507EA6860F78}" srcOrd="0" destOrd="0" presId="urn:microsoft.com/office/officeart/2005/8/layout/process1"/>
    <dgm:cxn modelId="{B3576584-E36D-47C5-90CC-84A77ECCB6F0}" type="presOf" srcId="{10F8D5D9-40CF-4FB4-835B-133E3019D119}" destId="{CB8DABF4-8250-47BF-BEA4-FA7C7BEC7F77}" srcOrd="0" destOrd="0" presId="urn:microsoft.com/office/officeart/2005/8/layout/process1"/>
    <dgm:cxn modelId="{95033471-1CC1-4447-8B82-ED5FAEA7C6AD}" type="presOf" srcId="{8F696BFC-56A2-4360-9552-DF069DD9F06E}" destId="{31463F0B-A15D-4754-ADA7-2B4E7C40D7A6}" srcOrd="0" destOrd="0" presId="urn:microsoft.com/office/officeart/2005/8/layout/process1"/>
    <dgm:cxn modelId="{4ABCEE10-28E7-405D-9A12-4DBF597316E1}" type="presParOf" srcId="{F73409DC-740D-47C5-825D-BD57AA4088A3}" destId="{8EA83255-E238-4D6F-B16E-5C0C3AB39219}" srcOrd="0" destOrd="0" presId="urn:microsoft.com/office/officeart/2005/8/layout/process1"/>
    <dgm:cxn modelId="{7886BA91-F118-4433-9923-B8DF9B723C00}" type="presParOf" srcId="{F73409DC-740D-47C5-825D-BD57AA4088A3}" destId="{9D1EA7A3-9C01-4237-B474-8875FD964319}" srcOrd="1" destOrd="0" presId="urn:microsoft.com/office/officeart/2005/8/layout/process1"/>
    <dgm:cxn modelId="{DABFADBF-DEA9-4E2B-94DA-9D109E50D409}" type="presParOf" srcId="{9D1EA7A3-9C01-4237-B474-8875FD964319}" destId="{4EC655DC-3E20-45E2-8DEA-8F529D898021}" srcOrd="0" destOrd="0" presId="urn:microsoft.com/office/officeart/2005/8/layout/process1"/>
    <dgm:cxn modelId="{BC018934-718D-4770-B966-56A71FCEBE63}" type="presParOf" srcId="{F73409DC-740D-47C5-825D-BD57AA4088A3}" destId="{D988BF32-1D1E-4E95-A2A7-D8FE83A78F57}" srcOrd="2" destOrd="0" presId="urn:microsoft.com/office/officeart/2005/8/layout/process1"/>
    <dgm:cxn modelId="{F2599B1D-8D0C-47E1-B4C0-4FACF553E6BA}" type="presParOf" srcId="{F73409DC-740D-47C5-825D-BD57AA4088A3}" destId="{31463F0B-A15D-4754-ADA7-2B4E7C40D7A6}" srcOrd="3" destOrd="0" presId="urn:microsoft.com/office/officeart/2005/8/layout/process1"/>
    <dgm:cxn modelId="{B0546065-AD62-4AB1-AB8B-CB79C83780B7}" type="presParOf" srcId="{31463F0B-A15D-4754-ADA7-2B4E7C40D7A6}" destId="{DA1D6534-0A2F-4BBC-BAD9-EEB031D79310}" srcOrd="0" destOrd="0" presId="urn:microsoft.com/office/officeart/2005/8/layout/process1"/>
    <dgm:cxn modelId="{B35A5C40-3B7D-4F18-8A63-CDDE02D6F679}" type="presParOf" srcId="{F73409DC-740D-47C5-825D-BD57AA4088A3}" destId="{2EA35D00-BDE1-453D-B1C4-0C78A2BF476E}" srcOrd="4" destOrd="0" presId="urn:microsoft.com/office/officeart/2005/8/layout/process1"/>
    <dgm:cxn modelId="{303258B5-161C-4125-901D-3AEDA280C0B5}" type="presParOf" srcId="{F73409DC-740D-47C5-825D-BD57AA4088A3}" destId="{8FC99D2F-D01E-47FA-A53F-E0B2D859EF6C}" srcOrd="5" destOrd="0" presId="urn:microsoft.com/office/officeart/2005/8/layout/process1"/>
    <dgm:cxn modelId="{54C1B4E7-2AA6-4637-8C89-1467A891D0A3}" type="presParOf" srcId="{8FC99D2F-D01E-47FA-A53F-E0B2D859EF6C}" destId="{9D0A88FD-6209-4E58-9ED6-A0E92CB0BF7A}" srcOrd="0" destOrd="0" presId="urn:microsoft.com/office/officeart/2005/8/layout/process1"/>
    <dgm:cxn modelId="{7708694C-46A3-4FC0-9CFC-729D06736D72}" type="presParOf" srcId="{F73409DC-740D-47C5-825D-BD57AA4088A3}" destId="{B5E66255-8797-4879-9D86-C0C34A23237D}" srcOrd="6" destOrd="0" presId="urn:microsoft.com/office/officeart/2005/8/layout/process1"/>
    <dgm:cxn modelId="{64B12D5C-384F-4EEB-A455-8103F2B3FBB7}" type="presParOf" srcId="{F73409DC-740D-47C5-825D-BD57AA4088A3}" destId="{71C7DEFF-3909-4493-814A-507EA6860F78}" srcOrd="7" destOrd="0" presId="urn:microsoft.com/office/officeart/2005/8/layout/process1"/>
    <dgm:cxn modelId="{5C60D2B9-FC2B-44F7-A057-B18A85B194D6}" type="presParOf" srcId="{71C7DEFF-3909-4493-814A-507EA6860F78}" destId="{93538F03-6143-4FF3-8733-7FB73A3410E2}" srcOrd="0" destOrd="0" presId="urn:microsoft.com/office/officeart/2005/8/layout/process1"/>
    <dgm:cxn modelId="{8C23EB24-A625-4680-A432-C1E4FB945E9C}" type="presParOf" srcId="{F73409DC-740D-47C5-825D-BD57AA4088A3}" destId="{9FC083FB-ED63-453D-B131-090DFCFDBCD9}" srcOrd="8" destOrd="0" presId="urn:microsoft.com/office/officeart/2005/8/layout/process1"/>
    <dgm:cxn modelId="{FC88DF7C-55CD-4DC3-8689-83FD672335E0}" type="presParOf" srcId="{F73409DC-740D-47C5-825D-BD57AA4088A3}" destId="{7F850E83-452D-46DC-BFB0-D6592D7BE933}" srcOrd="9" destOrd="0" presId="urn:microsoft.com/office/officeart/2005/8/layout/process1"/>
    <dgm:cxn modelId="{37CA8F6C-17B6-46B8-9B9B-EA3FB1C895D9}" type="presParOf" srcId="{7F850E83-452D-46DC-BFB0-D6592D7BE933}" destId="{D0566AC5-F90F-4B6B-AD58-25173AE5F4E5}" srcOrd="0" destOrd="0" presId="urn:microsoft.com/office/officeart/2005/8/layout/process1"/>
    <dgm:cxn modelId="{14C0792A-88FF-4530-80BE-7BD703D7AFBE}" type="presParOf" srcId="{F73409DC-740D-47C5-825D-BD57AA4088A3}" destId="{D35F99FF-4406-48BE-8234-11C4580EBEB3}" srcOrd="10" destOrd="0" presId="urn:microsoft.com/office/officeart/2005/8/layout/process1"/>
    <dgm:cxn modelId="{621C1028-56AD-4FEC-8B8C-E5FEB2A2BD75}" type="presParOf" srcId="{F73409DC-740D-47C5-825D-BD57AA4088A3}" destId="{C3822083-CE4A-4457-82F0-7D493454E5C0}" srcOrd="11" destOrd="0" presId="urn:microsoft.com/office/officeart/2005/8/layout/process1"/>
    <dgm:cxn modelId="{117ABA8D-8633-4311-88A2-D231CA610D48}" type="presParOf" srcId="{C3822083-CE4A-4457-82F0-7D493454E5C0}" destId="{3DD23740-C5C3-4E31-90A2-3CB589EA95DE}" srcOrd="0" destOrd="0" presId="urn:microsoft.com/office/officeart/2005/8/layout/process1"/>
    <dgm:cxn modelId="{1C8411BC-BDAF-423C-ADF8-C64534AE268F}" type="presParOf" srcId="{F73409DC-740D-47C5-825D-BD57AA4088A3}" destId="{DF4EDE70-3D50-4FBF-B500-5D6FFD91D723}" srcOrd="12" destOrd="0" presId="urn:microsoft.com/office/officeart/2005/8/layout/process1"/>
    <dgm:cxn modelId="{9014355A-8BC6-4C39-A370-4123E7D00A7D}" type="presParOf" srcId="{F73409DC-740D-47C5-825D-BD57AA4088A3}" destId="{DD8ADF29-D44A-46E7-8574-A2C55E741E90}" srcOrd="13" destOrd="0" presId="urn:microsoft.com/office/officeart/2005/8/layout/process1"/>
    <dgm:cxn modelId="{0CBD76F8-693A-4EF0-A4A6-4167C5C070DA}" type="presParOf" srcId="{DD8ADF29-D44A-46E7-8574-A2C55E741E90}" destId="{F82E7A52-211E-48F6-80F5-A5CAA2EFFBBF}" srcOrd="0" destOrd="0" presId="urn:microsoft.com/office/officeart/2005/8/layout/process1"/>
    <dgm:cxn modelId="{6D4B845A-9B5E-47FF-BBCD-FF6D8B489076}" type="presParOf" srcId="{F73409DC-740D-47C5-825D-BD57AA4088A3}" destId="{CB8DABF4-8250-47BF-BEA4-FA7C7BEC7F77}" srcOrd="14" destOrd="0" presId="urn:microsoft.com/office/officeart/2005/8/layout/process1"/>
  </dgm:cxnLst>
  <dgm:bg/>
  <dgm:whole/>
  <dgm:extLst>
    <a:ext uri="http://schemas.microsoft.com/office/drawing/2008/diagram">
      <dsp:dataModelExt xmlns:dsp="http://schemas.microsoft.com/office/drawing/2008/diagram" relId="rId6" minVer="http://schemas.openxmlformats.org/drawingml/2006/diagram"/>
    </a:ext>
  </dgm:extLst>
</dgm:dataModel>
</file>

<file path=ppt/diagrams/drawing1.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885F4354-6605-4DC1-BCE1-9E3D5C93E72D}">
      <dsp:nvSpPr>
        <dsp:cNvPr id="0" name=""/>
        <dsp:cNvSpPr/>
      </dsp:nvSpPr>
      <dsp:spPr>
        <a:xfrm>
          <a:off x="3931" y="1840971"/>
          <a:ext cx="909708" cy="852851"/>
        </a:xfrm>
        <a:prstGeom prst="roundRect">
          <a:avLst>
            <a:gd name="adj" fmla="val 10000"/>
          </a:avLst>
        </a:prstGeom>
        <a:solidFill>
          <a:schemeClr val="accent1">
            <a:hueOff val="0"/>
            <a:satOff val="0"/>
            <a:lumOff val="0"/>
            <a:alphaOff val="0"/>
          </a:schemeClr>
        </a:solidFill>
        <a:ln w="19050" cap="rnd" cmpd="sng" algn="ctr">
          <a:solidFill>
            <a:schemeClr val="lt1">
              <a:hueOff val="0"/>
              <a:satOff val="0"/>
              <a:lumOff val="0"/>
              <a:alphaOff val="0"/>
            </a:schemeClr>
          </a:solidFill>
          <a:prstDash val="solid"/>
        </a:ln>
        <a:effectLst/>
      </dsp:spPr>
      <dsp:style>
        <a:lnRef idx="2">
          <a:scrgbClr r="0" g="0" b="0"/>
        </a:lnRef>
        <a:fillRef idx="1">
          <a:scrgbClr r="0" g="0" b="0"/>
        </a:fillRef>
        <a:effectRef idx="0">
          <a:scrgbClr r="0" g="0" b="0"/>
        </a:effectRef>
        <a:fontRef idx="minor">
          <a:schemeClr val="lt1"/>
        </a:fontRef>
      </dsp:style>
      <dsp:txBody>
        <a:bodyPr spcFirstLastPara="0" vert="horz" wrap="square" lIns="49530" tIns="49530" rIns="49530" bIns="49530" numCol="1" spcCol="1270" anchor="ctr" anchorCtr="0">
          <a:noAutofit/>
        </a:bodyPr>
        <a:lstStyle/>
        <a:p>
          <a:pPr lvl="0" algn="ctr" defTabSz="577850">
            <a:lnSpc>
              <a:spcPct val="90000"/>
            </a:lnSpc>
            <a:spcBef>
              <a:spcPct val="0"/>
            </a:spcBef>
            <a:spcAft>
              <a:spcPct val="35000"/>
            </a:spcAft>
          </a:pPr>
          <a:r>
            <a:rPr lang="en-GB" sz="1300" kern="1200" dirty="0" smtClean="0"/>
            <a:t>Ear</a:t>
          </a:r>
          <a:endParaRPr lang="en-GB" sz="1300" kern="1200" dirty="0"/>
        </a:p>
      </dsp:txBody>
      <dsp:txXfrm>
        <a:off x="28910" y="1865950"/>
        <a:ext cx="859750" cy="802893"/>
      </dsp:txXfrm>
    </dsp:sp>
    <dsp:sp modelId="{71ECEFD2-55BC-4432-AED1-679DA1A6F50E}">
      <dsp:nvSpPr>
        <dsp:cNvPr id="0" name=""/>
        <dsp:cNvSpPr/>
      </dsp:nvSpPr>
      <dsp:spPr>
        <a:xfrm>
          <a:off x="1004611" y="2154593"/>
          <a:ext cx="192858" cy="225607"/>
        </a:xfrm>
        <a:prstGeom prst="rightArrow">
          <a:avLst>
            <a:gd name="adj1" fmla="val 60000"/>
            <a:gd name="adj2" fmla="val 50000"/>
          </a:avLst>
        </a:prstGeom>
        <a:solidFill>
          <a:schemeClr val="accent1">
            <a:tint val="60000"/>
            <a:hueOff val="0"/>
            <a:satOff val="0"/>
            <a:lumOff val="0"/>
            <a:alphaOff val="0"/>
          </a:schemeClr>
        </a:solidFill>
        <a:ln>
          <a:noFill/>
        </a:ln>
        <a:effectLst/>
      </dsp:spPr>
      <dsp:style>
        <a:lnRef idx="0">
          <a:scrgbClr r="0" g="0" b="0"/>
        </a:lnRef>
        <a:fillRef idx="1">
          <a:scrgbClr r="0" g="0" b="0"/>
        </a:fillRef>
        <a:effectRef idx="0">
          <a:scrgbClr r="0" g="0" b="0"/>
        </a:effectRef>
        <a:fontRef idx="minor">
          <a:schemeClr val="lt1"/>
        </a:fontRef>
      </dsp:style>
      <dsp:txBody>
        <a:bodyPr spcFirstLastPara="0" vert="horz" wrap="square" lIns="0" tIns="0" rIns="0" bIns="0" numCol="1" spcCol="1270" anchor="ctr" anchorCtr="0">
          <a:noAutofit/>
        </a:bodyPr>
        <a:lstStyle/>
        <a:p>
          <a:pPr lvl="0" algn="ctr" defTabSz="444500">
            <a:lnSpc>
              <a:spcPct val="90000"/>
            </a:lnSpc>
            <a:spcBef>
              <a:spcPct val="0"/>
            </a:spcBef>
            <a:spcAft>
              <a:spcPct val="35000"/>
            </a:spcAft>
          </a:pPr>
          <a:endParaRPr lang="en-GB" sz="1000" kern="1200"/>
        </a:p>
      </dsp:txBody>
      <dsp:txXfrm>
        <a:off x="1004611" y="2199714"/>
        <a:ext cx="135001" cy="135365"/>
      </dsp:txXfrm>
    </dsp:sp>
    <dsp:sp modelId="{B5AA4EFF-CA8A-4345-8A91-05803976F47A}">
      <dsp:nvSpPr>
        <dsp:cNvPr id="0" name=""/>
        <dsp:cNvSpPr/>
      </dsp:nvSpPr>
      <dsp:spPr>
        <a:xfrm>
          <a:off x="1277523" y="1840971"/>
          <a:ext cx="909708" cy="852851"/>
        </a:xfrm>
        <a:prstGeom prst="roundRect">
          <a:avLst>
            <a:gd name="adj" fmla="val 10000"/>
          </a:avLst>
        </a:prstGeom>
        <a:solidFill>
          <a:schemeClr val="accent1">
            <a:hueOff val="0"/>
            <a:satOff val="0"/>
            <a:lumOff val="0"/>
            <a:alphaOff val="0"/>
          </a:schemeClr>
        </a:solidFill>
        <a:ln w="19050" cap="rnd" cmpd="sng" algn="ctr">
          <a:solidFill>
            <a:schemeClr val="lt1">
              <a:hueOff val="0"/>
              <a:satOff val="0"/>
              <a:lumOff val="0"/>
              <a:alphaOff val="0"/>
            </a:schemeClr>
          </a:solidFill>
          <a:prstDash val="solid"/>
        </a:ln>
        <a:effectLst/>
      </dsp:spPr>
      <dsp:style>
        <a:lnRef idx="2">
          <a:scrgbClr r="0" g="0" b="0"/>
        </a:lnRef>
        <a:fillRef idx="1">
          <a:scrgbClr r="0" g="0" b="0"/>
        </a:fillRef>
        <a:effectRef idx="0">
          <a:scrgbClr r="0" g="0" b="0"/>
        </a:effectRef>
        <a:fontRef idx="minor">
          <a:schemeClr val="lt1"/>
        </a:fontRef>
      </dsp:style>
      <dsp:txBody>
        <a:bodyPr spcFirstLastPara="0" vert="horz" wrap="square" lIns="49530" tIns="49530" rIns="49530" bIns="49530" numCol="1" spcCol="1270" anchor="ctr" anchorCtr="0">
          <a:noAutofit/>
        </a:bodyPr>
        <a:lstStyle/>
        <a:p>
          <a:pPr lvl="0" algn="ctr" defTabSz="577850">
            <a:lnSpc>
              <a:spcPct val="90000"/>
            </a:lnSpc>
            <a:spcBef>
              <a:spcPct val="0"/>
            </a:spcBef>
            <a:spcAft>
              <a:spcPct val="35000"/>
            </a:spcAft>
          </a:pPr>
          <a:r>
            <a:rPr lang="en-GB" sz="1300" kern="1200" dirty="0" smtClean="0"/>
            <a:t>Auditory Canal</a:t>
          </a:r>
          <a:endParaRPr lang="en-GB" sz="1300" kern="1200" dirty="0"/>
        </a:p>
      </dsp:txBody>
      <dsp:txXfrm>
        <a:off x="1302502" y="1865950"/>
        <a:ext cx="859750" cy="802893"/>
      </dsp:txXfrm>
    </dsp:sp>
    <dsp:sp modelId="{F95592C1-DDF4-4ECD-9387-B0CFC391BF4A}">
      <dsp:nvSpPr>
        <dsp:cNvPr id="0" name=""/>
        <dsp:cNvSpPr/>
      </dsp:nvSpPr>
      <dsp:spPr>
        <a:xfrm>
          <a:off x="2278202" y="2154593"/>
          <a:ext cx="192858" cy="225607"/>
        </a:xfrm>
        <a:prstGeom prst="rightArrow">
          <a:avLst>
            <a:gd name="adj1" fmla="val 60000"/>
            <a:gd name="adj2" fmla="val 50000"/>
          </a:avLst>
        </a:prstGeom>
        <a:solidFill>
          <a:schemeClr val="accent1">
            <a:tint val="60000"/>
            <a:hueOff val="0"/>
            <a:satOff val="0"/>
            <a:lumOff val="0"/>
            <a:alphaOff val="0"/>
          </a:schemeClr>
        </a:solidFill>
        <a:ln>
          <a:noFill/>
        </a:ln>
        <a:effectLst/>
      </dsp:spPr>
      <dsp:style>
        <a:lnRef idx="0">
          <a:scrgbClr r="0" g="0" b="0"/>
        </a:lnRef>
        <a:fillRef idx="1">
          <a:scrgbClr r="0" g="0" b="0"/>
        </a:fillRef>
        <a:effectRef idx="0">
          <a:scrgbClr r="0" g="0" b="0"/>
        </a:effectRef>
        <a:fontRef idx="minor">
          <a:schemeClr val="lt1"/>
        </a:fontRef>
      </dsp:style>
      <dsp:txBody>
        <a:bodyPr spcFirstLastPara="0" vert="horz" wrap="square" lIns="0" tIns="0" rIns="0" bIns="0" numCol="1" spcCol="1270" anchor="ctr" anchorCtr="0">
          <a:noAutofit/>
        </a:bodyPr>
        <a:lstStyle/>
        <a:p>
          <a:pPr lvl="0" algn="ctr" defTabSz="444500">
            <a:lnSpc>
              <a:spcPct val="90000"/>
            </a:lnSpc>
            <a:spcBef>
              <a:spcPct val="0"/>
            </a:spcBef>
            <a:spcAft>
              <a:spcPct val="35000"/>
            </a:spcAft>
          </a:pPr>
          <a:endParaRPr lang="en-GB" sz="1000" kern="1200"/>
        </a:p>
      </dsp:txBody>
      <dsp:txXfrm>
        <a:off x="2278202" y="2199714"/>
        <a:ext cx="135001" cy="135365"/>
      </dsp:txXfrm>
    </dsp:sp>
    <dsp:sp modelId="{E9ED6191-A428-41CC-9B4A-FF0DDF2CFC23}">
      <dsp:nvSpPr>
        <dsp:cNvPr id="0" name=""/>
        <dsp:cNvSpPr/>
      </dsp:nvSpPr>
      <dsp:spPr>
        <a:xfrm>
          <a:off x="2551115" y="1840971"/>
          <a:ext cx="909708" cy="852851"/>
        </a:xfrm>
        <a:prstGeom prst="roundRect">
          <a:avLst>
            <a:gd name="adj" fmla="val 10000"/>
          </a:avLst>
        </a:prstGeom>
        <a:solidFill>
          <a:schemeClr val="accent1">
            <a:hueOff val="0"/>
            <a:satOff val="0"/>
            <a:lumOff val="0"/>
            <a:alphaOff val="0"/>
          </a:schemeClr>
        </a:solidFill>
        <a:ln w="19050" cap="rnd" cmpd="sng" algn="ctr">
          <a:solidFill>
            <a:schemeClr val="lt1">
              <a:hueOff val="0"/>
              <a:satOff val="0"/>
              <a:lumOff val="0"/>
              <a:alphaOff val="0"/>
            </a:schemeClr>
          </a:solidFill>
          <a:prstDash val="solid"/>
        </a:ln>
        <a:effectLst/>
      </dsp:spPr>
      <dsp:style>
        <a:lnRef idx="2">
          <a:scrgbClr r="0" g="0" b="0"/>
        </a:lnRef>
        <a:fillRef idx="1">
          <a:scrgbClr r="0" g="0" b="0"/>
        </a:fillRef>
        <a:effectRef idx="0">
          <a:scrgbClr r="0" g="0" b="0"/>
        </a:effectRef>
        <a:fontRef idx="minor">
          <a:schemeClr val="lt1"/>
        </a:fontRef>
      </dsp:style>
      <dsp:txBody>
        <a:bodyPr spcFirstLastPara="0" vert="horz" wrap="square" lIns="49530" tIns="49530" rIns="49530" bIns="49530" numCol="1" spcCol="1270" anchor="ctr" anchorCtr="0">
          <a:noAutofit/>
        </a:bodyPr>
        <a:lstStyle/>
        <a:p>
          <a:pPr lvl="0" algn="ctr" defTabSz="577850">
            <a:lnSpc>
              <a:spcPct val="90000"/>
            </a:lnSpc>
            <a:spcBef>
              <a:spcPct val="0"/>
            </a:spcBef>
            <a:spcAft>
              <a:spcPct val="35000"/>
            </a:spcAft>
          </a:pPr>
          <a:r>
            <a:rPr lang="en-GB" sz="1300" kern="1200" dirty="0" smtClean="0"/>
            <a:t>Sound is Amplified</a:t>
          </a:r>
          <a:endParaRPr lang="en-GB" sz="1300" kern="1200" dirty="0"/>
        </a:p>
      </dsp:txBody>
      <dsp:txXfrm>
        <a:off x="2576094" y="1865950"/>
        <a:ext cx="859750" cy="802893"/>
      </dsp:txXfrm>
    </dsp:sp>
    <dsp:sp modelId="{6E721D37-1D8A-4368-B276-9A984D56FA95}">
      <dsp:nvSpPr>
        <dsp:cNvPr id="0" name=""/>
        <dsp:cNvSpPr/>
      </dsp:nvSpPr>
      <dsp:spPr>
        <a:xfrm>
          <a:off x="3551794" y="2154593"/>
          <a:ext cx="192858" cy="225607"/>
        </a:xfrm>
        <a:prstGeom prst="rightArrow">
          <a:avLst>
            <a:gd name="adj1" fmla="val 60000"/>
            <a:gd name="adj2" fmla="val 50000"/>
          </a:avLst>
        </a:prstGeom>
        <a:solidFill>
          <a:schemeClr val="accent1">
            <a:tint val="60000"/>
            <a:hueOff val="0"/>
            <a:satOff val="0"/>
            <a:lumOff val="0"/>
            <a:alphaOff val="0"/>
          </a:schemeClr>
        </a:solidFill>
        <a:ln>
          <a:noFill/>
        </a:ln>
        <a:effectLst/>
      </dsp:spPr>
      <dsp:style>
        <a:lnRef idx="0">
          <a:scrgbClr r="0" g="0" b="0"/>
        </a:lnRef>
        <a:fillRef idx="1">
          <a:scrgbClr r="0" g="0" b="0"/>
        </a:fillRef>
        <a:effectRef idx="0">
          <a:scrgbClr r="0" g="0" b="0"/>
        </a:effectRef>
        <a:fontRef idx="minor">
          <a:schemeClr val="lt1"/>
        </a:fontRef>
      </dsp:style>
      <dsp:txBody>
        <a:bodyPr spcFirstLastPara="0" vert="horz" wrap="square" lIns="0" tIns="0" rIns="0" bIns="0" numCol="1" spcCol="1270" anchor="ctr" anchorCtr="0">
          <a:noAutofit/>
        </a:bodyPr>
        <a:lstStyle/>
        <a:p>
          <a:pPr lvl="0" algn="ctr" defTabSz="444500">
            <a:lnSpc>
              <a:spcPct val="90000"/>
            </a:lnSpc>
            <a:spcBef>
              <a:spcPct val="0"/>
            </a:spcBef>
            <a:spcAft>
              <a:spcPct val="35000"/>
            </a:spcAft>
          </a:pPr>
          <a:endParaRPr lang="en-GB" sz="1000" kern="1200"/>
        </a:p>
      </dsp:txBody>
      <dsp:txXfrm>
        <a:off x="3551794" y="2199714"/>
        <a:ext cx="135001" cy="135365"/>
      </dsp:txXfrm>
    </dsp:sp>
    <dsp:sp modelId="{E5C4CDF1-CEC9-404B-B640-EE0ADCC2CCE0}">
      <dsp:nvSpPr>
        <dsp:cNvPr id="0" name=""/>
        <dsp:cNvSpPr/>
      </dsp:nvSpPr>
      <dsp:spPr>
        <a:xfrm>
          <a:off x="3824707" y="1840971"/>
          <a:ext cx="909708" cy="852851"/>
        </a:xfrm>
        <a:prstGeom prst="roundRect">
          <a:avLst>
            <a:gd name="adj" fmla="val 10000"/>
          </a:avLst>
        </a:prstGeom>
        <a:solidFill>
          <a:schemeClr val="accent1">
            <a:hueOff val="0"/>
            <a:satOff val="0"/>
            <a:lumOff val="0"/>
            <a:alphaOff val="0"/>
          </a:schemeClr>
        </a:solidFill>
        <a:ln w="19050" cap="rnd" cmpd="sng" algn="ctr">
          <a:solidFill>
            <a:schemeClr val="lt1">
              <a:hueOff val="0"/>
              <a:satOff val="0"/>
              <a:lumOff val="0"/>
              <a:alphaOff val="0"/>
            </a:schemeClr>
          </a:solidFill>
          <a:prstDash val="solid"/>
        </a:ln>
        <a:effectLst/>
      </dsp:spPr>
      <dsp:style>
        <a:lnRef idx="2">
          <a:scrgbClr r="0" g="0" b="0"/>
        </a:lnRef>
        <a:fillRef idx="1">
          <a:scrgbClr r="0" g="0" b="0"/>
        </a:fillRef>
        <a:effectRef idx="0">
          <a:scrgbClr r="0" g="0" b="0"/>
        </a:effectRef>
        <a:fontRef idx="minor">
          <a:schemeClr val="lt1"/>
        </a:fontRef>
      </dsp:style>
      <dsp:txBody>
        <a:bodyPr spcFirstLastPara="0" vert="horz" wrap="square" lIns="49530" tIns="49530" rIns="49530" bIns="49530" numCol="1" spcCol="1270" anchor="ctr" anchorCtr="0">
          <a:noAutofit/>
        </a:bodyPr>
        <a:lstStyle/>
        <a:p>
          <a:pPr lvl="0" algn="ctr" defTabSz="577850">
            <a:lnSpc>
              <a:spcPct val="90000"/>
            </a:lnSpc>
            <a:spcBef>
              <a:spcPct val="0"/>
            </a:spcBef>
            <a:spcAft>
              <a:spcPct val="35000"/>
            </a:spcAft>
          </a:pPr>
          <a:r>
            <a:rPr lang="en-GB" sz="1300" kern="1200" dirty="0" smtClean="0"/>
            <a:t>Eardrum Vibrates</a:t>
          </a:r>
          <a:endParaRPr lang="en-GB" sz="1300" kern="1200" dirty="0"/>
        </a:p>
      </dsp:txBody>
      <dsp:txXfrm>
        <a:off x="3849686" y="1865950"/>
        <a:ext cx="859750" cy="802893"/>
      </dsp:txXfrm>
    </dsp:sp>
    <dsp:sp modelId="{313DCB06-AF53-4478-83A6-9055B94672A0}">
      <dsp:nvSpPr>
        <dsp:cNvPr id="0" name=""/>
        <dsp:cNvSpPr/>
      </dsp:nvSpPr>
      <dsp:spPr>
        <a:xfrm>
          <a:off x="4825386" y="2154593"/>
          <a:ext cx="192858" cy="225607"/>
        </a:xfrm>
        <a:prstGeom prst="rightArrow">
          <a:avLst>
            <a:gd name="adj1" fmla="val 60000"/>
            <a:gd name="adj2" fmla="val 50000"/>
          </a:avLst>
        </a:prstGeom>
        <a:solidFill>
          <a:schemeClr val="accent1">
            <a:tint val="60000"/>
            <a:hueOff val="0"/>
            <a:satOff val="0"/>
            <a:lumOff val="0"/>
            <a:alphaOff val="0"/>
          </a:schemeClr>
        </a:solidFill>
        <a:ln>
          <a:noFill/>
        </a:ln>
        <a:effectLst/>
      </dsp:spPr>
      <dsp:style>
        <a:lnRef idx="0">
          <a:scrgbClr r="0" g="0" b="0"/>
        </a:lnRef>
        <a:fillRef idx="1">
          <a:scrgbClr r="0" g="0" b="0"/>
        </a:fillRef>
        <a:effectRef idx="0">
          <a:scrgbClr r="0" g="0" b="0"/>
        </a:effectRef>
        <a:fontRef idx="minor">
          <a:schemeClr val="lt1"/>
        </a:fontRef>
      </dsp:style>
      <dsp:txBody>
        <a:bodyPr spcFirstLastPara="0" vert="horz" wrap="square" lIns="0" tIns="0" rIns="0" bIns="0" numCol="1" spcCol="1270" anchor="ctr" anchorCtr="0">
          <a:noAutofit/>
        </a:bodyPr>
        <a:lstStyle/>
        <a:p>
          <a:pPr lvl="0" algn="ctr" defTabSz="444500">
            <a:lnSpc>
              <a:spcPct val="90000"/>
            </a:lnSpc>
            <a:spcBef>
              <a:spcPct val="0"/>
            </a:spcBef>
            <a:spcAft>
              <a:spcPct val="35000"/>
            </a:spcAft>
          </a:pPr>
          <a:endParaRPr lang="en-GB" sz="1000" kern="1200"/>
        </a:p>
      </dsp:txBody>
      <dsp:txXfrm>
        <a:off x="4825386" y="2199714"/>
        <a:ext cx="135001" cy="135365"/>
      </dsp:txXfrm>
    </dsp:sp>
    <dsp:sp modelId="{387615AD-3897-4ED3-BF38-2ECD9876C04E}">
      <dsp:nvSpPr>
        <dsp:cNvPr id="0" name=""/>
        <dsp:cNvSpPr/>
      </dsp:nvSpPr>
      <dsp:spPr>
        <a:xfrm>
          <a:off x="5098299" y="1840971"/>
          <a:ext cx="909708" cy="852851"/>
        </a:xfrm>
        <a:prstGeom prst="roundRect">
          <a:avLst>
            <a:gd name="adj" fmla="val 10000"/>
          </a:avLst>
        </a:prstGeom>
        <a:solidFill>
          <a:schemeClr val="accent1">
            <a:hueOff val="0"/>
            <a:satOff val="0"/>
            <a:lumOff val="0"/>
            <a:alphaOff val="0"/>
          </a:schemeClr>
        </a:solidFill>
        <a:ln w="19050" cap="rnd" cmpd="sng" algn="ctr">
          <a:solidFill>
            <a:schemeClr val="lt1">
              <a:hueOff val="0"/>
              <a:satOff val="0"/>
              <a:lumOff val="0"/>
              <a:alphaOff val="0"/>
            </a:schemeClr>
          </a:solidFill>
          <a:prstDash val="solid"/>
        </a:ln>
        <a:effectLst/>
      </dsp:spPr>
      <dsp:style>
        <a:lnRef idx="2">
          <a:scrgbClr r="0" g="0" b="0"/>
        </a:lnRef>
        <a:fillRef idx="1">
          <a:scrgbClr r="0" g="0" b="0"/>
        </a:fillRef>
        <a:effectRef idx="0">
          <a:scrgbClr r="0" g="0" b="0"/>
        </a:effectRef>
        <a:fontRef idx="minor">
          <a:schemeClr val="lt1"/>
        </a:fontRef>
      </dsp:style>
      <dsp:txBody>
        <a:bodyPr spcFirstLastPara="0" vert="horz" wrap="square" lIns="49530" tIns="49530" rIns="49530" bIns="49530" numCol="1" spcCol="1270" anchor="ctr" anchorCtr="0">
          <a:noAutofit/>
        </a:bodyPr>
        <a:lstStyle/>
        <a:p>
          <a:pPr lvl="0" algn="ctr" defTabSz="577850">
            <a:lnSpc>
              <a:spcPct val="90000"/>
            </a:lnSpc>
            <a:spcBef>
              <a:spcPct val="0"/>
            </a:spcBef>
            <a:spcAft>
              <a:spcPct val="35000"/>
            </a:spcAft>
          </a:pPr>
          <a:r>
            <a:rPr lang="en-GB" sz="1300" kern="1200" dirty="0" err="1" smtClean="0"/>
            <a:t>Osscicles</a:t>
          </a:r>
          <a:r>
            <a:rPr lang="en-GB" sz="1300" kern="1200" dirty="0" smtClean="0"/>
            <a:t> (Tiny Bones) Rattle</a:t>
          </a:r>
          <a:endParaRPr lang="en-GB" sz="1300" kern="1200" dirty="0"/>
        </a:p>
      </dsp:txBody>
      <dsp:txXfrm>
        <a:off x="5123278" y="1865950"/>
        <a:ext cx="859750" cy="802893"/>
      </dsp:txXfrm>
    </dsp:sp>
    <dsp:sp modelId="{F0D3D641-5E8E-48D3-AFD1-6C88E920085E}">
      <dsp:nvSpPr>
        <dsp:cNvPr id="0" name=""/>
        <dsp:cNvSpPr/>
      </dsp:nvSpPr>
      <dsp:spPr>
        <a:xfrm>
          <a:off x="6098978" y="2154593"/>
          <a:ext cx="192858" cy="225607"/>
        </a:xfrm>
        <a:prstGeom prst="rightArrow">
          <a:avLst>
            <a:gd name="adj1" fmla="val 60000"/>
            <a:gd name="adj2" fmla="val 50000"/>
          </a:avLst>
        </a:prstGeom>
        <a:solidFill>
          <a:schemeClr val="accent1">
            <a:tint val="60000"/>
            <a:hueOff val="0"/>
            <a:satOff val="0"/>
            <a:lumOff val="0"/>
            <a:alphaOff val="0"/>
          </a:schemeClr>
        </a:solidFill>
        <a:ln>
          <a:noFill/>
        </a:ln>
        <a:effectLst/>
      </dsp:spPr>
      <dsp:style>
        <a:lnRef idx="0">
          <a:scrgbClr r="0" g="0" b="0"/>
        </a:lnRef>
        <a:fillRef idx="1">
          <a:scrgbClr r="0" g="0" b="0"/>
        </a:fillRef>
        <a:effectRef idx="0">
          <a:scrgbClr r="0" g="0" b="0"/>
        </a:effectRef>
        <a:fontRef idx="minor">
          <a:schemeClr val="lt1"/>
        </a:fontRef>
      </dsp:style>
      <dsp:txBody>
        <a:bodyPr spcFirstLastPara="0" vert="horz" wrap="square" lIns="0" tIns="0" rIns="0" bIns="0" numCol="1" spcCol="1270" anchor="ctr" anchorCtr="0">
          <a:noAutofit/>
        </a:bodyPr>
        <a:lstStyle/>
        <a:p>
          <a:pPr lvl="0" algn="ctr" defTabSz="444500">
            <a:lnSpc>
              <a:spcPct val="90000"/>
            </a:lnSpc>
            <a:spcBef>
              <a:spcPct val="0"/>
            </a:spcBef>
            <a:spcAft>
              <a:spcPct val="35000"/>
            </a:spcAft>
          </a:pPr>
          <a:endParaRPr lang="en-GB" sz="1000" kern="1200"/>
        </a:p>
      </dsp:txBody>
      <dsp:txXfrm>
        <a:off x="6098978" y="2199714"/>
        <a:ext cx="135001" cy="135365"/>
      </dsp:txXfrm>
    </dsp:sp>
    <dsp:sp modelId="{0CCA9E69-F45E-4A82-AFAE-416EAB80409A}">
      <dsp:nvSpPr>
        <dsp:cNvPr id="0" name=""/>
        <dsp:cNvSpPr/>
      </dsp:nvSpPr>
      <dsp:spPr>
        <a:xfrm>
          <a:off x="6371891" y="1840971"/>
          <a:ext cx="909708" cy="852851"/>
        </a:xfrm>
        <a:prstGeom prst="roundRect">
          <a:avLst>
            <a:gd name="adj" fmla="val 10000"/>
          </a:avLst>
        </a:prstGeom>
        <a:solidFill>
          <a:schemeClr val="accent1">
            <a:hueOff val="0"/>
            <a:satOff val="0"/>
            <a:lumOff val="0"/>
            <a:alphaOff val="0"/>
          </a:schemeClr>
        </a:solidFill>
        <a:ln w="19050" cap="rnd" cmpd="sng" algn="ctr">
          <a:solidFill>
            <a:schemeClr val="lt1">
              <a:hueOff val="0"/>
              <a:satOff val="0"/>
              <a:lumOff val="0"/>
              <a:alphaOff val="0"/>
            </a:schemeClr>
          </a:solidFill>
          <a:prstDash val="solid"/>
        </a:ln>
        <a:effectLst/>
      </dsp:spPr>
      <dsp:style>
        <a:lnRef idx="2">
          <a:scrgbClr r="0" g="0" b="0"/>
        </a:lnRef>
        <a:fillRef idx="1">
          <a:scrgbClr r="0" g="0" b="0"/>
        </a:fillRef>
        <a:effectRef idx="0">
          <a:scrgbClr r="0" g="0" b="0"/>
        </a:effectRef>
        <a:fontRef idx="minor">
          <a:schemeClr val="lt1"/>
        </a:fontRef>
      </dsp:style>
      <dsp:txBody>
        <a:bodyPr spcFirstLastPara="0" vert="horz" wrap="square" lIns="49530" tIns="49530" rIns="49530" bIns="49530" numCol="1" spcCol="1270" anchor="ctr" anchorCtr="0">
          <a:noAutofit/>
        </a:bodyPr>
        <a:lstStyle/>
        <a:p>
          <a:pPr lvl="0" algn="ctr" defTabSz="577850">
            <a:lnSpc>
              <a:spcPct val="90000"/>
            </a:lnSpc>
            <a:spcBef>
              <a:spcPct val="0"/>
            </a:spcBef>
            <a:spcAft>
              <a:spcPct val="35000"/>
            </a:spcAft>
          </a:pPr>
          <a:r>
            <a:rPr lang="en-GB" sz="1300" kern="1200" dirty="0" smtClean="0"/>
            <a:t>Vibration of Oval Window</a:t>
          </a:r>
          <a:endParaRPr lang="en-GB" sz="1300" kern="1200" dirty="0"/>
        </a:p>
      </dsp:txBody>
      <dsp:txXfrm>
        <a:off x="6396870" y="1865950"/>
        <a:ext cx="859750" cy="802893"/>
      </dsp:txXfrm>
    </dsp:sp>
    <dsp:sp modelId="{5EEBB58E-D514-4B21-AB76-53178E93D3E4}">
      <dsp:nvSpPr>
        <dsp:cNvPr id="0" name=""/>
        <dsp:cNvSpPr/>
      </dsp:nvSpPr>
      <dsp:spPr>
        <a:xfrm>
          <a:off x="7372570" y="2154593"/>
          <a:ext cx="192858" cy="225607"/>
        </a:xfrm>
        <a:prstGeom prst="rightArrow">
          <a:avLst>
            <a:gd name="adj1" fmla="val 60000"/>
            <a:gd name="adj2" fmla="val 50000"/>
          </a:avLst>
        </a:prstGeom>
        <a:solidFill>
          <a:schemeClr val="accent1">
            <a:tint val="60000"/>
            <a:hueOff val="0"/>
            <a:satOff val="0"/>
            <a:lumOff val="0"/>
            <a:alphaOff val="0"/>
          </a:schemeClr>
        </a:solidFill>
        <a:ln>
          <a:noFill/>
        </a:ln>
        <a:effectLst/>
      </dsp:spPr>
      <dsp:style>
        <a:lnRef idx="0">
          <a:scrgbClr r="0" g="0" b="0"/>
        </a:lnRef>
        <a:fillRef idx="1">
          <a:scrgbClr r="0" g="0" b="0"/>
        </a:fillRef>
        <a:effectRef idx="0">
          <a:scrgbClr r="0" g="0" b="0"/>
        </a:effectRef>
        <a:fontRef idx="minor">
          <a:schemeClr val="lt1"/>
        </a:fontRef>
      </dsp:style>
      <dsp:txBody>
        <a:bodyPr spcFirstLastPara="0" vert="horz" wrap="square" lIns="0" tIns="0" rIns="0" bIns="0" numCol="1" spcCol="1270" anchor="ctr" anchorCtr="0">
          <a:noAutofit/>
        </a:bodyPr>
        <a:lstStyle/>
        <a:p>
          <a:pPr lvl="0" algn="ctr" defTabSz="444500">
            <a:lnSpc>
              <a:spcPct val="90000"/>
            </a:lnSpc>
            <a:spcBef>
              <a:spcPct val="0"/>
            </a:spcBef>
            <a:spcAft>
              <a:spcPct val="35000"/>
            </a:spcAft>
          </a:pPr>
          <a:endParaRPr lang="en-GB" sz="1000" kern="1200"/>
        </a:p>
      </dsp:txBody>
      <dsp:txXfrm>
        <a:off x="7372570" y="2199714"/>
        <a:ext cx="135001" cy="135365"/>
      </dsp:txXfrm>
    </dsp:sp>
    <dsp:sp modelId="{C3771529-7DE0-4065-BA83-598CFD3D782E}">
      <dsp:nvSpPr>
        <dsp:cNvPr id="0" name=""/>
        <dsp:cNvSpPr/>
      </dsp:nvSpPr>
      <dsp:spPr>
        <a:xfrm>
          <a:off x="7645483" y="1840971"/>
          <a:ext cx="909708" cy="852851"/>
        </a:xfrm>
        <a:prstGeom prst="roundRect">
          <a:avLst>
            <a:gd name="adj" fmla="val 10000"/>
          </a:avLst>
        </a:prstGeom>
        <a:solidFill>
          <a:schemeClr val="accent1">
            <a:hueOff val="0"/>
            <a:satOff val="0"/>
            <a:lumOff val="0"/>
            <a:alphaOff val="0"/>
          </a:schemeClr>
        </a:solidFill>
        <a:ln w="19050" cap="rnd" cmpd="sng" algn="ctr">
          <a:solidFill>
            <a:schemeClr val="lt1">
              <a:hueOff val="0"/>
              <a:satOff val="0"/>
              <a:lumOff val="0"/>
              <a:alphaOff val="0"/>
            </a:schemeClr>
          </a:solidFill>
          <a:prstDash val="solid"/>
        </a:ln>
        <a:effectLst/>
      </dsp:spPr>
      <dsp:style>
        <a:lnRef idx="2">
          <a:scrgbClr r="0" g="0" b="0"/>
        </a:lnRef>
        <a:fillRef idx="1">
          <a:scrgbClr r="0" g="0" b="0"/>
        </a:fillRef>
        <a:effectRef idx="0">
          <a:scrgbClr r="0" g="0" b="0"/>
        </a:effectRef>
        <a:fontRef idx="minor">
          <a:schemeClr val="lt1"/>
        </a:fontRef>
      </dsp:style>
      <dsp:txBody>
        <a:bodyPr spcFirstLastPara="0" vert="horz" wrap="square" lIns="49530" tIns="49530" rIns="49530" bIns="49530" numCol="1" spcCol="1270" anchor="ctr" anchorCtr="0">
          <a:noAutofit/>
        </a:bodyPr>
        <a:lstStyle/>
        <a:p>
          <a:pPr lvl="0" algn="ctr" defTabSz="577850">
            <a:lnSpc>
              <a:spcPct val="90000"/>
            </a:lnSpc>
            <a:spcBef>
              <a:spcPct val="0"/>
            </a:spcBef>
            <a:spcAft>
              <a:spcPct val="35000"/>
            </a:spcAft>
          </a:pPr>
          <a:r>
            <a:rPr lang="en-GB" sz="1300" kern="1200" dirty="0" smtClean="0"/>
            <a:t>Cochlea</a:t>
          </a:r>
          <a:endParaRPr lang="en-GB" sz="1300" kern="1200" dirty="0"/>
        </a:p>
      </dsp:txBody>
      <dsp:txXfrm>
        <a:off x="7670462" y="1865950"/>
        <a:ext cx="859750" cy="802893"/>
      </dsp:txXfrm>
    </dsp:sp>
    <dsp:sp modelId="{24DAA82D-8A94-4EDF-97E9-4A794629FCA5}">
      <dsp:nvSpPr>
        <dsp:cNvPr id="0" name=""/>
        <dsp:cNvSpPr/>
      </dsp:nvSpPr>
      <dsp:spPr>
        <a:xfrm>
          <a:off x="8646162" y="2154593"/>
          <a:ext cx="192858" cy="225607"/>
        </a:xfrm>
        <a:prstGeom prst="rightArrow">
          <a:avLst>
            <a:gd name="adj1" fmla="val 60000"/>
            <a:gd name="adj2" fmla="val 50000"/>
          </a:avLst>
        </a:prstGeom>
        <a:solidFill>
          <a:schemeClr val="accent1">
            <a:tint val="60000"/>
            <a:hueOff val="0"/>
            <a:satOff val="0"/>
            <a:lumOff val="0"/>
            <a:alphaOff val="0"/>
          </a:schemeClr>
        </a:solidFill>
        <a:ln>
          <a:noFill/>
        </a:ln>
        <a:effectLst/>
      </dsp:spPr>
      <dsp:style>
        <a:lnRef idx="0">
          <a:scrgbClr r="0" g="0" b="0"/>
        </a:lnRef>
        <a:fillRef idx="1">
          <a:scrgbClr r="0" g="0" b="0"/>
        </a:fillRef>
        <a:effectRef idx="0">
          <a:scrgbClr r="0" g="0" b="0"/>
        </a:effectRef>
        <a:fontRef idx="minor">
          <a:schemeClr val="lt1"/>
        </a:fontRef>
      </dsp:style>
      <dsp:txBody>
        <a:bodyPr spcFirstLastPara="0" vert="horz" wrap="square" lIns="0" tIns="0" rIns="0" bIns="0" numCol="1" spcCol="1270" anchor="ctr" anchorCtr="0">
          <a:noAutofit/>
        </a:bodyPr>
        <a:lstStyle/>
        <a:p>
          <a:pPr lvl="0" algn="ctr" defTabSz="444500">
            <a:lnSpc>
              <a:spcPct val="90000"/>
            </a:lnSpc>
            <a:spcBef>
              <a:spcPct val="0"/>
            </a:spcBef>
            <a:spcAft>
              <a:spcPct val="35000"/>
            </a:spcAft>
          </a:pPr>
          <a:endParaRPr lang="en-GB" sz="1000" kern="1200"/>
        </a:p>
      </dsp:txBody>
      <dsp:txXfrm>
        <a:off x="8646162" y="2199714"/>
        <a:ext cx="135001" cy="135365"/>
      </dsp:txXfrm>
    </dsp:sp>
    <dsp:sp modelId="{BD9F36FE-A600-4C61-9323-783A005CBE28}">
      <dsp:nvSpPr>
        <dsp:cNvPr id="0" name=""/>
        <dsp:cNvSpPr/>
      </dsp:nvSpPr>
      <dsp:spPr>
        <a:xfrm>
          <a:off x="8919074" y="1840971"/>
          <a:ext cx="909708" cy="852851"/>
        </a:xfrm>
        <a:prstGeom prst="roundRect">
          <a:avLst>
            <a:gd name="adj" fmla="val 10000"/>
          </a:avLst>
        </a:prstGeom>
        <a:solidFill>
          <a:schemeClr val="accent1">
            <a:hueOff val="0"/>
            <a:satOff val="0"/>
            <a:lumOff val="0"/>
            <a:alphaOff val="0"/>
          </a:schemeClr>
        </a:solidFill>
        <a:ln w="19050" cap="rnd" cmpd="sng" algn="ctr">
          <a:solidFill>
            <a:schemeClr val="lt1">
              <a:hueOff val="0"/>
              <a:satOff val="0"/>
              <a:lumOff val="0"/>
              <a:alphaOff val="0"/>
            </a:schemeClr>
          </a:solidFill>
          <a:prstDash val="solid"/>
        </a:ln>
        <a:effectLst/>
      </dsp:spPr>
      <dsp:style>
        <a:lnRef idx="2">
          <a:scrgbClr r="0" g="0" b="0"/>
        </a:lnRef>
        <a:fillRef idx="1">
          <a:scrgbClr r="0" g="0" b="0"/>
        </a:fillRef>
        <a:effectRef idx="0">
          <a:scrgbClr r="0" g="0" b="0"/>
        </a:effectRef>
        <a:fontRef idx="minor">
          <a:schemeClr val="lt1"/>
        </a:fontRef>
      </dsp:style>
      <dsp:txBody>
        <a:bodyPr spcFirstLastPara="0" vert="horz" wrap="square" lIns="49530" tIns="49530" rIns="49530" bIns="49530" numCol="1" spcCol="1270" anchor="ctr" anchorCtr="0">
          <a:noAutofit/>
        </a:bodyPr>
        <a:lstStyle/>
        <a:p>
          <a:pPr lvl="0" algn="ctr" defTabSz="577850">
            <a:lnSpc>
              <a:spcPct val="90000"/>
            </a:lnSpc>
            <a:spcBef>
              <a:spcPct val="0"/>
            </a:spcBef>
            <a:spcAft>
              <a:spcPct val="35000"/>
            </a:spcAft>
          </a:pPr>
          <a:r>
            <a:rPr lang="en-GB" sz="1300" kern="1200" dirty="0" smtClean="0"/>
            <a:t>Hair Cells of Cochlea Stimulate</a:t>
          </a:r>
          <a:endParaRPr lang="en-GB" sz="1300" kern="1200" dirty="0"/>
        </a:p>
      </dsp:txBody>
      <dsp:txXfrm>
        <a:off x="8944053" y="1865950"/>
        <a:ext cx="859750" cy="802893"/>
      </dsp:txXfrm>
    </dsp:sp>
    <dsp:sp modelId="{447342DC-21DB-429F-B751-8F31DB55330C}">
      <dsp:nvSpPr>
        <dsp:cNvPr id="0" name=""/>
        <dsp:cNvSpPr/>
      </dsp:nvSpPr>
      <dsp:spPr>
        <a:xfrm>
          <a:off x="9919754" y="2154593"/>
          <a:ext cx="192858" cy="225607"/>
        </a:xfrm>
        <a:prstGeom prst="rightArrow">
          <a:avLst>
            <a:gd name="adj1" fmla="val 60000"/>
            <a:gd name="adj2" fmla="val 50000"/>
          </a:avLst>
        </a:prstGeom>
        <a:solidFill>
          <a:schemeClr val="accent1">
            <a:tint val="60000"/>
            <a:hueOff val="0"/>
            <a:satOff val="0"/>
            <a:lumOff val="0"/>
            <a:alphaOff val="0"/>
          </a:schemeClr>
        </a:solidFill>
        <a:ln>
          <a:noFill/>
        </a:ln>
        <a:effectLst/>
      </dsp:spPr>
      <dsp:style>
        <a:lnRef idx="0">
          <a:scrgbClr r="0" g="0" b="0"/>
        </a:lnRef>
        <a:fillRef idx="1">
          <a:scrgbClr r="0" g="0" b="0"/>
        </a:fillRef>
        <a:effectRef idx="0">
          <a:scrgbClr r="0" g="0" b="0"/>
        </a:effectRef>
        <a:fontRef idx="minor">
          <a:schemeClr val="lt1"/>
        </a:fontRef>
      </dsp:style>
      <dsp:txBody>
        <a:bodyPr spcFirstLastPara="0" vert="horz" wrap="square" lIns="0" tIns="0" rIns="0" bIns="0" numCol="1" spcCol="1270" anchor="ctr" anchorCtr="0">
          <a:noAutofit/>
        </a:bodyPr>
        <a:lstStyle/>
        <a:p>
          <a:pPr lvl="0" algn="ctr" defTabSz="444500">
            <a:lnSpc>
              <a:spcPct val="90000"/>
            </a:lnSpc>
            <a:spcBef>
              <a:spcPct val="0"/>
            </a:spcBef>
            <a:spcAft>
              <a:spcPct val="35000"/>
            </a:spcAft>
          </a:pPr>
          <a:endParaRPr lang="en-GB" sz="1000" kern="1200"/>
        </a:p>
      </dsp:txBody>
      <dsp:txXfrm>
        <a:off x="9919754" y="2199714"/>
        <a:ext cx="135001" cy="135365"/>
      </dsp:txXfrm>
    </dsp:sp>
    <dsp:sp modelId="{984392A2-0A26-49F0-AADC-E263228C31B2}">
      <dsp:nvSpPr>
        <dsp:cNvPr id="0" name=""/>
        <dsp:cNvSpPr/>
      </dsp:nvSpPr>
      <dsp:spPr>
        <a:xfrm>
          <a:off x="10192666" y="1840971"/>
          <a:ext cx="909708" cy="852851"/>
        </a:xfrm>
        <a:prstGeom prst="roundRect">
          <a:avLst>
            <a:gd name="adj" fmla="val 10000"/>
          </a:avLst>
        </a:prstGeom>
        <a:solidFill>
          <a:schemeClr val="accent1">
            <a:hueOff val="0"/>
            <a:satOff val="0"/>
            <a:lumOff val="0"/>
            <a:alphaOff val="0"/>
          </a:schemeClr>
        </a:solidFill>
        <a:ln w="19050" cap="rnd" cmpd="sng" algn="ctr">
          <a:solidFill>
            <a:schemeClr val="lt1">
              <a:hueOff val="0"/>
              <a:satOff val="0"/>
              <a:lumOff val="0"/>
              <a:alphaOff val="0"/>
            </a:schemeClr>
          </a:solidFill>
          <a:prstDash val="solid"/>
        </a:ln>
        <a:effectLst/>
      </dsp:spPr>
      <dsp:style>
        <a:lnRef idx="2">
          <a:scrgbClr r="0" g="0" b="0"/>
        </a:lnRef>
        <a:fillRef idx="1">
          <a:scrgbClr r="0" g="0" b="0"/>
        </a:fillRef>
        <a:effectRef idx="0">
          <a:scrgbClr r="0" g="0" b="0"/>
        </a:effectRef>
        <a:fontRef idx="minor">
          <a:schemeClr val="lt1"/>
        </a:fontRef>
      </dsp:style>
      <dsp:txBody>
        <a:bodyPr spcFirstLastPara="0" vert="horz" wrap="square" lIns="49530" tIns="49530" rIns="49530" bIns="49530" numCol="1" spcCol="1270" anchor="ctr" anchorCtr="0">
          <a:noAutofit/>
        </a:bodyPr>
        <a:lstStyle/>
        <a:p>
          <a:pPr lvl="0" algn="ctr" defTabSz="577850">
            <a:lnSpc>
              <a:spcPct val="90000"/>
            </a:lnSpc>
            <a:spcBef>
              <a:spcPct val="0"/>
            </a:spcBef>
            <a:spcAft>
              <a:spcPct val="35000"/>
            </a:spcAft>
          </a:pPr>
          <a:r>
            <a:rPr lang="en-GB" sz="1300" kern="1200" dirty="0" smtClean="0"/>
            <a:t>Action Potential = Neural Signal </a:t>
          </a:r>
          <a:endParaRPr lang="en-GB" sz="1300" kern="1200" dirty="0"/>
        </a:p>
      </dsp:txBody>
      <dsp:txXfrm>
        <a:off x="10217645" y="1865950"/>
        <a:ext cx="859750" cy="802893"/>
      </dsp:txXfrm>
    </dsp:sp>
  </dsp:spTree>
</dsp:drawing>
</file>

<file path=ppt/diagrams/drawing2.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3355CA95-1897-496B-B1B4-074A0C38B341}">
      <dsp:nvSpPr>
        <dsp:cNvPr id="0" name=""/>
        <dsp:cNvSpPr/>
      </dsp:nvSpPr>
      <dsp:spPr>
        <a:xfrm>
          <a:off x="3777" y="1098262"/>
          <a:ext cx="1651683" cy="1684911"/>
        </a:xfrm>
        <a:prstGeom prst="roundRect">
          <a:avLst>
            <a:gd name="adj" fmla="val 10000"/>
          </a:avLst>
        </a:prstGeom>
        <a:solidFill>
          <a:schemeClr val="accent1">
            <a:hueOff val="0"/>
            <a:satOff val="0"/>
            <a:lumOff val="0"/>
            <a:alphaOff val="0"/>
          </a:schemeClr>
        </a:solidFill>
        <a:ln w="19050" cap="rnd" cmpd="sng" algn="ctr">
          <a:solidFill>
            <a:schemeClr val="lt1">
              <a:hueOff val="0"/>
              <a:satOff val="0"/>
              <a:lumOff val="0"/>
              <a:alphaOff val="0"/>
            </a:schemeClr>
          </a:solidFill>
          <a:prstDash val="solid"/>
        </a:ln>
        <a:effectLst/>
      </dsp:spPr>
      <dsp:style>
        <a:lnRef idx="2">
          <a:scrgbClr r="0" g="0" b="0"/>
        </a:lnRef>
        <a:fillRef idx="1">
          <a:scrgbClr r="0" g="0" b="0"/>
        </a:fillRef>
        <a:effectRef idx="0">
          <a:scrgbClr r="0" g="0" b="0"/>
        </a:effectRef>
        <a:fontRef idx="minor">
          <a:schemeClr val="lt1"/>
        </a:fontRef>
      </dsp:style>
      <dsp:txBody>
        <a:bodyPr spcFirstLastPara="0" vert="horz" wrap="square" lIns="68580" tIns="68580" rIns="68580" bIns="68580" numCol="1" spcCol="1270" anchor="ctr" anchorCtr="0">
          <a:noAutofit/>
        </a:bodyPr>
        <a:lstStyle/>
        <a:p>
          <a:pPr lvl="0" algn="ctr" defTabSz="800100">
            <a:lnSpc>
              <a:spcPct val="90000"/>
            </a:lnSpc>
            <a:spcBef>
              <a:spcPct val="0"/>
            </a:spcBef>
            <a:spcAft>
              <a:spcPct val="35000"/>
            </a:spcAft>
          </a:pPr>
          <a:r>
            <a:rPr lang="en-GB" sz="1800" kern="1200" dirty="0" smtClean="0"/>
            <a:t>Cochlea</a:t>
          </a:r>
          <a:endParaRPr lang="en-GB" sz="1800" kern="1200" dirty="0"/>
        </a:p>
      </dsp:txBody>
      <dsp:txXfrm>
        <a:off x="52153" y="1146638"/>
        <a:ext cx="1554931" cy="1588159"/>
      </dsp:txXfrm>
    </dsp:sp>
    <dsp:sp modelId="{BEC6B90C-03DF-4BED-A701-4DEFFB30BE6B}">
      <dsp:nvSpPr>
        <dsp:cNvPr id="0" name=""/>
        <dsp:cNvSpPr/>
      </dsp:nvSpPr>
      <dsp:spPr>
        <a:xfrm>
          <a:off x="1820630" y="1735909"/>
          <a:ext cx="350157" cy="409617"/>
        </a:xfrm>
        <a:prstGeom prst="rightArrow">
          <a:avLst>
            <a:gd name="adj1" fmla="val 60000"/>
            <a:gd name="adj2" fmla="val 50000"/>
          </a:avLst>
        </a:prstGeom>
        <a:solidFill>
          <a:schemeClr val="accent1">
            <a:tint val="60000"/>
            <a:hueOff val="0"/>
            <a:satOff val="0"/>
            <a:lumOff val="0"/>
            <a:alphaOff val="0"/>
          </a:schemeClr>
        </a:solidFill>
        <a:ln>
          <a:noFill/>
        </a:ln>
        <a:effectLst/>
      </dsp:spPr>
      <dsp:style>
        <a:lnRef idx="0">
          <a:scrgbClr r="0" g="0" b="0"/>
        </a:lnRef>
        <a:fillRef idx="1">
          <a:scrgbClr r="0" g="0" b="0"/>
        </a:fillRef>
        <a:effectRef idx="0">
          <a:scrgbClr r="0" g="0" b="0"/>
        </a:effectRef>
        <a:fontRef idx="minor">
          <a:schemeClr val="lt1"/>
        </a:fontRef>
      </dsp:style>
      <dsp:txBody>
        <a:bodyPr spcFirstLastPara="0" vert="horz" wrap="square" lIns="0" tIns="0" rIns="0" bIns="0" numCol="1" spcCol="1270" anchor="ctr" anchorCtr="0">
          <a:noAutofit/>
        </a:bodyPr>
        <a:lstStyle/>
        <a:p>
          <a:pPr lvl="0" algn="ctr" defTabSz="622300">
            <a:lnSpc>
              <a:spcPct val="90000"/>
            </a:lnSpc>
            <a:spcBef>
              <a:spcPct val="0"/>
            </a:spcBef>
            <a:spcAft>
              <a:spcPct val="35000"/>
            </a:spcAft>
          </a:pPr>
          <a:endParaRPr lang="en-GB" sz="1400" kern="1200" dirty="0"/>
        </a:p>
      </dsp:txBody>
      <dsp:txXfrm>
        <a:off x="1820630" y="1817832"/>
        <a:ext cx="245110" cy="245771"/>
      </dsp:txXfrm>
    </dsp:sp>
    <dsp:sp modelId="{F041EB65-6EDE-43E4-8BC8-3332C1A98A5E}">
      <dsp:nvSpPr>
        <dsp:cNvPr id="0" name=""/>
        <dsp:cNvSpPr/>
      </dsp:nvSpPr>
      <dsp:spPr>
        <a:xfrm>
          <a:off x="2316135" y="1098262"/>
          <a:ext cx="1651683" cy="1684911"/>
        </a:xfrm>
        <a:prstGeom prst="roundRect">
          <a:avLst>
            <a:gd name="adj" fmla="val 10000"/>
          </a:avLst>
        </a:prstGeom>
        <a:solidFill>
          <a:schemeClr val="accent1">
            <a:hueOff val="0"/>
            <a:satOff val="0"/>
            <a:lumOff val="0"/>
            <a:alphaOff val="0"/>
          </a:schemeClr>
        </a:solidFill>
        <a:ln w="19050" cap="rnd" cmpd="sng" algn="ctr">
          <a:solidFill>
            <a:schemeClr val="lt1">
              <a:hueOff val="0"/>
              <a:satOff val="0"/>
              <a:lumOff val="0"/>
              <a:alphaOff val="0"/>
            </a:schemeClr>
          </a:solidFill>
          <a:prstDash val="solid"/>
        </a:ln>
        <a:effectLst/>
      </dsp:spPr>
      <dsp:style>
        <a:lnRef idx="2">
          <a:scrgbClr r="0" g="0" b="0"/>
        </a:lnRef>
        <a:fillRef idx="1">
          <a:scrgbClr r="0" g="0" b="0"/>
        </a:fillRef>
        <a:effectRef idx="0">
          <a:scrgbClr r="0" g="0" b="0"/>
        </a:effectRef>
        <a:fontRef idx="minor">
          <a:schemeClr val="lt1"/>
        </a:fontRef>
      </dsp:style>
      <dsp:txBody>
        <a:bodyPr spcFirstLastPara="0" vert="horz" wrap="square" lIns="68580" tIns="68580" rIns="68580" bIns="68580" numCol="1" spcCol="1270" anchor="ctr" anchorCtr="0">
          <a:noAutofit/>
        </a:bodyPr>
        <a:lstStyle/>
        <a:p>
          <a:pPr lvl="0" algn="ctr" defTabSz="800100">
            <a:lnSpc>
              <a:spcPct val="90000"/>
            </a:lnSpc>
            <a:spcBef>
              <a:spcPct val="0"/>
            </a:spcBef>
            <a:spcAft>
              <a:spcPct val="35000"/>
            </a:spcAft>
          </a:pPr>
          <a:r>
            <a:rPr lang="en-GB" sz="1800" kern="1200" dirty="0" smtClean="0"/>
            <a:t>Cochlea Nucleus &amp; Inferior Colliculus</a:t>
          </a:r>
          <a:endParaRPr lang="en-GB" sz="1800" kern="1200" dirty="0"/>
        </a:p>
      </dsp:txBody>
      <dsp:txXfrm>
        <a:off x="2364511" y="1146638"/>
        <a:ext cx="1554931" cy="1588159"/>
      </dsp:txXfrm>
    </dsp:sp>
    <dsp:sp modelId="{39A33EE1-EBEC-4225-A013-0D6071683ACF}">
      <dsp:nvSpPr>
        <dsp:cNvPr id="0" name=""/>
        <dsp:cNvSpPr/>
      </dsp:nvSpPr>
      <dsp:spPr>
        <a:xfrm>
          <a:off x="4132987" y="1735909"/>
          <a:ext cx="350157" cy="409617"/>
        </a:xfrm>
        <a:prstGeom prst="rightArrow">
          <a:avLst>
            <a:gd name="adj1" fmla="val 60000"/>
            <a:gd name="adj2" fmla="val 50000"/>
          </a:avLst>
        </a:prstGeom>
        <a:solidFill>
          <a:schemeClr val="accent1">
            <a:tint val="60000"/>
            <a:hueOff val="0"/>
            <a:satOff val="0"/>
            <a:lumOff val="0"/>
            <a:alphaOff val="0"/>
          </a:schemeClr>
        </a:solidFill>
        <a:ln>
          <a:noFill/>
        </a:ln>
        <a:effectLst/>
      </dsp:spPr>
      <dsp:style>
        <a:lnRef idx="0">
          <a:scrgbClr r="0" g="0" b="0"/>
        </a:lnRef>
        <a:fillRef idx="1">
          <a:scrgbClr r="0" g="0" b="0"/>
        </a:fillRef>
        <a:effectRef idx="0">
          <a:scrgbClr r="0" g="0" b="0"/>
        </a:effectRef>
        <a:fontRef idx="minor">
          <a:schemeClr val="lt1"/>
        </a:fontRef>
      </dsp:style>
      <dsp:txBody>
        <a:bodyPr spcFirstLastPara="0" vert="horz" wrap="square" lIns="0" tIns="0" rIns="0" bIns="0" numCol="1" spcCol="1270" anchor="ctr" anchorCtr="0">
          <a:noAutofit/>
        </a:bodyPr>
        <a:lstStyle/>
        <a:p>
          <a:pPr lvl="0" algn="ctr" defTabSz="622300">
            <a:lnSpc>
              <a:spcPct val="90000"/>
            </a:lnSpc>
            <a:spcBef>
              <a:spcPct val="0"/>
            </a:spcBef>
            <a:spcAft>
              <a:spcPct val="35000"/>
            </a:spcAft>
          </a:pPr>
          <a:endParaRPr lang="en-GB" sz="1400" kern="1200" dirty="0"/>
        </a:p>
      </dsp:txBody>
      <dsp:txXfrm>
        <a:off x="4132987" y="1817832"/>
        <a:ext cx="245110" cy="245771"/>
      </dsp:txXfrm>
    </dsp:sp>
    <dsp:sp modelId="{FB3D9D86-F2EC-43AA-8C3C-B8E152324482}">
      <dsp:nvSpPr>
        <dsp:cNvPr id="0" name=""/>
        <dsp:cNvSpPr/>
      </dsp:nvSpPr>
      <dsp:spPr>
        <a:xfrm>
          <a:off x="4628492" y="1098262"/>
          <a:ext cx="1651683" cy="1684911"/>
        </a:xfrm>
        <a:prstGeom prst="roundRect">
          <a:avLst>
            <a:gd name="adj" fmla="val 10000"/>
          </a:avLst>
        </a:prstGeom>
        <a:solidFill>
          <a:schemeClr val="accent1">
            <a:hueOff val="0"/>
            <a:satOff val="0"/>
            <a:lumOff val="0"/>
            <a:alphaOff val="0"/>
          </a:schemeClr>
        </a:solidFill>
        <a:ln w="19050" cap="rnd" cmpd="sng" algn="ctr">
          <a:solidFill>
            <a:schemeClr val="lt1">
              <a:hueOff val="0"/>
              <a:satOff val="0"/>
              <a:lumOff val="0"/>
              <a:alphaOff val="0"/>
            </a:schemeClr>
          </a:solidFill>
          <a:prstDash val="solid"/>
        </a:ln>
        <a:effectLst/>
      </dsp:spPr>
      <dsp:style>
        <a:lnRef idx="2">
          <a:scrgbClr r="0" g="0" b="0"/>
        </a:lnRef>
        <a:fillRef idx="1">
          <a:scrgbClr r="0" g="0" b="0"/>
        </a:fillRef>
        <a:effectRef idx="0">
          <a:scrgbClr r="0" g="0" b="0"/>
        </a:effectRef>
        <a:fontRef idx="minor">
          <a:schemeClr val="lt1"/>
        </a:fontRef>
      </dsp:style>
      <dsp:txBody>
        <a:bodyPr spcFirstLastPara="0" vert="horz" wrap="square" lIns="68580" tIns="68580" rIns="68580" bIns="68580" numCol="1" spcCol="1270" anchor="ctr" anchorCtr="0">
          <a:noAutofit/>
        </a:bodyPr>
        <a:lstStyle/>
        <a:p>
          <a:pPr lvl="0" algn="ctr" defTabSz="800100">
            <a:lnSpc>
              <a:spcPct val="90000"/>
            </a:lnSpc>
            <a:spcBef>
              <a:spcPct val="0"/>
            </a:spcBef>
            <a:spcAft>
              <a:spcPct val="35000"/>
            </a:spcAft>
          </a:pPr>
          <a:r>
            <a:rPr lang="en-GB" sz="1800" kern="1200" dirty="0" smtClean="0"/>
            <a:t>Medial Geniculate Nucleus (MGN) – In Thalamus. </a:t>
          </a:r>
          <a:endParaRPr lang="en-GB" sz="1800" kern="1200" dirty="0"/>
        </a:p>
      </dsp:txBody>
      <dsp:txXfrm>
        <a:off x="4676868" y="1146638"/>
        <a:ext cx="1554931" cy="1588159"/>
      </dsp:txXfrm>
    </dsp:sp>
    <dsp:sp modelId="{64DCB191-2EFE-4254-BA7E-CE0B0FA0BAB3}">
      <dsp:nvSpPr>
        <dsp:cNvPr id="0" name=""/>
        <dsp:cNvSpPr/>
      </dsp:nvSpPr>
      <dsp:spPr>
        <a:xfrm>
          <a:off x="6445345" y="1735909"/>
          <a:ext cx="350157" cy="409617"/>
        </a:xfrm>
        <a:prstGeom prst="rightArrow">
          <a:avLst>
            <a:gd name="adj1" fmla="val 60000"/>
            <a:gd name="adj2" fmla="val 50000"/>
          </a:avLst>
        </a:prstGeom>
        <a:solidFill>
          <a:schemeClr val="accent1">
            <a:tint val="60000"/>
            <a:hueOff val="0"/>
            <a:satOff val="0"/>
            <a:lumOff val="0"/>
            <a:alphaOff val="0"/>
          </a:schemeClr>
        </a:solidFill>
        <a:ln>
          <a:noFill/>
        </a:ln>
        <a:effectLst/>
      </dsp:spPr>
      <dsp:style>
        <a:lnRef idx="0">
          <a:scrgbClr r="0" g="0" b="0"/>
        </a:lnRef>
        <a:fillRef idx="1">
          <a:scrgbClr r="0" g="0" b="0"/>
        </a:fillRef>
        <a:effectRef idx="0">
          <a:scrgbClr r="0" g="0" b="0"/>
        </a:effectRef>
        <a:fontRef idx="minor">
          <a:schemeClr val="lt1"/>
        </a:fontRef>
      </dsp:style>
      <dsp:txBody>
        <a:bodyPr spcFirstLastPara="0" vert="horz" wrap="square" lIns="0" tIns="0" rIns="0" bIns="0" numCol="1" spcCol="1270" anchor="ctr" anchorCtr="0">
          <a:noAutofit/>
        </a:bodyPr>
        <a:lstStyle/>
        <a:p>
          <a:pPr lvl="0" algn="ctr" defTabSz="622300">
            <a:lnSpc>
              <a:spcPct val="90000"/>
            </a:lnSpc>
            <a:spcBef>
              <a:spcPct val="0"/>
            </a:spcBef>
            <a:spcAft>
              <a:spcPct val="35000"/>
            </a:spcAft>
          </a:pPr>
          <a:endParaRPr lang="en-GB" sz="1400" kern="1200" dirty="0"/>
        </a:p>
      </dsp:txBody>
      <dsp:txXfrm>
        <a:off x="6445345" y="1817832"/>
        <a:ext cx="245110" cy="245771"/>
      </dsp:txXfrm>
    </dsp:sp>
    <dsp:sp modelId="{E45260CD-0419-4ABB-9BDC-5DE1BC50DD4D}">
      <dsp:nvSpPr>
        <dsp:cNvPr id="0" name=""/>
        <dsp:cNvSpPr/>
      </dsp:nvSpPr>
      <dsp:spPr>
        <a:xfrm>
          <a:off x="6940850" y="1098262"/>
          <a:ext cx="1651683" cy="1684911"/>
        </a:xfrm>
        <a:prstGeom prst="roundRect">
          <a:avLst>
            <a:gd name="adj" fmla="val 10000"/>
          </a:avLst>
        </a:prstGeom>
        <a:solidFill>
          <a:schemeClr val="accent1">
            <a:hueOff val="0"/>
            <a:satOff val="0"/>
            <a:lumOff val="0"/>
            <a:alphaOff val="0"/>
          </a:schemeClr>
        </a:solidFill>
        <a:ln w="19050" cap="rnd" cmpd="sng" algn="ctr">
          <a:solidFill>
            <a:schemeClr val="lt1">
              <a:hueOff val="0"/>
              <a:satOff val="0"/>
              <a:lumOff val="0"/>
              <a:alphaOff val="0"/>
            </a:schemeClr>
          </a:solidFill>
          <a:prstDash val="solid"/>
        </a:ln>
        <a:effectLst/>
      </dsp:spPr>
      <dsp:style>
        <a:lnRef idx="2">
          <a:scrgbClr r="0" g="0" b="0"/>
        </a:lnRef>
        <a:fillRef idx="1">
          <a:scrgbClr r="0" g="0" b="0"/>
        </a:fillRef>
        <a:effectRef idx="0">
          <a:scrgbClr r="0" g="0" b="0"/>
        </a:effectRef>
        <a:fontRef idx="minor">
          <a:schemeClr val="lt1"/>
        </a:fontRef>
      </dsp:style>
      <dsp:txBody>
        <a:bodyPr spcFirstLastPara="0" vert="horz" wrap="square" lIns="68580" tIns="68580" rIns="68580" bIns="68580" numCol="1" spcCol="1270" anchor="ctr" anchorCtr="0">
          <a:noAutofit/>
        </a:bodyPr>
        <a:lstStyle/>
        <a:p>
          <a:pPr lvl="0" algn="ctr" defTabSz="800100">
            <a:lnSpc>
              <a:spcPct val="90000"/>
            </a:lnSpc>
            <a:spcBef>
              <a:spcPct val="0"/>
            </a:spcBef>
            <a:spcAft>
              <a:spcPct val="35000"/>
            </a:spcAft>
          </a:pPr>
          <a:r>
            <a:rPr lang="en-GB" sz="1800" kern="1200" dirty="0" smtClean="0"/>
            <a:t>Primary Auditory Cortex (Superior Temporal Lobe)</a:t>
          </a:r>
          <a:endParaRPr lang="en-GB" sz="1800" kern="1200" dirty="0"/>
        </a:p>
      </dsp:txBody>
      <dsp:txXfrm>
        <a:off x="6989226" y="1146638"/>
        <a:ext cx="1554931" cy="1588159"/>
      </dsp:txXfrm>
    </dsp:sp>
  </dsp:spTree>
</dsp:drawing>
</file>

<file path=ppt/diagrams/drawing3.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8EA83255-E238-4D6F-B16E-5C0C3AB39219}">
      <dsp:nvSpPr>
        <dsp:cNvPr id="0" name=""/>
        <dsp:cNvSpPr/>
      </dsp:nvSpPr>
      <dsp:spPr>
        <a:xfrm>
          <a:off x="3838" y="1876222"/>
          <a:ext cx="1039138" cy="944967"/>
        </a:xfrm>
        <a:prstGeom prst="roundRect">
          <a:avLst>
            <a:gd name="adj" fmla="val 10000"/>
          </a:avLst>
        </a:prstGeom>
        <a:solidFill>
          <a:schemeClr val="accent1">
            <a:hueOff val="0"/>
            <a:satOff val="0"/>
            <a:lumOff val="0"/>
            <a:alphaOff val="0"/>
          </a:schemeClr>
        </a:solidFill>
        <a:ln w="19050" cap="rnd" cmpd="sng" algn="ctr">
          <a:solidFill>
            <a:schemeClr val="lt1">
              <a:hueOff val="0"/>
              <a:satOff val="0"/>
              <a:lumOff val="0"/>
              <a:alphaOff val="0"/>
            </a:schemeClr>
          </a:solidFill>
          <a:prstDash val="solid"/>
        </a:ln>
        <a:effectLst/>
      </dsp:spPr>
      <dsp:style>
        <a:lnRef idx="2">
          <a:scrgbClr r="0" g="0" b="0"/>
        </a:lnRef>
        <a:fillRef idx="1">
          <a:scrgbClr r="0" g="0" b="0"/>
        </a:fillRef>
        <a:effectRef idx="0">
          <a:scrgbClr r="0" g="0" b="0"/>
        </a:effectRef>
        <a:fontRef idx="minor">
          <a:schemeClr val="lt1"/>
        </a:fontRef>
      </dsp:style>
      <dsp:txBody>
        <a:bodyPr spcFirstLastPara="0" vert="horz" wrap="square" lIns="38100" tIns="38100" rIns="38100" bIns="38100" numCol="1" spcCol="1270" anchor="ctr" anchorCtr="0">
          <a:noAutofit/>
        </a:bodyPr>
        <a:lstStyle/>
        <a:p>
          <a:pPr lvl="0" algn="ctr" defTabSz="444500">
            <a:lnSpc>
              <a:spcPct val="90000"/>
            </a:lnSpc>
            <a:spcBef>
              <a:spcPct val="0"/>
            </a:spcBef>
            <a:spcAft>
              <a:spcPct val="35000"/>
            </a:spcAft>
          </a:pPr>
          <a:r>
            <a:rPr lang="en-GB" sz="1000" kern="1200" dirty="0" smtClean="0"/>
            <a:t>Visual Information is contained in the light reflected from objects</a:t>
          </a:r>
          <a:endParaRPr lang="en-GB" sz="1000" kern="1200" dirty="0"/>
        </a:p>
      </dsp:txBody>
      <dsp:txXfrm>
        <a:off x="31515" y="1903899"/>
        <a:ext cx="983784" cy="889613"/>
      </dsp:txXfrm>
    </dsp:sp>
    <dsp:sp modelId="{9D1EA7A3-9C01-4237-B474-8875FD964319}">
      <dsp:nvSpPr>
        <dsp:cNvPr id="0" name=""/>
        <dsp:cNvSpPr/>
      </dsp:nvSpPr>
      <dsp:spPr>
        <a:xfrm>
          <a:off x="1146891" y="2219852"/>
          <a:ext cx="220297" cy="257706"/>
        </a:xfrm>
        <a:prstGeom prst="rightArrow">
          <a:avLst>
            <a:gd name="adj1" fmla="val 60000"/>
            <a:gd name="adj2" fmla="val 50000"/>
          </a:avLst>
        </a:prstGeom>
        <a:solidFill>
          <a:schemeClr val="accent1">
            <a:tint val="60000"/>
            <a:hueOff val="0"/>
            <a:satOff val="0"/>
            <a:lumOff val="0"/>
            <a:alphaOff val="0"/>
          </a:schemeClr>
        </a:solidFill>
        <a:ln>
          <a:noFill/>
        </a:ln>
        <a:effectLst/>
      </dsp:spPr>
      <dsp:style>
        <a:lnRef idx="0">
          <a:scrgbClr r="0" g="0" b="0"/>
        </a:lnRef>
        <a:fillRef idx="1">
          <a:scrgbClr r="0" g="0" b="0"/>
        </a:fillRef>
        <a:effectRef idx="0">
          <a:scrgbClr r="0" g="0" b="0"/>
        </a:effectRef>
        <a:fontRef idx="minor">
          <a:schemeClr val="lt1"/>
        </a:fontRef>
      </dsp:style>
      <dsp:txBody>
        <a:bodyPr spcFirstLastPara="0" vert="horz" wrap="square" lIns="0" tIns="0" rIns="0" bIns="0" numCol="1" spcCol="1270" anchor="ctr" anchorCtr="0">
          <a:noAutofit/>
        </a:bodyPr>
        <a:lstStyle/>
        <a:p>
          <a:pPr lvl="0" algn="ctr" defTabSz="355600">
            <a:lnSpc>
              <a:spcPct val="90000"/>
            </a:lnSpc>
            <a:spcBef>
              <a:spcPct val="0"/>
            </a:spcBef>
            <a:spcAft>
              <a:spcPct val="35000"/>
            </a:spcAft>
          </a:pPr>
          <a:endParaRPr lang="en-GB" sz="800" kern="1200"/>
        </a:p>
      </dsp:txBody>
      <dsp:txXfrm>
        <a:off x="1146891" y="2271393"/>
        <a:ext cx="154208" cy="154624"/>
      </dsp:txXfrm>
    </dsp:sp>
    <dsp:sp modelId="{D988BF32-1D1E-4E95-A2A7-D8FE83A78F57}">
      <dsp:nvSpPr>
        <dsp:cNvPr id="0" name=""/>
        <dsp:cNvSpPr/>
      </dsp:nvSpPr>
      <dsp:spPr>
        <a:xfrm>
          <a:off x="1458633" y="1876222"/>
          <a:ext cx="1039138" cy="944967"/>
        </a:xfrm>
        <a:prstGeom prst="roundRect">
          <a:avLst>
            <a:gd name="adj" fmla="val 10000"/>
          </a:avLst>
        </a:prstGeom>
        <a:solidFill>
          <a:schemeClr val="accent1">
            <a:hueOff val="0"/>
            <a:satOff val="0"/>
            <a:lumOff val="0"/>
            <a:alphaOff val="0"/>
          </a:schemeClr>
        </a:solidFill>
        <a:ln w="19050" cap="rnd" cmpd="sng" algn="ctr">
          <a:solidFill>
            <a:schemeClr val="lt1">
              <a:hueOff val="0"/>
              <a:satOff val="0"/>
              <a:lumOff val="0"/>
              <a:alphaOff val="0"/>
            </a:schemeClr>
          </a:solidFill>
          <a:prstDash val="solid"/>
        </a:ln>
        <a:effectLst/>
      </dsp:spPr>
      <dsp:style>
        <a:lnRef idx="2">
          <a:scrgbClr r="0" g="0" b="0"/>
        </a:lnRef>
        <a:fillRef idx="1">
          <a:scrgbClr r="0" g="0" b="0"/>
        </a:fillRef>
        <a:effectRef idx="0">
          <a:scrgbClr r="0" g="0" b="0"/>
        </a:effectRef>
        <a:fontRef idx="minor">
          <a:schemeClr val="lt1"/>
        </a:fontRef>
      </dsp:style>
      <dsp:txBody>
        <a:bodyPr spcFirstLastPara="0" vert="horz" wrap="square" lIns="38100" tIns="38100" rIns="38100" bIns="38100" numCol="1" spcCol="1270" anchor="ctr" anchorCtr="0">
          <a:noAutofit/>
        </a:bodyPr>
        <a:lstStyle/>
        <a:p>
          <a:pPr lvl="0" algn="ctr" defTabSz="444500">
            <a:lnSpc>
              <a:spcPct val="90000"/>
            </a:lnSpc>
            <a:spcBef>
              <a:spcPct val="0"/>
            </a:spcBef>
            <a:spcAft>
              <a:spcPct val="35000"/>
            </a:spcAft>
          </a:pPr>
          <a:r>
            <a:rPr lang="en-GB" sz="1000" kern="1200" dirty="0" smtClean="0"/>
            <a:t>We need detectors that respond to the reflected light. </a:t>
          </a:r>
          <a:endParaRPr lang="en-GB" sz="1000" kern="1200" dirty="0"/>
        </a:p>
      </dsp:txBody>
      <dsp:txXfrm>
        <a:off x="1486310" y="1903899"/>
        <a:ext cx="983784" cy="889613"/>
      </dsp:txXfrm>
    </dsp:sp>
    <dsp:sp modelId="{31463F0B-A15D-4754-ADA7-2B4E7C40D7A6}">
      <dsp:nvSpPr>
        <dsp:cNvPr id="0" name=""/>
        <dsp:cNvSpPr/>
      </dsp:nvSpPr>
      <dsp:spPr>
        <a:xfrm>
          <a:off x="2601685" y="2219852"/>
          <a:ext cx="220297" cy="257706"/>
        </a:xfrm>
        <a:prstGeom prst="rightArrow">
          <a:avLst>
            <a:gd name="adj1" fmla="val 60000"/>
            <a:gd name="adj2" fmla="val 50000"/>
          </a:avLst>
        </a:prstGeom>
        <a:solidFill>
          <a:schemeClr val="accent1">
            <a:tint val="60000"/>
            <a:hueOff val="0"/>
            <a:satOff val="0"/>
            <a:lumOff val="0"/>
            <a:alphaOff val="0"/>
          </a:schemeClr>
        </a:solidFill>
        <a:ln>
          <a:noFill/>
        </a:ln>
        <a:effectLst/>
      </dsp:spPr>
      <dsp:style>
        <a:lnRef idx="0">
          <a:scrgbClr r="0" g="0" b="0"/>
        </a:lnRef>
        <a:fillRef idx="1">
          <a:scrgbClr r="0" g="0" b="0"/>
        </a:fillRef>
        <a:effectRef idx="0">
          <a:scrgbClr r="0" g="0" b="0"/>
        </a:effectRef>
        <a:fontRef idx="minor">
          <a:schemeClr val="lt1"/>
        </a:fontRef>
      </dsp:style>
      <dsp:txBody>
        <a:bodyPr spcFirstLastPara="0" vert="horz" wrap="square" lIns="0" tIns="0" rIns="0" bIns="0" numCol="1" spcCol="1270" anchor="ctr" anchorCtr="0">
          <a:noAutofit/>
        </a:bodyPr>
        <a:lstStyle/>
        <a:p>
          <a:pPr lvl="0" algn="ctr" defTabSz="355600">
            <a:lnSpc>
              <a:spcPct val="90000"/>
            </a:lnSpc>
            <a:spcBef>
              <a:spcPct val="0"/>
            </a:spcBef>
            <a:spcAft>
              <a:spcPct val="35000"/>
            </a:spcAft>
          </a:pPr>
          <a:endParaRPr lang="en-GB" sz="800" kern="1200"/>
        </a:p>
      </dsp:txBody>
      <dsp:txXfrm>
        <a:off x="2601685" y="2271393"/>
        <a:ext cx="154208" cy="154624"/>
      </dsp:txXfrm>
    </dsp:sp>
    <dsp:sp modelId="{2EA35D00-BDE1-453D-B1C4-0C78A2BF476E}">
      <dsp:nvSpPr>
        <dsp:cNvPr id="0" name=""/>
        <dsp:cNvSpPr/>
      </dsp:nvSpPr>
      <dsp:spPr>
        <a:xfrm>
          <a:off x="2913427" y="1876222"/>
          <a:ext cx="1039138" cy="944967"/>
        </a:xfrm>
        <a:prstGeom prst="roundRect">
          <a:avLst>
            <a:gd name="adj" fmla="val 10000"/>
          </a:avLst>
        </a:prstGeom>
        <a:solidFill>
          <a:schemeClr val="accent1">
            <a:hueOff val="0"/>
            <a:satOff val="0"/>
            <a:lumOff val="0"/>
            <a:alphaOff val="0"/>
          </a:schemeClr>
        </a:solidFill>
        <a:ln w="19050" cap="rnd" cmpd="sng" algn="ctr">
          <a:solidFill>
            <a:schemeClr val="lt1">
              <a:hueOff val="0"/>
              <a:satOff val="0"/>
              <a:lumOff val="0"/>
              <a:alphaOff val="0"/>
            </a:schemeClr>
          </a:solidFill>
          <a:prstDash val="solid"/>
        </a:ln>
        <a:effectLst/>
      </dsp:spPr>
      <dsp:style>
        <a:lnRef idx="2">
          <a:scrgbClr r="0" g="0" b="0"/>
        </a:lnRef>
        <a:fillRef idx="1">
          <a:scrgbClr r="0" g="0" b="0"/>
        </a:fillRef>
        <a:effectRef idx="0">
          <a:scrgbClr r="0" g="0" b="0"/>
        </a:effectRef>
        <a:fontRef idx="minor">
          <a:schemeClr val="lt1"/>
        </a:fontRef>
      </dsp:style>
      <dsp:txBody>
        <a:bodyPr spcFirstLastPara="0" vert="horz" wrap="square" lIns="38100" tIns="38100" rIns="38100" bIns="38100" numCol="1" spcCol="1270" anchor="ctr" anchorCtr="0">
          <a:noAutofit/>
        </a:bodyPr>
        <a:lstStyle/>
        <a:p>
          <a:pPr lvl="0" algn="ctr" defTabSz="444500">
            <a:lnSpc>
              <a:spcPct val="90000"/>
            </a:lnSpc>
            <a:spcBef>
              <a:spcPct val="0"/>
            </a:spcBef>
            <a:spcAft>
              <a:spcPct val="35000"/>
            </a:spcAft>
          </a:pPr>
          <a:r>
            <a:rPr lang="en-GB" sz="1000" kern="1200" dirty="0" smtClean="0"/>
            <a:t>Light Passes lens of eye</a:t>
          </a:r>
          <a:endParaRPr lang="en-GB" sz="1000" kern="1200" dirty="0"/>
        </a:p>
      </dsp:txBody>
      <dsp:txXfrm>
        <a:off x="2941104" y="1903899"/>
        <a:ext cx="983784" cy="889613"/>
      </dsp:txXfrm>
    </dsp:sp>
    <dsp:sp modelId="{8FC99D2F-D01E-47FA-A53F-E0B2D859EF6C}">
      <dsp:nvSpPr>
        <dsp:cNvPr id="0" name=""/>
        <dsp:cNvSpPr/>
      </dsp:nvSpPr>
      <dsp:spPr>
        <a:xfrm>
          <a:off x="4056480" y="2219852"/>
          <a:ext cx="220297" cy="257706"/>
        </a:xfrm>
        <a:prstGeom prst="rightArrow">
          <a:avLst>
            <a:gd name="adj1" fmla="val 60000"/>
            <a:gd name="adj2" fmla="val 50000"/>
          </a:avLst>
        </a:prstGeom>
        <a:solidFill>
          <a:schemeClr val="accent1">
            <a:tint val="60000"/>
            <a:hueOff val="0"/>
            <a:satOff val="0"/>
            <a:lumOff val="0"/>
            <a:alphaOff val="0"/>
          </a:schemeClr>
        </a:solidFill>
        <a:ln>
          <a:noFill/>
        </a:ln>
        <a:effectLst/>
      </dsp:spPr>
      <dsp:style>
        <a:lnRef idx="0">
          <a:scrgbClr r="0" g="0" b="0"/>
        </a:lnRef>
        <a:fillRef idx="1">
          <a:scrgbClr r="0" g="0" b="0"/>
        </a:fillRef>
        <a:effectRef idx="0">
          <a:scrgbClr r="0" g="0" b="0"/>
        </a:effectRef>
        <a:fontRef idx="minor">
          <a:schemeClr val="lt1"/>
        </a:fontRef>
      </dsp:style>
      <dsp:txBody>
        <a:bodyPr spcFirstLastPara="0" vert="horz" wrap="square" lIns="0" tIns="0" rIns="0" bIns="0" numCol="1" spcCol="1270" anchor="ctr" anchorCtr="0">
          <a:noAutofit/>
        </a:bodyPr>
        <a:lstStyle/>
        <a:p>
          <a:pPr lvl="0" algn="ctr" defTabSz="355600">
            <a:lnSpc>
              <a:spcPct val="90000"/>
            </a:lnSpc>
            <a:spcBef>
              <a:spcPct val="0"/>
            </a:spcBef>
            <a:spcAft>
              <a:spcPct val="35000"/>
            </a:spcAft>
          </a:pPr>
          <a:endParaRPr lang="en-GB" sz="800" kern="1200"/>
        </a:p>
      </dsp:txBody>
      <dsp:txXfrm>
        <a:off x="4056480" y="2271393"/>
        <a:ext cx="154208" cy="154624"/>
      </dsp:txXfrm>
    </dsp:sp>
    <dsp:sp modelId="{B5E66255-8797-4879-9D86-C0C34A23237D}">
      <dsp:nvSpPr>
        <dsp:cNvPr id="0" name=""/>
        <dsp:cNvSpPr/>
      </dsp:nvSpPr>
      <dsp:spPr>
        <a:xfrm>
          <a:off x="4368222" y="1876222"/>
          <a:ext cx="1039138" cy="944967"/>
        </a:xfrm>
        <a:prstGeom prst="roundRect">
          <a:avLst>
            <a:gd name="adj" fmla="val 10000"/>
          </a:avLst>
        </a:prstGeom>
        <a:solidFill>
          <a:schemeClr val="accent1">
            <a:hueOff val="0"/>
            <a:satOff val="0"/>
            <a:lumOff val="0"/>
            <a:alphaOff val="0"/>
          </a:schemeClr>
        </a:solidFill>
        <a:ln w="19050" cap="rnd" cmpd="sng" algn="ctr">
          <a:solidFill>
            <a:schemeClr val="lt1">
              <a:hueOff val="0"/>
              <a:satOff val="0"/>
              <a:lumOff val="0"/>
              <a:alphaOff val="0"/>
            </a:schemeClr>
          </a:solidFill>
          <a:prstDash val="solid"/>
        </a:ln>
        <a:effectLst/>
      </dsp:spPr>
      <dsp:style>
        <a:lnRef idx="2">
          <a:scrgbClr r="0" g="0" b="0"/>
        </a:lnRef>
        <a:fillRef idx="1">
          <a:scrgbClr r="0" g="0" b="0"/>
        </a:fillRef>
        <a:effectRef idx="0">
          <a:scrgbClr r="0" g="0" b="0"/>
        </a:effectRef>
        <a:fontRef idx="minor">
          <a:schemeClr val="lt1"/>
        </a:fontRef>
      </dsp:style>
      <dsp:txBody>
        <a:bodyPr spcFirstLastPara="0" vert="horz" wrap="square" lIns="38100" tIns="38100" rIns="38100" bIns="38100" numCol="1" spcCol="1270" anchor="ctr" anchorCtr="0">
          <a:noAutofit/>
        </a:bodyPr>
        <a:lstStyle/>
        <a:p>
          <a:pPr lvl="0" algn="ctr" defTabSz="444500">
            <a:lnSpc>
              <a:spcPct val="90000"/>
            </a:lnSpc>
            <a:spcBef>
              <a:spcPct val="0"/>
            </a:spcBef>
            <a:spcAft>
              <a:spcPct val="35000"/>
            </a:spcAft>
          </a:pPr>
          <a:r>
            <a:rPr lang="en-GB" sz="1000" kern="1200" dirty="0" smtClean="0"/>
            <a:t>Image inverted (upside down)</a:t>
          </a:r>
          <a:endParaRPr lang="en-GB" sz="1000" kern="1200" dirty="0"/>
        </a:p>
      </dsp:txBody>
      <dsp:txXfrm>
        <a:off x="4395899" y="1903899"/>
        <a:ext cx="983784" cy="889613"/>
      </dsp:txXfrm>
    </dsp:sp>
    <dsp:sp modelId="{71C7DEFF-3909-4493-814A-507EA6860F78}">
      <dsp:nvSpPr>
        <dsp:cNvPr id="0" name=""/>
        <dsp:cNvSpPr/>
      </dsp:nvSpPr>
      <dsp:spPr>
        <a:xfrm>
          <a:off x="5511275" y="2219852"/>
          <a:ext cx="220297" cy="257706"/>
        </a:xfrm>
        <a:prstGeom prst="rightArrow">
          <a:avLst>
            <a:gd name="adj1" fmla="val 60000"/>
            <a:gd name="adj2" fmla="val 50000"/>
          </a:avLst>
        </a:prstGeom>
        <a:solidFill>
          <a:schemeClr val="accent1">
            <a:tint val="60000"/>
            <a:hueOff val="0"/>
            <a:satOff val="0"/>
            <a:lumOff val="0"/>
            <a:alphaOff val="0"/>
          </a:schemeClr>
        </a:solidFill>
        <a:ln>
          <a:noFill/>
        </a:ln>
        <a:effectLst/>
      </dsp:spPr>
      <dsp:style>
        <a:lnRef idx="0">
          <a:scrgbClr r="0" g="0" b="0"/>
        </a:lnRef>
        <a:fillRef idx="1">
          <a:scrgbClr r="0" g="0" b="0"/>
        </a:fillRef>
        <a:effectRef idx="0">
          <a:scrgbClr r="0" g="0" b="0"/>
        </a:effectRef>
        <a:fontRef idx="minor">
          <a:schemeClr val="lt1"/>
        </a:fontRef>
      </dsp:style>
      <dsp:txBody>
        <a:bodyPr spcFirstLastPara="0" vert="horz" wrap="square" lIns="0" tIns="0" rIns="0" bIns="0" numCol="1" spcCol="1270" anchor="ctr" anchorCtr="0">
          <a:noAutofit/>
        </a:bodyPr>
        <a:lstStyle/>
        <a:p>
          <a:pPr lvl="0" algn="ctr" defTabSz="355600">
            <a:lnSpc>
              <a:spcPct val="90000"/>
            </a:lnSpc>
            <a:spcBef>
              <a:spcPct val="0"/>
            </a:spcBef>
            <a:spcAft>
              <a:spcPct val="35000"/>
            </a:spcAft>
          </a:pPr>
          <a:endParaRPr lang="en-GB" sz="800" kern="1200"/>
        </a:p>
      </dsp:txBody>
      <dsp:txXfrm>
        <a:off x="5511275" y="2271393"/>
        <a:ext cx="154208" cy="154624"/>
      </dsp:txXfrm>
    </dsp:sp>
    <dsp:sp modelId="{9FC083FB-ED63-453D-B131-090DFCFDBCD9}">
      <dsp:nvSpPr>
        <dsp:cNvPr id="0" name=""/>
        <dsp:cNvSpPr/>
      </dsp:nvSpPr>
      <dsp:spPr>
        <a:xfrm>
          <a:off x="5823016" y="1876222"/>
          <a:ext cx="1039138" cy="944967"/>
        </a:xfrm>
        <a:prstGeom prst="roundRect">
          <a:avLst>
            <a:gd name="adj" fmla="val 10000"/>
          </a:avLst>
        </a:prstGeom>
        <a:solidFill>
          <a:schemeClr val="accent1">
            <a:hueOff val="0"/>
            <a:satOff val="0"/>
            <a:lumOff val="0"/>
            <a:alphaOff val="0"/>
          </a:schemeClr>
        </a:solidFill>
        <a:ln w="19050" cap="rnd" cmpd="sng" algn="ctr">
          <a:solidFill>
            <a:schemeClr val="lt1">
              <a:hueOff val="0"/>
              <a:satOff val="0"/>
              <a:lumOff val="0"/>
              <a:alphaOff val="0"/>
            </a:schemeClr>
          </a:solidFill>
          <a:prstDash val="solid"/>
        </a:ln>
        <a:effectLst/>
      </dsp:spPr>
      <dsp:style>
        <a:lnRef idx="2">
          <a:scrgbClr r="0" g="0" b="0"/>
        </a:lnRef>
        <a:fillRef idx="1">
          <a:scrgbClr r="0" g="0" b="0"/>
        </a:fillRef>
        <a:effectRef idx="0">
          <a:scrgbClr r="0" g="0" b="0"/>
        </a:effectRef>
        <a:fontRef idx="minor">
          <a:schemeClr val="lt1"/>
        </a:fontRef>
      </dsp:style>
      <dsp:txBody>
        <a:bodyPr spcFirstLastPara="0" vert="horz" wrap="square" lIns="38100" tIns="38100" rIns="38100" bIns="38100" numCol="1" spcCol="1270" anchor="ctr" anchorCtr="0">
          <a:noAutofit/>
        </a:bodyPr>
        <a:lstStyle/>
        <a:p>
          <a:pPr lvl="0" algn="ctr" defTabSz="444500">
            <a:lnSpc>
              <a:spcPct val="90000"/>
            </a:lnSpc>
            <a:spcBef>
              <a:spcPct val="0"/>
            </a:spcBef>
            <a:spcAft>
              <a:spcPct val="35000"/>
            </a:spcAft>
          </a:pPr>
          <a:r>
            <a:rPr lang="en-GB" sz="1000" kern="1200" dirty="0" smtClean="0"/>
            <a:t>Projected to Retina (Back of Eye). </a:t>
          </a:r>
          <a:endParaRPr lang="en-GB" sz="1000" kern="1200" dirty="0"/>
        </a:p>
      </dsp:txBody>
      <dsp:txXfrm>
        <a:off x="5850693" y="1903899"/>
        <a:ext cx="983784" cy="889613"/>
      </dsp:txXfrm>
    </dsp:sp>
    <dsp:sp modelId="{7F850E83-452D-46DC-BFB0-D6592D7BE933}">
      <dsp:nvSpPr>
        <dsp:cNvPr id="0" name=""/>
        <dsp:cNvSpPr/>
      </dsp:nvSpPr>
      <dsp:spPr>
        <a:xfrm>
          <a:off x="6966069" y="2219852"/>
          <a:ext cx="220297" cy="257706"/>
        </a:xfrm>
        <a:prstGeom prst="rightArrow">
          <a:avLst>
            <a:gd name="adj1" fmla="val 60000"/>
            <a:gd name="adj2" fmla="val 50000"/>
          </a:avLst>
        </a:prstGeom>
        <a:solidFill>
          <a:schemeClr val="accent1">
            <a:tint val="60000"/>
            <a:hueOff val="0"/>
            <a:satOff val="0"/>
            <a:lumOff val="0"/>
            <a:alphaOff val="0"/>
          </a:schemeClr>
        </a:solidFill>
        <a:ln>
          <a:noFill/>
        </a:ln>
        <a:effectLst/>
      </dsp:spPr>
      <dsp:style>
        <a:lnRef idx="0">
          <a:scrgbClr r="0" g="0" b="0"/>
        </a:lnRef>
        <a:fillRef idx="1">
          <a:scrgbClr r="0" g="0" b="0"/>
        </a:fillRef>
        <a:effectRef idx="0">
          <a:scrgbClr r="0" g="0" b="0"/>
        </a:effectRef>
        <a:fontRef idx="minor">
          <a:schemeClr val="lt1"/>
        </a:fontRef>
      </dsp:style>
      <dsp:txBody>
        <a:bodyPr spcFirstLastPara="0" vert="horz" wrap="square" lIns="0" tIns="0" rIns="0" bIns="0" numCol="1" spcCol="1270" anchor="ctr" anchorCtr="0">
          <a:noAutofit/>
        </a:bodyPr>
        <a:lstStyle/>
        <a:p>
          <a:pPr lvl="0" algn="ctr" defTabSz="355600">
            <a:lnSpc>
              <a:spcPct val="90000"/>
            </a:lnSpc>
            <a:spcBef>
              <a:spcPct val="0"/>
            </a:spcBef>
            <a:spcAft>
              <a:spcPct val="35000"/>
            </a:spcAft>
          </a:pPr>
          <a:endParaRPr lang="en-GB" sz="800" kern="1200"/>
        </a:p>
      </dsp:txBody>
      <dsp:txXfrm>
        <a:off x="6966069" y="2271393"/>
        <a:ext cx="154208" cy="154624"/>
      </dsp:txXfrm>
    </dsp:sp>
    <dsp:sp modelId="{D35F99FF-4406-48BE-8234-11C4580EBEB3}">
      <dsp:nvSpPr>
        <dsp:cNvPr id="0" name=""/>
        <dsp:cNvSpPr/>
      </dsp:nvSpPr>
      <dsp:spPr>
        <a:xfrm>
          <a:off x="7277811" y="1876222"/>
          <a:ext cx="1039138" cy="944967"/>
        </a:xfrm>
        <a:prstGeom prst="roundRect">
          <a:avLst>
            <a:gd name="adj" fmla="val 10000"/>
          </a:avLst>
        </a:prstGeom>
        <a:solidFill>
          <a:schemeClr val="accent1">
            <a:hueOff val="0"/>
            <a:satOff val="0"/>
            <a:lumOff val="0"/>
            <a:alphaOff val="0"/>
          </a:schemeClr>
        </a:solidFill>
        <a:ln w="19050" cap="rnd" cmpd="sng" algn="ctr">
          <a:solidFill>
            <a:schemeClr val="lt1">
              <a:hueOff val="0"/>
              <a:satOff val="0"/>
              <a:lumOff val="0"/>
              <a:alphaOff val="0"/>
            </a:schemeClr>
          </a:solidFill>
          <a:prstDash val="solid"/>
        </a:ln>
        <a:effectLst/>
      </dsp:spPr>
      <dsp:style>
        <a:lnRef idx="2">
          <a:scrgbClr r="0" g="0" b="0"/>
        </a:lnRef>
        <a:fillRef idx="1">
          <a:scrgbClr r="0" g="0" b="0"/>
        </a:fillRef>
        <a:effectRef idx="0">
          <a:scrgbClr r="0" g="0" b="0"/>
        </a:effectRef>
        <a:fontRef idx="minor">
          <a:schemeClr val="lt1"/>
        </a:fontRef>
      </dsp:style>
      <dsp:txBody>
        <a:bodyPr spcFirstLastPara="0" vert="horz" wrap="square" lIns="38100" tIns="38100" rIns="38100" bIns="38100" numCol="1" spcCol="1270" anchor="ctr" anchorCtr="0">
          <a:noAutofit/>
        </a:bodyPr>
        <a:lstStyle/>
        <a:p>
          <a:pPr lvl="0" algn="ctr" defTabSz="444500">
            <a:lnSpc>
              <a:spcPct val="90000"/>
            </a:lnSpc>
            <a:spcBef>
              <a:spcPct val="0"/>
            </a:spcBef>
            <a:spcAft>
              <a:spcPct val="35000"/>
            </a:spcAft>
          </a:pPr>
          <a:r>
            <a:rPr lang="en-GB" sz="1000" kern="1200" dirty="0" smtClean="0"/>
            <a:t>Deepest Layer is Photoreceptors (Rods and Cones)</a:t>
          </a:r>
          <a:endParaRPr lang="en-GB" sz="1000" kern="1200" dirty="0"/>
        </a:p>
      </dsp:txBody>
      <dsp:txXfrm>
        <a:off x="7305488" y="1903899"/>
        <a:ext cx="983784" cy="889613"/>
      </dsp:txXfrm>
    </dsp:sp>
    <dsp:sp modelId="{C3822083-CE4A-4457-82F0-7D493454E5C0}">
      <dsp:nvSpPr>
        <dsp:cNvPr id="0" name=""/>
        <dsp:cNvSpPr/>
      </dsp:nvSpPr>
      <dsp:spPr>
        <a:xfrm>
          <a:off x="8420864" y="2219852"/>
          <a:ext cx="220297" cy="257706"/>
        </a:xfrm>
        <a:prstGeom prst="rightArrow">
          <a:avLst>
            <a:gd name="adj1" fmla="val 60000"/>
            <a:gd name="adj2" fmla="val 50000"/>
          </a:avLst>
        </a:prstGeom>
        <a:solidFill>
          <a:schemeClr val="accent1">
            <a:tint val="60000"/>
            <a:hueOff val="0"/>
            <a:satOff val="0"/>
            <a:lumOff val="0"/>
            <a:alphaOff val="0"/>
          </a:schemeClr>
        </a:solidFill>
        <a:ln>
          <a:noFill/>
        </a:ln>
        <a:effectLst/>
      </dsp:spPr>
      <dsp:style>
        <a:lnRef idx="0">
          <a:scrgbClr r="0" g="0" b="0"/>
        </a:lnRef>
        <a:fillRef idx="1">
          <a:scrgbClr r="0" g="0" b="0"/>
        </a:fillRef>
        <a:effectRef idx="0">
          <a:scrgbClr r="0" g="0" b="0"/>
        </a:effectRef>
        <a:fontRef idx="minor">
          <a:schemeClr val="lt1"/>
        </a:fontRef>
      </dsp:style>
      <dsp:txBody>
        <a:bodyPr spcFirstLastPara="0" vert="horz" wrap="square" lIns="0" tIns="0" rIns="0" bIns="0" numCol="1" spcCol="1270" anchor="ctr" anchorCtr="0">
          <a:noAutofit/>
        </a:bodyPr>
        <a:lstStyle/>
        <a:p>
          <a:pPr lvl="0" algn="ctr" defTabSz="355600">
            <a:lnSpc>
              <a:spcPct val="90000"/>
            </a:lnSpc>
            <a:spcBef>
              <a:spcPct val="0"/>
            </a:spcBef>
            <a:spcAft>
              <a:spcPct val="35000"/>
            </a:spcAft>
          </a:pPr>
          <a:endParaRPr lang="en-GB" sz="800" kern="1200"/>
        </a:p>
      </dsp:txBody>
      <dsp:txXfrm>
        <a:off x="8420864" y="2271393"/>
        <a:ext cx="154208" cy="154624"/>
      </dsp:txXfrm>
    </dsp:sp>
    <dsp:sp modelId="{DF4EDE70-3D50-4FBF-B500-5D6FFD91D723}">
      <dsp:nvSpPr>
        <dsp:cNvPr id="0" name=""/>
        <dsp:cNvSpPr/>
      </dsp:nvSpPr>
      <dsp:spPr>
        <a:xfrm>
          <a:off x="8732605" y="1876222"/>
          <a:ext cx="1039138" cy="944967"/>
        </a:xfrm>
        <a:prstGeom prst="roundRect">
          <a:avLst>
            <a:gd name="adj" fmla="val 10000"/>
          </a:avLst>
        </a:prstGeom>
        <a:solidFill>
          <a:schemeClr val="accent1">
            <a:hueOff val="0"/>
            <a:satOff val="0"/>
            <a:lumOff val="0"/>
            <a:alphaOff val="0"/>
          </a:schemeClr>
        </a:solidFill>
        <a:ln w="19050" cap="rnd" cmpd="sng" algn="ctr">
          <a:solidFill>
            <a:schemeClr val="lt1">
              <a:hueOff val="0"/>
              <a:satOff val="0"/>
              <a:lumOff val="0"/>
              <a:alphaOff val="0"/>
            </a:schemeClr>
          </a:solidFill>
          <a:prstDash val="solid"/>
        </a:ln>
        <a:effectLst/>
      </dsp:spPr>
      <dsp:style>
        <a:lnRef idx="2">
          <a:scrgbClr r="0" g="0" b="0"/>
        </a:lnRef>
        <a:fillRef idx="1">
          <a:scrgbClr r="0" g="0" b="0"/>
        </a:fillRef>
        <a:effectRef idx="0">
          <a:scrgbClr r="0" g="0" b="0"/>
        </a:effectRef>
        <a:fontRef idx="minor">
          <a:schemeClr val="lt1"/>
        </a:fontRef>
      </dsp:style>
      <dsp:txBody>
        <a:bodyPr spcFirstLastPara="0" vert="horz" wrap="square" lIns="38100" tIns="38100" rIns="38100" bIns="38100" numCol="1" spcCol="1270" anchor="ctr" anchorCtr="0">
          <a:noAutofit/>
        </a:bodyPr>
        <a:lstStyle/>
        <a:p>
          <a:pPr lvl="0" algn="ctr" defTabSz="444500">
            <a:lnSpc>
              <a:spcPct val="90000"/>
            </a:lnSpc>
            <a:spcBef>
              <a:spcPct val="0"/>
            </a:spcBef>
            <a:spcAft>
              <a:spcPct val="35000"/>
            </a:spcAft>
          </a:pPr>
          <a:r>
            <a:rPr lang="en-GB" sz="1000" kern="1200" dirty="0" smtClean="0"/>
            <a:t>Light Sensitive </a:t>
          </a:r>
          <a:r>
            <a:rPr lang="en-GB" sz="1000" kern="1200" dirty="0" err="1" smtClean="0"/>
            <a:t>Photopigments</a:t>
          </a:r>
          <a:r>
            <a:rPr lang="en-GB" sz="1000" kern="1200" dirty="0" smtClean="0"/>
            <a:t> Split apart</a:t>
          </a:r>
          <a:endParaRPr lang="en-GB" sz="1000" kern="1200" dirty="0"/>
        </a:p>
      </dsp:txBody>
      <dsp:txXfrm>
        <a:off x="8760282" y="1903899"/>
        <a:ext cx="983784" cy="889613"/>
      </dsp:txXfrm>
    </dsp:sp>
    <dsp:sp modelId="{DD8ADF29-D44A-46E7-8574-A2C55E741E90}">
      <dsp:nvSpPr>
        <dsp:cNvPr id="0" name=""/>
        <dsp:cNvSpPr/>
      </dsp:nvSpPr>
      <dsp:spPr>
        <a:xfrm>
          <a:off x="9875658" y="2219852"/>
          <a:ext cx="220297" cy="257706"/>
        </a:xfrm>
        <a:prstGeom prst="rightArrow">
          <a:avLst>
            <a:gd name="adj1" fmla="val 60000"/>
            <a:gd name="adj2" fmla="val 50000"/>
          </a:avLst>
        </a:prstGeom>
        <a:solidFill>
          <a:schemeClr val="accent1">
            <a:tint val="60000"/>
            <a:hueOff val="0"/>
            <a:satOff val="0"/>
            <a:lumOff val="0"/>
            <a:alphaOff val="0"/>
          </a:schemeClr>
        </a:solidFill>
        <a:ln>
          <a:noFill/>
        </a:ln>
        <a:effectLst/>
      </dsp:spPr>
      <dsp:style>
        <a:lnRef idx="0">
          <a:scrgbClr r="0" g="0" b="0"/>
        </a:lnRef>
        <a:fillRef idx="1">
          <a:scrgbClr r="0" g="0" b="0"/>
        </a:fillRef>
        <a:effectRef idx="0">
          <a:scrgbClr r="0" g="0" b="0"/>
        </a:effectRef>
        <a:fontRef idx="minor">
          <a:schemeClr val="lt1"/>
        </a:fontRef>
      </dsp:style>
      <dsp:txBody>
        <a:bodyPr spcFirstLastPara="0" vert="horz" wrap="square" lIns="0" tIns="0" rIns="0" bIns="0" numCol="1" spcCol="1270" anchor="ctr" anchorCtr="0">
          <a:noAutofit/>
        </a:bodyPr>
        <a:lstStyle/>
        <a:p>
          <a:pPr lvl="0" algn="ctr" defTabSz="355600">
            <a:lnSpc>
              <a:spcPct val="90000"/>
            </a:lnSpc>
            <a:spcBef>
              <a:spcPct val="0"/>
            </a:spcBef>
            <a:spcAft>
              <a:spcPct val="35000"/>
            </a:spcAft>
          </a:pPr>
          <a:endParaRPr lang="en-GB" sz="800" kern="1200"/>
        </a:p>
      </dsp:txBody>
      <dsp:txXfrm>
        <a:off x="9875658" y="2271393"/>
        <a:ext cx="154208" cy="154624"/>
      </dsp:txXfrm>
    </dsp:sp>
    <dsp:sp modelId="{CB8DABF4-8250-47BF-BEA4-FA7C7BEC7F77}">
      <dsp:nvSpPr>
        <dsp:cNvPr id="0" name=""/>
        <dsp:cNvSpPr/>
      </dsp:nvSpPr>
      <dsp:spPr>
        <a:xfrm>
          <a:off x="10187400" y="1876222"/>
          <a:ext cx="1039138" cy="944967"/>
        </a:xfrm>
        <a:prstGeom prst="roundRect">
          <a:avLst>
            <a:gd name="adj" fmla="val 10000"/>
          </a:avLst>
        </a:prstGeom>
        <a:solidFill>
          <a:schemeClr val="accent1">
            <a:hueOff val="0"/>
            <a:satOff val="0"/>
            <a:lumOff val="0"/>
            <a:alphaOff val="0"/>
          </a:schemeClr>
        </a:solidFill>
        <a:ln w="19050" cap="rnd" cmpd="sng" algn="ctr">
          <a:solidFill>
            <a:schemeClr val="lt1">
              <a:hueOff val="0"/>
              <a:satOff val="0"/>
              <a:lumOff val="0"/>
              <a:alphaOff val="0"/>
            </a:schemeClr>
          </a:solidFill>
          <a:prstDash val="solid"/>
        </a:ln>
        <a:effectLst/>
      </dsp:spPr>
      <dsp:style>
        <a:lnRef idx="2">
          <a:scrgbClr r="0" g="0" b="0"/>
        </a:lnRef>
        <a:fillRef idx="1">
          <a:scrgbClr r="0" g="0" b="0"/>
        </a:fillRef>
        <a:effectRef idx="0">
          <a:scrgbClr r="0" g="0" b="0"/>
        </a:effectRef>
        <a:fontRef idx="minor">
          <a:schemeClr val="lt1"/>
        </a:fontRef>
      </dsp:style>
      <dsp:txBody>
        <a:bodyPr spcFirstLastPara="0" vert="horz" wrap="square" lIns="38100" tIns="38100" rIns="38100" bIns="38100" numCol="1" spcCol="1270" anchor="ctr" anchorCtr="0">
          <a:noAutofit/>
        </a:bodyPr>
        <a:lstStyle/>
        <a:p>
          <a:pPr lvl="0" algn="ctr" defTabSz="444500">
            <a:lnSpc>
              <a:spcPct val="90000"/>
            </a:lnSpc>
            <a:spcBef>
              <a:spcPct val="0"/>
            </a:spcBef>
            <a:spcAft>
              <a:spcPct val="35000"/>
            </a:spcAft>
          </a:pPr>
          <a:r>
            <a:rPr lang="en-GB" sz="1000" kern="1200" dirty="0" err="1" smtClean="0"/>
            <a:t>Ganglian</a:t>
          </a:r>
          <a:r>
            <a:rPr lang="en-GB" sz="1000" kern="1200" dirty="0" smtClean="0"/>
            <a:t> Cells. </a:t>
          </a:r>
          <a:endParaRPr lang="en-GB" sz="1000" kern="1200" dirty="0"/>
        </a:p>
      </dsp:txBody>
      <dsp:txXfrm>
        <a:off x="10215077" y="1903899"/>
        <a:ext cx="983784" cy="889613"/>
      </dsp:txXfrm>
    </dsp:sp>
  </dsp:spTree>
</dsp:drawing>
</file>

<file path=ppt/diagrams/layout1.xml><?xml version="1.0" encoding="utf-8"?>
<dgm:layoutDef xmlns:dgm="http://schemas.openxmlformats.org/drawingml/2006/diagram" xmlns:a="http://schemas.openxmlformats.org/drawingml/2006/main" uniqueId="urn:microsoft.com/office/officeart/2005/8/layout/process1">
  <dgm:title val=""/>
  <dgm:desc val=""/>
  <dgm:catLst>
    <dgm:cat type="process" pri="1000"/>
    <dgm:cat type="convert" pri="15000"/>
  </dgm:catLst>
  <dgm:sampData useDef="1">
    <dgm:dataModel>
      <dgm:ptLst/>
      <dgm:bg/>
      <dgm:whole/>
    </dgm:dataModel>
  </dgm:sampData>
  <dgm:styleData>
    <dgm:dataModel>
      <dgm:ptLst>
        <dgm:pt modelId="0" type="doc"/>
        <dgm:pt modelId="1"/>
        <dgm:pt modelId="2"/>
      </dgm:ptLst>
      <dgm:cxnLst>
        <dgm:cxn modelId="3" srcId="0" destId="1" srcOrd="0" destOrd="0"/>
        <dgm:cxn modelId="4" srcId="0" destId="2" srcOrd="1" destOrd="0"/>
      </dgm:cxnLst>
      <dgm:bg/>
      <dgm:whole/>
    </dgm:dataModel>
  </dgm:styleData>
  <dgm:clrData>
    <dgm:dataModel>
      <dgm:ptLst>
        <dgm:pt modelId="0" type="doc"/>
        <dgm:pt modelId="1"/>
        <dgm:pt modelId="2"/>
        <dgm:pt modelId="3"/>
        <dgm:pt modelId="4"/>
      </dgm:ptLst>
      <dgm:cxnLst>
        <dgm:cxn modelId="5" srcId="0" destId="1" srcOrd="0" destOrd="0"/>
        <dgm:cxn modelId="6" srcId="0" destId="2" srcOrd="1" destOrd="0"/>
        <dgm:cxn modelId="7" srcId="0" destId="3" srcOrd="2" destOrd="0"/>
        <dgm:cxn modelId="8" srcId="0" destId="4" srcOrd="3" destOrd="0"/>
      </dgm:cxnLst>
      <dgm:bg/>
      <dgm:whole/>
    </dgm:dataModel>
  </dgm:clrData>
  <dgm:layoutNode name="Name0">
    <dgm:varLst>
      <dgm:dir/>
      <dgm:resizeHandles val="exact"/>
    </dgm:varLst>
    <dgm:choose name="Name1">
      <dgm:if name="Name2" func="var" arg="dir" op="equ" val="norm">
        <dgm:alg type="lin"/>
      </dgm:if>
      <dgm:else name="Name3">
        <dgm:alg type="lin">
          <dgm:param type="linDir" val="fromR"/>
        </dgm:alg>
      </dgm:else>
    </dgm:choose>
    <dgm:shape xmlns:r="http://schemas.openxmlformats.org/officeDocument/2006/relationships" r:blip="">
      <dgm:adjLst/>
    </dgm:shape>
    <dgm:presOf/>
    <dgm:constrLst>
      <dgm:constr type="w" for="ch" ptType="node" refType="w"/>
      <dgm:constr type="h" for="ch" ptType="node" op="equ"/>
      <dgm:constr type="primFontSz" for="ch" ptType="node" op="equ" val="65"/>
      <dgm:constr type="w" for="ch" ptType="sibTrans" refType="w" refFor="ch" refPtType="node" op="equ" fact="0.4"/>
      <dgm:constr type="h" for="ch" ptType="sibTrans" op="equ"/>
      <dgm:constr type="primFontSz" for="des" forName="connectorText" op="equ" val="55"/>
      <dgm:constr type="primFontSz" for="des" forName="connectorText" refType="primFontSz" refFor="ch" refPtType="node" op="lte" fact="0.8"/>
    </dgm:constrLst>
    <dgm:ruleLst/>
    <dgm:forEach name="nodesForEach" axis="ch" ptType="node">
      <dgm:layoutNode name="node">
        <dgm:varLst>
          <dgm:bulletEnabled val="1"/>
        </dgm:varLst>
        <dgm:alg type="tx"/>
        <dgm:shape xmlns:r="http://schemas.openxmlformats.org/officeDocument/2006/relationships" type="roundRect" r:blip="">
          <dgm:adjLst>
            <dgm:adj idx="1" val="0.1"/>
          </dgm:adjLst>
        </dgm:shape>
        <dgm:presOf axis="desOrSelf" ptType="node"/>
        <dgm:constrLst>
          <dgm:constr type="h" refType="w" fact="0.6"/>
          <dgm:constr type="tMarg" refType="primFontSz" fact="0.3"/>
          <dgm:constr type="bMarg" refType="primFontSz" fact="0.3"/>
          <dgm:constr type="lMarg" refType="primFontSz" fact="0.3"/>
          <dgm:constr type="rMarg" refType="primFontSz" fact="0.3"/>
        </dgm:constrLst>
        <dgm:ruleLst>
          <dgm:rule type="primFontSz" val="18" fact="NaN" max="NaN"/>
          <dgm:rule type="h" val="NaN" fact="1.5" max="NaN"/>
          <dgm:rule type="primFontSz" val="5" fact="NaN" max="NaN"/>
          <dgm:rule type="h" val="INF" fact="NaN" max="NaN"/>
        </dgm:ruleLst>
      </dgm:layoutNode>
      <dgm:forEach name="sibTransForEach" axis="followSib" ptType="sibTrans" cnt="1">
        <dgm:layoutNode name="sibTrans">
          <dgm:alg type="conn">
            <dgm:param type="begPts" val="auto"/>
            <dgm:param type="endPts" val="auto"/>
          </dgm:alg>
          <dgm:shape xmlns:r="http://schemas.openxmlformats.org/officeDocument/2006/relationships" type="conn" r:blip="">
            <dgm:adjLst/>
          </dgm:shape>
          <dgm:presOf axis="self"/>
          <dgm:constrLst>
            <dgm:constr type="h" refType="w" fact="0.62"/>
            <dgm:constr type="connDist"/>
            <dgm:constr type="begPad" refType="connDist" fact="0.25"/>
            <dgm:constr type="endPad" refType="connDist" fact="0.22"/>
          </dgm:constrLst>
          <dgm:ruleLst/>
          <dgm:layoutNode name="connectorText">
            <dgm:alg type="tx">
              <dgm:param type="autoTxRot" val="grav"/>
            </dgm:alg>
            <dgm:shape xmlns:r="http://schemas.openxmlformats.org/officeDocument/2006/relationships" type="conn" r:blip="" hideGeom="1">
              <dgm:adjLst/>
            </dgm:shape>
            <dgm:presOf axis="self"/>
            <dgm:constrLst>
              <dgm:constr type="lMarg"/>
              <dgm:constr type="rMarg"/>
              <dgm:constr type="tMarg"/>
              <dgm:constr type="bMarg"/>
            </dgm:constrLst>
            <dgm:ruleLst>
              <dgm:rule type="primFontSz" val="5" fact="NaN" max="NaN"/>
            </dgm:ruleLst>
          </dgm:layoutNode>
        </dgm:layoutNode>
      </dgm:forEach>
    </dgm:forEach>
  </dgm:layoutNode>
</dgm:layoutDef>
</file>

<file path=ppt/diagrams/layout2.xml><?xml version="1.0" encoding="utf-8"?>
<dgm:layoutDef xmlns:dgm="http://schemas.openxmlformats.org/drawingml/2006/diagram" xmlns:a="http://schemas.openxmlformats.org/drawingml/2006/main" uniqueId="urn:microsoft.com/office/officeart/2005/8/layout/process1">
  <dgm:title val=""/>
  <dgm:desc val=""/>
  <dgm:catLst>
    <dgm:cat type="process" pri="1000"/>
    <dgm:cat type="convert" pri="15000"/>
  </dgm:catLst>
  <dgm:sampData useDef="1">
    <dgm:dataModel>
      <dgm:ptLst/>
      <dgm:bg/>
      <dgm:whole/>
    </dgm:dataModel>
  </dgm:sampData>
  <dgm:styleData>
    <dgm:dataModel>
      <dgm:ptLst>
        <dgm:pt modelId="0" type="doc"/>
        <dgm:pt modelId="1"/>
        <dgm:pt modelId="2"/>
      </dgm:ptLst>
      <dgm:cxnLst>
        <dgm:cxn modelId="3" srcId="0" destId="1" srcOrd="0" destOrd="0"/>
        <dgm:cxn modelId="4" srcId="0" destId="2" srcOrd="1" destOrd="0"/>
      </dgm:cxnLst>
      <dgm:bg/>
      <dgm:whole/>
    </dgm:dataModel>
  </dgm:styleData>
  <dgm:clrData>
    <dgm:dataModel>
      <dgm:ptLst>
        <dgm:pt modelId="0" type="doc"/>
        <dgm:pt modelId="1"/>
        <dgm:pt modelId="2"/>
        <dgm:pt modelId="3"/>
        <dgm:pt modelId="4"/>
      </dgm:ptLst>
      <dgm:cxnLst>
        <dgm:cxn modelId="5" srcId="0" destId="1" srcOrd="0" destOrd="0"/>
        <dgm:cxn modelId="6" srcId="0" destId="2" srcOrd="1" destOrd="0"/>
        <dgm:cxn modelId="7" srcId="0" destId="3" srcOrd="2" destOrd="0"/>
        <dgm:cxn modelId="8" srcId="0" destId="4" srcOrd="3" destOrd="0"/>
      </dgm:cxnLst>
      <dgm:bg/>
      <dgm:whole/>
    </dgm:dataModel>
  </dgm:clrData>
  <dgm:layoutNode name="Name0">
    <dgm:varLst>
      <dgm:dir/>
      <dgm:resizeHandles val="exact"/>
    </dgm:varLst>
    <dgm:choose name="Name1">
      <dgm:if name="Name2" func="var" arg="dir" op="equ" val="norm">
        <dgm:alg type="lin"/>
      </dgm:if>
      <dgm:else name="Name3">
        <dgm:alg type="lin">
          <dgm:param type="linDir" val="fromR"/>
        </dgm:alg>
      </dgm:else>
    </dgm:choose>
    <dgm:shape xmlns:r="http://schemas.openxmlformats.org/officeDocument/2006/relationships" r:blip="">
      <dgm:adjLst/>
    </dgm:shape>
    <dgm:presOf/>
    <dgm:constrLst>
      <dgm:constr type="w" for="ch" ptType="node" refType="w"/>
      <dgm:constr type="h" for="ch" ptType="node" op="equ"/>
      <dgm:constr type="primFontSz" for="ch" ptType="node" op="equ" val="65"/>
      <dgm:constr type="w" for="ch" ptType="sibTrans" refType="w" refFor="ch" refPtType="node" op="equ" fact="0.4"/>
      <dgm:constr type="h" for="ch" ptType="sibTrans" op="equ"/>
      <dgm:constr type="primFontSz" for="des" forName="connectorText" op="equ" val="55"/>
      <dgm:constr type="primFontSz" for="des" forName="connectorText" refType="primFontSz" refFor="ch" refPtType="node" op="lte" fact="0.8"/>
    </dgm:constrLst>
    <dgm:ruleLst/>
    <dgm:forEach name="nodesForEach" axis="ch" ptType="node">
      <dgm:layoutNode name="node">
        <dgm:varLst>
          <dgm:bulletEnabled val="1"/>
        </dgm:varLst>
        <dgm:alg type="tx"/>
        <dgm:shape xmlns:r="http://schemas.openxmlformats.org/officeDocument/2006/relationships" type="roundRect" r:blip="">
          <dgm:adjLst>
            <dgm:adj idx="1" val="0.1"/>
          </dgm:adjLst>
        </dgm:shape>
        <dgm:presOf axis="desOrSelf" ptType="node"/>
        <dgm:constrLst>
          <dgm:constr type="h" refType="w" fact="0.6"/>
          <dgm:constr type="tMarg" refType="primFontSz" fact="0.3"/>
          <dgm:constr type="bMarg" refType="primFontSz" fact="0.3"/>
          <dgm:constr type="lMarg" refType="primFontSz" fact="0.3"/>
          <dgm:constr type="rMarg" refType="primFontSz" fact="0.3"/>
        </dgm:constrLst>
        <dgm:ruleLst>
          <dgm:rule type="primFontSz" val="18" fact="NaN" max="NaN"/>
          <dgm:rule type="h" val="NaN" fact="1.5" max="NaN"/>
          <dgm:rule type="primFontSz" val="5" fact="NaN" max="NaN"/>
          <dgm:rule type="h" val="INF" fact="NaN" max="NaN"/>
        </dgm:ruleLst>
      </dgm:layoutNode>
      <dgm:forEach name="sibTransForEach" axis="followSib" ptType="sibTrans" cnt="1">
        <dgm:layoutNode name="sibTrans">
          <dgm:alg type="conn">
            <dgm:param type="begPts" val="auto"/>
            <dgm:param type="endPts" val="auto"/>
          </dgm:alg>
          <dgm:shape xmlns:r="http://schemas.openxmlformats.org/officeDocument/2006/relationships" type="conn" r:blip="">
            <dgm:adjLst/>
          </dgm:shape>
          <dgm:presOf axis="self"/>
          <dgm:constrLst>
            <dgm:constr type="h" refType="w" fact="0.62"/>
            <dgm:constr type="connDist"/>
            <dgm:constr type="begPad" refType="connDist" fact="0.25"/>
            <dgm:constr type="endPad" refType="connDist" fact="0.22"/>
          </dgm:constrLst>
          <dgm:ruleLst/>
          <dgm:layoutNode name="connectorText">
            <dgm:alg type="tx">
              <dgm:param type="autoTxRot" val="grav"/>
            </dgm:alg>
            <dgm:shape xmlns:r="http://schemas.openxmlformats.org/officeDocument/2006/relationships" type="conn" r:blip="" hideGeom="1">
              <dgm:adjLst/>
            </dgm:shape>
            <dgm:presOf axis="self"/>
            <dgm:constrLst>
              <dgm:constr type="lMarg"/>
              <dgm:constr type="rMarg"/>
              <dgm:constr type="tMarg"/>
              <dgm:constr type="bMarg"/>
            </dgm:constrLst>
            <dgm:ruleLst>
              <dgm:rule type="primFontSz" val="5" fact="NaN" max="NaN"/>
            </dgm:ruleLst>
          </dgm:layoutNode>
        </dgm:layoutNode>
      </dgm:forEach>
    </dgm:forEach>
  </dgm:layoutNode>
</dgm:layoutDef>
</file>

<file path=ppt/diagrams/layout3.xml><?xml version="1.0" encoding="utf-8"?>
<dgm:layoutDef xmlns:dgm="http://schemas.openxmlformats.org/drawingml/2006/diagram" xmlns:a="http://schemas.openxmlformats.org/drawingml/2006/main" uniqueId="urn:microsoft.com/office/officeart/2005/8/layout/process1">
  <dgm:title val=""/>
  <dgm:desc val=""/>
  <dgm:catLst>
    <dgm:cat type="process" pri="1000"/>
    <dgm:cat type="convert" pri="15000"/>
  </dgm:catLst>
  <dgm:sampData useDef="1">
    <dgm:dataModel>
      <dgm:ptLst/>
      <dgm:bg/>
      <dgm:whole/>
    </dgm:dataModel>
  </dgm:sampData>
  <dgm:styleData>
    <dgm:dataModel>
      <dgm:ptLst>
        <dgm:pt modelId="0" type="doc"/>
        <dgm:pt modelId="1"/>
        <dgm:pt modelId="2"/>
      </dgm:ptLst>
      <dgm:cxnLst>
        <dgm:cxn modelId="3" srcId="0" destId="1" srcOrd="0" destOrd="0"/>
        <dgm:cxn modelId="4" srcId="0" destId="2" srcOrd="1" destOrd="0"/>
      </dgm:cxnLst>
      <dgm:bg/>
      <dgm:whole/>
    </dgm:dataModel>
  </dgm:styleData>
  <dgm:clrData>
    <dgm:dataModel>
      <dgm:ptLst>
        <dgm:pt modelId="0" type="doc"/>
        <dgm:pt modelId="1"/>
        <dgm:pt modelId="2"/>
        <dgm:pt modelId="3"/>
        <dgm:pt modelId="4"/>
      </dgm:ptLst>
      <dgm:cxnLst>
        <dgm:cxn modelId="5" srcId="0" destId="1" srcOrd="0" destOrd="0"/>
        <dgm:cxn modelId="6" srcId="0" destId="2" srcOrd="1" destOrd="0"/>
        <dgm:cxn modelId="7" srcId="0" destId="3" srcOrd="2" destOrd="0"/>
        <dgm:cxn modelId="8" srcId="0" destId="4" srcOrd="3" destOrd="0"/>
      </dgm:cxnLst>
      <dgm:bg/>
      <dgm:whole/>
    </dgm:dataModel>
  </dgm:clrData>
  <dgm:layoutNode name="Name0">
    <dgm:varLst>
      <dgm:dir/>
      <dgm:resizeHandles val="exact"/>
    </dgm:varLst>
    <dgm:choose name="Name1">
      <dgm:if name="Name2" func="var" arg="dir" op="equ" val="norm">
        <dgm:alg type="lin"/>
      </dgm:if>
      <dgm:else name="Name3">
        <dgm:alg type="lin">
          <dgm:param type="linDir" val="fromR"/>
        </dgm:alg>
      </dgm:else>
    </dgm:choose>
    <dgm:shape xmlns:r="http://schemas.openxmlformats.org/officeDocument/2006/relationships" r:blip="">
      <dgm:adjLst/>
    </dgm:shape>
    <dgm:presOf/>
    <dgm:constrLst>
      <dgm:constr type="w" for="ch" ptType="node" refType="w"/>
      <dgm:constr type="h" for="ch" ptType="node" op="equ"/>
      <dgm:constr type="primFontSz" for="ch" ptType="node" op="equ" val="65"/>
      <dgm:constr type="w" for="ch" ptType="sibTrans" refType="w" refFor="ch" refPtType="node" op="equ" fact="0.4"/>
      <dgm:constr type="h" for="ch" ptType="sibTrans" op="equ"/>
      <dgm:constr type="primFontSz" for="des" forName="connectorText" op="equ" val="55"/>
      <dgm:constr type="primFontSz" for="des" forName="connectorText" refType="primFontSz" refFor="ch" refPtType="node" op="lte" fact="0.8"/>
    </dgm:constrLst>
    <dgm:ruleLst/>
    <dgm:forEach name="nodesForEach" axis="ch" ptType="node">
      <dgm:layoutNode name="node">
        <dgm:varLst>
          <dgm:bulletEnabled val="1"/>
        </dgm:varLst>
        <dgm:alg type="tx"/>
        <dgm:shape xmlns:r="http://schemas.openxmlformats.org/officeDocument/2006/relationships" type="roundRect" r:blip="">
          <dgm:adjLst>
            <dgm:adj idx="1" val="0.1"/>
          </dgm:adjLst>
        </dgm:shape>
        <dgm:presOf axis="desOrSelf" ptType="node"/>
        <dgm:constrLst>
          <dgm:constr type="h" refType="w" fact="0.6"/>
          <dgm:constr type="tMarg" refType="primFontSz" fact="0.3"/>
          <dgm:constr type="bMarg" refType="primFontSz" fact="0.3"/>
          <dgm:constr type="lMarg" refType="primFontSz" fact="0.3"/>
          <dgm:constr type="rMarg" refType="primFontSz" fact="0.3"/>
        </dgm:constrLst>
        <dgm:ruleLst>
          <dgm:rule type="primFontSz" val="18" fact="NaN" max="NaN"/>
          <dgm:rule type="h" val="NaN" fact="1.5" max="NaN"/>
          <dgm:rule type="primFontSz" val="5" fact="NaN" max="NaN"/>
          <dgm:rule type="h" val="INF" fact="NaN" max="NaN"/>
        </dgm:ruleLst>
      </dgm:layoutNode>
      <dgm:forEach name="sibTransForEach" axis="followSib" ptType="sibTrans" cnt="1">
        <dgm:layoutNode name="sibTrans">
          <dgm:alg type="conn">
            <dgm:param type="begPts" val="auto"/>
            <dgm:param type="endPts" val="auto"/>
          </dgm:alg>
          <dgm:shape xmlns:r="http://schemas.openxmlformats.org/officeDocument/2006/relationships" type="conn" r:blip="">
            <dgm:adjLst/>
          </dgm:shape>
          <dgm:presOf axis="self"/>
          <dgm:constrLst>
            <dgm:constr type="h" refType="w" fact="0.62"/>
            <dgm:constr type="connDist"/>
            <dgm:constr type="begPad" refType="connDist" fact="0.25"/>
            <dgm:constr type="endPad" refType="connDist" fact="0.22"/>
          </dgm:constrLst>
          <dgm:ruleLst/>
          <dgm:layoutNode name="connectorText">
            <dgm:alg type="tx">
              <dgm:param type="autoTxRot" val="grav"/>
            </dgm:alg>
            <dgm:shape xmlns:r="http://schemas.openxmlformats.org/officeDocument/2006/relationships" type="conn" r:blip="" hideGeom="1">
              <dgm:adjLst/>
            </dgm:shape>
            <dgm:presOf axis="self"/>
            <dgm:constrLst>
              <dgm:constr type="lMarg"/>
              <dgm:constr type="rMarg"/>
              <dgm:constr type="tMarg"/>
              <dgm:constr type="bMarg"/>
            </dgm:constrLst>
            <dgm:ruleLst>
              <dgm:rule type="primFontSz" val="5" fact="NaN" max="NaN"/>
            </dgm:ruleLst>
          </dgm:layoutNode>
        </dgm:layoutNode>
      </dgm:forEach>
    </dgm:forEach>
  </dgm:layoutNode>
</dgm:layoutDef>
</file>

<file path=ppt/diagrams/quickStyle1.xml><?xml version="1.0" encoding="utf-8"?>
<dgm:styleDef xmlns:dgm="http://schemas.openxmlformats.org/drawingml/2006/diagram" xmlns:a="http://schemas.openxmlformats.org/drawingml/2006/main" uniqueId="urn:microsoft.com/office/officeart/2005/8/quickstyle/simple1">
  <dgm:title val=""/>
  <dgm:desc val=""/>
  <dgm:catLst>
    <dgm:cat type="simple" pri="10100"/>
  </dgm:catLst>
  <dgm:scene3d>
    <a:camera prst="orthographicFront"/>
    <a:lightRig rig="threePt" dir="t"/>
  </dgm:scene3d>
  <dgm:styleLbl name="node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l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vennNode1">
    <dgm:scene3d>
      <a:camera prst="orthographicFront"/>
      <a:lightRig rig="threePt" dir="t"/>
    </dgm:scene3d>
    <dgm:sp3d/>
    <dgm:txPr/>
    <dgm:style>
      <a:lnRef idx="2">
        <a:scrgbClr r="0" g="0" b="0"/>
      </a:lnRef>
      <a:fillRef idx="1">
        <a:scrgbClr r="0" g="0" b="0"/>
      </a:fillRef>
      <a:effectRef idx="0">
        <a:scrgbClr r="0" g="0" b="0"/>
      </a:effectRef>
      <a:fontRef idx="minor">
        <a:schemeClr val="tx1"/>
      </a:fontRef>
    </dgm:style>
  </dgm:styleLbl>
  <dgm:styleLbl name="alig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f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f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b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sst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1D1">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con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0">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2">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3">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4">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diagrams/quickStyle2.xml><?xml version="1.0" encoding="utf-8"?>
<dgm:styleDef xmlns:dgm="http://schemas.openxmlformats.org/drawingml/2006/diagram" xmlns:a="http://schemas.openxmlformats.org/drawingml/2006/main" uniqueId="urn:microsoft.com/office/officeart/2005/8/quickstyle/simple1">
  <dgm:title val=""/>
  <dgm:desc val=""/>
  <dgm:catLst>
    <dgm:cat type="simple" pri="10100"/>
  </dgm:catLst>
  <dgm:scene3d>
    <a:camera prst="orthographicFront"/>
    <a:lightRig rig="threePt" dir="t"/>
  </dgm:scene3d>
  <dgm:styleLbl name="node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l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vennNode1">
    <dgm:scene3d>
      <a:camera prst="orthographicFront"/>
      <a:lightRig rig="threePt" dir="t"/>
    </dgm:scene3d>
    <dgm:sp3d/>
    <dgm:txPr/>
    <dgm:style>
      <a:lnRef idx="2">
        <a:scrgbClr r="0" g="0" b="0"/>
      </a:lnRef>
      <a:fillRef idx="1">
        <a:scrgbClr r="0" g="0" b="0"/>
      </a:fillRef>
      <a:effectRef idx="0">
        <a:scrgbClr r="0" g="0" b="0"/>
      </a:effectRef>
      <a:fontRef idx="minor">
        <a:schemeClr val="tx1"/>
      </a:fontRef>
    </dgm:style>
  </dgm:styleLbl>
  <dgm:styleLbl name="alig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f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f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b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sst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1D1">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con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0">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2">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3">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4">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diagrams/quickStyle3.xml><?xml version="1.0" encoding="utf-8"?>
<dgm:styleDef xmlns:dgm="http://schemas.openxmlformats.org/drawingml/2006/diagram" xmlns:a="http://schemas.openxmlformats.org/drawingml/2006/main" uniqueId="urn:microsoft.com/office/officeart/2005/8/quickstyle/simple1">
  <dgm:title val=""/>
  <dgm:desc val=""/>
  <dgm:catLst>
    <dgm:cat type="simple" pri="10100"/>
  </dgm:catLst>
  <dgm:scene3d>
    <a:camera prst="orthographicFront"/>
    <a:lightRig rig="threePt" dir="t"/>
  </dgm:scene3d>
  <dgm:styleLbl name="node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l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vennNode1">
    <dgm:scene3d>
      <a:camera prst="orthographicFront"/>
      <a:lightRig rig="threePt" dir="t"/>
    </dgm:scene3d>
    <dgm:sp3d/>
    <dgm:txPr/>
    <dgm:style>
      <a:lnRef idx="2">
        <a:scrgbClr r="0" g="0" b="0"/>
      </a:lnRef>
      <a:fillRef idx="1">
        <a:scrgbClr r="0" g="0" b="0"/>
      </a:fillRef>
      <a:effectRef idx="0">
        <a:scrgbClr r="0" g="0" b="0"/>
      </a:effectRef>
      <a:fontRef idx="minor">
        <a:schemeClr val="tx1"/>
      </a:fontRef>
    </dgm:style>
  </dgm:styleLbl>
  <dgm:styleLbl name="alig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f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f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b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sst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1D1">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con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0">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2">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3">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4">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handoutMasters/_rels/handoutMaster1.xml.rels><?xml version="1.0" encoding="UTF-8" standalone="yes"?>
<Relationships xmlns="http://schemas.openxmlformats.org/package/2006/relationships"><Relationship Id="rId1" Type="http://schemas.openxmlformats.org/officeDocument/2006/relationships/theme" Target="../theme/theme3.xml"/></Relationships>
</file>

<file path=ppt/handoutMasters/handoutMaster1.xml><?xml version="1.0" encoding="utf-8"?>
<p:handout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Header Placeholder 1"/>
          <p:cNvSpPr>
            <a:spLocks noGrp="1"/>
          </p:cNvSpPr>
          <p:nvPr>
            <p:ph type="hdr" sz="quarter"/>
          </p:nvPr>
        </p:nvSpPr>
        <p:spPr>
          <a:xfrm>
            <a:off x="0" y="0"/>
            <a:ext cx="2971800" cy="458788"/>
          </a:xfrm>
          <a:prstGeom prst="rect">
            <a:avLst/>
          </a:prstGeom>
        </p:spPr>
        <p:txBody>
          <a:bodyPr vert="horz" lIns="91440" tIns="45720" rIns="91440" bIns="45720" rtlCol="0"/>
          <a:lstStyle>
            <a:lvl1pPr algn="l">
              <a:defRPr sz="1200"/>
            </a:lvl1pPr>
          </a:lstStyle>
          <a:p>
            <a:endParaRPr lang="en-GB"/>
          </a:p>
        </p:txBody>
      </p:sp>
      <p:sp>
        <p:nvSpPr>
          <p:cNvPr id="3" name="Date Placeholder 2"/>
          <p:cNvSpPr>
            <a:spLocks noGrp="1"/>
          </p:cNvSpPr>
          <p:nvPr>
            <p:ph type="dt" sz="quarter" idx="1"/>
          </p:nvPr>
        </p:nvSpPr>
        <p:spPr>
          <a:xfrm>
            <a:off x="3884613" y="0"/>
            <a:ext cx="2971800" cy="458788"/>
          </a:xfrm>
          <a:prstGeom prst="rect">
            <a:avLst/>
          </a:prstGeom>
        </p:spPr>
        <p:txBody>
          <a:bodyPr vert="horz" lIns="91440" tIns="45720" rIns="91440" bIns="45720" rtlCol="0"/>
          <a:lstStyle>
            <a:lvl1pPr algn="r">
              <a:defRPr sz="1200"/>
            </a:lvl1pPr>
          </a:lstStyle>
          <a:p>
            <a:fld id="{116FE2D7-C1D9-42D4-BDBB-ED6C25ED1391}" type="datetimeFigureOut">
              <a:rPr lang="en-GB" smtClean="0"/>
              <a:t>25/03/2019</a:t>
            </a:fld>
            <a:endParaRPr lang="en-GB"/>
          </a:p>
        </p:txBody>
      </p:sp>
      <p:sp>
        <p:nvSpPr>
          <p:cNvPr id="4" name="Footer Placeholder 3"/>
          <p:cNvSpPr>
            <a:spLocks noGrp="1"/>
          </p:cNvSpPr>
          <p:nvPr>
            <p:ph type="ftr" sz="quarter" idx="2"/>
          </p:nvPr>
        </p:nvSpPr>
        <p:spPr>
          <a:xfrm>
            <a:off x="0" y="8685213"/>
            <a:ext cx="2971800" cy="458787"/>
          </a:xfrm>
          <a:prstGeom prst="rect">
            <a:avLst/>
          </a:prstGeom>
        </p:spPr>
        <p:txBody>
          <a:bodyPr vert="horz" lIns="91440" tIns="45720" rIns="91440" bIns="45720" rtlCol="0" anchor="b"/>
          <a:lstStyle>
            <a:lvl1pPr algn="l">
              <a:defRPr sz="1200"/>
            </a:lvl1pPr>
          </a:lstStyle>
          <a:p>
            <a:endParaRPr lang="en-GB"/>
          </a:p>
        </p:txBody>
      </p:sp>
      <p:sp>
        <p:nvSpPr>
          <p:cNvPr id="5" name="Slide Number Placeholder 4"/>
          <p:cNvSpPr>
            <a:spLocks noGrp="1"/>
          </p:cNvSpPr>
          <p:nvPr>
            <p:ph type="sldNum" sz="quarter" idx="3"/>
          </p:nvPr>
        </p:nvSpPr>
        <p:spPr>
          <a:xfrm>
            <a:off x="3884613" y="8685213"/>
            <a:ext cx="2971800" cy="458787"/>
          </a:xfrm>
          <a:prstGeom prst="rect">
            <a:avLst/>
          </a:prstGeom>
        </p:spPr>
        <p:txBody>
          <a:bodyPr vert="horz" lIns="91440" tIns="45720" rIns="91440" bIns="45720" rtlCol="0" anchor="b"/>
          <a:lstStyle>
            <a:lvl1pPr algn="r">
              <a:defRPr sz="1200"/>
            </a:lvl1pPr>
          </a:lstStyle>
          <a:p>
            <a:fld id="{EDB1E878-F237-4ED5-AF25-805F32056818}" type="slidenum">
              <a:rPr lang="en-GB" smtClean="0"/>
              <a:t>‹#›</a:t>
            </a:fld>
            <a:endParaRPr lang="en-GB"/>
          </a:p>
        </p:txBody>
      </p:sp>
    </p:spTree>
    <p:extLst>
      <p:ext uri="{BB962C8B-B14F-4D97-AF65-F5344CB8AC3E}">
        <p14:creationId xmlns:p14="http://schemas.microsoft.com/office/powerpoint/2010/main" val="2347671363"/>
      </p:ext>
    </p:extLst>
  </p:cSld>
  <p:clrMap bg1="lt1" tx1="dk1" bg2="lt2" tx2="dk2" accent1="accent1" accent2="accent2" accent3="accent3" accent4="accent4" accent5="accent5" accent6="accent6" hlink="hlink" folHlink="folHlink"/>
</p:handoutMaster>
</file>

<file path=ppt/notesMasters/_rels/notesMaster1.xml.rels><?xml version="1.0" encoding="UTF-8" standalone="yes"?>
<Relationships xmlns="http://schemas.openxmlformats.org/package/2006/relationships"><Relationship Id="rId1" Type="http://schemas.openxmlformats.org/officeDocument/2006/relationships/theme" Target="../theme/theme2.xml"/></Relationships>
</file>

<file path=ppt/notesMasters/notesMaster1.xml><?xml version="1.0" encoding="utf-8"?>
<p:notes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Header Placeholder 1"/>
          <p:cNvSpPr>
            <a:spLocks noGrp="1"/>
          </p:cNvSpPr>
          <p:nvPr>
            <p:ph type="hdr" sz="quarter"/>
          </p:nvPr>
        </p:nvSpPr>
        <p:spPr>
          <a:xfrm>
            <a:off x="0" y="0"/>
            <a:ext cx="2971800" cy="458788"/>
          </a:xfrm>
          <a:prstGeom prst="rect">
            <a:avLst/>
          </a:prstGeom>
        </p:spPr>
        <p:txBody>
          <a:bodyPr vert="horz" lIns="91440" tIns="45720" rIns="91440" bIns="45720" rtlCol="0"/>
          <a:lstStyle>
            <a:lvl1pPr algn="l">
              <a:defRPr sz="1200"/>
            </a:lvl1pPr>
          </a:lstStyle>
          <a:p>
            <a:endParaRPr lang="en-GB" dirty="0"/>
          </a:p>
        </p:txBody>
      </p:sp>
      <p:sp>
        <p:nvSpPr>
          <p:cNvPr id="3" name="Date Placeholder 2"/>
          <p:cNvSpPr>
            <a:spLocks noGrp="1"/>
          </p:cNvSpPr>
          <p:nvPr>
            <p:ph type="dt" idx="1"/>
          </p:nvPr>
        </p:nvSpPr>
        <p:spPr>
          <a:xfrm>
            <a:off x="3884613" y="0"/>
            <a:ext cx="2971800" cy="458788"/>
          </a:xfrm>
          <a:prstGeom prst="rect">
            <a:avLst/>
          </a:prstGeom>
        </p:spPr>
        <p:txBody>
          <a:bodyPr vert="horz" lIns="91440" tIns="45720" rIns="91440" bIns="45720" rtlCol="0"/>
          <a:lstStyle>
            <a:lvl1pPr algn="r">
              <a:defRPr sz="1200"/>
            </a:lvl1pPr>
          </a:lstStyle>
          <a:p>
            <a:fld id="{9A663705-9DDD-474B-A20A-4210D5C64BFD}" type="datetimeFigureOut">
              <a:rPr lang="en-GB" smtClean="0"/>
              <a:t>25/03/2019</a:t>
            </a:fld>
            <a:endParaRPr lang="en-GB" dirty="0"/>
          </a:p>
        </p:txBody>
      </p:sp>
      <p:sp>
        <p:nvSpPr>
          <p:cNvPr id="4" name="Slide Image Placeholder 3"/>
          <p:cNvSpPr>
            <a:spLocks noGrp="1" noRot="1" noChangeAspect="1"/>
          </p:cNvSpPr>
          <p:nvPr>
            <p:ph type="sldImg" idx="2"/>
          </p:nvPr>
        </p:nvSpPr>
        <p:spPr>
          <a:xfrm>
            <a:off x="685800" y="1143000"/>
            <a:ext cx="5486400" cy="3086100"/>
          </a:xfrm>
          <a:prstGeom prst="rect">
            <a:avLst/>
          </a:prstGeom>
          <a:noFill/>
          <a:ln w="12700">
            <a:solidFill>
              <a:prstClr val="black"/>
            </a:solidFill>
          </a:ln>
        </p:spPr>
        <p:txBody>
          <a:bodyPr vert="horz" lIns="91440" tIns="45720" rIns="91440" bIns="45720" rtlCol="0" anchor="ctr"/>
          <a:lstStyle/>
          <a:p>
            <a:endParaRPr lang="en-GB" dirty="0"/>
          </a:p>
        </p:txBody>
      </p:sp>
      <p:sp>
        <p:nvSpPr>
          <p:cNvPr id="5" name="Notes Placeholder 4"/>
          <p:cNvSpPr>
            <a:spLocks noGrp="1"/>
          </p:cNvSpPr>
          <p:nvPr>
            <p:ph type="body" sz="quarter" idx="3"/>
          </p:nvPr>
        </p:nvSpPr>
        <p:spPr>
          <a:xfrm>
            <a:off x="685800" y="4400550"/>
            <a:ext cx="5486400" cy="3600450"/>
          </a:xfrm>
          <a:prstGeom prst="rect">
            <a:avLst/>
          </a:prstGeom>
        </p:spPr>
        <p:txBody>
          <a:bodyPr vert="horz" lIns="91440" tIns="45720" rIns="91440" bIns="45720" rtlCol="0"/>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GB"/>
          </a:p>
        </p:txBody>
      </p:sp>
      <p:sp>
        <p:nvSpPr>
          <p:cNvPr id="6" name="Footer Placeholder 5"/>
          <p:cNvSpPr>
            <a:spLocks noGrp="1"/>
          </p:cNvSpPr>
          <p:nvPr>
            <p:ph type="ftr" sz="quarter" idx="4"/>
          </p:nvPr>
        </p:nvSpPr>
        <p:spPr>
          <a:xfrm>
            <a:off x="0" y="8685213"/>
            <a:ext cx="2971800" cy="458787"/>
          </a:xfrm>
          <a:prstGeom prst="rect">
            <a:avLst/>
          </a:prstGeom>
        </p:spPr>
        <p:txBody>
          <a:bodyPr vert="horz" lIns="91440" tIns="45720" rIns="91440" bIns="45720" rtlCol="0" anchor="b"/>
          <a:lstStyle>
            <a:lvl1pPr algn="l">
              <a:defRPr sz="1200"/>
            </a:lvl1pPr>
          </a:lstStyle>
          <a:p>
            <a:endParaRPr lang="en-GB" dirty="0"/>
          </a:p>
        </p:txBody>
      </p:sp>
      <p:sp>
        <p:nvSpPr>
          <p:cNvPr id="7" name="Slide Number Placeholder 6"/>
          <p:cNvSpPr>
            <a:spLocks noGrp="1"/>
          </p:cNvSpPr>
          <p:nvPr>
            <p:ph type="sldNum" sz="quarter" idx="5"/>
          </p:nvPr>
        </p:nvSpPr>
        <p:spPr>
          <a:xfrm>
            <a:off x="3884613" y="8685213"/>
            <a:ext cx="2971800" cy="458787"/>
          </a:xfrm>
          <a:prstGeom prst="rect">
            <a:avLst/>
          </a:prstGeom>
        </p:spPr>
        <p:txBody>
          <a:bodyPr vert="horz" lIns="91440" tIns="45720" rIns="91440" bIns="45720" rtlCol="0" anchor="b"/>
          <a:lstStyle>
            <a:lvl1pPr algn="r">
              <a:defRPr sz="1200"/>
            </a:lvl1pPr>
          </a:lstStyle>
          <a:p>
            <a:fld id="{454C6864-84F0-4B69-B325-0D65E1C3B6D8}" type="slidenum">
              <a:rPr lang="en-GB" smtClean="0"/>
              <a:t>‹#›</a:t>
            </a:fld>
            <a:endParaRPr lang="en-GB" dirty="0"/>
          </a:p>
        </p:txBody>
      </p:sp>
    </p:spTree>
    <p:extLst>
      <p:ext uri="{BB962C8B-B14F-4D97-AF65-F5344CB8AC3E}">
        <p14:creationId xmlns:p14="http://schemas.microsoft.com/office/powerpoint/2010/main" val="523429967"/>
      </p:ext>
    </p:extLst>
  </p:cSld>
  <p:clrMap bg1="lt1" tx1="dk1" bg2="lt2" tx2="dk2" accent1="accent1" accent2="accent2" accent3="accent3" accent4="accent4" accent5="accent5" accent6="accent6" hlink="hlink" folHlink="folHlink"/>
  <p:notesStyle>
    <a:lvl1pPr marL="0" algn="l" defTabSz="914400" rtl="0" eaLnBrk="1" latinLnBrk="0" hangingPunct="1">
      <a:defRPr sz="1200" kern="1200">
        <a:solidFill>
          <a:schemeClr val="tx1"/>
        </a:solidFill>
        <a:latin typeface="+mn-lt"/>
        <a:ea typeface="+mn-ea"/>
        <a:cs typeface="+mn-cs"/>
      </a:defRPr>
    </a:lvl1pPr>
    <a:lvl2pPr marL="457200" algn="l" defTabSz="914400" rtl="0" eaLnBrk="1" latinLnBrk="0" hangingPunct="1">
      <a:defRPr sz="1200" kern="1200">
        <a:solidFill>
          <a:schemeClr val="tx1"/>
        </a:solidFill>
        <a:latin typeface="+mn-lt"/>
        <a:ea typeface="+mn-ea"/>
        <a:cs typeface="+mn-cs"/>
      </a:defRPr>
    </a:lvl2pPr>
    <a:lvl3pPr marL="914400" algn="l" defTabSz="914400" rtl="0" eaLnBrk="1" latinLnBrk="0" hangingPunct="1">
      <a:defRPr sz="1200" kern="1200">
        <a:solidFill>
          <a:schemeClr val="tx1"/>
        </a:solidFill>
        <a:latin typeface="+mn-lt"/>
        <a:ea typeface="+mn-ea"/>
        <a:cs typeface="+mn-cs"/>
      </a:defRPr>
    </a:lvl3pPr>
    <a:lvl4pPr marL="1371600" algn="l" defTabSz="914400" rtl="0" eaLnBrk="1" latinLnBrk="0" hangingPunct="1">
      <a:defRPr sz="1200" kern="1200">
        <a:solidFill>
          <a:schemeClr val="tx1"/>
        </a:solidFill>
        <a:latin typeface="+mn-lt"/>
        <a:ea typeface="+mn-ea"/>
        <a:cs typeface="+mn-cs"/>
      </a:defRPr>
    </a:lvl4pPr>
    <a:lvl5pPr marL="1828800" algn="l" defTabSz="914400" rtl="0" eaLnBrk="1" latinLnBrk="0" hangingPunct="1">
      <a:defRPr sz="1200" kern="1200">
        <a:solidFill>
          <a:schemeClr val="tx1"/>
        </a:solidFill>
        <a:latin typeface="+mn-lt"/>
        <a:ea typeface="+mn-ea"/>
        <a:cs typeface="+mn-cs"/>
      </a:defRPr>
    </a:lvl5pPr>
    <a:lvl6pPr marL="2286000" algn="l" defTabSz="914400" rtl="0" eaLnBrk="1" latinLnBrk="0" hangingPunct="1">
      <a:defRPr sz="1200" kern="1200">
        <a:solidFill>
          <a:schemeClr val="tx1"/>
        </a:solidFill>
        <a:latin typeface="+mn-lt"/>
        <a:ea typeface="+mn-ea"/>
        <a:cs typeface="+mn-cs"/>
      </a:defRPr>
    </a:lvl6pPr>
    <a:lvl7pPr marL="2743200" algn="l" defTabSz="914400" rtl="0" eaLnBrk="1" latinLnBrk="0" hangingPunct="1">
      <a:defRPr sz="1200" kern="1200">
        <a:solidFill>
          <a:schemeClr val="tx1"/>
        </a:solidFill>
        <a:latin typeface="+mn-lt"/>
        <a:ea typeface="+mn-ea"/>
        <a:cs typeface="+mn-cs"/>
      </a:defRPr>
    </a:lvl7pPr>
    <a:lvl8pPr marL="3200400" algn="l" defTabSz="914400" rtl="0" eaLnBrk="1" latinLnBrk="0" hangingPunct="1">
      <a:defRPr sz="1200" kern="1200">
        <a:solidFill>
          <a:schemeClr val="tx1"/>
        </a:solidFill>
        <a:latin typeface="+mn-lt"/>
        <a:ea typeface="+mn-ea"/>
        <a:cs typeface="+mn-cs"/>
      </a:defRPr>
    </a:lvl8pPr>
    <a:lvl9pPr marL="3657600" algn="l" defTabSz="914400" rtl="0" eaLnBrk="1" latinLnBrk="0" hangingPunct="1">
      <a:defRPr sz="1200" kern="1200">
        <a:solidFill>
          <a:schemeClr val="tx1"/>
        </a:solidFill>
        <a:latin typeface="+mn-lt"/>
        <a:ea typeface="+mn-ea"/>
        <a:cs typeface="+mn-cs"/>
      </a:defRPr>
    </a:lvl9pPr>
  </p:notesStyle>
</p:notesMaster>
</file>

<file path=ppt/notesSlides/_rels/notesSlide1.xml.rels><?xml version="1.0" encoding="UTF-8" standalone="yes"?>
<Relationships xmlns="http://schemas.openxmlformats.org/package/2006/relationships"><Relationship Id="rId2" Type="http://schemas.openxmlformats.org/officeDocument/2006/relationships/slide" Target="../slides/slide4.xml"/><Relationship Id="rId1" Type="http://schemas.openxmlformats.org/officeDocument/2006/relationships/notesMaster" Target="../notesMasters/notesMaster1.xml"/></Relationships>
</file>

<file path=ppt/notesSlides/_rels/notesSlide2.xml.rels><?xml version="1.0" encoding="UTF-8" standalone="yes"?>
<Relationships xmlns="http://schemas.openxmlformats.org/package/2006/relationships"><Relationship Id="rId2" Type="http://schemas.openxmlformats.org/officeDocument/2006/relationships/slide" Target="../slides/slide5.xml"/><Relationship Id="rId1" Type="http://schemas.openxmlformats.org/officeDocument/2006/relationships/notesMaster" Target="../notesMasters/notesMaster1.xml"/></Relationships>
</file>

<file path=ppt/notesSlides/_rels/notesSlide3.xml.rels><?xml version="1.0" encoding="UTF-8" standalone="yes"?>
<Relationships xmlns="http://schemas.openxmlformats.org/package/2006/relationships"><Relationship Id="rId2" Type="http://schemas.openxmlformats.org/officeDocument/2006/relationships/slide" Target="../slides/slide7.xml"/><Relationship Id="rId1" Type="http://schemas.openxmlformats.org/officeDocument/2006/relationships/notesMaster" Target="../notesMasters/notesMaster1.xml"/></Relationships>
</file>

<file path=ppt/notesSlides/_rels/notesSlide4.xml.rels><?xml version="1.0" encoding="UTF-8" standalone="yes"?>
<Relationships xmlns="http://schemas.openxmlformats.org/package/2006/relationships"><Relationship Id="rId2" Type="http://schemas.openxmlformats.org/officeDocument/2006/relationships/slide" Target="../slides/slide8.xml"/><Relationship Id="rId1" Type="http://schemas.openxmlformats.org/officeDocument/2006/relationships/notesMaster" Target="../notesMasters/notesMaster1.xml"/></Relationships>
</file>

<file path=ppt/notesSlides/_rels/notesSlide5.xml.rels><?xml version="1.0" encoding="UTF-8" standalone="yes"?>
<Relationships xmlns="http://schemas.openxmlformats.org/package/2006/relationships"><Relationship Id="rId2" Type="http://schemas.openxmlformats.org/officeDocument/2006/relationships/slide" Target="../slides/slide9.xml"/><Relationship Id="rId1" Type="http://schemas.openxmlformats.org/officeDocument/2006/relationships/notesMaster" Target="../notesMasters/notesMaster1.xml"/></Relationships>
</file>

<file path=ppt/notesSlides/_rels/notesSlide6.xml.rels><?xml version="1.0" encoding="UTF-8" standalone="yes"?>
<Relationships xmlns="http://schemas.openxmlformats.org/package/2006/relationships"><Relationship Id="rId2" Type="http://schemas.openxmlformats.org/officeDocument/2006/relationships/slide" Target="../slides/slide10.xml"/><Relationship Id="rId1" Type="http://schemas.openxmlformats.org/officeDocument/2006/relationships/notesMaster" Target="../notesMasters/notesMaster1.xml"/></Relationships>
</file>

<file path=ppt/notesSlides/_rels/notesSlide7.xml.rels><?xml version="1.0" encoding="UTF-8" standalone="yes"?>
<Relationships xmlns="http://schemas.openxmlformats.org/package/2006/relationships"><Relationship Id="rId2" Type="http://schemas.openxmlformats.org/officeDocument/2006/relationships/slide" Target="../slides/slide11.xml"/><Relationship Id="rId1" Type="http://schemas.openxmlformats.org/officeDocument/2006/relationships/notesMaster" Target="../notesMasters/notesMaster1.xml"/></Relationships>
</file>

<file path=ppt/notesSlides/_rels/notesSlide8.xml.rels><?xml version="1.0" encoding="UTF-8" standalone="yes"?>
<Relationships xmlns="http://schemas.openxmlformats.org/package/2006/relationships"><Relationship Id="rId2" Type="http://schemas.openxmlformats.org/officeDocument/2006/relationships/slide" Target="../slides/slide12.xml"/><Relationship Id="rId1" Type="http://schemas.openxmlformats.org/officeDocument/2006/relationships/notesMaster" Target="../notesMasters/notesMaster1.xml"/></Relationships>
</file>

<file path=ppt/notesSlides/_rels/notesSlide9.xml.rels><?xml version="1.0" encoding="UTF-8" standalone="yes"?>
<Relationships xmlns="http://schemas.openxmlformats.org/package/2006/relationships"><Relationship Id="rId2" Type="http://schemas.openxmlformats.org/officeDocument/2006/relationships/slide" Target="../slides/slide13.xml"/><Relationship Id="rId1" Type="http://schemas.openxmlformats.org/officeDocument/2006/relationships/notesMaster" Target="../notesMasters/notesMaster1.xml"/></Relationships>
</file>

<file path=ppt/notesSlides/_rels/notesSlide10.xml.rels><?xml version="1.0" encoding="UTF-8" standalone="yes"?>
<Relationships xmlns="http://schemas.openxmlformats.org/package/2006/relationships"><Relationship Id="rId2" Type="http://schemas.openxmlformats.org/officeDocument/2006/relationships/slide" Target="../slides/slide14.xml"/><Relationship Id="rId1" Type="http://schemas.openxmlformats.org/officeDocument/2006/relationships/notesMaster" Target="../notesMasters/notesMaster1.xml"/></Relationships>
</file>

<file path=ppt/notesSlides/_rels/notesSlide11.xml.rels><?xml version="1.0" encoding="UTF-8" standalone="yes"?>
<Relationships xmlns="http://schemas.openxmlformats.org/package/2006/relationships"><Relationship Id="rId2" Type="http://schemas.openxmlformats.org/officeDocument/2006/relationships/slide" Target="../slides/slide15.xml"/><Relationship Id="rId1" Type="http://schemas.openxmlformats.org/officeDocument/2006/relationships/notesMaster" Target="../notesMasters/notesMaster1.xml"/></Relationships>
</file>

<file path=ppt/notesSlides/_rels/notesSlide12.xml.rels><?xml version="1.0" encoding="UTF-8" standalone="yes"?>
<Relationships xmlns="http://schemas.openxmlformats.org/package/2006/relationships"><Relationship Id="rId2" Type="http://schemas.openxmlformats.org/officeDocument/2006/relationships/slide" Target="../slides/slide16.xml"/><Relationship Id="rId1" Type="http://schemas.openxmlformats.org/officeDocument/2006/relationships/notesMaster" Target="../notesMasters/notesMaster1.xml"/></Relationships>
</file>

<file path=ppt/notesSlides/_rels/notesSlide13.xml.rels><?xml version="1.0" encoding="UTF-8" standalone="yes"?>
<Relationships xmlns="http://schemas.openxmlformats.org/package/2006/relationships"><Relationship Id="rId2" Type="http://schemas.openxmlformats.org/officeDocument/2006/relationships/slide" Target="../slides/slide17.xml"/><Relationship Id="rId1" Type="http://schemas.openxmlformats.org/officeDocument/2006/relationships/notesMaster" Target="../notesMasters/notesMaster1.xml"/></Relationships>
</file>

<file path=ppt/notesSlides/_rels/notesSlide14.xml.rels><?xml version="1.0" encoding="UTF-8" standalone="yes"?>
<Relationships xmlns="http://schemas.openxmlformats.org/package/2006/relationships"><Relationship Id="rId2" Type="http://schemas.openxmlformats.org/officeDocument/2006/relationships/slide" Target="../slides/slide18.xml"/><Relationship Id="rId1" Type="http://schemas.openxmlformats.org/officeDocument/2006/relationships/notesMaster" Target="../notesMasters/notesMaster1.xml"/></Relationships>
</file>

<file path=ppt/notesSlides/_rels/notesSlide15.xml.rels><?xml version="1.0" encoding="UTF-8" standalone="yes"?>
<Relationships xmlns="http://schemas.openxmlformats.org/package/2006/relationships"><Relationship Id="rId2" Type="http://schemas.openxmlformats.org/officeDocument/2006/relationships/slide" Target="../slides/slide19.xml"/><Relationship Id="rId1" Type="http://schemas.openxmlformats.org/officeDocument/2006/relationships/notesMaster" Target="../notesMasters/notesMaster1.xml"/></Relationships>
</file>

<file path=ppt/notesSlides/_rels/notesSlide16.xml.rels><?xml version="1.0" encoding="UTF-8" standalone="yes"?>
<Relationships xmlns="http://schemas.openxmlformats.org/package/2006/relationships"><Relationship Id="rId2" Type="http://schemas.openxmlformats.org/officeDocument/2006/relationships/slide" Target="../slides/slide20.xml"/><Relationship Id="rId1" Type="http://schemas.openxmlformats.org/officeDocument/2006/relationships/notesMaster" Target="../notesMasters/notesMaster1.xml"/></Relationships>
</file>

<file path=ppt/notesSlides/_rels/notesSlide17.xml.rels><?xml version="1.0" encoding="UTF-8" standalone="yes"?>
<Relationships xmlns="http://schemas.openxmlformats.org/package/2006/relationships"><Relationship Id="rId2" Type="http://schemas.openxmlformats.org/officeDocument/2006/relationships/slide" Target="../slides/slide21.xml"/><Relationship Id="rId1" Type="http://schemas.openxmlformats.org/officeDocument/2006/relationships/notesMaster" Target="../notesMasters/notesMaster1.xml"/></Relationships>
</file>

<file path=ppt/notesSlides/_rels/notesSlide18.xml.rels><?xml version="1.0" encoding="UTF-8" standalone="yes"?>
<Relationships xmlns="http://schemas.openxmlformats.org/package/2006/relationships"><Relationship Id="rId2" Type="http://schemas.openxmlformats.org/officeDocument/2006/relationships/slide" Target="../slides/slide22.xml"/><Relationship Id="rId1" Type="http://schemas.openxmlformats.org/officeDocument/2006/relationships/notesMaster" Target="../notesMasters/notesMaster1.xml"/></Relationships>
</file>

<file path=ppt/notesSlides/_rels/notesSlide19.xml.rels><?xml version="1.0" encoding="UTF-8" standalone="yes"?>
<Relationships xmlns="http://schemas.openxmlformats.org/package/2006/relationships"><Relationship Id="rId2" Type="http://schemas.openxmlformats.org/officeDocument/2006/relationships/slide" Target="../slides/slide23.xml"/><Relationship Id="rId1" Type="http://schemas.openxmlformats.org/officeDocument/2006/relationships/notesMaster" Target="../notesMasters/notesMaster1.xml"/></Relationships>
</file>

<file path=ppt/notesSlides/_rels/notesSlide20.xml.rels><?xml version="1.0" encoding="UTF-8" standalone="yes"?>
<Relationships xmlns="http://schemas.openxmlformats.org/package/2006/relationships"><Relationship Id="rId2" Type="http://schemas.openxmlformats.org/officeDocument/2006/relationships/slide" Target="../slides/slide24.xml"/><Relationship Id="rId1" Type="http://schemas.openxmlformats.org/officeDocument/2006/relationships/notesMaster" Target="../notesMasters/notesMaster1.xml"/></Relationships>
</file>

<file path=ppt/notesSlides/_rels/notesSlide21.xml.rels><?xml version="1.0" encoding="UTF-8" standalone="yes"?>
<Relationships xmlns="http://schemas.openxmlformats.org/package/2006/relationships"><Relationship Id="rId2" Type="http://schemas.openxmlformats.org/officeDocument/2006/relationships/slide" Target="../slides/slide26.xml"/><Relationship Id="rId1" Type="http://schemas.openxmlformats.org/officeDocument/2006/relationships/notesMaster" Target="../notesMasters/notesMaster1.xml"/></Relationships>
</file>

<file path=ppt/notesSlides/_rels/notesSlide22.xml.rels><?xml version="1.0" encoding="UTF-8" standalone="yes"?>
<Relationships xmlns="http://schemas.openxmlformats.org/package/2006/relationships"><Relationship Id="rId2" Type="http://schemas.openxmlformats.org/officeDocument/2006/relationships/slide" Target="../slides/slide27.xml"/><Relationship Id="rId1" Type="http://schemas.openxmlformats.org/officeDocument/2006/relationships/notesMaster" Target="../notesMasters/notesMaster1.xml"/></Relationships>
</file>

<file path=ppt/notesSlides/_rels/notesSlide23.xml.rels><?xml version="1.0" encoding="UTF-8" standalone="yes"?>
<Relationships xmlns="http://schemas.openxmlformats.org/package/2006/relationships"><Relationship Id="rId2" Type="http://schemas.openxmlformats.org/officeDocument/2006/relationships/slide" Target="../slides/slide28.xml"/><Relationship Id="rId1" Type="http://schemas.openxmlformats.org/officeDocument/2006/relationships/notesMaster" Target="../notesMasters/notesMaster1.xml"/></Relationships>
</file>

<file path=ppt/notesSlides/_rels/notesSlide24.xml.rels><?xml version="1.0" encoding="UTF-8" standalone="yes"?>
<Relationships xmlns="http://schemas.openxmlformats.org/package/2006/relationships"><Relationship Id="rId2" Type="http://schemas.openxmlformats.org/officeDocument/2006/relationships/slide" Target="../slides/slide29.xml"/><Relationship Id="rId1" Type="http://schemas.openxmlformats.org/officeDocument/2006/relationships/notesMaster" Target="../notesMasters/notesMaster1.xml"/></Relationships>
</file>

<file path=ppt/notesSlides/_rels/notesSlide25.xml.rels><?xml version="1.0" encoding="UTF-8" standalone="yes"?>
<Relationships xmlns="http://schemas.openxmlformats.org/package/2006/relationships"><Relationship Id="rId2" Type="http://schemas.openxmlformats.org/officeDocument/2006/relationships/slide" Target="../slides/slide30.xml"/><Relationship Id="rId1" Type="http://schemas.openxmlformats.org/officeDocument/2006/relationships/notesMaster" Target="../notesMasters/notesMaster1.xml"/></Relationships>
</file>

<file path=ppt/notesSlides/_rels/notesSlide26.xml.rels><?xml version="1.0" encoding="UTF-8" standalone="yes"?>
<Relationships xmlns="http://schemas.openxmlformats.org/package/2006/relationships"><Relationship Id="rId2" Type="http://schemas.openxmlformats.org/officeDocument/2006/relationships/slide" Target="../slides/slide31.xml"/><Relationship Id="rId1" Type="http://schemas.openxmlformats.org/officeDocument/2006/relationships/notesMaster" Target="../notesMasters/notesMaster1.xml"/></Relationships>
</file>

<file path=ppt/notesSlides/_rels/notesSlide27.xml.rels><?xml version="1.0" encoding="UTF-8" standalone="yes"?>
<Relationships xmlns="http://schemas.openxmlformats.org/package/2006/relationships"><Relationship Id="rId2" Type="http://schemas.openxmlformats.org/officeDocument/2006/relationships/slide" Target="../slides/slide32.xml"/><Relationship Id="rId1" Type="http://schemas.openxmlformats.org/officeDocument/2006/relationships/notesMaster" Target="../notesMasters/notesMaster1.xml"/></Relationships>
</file>

<file path=ppt/notesSlides/_rels/notesSlide28.xml.rels><?xml version="1.0" encoding="UTF-8" standalone="yes"?>
<Relationships xmlns="http://schemas.openxmlformats.org/package/2006/relationships"><Relationship Id="rId2" Type="http://schemas.openxmlformats.org/officeDocument/2006/relationships/slide" Target="../slides/slide33.xml"/><Relationship Id="rId1" Type="http://schemas.openxmlformats.org/officeDocument/2006/relationships/notesMaster" Target="../notesMasters/notesMaster1.xml"/></Relationships>
</file>

<file path=ppt/notesSlides/_rels/notesSlide29.xml.rels><?xml version="1.0" encoding="UTF-8" standalone="yes"?>
<Relationships xmlns="http://schemas.openxmlformats.org/package/2006/relationships"><Relationship Id="rId2" Type="http://schemas.openxmlformats.org/officeDocument/2006/relationships/slide" Target="../slides/slide34.xml"/><Relationship Id="rId1" Type="http://schemas.openxmlformats.org/officeDocument/2006/relationships/notesMaster" Target="../notesMasters/notesMaster1.xml"/></Relationships>
</file>

<file path=ppt/notesSlides/_rels/notesSlide30.xml.rels><?xml version="1.0" encoding="UTF-8" standalone="yes"?>
<Relationships xmlns="http://schemas.openxmlformats.org/package/2006/relationships"><Relationship Id="rId2" Type="http://schemas.openxmlformats.org/officeDocument/2006/relationships/slide" Target="../slides/slide35.xml"/><Relationship Id="rId1" Type="http://schemas.openxmlformats.org/officeDocument/2006/relationships/notesMaster" Target="../notesMasters/notesMaster1.xml"/></Relationships>
</file>

<file path=ppt/notesSlides/_rels/notesSlide31.xml.rels><?xml version="1.0" encoding="UTF-8" standalone="yes"?>
<Relationships xmlns="http://schemas.openxmlformats.org/package/2006/relationships"><Relationship Id="rId2" Type="http://schemas.openxmlformats.org/officeDocument/2006/relationships/slide" Target="../slides/slide36.xml"/><Relationship Id="rId1" Type="http://schemas.openxmlformats.org/officeDocument/2006/relationships/notesMaster" Target="../notesMasters/notesMaster1.xml"/></Relationships>
</file>

<file path=ppt/notesSlides/_rels/notesSlide32.xml.rels><?xml version="1.0" encoding="UTF-8" standalone="yes"?>
<Relationships xmlns="http://schemas.openxmlformats.org/package/2006/relationships"><Relationship Id="rId2" Type="http://schemas.openxmlformats.org/officeDocument/2006/relationships/slide" Target="../slides/slide37.xml"/><Relationship Id="rId1" Type="http://schemas.openxmlformats.org/officeDocument/2006/relationships/notesMaster" Target="../notesMasters/notesMaster1.xml"/></Relationships>
</file>

<file path=ppt/notesSlides/_rels/notesSlide33.xml.rels><?xml version="1.0" encoding="UTF-8" standalone="yes"?>
<Relationships xmlns="http://schemas.openxmlformats.org/package/2006/relationships"><Relationship Id="rId2" Type="http://schemas.openxmlformats.org/officeDocument/2006/relationships/slide" Target="../slides/slide38.xml"/><Relationship Id="rId1" Type="http://schemas.openxmlformats.org/officeDocument/2006/relationships/notesMaster" Target="../notesMasters/notesMaster1.xml"/></Relationships>
</file>

<file path=ppt/notesSlides/_rels/notesSlide34.xml.rels><?xml version="1.0" encoding="UTF-8" standalone="yes"?>
<Relationships xmlns="http://schemas.openxmlformats.org/package/2006/relationships"><Relationship Id="rId2" Type="http://schemas.openxmlformats.org/officeDocument/2006/relationships/slide" Target="../slides/slide39.xml"/><Relationship Id="rId1" Type="http://schemas.openxmlformats.org/officeDocument/2006/relationships/notesMaster" Target="../notesMasters/notesMaster1.xml"/></Relationships>
</file>

<file path=ppt/notesSlides/_rels/notesSlide35.xml.rels><?xml version="1.0" encoding="UTF-8" standalone="yes"?>
<Relationships xmlns="http://schemas.openxmlformats.org/package/2006/relationships"><Relationship Id="rId2" Type="http://schemas.openxmlformats.org/officeDocument/2006/relationships/slide" Target="../slides/slide40.xml"/><Relationship Id="rId1" Type="http://schemas.openxmlformats.org/officeDocument/2006/relationships/notesMaster" Target="../notesMasters/notesMaster1.xml"/></Relationships>
</file>

<file path=ppt/notesSlides/_rels/notesSlide36.xml.rels><?xml version="1.0" encoding="UTF-8" standalone="yes"?>
<Relationships xmlns="http://schemas.openxmlformats.org/package/2006/relationships"><Relationship Id="rId2" Type="http://schemas.openxmlformats.org/officeDocument/2006/relationships/slide" Target="../slides/slide41.xml"/><Relationship Id="rId1" Type="http://schemas.openxmlformats.org/officeDocument/2006/relationships/notesMaster" Target="../notesMasters/notesMaster1.xml"/></Relationships>
</file>

<file path=ppt/notesSlides/_rels/notesSlide37.xml.rels><?xml version="1.0" encoding="UTF-8" standalone="yes"?>
<Relationships xmlns="http://schemas.openxmlformats.org/package/2006/relationships"><Relationship Id="rId2" Type="http://schemas.openxmlformats.org/officeDocument/2006/relationships/slide" Target="../slides/slide42.xml"/><Relationship Id="rId1" Type="http://schemas.openxmlformats.org/officeDocument/2006/relationships/notesMaster" Target="../notesMasters/notesMaster1.xml"/></Relationships>
</file>

<file path=ppt/notesSlides/_rels/notesSlide38.xml.rels><?xml version="1.0" encoding="UTF-8" standalone="yes"?>
<Relationships xmlns="http://schemas.openxmlformats.org/package/2006/relationships"><Relationship Id="rId2" Type="http://schemas.openxmlformats.org/officeDocument/2006/relationships/slide" Target="../slides/slide43.xml"/><Relationship Id="rId1" Type="http://schemas.openxmlformats.org/officeDocument/2006/relationships/notesMaster" Target="../notesMasters/notesMaster1.xml"/></Relationships>
</file>

<file path=ppt/notesSlides/_rels/notesSlide39.xml.rels><?xml version="1.0" encoding="UTF-8" standalone="yes"?>
<Relationships xmlns="http://schemas.openxmlformats.org/package/2006/relationships"><Relationship Id="rId2" Type="http://schemas.openxmlformats.org/officeDocument/2006/relationships/slide" Target="../slides/slide44.xml"/><Relationship Id="rId1" Type="http://schemas.openxmlformats.org/officeDocument/2006/relationships/notesMaster" Target="../notesMasters/notesMaster1.xml"/></Relationships>
</file>

<file path=ppt/notesSlides/_rels/notesSlide40.xml.rels><?xml version="1.0" encoding="UTF-8" standalone="yes"?>
<Relationships xmlns="http://schemas.openxmlformats.org/package/2006/relationships"><Relationship Id="rId2" Type="http://schemas.openxmlformats.org/officeDocument/2006/relationships/slide" Target="../slides/slide49.xml"/><Relationship Id="rId1" Type="http://schemas.openxmlformats.org/officeDocument/2006/relationships/notesMaster" Target="../notesMasters/notesMaster1.xml"/></Relationships>
</file>

<file path=ppt/notesSlides/_rels/notesSlide41.xml.rels><?xml version="1.0" encoding="UTF-8" standalone="yes"?>
<Relationships xmlns="http://schemas.openxmlformats.org/package/2006/relationships"><Relationship Id="rId2" Type="http://schemas.openxmlformats.org/officeDocument/2006/relationships/slide" Target="../slides/slide50.xml"/><Relationship Id="rId1" Type="http://schemas.openxmlformats.org/officeDocument/2006/relationships/notesMaster" Target="../notesMasters/notesMaster1.xml"/></Relationships>
</file>

<file path=ppt/notesSlides/_rels/notesSlide42.xml.rels><?xml version="1.0" encoding="UTF-8" standalone="yes"?>
<Relationships xmlns="http://schemas.openxmlformats.org/package/2006/relationships"><Relationship Id="rId2" Type="http://schemas.openxmlformats.org/officeDocument/2006/relationships/slide" Target="../slides/slide51.xml"/><Relationship Id="rId1" Type="http://schemas.openxmlformats.org/officeDocument/2006/relationships/notesMaster" Target="../notesMasters/notesMaster1.xml"/></Relationships>
</file>

<file path=ppt/notesSlides/_rels/notesSlide43.xml.rels><?xml version="1.0" encoding="UTF-8" standalone="yes"?>
<Relationships xmlns="http://schemas.openxmlformats.org/package/2006/relationships"><Relationship Id="rId2" Type="http://schemas.openxmlformats.org/officeDocument/2006/relationships/slide" Target="../slides/slide52.xml"/><Relationship Id="rId1" Type="http://schemas.openxmlformats.org/officeDocument/2006/relationships/notesMaster" Target="../notesMasters/notesMaster1.xml"/></Relationships>
</file>

<file path=ppt/notesSlides/_rels/notesSlide44.xml.rels><?xml version="1.0" encoding="UTF-8" standalone="yes"?>
<Relationships xmlns="http://schemas.openxmlformats.org/package/2006/relationships"><Relationship Id="rId2" Type="http://schemas.openxmlformats.org/officeDocument/2006/relationships/slide" Target="../slides/slide53.xml"/><Relationship Id="rId1" Type="http://schemas.openxmlformats.org/officeDocument/2006/relationships/notesMaster" Target="../notesMasters/notesMaster1.xml"/></Relationships>
</file>

<file path=ppt/notesSlides/_rels/notesSlide45.xml.rels><?xml version="1.0" encoding="UTF-8" standalone="yes"?>
<Relationships xmlns="http://schemas.openxmlformats.org/package/2006/relationships"><Relationship Id="rId2" Type="http://schemas.openxmlformats.org/officeDocument/2006/relationships/slide" Target="../slides/slide54.xml"/><Relationship Id="rId1" Type="http://schemas.openxmlformats.org/officeDocument/2006/relationships/notesMaster" Target="../notesMasters/notesMaster1.xml"/></Relationships>
</file>

<file path=ppt/notesSlides/_rels/notesSlide46.xml.rels><?xml version="1.0" encoding="UTF-8" standalone="yes"?>
<Relationships xmlns="http://schemas.openxmlformats.org/package/2006/relationships"><Relationship Id="rId2" Type="http://schemas.openxmlformats.org/officeDocument/2006/relationships/slide" Target="../slides/slide55.xml"/><Relationship Id="rId1" Type="http://schemas.openxmlformats.org/officeDocument/2006/relationships/notesMaster" Target="../notesMasters/notesMaster1.xml"/></Relationships>
</file>

<file path=ppt/notesSlides/_rels/notesSlide47.xml.rels><?xml version="1.0" encoding="UTF-8" standalone="yes"?>
<Relationships xmlns="http://schemas.openxmlformats.org/package/2006/relationships"><Relationship Id="rId2" Type="http://schemas.openxmlformats.org/officeDocument/2006/relationships/slide" Target="../slides/slide56.xml"/><Relationship Id="rId1" Type="http://schemas.openxmlformats.org/officeDocument/2006/relationships/notesMaster" Target="../notesMasters/notesMaster1.xml"/></Relationships>
</file>

<file path=ppt/notesSlides/_rels/notesSlide48.xml.rels><?xml version="1.0" encoding="UTF-8" standalone="yes"?>
<Relationships xmlns="http://schemas.openxmlformats.org/package/2006/relationships"><Relationship Id="rId2" Type="http://schemas.openxmlformats.org/officeDocument/2006/relationships/slide" Target="../slides/slide57.xml"/><Relationship Id="rId1" Type="http://schemas.openxmlformats.org/officeDocument/2006/relationships/notesMaster" Target="../notesMasters/notesMaster1.xml"/></Relationships>
</file>

<file path=ppt/notesSlides/_rels/notesSlide49.xml.rels><?xml version="1.0" encoding="UTF-8" standalone="yes"?>
<Relationships xmlns="http://schemas.openxmlformats.org/package/2006/relationships"><Relationship Id="rId2" Type="http://schemas.openxmlformats.org/officeDocument/2006/relationships/slide" Target="../slides/slide58.xml"/><Relationship Id="rId1" Type="http://schemas.openxmlformats.org/officeDocument/2006/relationships/notesMaster" Target="../notesMasters/notesMaster1.xml"/></Relationships>
</file>

<file path=ppt/notesSlides/_rels/notesSlide50.xml.rels><?xml version="1.0" encoding="UTF-8" standalone="yes"?>
<Relationships xmlns="http://schemas.openxmlformats.org/package/2006/relationships"><Relationship Id="rId2" Type="http://schemas.openxmlformats.org/officeDocument/2006/relationships/slide" Target="../slides/slide59.xml"/><Relationship Id="rId1" Type="http://schemas.openxmlformats.org/officeDocument/2006/relationships/notesMaster" Target="../notesMasters/notesMaster1.xml"/></Relationships>
</file>

<file path=ppt/notesSlides/_rels/notesSlide51.xml.rels><?xml version="1.0" encoding="UTF-8" standalone="yes"?>
<Relationships xmlns="http://schemas.openxmlformats.org/package/2006/relationships"><Relationship Id="rId2" Type="http://schemas.openxmlformats.org/officeDocument/2006/relationships/slide" Target="../slides/slide63.xml"/><Relationship Id="rId1" Type="http://schemas.openxmlformats.org/officeDocument/2006/relationships/notesMaster" Target="../notesMasters/notesMaster1.xml"/></Relationships>
</file>

<file path=ppt/notesSlides/_rels/notesSlide52.xml.rels><?xml version="1.0" encoding="UTF-8" standalone="yes"?>
<Relationships xmlns="http://schemas.openxmlformats.org/package/2006/relationships"><Relationship Id="rId2" Type="http://schemas.openxmlformats.org/officeDocument/2006/relationships/slide" Target="../slides/slide64.xml"/><Relationship Id="rId1" Type="http://schemas.openxmlformats.org/officeDocument/2006/relationships/notesMaster" Target="../notesMasters/notesMaster1.xml"/></Relationships>
</file>

<file path=ppt/notesSlides/_rels/notesSlide53.xml.rels><?xml version="1.0" encoding="UTF-8" standalone="yes"?>
<Relationships xmlns="http://schemas.openxmlformats.org/package/2006/relationships"><Relationship Id="rId2" Type="http://schemas.openxmlformats.org/officeDocument/2006/relationships/slide" Target="../slides/slide65.xml"/><Relationship Id="rId1" Type="http://schemas.openxmlformats.org/officeDocument/2006/relationships/notesMaster" Target="../notesMasters/notesMaster1.xml"/></Relationships>
</file>

<file path=ppt/notesSlides/_rels/notesSlide54.xml.rels><?xml version="1.0" encoding="UTF-8" standalone="yes"?>
<Relationships xmlns="http://schemas.openxmlformats.org/package/2006/relationships"><Relationship Id="rId2" Type="http://schemas.openxmlformats.org/officeDocument/2006/relationships/slide" Target="../slides/slide66.xml"/><Relationship Id="rId1" Type="http://schemas.openxmlformats.org/officeDocument/2006/relationships/notesMaster" Target="../notesMasters/notesMaster1.xml"/></Relationships>
</file>

<file path=ppt/notesSlides/_rels/notesSlide55.xml.rels><?xml version="1.0" encoding="UTF-8" standalone="yes"?>
<Relationships xmlns="http://schemas.openxmlformats.org/package/2006/relationships"><Relationship Id="rId2" Type="http://schemas.openxmlformats.org/officeDocument/2006/relationships/slide" Target="../slides/slide67.xml"/><Relationship Id="rId1" Type="http://schemas.openxmlformats.org/officeDocument/2006/relationships/notesMaster" Target="../notesMasters/notesMaster1.xml"/></Relationships>
</file>

<file path=ppt/notesSlides/_rels/notesSlide56.xml.rels><?xml version="1.0" encoding="UTF-8" standalone="yes"?>
<Relationships xmlns="http://schemas.openxmlformats.org/package/2006/relationships"><Relationship Id="rId2" Type="http://schemas.openxmlformats.org/officeDocument/2006/relationships/slide" Target="../slides/slide68.xml"/><Relationship Id="rId1" Type="http://schemas.openxmlformats.org/officeDocument/2006/relationships/notesMaster" Target="../notesMasters/notesMaster1.xml"/></Relationships>
</file>

<file path=ppt/notesSlides/notesSlide1.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dirty="0" smtClean="0"/>
              <a:t>Slide 4 – Essential</a:t>
            </a:r>
            <a:r>
              <a:rPr lang="en-GB" baseline="0" dirty="0" smtClean="0"/>
              <a:t> to our survival…. Walking home at night, hear a rustle etc. </a:t>
            </a:r>
          </a:p>
          <a:p>
            <a:endParaRPr lang="en-GB" baseline="0" dirty="0" smtClean="0"/>
          </a:p>
          <a:p>
            <a:r>
              <a:rPr lang="en-GB" baseline="0" dirty="0" smtClean="0"/>
              <a:t>But how does the Brain process sound….. What happens as sound waves enter the ear…… How does the brain recognise these systems….. How does the brain figure out the what and where of sounds. </a:t>
            </a:r>
            <a:endParaRPr lang="en-GB" dirty="0"/>
          </a:p>
        </p:txBody>
      </p:sp>
      <p:sp>
        <p:nvSpPr>
          <p:cNvPr id="4" name="Slide Number Placeholder 3"/>
          <p:cNvSpPr>
            <a:spLocks noGrp="1"/>
          </p:cNvSpPr>
          <p:nvPr>
            <p:ph type="sldNum" sz="quarter" idx="10"/>
          </p:nvPr>
        </p:nvSpPr>
        <p:spPr/>
        <p:txBody>
          <a:bodyPr/>
          <a:lstStyle/>
          <a:p>
            <a:fld id="{454C6864-84F0-4B69-B325-0D65E1C3B6D8}" type="slidenum">
              <a:rPr lang="en-GB" smtClean="0"/>
              <a:t>4</a:t>
            </a:fld>
            <a:endParaRPr lang="en-GB" dirty="0"/>
          </a:p>
        </p:txBody>
      </p:sp>
    </p:spTree>
    <p:extLst>
      <p:ext uri="{BB962C8B-B14F-4D97-AF65-F5344CB8AC3E}">
        <p14:creationId xmlns:p14="http://schemas.microsoft.com/office/powerpoint/2010/main" val="2547886460"/>
      </p:ext>
    </p:extLst>
  </p:cSld>
  <p:clrMapOvr>
    <a:masterClrMapping/>
  </p:clrMapOvr>
</p:notes>
</file>

<file path=ppt/notesSlides/notesSlide2.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dirty="0" smtClean="0"/>
              <a:t>Slide 5: Here is the anatomy</a:t>
            </a:r>
            <a:r>
              <a:rPr lang="en-GB" baseline="0" dirty="0" smtClean="0"/>
              <a:t> of the ear. The structures of the inner ear provide the mechanisms for transforming sounds into Neural signals. </a:t>
            </a:r>
          </a:p>
          <a:p>
            <a:endParaRPr lang="en-GB" baseline="0" dirty="0" smtClean="0"/>
          </a:p>
          <a:p>
            <a:r>
              <a:rPr lang="en-GB" baseline="0" dirty="0" smtClean="0"/>
              <a:t>So here is how hearing works – Sound waves arriving at the ear enter the auditory canal….. Within the canal the sound waves are amplified…… example – honking the horn in a tunnel is louder……… waves travel through the canal and reach eardrum, anatomical term Tympanic Membrane……. This then vibrates…… Vibration travels to the </a:t>
            </a:r>
            <a:r>
              <a:rPr lang="en-GB" baseline="0" dirty="0" err="1" smtClean="0"/>
              <a:t>aire</a:t>
            </a:r>
            <a:r>
              <a:rPr lang="en-GB" baseline="0" dirty="0" smtClean="0"/>
              <a:t> filled middle ear and then rattle three tiny bones, collectively known as the </a:t>
            </a:r>
            <a:r>
              <a:rPr lang="en-GB" baseline="0" dirty="0" err="1" smtClean="0"/>
              <a:t>Osccicles</a:t>
            </a:r>
            <a:r>
              <a:rPr lang="en-GB" baseline="0" dirty="0" smtClean="0"/>
              <a:t> to rattle. This triggers vibration of the Oval Window. </a:t>
            </a:r>
          </a:p>
          <a:p>
            <a:endParaRPr lang="en-GB" baseline="0" dirty="0" smtClean="0"/>
          </a:p>
          <a:p>
            <a:r>
              <a:rPr lang="en-GB" baseline="0" dirty="0" smtClean="0"/>
              <a:t>The oval window is the door to the Cochlea, which is fluid filled and THE critical structure of the inner ear. Within the Cochlea are tiny Hair Cells (known as the Primary auditory receptors) and are the sensory receptors of the auditory system. So the vibration of the oval windows produce a </a:t>
            </a:r>
            <a:r>
              <a:rPr lang="en-GB" baseline="0" dirty="0" err="1" smtClean="0"/>
              <a:t>similaution</a:t>
            </a:r>
            <a:r>
              <a:rPr lang="en-GB" baseline="0" dirty="0" smtClean="0"/>
              <a:t> in the hair cells and these oscillations generate action potentials which can be converted into a Neural system. The internal Membrane of the Cochlea is the Organ of </a:t>
            </a:r>
            <a:r>
              <a:rPr lang="en-GB" baseline="0" dirty="0" err="1" smtClean="0"/>
              <a:t>Corti</a:t>
            </a:r>
            <a:r>
              <a:rPr lang="en-GB" baseline="0" dirty="0" smtClean="0"/>
              <a:t> – which is the auditory receptor organ. </a:t>
            </a:r>
            <a:endParaRPr lang="en-GB" dirty="0"/>
          </a:p>
        </p:txBody>
      </p:sp>
      <p:sp>
        <p:nvSpPr>
          <p:cNvPr id="4" name="Slide Number Placeholder 3"/>
          <p:cNvSpPr>
            <a:spLocks noGrp="1"/>
          </p:cNvSpPr>
          <p:nvPr>
            <p:ph type="sldNum" sz="quarter" idx="10"/>
          </p:nvPr>
        </p:nvSpPr>
        <p:spPr/>
        <p:txBody>
          <a:bodyPr/>
          <a:lstStyle/>
          <a:p>
            <a:fld id="{454C6864-84F0-4B69-B325-0D65E1C3B6D8}" type="slidenum">
              <a:rPr lang="en-GB" smtClean="0"/>
              <a:t>5</a:t>
            </a:fld>
            <a:endParaRPr lang="en-GB" dirty="0"/>
          </a:p>
        </p:txBody>
      </p:sp>
    </p:spTree>
    <p:extLst>
      <p:ext uri="{BB962C8B-B14F-4D97-AF65-F5344CB8AC3E}">
        <p14:creationId xmlns:p14="http://schemas.microsoft.com/office/powerpoint/2010/main" val="3288385073"/>
      </p:ext>
    </p:extLst>
  </p:cSld>
  <p:clrMapOvr>
    <a:masterClrMapping/>
  </p:clrMapOvr>
</p:notes>
</file>

<file path=ppt/notesSlides/notesSlide3.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dirty="0" smtClean="0"/>
              <a:t>Slide 6 – So in the previous slide we</a:t>
            </a:r>
            <a:r>
              <a:rPr lang="en-GB" baseline="0" dirty="0" smtClean="0"/>
              <a:t> mentioned that information at the Cochlea can then be transferred into a Neural Signal…… so what happens next when I am talking to you, how is the signal being passed from the Cochlea to the brain to process the information. Well, the next two slides should showcase this. Information goes to the Cochlea, then there is a pathway to the Cochlea Nucleus + Inferior Colliculus, then the signal enters the mid brain and the Thalamus – the brain’s sensory switchboard and specifically the Medial Geniculate Nucleus and then finally into the Forebrain and the Primary Auditory Cortex, more specifically the Superior Temporal Lobe. </a:t>
            </a:r>
            <a:endParaRPr lang="en-GB" dirty="0"/>
          </a:p>
        </p:txBody>
      </p:sp>
      <p:sp>
        <p:nvSpPr>
          <p:cNvPr id="4" name="Slide Number Placeholder 3"/>
          <p:cNvSpPr>
            <a:spLocks noGrp="1"/>
          </p:cNvSpPr>
          <p:nvPr>
            <p:ph type="sldNum" sz="quarter" idx="10"/>
          </p:nvPr>
        </p:nvSpPr>
        <p:spPr/>
        <p:txBody>
          <a:bodyPr/>
          <a:lstStyle/>
          <a:p>
            <a:fld id="{454C6864-84F0-4B69-B325-0D65E1C3B6D8}" type="slidenum">
              <a:rPr lang="en-GB" smtClean="0"/>
              <a:t>7</a:t>
            </a:fld>
            <a:endParaRPr lang="en-GB" dirty="0"/>
          </a:p>
        </p:txBody>
      </p:sp>
    </p:spTree>
    <p:extLst>
      <p:ext uri="{BB962C8B-B14F-4D97-AF65-F5344CB8AC3E}">
        <p14:creationId xmlns:p14="http://schemas.microsoft.com/office/powerpoint/2010/main" val="427377009"/>
      </p:ext>
    </p:extLst>
  </p:cSld>
  <p:clrMapOvr>
    <a:masterClrMapping/>
  </p:clrMapOvr>
</p:notes>
</file>

<file path=ppt/notesSlides/notesSlide4.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dirty="0" smtClean="0"/>
              <a:t>Slide 7. – So here it is in a different</a:t>
            </a:r>
            <a:r>
              <a:rPr lang="en-GB" baseline="0" dirty="0" smtClean="0"/>
              <a:t> view. </a:t>
            </a:r>
            <a:r>
              <a:rPr lang="en-GB" dirty="0" smtClean="0"/>
              <a:t>Information goes to the Cochlea, then there is a pathway to the Cochlea Nucleus + Inferior Colliculus, then the signal enters the mid brain and the Thalamus – the brain’s sensory switchboard and specifically the Medial Geniculate Nucleus and then finally into the Forebrain and the Primary Auditory Cortex, more specifically the Superior Temporal Lobe. </a:t>
            </a:r>
            <a:endParaRPr lang="en-GB" dirty="0"/>
          </a:p>
        </p:txBody>
      </p:sp>
      <p:sp>
        <p:nvSpPr>
          <p:cNvPr id="4" name="Slide Number Placeholder 3"/>
          <p:cNvSpPr>
            <a:spLocks noGrp="1"/>
          </p:cNvSpPr>
          <p:nvPr>
            <p:ph type="sldNum" sz="quarter" idx="10"/>
          </p:nvPr>
        </p:nvSpPr>
        <p:spPr/>
        <p:txBody>
          <a:bodyPr/>
          <a:lstStyle/>
          <a:p>
            <a:fld id="{454C6864-84F0-4B69-B325-0D65E1C3B6D8}" type="slidenum">
              <a:rPr lang="en-GB" smtClean="0"/>
              <a:t>8</a:t>
            </a:fld>
            <a:endParaRPr lang="en-GB" dirty="0"/>
          </a:p>
        </p:txBody>
      </p:sp>
    </p:spTree>
    <p:extLst>
      <p:ext uri="{BB962C8B-B14F-4D97-AF65-F5344CB8AC3E}">
        <p14:creationId xmlns:p14="http://schemas.microsoft.com/office/powerpoint/2010/main" val="2347967501"/>
      </p:ext>
    </p:extLst>
  </p:cSld>
  <p:clrMapOvr>
    <a:masterClrMapping/>
  </p:clrMapOvr>
</p:notes>
</file>

<file path=ppt/notesSlides/notesSlide5.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dirty="0" smtClean="0"/>
              <a:t>Slide 8 – Natural sounds like music or speech are made up of complex frequencies.</a:t>
            </a:r>
            <a:r>
              <a:rPr lang="en-GB" baseline="0" dirty="0" smtClean="0"/>
              <a:t> So they activate a broad range of hair cells in the Cochlea. Our auditory systems is most sensitive to sounds in the range of 1,000-4,000 Hz – critical for human communication and survival such as a baby cry. Other species are fined tuned to different frequencies. </a:t>
            </a:r>
            <a:endParaRPr lang="en-GB" dirty="0"/>
          </a:p>
        </p:txBody>
      </p:sp>
      <p:sp>
        <p:nvSpPr>
          <p:cNvPr id="4" name="Slide Number Placeholder 3"/>
          <p:cNvSpPr>
            <a:spLocks noGrp="1"/>
          </p:cNvSpPr>
          <p:nvPr>
            <p:ph type="sldNum" sz="quarter" idx="10"/>
          </p:nvPr>
        </p:nvSpPr>
        <p:spPr/>
        <p:txBody>
          <a:bodyPr/>
          <a:lstStyle/>
          <a:p>
            <a:fld id="{454C6864-84F0-4B69-B325-0D65E1C3B6D8}" type="slidenum">
              <a:rPr lang="en-GB" smtClean="0"/>
              <a:t>9</a:t>
            </a:fld>
            <a:endParaRPr lang="en-GB" dirty="0"/>
          </a:p>
        </p:txBody>
      </p:sp>
    </p:spTree>
    <p:extLst>
      <p:ext uri="{BB962C8B-B14F-4D97-AF65-F5344CB8AC3E}">
        <p14:creationId xmlns:p14="http://schemas.microsoft.com/office/powerpoint/2010/main" val="199990199"/>
      </p:ext>
    </p:extLst>
  </p:cSld>
  <p:clrMapOvr>
    <a:masterClrMapping/>
  </p:clrMapOvr>
</p:notes>
</file>

<file path=ppt/notesSlides/notesSlide6.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dirty="0" smtClean="0"/>
              <a:t>Slide 9 – So what I talked about previously in that different</a:t>
            </a:r>
            <a:r>
              <a:rPr lang="en-GB" baseline="0" dirty="0" smtClean="0"/>
              <a:t> Hair Cells located in different part of the Cochlea respond to different sound frequencies is known as the </a:t>
            </a:r>
            <a:r>
              <a:rPr lang="en-GB" baseline="0" dirty="0" err="1" smtClean="0"/>
              <a:t>Tonotopic</a:t>
            </a:r>
            <a:r>
              <a:rPr lang="en-GB" baseline="0" dirty="0" smtClean="0"/>
              <a:t> Organisation of Auditory Processing. This is the spatial arrangement of the Hair Cells in the Cochlea. So even at this early stage information about the sound, the frequency, can be detected and sourced. </a:t>
            </a:r>
            <a:endParaRPr lang="en-GB" dirty="0"/>
          </a:p>
        </p:txBody>
      </p:sp>
      <p:sp>
        <p:nvSpPr>
          <p:cNvPr id="4" name="Slide Number Placeholder 3"/>
          <p:cNvSpPr>
            <a:spLocks noGrp="1"/>
          </p:cNvSpPr>
          <p:nvPr>
            <p:ph type="sldNum" sz="quarter" idx="10"/>
          </p:nvPr>
        </p:nvSpPr>
        <p:spPr/>
        <p:txBody>
          <a:bodyPr/>
          <a:lstStyle/>
          <a:p>
            <a:fld id="{454C6864-84F0-4B69-B325-0D65E1C3B6D8}" type="slidenum">
              <a:rPr lang="en-GB" smtClean="0"/>
              <a:t>10</a:t>
            </a:fld>
            <a:endParaRPr lang="en-GB" dirty="0"/>
          </a:p>
        </p:txBody>
      </p:sp>
    </p:spTree>
    <p:extLst>
      <p:ext uri="{BB962C8B-B14F-4D97-AF65-F5344CB8AC3E}">
        <p14:creationId xmlns:p14="http://schemas.microsoft.com/office/powerpoint/2010/main" val="2928417565"/>
      </p:ext>
    </p:extLst>
  </p:cSld>
  <p:clrMapOvr>
    <a:masterClrMapping/>
  </p:clrMapOvr>
</p:notes>
</file>

<file path=ppt/notesSlides/notesSlide7.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dirty="0" smtClean="0"/>
              <a:t>Slide 10: And further when we</a:t>
            </a:r>
            <a:r>
              <a:rPr lang="en-GB" baseline="0" dirty="0" smtClean="0"/>
              <a:t> look at FMRI studies in the cerebral cortex – </a:t>
            </a:r>
            <a:r>
              <a:rPr lang="en-GB" baseline="0" dirty="0" err="1" smtClean="0"/>
              <a:t>Bilcen</a:t>
            </a:r>
            <a:r>
              <a:rPr lang="en-GB" baseline="0" dirty="0" smtClean="0"/>
              <a:t> et al 1998 amongst others showcase specific location within the Auditory Cortex of the Brain for different sound frequencies. </a:t>
            </a:r>
            <a:endParaRPr lang="en-GB" dirty="0"/>
          </a:p>
        </p:txBody>
      </p:sp>
      <p:sp>
        <p:nvSpPr>
          <p:cNvPr id="4" name="Slide Number Placeholder 3"/>
          <p:cNvSpPr>
            <a:spLocks noGrp="1"/>
          </p:cNvSpPr>
          <p:nvPr>
            <p:ph type="sldNum" sz="quarter" idx="10"/>
          </p:nvPr>
        </p:nvSpPr>
        <p:spPr/>
        <p:txBody>
          <a:bodyPr/>
          <a:lstStyle/>
          <a:p>
            <a:fld id="{454C6864-84F0-4B69-B325-0D65E1C3B6D8}" type="slidenum">
              <a:rPr lang="en-GB" smtClean="0"/>
              <a:t>11</a:t>
            </a:fld>
            <a:endParaRPr lang="en-GB" dirty="0"/>
          </a:p>
        </p:txBody>
      </p:sp>
    </p:spTree>
    <p:extLst>
      <p:ext uri="{BB962C8B-B14F-4D97-AF65-F5344CB8AC3E}">
        <p14:creationId xmlns:p14="http://schemas.microsoft.com/office/powerpoint/2010/main" val="2276760189"/>
      </p:ext>
    </p:extLst>
  </p:cSld>
  <p:clrMapOvr>
    <a:masterClrMapping/>
  </p:clrMapOvr>
</p:notes>
</file>

<file path=ppt/notesSlides/notesSlide8.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dirty="0" smtClean="0"/>
              <a:t>Slide 11 – So what about this auditory cortex</a:t>
            </a:r>
            <a:r>
              <a:rPr lang="en-GB" baseline="0" dirty="0" smtClean="0"/>
              <a:t> – READ Slide. </a:t>
            </a:r>
            <a:endParaRPr lang="en-GB" dirty="0"/>
          </a:p>
        </p:txBody>
      </p:sp>
      <p:sp>
        <p:nvSpPr>
          <p:cNvPr id="4" name="Slide Number Placeholder 3"/>
          <p:cNvSpPr>
            <a:spLocks noGrp="1"/>
          </p:cNvSpPr>
          <p:nvPr>
            <p:ph type="sldNum" sz="quarter" idx="10"/>
          </p:nvPr>
        </p:nvSpPr>
        <p:spPr/>
        <p:txBody>
          <a:bodyPr/>
          <a:lstStyle/>
          <a:p>
            <a:fld id="{454C6864-84F0-4B69-B325-0D65E1C3B6D8}" type="slidenum">
              <a:rPr lang="en-GB" smtClean="0"/>
              <a:t>12</a:t>
            </a:fld>
            <a:endParaRPr lang="en-GB" dirty="0"/>
          </a:p>
        </p:txBody>
      </p:sp>
    </p:spTree>
    <p:extLst>
      <p:ext uri="{BB962C8B-B14F-4D97-AF65-F5344CB8AC3E}">
        <p14:creationId xmlns:p14="http://schemas.microsoft.com/office/powerpoint/2010/main" val="2119459657"/>
      </p:ext>
    </p:extLst>
  </p:cSld>
  <p:clrMapOvr>
    <a:masterClrMapping/>
  </p:clrMapOvr>
</p:notes>
</file>

<file path=ppt/notesSlides/notesSlide9.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dirty="0" smtClean="0"/>
              <a:t>Slide 12 – Here is the Auditory Cortex – </a:t>
            </a:r>
            <a:r>
              <a:rPr lang="en-GB" dirty="0" err="1" smtClean="0"/>
              <a:t>Hershl’s</a:t>
            </a:r>
            <a:r>
              <a:rPr lang="en-GB" dirty="0" smtClean="0"/>
              <a:t> Gyrus. </a:t>
            </a:r>
            <a:endParaRPr lang="en-GB" dirty="0"/>
          </a:p>
        </p:txBody>
      </p:sp>
      <p:sp>
        <p:nvSpPr>
          <p:cNvPr id="4" name="Slide Number Placeholder 3"/>
          <p:cNvSpPr>
            <a:spLocks noGrp="1"/>
          </p:cNvSpPr>
          <p:nvPr>
            <p:ph type="sldNum" sz="quarter" idx="10"/>
          </p:nvPr>
        </p:nvSpPr>
        <p:spPr/>
        <p:txBody>
          <a:bodyPr/>
          <a:lstStyle/>
          <a:p>
            <a:fld id="{454C6864-84F0-4B69-B325-0D65E1C3B6D8}" type="slidenum">
              <a:rPr lang="en-GB" smtClean="0"/>
              <a:t>13</a:t>
            </a:fld>
            <a:endParaRPr lang="en-GB" dirty="0"/>
          </a:p>
        </p:txBody>
      </p:sp>
    </p:spTree>
    <p:extLst>
      <p:ext uri="{BB962C8B-B14F-4D97-AF65-F5344CB8AC3E}">
        <p14:creationId xmlns:p14="http://schemas.microsoft.com/office/powerpoint/2010/main" val="2509087821"/>
      </p:ext>
    </p:extLst>
  </p:cSld>
  <p:clrMapOvr>
    <a:masterClrMapping/>
  </p:clrMapOvr>
</p:notes>
</file>

<file path=ppt/notesSlides/notesSlide10.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dirty="0" smtClean="0"/>
              <a:t>Slide 13</a:t>
            </a:r>
            <a:r>
              <a:rPr lang="en-GB" baseline="0" dirty="0" smtClean="0"/>
              <a:t> – So what happens after the sound is being processed in the Auditory Cortex……. Well there is mounting evidence for two streams or pathways for </a:t>
            </a:r>
            <a:r>
              <a:rPr lang="en-GB" baseline="0" dirty="0" err="1" smtClean="0"/>
              <a:t>futher</a:t>
            </a:r>
            <a:r>
              <a:rPr lang="en-GB" baseline="0" dirty="0" smtClean="0"/>
              <a:t> auditory analysis…… One in the Prefrontal Cortex and the Other in the </a:t>
            </a:r>
            <a:r>
              <a:rPr lang="en-GB" baseline="0" dirty="0" err="1" smtClean="0"/>
              <a:t>Pariatal</a:t>
            </a:r>
            <a:r>
              <a:rPr lang="en-GB" baseline="0" dirty="0" smtClean="0"/>
              <a:t> cortex and the back part of the </a:t>
            </a:r>
            <a:r>
              <a:rPr lang="en-GB" baseline="0" dirty="0" err="1" smtClean="0"/>
              <a:t>Parital</a:t>
            </a:r>
            <a:r>
              <a:rPr lang="en-GB" baseline="0" dirty="0" smtClean="0"/>
              <a:t> Lobe – Read the slide. </a:t>
            </a:r>
            <a:endParaRPr lang="en-GB" dirty="0"/>
          </a:p>
        </p:txBody>
      </p:sp>
      <p:sp>
        <p:nvSpPr>
          <p:cNvPr id="4" name="Slide Number Placeholder 3"/>
          <p:cNvSpPr>
            <a:spLocks noGrp="1"/>
          </p:cNvSpPr>
          <p:nvPr>
            <p:ph type="sldNum" sz="quarter" idx="10"/>
          </p:nvPr>
        </p:nvSpPr>
        <p:spPr/>
        <p:txBody>
          <a:bodyPr/>
          <a:lstStyle/>
          <a:p>
            <a:fld id="{454C6864-84F0-4B69-B325-0D65E1C3B6D8}" type="slidenum">
              <a:rPr lang="en-GB" smtClean="0"/>
              <a:t>14</a:t>
            </a:fld>
            <a:endParaRPr lang="en-GB" dirty="0"/>
          </a:p>
        </p:txBody>
      </p:sp>
    </p:spTree>
    <p:extLst>
      <p:ext uri="{BB962C8B-B14F-4D97-AF65-F5344CB8AC3E}">
        <p14:creationId xmlns:p14="http://schemas.microsoft.com/office/powerpoint/2010/main" val="981090493"/>
      </p:ext>
    </p:extLst>
  </p:cSld>
  <p:clrMapOvr>
    <a:masterClrMapping/>
  </p:clrMapOvr>
</p:notes>
</file>

<file path=ppt/notesSlides/notesSlide11.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dirty="0" smtClean="0"/>
              <a:t>Slide</a:t>
            </a:r>
            <a:r>
              <a:rPr lang="en-GB" baseline="0" dirty="0" smtClean="0"/>
              <a:t> 14 – Read Slide. </a:t>
            </a:r>
            <a:endParaRPr lang="en-GB" dirty="0"/>
          </a:p>
        </p:txBody>
      </p:sp>
      <p:sp>
        <p:nvSpPr>
          <p:cNvPr id="4" name="Slide Number Placeholder 3"/>
          <p:cNvSpPr>
            <a:spLocks noGrp="1"/>
          </p:cNvSpPr>
          <p:nvPr>
            <p:ph type="sldNum" sz="quarter" idx="10"/>
          </p:nvPr>
        </p:nvSpPr>
        <p:spPr/>
        <p:txBody>
          <a:bodyPr/>
          <a:lstStyle/>
          <a:p>
            <a:fld id="{454C6864-84F0-4B69-B325-0D65E1C3B6D8}" type="slidenum">
              <a:rPr lang="en-GB" smtClean="0"/>
              <a:t>15</a:t>
            </a:fld>
            <a:endParaRPr lang="en-GB" dirty="0"/>
          </a:p>
        </p:txBody>
      </p:sp>
    </p:spTree>
    <p:extLst>
      <p:ext uri="{BB962C8B-B14F-4D97-AF65-F5344CB8AC3E}">
        <p14:creationId xmlns:p14="http://schemas.microsoft.com/office/powerpoint/2010/main" val="807368660"/>
      </p:ext>
    </p:extLst>
  </p:cSld>
  <p:clrMapOvr>
    <a:masterClrMapping/>
  </p:clrMapOvr>
</p:notes>
</file>

<file path=ppt/notesSlides/notesSlide12.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dirty="0" smtClean="0"/>
              <a:t>Slide 15 – One issue</a:t>
            </a:r>
            <a:r>
              <a:rPr lang="en-GB" baseline="0" dirty="0" smtClean="0"/>
              <a:t> is that can be sound can be quite subjective and the processing of sound can be subjective – what is the difference between frequency and pitch - Frequency and pitch describe the same thing, but from different viewpoints. While frequency measures the cycle rate of the physical waveform, pitch is how high or low it sounds when you hear it. This is directly related to frequency: the higher the frequency of a waveform, the higher the pitch of the sound you hear.</a:t>
            </a:r>
            <a:endParaRPr lang="en-GB" dirty="0"/>
          </a:p>
        </p:txBody>
      </p:sp>
      <p:sp>
        <p:nvSpPr>
          <p:cNvPr id="4" name="Slide Number Placeholder 3"/>
          <p:cNvSpPr>
            <a:spLocks noGrp="1"/>
          </p:cNvSpPr>
          <p:nvPr>
            <p:ph type="sldNum" sz="quarter" idx="10"/>
          </p:nvPr>
        </p:nvSpPr>
        <p:spPr/>
        <p:txBody>
          <a:bodyPr/>
          <a:lstStyle/>
          <a:p>
            <a:fld id="{454C6864-84F0-4B69-B325-0D65E1C3B6D8}" type="slidenum">
              <a:rPr lang="en-GB" smtClean="0"/>
              <a:t>16</a:t>
            </a:fld>
            <a:endParaRPr lang="en-GB" dirty="0"/>
          </a:p>
        </p:txBody>
      </p:sp>
    </p:spTree>
    <p:extLst>
      <p:ext uri="{BB962C8B-B14F-4D97-AF65-F5344CB8AC3E}">
        <p14:creationId xmlns:p14="http://schemas.microsoft.com/office/powerpoint/2010/main" val="3407346828"/>
      </p:ext>
    </p:extLst>
  </p:cSld>
  <p:clrMapOvr>
    <a:masterClrMapping/>
  </p:clrMapOvr>
</p:notes>
</file>

<file path=ppt/notesSlides/notesSlide13.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dirty="0" smtClean="0"/>
              <a:t>Slide 16 – Again another issue for Neuroscientists</a:t>
            </a:r>
            <a:r>
              <a:rPr lang="en-GB" baseline="0" dirty="0" smtClean="0"/>
              <a:t> – although good in every day life is this part is very rarely damaged at all, and if so even more rarely in JUST the area. Also animal lesions studies have shown recovery in auditory processing when performing lesions to animals such as rats. </a:t>
            </a:r>
            <a:endParaRPr lang="en-GB" dirty="0"/>
          </a:p>
        </p:txBody>
      </p:sp>
      <p:sp>
        <p:nvSpPr>
          <p:cNvPr id="4" name="Slide Number Placeholder 3"/>
          <p:cNvSpPr>
            <a:spLocks noGrp="1"/>
          </p:cNvSpPr>
          <p:nvPr>
            <p:ph type="sldNum" sz="quarter" idx="10"/>
          </p:nvPr>
        </p:nvSpPr>
        <p:spPr/>
        <p:txBody>
          <a:bodyPr/>
          <a:lstStyle/>
          <a:p>
            <a:fld id="{454C6864-84F0-4B69-B325-0D65E1C3B6D8}" type="slidenum">
              <a:rPr lang="en-GB" smtClean="0"/>
              <a:t>17</a:t>
            </a:fld>
            <a:endParaRPr lang="en-GB" dirty="0"/>
          </a:p>
        </p:txBody>
      </p:sp>
    </p:spTree>
    <p:extLst>
      <p:ext uri="{BB962C8B-B14F-4D97-AF65-F5344CB8AC3E}">
        <p14:creationId xmlns:p14="http://schemas.microsoft.com/office/powerpoint/2010/main" val="1608704236"/>
      </p:ext>
    </p:extLst>
  </p:cSld>
  <p:clrMapOvr>
    <a:masterClrMapping/>
  </p:clrMapOvr>
</p:notes>
</file>

<file path=ppt/notesSlides/notesSlide14.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dirty="0" smtClean="0"/>
              <a:t>Slide 17 – So lets look at Deafness</a:t>
            </a:r>
            <a:r>
              <a:rPr lang="en-GB" baseline="0" dirty="0" smtClean="0"/>
              <a:t> in Humans in more detail. – Read slide. </a:t>
            </a:r>
            <a:endParaRPr lang="en-GB" dirty="0"/>
          </a:p>
        </p:txBody>
      </p:sp>
      <p:sp>
        <p:nvSpPr>
          <p:cNvPr id="4" name="Slide Number Placeholder 3"/>
          <p:cNvSpPr>
            <a:spLocks noGrp="1"/>
          </p:cNvSpPr>
          <p:nvPr>
            <p:ph type="sldNum" sz="quarter" idx="10"/>
          </p:nvPr>
        </p:nvSpPr>
        <p:spPr/>
        <p:txBody>
          <a:bodyPr/>
          <a:lstStyle/>
          <a:p>
            <a:fld id="{454C6864-84F0-4B69-B325-0D65E1C3B6D8}" type="slidenum">
              <a:rPr lang="en-GB" smtClean="0"/>
              <a:t>18</a:t>
            </a:fld>
            <a:endParaRPr lang="en-GB" dirty="0"/>
          </a:p>
        </p:txBody>
      </p:sp>
    </p:spTree>
    <p:extLst>
      <p:ext uri="{BB962C8B-B14F-4D97-AF65-F5344CB8AC3E}">
        <p14:creationId xmlns:p14="http://schemas.microsoft.com/office/powerpoint/2010/main" val="2015289320"/>
      </p:ext>
    </p:extLst>
  </p:cSld>
  <p:clrMapOvr>
    <a:masterClrMapping/>
  </p:clrMapOvr>
</p:notes>
</file>

<file path=ppt/notesSlides/notesSlide15.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dirty="0" smtClean="0"/>
              <a:t>Slide 18 – Read Slide. </a:t>
            </a:r>
            <a:endParaRPr lang="en-GB" dirty="0"/>
          </a:p>
        </p:txBody>
      </p:sp>
      <p:sp>
        <p:nvSpPr>
          <p:cNvPr id="4" name="Slide Number Placeholder 3"/>
          <p:cNvSpPr>
            <a:spLocks noGrp="1"/>
          </p:cNvSpPr>
          <p:nvPr>
            <p:ph type="sldNum" sz="quarter" idx="10"/>
          </p:nvPr>
        </p:nvSpPr>
        <p:spPr/>
        <p:txBody>
          <a:bodyPr/>
          <a:lstStyle/>
          <a:p>
            <a:fld id="{454C6864-84F0-4B69-B325-0D65E1C3B6D8}" type="slidenum">
              <a:rPr lang="en-GB" smtClean="0"/>
              <a:t>19</a:t>
            </a:fld>
            <a:endParaRPr lang="en-GB" dirty="0"/>
          </a:p>
        </p:txBody>
      </p:sp>
    </p:spTree>
    <p:extLst>
      <p:ext uri="{BB962C8B-B14F-4D97-AF65-F5344CB8AC3E}">
        <p14:creationId xmlns:p14="http://schemas.microsoft.com/office/powerpoint/2010/main" val="903194690"/>
      </p:ext>
    </p:extLst>
  </p:cSld>
  <p:clrMapOvr>
    <a:masterClrMapping/>
  </p:clrMapOvr>
</p:notes>
</file>

<file path=ppt/notesSlides/notesSlide16.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dirty="0" smtClean="0"/>
              <a:t>Slide 19 – One interesting hearing</a:t>
            </a:r>
            <a:r>
              <a:rPr lang="en-GB" baseline="0" dirty="0" smtClean="0"/>
              <a:t> disorder is known as Williams Syndrome…… read slide.  </a:t>
            </a:r>
            <a:endParaRPr lang="en-GB" dirty="0"/>
          </a:p>
        </p:txBody>
      </p:sp>
      <p:sp>
        <p:nvSpPr>
          <p:cNvPr id="4" name="Slide Number Placeholder 3"/>
          <p:cNvSpPr>
            <a:spLocks noGrp="1"/>
          </p:cNvSpPr>
          <p:nvPr>
            <p:ph type="sldNum" sz="quarter" idx="10"/>
          </p:nvPr>
        </p:nvSpPr>
        <p:spPr/>
        <p:txBody>
          <a:bodyPr/>
          <a:lstStyle/>
          <a:p>
            <a:fld id="{454C6864-84F0-4B69-B325-0D65E1C3B6D8}" type="slidenum">
              <a:rPr lang="en-GB" smtClean="0"/>
              <a:t>20</a:t>
            </a:fld>
            <a:endParaRPr lang="en-GB" dirty="0"/>
          </a:p>
        </p:txBody>
      </p:sp>
    </p:spTree>
    <p:extLst>
      <p:ext uri="{BB962C8B-B14F-4D97-AF65-F5344CB8AC3E}">
        <p14:creationId xmlns:p14="http://schemas.microsoft.com/office/powerpoint/2010/main" val="1986948620"/>
      </p:ext>
    </p:extLst>
  </p:cSld>
  <p:clrMapOvr>
    <a:masterClrMapping/>
  </p:clrMapOvr>
</p:notes>
</file>

<file path=ppt/notesSlides/notesSlide17.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dirty="0" smtClean="0"/>
              <a:t>Slide 20 As you can see from</a:t>
            </a:r>
            <a:r>
              <a:rPr lang="en-GB" baseline="0" dirty="0" smtClean="0"/>
              <a:t> the diagram in Levitin et al (2003)  paper – very different activation between the age match control and WS participants for different types of music and sound. </a:t>
            </a:r>
            <a:endParaRPr lang="en-GB" dirty="0"/>
          </a:p>
        </p:txBody>
      </p:sp>
      <p:sp>
        <p:nvSpPr>
          <p:cNvPr id="4" name="Slide Number Placeholder 3"/>
          <p:cNvSpPr>
            <a:spLocks noGrp="1"/>
          </p:cNvSpPr>
          <p:nvPr>
            <p:ph type="sldNum" sz="quarter" idx="10"/>
          </p:nvPr>
        </p:nvSpPr>
        <p:spPr/>
        <p:txBody>
          <a:bodyPr/>
          <a:lstStyle/>
          <a:p>
            <a:fld id="{454C6864-84F0-4B69-B325-0D65E1C3B6D8}" type="slidenum">
              <a:rPr lang="en-GB" smtClean="0"/>
              <a:t>21</a:t>
            </a:fld>
            <a:endParaRPr lang="en-GB" dirty="0"/>
          </a:p>
        </p:txBody>
      </p:sp>
    </p:spTree>
    <p:extLst>
      <p:ext uri="{BB962C8B-B14F-4D97-AF65-F5344CB8AC3E}">
        <p14:creationId xmlns:p14="http://schemas.microsoft.com/office/powerpoint/2010/main" val="3278836786"/>
      </p:ext>
    </p:extLst>
  </p:cSld>
  <p:clrMapOvr>
    <a:masterClrMapping/>
  </p:clrMapOvr>
</p:notes>
</file>

<file path=ppt/notesSlides/notesSlide18.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dirty="0" smtClean="0"/>
              <a:t>Slide 21 – Moving on to visual</a:t>
            </a:r>
            <a:r>
              <a:rPr lang="en-GB" baseline="0" dirty="0" smtClean="0"/>
              <a:t> perception</a:t>
            </a:r>
            <a:endParaRPr lang="en-GB" dirty="0"/>
          </a:p>
        </p:txBody>
      </p:sp>
      <p:sp>
        <p:nvSpPr>
          <p:cNvPr id="4" name="Slide Number Placeholder 3"/>
          <p:cNvSpPr>
            <a:spLocks noGrp="1"/>
          </p:cNvSpPr>
          <p:nvPr>
            <p:ph type="sldNum" sz="quarter" idx="10"/>
          </p:nvPr>
        </p:nvSpPr>
        <p:spPr/>
        <p:txBody>
          <a:bodyPr/>
          <a:lstStyle/>
          <a:p>
            <a:fld id="{454C6864-84F0-4B69-B325-0D65E1C3B6D8}" type="slidenum">
              <a:rPr lang="en-GB" smtClean="0"/>
              <a:t>22</a:t>
            </a:fld>
            <a:endParaRPr lang="en-GB" dirty="0"/>
          </a:p>
        </p:txBody>
      </p:sp>
    </p:spTree>
    <p:extLst>
      <p:ext uri="{BB962C8B-B14F-4D97-AF65-F5344CB8AC3E}">
        <p14:creationId xmlns:p14="http://schemas.microsoft.com/office/powerpoint/2010/main" val="2838354713"/>
      </p:ext>
    </p:extLst>
  </p:cSld>
  <p:clrMapOvr>
    <a:masterClrMapping/>
  </p:clrMapOvr>
</p:notes>
</file>

<file path=ppt/notesSlides/notesSlide19.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dirty="0" smtClean="0"/>
              <a:t>Slide 22 – Read slide. </a:t>
            </a:r>
            <a:endParaRPr lang="en-GB" dirty="0"/>
          </a:p>
        </p:txBody>
      </p:sp>
      <p:sp>
        <p:nvSpPr>
          <p:cNvPr id="4" name="Slide Number Placeholder 3"/>
          <p:cNvSpPr>
            <a:spLocks noGrp="1"/>
          </p:cNvSpPr>
          <p:nvPr>
            <p:ph type="sldNum" sz="quarter" idx="10"/>
          </p:nvPr>
        </p:nvSpPr>
        <p:spPr/>
        <p:txBody>
          <a:bodyPr/>
          <a:lstStyle/>
          <a:p>
            <a:fld id="{454C6864-84F0-4B69-B325-0D65E1C3B6D8}" type="slidenum">
              <a:rPr lang="en-GB" smtClean="0"/>
              <a:t>23</a:t>
            </a:fld>
            <a:endParaRPr lang="en-GB" dirty="0"/>
          </a:p>
        </p:txBody>
      </p:sp>
    </p:spTree>
    <p:extLst>
      <p:ext uri="{BB962C8B-B14F-4D97-AF65-F5344CB8AC3E}">
        <p14:creationId xmlns:p14="http://schemas.microsoft.com/office/powerpoint/2010/main" val="3673992057"/>
      </p:ext>
    </p:extLst>
  </p:cSld>
  <p:clrMapOvr>
    <a:masterClrMapping/>
  </p:clrMapOvr>
</p:notes>
</file>

<file path=ppt/notesSlides/notesSlide20.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dirty="0" smtClean="0"/>
              <a:t>Slide 23 - So what happens in relation to vision and</a:t>
            </a:r>
            <a:r>
              <a:rPr lang="en-GB" baseline="0" dirty="0" smtClean="0"/>
              <a:t> visual perception – the next two slides will showcase this. Visual information is contained in the light reflected from objects. To perceive objects we need sensory detectors that respond to the reflected light. As light passes through the lens of the eye, the image is inverted (turned upside down) and focused to projected to the retina (Back surface of the eye). Retina is only 0.5 mm thick but is made up of 10 densely packed layers of Neurons. – Deepest layer is the photoreceptors – the rods and cones you might have heard of. These are light sensitive, so when exposed to light the </a:t>
            </a:r>
            <a:r>
              <a:rPr lang="en-GB" baseline="0" dirty="0" err="1" smtClean="0"/>
              <a:t>photopigments</a:t>
            </a:r>
            <a:r>
              <a:rPr lang="en-GB" baseline="0" dirty="0" smtClean="0"/>
              <a:t> are unstable and split apart.  </a:t>
            </a:r>
            <a:endParaRPr lang="en-GB" dirty="0"/>
          </a:p>
        </p:txBody>
      </p:sp>
      <p:sp>
        <p:nvSpPr>
          <p:cNvPr id="4" name="Slide Number Placeholder 3"/>
          <p:cNvSpPr>
            <a:spLocks noGrp="1"/>
          </p:cNvSpPr>
          <p:nvPr>
            <p:ph type="sldNum" sz="quarter" idx="10"/>
          </p:nvPr>
        </p:nvSpPr>
        <p:spPr/>
        <p:txBody>
          <a:bodyPr/>
          <a:lstStyle/>
          <a:p>
            <a:fld id="{454C6864-84F0-4B69-B325-0D65E1C3B6D8}" type="slidenum">
              <a:rPr lang="en-GB" smtClean="0"/>
              <a:t>24</a:t>
            </a:fld>
            <a:endParaRPr lang="en-GB" dirty="0"/>
          </a:p>
        </p:txBody>
      </p:sp>
    </p:spTree>
    <p:extLst>
      <p:ext uri="{BB962C8B-B14F-4D97-AF65-F5344CB8AC3E}">
        <p14:creationId xmlns:p14="http://schemas.microsoft.com/office/powerpoint/2010/main" val="3061647889"/>
      </p:ext>
    </p:extLst>
  </p:cSld>
  <p:clrMapOvr>
    <a:masterClrMapping/>
  </p:clrMapOvr>
</p:notes>
</file>

<file path=ppt/notesSlides/notesSlide21.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dirty="0" smtClean="0"/>
              <a:t>Slide 24 – Okay so this view is in</a:t>
            </a:r>
            <a:r>
              <a:rPr lang="en-GB" baseline="0" dirty="0" smtClean="0"/>
              <a:t> the opposite direction to the view in Slide 23…… To the right of the diagram you see the Back of the eye and the information you have on the left is the optic nerve which is the pathways to enter the brain. So as I said previously. The deepest layer of the retina is the Deepest layer is the photoreceptors – the rods and cones you might have heard of. These are light sensitive, so when exposed to light the </a:t>
            </a:r>
            <a:r>
              <a:rPr lang="en-GB" baseline="0" dirty="0" err="1" smtClean="0"/>
              <a:t>photopigments</a:t>
            </a:r>
            <a:r>
              <a:rPr lang="en-GB" baseline="0" dirty="0" smtClean="0"/>
              <a:t> are unstable and split apart. This information is then past through from right to left – and eventually to the ganglion cells. </a:t>
            </a:r>
            <a:endParaRPr lang="en-GB" dirty="0"/>
          </a:p>
        </p:txBody>
      </p:sp>
      <p:sp>
        <p:nvSpPr>
          <p:cNvPr id="4" name="Slide Number Placeholder 3"/>
          <p:cNvSpPr>
            <a:spLocks noGrp="1"/>
          </p:cNvSpPr>
          <p:nvPr>
            <p:ph type="sldNum" sz="quarter" idx="10"/>
          </p:nvPr>
        </p:nvSpPr>
        <p:spPr/>
        <p:txBody>
          <a:bodyPr/>
          <a:lstStyle/>
          <a:p>
            <a:fld id="{454C6864-84F0-4B69-B325-0D65E1C3B6D8}" type="slidenum">
              <a:rPr lang="en-GB" smtClean="0"/>
              <a:t>26</a:t>
            </a:fld>
            <a:endParaRPr lang="en-GB" dirty="0"/>
          </a:p>
        </p:txBody>
      </p:sp>
    </p:spTree>
    <p:extLst>
      <p:ext uri="{BB962C8B-B14F-4D97-AF65-F5344CB8AC3E}">
        <p14:creationId xmlns:p14="http://schemas.microsoft.com/office/powerpoint/2010/main" val="4124598038"/>
      </p:ext>
    </p:extLst>
  </p:cSld>
  <p:clrMapOvr>
    <a:masterClrMapping/>
  </p:clrMapOvr>
</p:notes>
</file>

<file path=ppt/notesSlides/notesSlide22.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dirty="0" smtClean="0"/>
              <a:t>Slide</a:t>
            </a:r>
            <a:r>
              <a:rPr lang="en-GB" baseline="0" dirty="0" smtClean="0"/>
              <a:t> 25 – so what do we know about the Rods and Cones – Read Slide. </a:t>
            </a:r>
            <a:endParaRPr lang="en-GB" dirty="0"/>
          </a:p>
        </p:txBody>
      </p:sp>
      <p:sp>
        <p:nvSpPr>
          <p:cNvPr id="4" name="Slide Number Placeholder 3"/>
          <p:cNvSpPr>
            <a:spLocks noGrp="1"/>
          </p:cNvSpPr>
          <p:nvPr>
            <p:ph type="sldNum" sz="quarter" idx="10"/>
          </p:nvPr>
        </p:nvSpPr>
        <p:spPr/>
        <p:txBody>
          <a:bodyPr/>
          <a:lstStyle/>
          <a:p>
            <a:fld id="{454C6864-84F0-4B69-B325-0D65E1C3B6D8}" type="slidenum">
              <a:rPr lang="en-GB" smtClean="0"/>
              <a:t>27</a:t>
            </a:fld>
            <a:endParaRPr lang="en-GB" dirty="0"/>
          </a:p>
        </p:txBody>
      </p:sp>
    </p:spTree>
    <p:extLst>
      <p:ext uri="{BB962C8B-B14F-4D97-AF65-F5344CB8AC3E}">
        <p14:creationId xmlns:p14="http://schemas.microsoft.com/office/powerpoint/2010/main" val="533820946"/>
      </p:ext>
    </p:extLst>
  </p:cSld>
  <p:clrMapOvr>
    <a:masterClrMapping/>
  </p:clrMapOvr>
</p:notes>
</file>

<file path=ppt/notesSlides/notesSlide23.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dirty="0" smtClean="0"/>
              <a:t>Slide 26 – So what happens to from</a:t>
            </a:r>
            <a:r>
              <a:rPr lang="en-GB" baseline="0" dirty="0" smtClean="0"/>
              <a:t> the eye to the Nervous system. All I have talked about is the exposure and sensitive nature to certainly lights – but nothing about things like how does that go to recognition etc. </a:t>
            </a:r>
            <a:endParaRPr lang="en-GB" dirty="0"/>
          </a:p>
        </p:txBody>
      </p:sp>
      <p:sp>
        <p:nvSpPr>
          <p:cNvPr id="4" name="Slide Number Placeholder 3"/>
          <p:cNvSpPr>
            <a:spLocks noGrp="1"/>
          </p:cNvSpPr>
          <p:nvPr>
            <p:ph type="sldNum" sz="quarter" idx="10"/>
          </p:nvPr>
        </p:nvSpPr>
        <p:spPr/>
        <p:txBody>
          <a:bodyPr/>
          <a:lstStyle/>
          <a:p>
            <a:fld id="{454C6864-84F0-4B69-B325-0D65E1C3B6D8}" type="slidenum">
              <a:rPr lang="en-GB" smtClean="0"/>
              <a:t>28</a:t>
            </a:fld>
            <a:endParaRPr lang="en-GB" dirty="0"/>
          </a:p>
        </p:txBody>
      </p:sp>
    </p:spTree>
    <p:extLst>
      <p:ext uri="{BB962C8B-B14F-4D97-AF65-F5344CB8AC3E}">
        <p14:creationId xmlns:p14="http://schemas.microsoft.com/office/powerpoint/2010/main" val="95794848"/>
      </p:ext>
    </p:extLst>
  </p:cSld>
  <p:clrMapOvr>
    <a:masterClrMapping/>
  </p:clrMapOvr>
</p:notes>
</file>

<file path=ppt/notesSlides/notesSlide24.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dirty="0" smtClean="0"/>
              <a:t>Slide</a:t>
            </a:r>
            <a:r>
              <a:rPr lang="en-GB" baseline="0" dirty="0" smtClean="0"/>
              <a:t> 27 – The first part is important – 260 million rods and cones – 2 million ganglion cells…… Remember the Rods and Cones feed into the Ganglion cells….. So there must be a compression of information. This would mean extensive processing already taking place. </a:t>
            </a:r>
            <a:r>
              <a:rPr lang="en-GB" baseline="0" dirty="0" err="1" smtClean="0"/>
              <a:t>Unraveling</a:t>
            </a:r>
            <a:r>
              <a:rPr lang="en-GB" baseline="0" dirty="0" smtClean="0"/>
              <a:t> information and recover the details of the visual world. </a:t>
            </a:r>
            <a:endParaRPr lang="en-GB" dirty="0"/>
          </a:p>
        </p:txBody>
      </p:sp>
      <p:sp>
        <p:nvSpPr>
          <p:cNvPr id="4" name="Slide Number Placeholder 3"/>
          <p:cNvSpPr>
            <a:spLocks noGrp="1"/>
          </p:cNvSpPr>
          <p:nvPr>
            <p:ph type="sldNum" sz="quarter" idx="10"/>
          </p:nvPr>
        </p:nvSpPr>
        <p:spPr/>
        <p:txBody>
          <a:bodyPr/>
          <a:lstStyle/>
          <a:p>
            <a:fld id="{454C6864-84F0-4B69-B325-0D65E1C3B6D8}" type="slidenum">
              <a:rPr lang="en-GB" smtClean="0"/>
              <a:t>29</a:t>
            </a:fld>
            <a:endParaRPr lang="en-GB" dirty="0"/>
          </a:p>
        </p:txBody>
      </p:sp>
    </p:spTree>
    <p:extLst>
      <p:ext uri="{BB962C8B-B14F-4D97-AF65-F5344CB8AC3E}">
        <p14:creationId xmlns:p14="http://schemas.microsoft.com/office/powerpoint/2010/main" val="3055000792"/>
      </p:ext>
    </p:extLst>
  </p:cSld>
  <p:clrMapOvr>
    <a:masterClrMapping/>
  </p:clrMapOvr>
</p:notes>
</file>

<file path=ppt/notesSlides/notesSlide25.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dirty="0" smtClean="0"/>
              <a:t>Slide 28</a:t>
            </a:r>
            <a:r>
              <a:rPr lang="en-GB" baseline="0" dirty="0" smtClean="0"/>
              <a:t> – The Neural information from these ganglion cells enters the optic nerve which is split into two parts. The temporal and Nasal. Read slide and then add – Because of the retina’s curvature – the temporal half of the right retina is stimulated by objects in the left visual field. In the same way the Nasal Optic Nerve Left retina is stimulated by the same visual space. Because of the crossing of the Nasal </a:t>
            </a:r>
            <a:r>
              <a:rPr lang="en-GB" baseline="0" dirty="0" err="1" smtClean="0"/>
              <a:t>brach</a:t>
            </a:r>
            <a:r>
              <a:rPr lang="en-GB" baseline="0" dirty="0" smtClean="0"/>
              <a:t> crossing – all information from the left visual field is projected to the right hemisphere and information from the right visual field is projected into the left hemisphere. </a:t>
            </a:r>
            <a:endParaRPr lang="en-GB" dirty="0"/>
          </a:p>
        </p:txBody>
      </p:sp>
      <p:sp>
        <p:nvSpPr>
          <p:cNvPr id="4" name="Slide Number Placeholder 3"/>
          <p:cNvSpPr>
            <a:spLocks noGrp="1"/>
          </p:cNvSpPr>
          <p:nvPr>
            <p:ph type="sldNum" sz="quarter" idx="10"/>
          </p:nvPr>
        </p:nvSpPr>
        <p:spPr/>
        <p:txBody>
          <a:bodyPr/>
          <a:lstStyle/>
          <a:p>
            <a:fld id="{454C6864-84F0-4B69-B325-0D65E1C3B6D8}" type="slidenum">
              <a:rPr lang="en-GB" smtClean="0"/>
              <a:t>30</a:t>
            </a:fld>
            <a:endParaRPr lang="en-GB" dirty="0"/>
          </a:p>
        </p:txBody>
      </p:sp>
    </p:spTree>
    <p:extLst>
      <p:ext uri="{BB962C8B-B14F-4D97-AF65-F5344CB8AC3E}">
        <p14:creationId xmlns:p14="http://schemas.microsoft.com/office/powerpoint/2010/main" val="690326381"/>
      </p:ext>
    </p:extLst>
  </p:cSld>
  <p:clrMapOvr>
    <a:masterClrMapping/>
  </p:clrMapOvr>
</p:notes>
</file>

<file path=ppt/notesSlides/notesSlide26.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dirty="0" smtClean="0"/>
              <a:t>Slide 29 – continuing from that information in Slide 28. </a:t>
            </a:r>
            <a:endParaRPr lang="en-GB" dirty="0"/>
          </a:p>
        </p:txBody>
      </p:sp>
      <p:sp>
        <p:nvSpPr>
          <p:cNvPr id="4" name="Slide Number Placeholder 3"/>
          <p:cNvSpPr>
            <a:spLocks noGrp="1"/>
          </p:cNvSpPr>
          <p:nvPr>
            <p:ph type="sldNum" sz="quarter" idx="10"/>
          </p:nvPr>
        </p:nvSpPr>
        <p:spPr/>
        <p:txBody>
          <a:bodyPr/>
          <a:lstStyle/>
          <a:p>
            <a:fld id="{454C6864-84F0-4B69-B325-0D65E1C3B6D8}" type="slidenum">
              <a:rPr lang="en-GB" smtClean="0"/>
              <a:t>31</a:t>
            </a:fld>
            <a:endParaRPr lang="en-GB" dirty="0"/>
          </a:p>
        </p:txBody>
      </p:sp>
    </p:spTree>
    <p:extLst>
      <p:ext uri="{BB962C8B-B14F-4D97-AF65-F5344CB8AC3E}">
        <p14:creationId xmlns:p14="http://schemas.microsoft.com/office/powerpoint/2010/main" val="1746064858"/>
      </p:ext>
    </p:extLst>
  </p:cSld>
  <p:clrMapOvr>
    <a:masterClrMapping/>
  </p:clrMapOvr>
</p:notes>
</file>

<file path=ppt/notesSlides/notesSlide27.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dirty="0" smtClean="0"/>
              <a:t>Slide 30 – Lets look at Neuroscience studies in relation to Human vision</a:t>
            </a:r>
            <a:r>
              <a:rPr lang="en-GB" baseline="0" dirty="0" smtClean="0"/>
              <a:t> and visual areas. </a:t>
            </a:r>
            <a:endParaRPr lang="en-GB" dirty="0"/>
          </a:p>
        </p:txBody>
      </p:sp>
      <p:sp>
        <p:nvSpPr>
          <p:cNvPr id="4" name="Slide Number Placeholder 3"/>
          <p:cNvSpPr>
            <a:spLocks noGrp="1"/>
          </p:cNvSpPr>
          <p:nvPr>
            <p:ph type="sldNum" sz="quarter" idx="10"/>
          </p:nvPr>
        </p:nvSpPr>
        <p:spPr/>
        <p:txBody>
          <a:bodyPr/>
          <a:lstStyle/>
          <a:p>
            <a:fld id="{454C6864-84F0-4B69-B325-0D65E1C3B6D8}" type="slidenum">
              <a:rPr lang="en-GB" smtClean="0"/>
              <a:t>32</a:t>
            </a:fld>
            <a:endParaRPr lang="en-GB" dirty="0"/>
          </a:p>
        </p:txBody>
      </p:sp>
    </p:spTree>
    <p:extLst>
      <p:ext uri="{BB962C8B-B14F-4D97-AF65-F5344CB8AC3E}">
        <p14:creationId xmlns:p14="http://schemas.microsoft.com/office/powerpoint/2010/main" val="3833067577"/>
      </p:ext>
    </p:extLst>
  </p:cSld>
  <p:clrMapOvr>
    <a:masterClrMapping/>
  </p:clrMapOvr>
</p:notes>
</file>

<file path=ppt/notesSlides/notesSlide28.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dirty="0" smtClean="0"/>
              <a:t>Slide 31 – Classic study by </a:t>
            </a:r>
            <a:r>
              <a:rPr lang="en-GB" dirty="0" err="1" smtClean="0"/>
              <a:t>Zeki</a:t>
            </a:r>
            <a:r>
              <a:rPr lang="en-GB" dirty="0" smtClean="0"/>
              <a:t> et al 1993. Used</a:t>
            </a:r>
            <a:r>
              <a:rPr lang="en-GB" baseline="0" dirty="0" smtClean="0"/>
              <a:t> Pet to assess if different parts of the visual cortex – occipital lobe were activated when exposed to different colour stimuli.. But they couldn’t do it to exposure – they had to factor out elements in </a:t>
            </a:r>
            <a:r>
              <a:rPr lang="en-GB" baseline="0" dirty="0" err="1" smtClean="0"/>
              <a:t>experiemental</a:t>
            </a:r>
            <a:r>
              <a:rPr lang="en-GB" baseline="0" dirty="0" smtClean="0"/>
              <a:t> conditional compared to the control….. Shape, Size, Movement, Brightness (Luminance) – all had to be identical – just colour different. </a:t>
            </a:r>
            <a:endParaRPr lang="en-GB" dirty="0"/>
          </a:p>
        </p:txBody>
      </p:sp>
      <p:sp>
        <p:nvSpPr>
          <p:cNvPr id="4" name="Slide Number Placeholder 3"/>
          <p:cNvSpPr>
            <a:spLocks noGrp="1"/>
          </p:cNvSpPr>
          <p:nvPr>
            <p:ph type="sldNum" sz="quarter" idx="10"/>
          </p:nvPr>
        </p:nvSpPr>
        <p:spPr/>
        <p:txBody>
          <a:bodyPr/>
          <a:lstStyle/>
          <a:p>
            <a:fld id="{454C6864-84F0-4B69-B325-0D65E1C3B6D8}" type="slidenum">
              <a:rPr lang="en-GB" smtClean="0"/>
              <a:t>33</a:t>
            </a:fld>
            <a:endParaRPr lang="en-GB" dirty="0"/>
          </a:p>
        </p:txBody>
      </p:sp>
    </p:spTree>
    <p:extLst>
      <p:ext uri="{BB962C8B-B14F-4D97-AF65-F5344CB8AC3E}">
        <p14:creationId xmlns:p14="http://schemas.microsoft.com/office/powerpoint/2010/main" val="254320700"/>
      </p:ext>
    </p:extLst>
  </p:cSld>
  <p:clrMapOvr>
    <a:masterClrMapping/>
  </p:clrMapOvr>
</p:notes>
</file>

<file path=ppt/notesSlides/notesSlide29.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dirty="0" smtClean="0"/>
              <a:t>Slide 32 – So this is what they researched</a:t>
            </a:r>
            <a:r>
              <a:rPr lang="en-GB" baseline="0" dirty="0" smtClean="0"/>
              <a:t> – read slide. </a:t>
            </a:r>
            <a:endParaRPr lang="en-GB" dirty="0"/>
          </a:p>
        </p:txBody>
      </p:sp>
      <p:sp>
        <p:nvSpPr>
          <p:cNvPr id="4" name="Slide Number Placeholder 3"/>
          <p:cNvSpPr>
            <a:spLocks noGrp="1"/>
          </p:cNvSpPr>
          <p:nvPr>
            <p:ph type="sldNum" sz="quarter" idx="10"/>
          </p:nvPr>
        </p:nvSpPr>
        <p:spPr/>
        <p:txBody>
          <a:bodyPr/>
          <a:lstStyle/>
          <a:p>
            <a:fld id="{454C6864-84F0-4B69-B325-0D65E1C3B6D8}" type="slidenum">
              <a:rPr lang="en-GB" smtClean="0"/>
              <a:t>34</a:t>
            </a:fld>
            <a:endParaRPr lang="en-GB" dirty="0"/>
          </a:p>
        </p:txBody>
      </p:sp>
    </p:spTree>
    <p:extLst>
      <p:ext uri="{BB962C8B-B14F-4D97-AF65-F5344CB8AC3E}">
        <p14:creationId xmlns:p14="http://schemas.microsoft.com/office/powerpoint/2010/main" val="3862340692"/>
      </p:ext>
    </p:extLst>
  </p:cSld>
  <p:clrMapOvr>
    <a:masterClrMapping/>
  </p:clrMapOvr>
</p:notes>
</file>

<file path=ppt/notesSlides/notesSlide30.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dirty="0" smtClean="0"/>
              <a:t>Slide 33 – And what about for Movement vs Non Movement – Read Slide. </a:t>
            </a:r>
            <a:endParaRPr lang="en-GB" dirty="0"/>
          </a:p>
        </p:txBody>
      </p:sp>
      <p:sp>
        <p:nvSpPr>
          <p:cNvPr id="4" name="Slide Number Placeholder 3"/>
          <p:cNvSpPr>
            <a:spLocks noGrp="1"/>
          </p:cNvSpPr>
          <p:nvPr>
            <p:ph type="sldNum" sz="quarter" idx="10"/>
          </p:nvPr>
        </p:nvSpPr>
        <p:spPr/>
        <p:txBody>
          <a:bodyPr/>
          <a:lstStyle/>
          <a:p>
            <a:fld id="{454C6864-84F0-4B69-B325-0D65E1C3B6D8}" type="slidenum">
              <a:rPr lang="en-GB" smtClean="0"/>
              <a:t>35</a:t>
            </a:fld>
            <a:endParaRPr lang="en-GB" dirty="0"/>
          </a:p>
        </p:txBody>
      </p:sp>
    </p:spTree>
    <p:extLst>
      <p:ext uri="{BB962C8B-B14F-4D97-AF65-F5344CB8AC3E}">
        <p14:creationId xmlns:p14="http://schemas.microsoft.com/office/powerpoint/2010/main" val="3691263829"/>
      </p:ext>
    </p:extLst>
  </p:cSld>
  <p:clrMapOvr>
    <a:masterClrMapping/>
  </p:clrMapOvr>
</p:notes>
</file>

<file path=ppt/notesSlides/notesSlide31.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dirty="0" smtClean="0"/>
              <a:t>Slide</a:t>
            </a:r>
            <a:r>
              <a:rPr lang="en-GB" baseline="0" dirty="0" smtClean="0"/>
              <a:t> 34 – This lead </a:t>
            </a:r>
            <a:r>
              <a:rPr lang="en-GB" baseline="0" dirty="0" err="1" smtClean="0"/>
              <a:t>Zeki</a:t>
            </a:r>
            <a:r>
              <a:rPr lang="en-GB" baseline="0" dirty="0" smtClean="0"/>
              <a:t> and Colleagues in 1993 and 2001 to conclude that there are specific parts of the </a:t>
            </a:r>
            <a:r>
              <a:rPr lang="en-GB" baseline="0" dirty="0" err="1" smtClean="0"/>
              <a:t>Occiptal</a:t>
            </a:r>
            <a:r>
              <a:rPr lang="en-GB" baseline="0" dirty="0" smtClean="0"/>
              <a:t> lobe are linked to specific aspects of visual processing. However, one issue with these findings and the evidence of functional specialisation is the Binding problem. - If specific features of an object are analysed by separate brain areas – how can we know its part of the same object.</a:t>
            </a:r>
          </a:p>
          <a:p>
            <a:endParaRPr lang="en-GB" dirty="0"/>
          </a:p>
        </p:txBody>
      </p:sp>
      <p:sp>
        <p:nvSpPr>
          <p:cNvPr id="4" name="Slide Number Placeholder 3"/>
          <p:cNvSpPr>
            <a:spLocks noGrp="1"/>
          </p:cNvSpPr>
          <p:nvPr>
            <p:ph type="sldNum" sz="quarter" idx="10"/>
          </p:nvPr>
        </p:nvSpPr>
        <p:spPr/>
        <p:txBody>
          <a:bodyPr/>
          <a:lstStyle/>
          <a:p>
            <a:fld id="{7F52CD96-1FAB-4F75-ADB4-C2A1F753707E}" type="slidenum">
              <a:rPr lang="en-GB" smtClean="0"/>
              <a:t>36</a:t>
            </a:fld>
            <a:endParaRPr lang="en-GB" dirty="0"/>
          </a:p>
        </p:txBody>
      </p:sp>
    </p:spTree>
    <p:extLst>
      <p:ext uri="{BB962C8B-B14F-4D97-AF65-F5344CB8AC3E}">
        <p14:creationId xmlns:p14="http://schemas.microsoft.com/office/powerpoint/2010/main" val="2122625402"/>
      </p:ext>
    </p:extLst>
  </p:cSld>
  <p:clrMapOvr>
    <a:masterClrMapping/>
  </p:clrMapOvr>
</p:notes>
</file>

<file path=ppt/notesSlides/notesSlide32.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dirty="0" smtClean="0"/>
              <a:t>Slide 35 –</a:t>
            </a:r>
            <a:r>
              <a:rPr lang="en-GB" baseline="0" dirty="0" smtClean="0"/>
              <a:t> if we compare non colour vs colour – okay, but what about different colour and what about multiple colour in multiple objects – READ SLIDE. </a:t>
            </a:r>
            <a:endParaRPr lang="en-GB" dirty="0"/>
          </a:p>
        </p:txBody>
      </p:sp>
      <p:sp>
        <p:nvSpPr>
          <p:cNvPr id="4" name="Slide Number Placeholder 3"/>
          <p:cNvSpPr>
            <a:spLocks noGrp="1"/>
          </p:cNvSpPr>
          <p:nvPr>
            <p:ph type="sldNum" sz="quarter" idx="10"/>
          </p:nvPr>
        </p:nvSpPr>
        <p:spPr/>
        <p:txBody>
          <a:bodyPr/>
          <a:lstStyle/>
          <a:p>
            <a:fld id="{454C6864-84F0-4B69-B325-0D65E1C3B6D8}" type="slidenum">
              <a:rPr lang="en-GB" smtClean="0"/>
              <a:t>37</a:t>
            </a:fld>
            <a:endParaRPr lang="en-GB" dirty="0"/>
          </a:p>
        </p:txBody>
      </p:sp>
    </p:spTree>
    <p:extLst>
      <p:ext uri="{BB962C8B-B14F-4D97-AF65-F5344CB8AC3E}">
        <p14:creationId xmlns:p14="http://schemas.microsoft.com/office/powerpoint/2010/main" val="1862934115"/>
      </p:ext>
    </p:extLst>
  </p:cSld>
  <p:clrMapOvr>
    <a:masterClrMapping/>
  </p:clrMapOvr>
</p:notes>
</file>

<file path=ppt/notesSlides/notesSlide33.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dirty="0" smtClean="0"/>
              <a:t>Slide</a:t>
            </a:r>
            <a:r>
              <a:rPr lang="en-GB" baseline="0" dirty="0" smtClean="0"/>
              <a:t> 36 – Linked to this is the combination problem. </a:t>
            </a:r>
            <a:endParaRPr lang="en-GB" dirty="0"/>
          </a:p>
        </p:txBody>
      </p:sp>
      <p:sp>
        <p:nvSpPr>
          <p:cNvPr id="4" name="Slide Number Placeholder 3"/>
          <p:cNvSpPr>
            <a:spLocks noGrp="1"/>
          </p:cNvSpPr>
          <p:nvPr>
            <p:ph type="sldNum" sz="quarter" idx="10"/>
          </p:nvPr>
        </p:nvSpPr>
        <p:spPr/>
        <p:txBody>
          <a:bodyPr/>
          <a:lstStyle/>
          <a:p>
            <a:fld id="{454C6864-84F0-4B69-B325-0D65E1C3B6D8}" type="slidenum">
              <a:rPr lang="en-GB" smtClean="0"/>
              <a:t>38</a:t>
            </a:fld>
            <a:endParaRPr lang="en-GB" dirty="0"/>
          </a:p>
        </p:txBody>
      </p:sp>
    </p:spTree>
    <p:extLst>
      <p:ext uri="{BB962C8B-B14F-4D97-AF65-F5344CB8AC3E}">
        <p14:creationId xmlns:p14="http://schemas.microsoft.com/office/powerpoint/2010/main" val="2942545697"/>
      </p:ext>
    </p:extLst>
  </p:cSld>
  <p:clrMapOvr>
    <a:masterClrMapping/>
  </p:clrMapOvr>
</p:notes>
</file>

<file path=ppt/notesSlides/notesSlide34.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dirty="0" smtClean="0"/>
              <a:t>Slide 37 – We are going to now look at the Neuropsychological</a:t>
            </a:r>
            <a:r>
              <a:rPr lang="en-GB" baseline="0" dirty="0" smtClean="0"/>
              <a:t> disorders of vision. Now </a:t>
            </a:r>
            <a:r>
              <a:rPr lang="en-GB" baseline="0" dirty="0" err="1" smtClean="0"/>
              <a:t>Agnosial</a:t>
            </a:r>
            <a:r>
              <a:rPr lang="en-GB" baseline="0" dirty="0" smtClean="0"/>
              <a:t> has been defined as : a failure of recognition, patients with visual agnosia are not able to recognize visual stimuli - they can see the visual stimuli but don’t know what they are. Linked to our attention lecture. There are a number of types of visual agnosia, and I will be looking at 4 of these. </a:t>
            </a:r>
          </a:p>
          <a:p>
            <a:endParaRPr lang="en-GB" dirty="0"/>
          </a:p>
        </p:txBody>
      </p:sp>
      <p:sp>
        <p:nvSpPr>
          <p:cNvPr id="4" name="Slide Number Placeholder 3"/>
          <p:cNvSpPr>
            <a:spLocks noGrp="1"/>
          </p:cNvSpPr>
          <p:nvPr>
            <p:ph type="sldNum" sz="quarter" idx="10"/>
          </p:nvPr>
        </p:nvSpPr>
        <p:spPr/>
        <p:txBody>
          <a:bodyPr/>
          <a:lstStyle/>
          <a:p>
            <a:fld id="{454C6864-84F0-4B69-B325-0D65E1C3B6D8}" type="slidenum">
              <a:rPr lang="en-GB" smtClean="0"/>
              <a:t>39</a:t>
            </a:fld>
            <a:endParaRPr lang="en-GB" dirty="0"/>
          </a:p>
        </p:txBody>
      </p:sp>
    </p:spTree>
    <p:extLst>
      <p:ext uri="{BB962C8B-B14F-4D97-AF65-F5344CB8AC3E}">
        <p14:creationId xmlns:p14="http://schemas.microsoft.com/office/powerpoint/2010/main" val="3125208946"/>
      </p:ext>
    </p:extLst>
  </p:cSld>
  <p:clrMapOvr>
    <a:masterClrMapping/>
  </p:clrMapOvr>
</p:notes>
</file>

<file path=ppt/notesSlides/notesSlide35.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dirty="0" smtClean="0"/>
              <a:t>Slide</a:t>
            </a:r>
            <a:r>
              <a:rPr lang="en-GB" baseline="0" dirty="0" smtClean="0"/>
              <a:t> 38 – </a:t>
            </a:r>
            <a:r>
              <a:rPr lang="en-GB" baseline="0" dirty="0" err="1" smtClean="0"/>
              <a:t>Achromatopsia</a:t>
            </a:r>
            <a:r>
              <a:rPr lang="en-GB" baseline="0" dirty="0" smtClean="0"/>
              <a:t> – which is Colour Agnosia….. NOT COLOUR BLINDNESS. A perception but not an issue with the </a:t>
            </a:r>
            <a:r>
              <a:rPr lang="en-GB" baseline="0" dirty="0" err="1" smtClean="0"/>
              <a:t>photreceptor</a:t>
            </a:r>
            <a:r>
              <a:rPr lang="en-GB" baseline="0" dirty="0" smtClean="0"/>
              <a:t> system. </a:t>
            </a:r>
            <a:endParaRPr lang="en-GB" dirty="0"/>
          </a:p>
        </p:txBody>
      </p:sp>
      <p:sp>
        <p:nvSpPr>
          <p:cNvPr id="4" name="Slide Number Placeholder 3"/>
          <p:cNvSpPr>
            <a:spLocks noGrp="1"/>
          </p:cNvSpPr>
          <p:nvPr>
            <p:ph type="sldNum" sz="quarter" idx="10"/>
          </p:nvPr>
        </p:nvSpPr>
        <p:spPr/>
        <p:txBody>
          <a:bodyPr/>
          <a:lstStyle/>
          <a:p>
            <a:fld id="{454C6864-84F0-4B69-B325-0D65E1C3B6D8}" type="slidenum">
              <a:rPr lang="en-GB" smtClean="0"/>
              <a:t>40</a:t>
            </a:fld>
            <a:endParaRPr lang="en-GB" dirty="0"/>
          </a:p>
        </p:txBody>
      </p:sp>
    </p:spTree>
    <p:extLst>
      <p:ext uri="{BB962C8B-B14F-4D97-AF65-F5344CB8AC3E}">
        <p14:creationId xmlns:p14="http://schemas.microsoft.com/office/powerpoint/2010/main" val="3939707455"/>
      </p:ext>
    </p:extLst>
  </p:cSld>
  <p:clrMapOvr>
    <a:masterClrMapping/>
  </p:clrMapOvr>
</p:notes>
</file>

<file path=ppt/notesSlides/notesSlide36.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dirty="0" smtClean="0"/>
              <a:t>Slide 39 – READ SLIDE. </a:t>
            </a:r>
            <a:endParaRPr lang="en-GB" dirty="0"/>
          </a:p>
        </p:txBody>
      </p:sp>
      <p:sp>
        <p:nvSpPr>
          <p:cNvPr id="4" name="Slide Number Placeholder 3"/>
          <p:cNvSpPr>
            <a:spLocks noGrp="1"/>
          </p:cNvSpPr>
          <p:nvPr>
            <p:ph type="sldNum" sz="quarter" idx="10"/>
          </p:nvPr>
        </p:nvSpPr>
        <p:spPr/>
        <p:txBody>
          <a:bodyPr/>
          <a:lstStyle/>
          <a:p>
            <a:fld id="{454C6864-84F0-4B69-B325-0D65E1C3B6D8}" type="slidenum">
              <a:rPr lang="en-GB" smtClean="0"/>
              <a:t>41</a:t>
            </a:fld>
            <a:endParaRPr lang="en-GB" dirty="0"/>
          </a:p>
        </p:txBody>
      </p:sp>
    </p:spTree>
    <p:extLst>
      <p:ext uri="{BB962C8B-B14F-4D97-AF65-F5344CB8AC3E}">
        <p14:creationId xmlns:p14="http://schemas.microsoft.com/office/powerpoint/2010/main" val="3803157732"/>
      </p:ext>
    </p:extLst>
  </p:cSld>
  <p:clrMapOvr>
    <a:masterClrMapping/>
  </p:clrMapOvr>
</p:notes>
</file>

<file path=ppt/notesSlides/notesSlide37.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dirty="0" smtClean="0"/>
              <a:t>Slide</a:t>
            </a:r>
            <a:r>
              <a:rPr lang="en-GB" baseline="0" dirty="0" smtClean="0"/>
              <a:t> 40 – We mentioned this in both the memory and attention lectures – Prosopagnosia. </a:t>
            </a:r>
            <a:endParaRPr lang="en-GB" dirty="0"/>
          </a:p>
        </p:txBody>
      </p:sp>
      <p:sp>
        <p:nvSpPr>
          <p:cNvPr id="4" name="Slide Number Placeholder 3"/>
          <p:cNvSpPr>
            <a:spLocks noGrp="1"/>
          </p:cNvSpPr>
          <p:nvPr>
            <p:ph type="sldNum" sz="quarter" idx="10"/>
          </p:nvPr>
        </p:nvSpPr>
        <p:spPr/>
        <p:txBody>
          <a:bodyPr/>
          <a:lstStyle/>
          <a:p>
            <a:fld id="{454C6864-84F0-4B69-B325-0D65E1C3B6D8}" type="slidenum">
              <a:rPr lang="en-GB" smtClean="0"/>
              <a:t>42</a:t>
            </a:fld>
            <a:endParaRPr lang="en-GB" dirty="0"/>
          </a:p>
        </p:txBody>
      </p:sp>
    </p:spTree>
    <p:extLst>
      <p:ext uri="{BB962C8B-B14F-4D97-AF65-F5344CB8AC3E}">
        <p14:creationId xmlns:p14="http://schemas.microsoft.com/office/powerpoint/2010/main" val="1475965314"/>
      </p:ext>
    </p:extLst>
  </p:cSld>
  <p:clrMapOvr>
    <a:masterClrMapping/>
  </p:clrMapOvr>
</p:notes>
</file>

<file path=ppt/notesSlides/notesSlide38.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dirty="0" smtClean="0"/>
              <a:t>Slide 41 – Interestingly. </a:t>
            </a:r>
            <a:endParaRPr lang="en-GB" dirty="0"/>
          </a:p>
        </p:txBody>
      </p:sp>
      <p:sp>
        <p:nvSpPr>
          <p:cNvPr id="4" name="Slide Number Placeholder 3"/>
          <p:cNvSpPr>
            <a:spLocks noGrp="1"/>
          </p:cNvSpPr>
          <p:nvPr>
            <p:ph type="sldNum" sz="quarter" idx="10"/>
          </p:nvPr>
        </p:nvSpPr>
        <p:spPr/>
        <p:txBody>
          <a:bodyPr/>
          <a:lstStyle/>
          <a:p>
            <a:fld id="{454C6864-84F0-4B69-B325-0D65E1C3B6D8}" type="slidenum">
              <a:rPr lang="en-GB" smtClean="0"/>
              <a:t>43</a:t>
            </a:fld>
            <a:endParaRPr lang="en-GB" dirty="0"/>
          </a:p>
        </p:txBody>
      </p:sp>
    </p:spTree>
    <p:extLst>
      <p:ext uri="{BB962C8B-B14F-4D97-AF65-F5344CB8AC3E}">
        <p14:creationId xmlns:p14="http://schemas.microsoft.com/office/powerpoint/2010/main" val="1372134213"/>
      </p:ext>
    </p:extLst>
  </p:cSld>
  <p:clrMapOvr>
    <a:masterClrMapping/>
  </p:clrMapOvr>
</p:notes>
</file>

<file path=ppt/notesSlides/notesSlide39.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dirty="0" smtClean="0"/>
              <a:t>Slide 42</a:t>
            </a:r>
            <a:r>
              <a:rPr lang="en-GB" baseline="0" dirty="0" smtClean="0"/>
              <a:t> – Remember this study from the attention lecture. </a:t>
            </a:r>
            <a:endParaRPr lang="en-GB" dirty="0"/>
          </a:p>
        </p:txBody>
      </p:sp>
      <p:sp>
        <p:nvSpPr>
          <p:cNvPr id="4" name="Slide Number Placeholder 3"/>
          <p:cNvSpPr>
            <a:spLocks noGrp="1"/>
          </p:cNvSpPr>
          <p:nvPr>
            <p:ph type="sldNum" sz="quarter" idx="10"/>
          </p:nvPr>
        </p:nvSpPr>
        <p:spPr/>
        <p:txBody>
          <a:bodyPr/>
          <a:lstStyle/>
          <a:p>
            <a:fld id="{454C6864-84F0-4B69-B325-0D65E1C3B6D8}" type="slidenum">
              <a:rPr lang="en-GB" smtClean="0"/>
              <a:t>44</a:t>
            </a:fld>
            <a:endParaRPr lang="en-GB" dirty="0"/>
          </a:p>
        </p:txBody>
      </p:sp>
    </p:spTree>
    <p:extLst>
      <p:ext uri="{BB962C8B-B14F-4D97-AF65-F5344CB8AC3E}">
        <p14:creationId xmlns:p14="http://schemas.microsoft.com/office/powerpoint/2010/main" val="3048755924"/>
      </p:ext>
    </p:extLst>
  </p:cSld>
  <p:clrMapOvr>
    <a:masterClrMapping/>
  </p:clrMapOvr>
</p:notes>
</file>

<file path=ppt/notesSlides/notesSlide40.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dirty="0" smtClean="0"/>
              <a:t>Slide 47 – indeed a study on 3 Prosopagnosia</a:t>
            </a:r>
            <a:r>
              <a:rPr lang="en-GB" baseline="0" dirty="0" smtClean="0"/>
              <a:t> patients was conducted by </a:t>
            </a:r>
            <a:r>
              <a:rPr lang="en-GB" baseline="0" dirty="0" err="1" smtClean="0"/>
              <a:t>Hadjihani</a:t>
            </a:r>
            <a:r>
              <a:rPr lang="en-GB" baseline="0" dirty="0" smtClean="0"/>
              <a:t> et al in 2002 – read slide. </a:t>
            </a:r>
            <a:endParaRPr lang="en-GB" dirty="0"/>
          </a:p>
        </p:txBody>
      </p:sp>
      <p:sp>
        <p:nvSpPr>
          <p:cNvPr id="4" name="Slide Number Placeholder 3"/>
          <p:cNvSpPr>
            <a:spLocks noGrp="1"/>
          </p:cNvSpPr>
          <p:nvPr>
            <p:ph type="sldNum" sz="quarter" idx="10"/>
          </p:nvPr>
        </p:nvSpPr>
        <p:spPr/>
        <p:txBody>
          <a:bodyPr/>
          <a:lstStyle/>
          <a:p>
            <a:fld id="{454C6864-84F0-4B69-B325-0D65E1C3B6D8}" type="slidenum">
              <a:rPr lang="en-GB" smtClean="0"/>
              <a:t>49</a:t>
            </a:fld>
            <a:endParaRPr lang="en-GB" dirty="0"/>
          </a:p>
        </p:txBody>
      </p:sp>
    </p:spTree>
    <p:extLst>
      <p:ext uri="{BB962C8B-B14F-4D97-AF65-F5344CB8AC3E}">
        <p14:creationId xmlns:p14="http://schemas.microsoft.com/office/powerpoint/2010/main" val="4241518860"/>
      </p:ext>
    </p:extLst>
  </p:cSld>
  <p:clrMapOvr>
    <a:masterClrMapping/>
  </p:clrMapOvr>
</p:notes>
</file>

<file path=ppt/notesSlides/notesSlide41.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dirty="0" smtClean="0"/>
              <a:t>Slide 48 – a new area that has more recently been considered when looking at facial </a:t>
            </a:r>
            <a:r>
              <a:rPr lang="en-GB" dirty="0" err="1" smtClean="0"/>
              <a:t>recognisition</a:t>
            </a:r>
            <a:r>
              <a:rPr lang="en-GB" dirty="0" smtClean="0"/>
              <a:t> is the </a:t>
            </a:r>
            <a:r>
              <a:rPr lang="en-GB" dirty="0" err="1" smtClean="0"/>
              <a:t>Occiptal</a:t>
            </a:r>
            <a:r>
              <a:rPr lang="en-GB" dirty="0" smtClean="0"/>
              <a:t> Face Area. Read slide. </a:t>
            </a:r>
            <a:endParaRPr lang="en-GB" dirty="0"/>
          </a:p>
        </p:txBody>
      </p:sp>
      <p:sp>
        <p:nvSpPr>
          <p:cNvPr id="4" name="Slide Number Placeholder 3"/>
          <p:cNvSpPr>
            <a:spLocks noGrp="1"/>
          </p:cNvSpPr>
          <p:nvPr>
            <p:ph type="sldNum" sz="quarter" idx="10"/>
          </p:nvPr>
        </p:nvSpPr>
        <p:spPr/>
        <p:txBody>
          <a:bodyPr/>
          <a:lstStyle/>
          <a:p>
            <a:fld id="{454C6864-84F0-4B69-B325-0D65E1C3B6D8}" type="slidenum">
              <a:rPr lang="en-GB" smtClean="0"/>
              <a:t>50</a:t>
            </a:fld>
            <a:endParaRPr lang="en-GB" dirty="0"/>
          </a:p>
        </p:txBody>
      </p:sp>
    </p:spTree>
    <p:extLst>
      <p:ext uri="{BB962C8B-B14F-4D97-AF65-F5344CB8AC3E}">
        <p14:creationId xmlns:p14="http://schemas.microsoft.com/office/powerpoint/2010/main" val="2526896064"/>
      </p:ext>
    </p:extLst>
  </p:cSld>
  <p:clrMapOvr>
    <a:masterClrMapping/>
  </p:clrMapOvr>
</p:notes>
</file>

<file path=ppt/notesSlides/notesSlide42.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dirty="0" smtClean="0"/>
              <a:t>Slide 49: An interesting</a:t>
            </a:r>
            <a:r>
              <a:rPr lang="en-GB" baseline="0" dirty="0" smtClean="0"/>
              <a:t> TMS study was done to look at over stimulation of the OFA and Facial Identity and Expression. </a:t>
            </a:r>
            <a:endParaRPr lang="en-GB" dirty="0"/>
          </a:p>
        </p:txBody>
      </p:sp>
      <p:sp>
        <p:nvSpPr>
          <p:cNvPr id="4" name="Slide Number Placeholder 3"/>
          <p:cNvSpPr>
            <a:spLocks noGrp="1"/>
          </p:cNvSpPr>
          <p:nvPr>
            <p:ph type="sldNum" sz="quarter" idx="10"/>
          </p:nvPr>
        </p:nvSpPr>
        <p:spPr/>
        <p:txBody>
          <a:bodyPr/>
          <a:lstStyle/>
          <a:p>
            <a:fld id="{454C6864-84F0-4B69-B325-0D65E1C3B6D8}" type="slidenum">
              <a:rPr lang="en-GB" smtClean="0"/>
              <a:t>51</a:t>
            </a:fld>
            <a:endParaRPr lang="en-GB" dirty="0"/>
          </a:p>
        </p:txBody>
      </p:sp>
    </p:spTree>
    <p:extLst>
      <p:ext uri="{BB962C8B-B14F-4D97-AF65-F5344CB8AC3E}">
        <p14:creationId xmlns:p14="http://schemas.microsoft.com/office/powerpoint/2010/main" val="3076862336"/>
      </p:ext>
    </p:extLst>
  </p:cSld>
  <p:clrMapOvr>
    <a:masterClrMapping/>
  </p:clrMapOvr>
</p:notes>
</file>

<file path=ppt/notesSlides/notesSlide43.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dirty="0" smtClean="0"/>
              <a:t>Slide 50 – Findings were interesting. The</a:t>
            </a:r>
            <a:r>
              <a:rPr lang="en-GB" baseline="0" dirty="0" smtClean="0"/>
              <a:t> r means repeated treatment and the * is where it was statistically significant. </a:t>
            </a:r>
            <a:endParaRPr lang="en-GB" dirty="0"/>
          </a:p>
        </p:txBody>
      </p:sp>
      <p:sp>
        <p:nvSpPr>
          <p:cNvPr id="4" name="Slide Number Placeholder 3"/>
          <p:cNvSpPr>
            <a:spLocks noGrp="1"/>
          </p:cNvSpPr>
          <p:nvPr>
            <p:ph type="sldNum" sz="quarter" idx="10"/>
          </p:nvPr>
        </p:nvSpPr>
        <p:spPr/>
        <p:txBody>
          <a:bodyPr/>
          <a:lstStyle/>
          <a:p>
            <a:fld id="{454C6864-84F0-4B69-B325-0D65E1C3B6D8}" type="slidenum">
              <a:rPr lang="en-GB" smtClean="0"/>
              <a:t>52</a:t>
            </a:fld>
            <a:endParaRPr lang="en-GB" dirty="0"/>
          </a:p>
        </p:txBody>
      </p:sp>
    </p:spTree>
    <p:extLst>
      <p:ext uri="{BB962C8B-B14F-4D97-AF65-F5344CB8AC3E}">
        <p14:creationId xmlns:p14="http://schemas.microsoft.com/office/powerpoint/2010/main" val="1269564944"/>
      </p:ext>
    </p:extLst>
  </p:cSld>
  <p:clrMapOvr>
    <a:masterClrMapping/>
  </p:clrMapOvr>
</p:notes>
</file>

<file path=ppt/notesSlides/notesSlide44.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dirty="0" smtClean="0"/>
              <a:t>Slide 51 – and what about and what is </a:t>
            </a:r>
            <a:r>
              <a:rPr lang="en-GB" dirty="0" err="1" smtClean="0"/>
              <a:t>Akinetopsia</a:t>
            </a:r>
            <a:r>
              <a:rPr lang="en-GB" dirty="0" smtClean="0"/>
              <a:t>. – Read Slide. </a:t>
            </a:r>
            <a:endParaRPr lang="en-GB" dirty="0"/>
          </a:p>
        </p:txBody>
      </p:sp>
      <p:sp>
        <p:nvSpPr>
          <p:cNvPr id="4" name="Slide Number Placeholder 3"/>
          <p:cNvSpPr>
            <a:spLocks noGrp="1"/>
          </p:cNvSpPr>
          <p:nvPr>
            <p:ph type="sldNum" sz="quarter" idx="10"/>
          </p:nvPr>
        </p:nvSpPr>
        <p:spPr/>
        <p:txBody>
          <a:bodyPr/>
          <a:lstStyle/>
          <a:p>
            <a:fld id="{454C6864-84F0-4B69-B325-0D65E1C3B6D8}" type="slidenum">
              <a:rPr lang="en-GB" smtClean="0"/>
              <a:t>53</a:t>
            </a:fld>
            <a:endParaRPr lang="en-GB" dirty="0"/>
          </a:p>
        </p:txBody>
      </p:sp>
    </p:spTree>
    <p:extLst>
      <p:ext uri="{BB962C8B-B14F-4D97-AF65-F5344CB8AC3E}">
        <p14:creationId xmlns:p14="http://schemas.microsoft.com/office/powerpoint/2010/main" val="3175291091"/>
      </p:ext>
    </p:extLst>
  </p:cSld>
  <p:clrMapOvr>
    <a:masterClrMapping/>
  </p:clrMapOvr>
</p:notes>
</file>

<file path=ppt/notesSlides/notesSlide45.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dirty="0" smtClean="0"/>
              <a:t>Slide 52 – So it is the V5 area of the brain that seems to</a:t>
            </a:r>
            <a:r>
              <a:rPr lang="en-GB" baseline="0" dirty="0" smtClean="0"/>
              <a:t> be linked with Visual Motion Perception Disorders. </a:t>
            </a:r>
            <a:endParaRPr lang="en-GB" dirty="0"/>
          </a:p>
        </p:txBody>
      </p:sp>
      <p:sp>
        <p:nvSpPr>
          <p:cNvPr id="4" name="Slide Number Placeholder 3"/>
          <p:cNvSpPr>
            <a:spLocks noGrp="1"/>
          </p:cNvSpPr>
          <p:nvPr>
            <p:ph type="sldNum" sz="quarter" idx="10"/>
          </p:nvPr>
        </p:nvSpPr>
        <p:spPr/>
        <p:txBody>
          <a:bodyPr/>
          <a:lstStyle/>
          <a:p>
            <a:fld id="{454C6864-84F0-4B69-B325-0D65E1C3B6D8}" type="slidenum">
              <a:rPr lang="en-GB" smtClean="0"/>
              <a:t>54</a:t>
            </a:fld>
            <a:endParaRPr lang="en-GB" dirty="0"/>
          </a:p>
        </p:txBody>
      </p:sp>
    </p:spTree>
    <p:extLst>
      <p:ext uri="{BB962C8B-B14F-4D97-AF65-F5344CB8AC3E}">
        <p14:creationId xmlns:p14="http://schemas.microsoft.com/office/powerpoint/2010/main" val="3148414035"/>
      </p:ext>
    </p:extLst>
  </p:cSld>
  <p:clrMapOvr>
    <a:masterClrMapping/>
  </p:clrMapOvr>
</p:notes>
</file>

<file path=ppt/notesSlides/notesSlide46.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dirty="0" smtClean="0"/>
              <a:t>Slide 53 – </a:t>
            </a:r>
            <a:r>
              <a:rPr lang="en-GB" dirty="0" err="1" smtClean="0"/>
              <a:t>Zihl</a:t>
            </a:r>
            <a:r>
              <a:rPr lang="en-GB" dirty="0" smtClean="0"/>
              <a:t> et</a:t>
            </a:r>
            <a:r>
              <a:rPr lang="en-GB" baseline="0" dirty="0" smtClean="0"/>
              <a:t> al 1983 published a case study of MP a well known case study in Biological Psychology. </a:t>
            </a:r>
            <a:endParaRPr lang="en-GB" dirty="0"/>
          </a:p>
        </p:txBody>
      </p:sp>
      <p:sp>
        <p:nvSpPr>
          <p:cNvPr id="4" name="Slide Number Placeholder 3"/>
          <p:cNvSpPr>
            <a:spLocks noGrp="1"/>
          </p:cNvSpPr>
          <p:nvPr>
            <p:ph type="sldNum" sz="quarter" idx="10"/>
          </p:nvPr>
        </p:nvSpPr>
        <p:spPr/>
        <p:txBody>
          <a:bodyPr/>
          <a:lstStyle/>
          <a:p>
            <a:fld id="{454C6864-84F0-4B69-B325-0D65E1C3B6D8}" type="slidenum">
              <a:rPr lang="en-GB" smtClean="0"/>
              <a:t>55</a:t>
            </a:fld>
            <a:endParaRPr lang="en-GB" dirty="0"/>
          </a:p>
        </p:txBody>
      </p:sp>
    </p:spTree>
    <p:extLst>
      <p:ext uri="{BB962C8B-B14F-4D97-AF65-F5344CB8AC3E}">
        <p14:creationId xmlns:p14="http://schemas.microsoft.com/office/powerpoint/2010/main" val="622092990"/>
      </p:ext>
    </p:extLst>
  </p:cSld>
  <p:clrMapOvr>
    <a:masterClrMapping/>
  </p:clrMapOvr>
</p:notes>
</file>

<file path=ppt/notesSlides/notesSlide47.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dirty="0" smtClean="0"/>
              <a:t>Slide 54 – So what was going on with</a:t>
            </a:r>
            <a:r>
              <a:rPr lang="en-GB" baseline="0" dirty="0" smtClean="0"/>
              <a:t> MP. </a:t>
            </a:r>
            <a:endParaRPr lang="en-GB" dirty="0"/>
          </a:p>
        </p:txBody>
      </p:sp>
      <p:sp>
        <p:nvSpPr>
          <p:cNvPr id="4" name="Slide Number Placeholder 3"/>
          <p:cNvSpPr>
            <a:spLocks noGrp="1"/>
          </p:cNvSpPr>
          <p:nvPr>
            <p:ph type="sldNum" sz="quarter" idx="10"/>
          </p:nvPr>
        </p:nvSpPr>
        <p:spPr/>
        <p:txBody>
          <a:bodyPr/>
          <a:lstStyle/>
          <a:p>
            <a:fld id="{454C6864-84F0-4B69-B325-0D65E1C3B6D8}" type="slidenum">
              <a:rPr lang="en-GB" smtClean="0"/>
              <a:t>56</a:t>
            </a:fld>
            <a:endParaRPr lang="en-GB" dirty="0"/>
          </a:p>
        </p:txBody>
      </p:sp>
    </p:spTree>
    <p:extLst>
      <p:ext uri="{BB962C8B-B14F-4D97-AF65-F5344CB8AC3E}">
        <p14:creationId xmlns:p14="http://schemas.microsoft.com/office/powerpoint/2010/main" val="4186039911"/>
      </p:ext>
    </p:extLst>
  </p:cSld>
  <p:clrMapOvr>
    <a:masterClrMapping/>
  </p:clrMapOvr>
</p:notes>
</file>

<file path=ppt/notesSlides/notesSlide48.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dirty="0" smtClean="0"/>
              <a:t>Slide</a:t>
            </a:r>
            <a:r>
              <a:rPr lang="en-GB" baseline="0" dirty="0" smtClean="0"/>
              <a:t> 55 – Another interesting TMS study was conducted by </a:t>
            </a:r>
            <a:r>
              <a:rPr lang="en-GB" baseline="0" dirty="0" err="1" smtClean="0"/>
              <a:t>Beckers</a:t>
            </a:r>
            <a:r>
              <a:rPr lang="en-GB" baseline="0" dirty="0" smtClean="0"/>
              <a:t> and </a:t>
            </a:r>
            <a:r>
              <a:rPr lang="en-GB" baseline="0" dirty="0" err="1" smtClean="0"/>
              <a:t>Zeki</a:t>
            </a:r>
            <a:r>
              <a:rPr lang="en-GB" baseline="0" dirty="0" smtClean="0"/>
              <a:t> looking at trying to disrupt Motion Perception. </a:t>
            </a:r>
            <a:endParaRPr lang="en-GB" dirty="0"/>
          </a:p>
        </p:txBody>
      </p:sp>
      <p:sp>
        <p:nvSpPr>
          <p:cNvPr id="4" name="Slide Number Placeholder 3"/>
          <p:cNvSpPr>
            <a:spLocks noGrp="1"/>
          </p:cNvSpPr>
          <p:nvPr>
            <p:ph type="sldNum" sz="quarter" idx="10"/>
          </p:nvPr>
        </p:nvSpPr>
        <p:spPr/>
        <p:txBody>
          <a:bodyPr/>
          <a:lstStyle/>
          <a:p>
            <a:fld id="{454C6864-84F0-4B69-B325-0D65E1C3B6D8}" type="slidenum">
              <a:rPr lang="en-GB" smtClean="0"/>
              <a:t>57</a:t>
            </a:fld>
            <a:endParaRPr lang="en-GB" dirty="0"/>
          </a:p>
        </p:txBody>
      </p:sp>
    </p:spTree>
    <p:extLst>
      <p:ext uri="{BB962C8B-B14F-4D97-AF65-F5344CB8AC3E}">
        <p14:creationId xmlns:p14="http://schemas.microsoft.com/office/powerpoint/2010/main" val="5139755"/>
      </p:ext>
    </p:extLst>
  </p:cSld>
  <p:clrMapOvr>
    <a:masterClrMapping/>
  </p:clrMapOvr>
</p:notes>
</file>

<file path=ppt/notesSlides/notesSlide49.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dirty="0" smtClean="0"/>
              <a:t>Slide 56 – Read. </a:t>
            </a:r>
            <a:endParaRPr lang="en-GB" dirty="0"/>
          </a:p>
        </p:txBody>
      </p:sp>
      <p:sp>
        <p:nvSpPr>
          <p:cNvPr id="4" name="Slide Number Placeholder 3"/>
          <p:cNvSpPr>
            <a:spLocks noGrp="1"/>
          </p:cNvSpPr>
          <p:nvPr>
            <p:ph type="sldNum" sz="quarter" idx="10"/>
          </p:nvPr>
        </p:nvSpPr>
        <p:spPr/>
        <p:txBody>
          <a:bodyPr/>
          <a:lstStyle/>
          <a:p>
            <a:fld id="{454C6864-84F0-4B69-B325-0D65E1C3B6D8}" type="slidenum">
              <a:rPr lang="en-GB" smtClean="0"/>
              <a:t>58</a:t>
            </a:fld>
            <a:endParaRPr lang="en-GB" dirty="0"/>
          </a:p>
        </p:txBody>
      </p:sp>
    </p:spTree>
    <p:extLst>
      <p:ext uri="{BB962C8B-B14F-4D97-AF65-F5344CB8AC3E}">
        <p14:creationId xmlns:p14="http://schemas.microsoft.com/office/powerpoint/2010/main" val="2633558149"/>
      </p:ext>
    </p:extLst>
  </p:cSld>
  <p:clrMapOvr>
    <a:masterClrMapping/>
  </p:clrMapOvr>
</p:notes>
</file>

<file path=ppt/notesSlides/notesSlide50.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dirty="0" smtClean="0"/>
              <a:t>Slide 57 – Last information</a:t>
            </a:r>
            <a:r>
              <a:rPr lang="en-GB" baseline="0" dirty="0" smtClean="0"/>
              <a:t> I would like to look at is on Visual Illusions – going back to possible some who attended an open day. </a:t>
            </a:r>
            <a:endParaRPr lang="en-GB" dirty="0"/>
          </a:p>
        </p:txBody>
      </p:sp>
      <p:sp>
        <p:nvSpPr>
          <p:cNvPr id="4" name="Slide Number Placeholder 3"/>
          <p:cNvSpPr>
            <a:spLocks noGrp="1"/>
          </p:cNvSpPr>
          <p:nvPr>
            <p:ph type="sldNum" sz="quarter" idx="10"/>
          </p:nvPr>
        </p:nvSpPr>
        <p:spPr/>
        <p:txBody>
          <a:bodyPr/>
          <a:lstStyle/>
          <a:p>
            <a:fld id="{454C6864-84F0-4B69-B325-0D65E1C3B6D8}" type="slidenum">
              <a:rPr lang="en-GB" smtClean="0"/>
              <a:t>59</a:t>
            </a:fld>
            <a:endParaRPr lang="en-GB" dirty="0"/>
          </a:p>
        </p:txBody>
      </p:sp>
    </p:spTree>
    <p:extLst>
      <p:ext uri="{BB962C8B-B14F-4D97-AF65-F5344CB8AC3E}">
        <p14:creationId xmlns:p14="http://schemas.microsoft.com/office/powerpoint/2010/main" val="2253452773"/>
      </p:ext>
    </p:extLst>
  </p:cSld>
  <p:clrMapOvr>
    <a:masterClrMapping/>
  </p:clrMapOvr>
</p:notes>
</file>

<file path=ppt/notesSlides/notesSlide51.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dirty="0" smtClean="0"/>
              <a:t>Slide 61 – These</a:t>
            </a:r>
            <a:r>
              <a:rPr lang="en-GB" baseline="0" dirty="0" smtClean="0"/>
              <a:t> are visual illusion phenomena – the images are not moving but appear to be…… does it activate the same region of the brain than ACTUAL moving images. </a:t>
            </a:r>
            <a:endParaRPr lang="en-GB" dirty="0"/>
          </a:p>
        </p:txBody>
      </p:sp>
      <p:sp>
        <p:nvSpPr>
          <p:cNvPr id="4" name="Slide Number Placeholder 3"/>
          <p:cNvSpPr>
            <a:spLocks noGrp="1"/>
          </p:cNvSpPr>
          <p:nvPr>
            <p:ph type="sldNum" sz="quarter" idx="10"/>
          </p:nvPr>
        </p:nvSpPr>
        <p:spPr/>
        <p:txBody>
          <a:bodyPr/>
          <a:lstStyle/>
          <a:p>
            <a:fld id="{454C6864-84F0-4B69-B325-0D65E1C3B6D8}" type="slidenum">
              <a:rPr lang="en-GB" smtClean="0"/>
              <a:t>63</a:t>
            </a:fld>
            <a:endParaRPr lang="en-GB" dirty="0"/>
          </a:p>
        </p:txBody>
      </p:sp>
    </p:spTree>
    <p:extLst>
      <p:ext uri="{BB962C8B-B14F-4D97-AF65-F5344CB8AC3E}">
        <p14:creationId xmlns:p14="http://schemas.microsoft.com/office/powerpoint/2010/main" val="2533704211"/>
      </p:ext>
    </p:extLst>
  </p:cSld>
  <p:clrMapOvr>
    <a:masterClrMapping/>
  </p:clrMapOvr>
</p:notes>
</file>

<file path=ppt/notesSlides/notesSlide52.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dirty="0" smtClean="0"/>
              <a:t>Slide 62 – Well interestingly. </a:t>
            </a:r>
            <a:endParaRPr lang="en-GB" dirty="0"/>
          </a:p>
        </p:txBody>
      </p:sp>
      <p:sp>
        <p:nvSpPr>
          <p:cNvPr id="4" name="Slide Number Placeholder 3"/>
          <p:cNvSpPr>
            <a:spLocks noGrp="1"/>
          </p:cNvSpPr>
          <p:nvPr>
            <p:ph type="sldNum" sz="quarter" idx="10"/>
          </p:nvPr>
        </p:nvSpPr>
        <p:spPr/>
        <p:txBody>
          <a:bodyPr/>
          <a:lstStyle/>
          <a:p>
            <a:fld id="{454C6864-84F0-4B69-B325-0D65E1C3B6D8}" type="slidenum">
              <a:rPr lang="en-GB" smtClean="0"/>
              <a:t>64</a:t>
            </a:fld>
            <a:endParaRPr lang="en-GB" dirty="0"/>
          </a:p>
        </p:txBody>
      </p:sp>
    </p:spTree>
    <p:extLst>
      <p:ext uri="{BB962C8B-B14F-4D97-AF65-F5344CB8AC3E}">
        <p14:creationId xmlns:p14="http://schemas.microsoft.com/office/powerpoint/2010/main" val="608916363"/>
      </p:ext>
    </p:extLst>
  </p:cSld>
  <p:clrMapOvr>
    <a:masterClrMapping/>
  </p:clrMapOvr>
</p:notes>
</file>

<file path=ppt/notesSlides/notesSlide53.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dirty="0" smtClean="0"/>
              <a:t>Slide 63 - Stare at the green circle</a:t>
            </a:r>
            <a:r>
              <a:rPr lang="en-GB" baseline="0" dirty="0" smtClean="0"/>
              <a:t> for 30 seconds and then shift your gaze to the other circle. </a:t>
            </a:r>
            <a:endParaRPr lang="en-GB" dirty="0"/>
          </a:p>
        </p:txBody>
      </p:sp>
      <p:sp>
        <p:nvSpPr>
          <p:cNvPr id="4" name="Slide Number Placeholder 3"/>
          <p:cNvSpPr>
            <a:spLocks noGrp="1"/>
          </p:cNvSpPr>
          <p:nvPr>
            <p:ph type="sldNum" sz="quarter" idx="10"/>
          </p:nvPr>
        </p:nvSpPr>
        <p:spPr/>
        <p:txBody>
          <a:bodyPr/>
          <a:lstStyle/>
          <a:p>
            <a:fld id="{454C6864-84F0-4B69-B325-0D65E1C3B6D8}" type="slidenum">
              <a:rPr lang="en-GB" smtClean="0"/>
              <a:t>65</a:t>
            </a:fld>
            <a:endParaRPr lang="en-GB" dirty="0"/>
          </a:p>
        </p:txBody>
      </p:sp>
    </p:spTree>
    <p:extLst>
      <p:ext uri="{BB962C8B-B14F-4D97-AF65-F5344CB8AC3E}">
        <p14:creationId xmlns:p14="http://schemas.microsoft.com/office/powerpoint/2010/main" val="2908936020"/>
      </p:ext>
    </p:extLst>
  </p:cSld>
  <p:clrMapOvr>
    <a:masterClrMapping/>
  </p:clrMapOvr>
</p:notes>
</file>

<file path=ppt/notesSlides/notesSlide54.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dirty="0" smtClean="0"/>
              <a:t>Slide 64 – Read Slide – Colour. </a:t>
            </a:r>
            <a:endParaRPr lang="en-GB" dirty="0"/>
          </a:p>
        </p:txBody>
      </p:sp>
      <p:sp>
        <p:nvSpPr>
          <p:cNvPr id="4" name="Slide Number Placeholder 3"/>
          <p:cNvSpPr>
            <a:spLocks noGrp="1"/>
          </p:cNvSpPr>
          <p:nvPr>
            <p:ph type="sldNum" sz="quarter" idx="10"/>
          </p:nvPr>
        </p:nvSpPr>
        <p:spPr/>
        <p:txBody>
          <a:bodyPr/>
          <a:lstStyle/>
          <a:p>
            <a:fld id="{454C6864-84F0-4B69-B325-0D65E1C3B6D8}" type="slidenum">
              <a:rPr lang="en-GB" smtClean="0"/>
              <a:t>66</a:t>
            </a:fld>
            <a:endParaRPr lang="en-GB" dirty="0"/>
          </a:p>
        </p:txBody>
      </p:sp>
    </p:spTree>
    <p:extLst>
      <p:ext uri="{BB962C8B-B14F-4D97-AF65-F5344CB8AC3E}">
        <p14:creationId xmlns:p14="http://schemas.microsoft.com/office/powerpoint/2010/main" val="3523243148"/>
      </p:ext>
    </p:extLst>
  </p:cSld>
  <p:clrMapOvr>
    <a:masterClrMapping/>
  </p:clrMapOvr>
</p:notes>
</file>

<file path=ppt/notesSlides/notesSlide55.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dirty="0" smtClean="0"/>
              <a:t>Slide 65 – Again</a:t>
            </a:r>
            <a:r>
              <a:rPr lang="en-GB" baseline="0" dirty="0" smtClean="0"/>
              <a:t> remember our attention lecture last week. </a:t>
            </a:r>
            <a:endParaRPr lang="en-GB" dirty="0"/>
          </a:p>
        </p:txBody>
      </p:sp>
      <p:sp>
        <p:nvSpPr>
          <p:cNvPr id="4" name="Slide Number Placeholder 3"/>
          <p:cNvSpPr>
            <a:spLocks noGrp="1"/>
          </p:cNvSpPr>
          <p:nvPr>
            <p:ph type="sldNum" sz="quarter" idx="10"/>
          </p:nvPr>
        </p:nvSpPr>
        <p:spPr/>
        <p:txBody>
          <a:bodyPr/>
          <a:lstStyle/>
          <a:p>
            <a:fld id="{454C6864-84F0-4B69-B325-0D65E1C3B6D8}" type="slidenum">
              <a:rPr lang="en-GB" smtClean="0"/>
              <a:t>67</a:t>
            </a:fld>
            <a:endParaRPr lang="en-GB" dirty="0"/>
          </a:p>
        </p:txBody>
      </p:sp>
    </p:spTree>
    <p:extLst>
      <p:ext uri="{BB962C8B-B14F-4D97-AF65-F5344CB8AC3E}">
        <p14:creationId xmlns:p14="http://schemas.microsoft.com/office/powerpoint/2010/main" val="1680613550"/>
      </p:ext>
    </p:extLst>
  </p:cSld>
  <p:clrMapOvr>
    <a:masterClrMapping/>
  </p:clrMapOvr>
</p:notes>
</file>

<file path=ppt/notesSlides/notesSlide56.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dirty="0" smtClean="0"/>
              <a:t>Slide 66 – final study. </a:t>
            </a:r>
            <a:endParaRPr lang="en-GB" dirty="0"/>
          </a:p>
        </p:txBody>
      </p:sp>
      <p:sp>
        <p:nvSpPr>
          <p:cNvPr id="4" name="Slide Number Placeholder 3"/>
          <p:cNvSpPr>
            <a:spLocks noGrp="1"/>
          </p:cNvSpPr>
          <p:nvPr>
            <p:ph type="sldNum" sz="quarter" idx="10"/>
          </p:nvPr>
        </p:nvSpPr>
        <p:spPr/>
        <p:txBody>
          <a:bodyPr/>
          <a:lstStyle/>
          <a:p>
            <a:fld id="{454C6864-84F0-4B69-B325-0D65E1C3B6D8}" type="slidenum">
              <a:rPr lang="en-GB" smtClean="0"/>
              <a:t>68</a:t>
            </a:fld>
            <a:endParaRPr lang="en-GB" dirty="0"/>
          </a:p>
        </p:txBody>
      </p:sp>
    </p:spTree>
    <p:extLst>
      <p:ext uri="{BB962C8B-B14F-4D97-AF65-F5344CB8AC3E}">
        <p14:creationId xmlns:p14="http://schemas.microsoft.com/office/powerpoint/2010/main" val="2132010105"/>
      </p:ext>
    </p:extLst>
  </p:cSld>
  <p:clrMapOvr>
    <a:masterClrMapping/>
  </p:clrMapOvr>
</p:notes>
</file>

<file path=ppt/slideLayouts/_rels/slideLayout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3.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5.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6.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7.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8.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9.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0.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3.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5.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6.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slideLayout1.xml><?xml version="1.0" encoding="utf-8"?>
<p:sldLayout xmlns:a="http://schemas.openxmlformats.org/drawingml/2006/main" xmlns:r="http://schemas.openxmlformats.org/officeDocument/2006/relationships" xmlns:p="http://schemas.openxmlformats.org/presentationml/2006/main" showMasterSp="0" type="title" preserve="1">
  <p:cSld name="Title Slide">
    <p:spTree>
      <p:nvGrpSpPr>
        <p:cNvPr id="1" name=""/>
        <p:cNvGrpSpPr/>
        <p:nvPr/>
      </p:nvGrpSpPr>
      <p:grpSpPr>
        <a:xfrm>
          <a:off x="0" y="0"/>
          <a:ext cx="0" cy="0"/>
          <a:chOff x="0" y="0"/>
          <a:chExt cx="0" cy="0"/>
        </a:xfrm>
      </p:grpSpPr>
      <p:grpSp>
        <p:nvGrpSpPr>
          <p:cNvPr id="7" name="Group 6"/>
          <p:cNvGrpSpPr/>
          <p:nvPr/>
        </p:nvGrpSpPr>
        <p:grpSpPr>
          <a:xfrm>
            <a:off x="0" y="-8467"/>
            <a:ext cx="12192000" cy="6866467"/>
            <a:chOff x="0" y="-8467"/>
            <a:chExt cx="12192000" cy="6866467"/>
          </a:xfrm>
        </p:grpSpPr>
        <p:cxnSp>
          <p:nvCxnSpPr>
            <p:cNvPr id="32" name="Straight Connector 31"/>
            <p:cNvCxnSpPr/>
            <p:nvPr/>
          </p:nvCxnSpPr>
          <p:spPr>
            <a:xfrm>
              <a:off x="9371012" y="0"/>
              <a:ext cx="1219200" cy="6858000"/>
            </a:xfrm>
            <a:prstGeom prst="line">
              <a:avLst/>
            </a:prstGeom>
            <a:ln w="9525">
              <a:solidFill>
                <a:schemeClr val="bg1">
                  <a:lumMod val="75000"/>
                </a:schemeClr>
              </a:solidFill>
            </a:ln>
          </p:spPr>
          <p:style>
            <a:lnRef idx="2">
              <a:schemeClr val="accent1"/>
            </a:lnRef>
            <a:fillRef idx="0">
              <a:schemeClr val="accent1"/>
            </a:fillRef>
            <a:effectRef idx="1">
              <a:schemeClr val="accent1"/>
            </a:effectRef>
            <a:fontRef idx="minor">
              <a:schemeClr val="tx1"/>
            </a:fontRef>
          </p:style>
        </p:cxnSp>
        <p:cxnSp>
          <p:nvCxnSpPr>
            <p:cNvPr id="21" name="Straight Connector 20"/>
            <p:cNvCxnSpPr/>
            <p:nvPr/>
          </p:nvCxnSpPr>
          <p:spPr>
            <a:xfrm flipH="1">
              <a:off x="7425267" y="3681413"/>
              <a:ext cx="4763558" cy="3176587"/>
            </a:xfrm>
            <a:prstGeom prst="line">
              <a:avLst/>
            </a:prstGeom>
            <a:ln w="9525">
              <a:solidFill>
                <a:schemeClr val="bg1">
                  <a:lumMod val="85000"/>
                </a:schemeClr>
              </a:solidFill>
            </a:ln>
          </p:spPr>
          <p:style>
            <a:lnRef idx="2">
              <a:schemeClr val="accent1"/>
            </a:lnRef>
            <a:fillRef idx="0">
              <a:schemeClr val="accent1"/>
            </a:fillRef>
            <a:effectRef idx="1">
              <a:schemeClr val="accent1"/>
            </a:effectRef>
            <a:fontRef idx="minor">
              <a:schemeClr val="tx1"/>
            </a:fontRef>
          </p:style>
        </p:cxnSp>
        <p:sp>
          <p:nvSpPr>
            <p:cNvPr id="24" name="Rectangle 23"/>
            <p:cNvSpPr/>
            <p:nvPr/>
          </p:nvSpPr>
          <p:spPr>
            <a:xfrm>
              <a:off x="9181476" y="-8467"/>
              <a:ext cx="3007349" cy="6866467"/>
            </a:xfrm>
            <a:custGeom>
              <a:avLst/>
              <a:gdLst/>
              <a:ahLst/>
              <a:cxnLst/>
              <a:rect l="l" t="t" r="r" b="b"/>
              <a:pathLst>
                <a:path w="3007349" h="6866467">
                  <a:moveTo>
                    <a:pt x="2045532" y="0"/>
                  </a:moveTo>
                  <a:lnTo>
                    <a:pt x="3007349" y="0"/>
                  </a:lnTo>
                  <a:lnTo>
                    <a:pt x="3007349" y="6866467"/>
                  </a:lnTo>
                  <a:lnTo>
                    <a:pt x="0" y="6866467"/>
                  </a:lnTo>
                  <a:lnTo>
                    <a:pt x="2045532" y="0"/>
                  </a:lnTo>
                  <a:close/>
                </a:path>
              </a:pathLst>
            </a:custGeom>
            <a:solidFill>
              <a:schemeClr val="accent1">
                <a:alpha val="30000"/>
              </a:schemeClr>
            </a:solidFill>
            <a:ln>
              <a:noFill/>
            </a:ln>
            <a:effectLst/>
          </p:spPr>
          <p:style>
            <a:lnRef idx="1">
              <a:schemeClr val="accent1"/>
            </a:lnRef>
            <a:fillRef idx="3">
              <a:schemeClr val="accent1"/>
            </a:fillRef>
            <a:effectRef idx="2">
              <a:schemeClr val="accent1"/>
            </a:effectRef>
            <a:fontRef idx="minor">
              <a:schemeClr val="lt1"/>
            </a:fontRef>
          </p:style>
        </p:sp>
        <p:sp>
          <p:nvSpPr>
            <p:cNvPr id="26" name="Rectangle 25"/>
            <p:cNvSpPr/>
            <p:nvPr/>
          </p:nvSpPr>
          <p:spPr>
            <a:xfrm>
              <a:off x="9603442" y="-8467"/>
              <a:ext cx="2588558" cy="6866467"/>
            </a:xfrm>
            <a:custGeom>
              <a:avLst/>
              <a:gdLst/>
              <a:ahLst/>
              <a:cxnLst/>
              <a:rect l="l" t="t" r="r" b="b"/>
              <a:pathLst>
                <a:path w="2573311" h="6866467">
                  <a:moveTo>
                    <a:pt x="0" y="0"/>
                  </a:moveTo>
                  <a:lnTo>
                    <a:pt x="2573311" y="0"/>
                  </a:lnTo>
                  <a:lnTo>
                    <a:pt x="2573311" y="6866467"/>
                  </a:lnTo>
                  <a:lnTo>
                    <a:pt x="1202336" y="6866467"/>
                  </a:lnTo>
                  <a:lnTo>
                    <a:pt x="0" y="0"/>
                  </a:lnTo>
                  <a:close/>
                </a:path>
              </a:pathLst>
            </a:custGeom>
            <a:solidFill>
              <a:schemeClr val="accent1">
                <a:alpha val="20000"/>
              </a:schemeClr>
            </a:solidFill>
            <a:ln>
              <a:noFill/>
            </a:ln>
            <a:effectLst/>
          </p:spPr>
          <p:style>
            <a:lnRef idx="1">
              <a:schemeClr val="accent1"/>
            </a:lnRef>
            <a:fillRef idx="3">
              <a:schemeClr val="accent1"/>
            </a:fillRef>
            <a:effectRef idx="2">
              <a:schemeClr val="accent1"/>
            </a:effectRef>
            <a:fontRef idx="minor">
              <a:schemeClr val="lt1"/>
            </a:fontRef>
          </p:style>
        </p:sp>
        <p:sp>
          <p:nvSpPr>
            <p:cNvPr id="27" name="Isosceles Triangle 26"/>
            <p:cNvSpPr/>
            <p:nvPr/>
          </p:nvSpPr>
          <p:spPr>
            <a:xfrm>
              <a:off x="8932333" y="3048000"/>
              <a:ext cx="3259667" cy="3810000"/>
            </a:xfrm>
            <a:prstGeom prst="triangle">
              <a:avLst>
                <a:gd name="adj" fmla="val 100000"/>
              </a:avLst>
            </a:prstGeom>
            <a:solidFill>
              <a:schemeClr val="accent2">
                <a:alpha val="72000"/>
              </a:schemeClr>
            </a:solidFill>
            <a:ln>
              <a:noFill/>
            </a:ln>
            <a:effectLst/>
          </p:spPr>
          <p:style>
            <a:lnRef idx="1">
              <a:schemeClr val="accent1"/>
            </a:lnRef>
            <a:fillRef idx="3">
              <a:schemeClr val="accent1"/>
            </a:fillRef>
            <a:effectRef idx="2">
              <a:schemeClr val="accent1"/>
            </a:effectRef>
            <a:fontRef idx="minor">
              <a:schemeClr val="lt1"/>
            </a:fontRef>
          </p:style>
        </p:sp>
        <p:sp>
          <p:nvSpPr>
            <p:cNvPr id="28" name="Rectangle 27"/>
            <p:cNvSpPr/>
            <p:nvPr/>
          </p:nvSpPr>
          <p:spPr>
            <a:xfrm>
              <a:off x="9334500" y="-8467"/>
              <a:ext cx="2854326" cy="6866467"/>
            </a:xfrm>
            <a:custGeom>
              <a:avLst/>
              <a:gdLst/>
              <a:ahLst/>
              <a:cxnLst/>
              <a:rect l="l" t="t" r="r" b="b"/>
              <a:pathLst>
                <a:path w="2858013" h="6866467">
                  <a:moveTo>
                    <a:pt x="0" y="0"/>
                  </a:moveTo>
                  <a:lnTo>
                    <a:pt x="2858013" y="0"/>
                  </a:lnTo>
                  <a:lnTo>
                    <a:pt x="2858013" y="6866467"/>
                  </a:lnTo>
                  <a:lnTo>
                    <a:pt x="2473942" y="6866467"/>
                  </a:lnTo>
                  <a:lnTo>
                    <a:pt x="0" y="0"/>
                  </a:lnTo>
                  <a:close/>
                </a:path>
              </a:pathLst>
            </a:custGeom>
            <a:solidFill>
              <a:schemeClr val="accent2">
                <a:lumMod val="75000"/>
                <a:alpha val="70000"/>
              </a:schemeClr>
            </a:solidFill>
            <a:ln>
              <a:noFill/>
            </a:ln>
            <a:effectLst/>
          </p:spPr>
          <p:style>
            <a:lnRef idx="1">
              <a:schemeClr val="accent1"/>
            </a:lnRef>
            <a:fillRef idx="3">
              <a:schemeClr val="accent1"/>
            </a:fillRef>
            <a:effectRef idx="2">
              <a:schemeClr val="accent1"/>
            </a:effectRef>
            <a:fontRef idx="minor">
              <a:schemeClr val="lt1"/>
            </a:fontRef>
          </p:style>
        </p:sp>
        <p:sp>
          <p:nvSpPr>
            <p:cNvPr id="29" name="Rectangle 28"/>
            <p:cNvSpPr/>
            <p:nvPr/>
          </p:nvSpPr>
          <p:spPr>
            <a:xfrm>
              <a:off x="10898730" y="-8467"/>
              <a:ext cx="1290094" cy="6866467"/>
            </a:xfrm>
            <a:custGeom>
              <a:avLst/>
              <a:gdLst/>
              <a:ahLst/>
              <a:cxnLst/>
              <a:rect l="l" t="t" r="r" b="b"/>
              <a:pathLst>
                <a:path w="1290094" h="6858000">
                  <a:moveTo>
                    <a:pt x="1019735" y="0"/>
                  </a:moveTo>
                  <a:lnTo>
                    <a:pt x="1290094" y="0"/>
                  </a:lnTo>
                  <a:lnTo>
                    <a:pt x="1290094" y="6858000"/>
                  </a:lnTo>
                  <a:lnTo>
                    <a:pt x="0" y="6858000"/>
                  </a:lnTo>
                  <a:lnTo>
                    <a:pt x="1019735" y="0"/>
                  </a:lnTo>
                  <a:close/>
                </a:path>
              </a:pathLst>
            </a:custGeom>
            <a:solidFill>
              <a:schemeClr val="accent1">
                <a:lumMod val="60000"/>
                <a:lumOff val="40000"/>
                <a:alpha val="70000"/>
              </a:schemeClr>
            </a:solidFill>
            <a:ln>
              <a:noFill/>
            </a:ln>
            <a:effectLst/>
          </p:spPr>
          <p:style>
            <a:lnRef idx="1">
              <a:schemeClr val="accent1"/>
            </a:lnRef>
            <a:fillRef idx="3">
              <a:schemeClr val="accent1"/>
            </a:fillRef>
            <a:effectRef idx="2">
              <a:schemeClr val="accent1"/>
            </a:effectRef>
            <a:fontRef idx="minor">
              <a:schemeClr val="lt1"/>
            </a:fontRef>
          </p:style>
        </p:sp>
        <p:sp>
          <p:nvSpPr>
            <p:cNvPr id="30" name="Rectangle 29"/>
            <p:cNvSpPr/>
            <p:nvPr/>
          </p:nvSpPr>
          <p:spPr>
            <a:xfrm>
              <a:off x="10938999" y="-8467"/>
              <a:ext cx="1249825" cy="6866467"/>
            </a:xfrm>
            <a:custGeom>
              <a:avLst/>
              <a:gdLst/>
              <a:ahLst/>
              <a:cxnLst/>
              <a:rect l="l" t="t" r="r" b="b"/>
              <a:pathLst>
                <a:path w="1249825" h="6858000">
                  <a:moveTo>
                    <a:pt x="0" y="0"/>
                  </a:moveTo>
                  <a:lnTo>
                    <a:pt x="1249825" y="0"/>
                  </a:lnTo>
                  <a:lnTo>
                    <a:pt x="1249825" y="6858000"/>
                  </a:lnTo>
                  <a:lnTo>
                    <a:pt x="1109382" y="6858000"/>
                  </a:lnTo>
                  <a:lnTo>
                    <a:pt x="0" y="0"/>
                  </a:lnTo>
                  <a:close/>
                </a:path>
              </a:pathLst>
            </a:custGeom>
            <a:solidFill>
              <a:schemeClr val="accent1">
                <a:alpha val="65000"/>
              </a:schemeClr>
            </a:solidFill>
            <a:ln>
              <a:noFill/>
            </a:ln>
            <a:effectLst/>
          </p:spPr>
          <p:style>
            <a:lnRef idx="1">
              <a:schemeClr val="accent1"/>
            </a:lnRef>
            <a:fillRef idx="3">
              <a:schemeClr val="accent1"/>
            </a:fillRef>
            <a:effectRef idx="2">
              <a:schemeClr val="accent1"/>
            </a:effectRef>
            <a:fontRef idx="minor">
              <a:schemeClr val="lt1"/>
            </a:fontRef>
          </p:style>
        </p:sp>
        <p:sp>
          <p:nvSpPr>
            <p:cNvPr id="31" name="Isosceles Triangle 30"/>
            <p:cNvSpPr/>
            <p:nvPr/>
          </p:nvSpPr>
          <p:spPr>
            <a:xfrm>
              <a:off x="10371666" y="3589867"/>
              <a:ext cx="1817159" cy="3268133"/>
            </a:xfrm>
            <a:prstGeom prst="triangle">
              <a:avLst>
                <a:gd name="adj" fmla="val 100000"/>
              </a:avLst>
            </a:prstGeom>
            <a:solidFill>
              <a:schemeClr val="accent1">
                <a:alpha val="80000"/>
              </a:schemeClr>
            </a:solidFill>
            <a:ln>
              <a:noFill/>
            </a:ln>
            <a:effectLst/>
          </p:spPr>
          <p:style>
            <a:lnRef idx="1">
              <a:schemeClr val="accent1"/>
            </a:lnRef>
            <a:fillRef idx="3">
              <a:schemeClr val="accent1"/>
            </a:fillRef>
            <a:effectRef idx="2">
              <a:schemeClr val="accent1"/>
            </a:effectRef>
            <a:fontRef idx="minor">
              <a:schemeClr val="lt1"/>
            </a:fontRef>
          </p:style>
        </p:sp>
        <p:sp>
          <p:nvSpPr>
            <p:cNvPr id="19" name="Isosceles Triangle 18"/>
            <p:cNvSpPr/>
            <p:nvPr/>
          </p:nvSpPr>
          <p:spPr>
            <a:xfrm rot="10800000">
              <a:off x="0" y="0"/>
              <a:ext cx="842596" cy="5666154"/>
            </a:xfrm>
            <a:prstGeom prst="triangle">
              <a:avLst>
                <a:gd name="adj" fmla="val 100000"/>
              </a:avLst>
            </a:prstGeom>
            <a:solidFill>
              <a:schemeClr val="accent1">
                <a:alpha val="85000"/>
              </a:schemeClr>
            </a:solidFill>
            <a:ln>
              <a:noFill/>
            </a:ln>
            <a:effectLst/>
          </p:spPr>
          <p:style>
            <a:lnRef idx="1">
              <a:schemeClr val="accent1"/>
            </a:lnRef>
            <a:fillRef idx="3">
              <a:schemeClr val="accent1"/>
            </a:fillRef>
            <a:effectRef idx="2">
              <a:schemeClr val="accent1"/>
            </a:effectRef>
            <a:fontRef idx="minor">
              <a:schemeClr val="lt1"/>
            </a:fontRef>
          </p:style>
        </p:sp>
      </p:grpSp>
      <p:sp>
        <p:nvSpPr>
          <p:cNvPr id="2" name="Title 1"/>
          <p:cNvSpPr>
            <a:spLocks noGrp="1"/>
          </p:cNvSpPr>
          <p:nvPr>
            <p:ph type="ctrTitle"/>
          </p:nvPr>
        </p:nvSpPr>
        <p:spPr>
          <a:xfrm>
            <a:off x="1507067" y="2404534"/>
            <a:ext cx="7766936" cy="1646302"/>
          </a:xfrm>
        </p:spPr>
        <p:txBody>
          <a:bodyPr anchor="b">
            <a:noAutofit/>
          </a:bodyPr>
          <a:lstStyle>
            <a:lvl1pPr algn="r">
              <a:defRPr sz="5400">
                <a:solidFill>
                  <a:schemeClr val="accent1"/>
                </a:solidFill>
              </a:defRPr>
            </a:lvl1pPr>
          </a:lstStyle>
          <a:p>
            <a:r>
              <a:rPr lang="en-US" smtClean="0"/>
              <a:t>Click to edit Master title style</a:t>
            </a:r>
            <a:endParaRPr lang="en-US" dirty="0"/>
          </a:p>
        </p:txBody>
      </p:sp>
      <p:sp>
        <p:nvSpPr>
          <p:cNvPr id="3" name="Subtitle 2"/>
          <p:cNvSpPr>
            <a:spLocks noGrp="1"/>
          </p:cNvSpPr>
          <p:nvPr>
            <p:ph type="subTitle" idx="1"/>
          </p:nvPr>
        </p:nvSpPr>
        <p:spPr>
          <a:xfrm>
            <a:off x="1507067" y="4050833"/>
            <a:ext cx="7766936" cy="1096899"/>
          </a:xfrm>
        </p:spPr>
        <p:txBody>
          <a:bodyPr anchor="t"/>
          <a:lstStyle>
            <a:lvl1pPr marL="0" indent="0" algn="r">
              <a:buNone/>
              <a:defRPr>
                <a:solidFill>
                  <a:schemeClr val="tx1">
                    <a:lumMod val="50000"/>
                    <a:lumOff val="50000"/>
                  </a:schemeClr>
                </a:solidFill>
              </a:defRPr>
            </a:lvl1pPr>
            <a:lvl2pPr marL="457200" indent="0" algn="ctr">
              <a:buNone/>
              <a:defRPr>
                <a:solidFill>
                  <a:schemeClr val="tx1">
                    <a:tint val="75000"/>
                  </a:schemeClr>
                </a:solidFill>
              </a:defRPr>
            </a:lvl2pPr>
            <a:lvl3pPr marL="914400" indent="0" algn="ctr">
              <a:buNone/>
              <a:defRPr>
                <a:solidFill>
                  <a:schemeClr val="tx1">
                    <a:tint val="75000"/>
                  </a:schemeClr>
                </a:solidFill>
              </a:defRPr>
            </a:lvl3pPr>
            <a:lvl4pPr marL="1371600" indent="0" algn="ctr">
              <a:buNone/>
              <a:defRPr>
                <a:solidFill>
                  <a:schemeClr val="tx1">
                    <a:tint val="75000"/>
                  </a:schemeClr>
                </a:solidFill>
              </a:defRPr>
            </a:lvl4pPr>
            <a:lvl5pPr marL="1828800" indent="0" algn="ctr">
              <a:buNone/>
              <a:defRPr>
                <a:solidFill>
                  <a:schemeClr val="tx1">
                    <a:tint val="75000"/>
                  </a:schemeClr>
                </a:solidFill>
              </a:defRPr>
            </a:lvl5pPr>
            <a:lvl6pPr marL="2286000" indent="0" algn="ctr">
              <a:buNone/>
              <a:defRPr>
                <a:solidFill>
                  <a:schemeClr val="tx1">
                    <a:tint val="75000"/>
                  </a:schemeClr>
                </a:solidFill>
              </a:defRPr>
            </a:lvl6pPr>
            <a:lvl7pPr marL="2743200" indent="0" algn="ctr">
              <a:buNone/>
              <a:defRPr>
                <a:solidFill>
                  <a:schemeClr val="tx1">
                    <a:tint val="75000"/>
                  </a:schemeClr>
                </a:solidFill>
              </a:defRPr>
            </a:lvl7pPr>
            <a:lvl8pPr marL="3200400" indent="0" algn="ctr">
              <a:buNone/>
              <a:defRPr>
                <a:solidFill>
                  <a:schemeClr val="tx1">
                    <a:tint val="75000"/>
                  </a:schemeClr>
                </a:solidFill>
              </a:defRPr>
            </a:lvl8pPr>
            <a:lvl9pPr marL="3657600" indent="0" algn="ctr">
              <a:buNone/>
              <a:defRPr>
                <a:solidFill>
                  <a:schemeClr val="tx1">
                    <a:tint val="75000"/>
                  </a:schemeClr>
                </a:solidFill>
              </a:defRPr>
            </a:lvl9pPr>
          </a:lstStyle>
          <a:p>
            <a:r>
              <a:rPr lang="en-US" smtClean="0"/>
              <a:t>Click to edit Master subtitle style</a:t>
            </a:r>
            <a:endParaRPr lang="en-US" dirty="0"/>
          </a:p>
        </p:txBody>
      </p:sp>
      <p:sp>
        <p:nvSpPr>
          <p:cNvPr id="4" name="Date Placeholder 3"/>
          <p:cNvSpPr>
            <a:spLocks noGrp="1"/>
          </p:cNvSpPr>
          <p:nvPr>
            <p:ph type="dt" sz="half" idx="10"/>
          </p:nvPr>
        </p:nvSpPr>
        <p:spPr/>
        <p:txBody>
          <a:bodyPr/>
          <a:lstStyle/>
          <a:p>
            <a:fld id="{485A63A7-3E60-49AC-92EF-A488F86EFA14}" type="datetimeFigureOut">
              <a:rPr lang="en-GB" smtClean="0"/>
              <a:t>25/03/2019</a:t>
            </a:fld>
            <a:endParaRPr lang="en-GB" dirty="0"/>
          </a:p>
        </p:txBody>
      </p:sp>
      <p:sp>
        <p:nvSpPr>
          <p:cNvPr id="5" name="Footer Placeholder 4"/>
          <p:cNvSpPr>
            <a:spLocks noGrp="1"/>
          </p:cNvSpPr>
          <p:nvPr>
            <p:ph type="ftr" sz="quarter" idx="11"/>
          </p:nvPr>
        </p:nvSpPr>
        <p:spPr/>
        <p:txBody>
          <a:bodyPr/>
          <a:lstStyle/>
          <a:p>
            <a:endParaRPr lang="en-GB" dirty="0"/>
          </a:p>
        </p:txBody>
      </p:sp>
      <p:sp>
        <p:nvSpPr>
          <p:cNvPr id="6" name="Slide Number Placeholder 5"/>
          <p:cNvSpPr>
            <a:spLocks noGrp="1"/>
          </p:cNvSpPr>
          <p:nvPr>
            <p:ph type="sldNum" sz="quarter" idx="12"/>
          </p:nvPr>
        </p:nvSpPr>
        <p:spPr/>
        <p:txBody>
          <a:bodyPr/>
          <a:lstStyle/>
          <a:p>
            <a:fld id="{F8C52635-A68D-4D59-A696-54A567897ECD}" type="slidenum">
              <a:rPr lang="en-GB" smtClean="0"/>
              <a:t>‹#›</a:t>
            </a:fld>
            <a:endParaRPr lang="en-GB" dirty="0"/>
          </a:p>
        </p:txBody>
      </p:sp>
    </p:spTree>
    <p:extLst>
      <p:ext uri="{BB962C8B-B14F-4D97-AF65-F5344CB8AC3E}">
        <p14:creationId xmlns:p14="http://schemas.microsoft.com/office/powerpoint/2010/main" val="668611965"/>
      </p:ext>
    </p:extLst>
  </p:cSld>
  <p:clrMapOvr>
    <a:masterClrMapping/>
  </p:clrMapOvr>
</p:sldLayout>
</file>

<file path=ppt/slideLayouts/slideLayout2.xml><?xml version="1.0" encoding="utf-8"?>
<p:sldLayout xmlns:a="http://schemas.openxmlformats.org/drawingml/2006/main" xmlns:r="http://schemas.openxmlformats.org/officeDocument/2006/relationships" xmlns:p="http://schemas.openxmlformats.org/presentationml/2006/main" type="obj" preserve="1">
  <p:cSld name="Title and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normAutofit/>
          </a:bodyPr>
          <a:lstStyle>
            <a:lvl1pPr>
              <a:defRPr sz="3600"/>
            </a:lvl1pPr>
          </a:lstStyle>
          <a:p>
            <a:r>
              <a:rPr lang="en-US" smtClean="0"/>
              <a:t>Click to edit Master title style</a:t>
            </a:r>
            <a:endParaRPr lang="en-US" dirty="0"/>
          </a:p>
        </p:txBody>
      </p:sp>
      <p:sp>
        <p:nvSpPr>
          <p:cNvPr id="3" name="Content Placeholder 2"/>
          <p:cNvSpPr>
            <a:spLocks noGrp="1"/>
          </p:cNvSpPr>
          <p:nvPr>
            <p:ph idx="1"/>
          </p:nvPr>
        </p:nvSpPr>
        <p:spPr/>
        <p:txBody>
          <a:body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dirty="0"/>
          </a:p>
        </p:txBody>
      </p:sp>
      <p:sp>
        <p:nvSpPr>
          <p:cNvPr id="4" name="Date Placeholder 3"/>
          <p:cNvSpPr>
            <a:spLocks noGrp="1"/>
          </p:cNvSpPr>
          <p:nvPr>
            <p:ph type="dt" sz="half" idx="10"/>
          </p:nvPr>
        </p:nvSpPr>
        <p:spPr/>
        <p:txBody>
          <a:bodyPr/>
          <a:lstStyle/>
          <a:p>
            <a:fld id="{485A63A7-3E60-49AC-92EF-A488F86EFA14}" type="datetimeFigureOut">
              <a:rPr lang="en-GB" smtClean="0"/>
              <a:t>25/03/2019</a:t>
            </a:fld>
            <a:endParaRPr lang="en-GB" dirty="0"/>
          </a:p>
        </p:txBody>
      </p:sp>
      <p:sp>
        <p:nvSpPr>
          <p:cNvPr id="5" name="Footer Placeholder 4"/>
          <p:cNvSpPr>
            <a:spLocks noGrp="1"/>
          </p:cNvSpPr>
          <p:nvPr>
            <p:ph type="ftr" sz="quarter" idx="11"/>
          </p:nvPr>
        </p:nvSpPr>
        <p:spPr/>
        <p:txBody>
          <a:bodyPr/>
          <a:lstStyle/>
          <a:p>
            <a:endParaRPr lang="en-GB" dirty="0"/>
          </a:p>
        </p:txBody>
      </p:sp>
      <p:sp>
        <p:nvSpPr>
          <p:cNvPr id="6" name="Slide Number Placeholder 5"/>
          <p:cNvSpPr>
            <a:spLocks noGrp="1"/>
          </p:cNvSpPr>
          <p:nvPr>
            <p:ph type="sldNum" sz="quarter" idx="12"/>
          </p:nvPr>
        </p:nvSpPr>
        <p:spPr/>
        <p:txBody>
          <a:bodyPr/>
          <a:lstStyle/>
          <a:p>
            <a:fld id="{F8C52635-A68D-4D59-A696-54A567897ECD}" type="slidenum">
              <a:rPr lang="en-GB" smtClean="0"/>
              <a:t>‹#›</a:t>
            </a:fld>
            <a:endParaRPr lang="en-GB" dirty="0"/>
          </a:p>
        </p:txBody>
      </p:sp>
    </p:spTree>
    <p:extLst>
      <p:ext uri="{BB962C8B-B14F-4D97-AF65-F5344CB8AC3E}">
        <p14:creationId xmlns:p14="http://schemas.microsoft.com/office/powerpoint/2010/main" val="732711076"/>
      </p:ext>
    </p:extLst>
  </p:cSld>
  <p:clrMapOvr>
    <a:masterClrMapping/>
  </p:clrMapOvr>
</p:sldLayout>
</file>

<file path=ppt/slideLayouts/slideLayout3.xml><?xml version="1.0" encoding="utf-8"?>
<p:sldLayout xmlns:a="http://schemas.openxmlformats.org/drawingml/2006/main" xmlns:r="http://schemas.openxmlformats.org/officeDocument/2006/relationships" xmlns:p="http://schemas.openxmlformats.org/presentationml/2006/main" type="secHead" preserve="1">
  <p:cSld name="Section Header">
    <p:spTree>
      <p:nvGrpSpPr>
        <p:cNvPr id="1" name=""/>
        <p:cNvGrpSpPr/>
        <p:nvPr/>
      </p:nvGrpSpPr>
      <p:grpSpPr>
        <a:xfrm>
          <a:off x="0" y="0"/>
          <a:ext cx="0" cy="0"/>
          <a:chOff x="0" y="0"/>
          <a:chExt cx="0" cy="0"/>
        </a:xfrm>
      </p:grpSpPr>
      <p:sp>
        <p:nvSpPr>
          <p:cNvPr id="2" name="Title 1"/>
          <p:cNvSpPr>
            <a:spLocks noGrp="1"/>
          </p:cNvSpPr>
          <p:nvPr>
            <p:ph type="title"/>
          </p:nvPr>
        </p:nvSpPr>
        <p:spPr>
          <a:xfrm>
            <a:off x="677335" y="2700867"/>
            <a:ext cx="8596668" cy="1826581"/>
          </a:xfrm>
        </p:spPr>
        <p:txBody>
          <a:bodyPr anchor="b"/>
          <a:lstStyle>
            <a:lvl1pPr algn="l">
              <a:defRPr sz="4000" b="0" cap="none"/>
            </a:lvl1pPr>
          </a:lstStyle>
          <a:p>
            <a:r>
              <a:rPr lang="en-US" smtClean="0"/>
              <a:t>Click to edit Master title style</a:t>
            </a:r>
            <a:endParaRPr lang="en-US" dirty="0"/>
          </a:p>
        </p:txBody>
      </p:sp>
      <p:sp>
        <p:nvSpPr>
          <p:cNvPr id="3" name="Text Placeholder 2"/>
          <p:cNvSpPr>
            <a:spLocks noGrp="1"/>
          </p:cNvSpPr>
          <p:nvPr>
            <p:ph type="body" idx="1"/>
          </p:nvPr>
        </p:nvSpPr>
        <p:spPr>
          <a:xfrm>
            <a:off x="677335" y="4527448"/>
            <a:ext cx="8596668" cy="860400"/>
          </a:xfrm>
        </p:spPr>
        <p:txBody>
          <a:bodyPr anchor="t"/>
          <a:lstStyle>
            <a:lvl1pPr marL="0" indent="0" algn="l">
              <a:buNone/>
              <a:defRPr sz="2000">
                <a:solidFill>
                  <a:schemeClr val="tx1">
                    <a:lumMod val="50000"/>
                    <a:lumOff val="50000"/>
                  </a:schemeClr>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pPr lvl="0"/>
            <a:r>
              <a:rPr lang="en-US" smtClean="0"/>
              <a:t>Click to edit Master text styles</a:t>
            </a:r>
          </a:p>
        </p:txBody>
      </p:sp>
      <p:sp>
        <p:nvSpPr>
          <p:cNvPr id="4" name="Date Placeholder 3"/>
          <p:cNvSpPr>
            <a:spLocks noGrp="1"/>
          </p:cNvSpPr>
          <p:nvPr>
            <p:ph type="dt" sz="half" idx="10"/>
          </p:nvPr>
        </p:nvSpPr>
        <p:spPr/>
        <p:txBody>
          <a:bodyPr/>
          <a:lstStyle/>
          <a:p>
            <a:fld id="{485A63A7-3E60-49AC-92EF-A488F86EFA14}" type="datetimeFigureOut">
              <a:rPr lang="en-GB" smtClean="0"/>
              <a:t>25/03/2019</a:t>
            </a:fld>
            <a:endParaRPr lang="en-GB" dirty="0"/>
          </a:p>
        </p:txBody>
      </p:sp>
      <p:sp>
        <p:nvSpPr>
          <p:cNvPr id="5" name="Footer Placeholder 4"/>
          <p:cNvSpPr>
            <a:spLocks noGrp="1"/>
          </p:cNvSpPr>
          <p:nvPr>
            <p:ph type="ftr" sz="quarter" idx="11"/>
          </p:nvPr>
        </p:nvSpPr>
        <p:spPr/>
        <p:txBody>
          <a:bodyPr/>
          <a:lstStyle/>
          <a:p>
            <a:endParaRPr lang="en-GB" dirty="0"/>
          </a:p>
        </p:txBody>
      </p:sp>
      <p:sp>
        <p:nvSpPr>
          <p:cNvPr id="6" name="Slide Number Placeholder 5"/>
          <p:cNvSpPr>
            <a:spLocks noGrp="1"/>
          </p:cNvSpPr>
          <p:nvPr>
            <p:ph type="sldNum" sz="quarter" idx="12"/>
          </p:nvPr>
        </p:nvSpPr>
        <p:spPr/>
        <p:txBody>
          <a:bodyPr/>
          <a:lstStyle/>
          <a:p>
            <a:fld id="{F8C52635-A68D-4D59-A696-54A567897ECD}" type="slidenum">
              <a:rPr lang="en-GB" smtClean="0"/>
              <a:t>‹#›</a:t>
            </a:fld>
            <a:endParaRPr lang="en-GB" dirty="0"/>
          </a:p>
        </p:txBody>
      </p:sp>
    </p:spTree>
    <p:extLst>
      <p:ext uri="{BB962C8B-B14F-4D97-AF65-F5344CB8AC3E}">
        <p14:creationId xmlns:p14="http://schemas.microsoft.com/office/powerpoint/2010/main" val="1119573807"/>
      </p:ext>
    </p:extLst>
  </p:cSld>
  <p:clrMapOvr>
    <a:masterClrMapping/>
  </p:clrMapOvr>
</p:sldLayout>
</file>

<file path=ppt/slideLayouts/slideLayout4.xml><?xml version="1.0" encoding="utf-8"?>
<p:sldLayout xmlns:a="http://schemas.openxmlformats.org/drawingml/2006/main" xmlns:r="http://schemas.openxmlformats.org/officeDocument/2006/relationships" xmlns:p="http://schemas.openxmlformats.org/presentationml/2006/main" type="twoObj" preserve="1">
  <p:cSld name="Two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smtClean="0"/>
              <a:t>Click to edit Master title style</a:t>
            </a:r>
            <a:endParaRPr lang="en-US" dirty="0"/>
          </a:p>
        </p:txBody>
      </p:sp>
      <p:sp>
        <p:nvSpPr>
          <p:cNvPr id="3" name="Content Placeholder 2"/>
          <p:cNvSpPr>
            <a:spLocks noGrp="1"/>
          </p:cNvSpPr>
          <p:nvPr>
            <p:ph sz="half" idx="1"/>
          </p:nvPr>
        </p:nvSpPr>
        <p:spPr>
          <a:xfrm>
            <a:off x="677334" y="2160589"/>
            <a:ext cx="4184035" cy="3880772"/>
          </a:xfrm>
        </p:spPr>
        <p:txBody>
          <a:body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dirty="0"/>
          </a:p>
        </p:txBody>
      </p:sp>
      <p:sp>
        <p:nvSpPr>
          <p:cNvPr id="4" name="Content Placeholder 3"/>
          <p:cNvSpPr>
            <a:spLocks noGrp="1"/>
          </p:cNvSpPr>
          <p:nvPr>
            <p:ph sz="half" idx="2"/>
          </p:nvPr>
        </p:nvSpPr>
        <p:spPr>
          <a:xfrm>
            <a:off x="5089970" y="2160589"/>
            <a:ext cx="4184034" cy="3880773"/>
          </a:xfrm>
        </p:spPr>
        <p:txBody>
          <a:body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dirty="0"/>
          </a:p>
        </p:txBody>
      </p:sp>
      <p:sp>
        <p:nvSpPr>
          <p:cNvPr id="5" name="Date Placeholder 4"/>
          <p:cNvSpPr>
            <a:spLocks noGrp="1"/>
          </p:cNvSpPr>
          <p:nvPr>
            <p:ph type="dt" sz="half" idx="10"/>
          </p:nvPr>
        </p:nvSpPr>
        <p:spPr/>
        <p:txBody>
          <a:bodyPr/>
          <a:lstStyle/>
          <a:p>
            <a:fld id="{485A63A7-3E60-49AC-92EF-A488F86EFA14}" type="datetimeFigureOut">
              <a:rPr lang="en-GB" smtClean="0"/>
              <a:t>25/03/2019</a:t>
            </a:fld>
            <a:endParaRPr lang="en-GB" dirty="0"/>
          </a:p>
        </p:txBody>
      </p:sp>
      <p:sp>
        <p:nvSpPr>
          <p:cNvPr id="6" name="Footer Placeholder 5"/>
          <p:cNvSpPr>
            <a:spLocks noGrp="1"/>
          </p:cNvSpPr>
          <p:nvPr>
            <p:ph type="ftr" sz="quarter" idx="11"/>
          </p:nvPr>
        </p:nvSpPr>
        <p:spPr/>
        <p:txBody>
          <a:bodyPr/>
          <a:lstStyle/>
          <a:p>
            <a:endParaRPr lang="en-GB" dirty="0"/>
          </a:p>
        </p:txBody>
      </p:sp>
      <p:sp>
        <p:nvSpPr>
          <p:cNvPr id="7" name="Slide Number Placeholder 6"/>
          <p:cNvSpPr>
            <a:spLocks noGrp="1"/>
          </p:cNvSpPr>
          <p:nvPr>
            <p:ph type="sldNum" sz="quarter" idx="12"/>
          </p:nvPr>
        </p:nvSpPr>
        <p:spPr/>
        <p:txBody>
          <a:bodyPr/>
          <a:lstStyle/>
          <a:p>
            <a:fld id="{F8C52635-A68D-4D59-A696-54A567897ECD}" type="slidenum">
              <a:rPr lang="en-GB" smtClean="0"/>
              <a:t>‹#›</a:t>
            </a:fld>
            <a:endParaRPr lang="en-GB" dirty="0"/>
          </a:p>
        </p:txBody>
      </p:sp>
    </p:spTree>
    <p:extLst>
      <p:ext uri="{BB962C8B-B14F-4D97-AF65-F5344CB8AC3E}">
        <p14:creationId xmlns:p14="http://schemas.microsoft.com/office/powerpoint/2010/main" val="2733382348"/>
      </p:ext>
    </p:extLst>
  </p:cSld>
  <p:clrMapOvr>
    <a:masterClrMapping/>
  </p:clrMapOvr>
</p:sldLayout>
</file>

<file path=ppt/slideLayouts/slideLayout5.xml><?xml version="1.0" encoding="utf-8"?>
<p:sldLayout xmlns:a="http://schemas.openxmlformats.org/drawingml/2006/main" xmlns:r="http://schemas.openxmlformats.org/officeDocument/2006/relationships" xmlns:p="http://schemas.openxmlformats.org/presentationml/2006/main" type="twoTxTwoObj" preserve="1">
  <p:cSld name="Comparison">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lvl1pPr>
              <a:defRPr/>
            </a:lvl1pPr>
          </a:lstStyle>
          <a:p>
            <a:r>
              <a:rPr lang="en-US" smtClean="0"/>
              <a:t>Click to edit Master title style</a:t>
            </a:r>
            <a:endParaRPr lang="en-US" dirty="0"/>
          </a:p>
        </p:txBody>
      </p:sp>
      <p:sp>
        <p:nvSpPr>
          <p:cNvPr id="3" name="Text Placeholder 2"/>
          <p:cNvSpPr>
            <a:spLocks noGrp="1"/>
          </p:cNvSpPr>
          <p:nvPr>
            <p:ph type="body" idx="1"/>
          </p:nvPr>
        </p:nvSpPr>
        <p:spPr>
          <a:xfrm>
            <a:off x="675745" y="2160983"/>
            <a:ext cx="4185623" cy="576262"/>
          </a:xfrm>
        </p:spPr>
        <p:txBody>
          <a:bodyPr anchor="b">
            <a:noAutofit/>
          </a:bodyPr>
          <a:lstStyle>
            <a:lvl1pPr marL="0" indent="0">
              <a:buNone/>
              <a:defRPr sz="2400" b="0"/>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smtClean="0"/>
              <a:t>Click to edit Master text styles</a:t>
            </a:r>
          </a:p>
        </p:txBody>
      </p:sp>
      <p:sp>
        <p:nvSpPr>
          <p:cNvPr id="4" name="Content Placeholder 3"/>
          <p:cNvSpPr>
            <a:spLocks noGrp="1"/>
          </p:cNvSpPr>
          <p:nvPr>
            <p:ph sz="half" idx="2"/>
          </p:nvPr>
        </p:nvSpPr>
        <p:spPr>
          <a:xfrm>
            <a:off x="675745" y="2737245"/>
            <a:ext cx="4185623" cy="3304117"/>
          </a:xfrm>
        </p:spPr>
        <p:txBody>
          <a:bodyPr>
            <a:normAutofit/>
          </a:body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dirty="0"/>
          </a:p>
        </p:txBody>
      </p:sp>
      <p:sp>
        <p:nvSpPr>
          <p:cNvPr id="5" name="Text Placeholder 4"/>
          <p:cNvSpPr>
            <a:spLocks noGrp="1"/>
          </p:cNvSpPr>
          <p:nvPr>
            <p:ph type="body" sz="quarter" idx="3"/>
          </p:nvPr>
        </p:nvSpPr>
        <p:spPr>
          <a:xfrm>
            <a:off x="5088383" y="2160983"/>
            <a:ext cx="4185618" cy="576262"/>
          </a:xfrm>
        </p:spPr>
        <p:txBody>
          <a:bodyPr anchor="b">
            <a:noAutofit/>
          </a:bodyPr>
          <a:lstStyle>
            <a:lvl1pPr marL="0" indent="0">
              <a:buNone/>
              <a:defRPr sz="2400" b="0"/>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smtClean="0"/>
              <a:t>Click to edit Master text styles</a:t>
            </a:r>
          </a:p>
        </p:txBody>
      </p:sp>
      <p:sp>
        <p:nvSpPr>
          <p:cNvPr id="6" name="Content Placeholder 5"/>
          <p:cNvSpPr>
            <a:spLocks noGrp="1"/>
          </p:cNvSpPr>
          <p:nvPr>
            <p:ph sz="quarter" idx="4"/>
          </p:nvPr>
        </p:nvSpPr>
        <p:spPr>
          <a:xfrm>
            <a:off x="5088384" y="2737245"/>
            <a:ext cx="4185617" cy="3304117"/>
          </a:xfrm>
        </p:spPr>
        <p:txBody>
          <a:bodyPr>
            <a:normAutofit/>
          </a:body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dirty="0"/>
          </a:p>
        </p:txBody>
      </p:sp>
      <p:sp>
        <p:nvSpPr>
          <p:cNvPr id="7" name="Date Placeholder 6"/>
          <p:cNvSpPr>
            <a:spLocks noGrp="1"/>
          </p:cNvSpPr>
          <p:nvPr>
            <p:ph type="dt" sz="half" idx="10"/>
          </p:nvPr>
        </p:nvSpPr>
        <p:spPr/>
        <p:txBody>
          <a:bodyPr/>
          <a:lstStyle/>
          <a:p>
            <a:fld id="{485A63A7-3E60-49AC-92EF-A488F86EFA14}" type="datetimeFigureOut">
              <a:rPr lang="en-GB" smtClean="0"/>
              <a:t>25/03/2019</a:t>
            </a:fld>
            <a:endParaRPr lang="en-GB" dirty="0"/>
          </a:p>
        </p:txBody>
      </p:sp>
      <p:sp>
        <p:nvSpPr>
          <p:cNvPr id="8" name="Footer Placeholder 7"/>
          <p:cNvSpPr>
            <a:spLocks noGrp="1"/>
          </p:cNvSpPr>
          <p:nvPr>
            <p:ph type="ftr" sz="quarter" idx="11"/>
          </p:nvPr>
        </p:nvSpPr>
        <p:spPr/>
        <p:txBody>
          <a:bodyPr/>
          <a:lstStyle/>
          <a:p>
            <a:endParaRPr lang="en-GB" dirty="0"/>
          </a:p>
        </p:txBody>
      </p:sp>
      <p:sp>
        <p:nvSpPr>
          <p:cNvPr id="9" name="Slide Number Placeholder 8"/>
          <p:cNvSpPr>
            <a:spLocks noGrp="1"/>
          </p:cNvSpPr>
          <p:nvPr>
            <p:ph type="sldNum" sz="quarter" idx="12"/>
          </p:nvPr>
        </p:nvSpPr>
        <p:spPr/>
        <p:txBody>
          <a:bodyPr/>
          <a:lstStyle/>
          <a:p>
            <a:fld id="{F8C52635-A68D-4D59-A696-54A567897ECD}" type="slidenum">
              <a:rPr lang="en-GB" smtClean="0"/>
              <a:t>‹#›</a:t>
            </a:fld>
            <a:endParaRPr lang="en-GB" dirty="0"/>
          </a:p>
        </p:txBody>
      </p:sp>
    </p:spTree>
    <p:extLst>
      <p:ext uri="{BB962C8B-B14F-4D97-AF65-F5344CB8AC3E}">
        <p14:creationId xmlns:p14="http://schemas.microsoft.com/office/powerpoint/2010/main" val="3143248659"/>
      </p:ext>
    </p:extLst>
  </p:cSld>
  <p:clrMapOvr>
    <a:masterClrMapping/>
  </p:clrMapOvr>
</p:sldLayout>
</file>

<file path=ppt/slideLayouts/slideLayout6.xml><?xml version="1.0" encoding="utf-8"?>
<p:sldLayout xmlns:a="http://schemas.openxmlformats.org/drawingml/2006/main" xmlns:r="http://schemas.openxmlformats.org/officeDocument/2006/relationships" xmlns:p="http://schemas.openxmlformats.org/presentationml/2006/main" type="titleOnly" preserve="1">
  <p:cSld name="Title Only">
    <p:spTree>
      <p:nvGrpSpPr>
        <p:cNvPr id="1" name=""/>
        <p:cNvGrpSpPr/>
        <p:nvPr/>
      </p:nvGrpSpPr>
      <p:grpSpPr>
        <a:xfrm>
          <a:off x="0" y="0"/>
          <a:ext cx="0" cy="0"/>
          <a:chOff x="0" y="0"/>
          <a:chExt cx="0" cy="0"/>
        </a:xfrm>
      </p:grpSpPr>
      <p:sp>
        <p:nvSpPr>
          <p:cNvPr id="2" name="Title 1"/>
          <p:cNvSpPr>
            <a:spLocks noGrp="1"/>
          </p:cNvSpPr>
          <p:nvPr>
            <p:ph type="title"/>
          </p:nvPr>
        </p:nvSpPr>
        <p:spPr>
          <a:xfrm>
            <a:off x="677334" y="609600"/>
            <a:ext cx="8596668" cy="1320800"/>
          </a:xfrm>
        </p:spPr>
        <p:txBody>
          <a:bodyPr/>
          <a:lstStyle/>
          <a:p>
            <a:r>
              <a:rPr lang="en-US" smtClean="0"/>
              <a:t>Click to edit Master title style</a:t>
            </a:r>
            <a:endParaRPr lang="en-US" dirty="0"/>
          </a:p>
        </p:txBody>
      </p:sp>
      <p:sp>
        <p:nvSpPr>
          <p:cNvPr id="3" name="Date Placeholder 2"/>
          <p:cNvSpPr>
            <a:spLocks noGrp="1"/>
          </p:cNvSpPr>
          <p:nvPr>
            <p:ph type="dt" sz="half" idx="10"/>
          </p:nvPr>
        </p:nvSpPr>
        <p:spPr/>
        <p:txBody>
          <a:bodyPr/>
          <a:lstStyle/>
          <a:p>
            <a:fld id="{485A63A7-3E60-49AC-92EF-A488F86EFA14}" type="datetimeFigureOut">
              <a:rPr lang="en-GB" smtClean="0"/>
              <a:t>25/03/2019</a:t>
            </a:fld>
            <a:endParaRPr lang="en-GB" dirty="0"/>
          </a:p>
        </p:txBody>
      </p:sp>
      <p:sp>
        <p:nvSpPr>
          <p:cNvPr id="4" name="Footer Placeholder 3"/>
          <p:cNvSpPr>
            <a:spLocks noGrp="1"/>
          </p:cNvSpPr>
          <p:nvPr>
            <p:ph type="ftr" sz="quarter" idx="11"/>
          </p:nvPr>
        </p:nvSpPr>
        <p:spPr/>
        <p:txBody>
          <a:bodyPr/>
          <a:lstStyle/>
          <a:p>
            <a:endParaRPr lang="en-GB" dirty="0"/>
          </a:p>
        </p:txBody>
      </p:sp>
      <p:sp>
        <p:nvSpPr>
          <p:cNvPr id="5" name="Slide Number Placeholder 4"/>
          <p:cNvSpPr>
            <a:spLocks noGrp="1"/>
          </p:cNvSpPr>
          <p:nvPr>
            <p:ph type="sldNum" sz="quarter" idx="12"/>
          </p:nvPr>
        </p:nvSpPr>
        <p:spPr/>
        <p:txBody>
          <a:bodyPr/>
          <a:lstStyle/>
          <a:p>
            <a:fld id="{F8C52635-A68D-4D59-A696-54A567897ECD}" type="slidenum">
              <a:rPr lang="en-GB" smtClean="0"/>
              <a:t>‹#›</a:t>
            </a:fld>
            <a:endParaRPr lang="en-GB" dirty="0"/>
          </a:p>
        </p:txBody>
      </p:sp>
    </p:spTree>
    <p:extLst>
      <p:ext uri="{BB962C8B-B14F-4D97-AF65-F5344CB8AC3E}">
        <p14:creationId xmlns:p14="http://schemas.microsoft.com/office/powerpoint/2010/main" val="3703698068"/>
      </p:ext>
    </p:extLst>
  </p:cSld>
  <p:clrMapOvr>
    <a:masterClrMapping/>
  </p:clrMapOvr>
</p:sldLayout>
</file>

<file path=ppt/slideLayouts/slideLayout7.xml><?xml version="1.0" encoding="utf-8"?>
<p:sldLayout xmlns:a="http://schemas.openxmlformats.org/drawingml/2006/main" xmlns:r="http://schemas.openxmlformats.org/officeDocument/2006/relationships" xmlns:p="http://schemas.openxmlformats.org/presentationml/2006/main" type="blank" preserve="1">
  <p:cSld name="Blank">
    <p:spTree>
      <p:nvGrpSpPr>
        <p:cNvPr id="1" name=""/>
        <p:cNvGrpSpPr/>
        <p:nvPr/>
      </p:nvGrpSpPr>
      <p:grpSpPr>
        <a:xfrm>
          <a:off x="0" y="0"/>
          <a:ext cx="0" cy="0"/>
          <a:chOff x="0" y="0"/>
          <a:chExt cx="0" cy="0"/>
        </a:xfrm>
      </p:grpSpPr>
      <p:sp>
        <p:nvSpPr>
          <p:cNvPr id="2" name="Date Placeholder 1"/>
          <p:cNvSpPr>
            <a:spLocks noGrp="1"/>
          </p:cNvSpPr>
          <p:nvPr>
            <p:ph type="dt" sz="half" idx="10"/>
          </p:nvPr>
        </p:nvSpPr>
        <p:spPr/>
        <p:txBody>
          <a:bodyPr/>
          <a:lstStyle/>
          <a:p>
            <a:fld id="{485A63A7-3E60-49AC-92EF-A488F86EFA14}" type="datetimeFigureOut">
              <a:rPr lang="en-GB" smtClean="0"/>
              <a:t>25/03/2019</a:t>
            </a:fld>
            <a:endParaRPr lang="en-GB" dirty="0"/>
          </a:p>
        </p:txBody>
      </p:sp>
      <p:sp>
        <p:nvSpPr>
          <p:cNvPr id="3" name="Footer Placeholder 2"/>
          <p:cNvSpPr>
            <a:spLocks noGrp="1"/>
          </p:cNvSpPr>
          <p:nvPr>
            <p:ph type="ftr" sz="quarter" idx="11"/>
          </p:nvPr>
        </p:nvSpPr>
        <p:spPr/>
        <p:txBody>
          <a:bodyPr/>
          <a:lstStyle/>
          <a:p>
            <a:endParaRPr lang="en-GB" dirty="0"/>
          </a:p>
        </p:txBody>
      </p:sp>
      <p:sp>
        <p:nvSpPr>
          <p:cNvPr id="4" name="Slide Number Placeholder 3"/>
          <p:cNvSpPr>
            <a:spLocks noGrp="1"/>
          </p:cNvSpPr>
          <p:nvPr>
            <p:ph type="sldNum" sz="quarter" idx="12"/>
          </p:nvPr>
        </p:nvSpPr>
        <p:spPr/>
        <p:txBody>
          <a:bodyPr/>
          <a:lstStyle/>
          <a:p>
            <a:fld id="{F8C52635-A68D-4D59-A696-54A567897ECD}" type="slidenum">
              <a:rPr lang="en-GB" smtClean="0"/>
              <a:t>‹#›</a:t>
            </a:fld>
            <a:endParaRPr lang="en-GB" dirty="0"/>
          </a:p>
        </p:txBody>
      </p:sp>
    </p:spTree>
    <p:extLst>
      <p:ext uri="{BB962C8B-B14F-4D97-AF65-F5344CB8AC3E}">
        <p14:creationId xmlns:p14="http://schemas.microsoft.com/office/powerpoint/2010/main" val="12858106"/>
      </p:ext>
    </p:extLst>
  </p:cSld>
  <p:clrMapOvr>
    <a:masterClrMapping/>
  </p:clrMapOvr>
</p:sldLayout>
</file>

<file path=ppt/slideLayouts/slideLayout8.xml><?xml version="1.0" encoding="utf-8"?>
<p:sldLayout xmlns:a="http://schemas.openxmlformats.org/drawingml/2006/main" xmlns:r="http://schemas.openxmlformats.org/officeDocument/2006/relationships" xmlns:p="http://schemas.openxmlformats.org/presentationml/2006/main" type="objTx" preserve="1">
  <p:cSld name="Content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677334" y="1498604"/>
            <a:ext cx="3854528" cy="1278466"/>
          </a:xfrm>
        </p:spPr>
        <p:txBody>
          <a:bodyPr anchor="b">
            <a:normAutofit/>
          </a:bodyPr>
          <a:lstStyle>
            <a:lvl1pPr>
              <a:defRPr sz="2000"/>
            </a:lvl1pPr>
          </a:lstStyle>
          <a:p>
            <a:r>
              <a:rPr lang="en-US" smtClean="0"/>
              <a:t>Click to edit Master title style</a:t>
            </a:r>
            <a:endParaRPr lang="en-US" dirty="0"/>
          </a:p>
        </p:txBody>
      </p:sp>
      <p:sp>
        <p:nvSpPr>
          <p:cNvPr id="3" name="Content Placeholder 2"/>
          <p:cNvSpPr>
            <a:spLocks noGrp="1"/>
          </p:cNvSpPr>
          <p:nvPr>
            <p:ph idx="1"/>
          </p:nvPr>
        </p:nvSpPr>
        <p:spPr>
          <a:xfrm>
            <a:off x="4760461" y="514924"/>
            <a:ext cx="4513541" cy="5526437"/>
          </a:xfrm>
        </p:spPr>
        <p:txBody>
          <a:bodyPr>
            <a:normAutofit/>
          </a:body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dirty="0"/>
          </a:p>
        </p:txBody>
      </p:sp>
      <p:sp>
        <p:nvSpPr>
          <p:cNvPr id="4" name="Text Placeholder 3"/>
          <p:cNvSpPr>
            <a:spLocks noGrp="1"/>
          </p:cNvSpPr>
          <p:nvPr>
            <p:ph type="body" sz="half" idx="2"/>
          </p:nvPr>
        </p:nvSpPr>
        <p:spPr>
          <a:xfrm>
            <a:off x="677334" y="2777069"/>
            <a:ext cx="3854528" cy="2584449"/>
          </a:xfrm>
        </p:spPr>
        <p:txBody>
          <a:bodyPr>
            <a:normAutofit/>
          </a:bodyPr>
          <a:lstStyle>
            <a:lvl1pPr marL="0" indent="0">
              <a:buNone/>
              <a:defRPr sz="1400"/>
            </a:lvl1pPr>
            <a:lvl2pPr marL="457063" indent="0">
              <a:buNone/>
              <a:defRPr sz="1400"/>
            </a:lvl2pPr>
            <a:lvl3pPr marL="914126" indent="0">
              <a:buNone/>
              <a:defRPr sz="1200"/>
            </a:lvl3pPr>
            <a:lvl4pPr marL="1371189" indent="0">
              <a:buNone/>
              <a:defRPr sz="1000"/>
            </a:lvl4pPr>
            <a:lvl5pPr marL="1828251" indent="0">
              <a:buNone/>
              <a:defRPr sz="1000"/>
            </a:lvl5pPr>
            <a:lvl6pPr marL="2285314" indent="0">
              <a:buNone/>
              <a:defRPr sz="1000"/>
            </a:lvl6pPr>
            <a:lvl7pPr marL="2742377" indent="0">
              <a:buNone/>
              <a:defRPr sz="1000"/>
            </a:lvl7pPr>
            <a:lvl8pPr marL="3199440" indent="0">
              <a:buNone/>
              <a:defRPr sz="1000"/>
            </a:lvl8pPr>
            <a:lvl9pPr marL="3656503" indent="0">
              <a:buNone/>
              <a:defRPr sz="1000"/>
            </a:lvl9pPr>
          </a:lstStyle>
          <a:p>
            <a:pPr lvl="0"/>
            <a:r>
              <a:rPr lang="en-US" smtClean="0"/>
              <a:t>Click to edit Master text styles</a:t>
            </a:r>
          </a:p>
        </p:txBody>
      </p:sp>
      <p:sp>
        <p:nvSpPr>
          <p:cNvPr id="5" name="Date Placeholder 4"/>
          <p:cNvSpPr>
            <a:spLocks noGrp="1"/>
          </p:cNvSpPr>
          <p:nvPr>
            <p:ph type="dt" sz="half" idx="10"/>
          </p:nvPr>
        </p:nvSpPr>
        <p:spPr/>
        <p:txBody>
          <a:bodyPr/>
          <a:lstStyle/>
          <a:p>
            <a:fld id="{485A63A7-3E60-49AC-92EF-A488F86EFA14}" type="datetimeFigureOut">
              <a:rPr lang="en-GB" smtClean="0"/>
              <a:t>25/03/2019</a:t>
            </a:fld>
            <a:endParaRPr lang="en-GB" dirty="0"/>
          </a:p>
        </p:txBody>
      </p:sp>
      <p:sp>
        <p:nvSpPr>
          <p:cNvPr id="6" name="Footer Placeholder 5"/>
          <p:cNvSpPr>
            <a:spLocks noGrp="1"/>
          </p:cNvSpPr>
          <p:nvPr>
            <p:ph type="ftr" sz="quarter" idx="11"/>
          </p:nvPr>
        </p:nvSpPr>
        <p:spPr/>
        <p:txBody>
          <a:bodyPr/>
          <a:lstStyle/>
          <a:p>
            <a:endParaRPr lang="en-GB" dirty="0"/>
          </a:p>
        </p:txBody>
      </p:sp>
      <p:sp>
        <p:nvSpPr>
          <p:cNvPr id="7" name="Slide Number Placeholder 6"/>
          <p:cNvSpPr>
            <a:spLocks noGrp="1"/>
          </p:cNvSpPr>
          <p:nvPr>
            <p:ph type="sldNum" sz="quarter" idx="12"/>
          </p:nvPr>
        </p:nvSpPr>
        <p:spPr/>
        <p:txBody>
          <a:bodyPr/>
          <a:lstStyle/>
          <a:p>
            <a:fld id="{F8C52635-A68D-4D59-A696-54A567897ECD}" type="slidenum">
              <a:rPr lang="en-GB" smtClean="0"/>
              <a:t>‹#›</a:t>
            </a:fld>
            <a:endParaRPr lang="en-GB" dirty="0"/>
          </a:p>
        </p:txBody>
      </p:sp>
    </p:spTree>
    <p:extLst>
      <p:ext uri="{BB962C8B-B14F-4D97-AF65-F5344CB8AC3E}">
        <p14:creationId xmlns:p14="http://schemas.microsoft.com/office/powerpoint/2010/main" val="3896980934"/>
      </p:ext>
    </p:extLst>
  </p:cSld>
  <p:clrMapOvr>
    <a:masterClrMapping/>
  </p:clrMapOvr>
</p:sldLayout>
</file>

<file path=ppt/slideLayouts/slideLayout9.xml><?xml version="1.0" encoding="utf-8"?>
<p:sldLayout xmlns:a="http://schemas.openxmlformats.org/drawingml/2006/main" xmlns:r="http://schemas.openxmlformats.org/officeDocument/2006/relationships" xmlns:p="http://schemas.openxmlformats.org/presentationml/2006/main" type="picTx" preserve="1">
  <p:cSld name="Picture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677334" y="4800600"/>
            <a:ext cx="8596667" cy="566738"/>
          </a:xfrm>
        </p:spPr>
        <p:txBody>
          <a:bodyPr anchor="b">
            <a:normAutofit/>
          </a:bodyPr>
          <a:lstStyle>
            <a:lvl1pPr algn="l">
              <a:defRPr sz="2400" b="0"/>
            </a:lvl1pPr>
          </a:lstStyle>
          <a:p>
            <a:r>
              <a:rPr lang="en-US" smtClean="0"/>
              <a:t>Click to edit Master title style</a:t>
            </a:r>
            <a:endParaRPr lang="en-US" dirty="0"/>
          </a:p>
        </p:txBody>
      </p:sp>
      <p:sp>
        <p:nvSpPr>
          <p:cNvPr id="3" name="Picture Placeholder 2"/>
          <p:cNvSpPr>
            <a:spLocks noGrp="1" noChangeAspect="1"/>
          </p:cNvSpPr>
          <p:nvPr>
            <p:ph type="pic" idx="1"/>
          </p:nvPr>
        </p:nvSpPr>
        <p:spPr>
          <a:xfrm>
            <a:off x="677334" y="609600"/>
            <a:ext cx="8596668" cy="3845718"/>
          </a:xfrm>
        </p:spPr>
        <p:txBody>
          <a:bodyPr anchor="t">
            <a:normAutofit/>
          </a:bodyPr>
          <a:lstStyle>
            <a:lvl1pPr marL="0" indent="0" algn="ctr">
              <a:buNone/>
              <a:defRPr sz="1600"/>
            </a:lvl1pPr>
            <a:lvl2pPr marL="457200" indent="0">
              <a:buNone/>
              <a:defRPr sz="1600"/>
            </a:lvl2pPr>
            <a:lvl3pPr marL="914400" indent="0">
              <a:buNone/>
              <a:defRPr sz="1600"/>
            </a:lvl3pPr>
            <a:lvl4pPr marL="1371600" indent="0">
              <a:buNone/>
              <a:defRPr sz="1600"/>
            </a:lvl4pPr>
            <a:lvl5pPr marL="1828800" indent="0">
              <a:buNone/>
              <a:defRPr sz="1600"/>
            </a:lvl5pPr>
            <a:lvl6pPr marL="2286000" indent="0">
              <a:buNone/>
              <a:defRPr sz="1600"/>
            </a:lvl6pPr>
            <a:lvl7pPr marL="2743200" indent="0">
              <a:buNone/>
              <a:defRPr sz="1600"/>
            </a:lvl7pPr>
            <a:lvl8pPr marL="3200400" indent="0">
              <a:buNone/>
              <a:defRPr sz="1600"/>
            </a:lvl8pPr>
            <a:lvl9pPr marL="3657600" indent="0">
              <a:buNone/>
              <a:defRPr sz="1600"/>
            </a:lvl9pPr>
          </a:lstStyle>
          <a:p>
            <a:r>
              <a:rPr lang="en-US" dirty="0" smtClean="0"/>
              <a:t>Click icon to add picture</a:t>
            </a:r>
            <a:endParaRPr lang="en-US" dirty="0"/>
          </a:p>
        </p:txBody>
      </p:sp>
      <p:sp>
        <p:nvSpPr>
          <p:cNvPr id="4" name="Text Placeholder 3"/>
          <p:cNvSpPr>
            <a:spLocks noGrp="1"/>
          </p:cNvSpPr>
          <p:nvPr>
            <p:ph type="body" sz="half" idx="2"/>
          </p:nvPr>
        </p:nvSpPr>
        <p:spPr>
          <a:xfrm>
            <a:off x="677334" y="5367338"/>
            <a:ext cx="8596667" cy="674024"/>
          </a:xfrm>
        </p:spPr>
        <p:txBody>
          <a:bodyPr>
            <a:normAutofit/>
          </a:bodyPr>
          <a:lstStyle>
            <a:lvl1pPr marL="0" indent="0">
              <a:buNone/>
              <a:defRPr sz="12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smtClean="0"/>
              <a:t>Click to edit Master text styles</a:t>
            </a:r>
          </a:p>
        </p:txBody>
      </p:sp>
      <p:sp>
        <p:nvSpPr>
          <p:cNvPr id="5" name="Date Placeholder 4"/>
          <p:cNvSpPr>
            <a:spLocks noGrp="1"/>
          </p:cNvSpPr>
          <p:nvPr>
            <p:ph type="dt" sz="half" idx="10"/>
          </p:nvPr>
        </p:nvSpPr>
        <p:spPr/>
        <p:txBody>
          <a:bodyPr/>
          <a:lstStyle/>
          <a:p>
            <a:fld id="{485A63A7-3E60-49AC-92EF-A488F86EFA14}" type="datetimeFigureOut">
              <a:rPr lang="en-GB" smtClean="0"/>
              <a:t>25/03/2019</a:t>
            </a:fld>
            <a:endParaRPr lang="en-GB" dirty="0"/>
          </a:p>
        </p:txBody>
      </p:sp>
      <p:sp>
        <p:nvSpPr>
          <p:cNvPr id="6" name="Footer Placeholder 5"/>
          <p:cNvSpPr>
            <a:spLocks noGrp="1"/>
          </p:cNvSpPr>
          <p:nvPr>
            <p:ph type="ftr" sz="quarter" idx="11"/>
          </p:nvPr>
        </p:nvSpPr>
        <p:spPr/>
        <p:txBody>
          <a:bodyPr/>
          <a:lstStyle/>
          <a:p>
            <a:endParaRPr lang="en-GB" dirty="0"/>
          </a:p>
        </p:txBody>
      </p:sp>
      <p:sp>
        <p:nvSpPr>
          <p:cNvPr id="7" name="Slide Number Placeholder 6"/>
          <p:cNvSpPr>
            <a:spLocks noGrp="1"/>
          </p:cNvSpPr>
          <p:nvPr>
            <p:ph type="sldNum" sz="quarter" idx="12"/>
          </p:nvPr>
        </p:nvSpPr>
        <p:spPr/>
        <p:txBody>
          <a:bodyPr/>
          <a:lstStyle/>
          <a:p>
            <a:fld id="{F8C52635-A68D-4D59-A696-54A567897ECD}" type="slidenum">
              <a:rPr lang="en-GB" smtClean="0"/>
              <a:t>‹#›</a:t>
            </a:fld>
            <a:endParaRPr lang="en-GB" dirty="0"/>
          </a:p>
        </p:txBody>
      </p:sp>
    </p:spTree>
    <p:extLst>
      <p:ext uri="{BB962C8B-B14F-4D97-AF65-F5344CB8AC3E}">
        <p14:creationId xmlns:p14="http://schemas.microsoft.com/office/powerpoint/2010/main" val="1319386372"/>
      </p:ext>
    </p:extLst>
  </p:cSld>
  <p:clrMapOvr>
    <a:masterClrMapping/>
  </p:clrMapOvr>
</p:sldLayout>
</file>

<file path=ppt/slideLayouts/slideLayout10.xml><?xml version="1.0" encoding="utf-8"?>
<p:sldLayout xmlns:a="http://schemas.openxmlformats.org/drawingml/2006/main" xmlns:r="http://schemas.openxmlformats.org/officeDocument/2006/relationships" xmlns:p="http://schemas.openxmlformats.org/presentationml/2006/main" preserve="1">
  <p:cSld name="Title and Caption">
    <p:spTree>
      <p:nvGrpSpPr>
        <p:cNvPr id="1" name=""/>
        <p:cNvGrpSpPr/>
        <p:nvPr/>
      </p:nvGrpSpPr>
      <p:grpSpPr>
        <a:xfrm>
          <a:off x="0" y="0"/>
          <a:ext cx="0" cy="0"/>
          <a:chOff x="0" y="0"/>
          <a:chExt cx="0" cy="0"/>
        </a:xfrm>
      </p:grpSpPr>
      <p:sp>
        <p:nvSpPr>
          <p:cNvPr id="2" name="Title 1"/>
          <p:cNvSpPr>
            <a:spLocks noGrp="1"/>
          </p:cNvSpPr>
          <p:nvPr>
            <p:ph type="title"/>
          </p:nvPr>
        </p:nvSpPr>
        <p:spPr>
          <a:xfrm>
            <a:off x="677335" y="609600"/>
            <a:ext cx="8596668" cy="3403600"/>
          </a:xfrm>
        </p:spPr>
        <p:txBody>
          <a:bodyPr anchor="ctr">
            <a:normAutofit/>
          </a:bodyPr>
          <a:lstStyle>
            <a:lvl1pPr algn="l">
              <a:defRPr sz="4400" b="0" cap="none"/>
            </a:lvl1pPr>
          </a:lstStyle>
          <a:p>
            <a:r>
              <a:rPr lang="en-US" smtClean="0"/>
              <a:t>Click to edit Master title style</a:t>
            </a:r>
            <a:endParaRPr lang="en-US" dirty="0"/>
          </a:p>
        </p:txBody>
      </p:sp>
      <p:sp>
        <p:nvSpPr>
          <p:cNvPr id="3" name="Text Placeholder 2"/>
          <p:cNvSpPr>
            <a:spLocks noGrp="1"/>
          </p:cNvSpPr>
          <p:nvPr>
            <p:ph type="body" idx="1"/>
          </p:nvPr>
        </p:nvSpPr>
        <p:spPr>
          <a:xfrm>
            <a:off x="677335" y="4470400"/>
            <a:ext cx="8596668" cy="1570962"/>
          </a:xfrm>
        </p:spPr>
        <p:txBody>
          <a:bodyPr anchor="ctr">
            <a:normAutofit/>
          </a:bodyPr>
          <a:lstStyle>
            <a:lvl1pPr marL="0" indent="0" algn="l">
              <a:buNone/>
              <a:defRPr sz="1800">
                <a:solidFill>
                  <a:schemeClr val="tx1">
                    <a:lumMod val="75000"/>
                    <a:lumOff val="25000"/>
                  </a:schemeClr>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pPr lvl="0"/>
            <a:r>
              <a:rPr lang="en-US" smtClean="0"/>
              <a:t>Click to edit Master text styles</a:t>
            </a:r>
          </a:p>
        </p:txBody>
      </p:sp>
      <p:sp>
        <p:nvSpPr>
          <p:cNvPr id="4" name="Date Placeholder 3"/>
          <p:cNvSpPr>
            <a:spLocks noGrp="1"/>
          </p:cNvSpPr>
          <p:nvPr>
            <p:ph type="dt" sz="half" idx="10"/>
          </p:nvPr>
        </p:nvSpPr>
        <p:spPr/>
        <p:txBody>
          <a:bodyPr/>
          <a:lstStyle/>
          <a:p>
            <a:fld id="{485A63A7-3E60-49AC-92EF-A488F86EFA14}" type="datetimeFigureOut">
              <a:rPr lang="en-GB" smtClean="0"/>
              <a:t>25/03/2019</a:t>
            </a:fld>
            <a:endParaRPr lang="en-GB" dirty="0"/>
          </a:p>
        </p:txBody>
      </p:sp>
      <p:sp>
        <p:nvSpPr>
          <p:cNvPr id="5" name="Footer Placeholder 4"/>
          <p:cNvSpPr>
            <a:spLocks noGrp="1"/>
          </p:cNvSpPr>
          <p:nvPr>
            <p:ph type="ftr" sz="quarter" idx="11"/>
          </p:nvPr>
        </p:nvSpPr>
        <p:spPr/>
        <p:txBody>
          <a:bodyPr/>
          <a:lstStyle/>
          <a:p>
            <a:endParaRPr lang="en-GB" dirty="0"/>
          </a:p>
        </p:txBody>
      </p:sp>
      <p:sp>
        <p:nvSpPr>
          <p:cNvPr id="6" name="Slide Number Placeholder 5"/>
          <p:cNvSpPr>
            <a:spLocks noGrp="1"/>
          </p:cNvSpPr>
          <p:nvPr>
            <p:ph type="sldNum" sz="quarter" idx="12"/>
          </p:nvPr>
        </p:nvSpPr>
        <p:spPr/>
        <p:txBody>
          <a:bodyPr/>
          <a:lstStyle/>
          <a:p>
            <a:fld id="{F8C52635-A68D-4D59-A696-54A567897ECD}" type="slidenum">
              <a:rPr lang="en-GB" smtClean="0"/>
              <a:t>‹#›</a:t>
            </a:fld>
            <a:endParaRPr lang="en-GB" dirty="0"/>
          </a:p>
        </p:txBody>
      </p:sp>
    </p:spTree>
    <p:extLst>
      <p:ext uri="{BB962C8B-B14F-4D97-AF65-F5344CB8AC3E}">
        <p14:creationId xmlns:p14="http://schemas.microsoft.com/office/powerpoint/2010/main" val="1866523627"/>
      </p:ext>
    </p:extLst>
  </p:cSld>
  <p:clrMapOvr>
    <a:masterClrMapping/>
  </p:clrMapOvr>
</p:sldLayout>
</file>

<file path=ppt/slideLayouts/slideLayout11.xml><?xml version="1.0" encoding="utf-8"?>
<p:sldLayout xmlns:a="http://schemas.openxmlformats.org/drawingml/2006/main" xmlns:r="http://schemas.openxmlformats.org/officeDocument/2006/relationships" xmlns:p="http://schemas.openxmlformats.org/presentationml/2006/main" preserve="1">
  <p:cSld name="Quote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931334" y="609600"/>
            <a:ext cx="8094134" cy="3022600"/>
          </a:xfrm>
        </p:spPr>
        <p:txBody>
          <a:bodyPr anchor="ctr">
            <a:normAutofit/>
          </a:bodyPr>
          <a:lstStyle>
            <a:lvl1pPr algn="l">
              <a:defRPr sz="4400" b="0" cap="none"/>
            </a:lvl1pPr>
          </a:lstStyle>
          <a:p>
            <a:r>
              <a:rPr lang="en-US" smtClean="0"/>
              <a:t>Click to edit Master title style</a:t>
            </a:r>
            <a:endParaRPr lang="en-US" dirty="0"/>
          </a:p>
        </p:txBody>
      </p:sp>
      <p:sp>
        <p:nvSpPr>
          <p:cNvPr id="23" name="Text Placeholder 9"/>
          <p:cNvSpPr>
            <a:spLocks noGrp="1"/>
          </p:cNvSpPr>
          <p:nvPr>
            <p:ph type="body" sz="quarter" idx="13"/>
          </p:nvPr>
        </p:nvSpPr>
        <p:spPr>
          <a:xfrm>
            <a:off x="1366139" y="3632200"/>
            <a:ext cx="7224524" cy="381000"/>
          </a:xfrm>
        </p:spPr>
        <p:txBody>
          <a:bodyPr anchor="ctr">
            <a:noAutofit/>
          </a:bodyPr>
          <a:lstStyle>
            <a:lvl1pPr marL="0" indent="0">
              <a:buFontTx/>
              <a:buNone/>
              <a:defRPr sz="1600">
                <a:solidFill>
                  <a:schemeClr val="tx1">
                    <a:lumMod val="50000"/>
                    <a:lumOff val="50000"/>
                  </a:schemeClr>
                </a:solidFill>
              </a:defRPr>
            </a:lvl1pPr>
            <a:lvl2pPr marL="457200" indent="0">
              <a:buFontTx/>
              <a:buNone/>
              <a:defRPr/>
            </a:lvl2pPr>
            <a:lvl3pPr marL="914400" indent="0">
              <a:buFontTx/>
              <a:buNone/>
              <a:defRPr/>
            </a:lvl3pPr>
            <a:lvl4pPr marL="1371600" indent="0">
              <a:buFontTx/>
              <a:buNone/>
              <a:defRPr/>
            </a:lvl4pPr>
            <a:lvl5pPr marL="1828800" indent="0">
              <a:buFontTx/>
              <a:buNone/>
              <a:defRPr/>
            </a:lvl5pPr>
          </a:lstStyle>
          <a:p>
            <a:pPr lvl="0"/>
            <a:r>
              <a:rPr lang="en-US" smtClean="0"/>
              <a:t>Click to edit Master text styles</a:t>
            </a:r>
          </a:p>
        </p:txBody>
      </p:sp>
      <p:sp>
        <p:nvSpPr>
          <p:cNvPr id="3" name="Text Placeholder 2"/>
          <p:cNvSpPr>
            <a:spLocks noGrp="1"/>
          </p:cNvSpPr>
          <p:nvPr>
            <p:ph type="body" idx="1"/>
          </p:nvPr>
        </p:nvSpPr>
        <p:spPr>
          <a:xfrm>
            <a:off x="677335" y="4470400"/>
            <a:ext cx="8596668" cy="1570962"/>
          </a:xfrm>
        </p:spPr>
        <p:txBody>
          <a:bodyPr anchor="ctr">
            <a:normAutofit/>
          </a:bodyPr>
          <a:lstStyle>
            <a:lvl1pPr marL="0" indent="0" algn="l">
              <a:buNone/>
              <a:defRPr sz="1800">
                <a:solidFill>
                  <a:schemeClr val="tx1">
                    <a:lumMod val="75000"/>
                    <a:lumOff val="25000"/>
                  </a:schemeClr>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pPr lvl="0"/>
            <a:r>
              <a:rPr lang="en-US" smtClean="0"/>
              <a:t>Click to edit Master text styles</a:t>
            </a:r>
          </a:p>
        </p:txBody>
      </p:sp>
      <p:sp>
        <p:nvSpPr>
          <p:cNvPr id="4" name="Date Placeholder 3"/>
          <p:cNvSpPr>
            <a:spLocks noGrp="1"/>
          </p:cNvSpPr>
          <p:nvPr>
            <p:ph type="dt" sz="half" idx="10"/>
          </p:nvPr>
        </p:nvSpPr>
        <p:spPr/>
        <p:txBody>
          <a:bodyPr/>
          <a:lstStyle/>
          <a:p>
            <a:fld id="{485A63A7-3E60-49AC-92EF-A488F86EFA14}" type="datetimeFigureOut">
              <a:rPr lang="en-GB" smtClean="0"/>
              <a:t>25/03/2019</a:t>
            </a:fld>
            <a:endParaRPr lang="en-GB" dirty="0"/>
          </a:p>
        </p:txBody>
      </p:sp>
      <p:sp>
        <p:nvSpPr>
          <p:cNvPr id="5" name="Footer Placeholder 4"/>
          <p:cNvSpPr>
            <a:spLocks noGrp="1"/>
          </p:cNvSpPr>
          <p:nvPr>
            <p:ph type="ftr" sz="quarter" idx="11"/>
          </p:nvPr>
        </p:nvSpPr>
        <p:spPr/>
        <p:txBody>
          <a:bodyPr/>
          <a:lstStyle/>
          <a:p>
            <a:endParaRPr lang="en-GB" dirty="0"/>
          </a:p>
        </p:txBody>
      </p:sp>
      <p:sp>
        <p:nvSpPr>
          <p:cNvPr id="6" name="Slide Number Placeholder 5"/>
          <p:cNvSpPr>
            <a:spLocks noGrp="1"/>
          </p:cNvSpPr>
          <p:nvPr>
            <p:ph type="sldNum" sz="quarter" idx="12"/>
          </p:nvPr>
        </p:nvSpPr>
        <p:spPr/>
        <p:txBody>
          <a:bodyPr/>
          <a:lstStyle/>
          <a:p>
            <a:fld id="{F8C52635-A68D-4D59-A696-54A567897ECD}" type="slidenum">
              <a:rPr lang="en-GB" smtClean="0"/>
              <a:t>‹#›</a:t>
            </a:fld>
            <a:endParaRPr lang="en-GB" dirty="0"/>
          </a:p>
        </p:txBody>
      </p:sp>
      <p:sp>
        <p:nvSpPr>
          <p:cNvPr id="20" name="TextBox 19"/>
          <p:cNvSpPr txBox="1"/>
          <p:nvPr/>
        </p:nvSpPr>
        <p:spPr>
          <a:xfrm>
            <a:off x="541870" y="790378"/>
            <a:ext cx="609600" cy="584776"/>
          </a:xfrm>
          <a:prstGeom prst="rect">
            <a:avLst/>
          </a:prstGeom>
        </p:spPr>
        <p:txBody>
          <a:bodyPr vert="horz" lIns="91440" tIns="45720" rIns="91440" bIns="45720" rtlCol="0" anchor="ctr">
            <a:noAutofit/>
          </a:bodyPr>
          <a:lstStyle/>
          <a:p>
            <a:pPr lvl="0"/>
            <a:r>
              <a:rPr lang="en-US" sz="8000" baseline="0" dirty="0">
                <a:ln w="3175" cmpd="sng">
                  <a:noFill/>
                </a:ln>
                <a:solidFill>
                  <a:schemeClr val="accent1">
                    <a:lumMod val="60000"/>
                    <a:lumOff val="40000"/>
                  </a:schemeClr>
                </a:solidFill>
                <a:effectLst/>
                <a:latin typeface="Arial"/>
              </a:rPr>
              <a:t>“</a:t>
            </a:r>
          </a:p>
        </p:txBody>
      </p:sp>
      <p:sp>
        <p:nvSpPr>
          <p:cNvPr id="22" name="TextBox 21"/>
          <p:cNvSpPr txBox="1"/>
          <p:nvPr/>
        </p:nvSpPr>
        <p:spPr>
          <a:xfrm>
            <a:off x="8893011" y="2886556"/>
            <a:ext cx="609600" cy="584776"/>
          </a:xfrm>
          <a:prstGeom prst="rect">
            <a:avLst/>
          </a:prstGeom>
        </p:spPr>
        <p:txBody>
          <a:bodyPr vert="horz" lIns="91440" tIns="45720" rIns="91440" bIns="45720" rtlCol="0" anchor="ctr">
            <a:noAutofit/>
          </a:bodyPr>
          <a:lstStyle/>
          <a:p>
            <a:pPr lvl="0"/>
            <a:r>
              <a:rPr lang="en-US" sz="8000" baseline="0" dirty="0">
                <a:ln w="3175" cmpd="sng">
                  <a:noFill/>
                </a:ln>
                <a:solidFill>
                  <a:schemeClr val="accent1">
                    <a:lumMod val="60000"/>
                    <a:lumOff val="40000"/>
                  </a:schemeClr>
                </a:solidFill>
                <a:latin typeface="Arial"/>
              </a:rPr>
              <a:t>”</a:t>
            </a:r>
            <a:endParaRPr lang="en-US" dirty="0">
              <a:solidFill>
                <a:schemeClr val="accent1">
                  <a:lumMod val="60000"/>
                  <a:lumOff val="40000"/>
                </a:schemeClr>
              </a:solidFill>
              <a:latin typeface="Arial"/>
            </a:endParaRPr>
          </a:p>
        </p:txBody>
      </p:sp>
    </p:spTree>
    <p:extLst>
      <p:ext uri="{BB962C8B-B14F-4D97-AF65-F5344CB8AC3E}">
        <p14:creationId xmlns:p14="http://schemas.microsoft.com/office/powerpoint/2010/main" val="135072857"/>
      </p:ext>
    </p:extLst>
  </p:cSld>
  <p:clrMapOvr>
    <a:masterClrMapping/>
  </p:clrMapOvr>
</p:sldLayout>
</file>

<file path=ppt/slideLayouts/slideLayout12.xml><?xml version="1.0" encoding="utf-8"?>
<p:sldLayout xmlns:a="http://schemas.openxmlformats.org/drawingml/2006/main" xmlns:r="http://schemas.openxmlformats.org/officeDocument/2006/relationships" xmlns:p="http://schemas.openxmlformats.org/presentationml/2006/main" preserve="1">
  <p:cSld name="Name Card">
    <p:spTree>
      <p:nvGrpSpPr>
        <p:cNvPr id="1" name=""/>
        <p:cNvGrpSpPr/>
        <p:nvPr/>
      </p:nvGrpSpPr>
      <p:grpSpPr>
        <a:xfrm>
          <a:off x="0" y="0"/>
          <a:ext cx="0" cy="0"/>
          <a:chOff x="0" y="0"/>
          <a:chExt cx="0" cy="0"/>
        </a:xfrm>
      </p:grpSpPr>
      <p:sp>
        <p:nvSpPr>
          <p:cNvPr id="2" name="Title 1"/>
          <p:cNvSpPr>
            <a:spLocks noGrp="1"/>
          </p:cNvSpPr>
          <p:nvPr>
            <p:ph type="title"/>
          </p:nvPr>
        </p:nvSpPr>
        <p:spPr>
          <a:xfrm>
            <a:off x="677335" y="1931988"/>
            <a:ext cx="8596668" cy="2595460"/>
          </a:xfrm>
        </p:spPr>
        <p:txBody>
          <a:bodyPr anchor="b">
            <a:normAutofit/>
          </a:bodyPr>
          <a:lstStyle>
            <a:lvl1pPr algn="l">
              <a:defRPr sz="4400" b="0" cap="none"/>
            </a:lvl1pPr>
          </a:lstStyle>
          <a:p>
            <a:r>
              <a:rPr lang="en-US" smtClean="0"/>
              <a:t>Click to edit Master title style</a:t>
            </a:r>
            <a:endParaRPr lang="en-US" dirty="0"/>
          </a:p>
        </p:txBody>
      </p:sp>
      <p:sp>
        <p:nvSpPr>
          <p:cNvPr id="3" name="Text Placeholder 2"/>
          <p:cNvSpPr>
            <a:spLocks noGrp="1"/>
          </p:cNvSpPr>
          <p:nvPr>
            <p:ph type="body" idx="1"/>
          </p:nvPr>
        </p:nvSpPr>
        <p:spPr>
          <a:xfrm>
            <a:off x="677335" y="4527448"/>
            <a:ext cx="8596668" cy="1513914"/>
          </a:xfrm>
        </p:spPr>
        <p:txBody>
          <a:bodyPr anchor="t">
            <a:normAutofit/>
          </a:bodyPr>
          <a:lstStyle>
            <a:lvl1pPr marL="0" indent="0" algn="l">
              <a:buNone/>
              <a:defRPr sz="1800">
                <a:solidFill>
                  <a:schemeClr val="tx1">
                    <a:lumMod val="75000"/>
                    <a:lumOff val="25000"/>
                  </a:schemeClr>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pPr lvl="0"/>
            <a:r>
              <a:rPr lang="en-US" smtClean="0"/>
              <a:t>Click to edit Master text styles</a:t>
            </a:r>
          </a:p>
        </p:txBody>
      </p:sp>
      <p:sp>
        <p:nvSpPr>
          <p:cNvPr id="4" name="Date Placeholder 3"/>
          <p:cNvSpPr>
            <a:spLocks noGrp="1"/>
          </p:cNvSpPr>
          <p:nvPr>
            <p:ph type="dt" sz="half" idx="10"/>
          </p:nvPr>
        </p:nvSpPr>
        <p:spPr/>
        <p:txBody>
          <a:bodyPr/>
          <a:lstStyle/>
          <a:p>
            <a:fld id="{485A63A7-3E60-49AC-92EF-A488F86EFA14}" type="datetimeFigureOut">
              <a:rPr lang="en-GB" smtClean="0"/>
              <a:t>25/03/2019</a:t>
            </a:fld>
            <a:endParaRPr lang="en-GB" dirty="0"/>
          </a:p>
        </p:txBody>
      </p:sp>
      <p:sp>
        <p:nvSpPr>
          <p:cNvPr id="5" name="Footer Placeholder 4"/>
          <p:cNvSpPr>
            <a:spLocks noGrp="1"/>
          </p:cNvSpPr>
          <p:nvPr>
            <p:ph type="ftr" sz="quarter" idx="11"/>
          </p:nvPr>
        </p:nvSpPr>
        <p:spPr/>
        <p:txBody>
          <a:bodyPr/>
          <a:lstStyle/>
          <a:p>
            <a:endParaRPr lang="en-GB" dirty="0"/>
          </a:p>
        </p:txBody>
      </p:sp>
      <p:sp>
        <p:nvSpPr>
          <p:cNvPr id="6" name="Slide Number Placeholder 5"/>
          <p:cNvSpPr>
            <a:spLocks noGrp="1"/>
          </p:cNvSpPr>
          <p:nvPr>
            <p:ph type="sldNum" sz="quarter" idx="12"/>
          </p:nvPr>
        </p:nvSpPr>
        <p:spPr/>
        <p:txBody>
          <a:bodyPr/>
          <a:lstStyle/>
          <a:p>
            <a:fld id="{F8C52635-A68D-4D59-A696-54A567897ECD}" type="slidenum">
              <a:rPr lang="en-GB" smtClean="0"/>
              <a:t>‹#›</a:t>
            </a:fld>
            <a:endParaRPr lang="en-GB" dirty="0"/>
          </a:p>
        </p:txBody>
      </p:sp>
    </p:spTree>
    <p:extLst>
      <p:ext uri="{BB962C8B-B14F-4D97-AF65-F5344CB8AC3E}">
        <p14:creationId xmlns:p14="http://schemas.microsoft.com/office/powerpoint/2010/main" val="1305708430"/>
      </p:ext>
    </p:extLst>
  </p:cSld>
  <p:clrMapOvr>
    <a:masterClrMapping/>
  </p:clrMapOvr>
</p:sldLayout>
</file>

<file path=ppt/slideLayouts/slideLayout13.xml><?xml version="1.0" encoding="utf-8"?>
<p:sldLayout xmlns:a="http://schemas.openxmlformats.org/drawingml/2006/main" xmlns:r="http://schemas.openxmlformats.org/officeDocument/2006/relationships" xmlns:p="http://schemas.openxmlformats.org/presentationml/2006/main" preserve="1">
  <p:cSld name="Quote Name Card">
    <p:spTree>
      <p:nvGrpSpPr>
        <p:cNvPr id="1" name=""/>
        <p:cNvGrpSpPr/>
        <p:nvPr/>
      </p:nvGrpSpPr>
      <p:grpSpPr>
        <a:xfrm>
          <a:off x="0" y="0"/>
          <a:ext cx="0" cy="0"/>
          <a:chOff x="0" y="0"/>
          <a:chExt cx="0" cy="0"/>
        </a:xfrm>
      </p:grpSpPr>
      <p:sp>
        <p:nvSpPr>
          <p:cNvPr id="2" name="Title 1"/>
          <p:cNvSpPr>
            <a:spLocks noGrp="1"/>
          </p:cNvSpPr>
          <p:nvPr>
            <p:ph type="title"/>
          </p:nvPr>
        </p:nvSpPr>
        <p:spPr>
          <a:xfrm>
            <a:off x="931334" y="609600"/>
            <a:ext cx="8094134" cy="3022600"/>
          </a:xfrm>
        </p:spPr>
        <p:txBody>
          <a:bodyPr anchor="ctr">
            <a:normAutofit/>
          </a:bodyPr>
          <a:lstStyle>
            <a:lvl1pPr algn="l">
              <a:defRPr sz="4400" b="0" cap="none"/>
            </a:lvl1pPr>
          </a:lstStyle>
          <a:p>
            <a:r>
              <a:rPr lang="en-US" smtClean="0"/>
              <a:t>Click to edit Master title style</a:t>
            </a:r>
            <a:endParaRPr lang="en-US" dirty="0"/>
          </a:p>
        </p:txBody>
      </p:sp>
      <p:sp>
        <p:nvSpPr>
          <p:cNvPr id="23" name="Text Placeholder 9"/>
          <p:cNvSpPr>
            <a:spLocks noGrp="1"/>
          </p:cNvSpPr>
          <p:nvPr>
            <p:ph type="body" sz="quarter" idx="13"/>
          </p:nvPr>
        </p:nvSpPr>
        <p:spPr>
          <a:xfrm>
            <a:off x="677332" y="4013200"/>
            <a:ext cx="8596669" cy="514248"/>
          </a:xfrm>
        </p:spPr>
        <p:txBody>
          <a:bodyPr anchor="b">
            <a:noAutofit/>
          </a:bodyPr>
          <a:lstStyle>
            <a:lvl1pPr marL="0" indent="0">
              <a:buFontTx/>
              <a:buNone/>
              <a:defRPr sz="2400">
                <a:solidFill>
                  <a:schemeClr val="tx1">
                    <a:lumMod val="75000"/>
                    <a:lumOff val="25000"/>
                  </a:schemeClr>
                </a:solidFill>
              </a:defRPr>
            </a:lvl1pPr>
            <a:lvl2pPr marL="457200" indent="0">
              <a:buFontTx/>
              <a:buNone/>
              <a:defRPr/>
            </a:lvl2pPr>
            <a:lvl3pPr marL="914400" indent="0">
              <a:buFontTx/>
              <a:buNone/>
              <a:defRPr/>
            </a:lvl3pPr>
            <a:lvl4pPr marL="1371600" indent="0">
              <a:buFontTx/>
              <a:buNone/>
              <a:defRPr/>
            </a:lvl4pPr>
            <a:lvl5pPr marL="1828800" indent="0">
              <a:buFontTx/>
              <a:buNone/>
              <a:defRPr/>
            </a:lvl5pPr>
          </a:lstStyle>
          <a:p>
            <a:pPr lvl="0"/>
            <a:r>
              <a:rPr lang="en-US" smtClean="0"/>
              <a:t>Click to edit Master text styles</a:t>
            </a:r>
          </a:p>
        </p:txBody>
      </p:sp>
      <p:sp>
        <p:nvSpPr>
          <p:cNvPr id="3" name="Text Placeholder 2"/>
          <p:cNvSpPr>
            <a:spLocks noGrp="1"/>
          </p:cNvSpPr>
          <p:nvPr>
            <p:ph type="body" idx="1"/>
          </p:nvPr>
        </p:nvSpPr>
        <p:spPr>
          <a:xfrm>
            <a:off x="677335" y="4527448"/>
            <a:ext cx="8596668" cy="1513914"/>
          </a:xfrm>
        </p:spPr>
        <p:txBody>
          <a:bodyPr anchor="t">
            <a:normAutofit/>
          </a:bodyPr>
          <a:lstStyle>
            <a:lvl1pPr marL="0" indent="0" algn="l">
              <a:buNone/>
              <a:defRPr sz="1800">
                <a:solidFill>
                  <a:schemeClr val="tx1">
                    <a:lumMod val="50000"/>
                    <a:lumOff val="50000"/>
                  </a:schemeClr>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pPr lvl="0"/>
            <a:r>
              <a:rPr lang="en-US" smtClean="0"/>
              <a:t>Click to edit Master text styles</a:t>
            </a:r>
          </a:p>
        </p:txBody>
      </p:sp>
      <p:sp>
        <p:nvSpPr>
          <p:cNvPr id="4" name="Date Placeholder 3"/>
          <p:cNvSpPr>
            <a:spLocks noGrp="1"/>
          </p:cNvSpPr>
          <p:nvPr>
            <p:ph type="dt" sz="half" idx="10"/>
          </p:nvPr>
        </p:nvSpPr>
        <p:spPr/>
        <p:txBody>
          <a:bodyPr/>
          <a:lstStyle/>
          <a:p>
            <a:fld id="{485A63A7-3E60-49AC-92EF-A488F86EFA14}" type="datetimeFigureOut">
              <a:rPr lang="en-GB" smtClean="0"/>
              <a:t>25/03/2019</a:t>
            </a:fld>
            <a:endParaRPr lang="en-GB" dirty="0"/>
          </a:p>
        </p:txBody>
      </p:sp>
      <p:sp>
        <p:nvSpPr>
          <p:cNvPr id="5" name="Footer Placeholder 4"/>
          <p:cNvSpPr>
            <a:spLocks noGrp="1"/>
          </p:cNvSpPr>
          <p:nvPr>
            <p:ph type="ftr" sz="quarter" idx="11"/>
          </p:nvPr>
        </p:nvSpPr>
        <p:spPr/>
        <p:txBody>
          <a:bodyPr/>
          <a:lstStyle/>
          <a:p>
            <a:endParaRPr lang="en-GB" dirty="0"/>
          </a:p>
        </p:txBody>
      </p:sp>
      <p:sp>
        <p:nvSpPr>
          <p:cNvPr id="6" name="Slide Number Placeholder 5"/>
          <p:cNvSpPr>
            <a:spLocks noGrp="1"/>
          </p:cNvSpPr>
          <p:nvPr>
            <p:ph type="sldNum" sz="quarter" idx="12"/>
          </p:nvPr>
        </p:nvSpPr>
        <p:spPr/>
        <p:txBody>
          <a:bodyPr/>
          <a:lstStyle/>
          <a:p>
            <a:fld id="{F8C52635-A68D-4D59-A696-54A567897ECD}" type="slidenum">
              <a:rPr lang="en-GB" smtClean="0"/>
              <a:t>‹#›</a:t>
            </a:fld>
            <a:endParaRPr lang="en-GB" dirty="0"/>
          </a:p>
        </p:txBody>
      </p:sp>
      <p:sp>
        <p:nvSpPr>
          <p:cNvPr id="24" name="TextBox 23"/>
          <p:cNvSpPr txBox="1"/>
          <p:nvPr/>
        </p:nvSpPr>
        <p:spPr>
          <a:xfrm>
            <a:off x="541870" y="790378"/>
            <a:ext cx="609600" cy="584776"/>
          </a:xfrm>
          <a:prstGeom prst="rect">
            <a:avLst/>
          </a:prstGeom>
        </p:spPr>
        <p:txBody>
          <a:bodyPr vert="horz" lIns="91440" tIns="45720" rIns="91440" bIns="45720" rtlCol="0" anchor="ctr">
            <a:noAutofit/>
          </a:bodyPr>
          <a:lstStyle/>
          <a:p>
            <a:pPr lvl="0"/>
            <a:r>
              <a:rPr lang="en-US" sz="8000" baseline="0" dirty="0">
                <a:ln w="3175" cmpd="sng">
                  <a:noFill/>
                </a:ln>
                <a:solidFill>
                  <a:schemeClr val="accent1">
                    <a:lumMod val="60000"/>
                    <a:lumOff val="40000"/>
                  </a:schemeClr>
                </a:solidFill>
                <a:effectLst/>
                <a:latin typeface="Arial"/>
              </a:rPr>
              <a:t>“</a:t>
            </a:r>
          </a:p>
        </p:txBody>
      </p:sp>
      <p:sp>
        <p:nvSpPr>
          <p:cNvPr id="25" name="TextBox 24"/>
          <p:cNvSpPr txBox="1"/>
          <p:nvPr/>
        </p:nvSpPr>
        <p:spPr>
          <a:xfrm>
            <a:off x="8893011" y="2886556"/>
            <a:ext cx="609600" cy="584776"/>
          </a:xfrm>
          <a:prstGeom prst="rect">
            <a:avLst/>
          </a:prstGeom>
        </p:spPr>
        <p:txBody>
          <a:bodyPr vert="horz" lIns="91440" tIns="45720" rIns="91440" bIns="45720" rtlCol="0" anchor="ctr">
            <a:noAutofit/>
          </a:bodyPr>
          <a:lstStyle/>
          <a:p>
            <a:pPr lvl="0"/>
            <a:r>
              <a:rPr lang="en-US" sz="8000" baseline="0" dirty="0">
                <a:ln w="3175" cmpd="sng">
                  <a:noFill/>
                </a:ln>
                <a:solidFill>
                  <a:schemeClr val="accent1">
                    <a:lumMod val="60000"/>
                    <a:lumOff val="40000"/>
                  </a:schemeClr>
                </a:solidFill>
                <a:effectLst/>
                <a:latin typeface="Arial"/>
              </a:rPr>
              <a:t>”</a:t>
            </a:r>
          </a:p>
        </p:txBody>
      </p:sp>
    </p:spTree>
    <p:extLst>
      <p:ext uri="{BB962C8B-B14F-4D97-AF65-F5344CB8AC3E}">
        <p14:creationId xmlns:p14="http://schemas.microsoft.com/office/powerpoint/2010/main" val="1946423659"/>
      </p:ext>
    </p:extLst>
  </p:cSld>
  <p:clrMapOvr>
    <a:masterClrMapping/>
  </p:clrMapOvr>
</p:sldLayout>
</file>

<file path=ppt/slideLayouts/slideLayout14.xml><?xml version="1.0" encoding="utf-8"?>
<p:sldLayout xmlns:a="http://schemas.openxmlformats.org/drawingml/2006/main" xmlns:r="http://schemas.openxmlformats.org/officeDocument/2006/relationships" xmlns:p="http://schemas.openxmlformats.org/presentationml/2006/main" preserve="1">
  <p:cSld name="True or False">
    <p:spTree>
      <p:nvGrpSpPr>
        <p:cNvPr id="1" name=""/>
        <p:cNvGrpSpPr/>
        <p:nvPr/>
      </p:nvGrpSpPr>
      <p:grpSpPr>
        <a:xfrm>
          <a:off x="0" y="0"/>
          <a:ext cx="0" cy="0"/>
          <a:chOff x="0" y="0"/>
          <a:chExt cx="0" cy="0"/>
        </a:xfrm>
      </p:grpSpPr>
      <p:sp>
        <p:nvSpPr>
          <p:cNvPr id="2" name="Title 1"/>
          <p:cNvSpPr>
            <a:spLocks noGrp="1"/>
          </p:cNvSpPr>
          <p:nvPr>
            <p:ph type="title"/>
          </p:nvPr>
        </p:nvSpPr>
        <p:spPr>
          <a:xfrm>
            <a:off x="685799" y="609600"/>
            <a:ext cx="8588203" cy="3022600"/>
          </a:xfrm>
        </p:spPr>
        <p:txBody>
          <a:bodyPr anchor="ctr">
            <a:normAutofit/>
          </a:bodyPr>
          <a:lstStyle>
            <a:lvl1pPr algn="l">
              <a:defRPr sz="4400" b="0" cap="none"/>
            </a:lvl1pPr>
          </a:lstStyle>
          <a:p>
            <a:r>
              <a:rPr lang="en-US" smtClean="0"/>
              <a:t>Click to edit Master title style</a:t>
            </a:r>
            <a:endParaRPr lang="en-US" dirty="0"/>
          </a:p>
        </p:txBody>
      </p:sp>
      <p:sp>
        <p:nvSpPr>
          <p:cNvPr id="23" name="Text Placeholder 9"/>
          <p:cNvSpPr>
            <a:spLocks noGrp="1"/>
          </p:cNvSpPr>
          <p:nvPr>
            <p:ph type="body" sz="quarter" idx="13"/>
          </p:nvPr>
        </p:nvSpPr>
        <p:spPr>
          <a:xfrm>
            <a:off x="677332" y="4013200"/>
            <a:ext cx="8596669" cy="514248"/>
          </a:xfrm>
        </p:spPr>
        <p:txBody>
          <a:bodyPr anchor="b">
            <a:noAutofit/>
          </a:bodyPr>
          <a:lstStyle>
            <a:lvl1pPr marL="0" indent="0">
              <a:buFontTx/>
              <a:buNone/>
              <a:defRPr sz="2400">
                <a:solidFill>
                  <a:schemeClr val="accent1"/>
                </a:solidFill>
              </a:defRPr>
            </a:lvl1pPr>
            <a:lvl2pPr marL="457200" indent="0">
              <a:buFontTx/>
              <a:buNone/>
              <a:defRPr/>
            </a:lvl2pPr>
            <a:lvl3pPr marL="914400" indent="0">
              <a:buFontTx/>
              <a:buNone/>
              <a:defRPr/>
            </a:lvl3pPr>
            <a:lvl4pPr marL="1371600" indent="0">
              <a:buFontTx/>
              <a:buNone/>
              <a:defRPr/>
            </a:lvl4pPr>
            <a:lvl5pPr marL="1828800" indent="0">
              <a:buFontTx/>
              <a:buNone/>
              <a:defRPr/>
            </a:lvl5pPr>
          </a:lstStyle>
          <a:p>
            <a:pPr lvl="0"/>
            <a:r>
              <a:rPr lang="en-US" smtClean="0"/>
              <a:t>Click to edit Master text styles</a:t>
            </a:r>
          </a:p>
        </p:txBody>
      </p:sp>
      <p:sp>
        <p:nvSpPr>
          <p:cNvPr id="3" name="Text Placeholder 2"/>
          <p:cNvSpPr>
            <a:spLocks noGrp="1"/>
          </p:cNvSpPr>
          <p:nvPr>
            <p:ph type="body" idx="1"/>
          </p:nvPr>
        </p:nvSpPr>
        <p:spPr>
          <a:xfrm>
            <a:off x="677335" y="4527448"/>
            <a:ext cx="8596668" cy="1513914"/>
          </a:xfrm>
        </p:spPr>
        <p:txBody>
          <a:bodyPr anchor="t">
            <a:normAutofit/>
          </a:bodyPr>
          <a:lstStyle>
            <a:lvl1pPr marL="0" indent="0" algn="l">
              <a:buNone/>
              <a:defRPr sz="1800">
                <a:solidFill>
                  <a:schemeClr val="tx1">
                    <a:lumMod val="50000"/>
                    <a:lumOff val="50000"/>
                  </a:schemeClr>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pPr lvl="0"/>
            <a:r>
              <a:rPr lang="en-US" smtClean="0"/>
              <a:t>Click to edit Master text styles</a:t>
            </a:r>
          </a:p>
        </p:txBody>
      </p:sp>
      <p:sp>
        <p:nvSpPr>
          <p:cNvPr id="4" name="Date Placeholder 3"/>
          <p:cNvSpPr>
            <a:spLocks noGrp="1"/>
          </p:cNvSpPr>
          <p:nvPr>
            <p:ph type="dt" sz="half" idx="10"/>
          </p:nvPr>
        </p:nvSpPr>
        <p:spPr/>
        <p:txBody>
          <a:bodyPr/>
          <a:lstStyle/>
          <a:p>
            <a:fld id="{485A63A7-3E60-49AC-92EF-A488F86EFA14}" type="datetimeFigureOut">
              <a:rPr lang="en-GB" smtClean="0"/>
              <a:t>25/03/2019</a:t>
            </a:fld>
            <a:endParaRPr lang="en-GB" dirty="0"/>
          </a:p>
        </p:txBody>
      </p:sp>
      <p:sp>
        <p:nvSpPr>
          <p:cNvPr id="5" name="Footer Placeholder 4"/>
          <p:cNvSpPr>
            <a:spLocks noGrp="1"/>
          </p:cNvSpPr>
          <p:nvPr>
            <p:ph type="ftr" sz="quarter" idx="11"/>
          </p:nvPr>
        </p:nvSpPr>
        <p:spPr/>
        <p:txBody>
          <a:bodyPr/>
          <a:lstStyle/>
          <a:p>
            <a:endParaRPr lang="en-GB" dirty="0"/>
          </a:p>
        </p:txBody>
      </p:sp>
      <p:sp>
        <p:nvSpPr>
          <p:cNvPr id="6" name="Slide Number Placeholder 5"/>
          <p:cNvSpPr>
            <a:spLocks noGrp="1"/>
          </p:cNvSpPr>
          <p:nvPr>
            <p:ph type="sldNum" sz="quarter" idx="12"/>
          </p:nvPr>
        </p:nvSpPr>
        <p:spPr/>
        <p:txBody>
          <a:bodyPr/>
          <a:lstStyle/>
          <a:p>
            <a:fld id="{F8C52635-A68D-4D59-A696-54A567897ECD}" type="slidenum">
              <a:rPr lang="en-GB" smtClean="0"/>
              <a:t>‹#›</a:t>
            </a:fld>
            <a:endParaRPr lang="en-GB" dirty="0"/>
          </a:p>
        </p:txBody>
      </p:sp>
    </p:spTree>
    <p:extLst>
      <p:ext uri="{BB962C8B-B14F-4D97-AF65-F5344CB8AC3E}">
        <p14:creationId xmlns:p14="http://schemas.microsoft.com/office/powerpoint/2010/main" val="4152090602"/>
      </p:ext>
    </p:extLst>
  </p:cSld>
  <p:clrMapOvr>
    <a:masterClrMapping/>
  </p:clrMapOvr>
</p:sldLayout>
</file>

<file path=ppt/slideLayouts/slideLayout15.xml><?xml version="1.0" encoding="utf-8"?>
<p:sldLayout xmlns:a="http://schemas.openxmlformats.org/drawingml/2006/main" xmlns:r="http://schemas.openxmlformats.org/officeDocument/2006/relationships" xmlns:p="http://schemas.openxmlformats.org/presentationml/2006/main" type="vertTx" preserve="1">
  <p:cSld name="Title and Vertical Tex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smtClean="0"/>
              <a:t>Click to edit Master title style</a:t>
            </a:r>
            <a:endParaRPr lang="en-US" dirty="0"/>
          </a:p>
        </p:txBody>
      </p:sp>
      <p:sp>
        <p:nvSpPr>
          <p:cNvPr id="3" name="Vertical Text Placeholder 2"/>
          <p:cNvSpPr>
            <a:spLocks noGrp="1"/>
          </p:cNvSpPr>
          <p:nvPr>
            <p:ph type="body" orient="vert" idx="1"/>
          </p:nvPr>
        </p:nvSpPr>
        <p:spPr/>
        <p:txBody>
          <a:bodyPr vert="eaVert"/>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dirty="0"/>
          </a:p>
        </p:txBody>
      </p:sp>
      <p:sp>
        <p:nvSpPr>
          <p:cNvPr id="4" name="Date Placeholder 3"/>
          <p:cNvSpPr>
            <a:spLocks noGrp="1"/>
          </p:cNvSpPr>
          <p:nvPr>
            <p:ph type="dt" sz="half" idx="10"/>
          </p:nvPr>
        </p:nvSpPr>
        <p:spPr/>
        <p:txBody>
          <a:bodyPr/>
          <a:lstStyle/>
          <a:p>
            <a:fld id="{485A63A7-3E60-49AC-92EF-A488F86EFA14}" type="datetimeFigureOut">
              <a:rPr lang="en-GB" smtClean="0"/>
              <a:t>25/03/2019</a:t>
            </a:fld>
            <a:endParaRPr lang="en-GB" dirty="0"/>
          </a:p>
        </p:txBody>
      </p:sp>
      <p:sp>
        <p:nvSpPr>
          <p:cNvPr id="5" name="Footer Placeholder 4"/>
          <p:cNvSpPr>
            <a:spLocks noGrp="1"/>
          </p:cNvSpPr>
          <p:nvPr>
            <p:ph type="ftr" sz="quarter" idx="11"/>
          </p:nvPr>
        </p:nvSpPr>
        <p:spPr/>
        <p:txBody>
          <a:bodyPr/>
          <a:lstStyle/>
          <a:p>
            <a:endParaRPr lang="en-GB" dirty="0"/>
          </a:p>
        </p:txBody>
      </p:sp>
      <p:sp>
        <p:nvSpPr>
          <p:cNvPr id="6" name="Slide Number Placeholder 5"/>
          <p:cNvSpPr>
            <a:spLocks noGrp="1"/>
          </p:cNvSpPr>
          <p:nvPr>
            <p:ph type="sldNum" sz="quarter" idx="12"/>
          </p:nvPr>
        </p:nvSpPr>
        <p:spPr/>
        <p:txBody>
          <a:bodyPr/>
          <a:lstStyle/>
          <a:p>
            <a:fld id="{F8C52635-A68D-4D59-A696-54A567897ECD}" type="slidenum">
              <a:rPr lang="en-GB" smtClean="0"/>
              <a:t>‹#›</a:t>
            </a:fld>
            <a:endParaRPr lang="en-GB" dirty="0"/>
          </a:p>
        </p:txBody>
      </p:sp>
    </p:spTree>
    <p:extLst>
      <p:ext uri="{BB962C8B-B14F-4D97-AF65-F5344CB8AC3E}">
        <p14:creationId xmlns:p14="http://schemas.microsoft.com/office/powerpoint/2010/main" val="2028264343"/>
      </p:ext>
    </p:extLst>
  </p:cSld>
  <p:clrMapOvr>
    <a:masterClrMapping/>
  </p:clrMapOvr>
</p:sldLayout>
</file>

<file path=ppt/slideLayouts/slideLayout16.xml><?xml version="1.0" encoding="utf-8"?>
<p:sldLayout xmlns:a="http://schemas.openxmlformats.org/drawingml/2006/main" xmlns:r="http://schemas.openxmlformats.org/officeDocument/2006/relationships" xmlns:p="http://schemas.openxmlformats.org/presentationml/2006/main" type="vertTitleAndTx" preserve="1">
  <p:cSld name="Vertical Title and Text">
    <p:spTree>
      <p:nvGrpSpPr>
        <p:cNvPr id="1" name=""/>
        <p:cNvGrpSpPr/>
        <p:nvPr/>
      </p:nvGrpSpPr>
      <p:grpSpPr>
        <a:xfrm>
          <a:off x="0" y="0"/>
          <a:ext cx="0" cy="0"/>
          <a:chOff x="0" y="0"/>
          <a:chExt cx="0" cy="0"/>
        </a:xfrm>
      </p:grpSpPr>
      <p:sp>
        <p:nvSpPr>
          <p:cNvPr id="2" name="Vertical Title 1"/>
          <p:cNvSpPr>
            <a:spLocks noGrp="1"/>
          </p:cNvSpPr>
          <p:nvPr>
            <p:ph type="title" orient="vert"/>
          </p:nvPr>
        </p:nvSpPr>
        <p:spPr>
          <a:xfrm>
            <a:off x="7967673" y="609599"/>
            <a:ext cx="1304743" cy="5251451"/>
          </a:xfrm>
        </p:spPr>
        <p:txBody>
          <a:bodyPr vert="eaVert" anchor="ctr"/>
          <a:lstStyle/>
          <a:p>
            <a:r>
              <a:rPr lang="en-US" smtClean="0"/>
              <a:t>Click to edit Master title style</a:t>
            </a:r>
            <a:endParaRPr lang="en-US" dirty="0"/>
          </a:p>
        </p:txBody>
      </p:sp>
      <p:sp>
        <p:nvSpPr>
          <p:cNvPr id="3" name="Vertical Text Placeholder 2"/>
          <p:cNvSpPr>
            <a:spLocks noGrp="1"/>
          </p:cNvSpPr>
          <p:nvPr>
            <p:ph type="body" orient="vert" idx="1"/>
          </p:nvPr>
        </p:nvSpPr>
        <p:spPr>
          <a:xfrm>
            <a:off x="677335" y="609600"/>
            <a:ext cx="7060150" cy="5251450"/>
          </a:xfrm>
        </p:spPr>
        <p:txBody>
          <a:bodyPr vert="eaVert"/>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dirty="0"/>
          </a:p>
        </p:txBody>
      </p:sp>
      <p:sp>
        <p:nvSpPr>
          <p:cNvPr id="4" name="Date Placeholder 3"/>
          <p:cNvSpPr>
            <a:spLocks noGrp="1"/>
          </p:cNvSpPr>
          <p:nvPr>
            <p:ph type="dt" sz="half" idx="10"/>
          </p:nvPr>
        </p:nvSpPr>
        <p:spPr/>
        <p:txBody>
          <a:bodyPr/>
          <a:lstStyle/>
          <a:p>
            <a:fld id="{485A63A7-3E60-49AC-92EF-A488F86EFA14}" type="datetimeFigureOut">
              <a:rPr lang="en-GB" smtClean="0"/>
              <a:t>25/03/2019</a:t>
            </a:fld>
            <a:endParaRPr lang="en-GB" dirty="0"/>
          </a:p>
        </p:txBody>
      </p:sp>
      <p:sp>
        <p:nvSpPr>
          <p:cNvPr id="5" name="Footer Placeholder 4"/>
          <p:cNvSpPr>
            <a:spLocks noGrp="1"/>
          </p:cNvSpPr>
          <p:nvPr>
            <p:ph type="ftr" sz="quarter" idx="11"/>
          </p:nvPr>
        </p:nvSpPr>
        <p:spPr/>
        <p:txBody>
          <a:bodyPr/>
          <a:lstStyle/>
          <a:p>
            <a:endParaRPr lang="en-GB" dirty="0"/>
          </a:p>
        </p:txBody>
      </p:sp>
      <p:sp>
        <p:nvSpPr>
          <p:cNvPr id="6" name="Slide Number Placeholder 5"/>
          <p:cNvSpPr>
            <a:spLocks noGrp="1"/>
          </p:cNvSpPr>
          <p:nvPr>
            <p:ph type="sldNum" sz="quarter" idx="12"/>
          </p:nvPr>
        </p:nvSpPr>
        <p:spPr/>
        <p:txBody>
          <a:bodyPr/>
          <a:lstStyle/>
          <a:p>
            <a:fld id="{F8C52635-A68D-4D59-A696-54A567897ECD}" type="slidenum">
              <a:rPr lang="en-GB" smtClean="0"/>
              <a:t>‹#›</a:t>
            </a:fld>
            <a:endParaRPr lang="en-GB" dirty="0"/>
          </a:p>
        </p:txBody>
      </p:sp>
    </p:spTree>
    <p:extLst>
      <p:ext uri="{BB962C8B-B14F-4D97-AF65-F5344CB8AC3E}">
        <p14:creationId xmlns:p14="http://schemas.microsoft.com/office/powerpoint/2010/main" val="3962660867"/>
      </p:ext>
    </p:extLst>
  </p:cSld>
  <p:clrMapOvr>
    <a:masterClrMapping/>
  </p:clrMapOvr>
</p:sldLayout>
</file>

<file path=ppt/slideMasters/_rels/slideMaster1.xml.rels><?xml version="1.0" encoding="UTF-8" standalone="yes"?>
<Relationships xmlns="http://schemas.openxmlformats.org/package/2006/relationships"><Relationship Id="rId8" Type="http://schemas.openxmlformats.org/officeDocument/2006/relationships/slideLayout" Target="../slideLayouts/slideLayout8.xml"/><Relationship Id="rId13" Type="http://schemas.openxmlformats.org/officeDocument/2006/relationships/slideLayout" Target="../slideLayouts/slideLayout13.xml"/><Relationship Id="rId3" Type="http://schemas.openxmlformats.org/officeDocument/2006/relationships/slideLayout" Target="../slideLayouts/slideLayout3.xml"/><Relationship Id="rId7" Type="http://schemas.openxmlformats.org/officeDocument/2006/relationships/slideLayout" Target="../slideLayouts/slideLayout7.xml"/><Relationship Id="rId12" Type="http://schemas.openxmlformats.org/officeDocument/2006/relationships/slideLayout" Target="../slideLayouts/slideLayout12.xml"/><Relationship Id="rId17" Type="http://schemas.openxmlformats.org/officeDocument/2006/relationships/theme" Target="../theme/theme1.xml"/><Relationship Id="rId2" Type="http://schemas.openxmlformats.org/officeDocument/2006/relationships/slideLayout" Target="../slideLayouts/slideLayout2.xml"/><Relationship Id="rId16" Type="http://schemas.openxmlformats.org/officeDocument/2006/relationships/slideLayout" Target="../slideLayouts/slideLayout16.xml"/><Relationship Id="rId1" Type="http://schemas.openxmlformats.org/officeDocument/2006/relationships/slideLayout" Target="../slideLayouts/slideLayout1.xml"/><Relationship Id="rId6" Type="http://schemas.openxmlformats.org/officeDocument/2006/relationships/slideLayout" Target="../slideLayouts/slideLayout6.xml"/><Relationship Id="rId11" Type="http://schemas.openxmlformats.org/officeDocument/2006/relationships/slideLayout" Target="../slideLayouts/slideLayout11.xml"/><Relationship Id="rId5" Type="http://schemas.openxmlformats.org/officeDocument/2006/relationships/slideLayout" Target="../slideLayouts/slideLayout5.xml"/><Relationship Id="rId15" Type="http://schemas.openxmlformats.org/officeDocument/2006/relationships/slideLayout" Target="../slideLayouts/slideLayout15.xml"/><Relationship Id="rId10" Type="http://schemas.openxmlformats.org/officeDocument/2006/relationships/slideLayout" Target="../slideLayouts/slideLayout10.xml"/><Relationship Id="rId4" Type="http://schemas.openxmlformats.org/officeDocument/2006/relationships/slideLayout" Target="../slideLayouts/slideLayout4.xml"/><Relationship Id="rId9" Type="http://schemas.openxmlformats.org/officeDocument/2006/relationships/slideLayout" Target="../slideLayouts/slideLayout9.xml"/><Relationship Id="rId14" Type="http://schemas.openxmlformats.org/officeDocument/2006/relationships/slideLayout" Target="../slideLayouts/slideLayout14.xml"/></Relationships>
</file>

<file path=ppt/slideMasters/slideMaster1.xml><?xml version="1.0" encoding="utf-8"?>
<p:sld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grpSp>
        <p:nvGrpSpPr>
          <p:cNvPr id="7" name="Group 6"/>
          <p:cNvGrpSpPr/>
          <p:nvPr/>
        </p:nvGrpSpPr>
        <p:grpSpPr>
          <a:xfrm>
            <a:off x="0" y="-8467"/>
            <a:ext cx="12192000" cy="6866467"/>
            <a:chOff x="0" y="-8467"/>
            <a:chExt cx="12192000" cy="6866467"/>
          </a:xfrm>
        </p:grpSpPr>
        <p:cxnSp>
          <p:nvCxnSpPr>
            <p:cNvPr id="20" name="Straight Connector 19"/>
            <p:cNvCxnSpPr/>
            <p:nvPr/>
          </p:nvCxnSpPr>
          <p:spPr>
            <a:xfrm>
              <a:off x="9371012" y="0"/>
              <a:ext cx="1219200" cy="6858000"/>
            </a:xfrm>
            <a:prstGeom prst="line">
              <a:avLst/>
            </a:prstGeom>
            <a:ln w="9525">
              <a:solidFill>
                <a:schemeClr val="bg1">
                  <a:lumMod val="75000"/>
                </a:schemeClr>
              </a:solidFill>
            </a:ln>
          </p:spPr>
          <p:style>
            <a:lnRef idx="2">
              <a:schemeClr val="accent1"/>
            </a:lnRef>
            <a:fillRef idx="0">
              <a:schemeClr val="accent1"/>
            </a:fillRef>
            <a:effectRef idx="1">
              <a:schemeClr val="accent1"/>
            </a:effectRef>
            <a:fontRef idx="minor">
              <a:schemeClr val="tx1"/>
            </a:fontRef>
          </p:style>
        </p:cxnSp>
        <p:cxnSp>
          <p:nvCxnSpPr>
            <p:cNvPr id="21" name="Straight Connector 20"/>
            <p:cNvCxnSpPr/>
            <p:nvPr/>
          </p:nvCxnSpPr>
          <p:spPr>
            <a:xfrm flipH="1">
              <a:off x="7425267" y="3681413"/>
              <a:ext cx="4763558" cy="3176587"/>
            </a:xfrm>
            <a:prstGeom prst="line">
              <a:avLst/>
            </a:prstGeom>
            <a:ln w="9525">
              <a:solidFill>
                <a:schemeClr val="bg1">
                  <a:lumMod val="85000"/>
                </a:schemeClr>
              </a:solidFill>
            </a:ln>
          </p:spPr>
          <p:style>
            <a:lnRef idx="2">
              <a:schemeClr val="accent1"/>
            </a:lnRef>
            <a:fillRef idx="0">
              <a:schemeClr val="accent1"/>
            </a:fillRef>
            <a:effectRef idx="1">
              <a:schemeClr val="accent1"/>
            </a:effectRef>
            <a:fontRef idx="minor">
              <a:schemeClr val="tx1"/>
            </a:fontRef>
          </p:style>
        </p:cxnSp>
        <p:sp>
          <p:nvSpPr>
            <p:cNvPr id="22" name="Rectangle 23"/>
            <p:cNvSpPr/>
            <p:nvPr/>
          </p:nvSpPr>
          <p:spPr>
            <a:xfrm>
              <a:off x="9181476" y="-8467"/>
              <a:ext cx="3007349" cy="6866467"/>
            </a:xfrm>
            <a:custGeom>
              <a:avLst/>
              <a:gdLst/>
              <a:ahLst/>
              <a:cxnLst/>
              <a:rect l="l" t="t" r="r" b="b"/>
              <a:pathLst>
                <a:path w="3007349" h="6866467">
                  <a:moveTo>
                    <a:pt x="2045532" y="0"/>
                  </a:moveTo>
                  <a:lnTo>
                    <a:pt x="3007349" y="0"/>
                  </a:lnTo>
                  <a:lnTo>
                    <a:pt x="3007349" y="6866467"/>
                  </a:lnTo>
                  <a:lnTo>
                    <a:pt x="0" y="6866467"/>
                  </a:lnTo>
                  <a:lnTo>
                    <a:pt x="2045532" y="0"/>
                  </a:lnTo>
                  <a:close/>
                </a:path>
              </a:pathLst>
            </a:custGeom>
            <a:solidFill>
              <a:schemeClr val="accent1">
                <a:alpha val="30000"/>
              </a:schemeClr>
            </a:solidFill>
            <a:ln>
              <a:noFill/>
            </a:ln>
            <a:effectLst/>
          </p:spPr>
          <p:style>
            <a:lnRef idx="1">
              <a:schemeClr val="accent1"/>
            </a:lnRef>
            <a:fillRef idx="3">
              <a:schemeClr val="accent1"/>
            </a:fillRef>
            <a:effectRef idx="2">
              <a:schemeClr val="accent1"/>
            </a:effectRef>
            <a:fontRef idx="minor">
              <a:schemeClr val="lt1"/>
            </a:fontRef>
          </p:style>
        </p:sp>
        <p:sp>
          <p:nvSpPr>
            <p:cNvPr id="23" name="Rectangle 25"/>
            <p:cNvSpPr/>
            <p:nvPr/>
          </p:nvSpPr>
          <p:spPr>
            <a:xfrm>
              <a:off x="9603442" y="-8467"/>
              <a:ext cx="2588558" cy="6866467"/>
            </a:xfrm>
            <a:custGeom>
              <a:avLst/>
              <a:gdLst/>
              <a:ahLst/>
              <a:cxnLst/>
              <a:rect l="l" t="t" r="r" b="b"/>
              <a:pathLst>
                <a:path w="2573311" h="6866467">
                  <a:moveTo>
                    <a:pt x="0" y="0"/>
                  </a:moveTo>
                  <a:lnTo>
                    <a:pt x="2573311" y="0"/>
                  </a:lnTo>
                  <a:lnTo>
                    <a:pt x="2573311" y="6866467"/>
                  </a:lnTo>
                  <a:lnTo>
                    <a:pt x="1202336" y="6866467"/>
                  </a:lnTo>
                  <a:lnTo>
                    <a:pt x="0" y="0"/>
                  </a:lnTo>
                  <a:close/>
                </a:path>
              </a:pathLst>
            </a:custGeom>
            <a:solidFill>
              <a:schemeClr val="accent1">
                <a:alpha val="20000"/>
              </a:schemeClr>
            </a:solidFill>
            <a:ln>
              <a:noFill/>
            </a:ln>
            <a:effectLst/>
          </p:spPr>
          <p:style>
            <a:lnRef idx="1">
              <a:schemeClr val="accent1"/>
            </a:lnRef>
            <a:fillRef idx="3">
              <a:schemeClr val="accent1"/>
            </a:fillRef>
            <a:effectRef idx="2">
              <a:schemeClr val="accent1"/>
            </a:effectRef>
            <a:fontRef idx="minor">
              <a:schemeClr val="lt1"/>
            </a:fontRef>
          </p:style>
        </p:sp>
        <p:sp>
          <p:nvSpPr>
            <p:cNvPr id="24" name="Isosceles Triangle 23"/>
            <p:cNvSpPr/>
            <p:nvPr/>
          </p:nvSpPr>
          <p:spPr>
            <a:xfrm>
              <a:off x="8932333" y="3048000"/>
              <a:ext cx="3259667" cy="3810000"/>
            </a:xfrm>
            <a:prstGeom prst="triangle">
              <a:avLst>
                <a:gd name="adj" fmla="val 100000"/>
              </a:avLst>
            </a:prstGeom>
            <a:solidFill>
              <a:schemeClr val="accent2">
                <a:alpha val="72000"/>
              </a:schemeClr>
            </a:solidFill>
            <a:ln>
              <a:noFill/>
            </a:ln>
            <a:effectLst/>
          </p:spPr>
          <p:style>
            <a:lnRef idx="1">
              <a:schemeClr val="accent1"/>
            </a:lnRef>
            <a:fillRef idx="3">
              <a:schemeClr val="accent1"/>
            </a:fillRef>
            <a:effectRef idx="2">
              <a:schemeClr val="accent1"/>
            </a:effectRef>
            <a:fontRef idx="minor">
              <a:schemeClr val="lt1"/>
            </a:fontRef>
          </p:style>
        </p:sp>
        <p:sp>
          <p:nvSpPr>
            <p:cNvPr id="25" name="Rectangle 27"/>
            <p:cNvSpPr/>
            <p:nvPr/>
          </p:nvSpPr>
          <p:spPr>
            <a:xfrm>
              <a:off x="9334500" y="-8467"/>
              <a:ext cx="2854326" cy="6866467"/>
            </a:xfrm>
            <a:custGeom>
              <a:avLst/>
              <a:gdLst/>
              <a:ahLst/>
              <a:cxnLst/>
              <a:rect l="l" t="t" r="r" b="b"/>
              <a:pathLst>
                <a:path w="2858013" h="6866467">
                  <a:moveTo>
                    <a:pt x="0" y="0"/>
                  </a:moveTo>
                  <a:lnTo>
                    <a:pt x="2858013" y="0"/>
                  </a:lnTo>
                  <a:lnTo>
                    <a:pt x="2858013" y="6866467"/>
                  </a:lnTo>
                  <a:lnTo>
                    <a:pt x="2473942" y="6866467"/>
                  </a:lnTo>
                  <a:lnTo>
                    <a:pt x="0" y="0"/>
                  </a:lnTo>
                  <a:close/>
                </a:path>
              </a:pathLst>
            </a:custGeom>
            <a:solidFill>
              <a:schemeClr val="accent2">
                <a:lumMod val="75000"/>
                <a:alpha val="70000"/>
              </a:schemeClr>
            </a:solidFill>
            <a:ln>
              <a:noFill/>
            </a:ln>
            <a:effectLst/>
          </p:spPr>
          <p:style>
            <a:lnRef idx="1">
              <a:schemeClr val="accent1"/>
            </a:lnRef>
            <a:fillRef idx="3">
              <a:schemeClr val="accent1"/>
            </a:fillRef>
            <a:effectRef idx="2">
              <a:schemeClr val="accent1"/>
            </a:effectRef>
            <a:fontRef idx="minor">
              <a:schemeClr val="lt1"/>
            </a:fontRef>
          </p:style>
        </p:sp>
        <p:sp>
          <p:nvSpPr>
            <p:cNvPr id="26" name="Rectangle 28"/>
            <p:cNvSpPr/>
            <p:nvPr/>
          </p:nvSpPr>
          <p:spPr>
            <a:xfrm>
              <a:off x="10898730" y="-8467"/>
              <a:ext cx="1290094" cy="6866467"/>
            </a:xfrm>
            <a:custGeom>
              <a:avLst/>
              <a:gdLst/>
              <a:ahLst/>
              <a:cxnLst/>
              <a:rect l="l" t="t" r="r" b="b"/>
              <a:pathLst>
                <a:path w="1290094" h="6858000">
                  <a:moveTo>
                    <a:pt x="1019735" y="0"/>
                  </a:moveTo>
                  <a:lnTo>
                    <a:pt x="1290094" y="0"/>
                  </a:lnTo>
                  <a:lnTo>
                    <a:pt x="1290094" y="6858000"/>
                  </a:lnTo>
                  <a:lnTo>
                    <a:pt x="0" y="6858000"/>
                  </a:lnTo>
                  <a:lnTo>
                    <a:pt x="1019735" y="0"/>
                  </a:lnTo>
                  <a:close/>
                </a:path>
              </a:pathLst>
            </a:custGeom>
            <a:solidFill>
              <a:schemeClr val="accent1">
                <a:lumMod val="60000"/>
                <a:lumOff val="40000"/>
                <a:alpha val="70000"/>
              </a:schemeClr>
            </a:solidFill>
            <a:ln>
              <a:noFill/>
            </a:ln>
            <a:effectLst/>
          </p:spPr>
          <p:style>
            <a:lnRef idx="1">
              <a:schemeClr val="accent1"/>
            </a:lnRef>
            <a:fillRef idx="3">
              <a:schemeClr val="accent1"/>
            </a:fillRef>
            <a:effectRef idx="2">
              <a:schemeClr val="accent1"/>
            </a:effectRef>
            <a:fontRef idx="minor">
              <a:schemeClr val="lt1"/>
            </a:fontRef>
          </p:style>
        </p:sp>
        <p:sp>
          <p:nvSpPr>
            <p:cNvPr id="27" name="Rectangle 29"/>
            <p:cNvSpPr/>
            <p:nvPr/>
          </p:nvSpPr>
          <p:spPr>
            <a:xfrm>
              <a:off x="10938999" y="-8467"/>
              <a:ext cx="1249825" cy="6866467"/>
            </a:xfrm>
            <a:custGeom>
              <a:avLst/>
              <a:gdLst/>
              <a:ahLst/>
              <a:cxnLst/>
              <a:rect l="l" t="t" r="r" b="b"/>
              <a:pathLst>
                <a:path w="1249825" h="6858000">
                  <a:moveTo>
                    <a:pt x="0" y="0"/>
                  </a:moveTo>
                  <a:lnTo>
                    <a:pt x="1249825" y="0"/>
                  </a:lnTo>
                  <a:lnTo>
                    <a:pt x="1249825" y="6858000"/>
                  </a:lnTo>
                  <a:lnTo>
                    <a:pt x="1109382" y="6858000"/>
                  </a:lnTo>
                  <a:lnTo>
                    <a:pt x="0" y="0"/>
                  </a:lnTo>
                  <a:close/>
                </a:path>
              </a:pathLst>
            </a:custGeom>
            <a:solidFill>
              <a:schemeClr val="accent1">
                <a:alpha val="65000"/>
              </a:schemeClr>
            </a:solidFill>
            <a:ln>
              <a:noFill/>
            </a:ln>
            <a:effectLst/>
          </p:spPr>
          <p:style>
            <a:lnRef idx="1">
              <a:schemeClr val="accent1"/>
            </a:lnRef>
            <a:fillRef idx="3">
              <a:schemeClr val="accent1"/>
            </a:fillRef>
            <a:effectRef idx="2">
              <a:schemeClr val="accent1"/>
            </a:effectRef>
            <a:fontRef idx="minor">
              <a:schemeClr val="lt1"/>
            </a:fontRef>
          </p:style>
        </p:sp>
        <p:sp>
          <p:nvSpPr>
            <p:cNvPr id="28" name="Isosceles Triangle 27"/>
            <p:cNvSpPr/>
            <p:nvPr/>
          </p:nvSpPr>
          <p:spPr>
            <a:xfrm>
              <a:off x="10371666" y="3589867"/>
              <a:ext cx="1817159" cy="3268133"/>
            </a:xfrm>
            <a:prstGeom prst="triangle">
              <a:avLst>
                <a:gd name="adj" fmla="val 100000"/>
              </a:avLst>
            </a:prstGeom>
            <a:solidFill>
              <a:schemeClr val="accent1">
                <a:alpha val="80000"/>
              </a:schemeClr>
            </a:solidFill>
            <a:ln>
              <a:noFill/>
            </a:ln>
            <a:effectLst/>
          </p:spPr>
          <p:style>
            <a:lnRef idx="1">
              <a:schemeClr val="accent1"/>
            </a:lnRef>
            <a:fillRef idx="3">
              <a:schemeClr val="accent1"/>
            </a:fillRef>
            <a:effectRef idx="2">
              <a:schemeClr val="accent1"/>
            </a:effectRef>
            <a:fontRef idx="minor">
              <a:schemeClr val="lt1"/>
            </a:fontRef>
          </p:style>
        </p:sp>
        <p:sp>
          <p:nvSpPr>
            <p:cNvPr id="29" name="Isosceles Triangle 28"/>
            <p:cNvSpPr/>
            <p:nvPr/>
          </p:nvSpPr>
          <p:spPr>
            <a:xfrm>
              <a:off x="0" y="4013200"/>
              <a:ext cx="448733" cy="2844800"/>
            </a:xfrm>
            <a:prstGeom prst="triangle">
              <a:avLst>
                <a:gd name="adj" fmla="val 0"/>
              </a:avLst>
            </a:prstGeom>
            <a:solidFill>
              <a:schemeClr val="accent1">
                <a:alpha val="85000"/>
              </a:schemeClr>
            </a:solidFill>
            <a:ln>
              <a:noFill/>
            </a:ln>
            <a:effectLst/>
          </p:spPr>
          <p:style>
            <a:lnRef idx="1">
              <a:schemeClr val="accent1"/>
            </a:lnRef>
            <a:fillRef idx="3">
              <a:schemeClr val="accent1"/>
            </a:fillRef>
            <a:effectRef idx="2">
              <a:schemeClr val="accent1"/>
            </a:effectRef>
            <a:fontRef idx="minor">
              <a:schemeClr val="lt1"/>
            </a:fontRef>
          </p:style>
        </p:sp>
      </p:grpSp>
      <p:sp>
        <p:nvSpPr>
          <p:cNvPr id="2" name="Title Placeholder 1"/>
          <p:cNvSpPr>
            <a:spLocks noGrp="1"/>
          </p:cNvSpPr>
          <p:nvPr>
            <p:ph type="title"/>
          </p:nvPr>
        </p:nvSpPr>
        <p:spPr>
          <a:xfrm>
            <a:off x="677334" y="609600"/>
            <a:ext cx="8596668" cy="1320800"/>
          </a:xfrm>
          <a:prstGeom prst="rect">
            <a:avLst/>
          </a:prstGeom>
        </p:spPr>
        <p:txBody>
          <a:bodyPr vert="horz" lIns="91440" tIns="45720" rIns="91440" bIns="45720" rtlCol="0" anchor="t">
            <a:normAutofit/>
          </a:bodyPr>
          <a:lstStyle/>
          <a:p>
            <a:r>
              <a:rPr lang="en-US" smtClean="0"/>
              <a:t>Click to edit Master title style</a:t>
            </a:r>
            <a:endParaRPr lang="en-US" dirty="0"/>
          </a:p>
        </p:txBody>
      </p:sp>
      <p:sp>
        <p:nvSpPr>
          <p:cNvPr id="3" name="Text Placeholder 2"/>
          <p:cNvSpPr>
            <a:spLocks noGrp="1"/>
          </p:cNvSpPr>
          <p:nvPr>
            <p:ph type="body" idx="1"/>
          </p:nvPr>
        </p:nvSpPr>
        <p:spPr>
          <a:xfrm>
            <a:off x="677334" y="2160589"/>
            <a:ext cx="8596668" cy="3880773"/>
          </a:xfrm>
          <a:prstGeom prst="rect">
            <a:avLst/>
          </a:prstGeom>
        </p:spPr>
        <p:txBody>
          <a:bodyPr vert="horz" lIns="91440" tIns="45720" rIns="91440" bIns="45720" rtlCol="0">
            <a:normAutofit/>
          </a:body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dirty="0"/>
          </a:p>
        </p:txBody>
      </p:sp>
      <p:sp>
        <p:nvSpPr>
          <p:cNvPr id="4" name="Date Placeholder 3"/>
          <p:cNvSpPr>
            <a:spLocks noGrp="1"/>
          </p:cNvSpPr>
          <p:nvPr>
            <p:ph type="dt" sz="half" idx="2"/>
          </p:nvPr>
        </p:nvSpPr>
        <p:spPr>
          <a:xfrm>
            <a:off x="7205133" y="6041362"/>
            <a:ext cx="911939" cy="365125"/>
          </a:xfrm>
          <a:prstGeom prst="rect">
            <a:avLst/>
          </a:prstGeom>
        </p:spPr>
        <p:txBody>
          <a:bodyPr vert="horz" lIns="91440" tIns="45720" rIns="91440" bIns="45720" rtlCol="0" anchor="ctr"/>
          <a:lstStyle>
            <a:lvl1pPr algn="r">
              <a:defRPr sz="900">
                <a:solidFill>
                  <a:schemeClr val="tx1">
                    <a:tint val="75000"/>
                  </a:schemeClr>
                </a:solidFill>
              </a:defRPr>
            </a:lvl1pPr>
          </a:lstStyle>
          <a:p>
            <a:fld id="{485A63A7-3E60-49AC-92EF-A488F86EFA14}" type="datetimeFigureOut">
              <a:rPr lang="en-GB" smtClean="0"/>
              <a:t>25/03/2019</a:t>
            </a:fld>
            <a:endParaRPr lang="en-GB" dirty="0"/>
          </a:p>
        </p:txBody>
      </p:sp>
      <p:sp>
        <p:nvSpPr>
          <p:cNvPr id="5" name="Footer Placeholder 4"/>
          <p:cNvSpPr>
            <a:spLocks noGrp="1"/>
          </p:cNvSpPr>
          <p:nvPr>
            <p:ph type="ftr" sz="quarter" idx="3"/>
          </p:nvPr>
        </p:nvSpPr>
        <p:spPr>
          <a:xfrm>
            <a:off x="677334" y="6041362"/>
            <a:ext cx="6297612" cy="365125"/>
          </a:xfrm>
          <a:prstGeom prst="rect">
            <a:avLst/>
          </a:prstGeom>
        </p:spPr>
        <p:txBody>
          <a:bodyPr vert="horz" lIns="91440" tIns="45720" rIns="91440" bIns="45720" rtlCol="0" anchor="ctr"/>
          <a:lstStyle>
            <a:lvl1pPr algn="l">
              <a:defRPr sz="900">
                <a:solidFill>
                  <a:schemeClr val="tx1">
                    <a:tint val="75000"/>
                  </a:schemeClr>
                </a:solidFill>
              </a:defRPr>
            </a:lvl1pPr>
          </a:lstStyle>
          <a:p>
            <a:endParaRPr lang="en-GB" dirty="0"/>
          </a:p>
        </p:txBody>
      </p:sp>
      <p:sp>
        <p:nvSpPr>
          <p:cNvPr id="6" name="Slide Number Placeholder 5"/>
          <p:cNvSpPr>
            <a:spLocks noGrp="1"/>
          </p:cNvSpPr>
          <p:nvPr>
            <p:ph type="sldNum" sz="quarter" idx="4"/>
          </p:nvPr>
        </p:nvSpPr>
        <p:spPr>
          <a:xfrm>
            <a:off x="8590663" y="6041362"/>
            <a:ext cx="683339" cy="365125"/>
          </a:xfrm>
          <a:prstGeom prst="rect">
            <a:avLst/>
          </a:prstGeom>
        </p:spPr>
        <p:txBody>
          <a:bodyPr vert="horz" lIns="91440" tIns="45720" rIns="91440" bIns="45720" rtlCol="0" anchor="ctr"/>
          <a:lstStyle>
            <a:lvl1pPr algn="r">
              <a:defRPr sz="900">
                <a:solidFill>
                  <a:schemeClr val="accent1"/>
                </a:solidFill>
              </a:defRPr>
            </a:lvl1pPr>
          </a:lstStyle>
          <a:p>
            <a:fld id="{F8C52635-A68D-4D59-A696-54A567897ECD}" type="slidenum">
              <a:rPr lang="en-GB" smtClean="0"/>
              <a:t>‹#›</a:t>
            </a:fld>
            <a:endParaRPr lang="en-GB" dirty="0"/>
          </a:p>
        </p:txBody>
      </p:sp>
    </p:spTree>
    <p:extLst>
      <p:ext uri="{BB962C8B-B14F-4D97-AF65-F5344CB8AC3E}">
        <p14:creationId xmlns:p14="http://schemas.microsoft.com/office/powerpoint/2010/main" val="3085530957"/>
      </p:ext>
    </p:extLst>
  </p:cSld>
  <p:clrMap bg1="lt1" tx1="dk1" bg2="lt2" tx2="dk2" accent1="accent1" accent2="accent2" accent3="accent3" accent4="accent4" accent5="accent5" accent6="accent6" hlink="hlink" folHlink="folHlink"/>
  <p:sldLayoutIdLst>
    <p:sldLayoutId id="2147483661" r:id="rId1"/>
    <p:sldLayoutId id="2147483662" r:id="rId2"/>
    <p:sldLayoutId id="2147483663" r:id="rId3"/>
    <p:sldLayoutId id="2147483664" r:id="rId4"/>
    <p:sldLayoutId id="2147483665" r:id="rId5"/>
    <p:sldLayoutId id="2147483666" r:id="rId6"/>
    <p:sldLayoutId id="2147483667" r:id="rId7"/>
    <p:sldLayoutId id="2147483668" r:id="rId8"/>
    <p:sldLayoutId id="2147483669" r:id="rId9"/>
    <p:sldLayoutId id="2147483670" r:id="rId10"/>
    <p:sldLayoutId id="2147483671" r:id="rId11"/>
    <p:sldLayoutId id="2147483672" r:id="rId12"/>
    <p:sldLayoutId id="2147483673" r:id="rId13"/>
    <p:sldLayoutId id="2147483674" r:id="rId14"/>
    <p:sldLayoutId id="2147483675" r:id="rId15"/>
    <p:sldLayoutId id="2147483676" r:id="rId16"/>
  </p:sldLayoutIdLst>
  <p:txStyles>
    <p:titleStyle>
      <a:lvl1pPr algn="l" defTabSz="457200" rtl="0" eaLnBrk="1" latinLnBrk="0" hangingPunct="1">
        <a:spcBef>
          <a:spcPct val="0"/>
        </a:spcBef>
        <a:buNone/>
        <a:defRPr sz="3600" kern="1200">
          <a:solidFill>
            <a:schemeClr val="accent1"/>
          </a:solidFill>
          <a:latin typeface="+mj-lt"/>
          <a:ea typeface="+mj-ea"/>
          <a:cs typeface="+mj-cs"/>
        </a:defRPr>
      </a:lvl1pPr>
      <a:lvl2pPr eaLnBrk="1" hangingPunct="1">
        <a:defRPr>
          <a:solidFill>
            <a:schemeClr val="tx2"/>
          </a:solidFill>
        </a:defRPr>
      </a:lvl2pPr>
      <a:lvl3pPr eaLnBrk="1" hangingPunct="1">
        <a:defRPr>
          <a:solidFill>
            <a:schemeClr val="tx2"/>
          </a:solidFill>
        </a:defRPr>
      </a:lvl3pPr>
      <a:lvl4pPr eaLnBrk="1" hangingPunct="1">
        <a:defRPr>
          <a:solidFill>
            <a:schemeClr val="tx2"/>
          </a:solidFill>
        </a:defRPr>
      </a:lvl4pPr>
      <a:lvl5pPr eaLnBrk="1" hangingPunct="1">
        <a:defRPr>
          <a:solidFill>
            <a:schemeClr val="tx2"/>
          </a:solidFill>
        </a:defRPr>
      </a:lvl5pPr>
      <a:lvl6pPr eaLnBrk="1" hangingPunct="1">
        <a:defRPr>
          <a:solidFill>
            <a:schemeClr val="tx2"/>
          </a:solidFill>
        </a:defRPr>
      </a:lvl6pPr>
      <a:lvl7pPr eaLnBrk="1" hangingPunct="1">
        <a:defRPr>
          <a:solidFill>
            <a:schemeClr val="tx2"/>
          </a:solidFill>
        </a:defRPr>
      </a:lvl7pPr>
      <a:lvl8pPr eaLnBrk="1" hangingPunct="1">
        <a:defRPr>
          <a:solidFill>
            <a:schemeClr val="tx2"/>
          </a:solidFill>
        </a:defRPr>
      </a:lvl8pPr>
      <a:lvl9pPr eaLnBrk="1" hangingPunct="1">
        <a:defRPr>
          <a:solidFill>
            <a:schemeClr val="tx2"/>
          </a:solidFill>
        </a:defRPr>
      </a:lvl9pPr>
    </p:titleStyle>
    <p:bodyStyle>
      <a:lvl1pPr marL="342900" indent="-342900" algn="l" defTabSz="457200" rtl="0" eaLnBrk="1" latinLnBrk="0" hangingPunct="1">
        <a:spcBef>
          <a:spcPts val="1000"/>
        </a:spcBef>
        <a:spcAft>
          <a:spcPts val="0"/>
        </a:spcAft>
        <a:buClr>
          <a:schemeClr val="accent1"/>
        </a:buClr>
        <a:buSzPct val="80000"/>
        <a:buFont typeface="Wingdings 3" charset="2"/>
        <a:buChar char=""/>
        <a:defRPr sz="1800" kern="1200">
          <a:solidFill>
            <a:schemeClr val="tx1">
              <a:lumMod val="75000"/>
              <a:lumOff val="25000"/>
            </a:schemeClr>
          </a:solidFill>
          <a:latin typeface="+mn-lt"/>
          <a:ea typeface="+mn-ea"/>
          <a:cs typeface="+mn-cs"/>
        </a:defRPr>
      </a:lvl1pPr>
      <a:lvl2pPr marL="742950" indent="-285750" algn="l" defTabSz="457200" rtl="0" eaLnBrk="1" latinLnBrk="0" hangingPunct="1">
        <a:spcBef>
          <a:spcPts val="1000"/>
        </a:spcBef>
        <a:spcAft>
          <a:spcPts val="0"/>
        </a:spcAft>
        <a:buClr>
          <a:schemeClr val="accent1"/>
        </a:buClr>
        <a:buSzPct val="80000"/>
        <a:buFont typeface="Wingdings 3" charset="2"/>
        <a:buChar char=""/>
        <a:defRPr sz="1600" kern="1200">
          <a:solidFill>
            <a:schemeClr val="tx1">
              <a:lumMod val="75000"/>
              <a:lumOff val="25000"/>
            </a:schemeClr>
          </a:solidFill>
          <a:latin typeface="+mn-lt"/>
          <a:ea typeface="+mn-ea"/>
          <a:cs typeface="+mn-cs"/>
        </a:defRPr>
      </a:lvl2pPr>
      <a:lvl3pPr marL="1143000" indent="-228600" algn="l" defTabSz="457200" rtl="0" eaLnBrk="1" latinLnBrk="0" hangingPunct="1">
        <a:spcBef>
          <a:spcPts val="1000"/>
        </a:spcBef>
        <a:spcAft>
          <a:spcPts val="0"/>
        </a:spcAft>
        <a:buClr>
          <a:schemeClr val="accent1"/>
        </a:buClr>
        <a:buSzPct val="80000"/>
        <a:buFont typeface="Wingdings 3" charset="2"/>
        <a:buChar char=""/>
        <a:defRPr sz="1400" kern="1200">
          <a:solidFill>
            <a:schemeClr val="tx1">
              <a:lumMod val="75000"/>
              <a:lumOff val="25000"/>
            </a:schemeClr>
          </a:solidFill>
          <a:latin typeface="+mn-lt"/>
          <a:ea typeface="+mn-ea"/>
          <a:cs typeface="+mn-cs"/>
        </a:defRPr>
      </a:lvl3pPr>
      <a:lvl4pPr marL="1600200" indent="-228600" algn="l" defTabSz="457200" rtl="0" eaLnBrk="1" latinLnBrk="0" hangingPunct="1">
        <a:spcBef>
          <a:spcPts val="1000"/>
        </a:spcBef>
        <a:spcAft>
          <a:spcPts val="0"/>
        </a:spcAft>
        <a:buClr>
          <a:schemeClr val="accent1"/>
        </a:buClr>
        <a:buSzPct val="80000"/>
        <a:buFont typeface="Wingdings 3" charset="2"/>
        <a:buChar char=""/>
        <a:defRPr sz="1200" kern="1200">
          <a:solidFill>
            <a:schemeClr val="tx1">
              <a:lumMod val="75000"/>
              <a:lumOff val="25000"/>
            </a:schemeClr>
          </a:solidFill>
          <a:latin typeface="+mn-lt"/>
          <a:ea typeface="+mn-ea"/>
          <a:cs typeface="+mn-cs"/>
        </a:defRPr>
      </a:lvl4pPr>
      <a:lvl5pPr marL="2057400" indent="-228600" algn="l" defTabSz="457200" rtl="0" eaLnBrk="1" latinLnBrk="0" hangingPunct="1">
        <a:spcBef>
          <a:spcPts val="1000"/>
        </a:spcBef>
        <a:spcAft>
          <a:spcPts val="0"/>
        </a:spcAft>
        <a:buClr>
          <a:schemeClr val="accent1"/>
        </a:buClr>
        <a:buSzPct val="80000"/>
        <a:buFont typeface="Wingdings 3" charset="2"/>
        <a:buChar char=""/>
        <a:defRPr sz="1200" kern="1200">
          <a:solidFill>
            <a:schemeClr val="tx1">
              <a:lumMod val="75000"/>
              <a:lumOff val="25000"/>
            </a:schemeClr>
          </a:solidFill>
          <a:latin typeface="+mn-lt"/>
          <a:ea typeface="+mn-ea"/>
          <a:cs typeface="+mn-cs"/>
        </a:defRPr>
      </a:lvl5pPr>
      <a:lvl6pPr marL="2514600" indent="-228600" algn="l" defTabSz="457200" rtl="0" eaLnBrk="1" latinLnBrk="0" hangingPunct="1">
        <a:spcBef>
          <a:spcPts val="1000"/>
        </a:spcBef>
        <a:spcAft>
          <a:spcPts val="0"/>
        </a:spcAft>
        <a:buClr>
          <a:schemeClr val="accent1"/>
        </a:buClr>
        <a:buSzPct val="80000"/>
        <a:buFont typeface="Wingdings 3" charset="2"/>
        <a:buChar char=""/>
        <a:defRPr sz="1200" kern="1200">
          <a:solidFill>
            <a:schemeClr val="tx1">
              <a:lumMod val="75000"/>
              <a:lumOff val="25000"/>
            </a:schemeClr>
          </a:solidFill>
          <a:latin typeface="+mn-lt"/>
          <a:ea typeface="+mn-ea"/>
          <a:cs typeface="+mn-cs"/>
        </a:defRPr>
      </a:lvl6pPr>
      <a:lvl7pPr marL="2971800" indent="-228600" algn="l" defTabSz="457200" rtl="0" eaLnBrk="1" latinLnBrk="0" hangingPunct="1">
        <a:spcBef>
          <a:spcPts val="1000"/>
        </a:spcBef>
        <a:spcAft>
          <a:spcPts val="0"/>
        </a:spcAft>
        <a:buClr>
          <a:schemeClr val="accent1"/>
        </a:buClr>
        <a:buSzPct val="80000"/>
        <a:buFont typeface="Wingdings 3" charset="2"/>
        <a:buChar char=""/>
        <a:defRPr sz="1200" kern="1200">
          <a:solidFill>
            <a:schemeClr val="tx1">
              <a:lumMod val="75000"/>
              <a:lumOff val="25000"/>
            </a:schemeClr>
          </a:solidFill>
          <a:latin typeface="+mn-lt"/>
          <a:ea typeface="+mn-ea"/>
          <a:cs typeface="+mn-cs"/>
        </a:defRPr>
      </a:lvl7pPr>
      <a:lvl8pPr marL="3429000" indent="-228600" algn="l" defTabSz="457200" rtl="0" eaLnBrk="1" latinLnBrk="0" hangingPunct="1">
        <a:spcBef>
          <a:spcPts val="1000"/>
        </a:spcBef>
        <a:spcAft>
          <a:spcPts val="0"/>
        </a:spcAft>
        <a:buClr>
          <a:schemeClr val="accent1"/>
        </a:buClr>
        <a:buSzPct val="80000"/>
        <a:buFont typeface="Wingdings 3" charset="2"/>
        <a:buChar char=""/>
        <a:defRPr sz="1200" kern="1200">
          <a:solidFill>
            <a:schemeClr val="tx1">
              <a:lumMod val="75000"/>
              <a:lumOff val="25000"/>
            </a:schemeClr>
          </a:solidFill>
          <a:latin typeface="+mn-lt"/>
          <a:ea typeface="+mn-ea"/>
          <a:cs typeface="+mn-cs"/>
        </a:defRPr>
      </a:lvl8pPr>
      <a:lvl9pPr marL="3886200" indent="-228600" algn="l" defTabSz="457200" rtl="0" eaLnBrk="1" latinLnBrk="0" hangingPunct="1">
        <a:spcBef>
          <a:spcPts val="1000"/>
        </a:spcBef>
        <a:spcAft>
          <a:spcPts val="0"/>
        </a:spcAft>
        <a:buClr>
          <a:schemeClr val="accent1"/>
        </a:buClr>
        <a:buSzPct val="80000"/>
        <a:buFont typeface="Wingdings 3" charset="2"/>
        <a:buChar char=""/>
        <a:defRPr sz="1200" kern="1200">
          <a:solidFill>
            <a:schemeClr val="tx1">
              <a:lumMod val="75000"/>
              <a:lumOff val="25000"/>
            </a:schemeClr>
          </a:solidFill>
          <a:latin typeface="+mn-lt"/>
          <a:ea typeface="+mn-ea"/>
          <a:cs typeface="+mn-cs"/>
        </a:defRPr>
      </a:lvl9pPr>
    </p:bodyStyle>
    <p:otherStyle>
      <a:defPPr>
        <a:defRPr lang="en-US"/>
      </a:defPPr>
      <a:lvl1pPr marL="0" algn="l" defTabSz="457200" rtl="0" eaLnBrk="1" latinLnBrk="0" hangingPunct="1">
        <a:defRPr sz="1800" kern="1200">
          <a:solidFill>
            <a:schemeClr val="tx1"/>
          </a:solidFill>
          <a:latin typeface="+mn-lt"/>
          <a:ea typeface="+mn-ea"/>
          <a:cs typeface="+mn-cs"/>
        </a:defRPr>
      </a:lvl1pPr>
      <a:lvl2pPr marL="457200" algn="l" defTabSz="457200" rtl="0" eaLnBrk="1" latinLnBrk="0" hangingPunct="1">
        <a:defRPr sz="1800" kern="1200">
          <a:solidFill>
            <a:schemeClr val="tx1"/>
          </a:solidFill>
          <a:latin typeface="+mn-lt"/>
          <a:ea typeface="+mn-ea"/>
          <a:cs typeface="+mn-cs"/>
        </a:defRPr>
      </a:lvl2pPr>
      <a:lvl3pPr marL="914400" algn="l" defTabSz="457200" rtl="0" eaLnBrk="1" latinLnBrk="0" hangingPunct="1">
        <a:defRPr sz="1800" kern="1200">
          <a:solidFill>
            <a:schemeClr val="tx1"/>
          </a:solidFill>
          <a:latin typeface="+mn-lt"/>
          <a:ea typeface="+mn-ea"/>
          <a:cs typeface="+mn-cs"/>
        </a:defRPr>
      </a:lvl3pPr>
      <a:lvl4pPr marL="1371600" algn="l" defTabSz="457200" rtl="0" eaLnBrk="1" latinLnBrk="0" hangingPunct="1">
        <a:defRPr sz="1800" kern="1200">
          <a:solidFill>
            <a:schemeClr val="tx1"/>
          </a:solidFill>
          <a:latin typeface="+mn-lt"/>
          <a:ea typeface="+mn-ea"/>
          <a:cs typeface="+mn-cs"/>
        </a:defRPr>
      </a:lvl4pPr>
      <a:lvl5pPr marL="1828800" algn="l" defTabSz="457200" rtl="0" eaLnBrk="1" latinLnBrk="0" hangingPunct="1">
        <a:defRPr sz="1800" kern="1200">
          <a:solidFill>
            <a:schemeClr val="tx1"/>
          </a:solidFill>
          <a:latin typeface="+mn-lt"/>
          <a:ea typeface="+mn-ea"/>
          <a:cs typeface="+mn-cs"/>
        </a:defRPr>
      </a:lvl5pPr>
      <a:lvl6pPr marL="2286000" algn="l" defTabSz="457200" rtl="0" eaLnBrk="1" latinLnBrk="0" hangingPunct="1">
        <a:defRPr sz="1800" kern="1200">
          <a:solidFill>
            <a:schemeClr val="tx1"/>
          </a:solidFill>
          <a:latin typeface="+mn-lt"/>
          <a:ea typeface="+mn-ea"/>
          <a:cs typeface="+mn-cs"/>
        </a:defRPr>
      </a:lvl6pPr>
      <a:lvl7pPr marL="2743200" algn="l" defTabSz="457200" rtl="0" eaLnBrk="1" latinLnBrk="0" hangingPunct="1">
        <a:defRPr sz="1800" kern="1200">
          <a:solidFill>
            <a:schemeClr val="tx1"/>
          </a:solidFill>
          <a:latin typeface="+mn-lt"/>
          <a:ea typeface="+mn-ea"/>
          <a:cs typeface="+mn-cs"/>
        </a:defRPr>
      </a:lvl7pPr>
      <a:lvl8pPr marL="3200400" algn="l" defTabSz="457200" rtl="0" eaLnBrk="1" latinLnBrk="0" hangingPunct="1">
        <a:defRPr sz="1800" kern="1200">
          <a:solidFill>
            <a:schemeClr val="tx1"/>
          </a:solidFill>
          <a:latin typeface="+mn-lt"/>
          <a:ea typeface="+mn-ea"/>
          <a:cs typeface="+mn-cs"/>
        </a:defRPr>
      </a:lvl8pPr>
      <a:lvl9pPr marL="3657600" algn="l" defTabSz="457200" rtl="0" eaLnBrk="1" latinLnBrk="0" hangingPunct="1">
        <a:defRPr sz="1800" kern="1200">
          <a:solidFill>
            <a:schemeClr val="tx1"/>
          </a:solidFill>
          <a:latin typeface="+mn-lt"/>
          <a:ea typeface="+mn-ea"/>
          <a:cs typeface="+mn-cs"/>
        </a:defRPr>
      </a:lvl9pPr>
    </p:otherStyle>
  </p:txStyles>
</p:sldMaster>
</file>

<file path=ppt/slides/_rels/slide1.xml.rels><?xml version="1.0" encoding="UTF-8" standalone="yes"?>
<Relationships xmlns="http://schemas.openxmlformats.org/package/2006/relationships"><Relationship Id="rId1" Type="http://schemas.openxmlformats.org/officeDocument/2006/relationships/slideLayout" Target="../slideLayouts/slideLayout1.xml"/></Relationships>
</file>

<file path=ppt/slides/_rels/slide2.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3.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4.xml.rels><?xml version="1.0" encoding="UTF-8" standalone="yes"?>
<Relationships xmlns="http://schemas.openxmlformats.org/package/2006/relationships"><Relationship Id="rId2" Type="http://schemas.openxmlformats.org/officeDocument/2006/relationships/notesSlide" Target="../notesSlides/notesSlide1.xml"/><Relationship Id="rId1" Type="http://schemas.openxmlformats.org/officeDocument/2006/relationships/slideLayout" Target="../slideLayouts/slideLayout2.xml"/></Relationships>
</file>

<file path=ppt/slides/_rels/slide5.xml.rels><?xml version="1.0" encoding="UTF-8" standalone="yes"?>
<Relationships xmlns="http://schemas.openxmlformats.org/package/2006/relationships"><Relationship Id="rId3" Type="http://schemas.openxmlformats.org/officeDocument/2006/relationships/image" Target="../media/image1.png"/><Relationship Id="rId2" Type="http://schemas.openxmlformats.org/officeDocument/2006/relationships/notesSlide" Target="../notesSlides/notesSlide2.xml"/><Relationship Id="rId1" Type="http://schemas.openxmlformats.org/officeDocument/2006/relationships/slideLayout" Target="../slideLayouts/slideLayout4.xml"/></Relationships>
</file>

<file path=ppt/slides/_rels/slide6.xml.rels><?xml version="1.0" encoding="UTF-8" standalone="yes"?>
<Relationships xmlns="http://schemas.openxmlformats.org/package/2006/relationships"><Relationship Id="rId3" Type="http://schemas.openxmlformats.org/officeDocument/2006/relationships/diagramLayout" Target="../diagrams/layout1.xml"/><Relationship Id="rId2" Type="http://schemas.openxmlformats.org/officeDocument/2006/relationships/diagramData" Target="../diagrams/data1.xml"/><Relationship Id="rId1" Type="http://schemas.openxmlformats.org/officeDocument/2006/relationships/slideLayout" Target="../slideLayouts/slideLayout2.xml"/><Relationship Id="rId6" Type="http://schemas.microsoft.com/office/2007/relationships/diagramDrawing" Target="../diagrams/drawing1.xml"/><Relationship Id="rId5" Type="http://schemas.openxmlformats.org/officeDocument/2006/relationships/diagramColors" Target="../diagrams/colors1.xml"/><Relationship Id="rId4" Type="http://schemas.openxmlformats.org/officeDocument/2006/relationships/diagramQuickStyle" Target="../diagrams/quickStyle1.xml"/></Relationships>
</file>

<file path=ppt/slides/_rels/slide7.xml.rels><?xml version="1.0" encoding="UTF-8" standalone="yes"?>
<Relationships xmlns="http://schemas.openxmlformats.org/package/2006/relationships"><Relationship Id="rId3" Type="http://schemas.openxmlformats.org/officeDocument/2006/relationships/diagramData" Target="../diagrams/data2.xml"/><Relationship Id="rId7" Type="http://schemas.microsoft.com/office/2007/relationships/diagramDrawing" Target="../diagrams/drawing2.xml"/><Relationship Id="rId2" Type="http://schemas.openxmlformats.org/officeDocument/2006/relationships/notesSlide" Target="../notesSlides/notesSlide3.xml"/><Relationship Id="rId1" Type="http://schemas.openxmlformats.org/officeDocument/2006/relationships/slideLayout" Target="../slideLayouts/slideLayout2.xml"/><Relationship Id="rId6" Type="http://schemas.openxmlformats.org/officeDocument/2006/relationships/diagramColors" Target="../diagrams/colors2.xml"/><Relationship Id="rId5" Type="http://schemas.openxmlformats.org/officeDocument/2006/relationships/diagramQuickStyle" Target="../diagrams/quickStyle2.xml"/><Relationship Id="rId4" Type="http://schemas.openxmlformats.org/officeDocument/2006/relationships/diagramLayout" Target="../diagrams/layout2.xml"/></Relationships>
</file>

<file path=ppt/slides/_rels/slide8.xml.rels><?xml version="1.0" encoding="UTF-8" standalone="yes"?>
<Relationships xmlns="http://schemas.openxmlformats.org/package/2006/relationships"><Relationship Id="rId3" Type="http://schemas.openxmlformats.org/officeDocument/2006/relationships/image" Target="../media/image2.png"/><Relationship Id="rId2" Type="http://schemas.openxmlformats.org/officeDocument/2006/relationships/notesSlide" Target="../notesSlides/notesSlide4.xml"/><Relationship Id="rId1" Type="http://schemas.openxmlformats.org/officeDocument/2006/relationships/slideLayout" Target="../slideLayouts/slideLayout2.xml"/></Relationships>
</file>

<file path=ppt/slides/_rels/slide9.xml.rels><?xml version="1.0" encoding="UTF-8" standalone="yes"?>
<Relationships xmlns="http://schemas.openxmlformats.org/package/2006/relationships"><Relationship Id="rId2" Type="http://schemas.openxmlformats.org/officeDocument/2006/relationships/notesSlide" Target="../notesSlides/notesSlide5.xml"/><Relationship Id="rId1" Type="http://schemas.openxmlformats.org/officeDocument/2006/relationships/slideLayout" Target="../slideLayouts/slideLayout2.xml"/></Relationships>
</file>

<file path=ppt/slides/_rels/slide10.xml.rels><?xml version="1.0" encoding="UTF-8" standalone="yes"?>
<Relationships xmlns="http://schemas.openxmlformats.org/package/2006/relationships"><Relationship Id="rId2" Type="http://schemas.openxmlformats.org/officeDocument/2006/relationships/notesSlide" Target="../notesSlides/notesSlide6.xml"/><Relationship Id="rId1" Type="http://schemas.openxmlformats.org/officeDocument/2006/relationships/slideLayout" Target="../slideLayouts/slideLayout2.xml"/></Relationships>
</file>

<file path=ppt/slides/_rels/slide11.xml.rels><?xml version="1.0" encoding="UTF-8" standalone="yes"?>
<Relationships xmlns="http://schemas.openxmlformats.org/package/2006/relationships"><Relationship Id="rId3" Type="http://schemas.openxmlformats.org/officeDocument/2006/relationships/image" Target="../media/image3.emf"/><Relationship Id="rId2" Type="http://schemas.openxmlformats.org/officeDocument/2006/relationships/notesSlide" Target="../notesSlides/notesSlide7.xml"/><Relationship Id="rId1" Type="http://schemas.openxmlformats.org/officeDocument/2006/relationships/slideLayout" Target="../slideLayouts/slideLayout2.xml"/></Relationships>
</file>

<file path=ppt/slides/_rels/slide12.xml.rels><?xml version="1.0" encoding="UTF-8" standalone="yes"?>
<Relationships xmlns="http://schemas.openxmlformats.org/package/2006/relationships"><Relationship Id="rId2" Type="http://schemas.openxmlformats.org/officeDocument/2006/relationships/notesSlide" Target="../notesSlides/notesSlide8.xml"/><Relationship Id="rId1" Type="http://schemas.openxmlformats.org/officeDocument/2006/relationships/slideLayout" Target="../slideLayouts/slideLayout2.xml"/></Relationships>
</file>

<file path=ppt/slides/_rels/slide13.xml.rels><?xml version="1.0" encoding="UTF-8" standalone="yes"?>
<Relationships xmlns="http://schemas.openxmlformats.org/package/2006/relationships"><Relationship Id="rId3" Type="http://schemas.openxmlformats.org/officeDocument/2006/relationships/image" Target="../media/image4.wmf"/><Relationship Id="rId2" Type="http://schemas.openxmlformats.org/officeDocument/2006/relationships/notesSlide" Target="../notesSlides/notesSlide9.xml"/><Relationship Id="rId1" Type="http://schemas.openxmlformats.org/officeDocument/2006/relationships/slideLayout" Target="../slideLayouts/slideLayout2.xml"/></Relationships>
</file>

<file path=ppt/slides/_rels/slide14.xml.rels><?xml version="1.0" encoding="UTF-8" standalone="yes"?>
<Relationships xmlns="http://schemas.openxmlformats.org/package/2006/relationships"><Relationship Id="rId3" Type="http://schemas.openxmlformats.org/officeDocument/2006/relationships/image" Target="../media/image5.wmf"/><Relationship Id="rId2" Type="http://schemas.openxmlformats.org/officeDocument/2006/relationships/notesSlide" Target="../notesSlides/notesSlide10.xml"/><Relationship Id="rId1" Type="http://schemas.openxmlformats.org/officeDocument/2006/relationships/slideLayout" Target="../slideLayouts/slideLayout2.xml"/></Relationships>
</file>

<file path=ppt/slides/_rels/slide15.xml.rels><?xml version="1.0" encoding="UTF-8" standalone="yes"?>
<Relationships xmlns="http://schemas.openxmlformats.org/package/2006/relationships"><Relationship Id="rId2" Type="http://schemas.openxmlformats.org/officeDocument/2006/relationships/notesSlide" Target="../notesSlides/notesSlide11.xml"/><Relationship Id="rId1" Type="http://schemas.openxmlformats.org/officeDocument/2006/relationships/slideLayout" Target="../slideLayouts/slideLayout2.xml"/></Relationships>
</file>

<file path=ppt/slides/_rels/slide16.xml.rels><?xml version="1.0" encoding="UTF-8" standalone="yes"?>
<Relationships xmlns="http://schemas.openxmlformats.org/package/2006/relationships"><Relationship Id="rId2" Type="http://schemas.openxmlformats.org/officeDocument/2006/relationships/notesSlide" Target="../notesSlides/notesSlide12.xml"/><Relationship Id="rId1" Type="http://schemas.openxmlformats.org/officeDocument/2006/relationships/slideLayout" Target="../slideLayouts/slideLayout2.xml"/></Relationships>
</file>

<file path=ppt/slides/_rels/slide17.xml.rels><?xml version="1.0" encoding="UTF-8" standalone="yes"?>
<Relationships xmlns="http://schemas.openxmlformats.org/package/2006/relationships"><Relationship Id="rId2" Type="http://schemas.openxmlformats.org/officeDocument/2006/relationships/notesSlide" Target="../notesSlides/notesSlide13.xml"/><Relationship Id="rId1" Type="http://schemas.openxmlformats.org/officeDocument/2006/relationships/slideLayout" Target="../slideLayouts/slideLayout2.xml"/></Relationships>
</file>

<file path=ppt/slides/_rels/slide18.xml.rels><?xml version="1.0" encoding="UTF-8" standalone="yes"?>
<Relationships xmlns="http://schemas.openxmlformats.org/package/2006/relationships"><Relationship Id="rId2" Type="http://schemas.openxmlformats.org/officeDocument/2006/relationships/notesSlide" Target="../notesSlides/notesSlide14.xml"/><Relationship Id="rId1" Type="http://schemas.openxmlformats.org/officeDocument/2006/relationships/slideLayout" Target="../slideLayouts/slideLayout2.xml"/></Relationships>
</file>

<file path=ppt/slides/_rels/slide19.xml.rels><?xml version="1.0" encoding="UTF-8" standalone="yes"?>
<Relationships xmlns="http://schemas.openxmlformats.org/package/2006/relationships"><Relationship Id="rId2" Type="http://schemas.openxmlformats.org/officeDocument/2006/relationships/notesSlide" Target="../notesSlides/notesSlide15.xml"/><Relationship Id="rId1" Type="http://schemas.openxmlformats.org/officeDocument/2006/relationships/slideLayout" Target="../slideLayouts/slideLayout2.xml"/></Relationships>
</file>

<file path=ppt/slides/_rels/slide20.xml.rels><?xml version="1.0" encoding="UTF-8" standalone="yes"?>
<Relationships xmlns="http://schemas.openxmlformats.org/package/2006/relationships"><Relationship Id="rId2" Type="http://schemas.openxmlformats.org/officeDocument/2006/relationships/notesSlide" Target="../notesSlides/notesSlide16.xml"/><Relationship Id="rId1" Type="http://schemas.openxmlformats.org/officeDocument/2006/relationships/slideLayout" Target="../slideLayouts/slideLayout2.xml"/></Relationships>
</file>

<file path=ppt/slides/_rels/slide21.xml.rels><?xml version="1.0" encoding="UTF-8" standalone="yes"?>
<Relationships xmlns="http://schemas.openxmlformats.org/package/2006/relationships"><Relationship Id="rId3" Type="http://schemas.openxmlformats.org/officeDocument/2006/relationships/image" Target="../media/image6.emf"/><Relationship Id="rId2" Type="http://schemas.openxmlformats.org/officeDocument/2006/relationships/notesSlide" Target="../notesSlides/notesSlide17.xml"/><Relationship Id="rId1" Type="http://schemas.openxmlformats.org/officeDocument/2006/relationships/slideLayout" Target="../slideLayouts/slideLayout2.xml"/></Relationships>
</file>

<file path=ppt/slides/_rels/slide22.xml.rels><?xml version="1.0" encoding="UTF-8" standalone="yes"?>
<Relationships xmlns="http://schemas.openxmlformats.org/package/2006/relationships"><Relationship Id="rId2" Type="http://schemas.openxmlformats.org/officeDocument/2006/relationships/notesSlide" Target="../notesSlides/notesSlide18.xml"/><Relationship Id="rId1" Type="http://schemas.openxmlformats.org/officeDocument/2006/relationships/slideLayout" Target="../slideLayouts/slideLayout1.xml"/></Relationships>
</file>

<file path=ppt/slides/_rels/slide23.xml.rels><?xml version="1.0" encoding="UTF-8" standalone="yes"?>
<Relationships xmlns="http://schemas.openxmlformats.org/package/2006/relationships"><Relationship Id="rId2" Type="http://schemas.openxmlformats.org/officeDocument/2006/relationships/notesSlide" Target="../notesSlides/notesSlide19.xml"/><Relationship Id="rId1" Type="http://schemas.openxmlformats.org/officeDocument/2006/relationships/slideLayout" Target="../slideLayouts/slideLayout2.xml"/></Relationships>
</file>

<file path=ppt/slides/_rels/slide24.xml.rels><?xml version="1.0" encoding="UTF-8" standalone="yes"?>
<Relationships xmlns="http://schemas.openxmlformats.org/package/2006/relationships"><Relationship Id="rId3" Type="http://schemas.openxmlformats.org/officeDocument/2006/relationships/image" Target="../media/image7.png"/><Relationship Id="rId2" Type="http://schemas.openxmlformats.org/officeDocument/2006/relationships/notesSlide" Target="../notesSlides/notesSlide20.xml"/><Relationship Id="rId1" Type="http://schemas.openxmlformats.org/officeDocument/2006/relationships/slideLayout" Target="../slideLayouts/slideLayout4.xml"/></Relationships>
</file>

<file path=ppt/slides/_rels/slide25.xml.rels><?xml version="1.0" encoding="UTF-8" standalone="yes"?>
<Relationships xmlns="http://schemas.openxmlformats.org/package/2006/relationships"><Relationship Id="rId3" Type="http://schemas.openxmlformats.org/officeDocument/2006/relationships/diagramLayout" Target="../diagrams/layout3.xml"/><Relationship Id="rId2" Type="http://schemas.openxmlformats.org/officeDocument/2006/relationships/diagramData" Target="../diagrams/data3.xml"/><Relationship Id="rId1" Type="http://schemas.openxmlformats.org/officeDocument/2006/relationships/slideLayout" Target="../slideLayouts/slideLayout2.xml"/><Relationship Id="rId6" Type="http://schemas.microsoft.com/office/2007/relationships/diagramDrawing" Target="../diagrams/drawing3.xml"/><Relationship Id="rId5" Type="http://schemas.openxmlformats.org/officeDocument/2006/relationships/diagramColors" Target="../diagrams/colors3.xml"/><Relationship Id="rId4" Type="http://schemas.openxmlformats.org/officeDocument/2006/relationships/diagramQuickStyle" Target="../diagrams/quickStyle3.xml"/></Relationships>
</file>

<file path=ppt/slides/_rels/slide26.xml.rels><?xml version="1.0" encoding="UTF-8" standalone="yes"?>
<Relationships xmlns="http://schemas.openxmlformats.org/package/2006/relationships"><Relationship Id="rId3" Type="http://schemas.openxmlformats.org/officeDocument/2006/relationships/image" Target="../media/image8.png"/><Relationship Id="rId2" Type="http://schemas.openxmlformats.org/officeDocument/2006/relationships/notesSlide" Target="../notesSlides/notesSlide21.xml"/><Relationship Id="rId1" Type="http://schemas.openxmlformats.org/officeDocument/2006/relationships/slideLayout" Target="../slideLayouts/slideLayout4.xml"/></Relationships>
</file>

<file path=ppt/slides/_rels/slide27.xml.rels><?xml version="1.0" encoding="UTF-8" standalone="yes"?>
<Relationships xmlns="http://schemas.openxmlformats.org/package/2006/relationships"><Relationship Id="rId2" Type="http://schemas.openxmlformats.org/officeDocument/2006/relationships/notesSlide" Target="../notesSlides/notesSlide22.xml"/><Relationship Id="rId1" Type="http://schemas.openxmlformats.org/officeDocument/2006/relationships/slideLayout" Target="../slideLayouts/slideLayout2.xml"/></Relationships>
</file>

<file path=ppt/slides/_rels/slide28.xml.rels><?xml version="1.0" encoding="UTF-8" standalone="yes"?>
<Relationships xmlns="http://schemas.openxmlformats.org/package/2006/relationships"><Relationship Id="rId2" Type="http://schemas.openxmlformats.org/officeDocument/2006/relationships/notesSlide" Target="../notesSlides/notesSlide23.xml"/><Relationship Id="rId1" Type="http://schemas.openxmlformats.org/officeDocument/2006/relationships/slideLayout" Target="../slideLayouts/slideLayout1.xml"/></Relationships>
</file>

<file path=ppt/slides/_rels/slide29.xml.rels><?xml version="1.0" encoding="UTF-8" standalone="yes"?>
<Relationships xmlns="http://schemas.openxmlformats.org/package/2006/relationships"><Relationship Id="rId3" Type="http://schemas.openxmlformats.org/officeDocument/2006/relationships/image" Target="../media/image9.png"/><Relationship Id="rId2" Type="http://schemas.openxmlformats.org/officeDocument/2006/relationships/notesSlide" Target="../notesSlides/notesSlide24.xml"/><Relationship Id="rId1" Type="http://schemas.openxmlformats.org/officeDocument/2006/relationships/slideLayout" Target="../slideLayouts/slideLayout4.xml"/></Relationships>
</file>

<file path=ppt/slides/_rels/slide30.xml.rels><?xml version="1.0" encoding="UTF-8" standalone="yes"?>
<Relationships xmlns="http://schemas.openxmlformats.org/package/2006/relationships"><Relationship Id="rId3" Type="http://schemas.openxmlformats.org/officeDocument/2006/relationships/image" Target="../media/image10.png"/><Relationship Id="rId2" Type="http://schemas.openxmlformats.org/officeDocument/2006/relationships/notesSlide" Target="../notesSlides/notesSlide25.xml"/><Relationship Id="rId1" Type="http://schemas.openxmlformats.org/officeDocument/2006/relationships/slideLayout" Target="../slideLayouts/slideLayout4.xml"/></Relationships>
</file>

<file path=ppt/slides/_rels/slide31.xml.rels><?xml version="1.0" encoding="UTF-8" standalone="yes"?>
<Relationships xmlns="http://schemas.openxmlformats.org/package/2006/relationships"><Relationship Id="rId3" Type="http://schemas.openxmlformats.org/officeDocument/2006/relationships/image" Target="../media/image10.png"/><Relationship Id="rId2" Type="http://schemas.openxmlformats.org/officeDocument/2006/relationships/notesSlide" Target="../notesSlides/notesSlide26.xml"/><Relationship Id="rId1" Type="http://schemas.openxmlformats.org/officeDocument/2006/relationships/slideLayout" Target="../slideLayouts/slideLayout4.xml"/></Relationships>
</file>

<file path=ppt/slides/_rels/slide32.xml.rels><?xml version="1.0" encoding="UTF-8" standalone="yes"?>
<Relationships xmlns="http://schemas.openxmlformats.org/package/2006/relationships"><Relationship Id="rId2" Type="http://schemas.openxmlformats.org/officeDocument/2006/relationships/notesSlide" Target="../notesSlides/notesSlide27.xml"/><Relationship Id="rId1" Type="http://schemas.openxmlformats.org/officeDocument/2006/relationships/slideLayout" Target="../slideLayouts/slideLayout1.xml"/></Relationships>
</file>

<file path=ppt/slides/_rels/slide33.xml.rels><?xml version="1.0" encoding="UTF-8" standalone="yes"?>
<Relationships xmlns="http://schemas.openxmlformats.org/package/2006/relationships"><Relationship Id="rId3" Type="http://schemas.openxmlformats.org/officeDocument/2006/relationships/image" Target="../media/image11.emf"/><Relationship Id="rId2" Type="http://schemas.openxmlformats.org/officeDocument/2006/relationships/notesSlide" Target="../notesSlides/notesSlide28.xml"/><Relationship Id="rId1" Type="http://schemas.openxmlformats.org/officeDocument/2006/relationships/slideLayout" Target="../slideLayouts/slideLayout4.xml"/></Relationships>
</file>

<file path=ppt/slides/_rels/slide34.xml.rels><?xml version="1.0" encoding="UTF-8" standalone="yes"?>
<Relationships xmlns="http://schemas.openxmlformats.org/package/2006/relationships"><Relationship Id="rId3" Type="http://schemas.openxmlformats.org/officeDocument/2006/relationships/image" Target="../media/image12.png"/><Relationship Id="rId2" Type="http://schemas.openxmlformats.org/officeDocument/2006/relationships/notesSlide" Target="../notesSlides/notesSlide29.xml"/><Relationship Id="rId1" Type="http://schemas.openxmlformats.org/officeDocument/2006/relationships/slideLayout" Target="../slideLayouts/slideLayout4.xml"/></Relationships>
</file>

<file path=ppt/slides/_rels/slide35.xml.rels><?xml version="1.0" encoding="UTF-8" standalone="yes"?>
<Relationships xmlns="http://schemas.openxmlformats.org/package/2006/relationships"><Relationship Id="rId3" Type="http://schemas.openxmlformats.org/officeDocument/2006/relationships/image" Target="../media/image13.emf"/><Relationship Id="rId2" Type="http://schemas.openxmlformats.org/officeDocument/2006/relationships/notesSlide" Target="../notesSlides/notesSlide30.xml"/><Relationship Id="rId1" Type="http://schemas.openxmlformats.org/officeDocument/2006/relationships/slideLayout" Target="../slideLayouts/slideLayout4.xml"/></Relationships>
</file>

<file path=ppt/slides/_rels/slide36.xml.rels><?xml version="1.0" encoding="UTF-8" standalone="yes"?>
<Relationships xmlns="http://schemas.openxmlformats.org/package/2006/relationships"><Relationship Id="rId3" Type="http://schemas.openxmlformats.org/officeDocument/2006/relationships/image" Target="../media/image14.png"/><Relationship Id="rId2" Type="http://schemas.openxmlformats.org/officeDocument/2006/relationships/notesSlide" Target="../notesSlides/notesSlide31.xml"/><Relationship Id="rId1" Type="http://schemas.openxmlformats.org/officeDocument/2006/relationships/slideLayout" Target="../slideLayouts/slideLayout2.xml"/></Relationships>
</file>

<file path=ppt/slides/_rels/slide37.xml.rels><?xml version="1.0" encoding="UTF-8" standalone="yes"?>
<Relationships xmlns="http://schemas.openxmlformats.org/package/2006/relationships"><Relationship Id="rId3" Type="http://schemas.openxmlformats.org/officeDocument/2006/relationships/image" Target="../media/image15.png"/><Relationship Id="rId2" Type="http://schemas.openxmlformats.org/officeDocument/2006/relationships/notesSlide" Target="../notesSlides/notesSlide32.xml"/><Relationship Id="rId1" Type="http://schemas.openxmlformats.org/officeDocument/2006/relationships/slideLayout" Target="../slideLayouts/slideLayout4.xml"/></Relationships>
</file>

<file path=ppt/slides/_rels/slide38.xml.rels><?xml version="1.0" encoding="UTF-8" standalone="yes"?>
<Relationships xmlns="http://schemas.openxmlformats.org/package/2006/relationships"><Relationship Id="rId3" Type="http://schemas.openxmlformats.org/officeDocument/2006/relationships/image" Target="../media/image16.png"/><Relationship Id="rId2" Type="http://schemas.openxmlformats.org/officeDocument/2006/relationships/notesSlide" Target="../notesSlides/notesSlide33.xml"/><Relationship Id="rId1" Type="http://schemas.openxmlformats.org/officeDocument/2006/relationships/slideLayout" Target="../slideLayouts/slideLayout4.xml"/></Relationships>
</file>

<file path=ppt/slides/_rels/slide39.xml.rels><?xml version="1.0" encoding="UTF-8" standalone="yes"?>
<Relationships xmlns="http://schemas.openxmlformats.org/package/2006/relationships"><Relationship Id="rId2" Type="http://schemas.openxmlformats.org/officeDocument/2006/relationships/notesSlide" Target="../notesSlides/notesSlide34.xml"/><Relationship Id="rId1" Type="http://schemas.openxmlformats.org/officeDocument/2006/relationships/slideLayout" Target="../slideLayouts/slideLayout2.xml"/></Relationships>
</file>

<file path=ppt/slides/_rels/slide40.xml.rels><?xml version="1.0" encoding="UTF-8" standalone="yes"?>
<Relationships xmlns="http://schemas.openxmlformats.org/package/2006/relationships"><Relationship Id="rId2" Type="http://schemas.openxmlformats.org/officeDocument/2006/relationships/notesSlide" Target="../notesSlides/notesSlide35.xml"/><Relationship Id="rId1" Type="http://schemas.openxmlformats.org/officeDocument/2006/relationships/slideLayout" Target="../slideLayouts/slideLayout2.xml"/></Relationships>
</file>

<file path=ppt/slides/_rels/slide41.xml.rels><?xml version="1.0" encoding="UTF-8" standalone="yes"?>
<Relationships xmlns="http://schemas.openxmlformats.org/package/2006/relationships"><Relationship Id="rId3" Type="http://schemas.openxmlformats.org/officeDocument/2006/relationships/image" Target="../media/image17.png"/><Relationship Id="rId2" Type="http://schemas.openxmlformats.org/officeDocument/2006/relationships/notesSlide" Target="../notesSlides/notesSlide36.xml"/><Relationship Id="rId1" Type="http://schemas.openxmlformats.org/officeDocument/2006/relationships/slideLayout" Target="../slideLayouts/slideLayout4.xml"/></Relationships>
</file>

<file path=ppt/slides/_rels/slide42.xml.rels><?xml version="1.0" encoding="UTF-8" standalone="yes"?>
<Relationships xmlns="http://schemas.openxmlformats.org/package/2006/relationships"><Relationship Id="rId2" Type="http://schemas.openxmlformats.org/officeDocument/2006/relationships/notesSlide" Target="../notesSlides/notesSlide37.xml"/><Relationship Id="rId1" Type="http://schemas.openxmlformats.org/officeDocument/2006/relationships/slideLayout" Target="../slideLayouts/slideLayout2.xml"/></Relationships>
</file>

<file path=ppt/slides/_rels/slide43.xml.rels><?xml version="1.0" encoding="UTF-8" standalone="yes"?>
<Relationships xmlns="http://schemas.openxmlformats.org/package/2006/relationships"><Relationship Id="rId2" Type="http://schemas.openxmlformats.org/officeDocument/2006/relationships/notesSlide" Target="../notesSlides/notesSlide38.xml"/><Relationship Id="rId1" Type="http://schemas.openxmlformats.org/officeDocument/2006/relationships/slideLayout" Target="../slideLayouts/slideLayout2.xml"/></Relationships>
</file>

<file path=ppt/slides/_rels/slide44.xml.rels><?xml version="1.0" encoding="UTF-8" standalone="yes"?>
<Relationships xmlns="http://schemas.openxmlformats.org/package/2006/relationships"><Relationship Id="rId2" Type="http://schemas.openxmlformats.org/officeDocument/2006/relationships/notesSlide" Target="../notesSlides/notesSlide39.xml"/><Relationship Id="rId1" Type="http://schemas.openxmlformats.org/officeDocument/2006/relationships/slideLayout" Target="../slideLayouts/slideLayout2.xml"/></Relationships>
</file>

<file path=ppt/slides/_rels/slide45.xml.rels><?xml version="1.0" encoding="UTF-8" standalone="yes"?>
<Relationships xmlns="http://schemas.openxmlformats.org/package/2006/relationships"><Relationship Id="rId2" Type="http://schemas.openxmlformats.org/officeDocument/2006/relationships/image" Target="../media/image18.png"/><Relationship Id="rId1" Type="http://schemas.openxmlformats.org/officeDocument/2006/relationships/slideLayout" Target="../slideLayouts/slideLayout2.xml"/></Relationships>
</file>

<file path=ppt/slides/_rels/slide46.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47.xml.rels><?xml version="1.0" encoding="UTF-8" standalone="yes"?>
<Relationships xmlns="http://schemas.openxmlformats.org/package/2006/relationships"><Relationship Id="rId2" Type="http://schemas.openxmlformats.org/officeDocument/2006/relationships/image" Target="../media/image19.jpeg"/><Relationship Id="rId1" Type="http://schemas.openxmlformats.org/officeDocument/2006/relationships/slideLayout" Target="../slideLayouts/slideLayout7.xml"/></Relationships>
</file>

<file path=ppt/slides/_rels/slide48.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49.xml.rels><?xml version="1.0" encoding="UTF-8" standalone="yes"?>
<Relationships xmlns="http://schemas.openxmlformats.org/package/2006/relationships"><Relationship Id="rId2" Type="http://schemas.openxmlformats.org/officeDocument/2006/relationships/notesSlide" Target="../notesSlides/notesSlide40.xml"/><Relationship Id="rId1" Type="http://schemas.openxmlformats.org/officeDocument/2006/relationships/slideLayout" Target="../slideLayouts/slideLayout2.xml"/></Relationships>
</file>

<file path=ppt/slides/_rels/slide50.xml.rels><?xml version="1.0" encoding="UTF-8" standalone="yes"?>
<Relationships xmlns="http://schemas.openxmlformats.org/package/2006/relationships"><Relationship Id="rId3" Type="http://schemas.openxmlformats.org/officeDocument/2006/relationships/image" Target="../media/image20.png"/><Relationship Id="rId2" Type="http://schemas.openxmlformats.org/officeDocument/2006/relationships/notesSlide" Target="../notesSlides/notesSlide41.xml"/><Relationship Id="rId1" Type="http://schemas.openxmlformats.org/officeDocument/2006/relationships/slideLayout" Target="../slideLayouts/slideLayout4.xml"/></Relationships>
</file>

<file path=ppt/slides/_rels/slide51.xml.rels><?xml version="1.0" encoding="UTF-8" standalone="yes"?>
<Relationships xmlns="http://schemas.openxmlformats.org/package/2006/relationships"><Relationship Id="rId2" Type="http://schemas.openxmlformats.org/officeDocument/2006/relationships/notesSlide" Target="../notesSlides/notesSlide42.xml"/><Relationship Id="rId1" Type="http://schemas.openxmlformats.org/officeDocument/2006/relationships/slideLayout" Target="../slideLayouts/slideLayout2.xml"/></Relationships>
</file>

<file path=ppt/slides/_rels/slide52.xml.rels><?xml version="1.0" encoding="UTF-8" standalone="yes"?>
<Relationships xmlns="http://schemas.openxmlformats.org/package/2006/relationships"><Relationship Id="rId3" Type="http://schemas.openxmlformats.org/officeDocument/2006/relationships/image" Target="../media/image21.png"/><Relationship Id="rId2" Type="http://schemas.openxmlformats.org/officeDocument/2006/relationships/notesSlide" Target="../notesSlides/notesSlide43.xml"/><Relationship Id="rId1" Type="http://schemas.openxmlformats.org/officeDocument/2006/relationships/slideLayout" Target="../slideLayouts/slideLayout2.xml"/></Relationships>
</file>

<file path=ppt/slides/_rels/slide53.xml.rels><?xml version="1.0" encoding="UTF-8" standalone="yes"?>
<Relationships xmlns="http://schemas.openxmlformats.org/package/2006/relationships"><Relationship Id="rId2" Type="http://schemas.openxmlformats.org/officeDocument/2006/relationships/notesSlide" Target="../notesSlides/notesSlide44.xml"/><Relationship Id="rId1" Type="http://schemas.openxmlformats.org/officeDocument/2006/relationships/slideLayout" Target="../slideLayouts/slideLayout2.xml"/></Relationships>
</file>

<file path=ppt/slides/_rels/slide54.xml.rels><?xml version="1.0" encoding="UTF-8" standalone="yes"?>
<Relationships xmlns="http://schemas.openxmlformats.org/package/2006/relationships"><Relationship Id="rId3" Type="http://schemas.openxmlformats.org/officeDocument/2006/relationships/image" Target="../media/image22.wmf"/><Relationship Id="rId2" Type="http://schemas.openxmlformats.org/officeDocument/2006/relationships/notesSlide" Target="../notesSlides/notesSlide45.xml"/><Relationship Id="rId1" Type="http://schemas.openxmlformats.org/officeDocument/2006/relationships/slideLayout" Target="../slideLayouts/slideLayout2.xml"/></Relationships>
</file>

<file path=ppt/slides/_rels/slide55.xml.rels><?xml version="1.0" encoding="UTF-8" standalone="yes"?>
<Relationships xmlns="http://schemas.openxmlformats.org/package/2006/relationships"><Relationship Id="rId2" Type="http://schemas.openxmlformats.org/officeDocument/2006/relationships/notesSlide" Target="../notesSlides/notesSlide46.xml"/><Relationship Id="rId1" Type="http://schemas.openxmlformats.org/officeDocument/2006/relationships/slideLayout" Target="../slideLayouts/slideLayout2.xml"/></Relationships>
</file>

<file path=ppt/slides/_rels/slide56.xml.rels><?xml version="1.0" encoding="UTF-8" standalone="yes"?>
<Relationships xmlns="http://schemas.openxmlformats.org/package/2006/relationships"><Relationship Id="rId3" Type="http://schemas.openxmlformats.org/officeDocument/2006/relationships/image" Target="../media/image23.png"/><Relationship Id="rId2" Type="http://schemas.openxmlformats.org/officeDocument/2006/relationships/notesSlide" Target="../notesSlides/notesSlide47.xml"/><Relationship Id="rId1" Type="http://schemas.openxmlformats.org/officeDocument/2006/relationships/slideLayout" Target="../slideLayouts/slideLayout4.xml"/><Relationship Id="rId4" Type="http://schemas.openxmlformats.org/officeDocument/2006/relationships/image" Target="../media/image24.emf"/></Relationships>
</file>

<file path=ppt/slides/_rels/slide57.xml.rels><?xml version="1.0" encoding="UTF-8" standalone="yes"?>
<Relationships xmlns="http://schemas.openxmlformats.org/package/2006/relationships"><Relationship Id="rId3" Type="http://schemas.openxmlformats.org/officeDocument/2006/relationships/image" Target="../media/image25.png"/><Relationship Id="rId2" Type="http://schemas.openxmlformats.org/officeDocument/2006/relationships/notesSlide" Target="../notesSlides/notesSlide48.xml"/><Relationship Id="rId1" Type="http://schemas.openxmlformats.org/officeDocument/2006/relationships/slideLayout" Target="../slideLayouts/slideLayout4.xml"/></Relationships>
</file>

<file path=ppt/slides/_rels/slide58.xml.rels><?xml version="1.0" encoding="UTF-8" standalone="yes"?>
<Relationships xmlns="http://schemas.openxmlformats.org/package/2006/relationships"><Relationship Id="rId2" Type="http://schemas.openxmlformats.org/officeDocument/2006/relationships/notesSlide" Target="../notesSlides/notesSlide49.xml"/><Relationship Id="rId1" Type="http://schemas.openxmlformats.org/officeDocument/2006/relationships/slideLayout" Target="../slideLayouts/slideLayout2.xml"/></Relationships>
</file>

<file path=ppt/slides/_rels/slide59.xml.rels><?xml version="1.0" encoding="UTF-8" standalone="yes"?>
<Relationships xmlns="http://schemas.openxmlformats.org/package/2006/relationships"><Relationship Id="rId3" Type="http://schemas.openxmlformats.org/officeDocument/2006/relationships/image" Target="../media/image26.png"/><Relationship Id="rId2" Type="http://schemas.openxmlformats.org/officeDocument/2006/relationships/notesSlide" Target="../notesSlides/notesSlide50.xml"/><Relationship Id="rId1" Type="http://schemas.openxmlformats.org/officeDocument/2006/relationships/slideLayout" Target="../slideLayouts/slideLayout2.xml"/></Relationships>
</file>

<file path=ppt/slides/_rels/slide60.xml.rels><?xml version="1.0" encoding="UTF-8" standalone="yes"?>
<Relationships xmlns="http://schemas.openxmlformats.org/package/2006/relationships"><Relationship Id="rId2" Type="http://schemas.openxmlformats.org/officeDocument/2006/relationships/image" Target="../media/image27.png"/><Relationship Id="rId1" Type="http://schemas.openxmlformats.org/officeDocument/2006/relationships/slideLayout" Target="../slideLayouts/slideLayout2.xml"/></Relationships>
</file>

<file path=ppt/slides/_rels/slide61.xml.rels><?xml version="1.0" encoding="UTF-8" standalone="yes"?>
<Relationships xmlns="http://schemas.openxmlformats.org/package/2006/relationships"><Relationship Id="rId2" Type="http://schemas.openxmlformats.org/officeDocument/2006/relationships/image" Target="../media/image28.png"/><Relationship Id="rId1" Type="http://schemas.openxmlformats.org/officeDocument/2006/relationships/slideLayout" Target="../slideLayouts/slideLayout2.xml"/></Relationships>
</file>

<file path=ppt/slides/_rels/slide62.xml.rels><?xml version="1.0" encoding="UTF-8" standalone="yes"?>
<Relationships xmlns="http://schemas.openxmlformats.org/package/2006/relationships"><Relationship Id="rId2" Type="http://schemas.openxmlformats.org/officeDocument/2006/relationships/image" Target="../media/image29.png"/><Relationship Id="rId1" Type="http://schemas.openxmlformats.org/officeDocument/2006/relationships/slideLayout" Target="../slideLayouts/slideLayout2.xml"/></Relationships>
</file>

<file path=ppt/slides/_rels/slide63.xml.rels><?xml version="1.0" encoding="UTF-8" standalone="yes"?>
<Relationships xmlns="http://schemas.openxmlformats.org/package/2006/relationships"><Relationship Id="rId3" Type="http://schemas.openxmlformats.org/officeDocument/2006/relationships/image" Target="../media/image30.png"/><Relationship Id="rId2" Type="http://schemas.openxmlformats.org/officeDocument/2006/relationships/notesSlide" Target="../notesSlides/notesSlide51.xml"/><Relationship Id="rId1" Type="http://schemas.openxmlformats.org/officeDocument/2006/relationships/slideLayout" Target="../slideLayouts/slideLayout4.xml"/></Relationships>
</file>

<file path=ppt/slides/_rels/slide64.xml.rels><?xml version="1.0" encoding="UTF-8" standalone="yes"?>
<Relationships xmlns="http://schemas.openxmlformats.org/package/2006/relationships"><Relationship Id="rId3" Type="http://schemas.openxmlformats.org/officeDocument/2006/relationships/image" Target="../media/image31.png"/><Relationship Id="rId2" Type="http://schemas.openxmlformats.org/officeDocument/2006/relationships/notesSlide" Target="../notesSlides/notesSlide52.xml"/><Relationship Id="rId1" Type="http://schemas.openxmlformats.org/officeDocument/2006/relationships/slideLayout" Target="../slideLayouts/slideLayout4.xml"/></Relationships>
</file>

<file path=ppt/slides/_rels/slide65.xml.rels><?xml version="1.0" encoding="UTF-8" standalone="yes"?>
<Relationships xmlns="http://schemas.openxmlformats.org/package/2006/relationships"><Relationship Id="rId3" Type="http://schemas.openxmlformats.org/officeDocument/2006/relationships/image" Target="../media/image32.emf"/><Relationship Id="rId2" Type="http://schemas.openxmlformats.org/officeDocument/2006/relationships/notesSlide" Target="../notesSlides/notesSlide53.xml"/><Relationship Id="rId1" Type="http://schemas.openxmlformats.org/officeDocument/2006/relationships/slideLayout" Target="../slideLayouts/slideLayout2.xml"/></Relationships>
</file>

<file path=ppt/slides/_rels/slide66.xml.rels><?xml version="1.0" encoding="UTF-8" standalone="yes"?>
<Relationships xmlns="http://schemas.openxmlformats.org/package/2006/relationships"><Relationship Id="rId2" Type="http://schemas.openxmlformats.org/officeDocument/2006/relationships/notesSlide" Target="../notesSlides/notesSlide54.xml"/><Relationship Id="rId1" Type="http://schemas.openxmlformats.org/officeDocument/2006/relationships/slideLayout" Target="../slideLayouts/slideLayout2.xml"/></Relationships>
</file>

<file path=ppt/slides/_rels/slide67.xml.rels><?xml version="1.0" encoding="UTF-8" standalone="yes"?>
<Relationships xmlns="http://schemas.openxmlformats.org/package/2006/relationships"><Relationship Id="rId3" Type="http://schemas.openxmlformats.org/officeDocument/2006/relationships/image" Target="../media/image33.emf"/><Relationship Id="rId2" Type="http://schemas.openxmlformats.org/officeDocument/2006/relationships/notesSlide" Target="../notesSlides/notesSlide55.xml"/><Relationship Id="rId1" Type="http://schemas.openxmlformats.org/officeDocument/2006/relationships/slideLayout" Target="../slideLayouts/slideLayout4.xml"/></Relationships>
</file>

<file path=ppt/slides/_rels/slide68.xml.rels><?xml version="1.0" encoding="UTF-8" standalone="yes"?>
<Relationships xmlns="http://schemas.openxmlformats.org/package/2006/relationships"><Relationship Id="rId2" Type="http://schemas.openxmlformats.org/officeDocument/2006/relationships/notesSlide" Target="../notesSlides/notesSlide56.xml"/><Relationship Id="rId1" Type="http://schemas.openxmlformats.org/officeDocument/2006/relationships/slideLayout" Target="../slideLayouts/slideLayout2.xml"/></Relationships>
</file>

<file path=ppt/slides/slide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ctrTitle"/>
          </p:nvPr>
        </p:nvSpPr>
        <p:spPr/>
        <p:txBody>
          <a:bodyPr/>
          <a:lstStyle/>
          <a:p>
            <a:r>
              <a:rPr lang="en-GB" dirty="0" smtClean="0"/>
              <a:t>Sensation and Perception</a:t>
            </a:r>
            <a:endParaRPr lang="en-GB" dirty="0"/>
          </a:p>
        </p:txBody>
      </p:sp>
      <p:sp>
        <p:nvSpPr>
          <p:cNvPr id="3" name="Subtitle 2"/>
          <p:cNvSpPr>
            <a:spLocks noGrp="1"/>
          </p:cNvSpPr>
          <p:nvPr>
            <p:ph type="subTitle" idx="1"/>
          </p:nvPr>
        </p:nvSpPr>
        <p:spPr/>
        <p:txBody>
          <a:bodyPr/>
          <a:lstStyle/>
          <a:p>
            <a:r>
              <a:rPr lang="en-GB" dirty="0" smtClean="0"/>
              <a:t>Dr Stuart Jones</a:t>
            </a:r>
            <a:endParaRPr lang="en-GB" dirty="0"/>
          </a:p>
        </p:txBody>
      </p:sp>
    </p:spTree>
    <p:extLst>
      <p:ext uri="{BB962C8B-B14F-4D97-AF65-F5344CB8AC3E}">
        <p14:creationId xmlns:p14="http://schemas.microsoft.com/office/powerpoint/2010/main" val="2777440958"/>
      </p:ext>
    </p:extLst>
  </p:cSld>
  <p:clrMapOvr>
    <a:masterClrMapping/>
  </p:clrMapOvr>
  <p:timing>
    <p:tnLst>
      <p:par>
        <p:cTn id="1" dur="indefinite" restart="never" nodeType="tmRoot"/>
      </p:par>
    </p:tnLst>
  </p:timing>
</p:sld>
</file>

<file path=ppt/slides/slide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dirty="0" smtClean="0"/>
              <a:t>Aims of the Lecture</a:t>
            </a:r>
            <a:endParaRPr lang="en-GB" dirty="0"/>
          </a:p>
        </p:txBody>
      </p:sp>
      <p:sp>
        <p:nvSpPr>
          <p:cNvPr id="3" name="Content Placeholder 2"/>
          <p:cNvSpPr>
            <a:spLocks noGrp="1"/>
          </p:cNvSpPr>
          <p:nvPr>
            <p:ph idx="1"/>
          </p:nvPr>
        </p:nvSpPr>
        <p:spPr/>
        <p:txBody>
          <a:bodyPr/>
          <a:lstStyle/>
          <a:p>
            <a:r>
              <a:rPr lang="en-GB" dirty="0" smtClean="0"/>
              <a:t>To discuss Cortical and Sub-cortical regions involved in Auditory Perception. </a:t>
            </a:r>
          </a:p>
          <a:p>
            <a:endParaRPr lang="en-GB" dirty="0"/>
          </a:p>
          <a:p>
            <a:r>
              <a:rPr lang="en-GB" dirty="0" smtClean="0"/>
              <a:t> To discuss the Organisation of Auditory </a:t>
            </a:r>
            <a:r>
              <a:rPr lang="en-GB" dirty="0"/>
              <a:t>P</a:t>
            </a:r>
            <a:r>
              <a:rPr lang="en-GB" dirty="0" smtClean="0"/>
              <a:t>rocessing. </a:t>
            </a:r>
          </a:p>
          <a:p>
            <a:endParaRPr lang="en-GB" dirty="0"/>
          </a:p>
          <a:p>
            <a:r>
              <a:rPr lang="en-GB" dirty="0" smtClean="0"/>
              <a:t>To discuss deficits / disorders of auditory perception and observing the role of neuroimaging in this field. </a:t>
            </a:r>
          </a:p>
          <a:p>
            <a:endParaRPr lang="en-GB" dirty="0"/>
          </a:p>
          <a:p>
            <a:r>
              <a:rPr lang="en-GB" dirty="0" smtClean="0"/>
              <a:t>To discuss cortical and sub-cortical regions involved in Visual Perception and the organisation of visual processing. </a:t>
            </a:r>
          </a:p>
          <a:p>
            <a:endParaRPr lang="en-GB" dirty="0"/>
          </a:p>
          <a:p>
            <a:endParaRPr lang="en-GB" dirty="0"/>
          </a:p>
        </p:txBody>
      </p:sp>
    </p:spTree>
    <p:extLst>
      <p:ext uri="{BB962C8B-B14F-4D97-AF65-F5344CB8AC3E}">
        <p14:creationId xmlns:p14="http://schemas.microsoft.com/office/powerpoint/2010/main" val="3667929782"/>
      </p:ext>
    </p:extLst>
  </p:cSld>
  <p:clrMapOvr>
    <a:masterClrMapping/>
  </p:clrMapOvr>
  <p:timing>
    <p:tnLst>
      <p:par>
        <p:cTn id="1" dur="indefinite" restart="never" nodeType="tmRoot"/>
      </p:par>
    </p:tnLst>
  </p:timing>
</p:sld>
</file>

<file path=ppt/slides/slide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dirty="0" smtClean="0"/>
              <a:t>Aims of the Lecture</a:t>
            </a:r>
            <a:endParaRPr lang="en-GB" dirty="0"/>
          </a:p>
        </p:txBody>
      </p:sp>
      <p:sp>
        <p:nvSpPr>
          <p:cNvPr id="3" name="Content Placeholder 2"/>
          <p:cNvSpPr>
            <a:spLocks noGrp="1"/>
          </p:cNvSpPr>
          <p:nvPr>
            <p:ph idx="1"/>
          </p:nvPr>
        </p:nvSpPr>
        <p:spPr/>
        <p:txBody>
          <a:bodyPr/>
          <a:lstStyle/>
          <a:p>
            <a:r>
              <a:rPr lang="en-GB" dirty="0" smtClean="0"/>
              <a:t>To discuss the role of neuroimaging studies and visit some of the classic studies in neuroscience looking at visual perception. </a:t>
            </a:r>
          </a:p>
          <a:p>
            <a:endParaRPr lang="en-GB" dirty="0"/>
          </a:p>
          <a:p>
            <a:r>
              <a:rPr lang="en-GB" dirty="0" smtClean="0"/>
              <a:t>To examine disorders of visual perception and highlight Neuroscientific studies in this area. </a:t>
            </a:r>
          </a:p>
          <a:p>
            <a:endParaRPr lang="en-GB" dirty="0"/>
          </a:p>
          <a:p>
            <a:r>
              <a:rPr lang="en-GB" dirty="0" smtClean="0"/>
              <a:t>To explore an neuroscientific / biological explanation for visual illusions. </a:t>
            </a:r>
          </a:p>
          <a:p>
            <a:endParaRPr lang="en-GB" dirty="0"/>
          </a:p>
          <a:p>
            <a:endParaRPr lang="en-GB" dirty="0"/>
          </a:p>
        </p:txBody>
      </p:sp>
    </p:spTree>
    <p:extLst>
      <p:ext uri="{BB962C8B-B14F-4D97-AF65-F5344CB8AC3E}">
        <p14:creationId xmlns:p14="http://schemas.microsoft.com/office/powerpoint/2010/main" val="2402212518"/>
      </p:ext>
    </p:extLst>
  </p:cSld>
  <p:clrMapOvr>
    <a:masterClrMapping/>
  </p:clrMapOvr>
  <p:timing>
    <p:tnLst>
      <p:par>
        <p:cTn id="1" dur="indefinite" restart="never" nodeType="tmRoot"/>
      </p:par>
    </p:tnLst>
  </p:timing>
</p:sld>
</file>

<file path=ppt/slides/slide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dirty="0" smtClean="0"/>
              <a:t>Auditory Perception. </a:t>
            </a:r>
            <a:endParaRPr lang="en-GB" dirty="0"/>
          </a:p>
        </p:txBody>
      </p:sp>
      <p:sp>
        <p:nvSpPr>
          <p:cNvPr id="3" name="Content Placeholder 2"/>
          <p:cNvSpPr>
            <a:spLocks noGrp="1"/>
          </p:cNvSpPr>
          <p:nvPr>
            <p:ph idx="1"/>
          </p:nvPr>
        </p:nvSpPr>
        <p:spPr/>
        <p:txBody>
          <a:bodyPr/>
          <a:lstStyle/>
          <a:p>
            <a:r>
              <a:rPr lang="en-GB" dirty="0" smtClean="0"/>
              <a:t>Sense of hearing or </a:t>
            </a:r>
            <a:r>
              <a:rPr lang="en-GB" i="1" dirty="0" smtClean="0"/>
              <a:t>audition </a:t>
            </a:r>
            <a:r>
              <a:rPr lang="en-GB" dirty="0" smtClean="0"/>
              <a:t>plays an important role in our daily lives – essential to survival. </a:t>
            </a:r>
          </a:p>
          <a:p>
            <a:endParaRPr lang="en-GB" i="1" dirty="0"/>
          </a:p>
          <a:p>
            <a:r>
              <a:rPr lang="en-GB" dirty="0" smtClean="0"/>
              <a:t>But how does the brain process sound? What happens as sound waves enter the ear? </a:t>
            </a:r>
          </a:p>
          <a:p>
            <a:pPr marL="0" indent="0">
              <a:buNone/>
            </a:pPr>
            <a:endParaRPr lang="en-GB" dirty="0" smtClean="0"/>
          </a:p>
          <a:p>
            <a:endParaRPr lang="en-GB" dirty="0"/>
          </a:p>
          <a:p>
            <a:endParaRPr lang="en-GB" dirty="0"/>
          </a:p>
        </p:txBody>
      </p:sp>
    </p:spTree>
    <p:extLst>
      <p:ext uri="{BB962C8B-B14F-4D97-AF65-F5344CB8AC3E}">
        <p14:creationId xmlns:p14="http://schemas.microsoft.com/office/powerpoint/2010/main" val="1112820403"/>
      </p:ext>
    </p:extLst>
  </p:cSld>
  <p:clrMapOvr>
    <a:masterClrMapping/>
  </p:clrMapOvr>
  <p:timing>
    <p:tnLst>
      <p:par>
        <p:cTn id="1" dur="indefinite" restart="never" nodeType="tmRoot"/>
      </p:par>
    </p:tnLst>
  </p:timing>
</p:sld>
</file>

<file path=ppt/slides/slide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dirty="0" smtClean="0"/>
              <a:t>Auditory Perception</a:t>
            </a:r>
            <a:endParaRPr lang="en-GB" dirty="0"/>
          </a:p>
        </p:txBody>
      </p:sp>
      <p:sp>
        <p:nvSpPr>
          <p:cNvPr id="3" name="Content Placeholder 2"/>
          <p:cNvSpPr>
            <a:spLocks noGrp="1"/>
          </p:cNvSpPr>
          <p:nvPr>
            <p:ph sz="half" idx="1"/>
          </p:nvPr>
        </p:nvSpPr>
        <p:spPr>
          <a:xfrm>
            <a:off x="524934" y="1563688"/>
            <a:ext cx="4184035" cy="4697411"/>
          </a:xfrm>
        </p:spPr>
        <p:txBody>
          <a:bodyPr>
            <a:normAutofit fontScale="77500" lnSpcReduction="20000"/>
          </a:bodyPr>
          <a:lstStyle/>
          <a:p>
            <a:r>
              <a:rPr lang="en-GB" dirty="0" smtClean="0"/>
              <a:t>Inner ear provide the mechanism for transforming variations on sound pressure into neural signals. </a:t>
            </a:r>
          </a:p>
          <a:p>
            <a:endParaRPr lang="en-GB" dirty="0"/>
          </a:p>
          <a:p>
            <a:r>
              <a:rPr lang="en-GB" dirty="0" smtClean="0"/>
              <a:t>Sound waves arriving at the ear make the </a:t>
            </a:r>
            <a:r>
              <a:rPr lang="en-GB" b="1" dirty="0" smtClean="0"/>
              <a:t>eardrum (Tympanic Membrane)</a:t>
            </a:r>
            <a:r>
              <a:rPr lang="en-GB" dirty="0" smtClean="0"/>
              <a:t> vibrate.</a:t>
            </a:r>
          </a:p>
          <a:p>
            <a:pPr lvl="1"/>
            <a:r>
              <a:rPr lang="en-GB" dirty="0" smtClean="0"/>
              <a:t>This sets in motion the bones of the middle ear, the </a:t>
            </a:r>
            <a:r>
              <a:rPr lang="en-GB" b="1" dirty="0" smtClean="0"/>
              <a:t>ossicles</a:t>
            </a:r>
            <a:r>
              <a:rPr lang="en-GB" dirty="0" smtClean="0"/>
              <a:t>, which trigger vibrations of the oval window </a:t>
            </a:r>
          </a:p>
          <a:p>
            <a:pPr lvl="1"/>
            <a:r>
              <a:rPr lang="en-GB" dirty="0" smtClean="0"/>
              <a:t>Vibrations produce tiny waves in the inner ear’s fluid. </a:t>
            </a:r>
          </a:p>
          <a:p>
            <a:endParaRPr lang="en-GB" dirty="0"/>
          </a:p>
          <a:p>
            <a:r>
              <a:rPr lang="en-GB" b="1" dirty="0" smtClean="0"/>
              <a:t>Hair cells </a:t>
            </a:r>
            <a:r>
              <a:rPr lang="en-GB" dirty="0" smtClean="0"/>
              <a:t>(primary auditory receptors) – located along the surface of the </a:t>
            </a:r>
            <a:r>
              <a:rPr lang="en-GB" b="1" dirty="0" smtClean="0"/>
              <a:t>basilar membrane</a:t>
            </a:r>
            <a:r>
              <a:rPr lang="en-GB" dirty="0" smtClean="0"/>
              <a:t> are then stimulated and oscillations generate action potentials.</a:t>
            </a:r>
          </a:p>
          <a:p>
            <a:pPr lvl="1"/>
            <a:r>
              <a:rPr lang="en-GB" dirty="0" smtClean="0"/>
              <a:t>Converted into a Neural Signal. </a:t>
            </a:r>
          </a:p>
          <a:p>
            <a:pPr lvl="1"/>
            <a:r>
              <a:rPr lang="en-GB" dirty="0" smtClean="0"/>
              <a:t>Basilar Membrane and Hair Cells are located with the </a:t>
            </a:r>
            <a:r>
              <a:rPr lang="en-GB" b="1" dirty="0" smtClean="0"/>
              <a:t>cochlea</a:t>
            </a:r>
            <a:r>
              <a:rPr lang="en-GB" dirty="0" smtClean="0"/>
              <a:t>. </a:t>
            </a:r>
          </a:p>
          <a:p>
            <a:r>
              <a:rPr lang="en-GB" dirty="0" smtClean="0"/>
              <a:t>The cochlea’s internal membrane, </a:t>
            </a:r>
            <a:r>
              <a:rPr lang="en-GB" b="1" dirty="0" smtClean="0"/>
              <a:t>the organ of Corti</a:t>
            </a:r>
            <a:r>
              <a:rPr lang="en-GB" dirty="0" smtClean="0"/>
              <a:t>, is the auditory receptor organ</a:t>
            </a:r>
          </a:p>
          <a:p>
            <a:endParaRPr lang="en-GB" dirty="0" smtClean="0"/>
          </a:p>
          <a:p>
            <a:pPr lvl="1"/>
            <a:endParaRPr lang="en-GB" dirty="0"/>
          </a:p>
        </p:txBody>
      </p:sp>
      <p:sp>
        <p:nvSpPr>
          <p:cNvPr id="4" name="Content Placeholder 3"/>
          <p:cNvSpPr>
            <a:spLocks noGrp="1"/>
          </p:cNvSpPr>
          <p:nvPr>
            <p:ph sz="half" idx="2"/>
          </p:nvPr>
        </p:nvSpPr>
        <p:spPr/>
        <p:txBody>
          <a:bodyPr>
            <a:normAutofit fontScale="77500" lnSpcReduction="20000"/>
          </a:bodyPr>
          <a:lstStyle/>
          <a:p>
            <a:endParaRPr lang="en-GB"/>
          </a:p>
        </p:txBody>
      </p:sp>
      <p:pic>
        <p:nvPicPr>
          <p:cNvPr id="5" name="Picture 4"/>
          <p:cNvPicPr>
            <a:picLocks noChangeAspect="1"/>
          </p:cNvPicPr>
          <p:nvPr/>
        </p:nvPicPr>
        <p:blipFill>
          <a:blip r:embed="rId3"/>
          <a:stretch>
            <a:fillRect/>
          </a:stretch>
        </p:blipFill>
        <p:spPr>
          <a:xfrm>
            <a:off x="4708969" y="1270000"/>
            <a:ext cx="5951157" cy="4800600"/>
          </a:xfrm>
          <a:prstGeom prst="rect">
            <a:avLst/>
          </a:prstGeom>
        </p:spPr>
      </p:pic>
    </p:spTree>
    <p:extLst>
      <p:ext uri="{BB962C8B-B14F-4D97-AF65-F5344CB8AC3E}">
        <p14:creationId xmlns:p14="http://schemas.microsoft.com/office/powerpoint/2010/main" val="1183213084"/>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2" presetClass="entr" presetSubtype="4" fill="hold" nodeType="clickEffect">
                                  <p:stCondLst>
                                    <p:cond delay="0"/>
                                  </p:stCondLst>
                                  <p:childTnLst>
                                    <p:set>
                                      <p:cBhvr>
                                        <p:cTn id="6" dur="1" fill="hold">
                                          <p:stCondLst>
                                            <p:cond delay="0"/>
                                          </p:stCondLst>
                                        </p:cTn>
                                        <p:tgtEl>
                                          <p:spTgt spid="3">
                                            <p:txEl>
                                              <p:pRg st="0" end="0"/>
                                            </p:txEl>
                                          </p:spTgt>
                                        </p:tgtEl>
                                        <p:attrNameLst>
                                          <p:attrName>style.visibility</p:attrName>
                                        </p:attrNameLst>
                                      </p:cBhvr>
                                      <p:to>
                                        <p:strVal val="visible"/>
                                      </p:to>
                                    </p:set>
                                    <p:anim calcmode="lin" valueType="num">
                                      <p:cBhvr additive="base">
                                        <p:cTn id="7" dur="500" fill="hold"/>
                                        <p:tgtEl>
                                          <p:spTgt spid="3">
                                            <p:txEl>
                                              <p:pRg st="0" end="0"/>
                                            </p:txEl>
                                          </p:spTgt>
                                        </p:tgtEl>
                                        <p:attrNameLst>
                                          <p:attrName>ppt_x</p:attrName>
                                        </p:attrNameLst>
                                      </p:cBhvr>
                                      <p:tavLst>
                                        <p:tav tm="0">
                                          <p:val>
                                            <p:strVal val="#ppt_x"/>
                                          </p:val>
                                        </p:tav>
                                        <p:tav tm="100000">
                                          <p:val>
                                            <p:strVal val="#ppt_x"/>
                                          </p:val>
                                        </p:tav>
                                      </p:tavLst>
                                    </p:anim>
                                    <p:anim calcmode="lin" valueType="num">
                                      <p:cBhvr additive="base">
                                        <p:cTn id="8" dur="500" fill="hold"/>
                                        <p:tgtEl>
                                          <p:spTgt spid="3">
                                            <p:txEl>
                                              <p:pRg st="0" end="0"/>
                                            </p:txEl>
                                          </p:spTgt>
                                        </p:tgtEl>
                                        <p:attrNameLst>
                                          <p:attrName>ppt_y</p:attrName>
                                        </p:attrNameLst>
                                      </p:cBhvr>
                                      <p:tavLst>
                                        <p:tav tm="0">
                                          <p:val>
                                            <p:strVal val="1+#ppt_h/2"/>
                                          </p:val>
                                        </p:tav>
                                        <p:tav tm="100000">
                                          <p:val>
                                            <p:strVal val="#ppt_y"/>
                                          </p:val>
                                        </p:tav>
                                      </p:tavLst>
                                    </p:anim>
                                  </p:childTnLst>
                                </p:cTn>
                              </p:par>
                            </p:childTnLst>
                          </p:cTn>
                        </p:par>
                      </p:childTnLst>
                    </p:cTn>
                  </p:par>
                  <p:par>
                    <p:cTn id="9" fill="hold">
                      <p:stCondLst>
                        <p:cond delay="indefinite"/>
                      </p:stCondLst>
                      <p:childTnLst>
                        <p:par>
                          <p:cTn id="10" fill="hold">
                            <p:stCondLst>
                              <p:cond delay="0"/>
                            </p:stCondLst>
                            <p:childTnLst>
                              <p:par>
                                <p:cTn id="11" presetID="2" presetClass="entr" presetSubtype="4" fill="hold" nodeType="clickEffect">
                                  <p:stCondLst>
                                    <p:cond delay="0"/>
                                  </p:stCondLst>
                                  <p:childTnLst>
                                    <p:set>
                                      <p:cBhvr>
                                        <p:cTn id="12" dur="1" fill="hold">
                                          <p:stCondLst>
                                            <p:cond delay="0"/>
                                          </p:stCondLst>
                                        </p:cTn>
                                        <p:tgtEl>
                                          <p:spTgt spid="3">
                                            <p:txEl>
                                              <p:pRg st="2" end="2"/>
                                            </p:txEl>
                                          </p:spTgt>
                                        </p:tgtEl>
                                        <p:attrNameLst>
                                          <p:attrName>style.visibility</p:attrName>
                                        </p:attrNameLst>
                                      </p:cBhvr>
                                      <p:to>
                                        <p:strVal val="visible"/>
                                      </p:to>
                                    </p:set>
                                    <p:anim calcmode="lin" valueType="num">
                                      <p:cBhvr additive="base">
                                        <p:cTn id="13" dur="500" fill="hold"/>
                                        <p:tgtEl>
                                          <p:spTgt spid="3">
                                            <p:txEl>
                                              <p:pRg st="2" end="2"/>
                                            </p:txEl>
                                          </p:spTgt>
                                        </p:tgtEl>
                                        <p:attrNameLst>
                                          <p:attrName>ppt_x</p:attrName>
                                        </p:attrNameLst>
                                      </p:cBhvr>
                                      <p:tavLst>
                                        <p:tav tm="0">
                                          <p:val>
                                            <p:strVal val="#ppt_x"/>
                                          </p:val>
                                        </p:tav>
                                        <p:tav tm="100000">
                                          <p:val>
                                            <p:strVal val="#ppt_x"/>
                                          </p:val>
                                        </p:tav>
                                      </p:tavLst>
                                    </p:anim>
                                    <p:anim calcmode="lin" valueType="num">
                                      <p:cBhvr additive="base">
                                        <p:cTn id="14" dur="500" fill="hold"/>
                                        <p:tgtEl>
                                          <p:spTgt spid="3">
                                            <p:txEl>
                                              <p:pRg st="2" end="2"/>
                                            </p:txEl>
                                          </p:spTgt>
                                        </p:tgtEl>
                                        <p:attrNameLst>
                                          <p:attrName>ppt_y</p:attrName>
                                        </p:attrNameLst>
                                      </p:cBhvr>
                                      <p:tavLst>
                                        <p:tav tm="0">
                                          <p:val>
                                            <p:strVal val="1+#ppt_h/2"/>
                                          </p:val>
                                        </p:tav>
                                        <p:tav tm="100000">
                                          <p:val>
                                            <p:strVal val="#ppt_y"/>
                                          </p:val>
                                        </p:tav>
                                      </p:tavLst>
                                    </p:anim>
                                  </p:childTnLst>
                                </p:cTn>
                              </p:par>
                            </p:childTnLst>
                          </p:cTn>
                        </p:par>
                      </p:childTnLst>
                    </p:cTn>
                  </p:par>
                  <p:par>
                    <p:cTn id="15" fill="hold">
                      <p:stCondLst>
                        <p:cond delay="indefinite"/>
                      </p:stCondLst>
                      <p:childTnLst>
                        <p:par>
                          <p:cTn id="16" fill="hold">
                            <p:stCondLst>
                              <p:cond delay="0"/>
                            </p:stCondLst>
                            <p:childTnLst>
                              <p:par>
                                <p:cTn id="17" presetID="2" presetClass="entr" presetSubtype="4" fill="hold" nodeType="clickEffect">
                                  <p:stCondLst>
                                    <p:cond delay="0"/>
                                  </p:stCondLst>
                                  <p:childTnLst>
                                    <p:set>
                                      <p:cBhvr>
                                        <p:cTn id="18" dur="1" fill="hold">
                                          <p:stCondLst>
                                            <p:cond delay="0"/>
                                          </p:stCondLst>
                                        </p:cTn>
                                        <p:tgtEl>
                                          <p:spTgt spid="3">
                                            <p:txEl>
                                              <p:pRg st="3" end="3"/>
                                            </p:txEl>
                                          </p:spTgt>
                                        </p:tgtEl>
                                        <p:attrNameLst>
                                          <p:attrName>style.visibility</p:attrName>
                                        </p:attrNameLst>
                                      </p:cBhvr>
                                      <p:to>
                                        <p:strVal val="visible"/>
                                      </p:to>
                                    </p:set>
                                    <p:anim calcmode="lin" valueType="num">
                                      <p:cBhvr additive="base">
                                        <p:cTn id="19" dur="500" fill="hold"/>
                                        <p:tgtEl>
                                          <p:spTgt spid="3">
                                            <p:txEl>
                                              <p:pRg st="3" end="3"/>
                                            </p:txEl>
                                          </p:spTgt>
                                        </p:tgtEl>
                                        <p:attrNameLst>
                                          <p:attrName>ppt_x</p:attrName>
                                        </p:attrNameLst>
                                      </p:cBhvr>
                                      <p:tavLst>
                                        <p:tav tm="0">
                                          <p:val>
                                            <p:strVal val="#ppt_x"/>
                                          </p:val>
                                        </p:tav>
                                        <p:tav tm="100000">
                                          <p:val>
                                            <p:strVal val="#ppt_x"/>
                                          </p:val>
                                        </p:tav>
                                      </p:tavLst>
                                    </p:anim>
                                    <p:anim calcmode="lin" valueType="num">
                                      <p:cBhvr additive="base">
                                        <p:cTn id="20" dur="500" fill="hold"/>
                                        <p:tgtEl>
                                          <p:spTgt spid="3">
                                            <p:txEl>
                                              <p:pRg st="3" end="3"/>
                                            </p:txEl>
                                          </p:spTgt>
                                        </p:tgtEl>
                                        <p:attrNameLst>
                                          <p:attrName>ppt_y</p:attrName>
                                        </p:attrNameLst>
                                      </p:cBhvr>
                                      <p:tavLst>
                                        <p:tav tm="0">
                                          <p:val>
                                            <p:strVal val="1+#ppt_h/2"/>
                                          </p:val>
                                        </p:tav>
                                        <p:tav tm="100000">
                                          <p:val>
                                            <p:strVal val="#ppt_y"/>
                                          </p:val>
                                        </p:tav>
                                      </p:tavLst>
                                    </p:anim>
                                  </p:childTnLst>
                                </p:cTn>
                              </p:par>
                            </p:childTnLst>
                          </p:cTn>
                        </p:par>
                      </p:childTnLst>
                    </p:cTn>
                  </p:par>
                  <p:par>
                    <p:cTn id="21" fill="hold">
                      <p:stCondLst>
                        <p:cond delay="indefinite"/>
                      </p:stCondLst>
                      <p:childTnLst>
                        <p:par>
                          <p:cTn id="22" fill="hold">
                            <p:stCondLst>
                              <p:cond delay="0"/>
                            </p:stCondLst>
                            <p:childTnLst>
                              <p:par>
                                <p:cTn id="23" presetID="2" presetClass="entr" presetSubtype="4" fill="hold" nodeType="clickEffect">
                                  <p:stCondLst>
                                    <p:cond delay="0"/>
                                  </p:stCondLst>
                                  <p:childTnLst>
                                    <p:set>
                                      <p:cBhvr>
                                        <p:cTn id="24" dur="1" fill="hold">
                                          <p:stCondLst>
                                            <p:cond delay="0"/>
                                          </p:stCondLst>
                                        </p:cTn>
                                        <p:tgtEl>
                                          <p:spTgt spid="3">
                                            <p:txEl>
                                              <p:pRg st="4" end="4"/>
                                            </p:txEl>
                                          </p:spTgt>
                                        </p:tgtEl>
                                        <p:attrNameLst>
                                          <p:attrName>style.visibility</p:attrName>
                                        </p:attrNameLst>
                                      </p:cBhvr>
                                      <p:to>
                                        <p:strVal val="visible"/>
                                      </p:to>
                                    </p:set>
                                    <p:anim calcmode="lin" valueType="num">
                                      <p:cBhvr additive="base">
                                        <p:cTn id="25" dur="500" fill="hold"/>
                                        <p:tgtEl>
                                          <p:spTgt spid="3">
                                            <p:txEl>
                                              <p:pRg st="4" end="4"/>
                                            </p:txEl>
                                          </p:spTgt>
                                        </p:tgtEl>
                                        <p:attrNameLst>
                                          <p:attrName>ppt_x</p:attrName>
                                        </p:attrNameLst>
                                      </p:cBhvr>
                                      <p:tavLst>
                                        <p:tav tm="0">
                                          <p:val>
                                            <p:strVal val="#ppt_x"/>
                                          </p:val>
                                        </p:tav>
                                        <p:tav tm="100000">
                                          <p:val>
                                            <p:strVal val="#ppt_x"/>
                                          </p:val>
                                        </p:tav>
                                      </p:tavLst>
                                    </p:anim>
                                    <p:anim calcmode="lin" valueType="num">
                                      <p:cBhvr additive="base">
                                        <p:cTn id="26" dur="500" fill="hold"/>
                                        <p:tgtEl>
                                          <p:spTgt spid="3">
                                            <p:txEl>
                                              <p:pRg st="4" end="4"/>
                                            </p:txEl>
                                          </p:spTgt>
                                        </p:tgtEl>
                                        <p:attrNameLst>
                                          <p:attrName>ppt_y</p:attrName>
                                        </p:attrNameLst>
                                      </p:cBhvr>
                                      <p:tavLst>
                                        <p:tav tm="0">
                                          <p:val>
                                            <p:strVal val="1+#ppt_h/2"/>
                                          </p:val>
                                        </p:tav>
                                        <p:tav tm="100000">
                                          <p:val>
                                            <p:strVal val="#ppt_y"/>
                                          </p:val>
                                        </p:tav>
                                      </p:tavLst>
                                    </p:anim>
                                  </p:childTnLst>
                                </p:cTn>
                              </p:par>
                            </p:childTnLst>
                          </p:cTn>
                        </p:par>
                      </p:childTnLst>
                    </p:cTn>
                  </p:par>
                  <p:par>
                    <p:cTn id="27" fill="hold">
                      <p:stCondLst>
                        <p:cond delay="indefinite"/>
                      </p:stCondLst>
                      <p:childTnLst>
                        <p:par>
                          <p:cTn id="28" fill="hold">
                            <p:stCondLst>
                              <p:cond delay="0"/>
                            </p:stCondLst>
                            <p:childTnLst>
                              <p:par>
                                <p:cTn id="29" presetID="2" presetClass="entr" presetSubtype="4" fill="hold" nodeType="clickEffect">
                                  <p:stCondLst>
                                    <p:cond delay="0"/>
                                  </p:stCondLst>
                                  <p:childTnLst>
                                    <p:set>
                                      <p:cBhvr>
                                        <p:cTn id="30" dur="1" fill="hold">
                                          <p:stCondLst>
                                            <p:cond delay="0"/>
                                          </p:stCondLst>
                                        </p:cTn>
                                        <p:tgtEl>
                                          <p:spTgt spid="3">
                                            <p:txEl>
                                              <p:pRg st="6" end="6"/>
                                            </p:txEl>
                                          </p:spTgt>
                                        </p:tgtEl>
                                        <p:attrNameLst>
                                          <p:attrName>style.visibility</p:attrName>
                                        </p:attrNameLst>
                                      </p:cBhvr>
                                      <p:to>
                                        <p:strVal val="visible"/>
                                      </p:to>
                                    </p:set>
                                    <p:anim calcmode="lin" valueType="num">
                                      <p:cBhvr additive="base">
                                        <p:cTn id="31" dur="500" fill="hold"/>
                                        <p:tgtEl>
                                          <p:spTgt spid="3">
                                            <p:txEl>
                                              <p:pRg st="6" end="6"/>
                                            </p:txEl>
                                          </p:spTgt>
                                        </p:tgtEl>
                                        <p:attrNameLst>
                                          <p:attrName>ppt_x</p:attrName>
                                        </p:attrNameLst>
                                      </p:cBhvr>
                                      <p:tavLst>
                                        <p:tav tm="0">
                                          <p:val>
                                            <p:strVal val="#ppt_x"/>
                                          </p:val>
                                        </p:tav>
                                        <p:tav tm="100000">
                                          <p:val>
                                            <p:strVal val="#ppt_x"/>
                                          </p:val>
                                        </p:tav>
                                      </p:tavLst>
                                    </p:anim>
                                    <p:anim calcmode="lin" valueType="num">
                                      <p:cBhvr additive="base">
                                        <p:cTn id="32" dur="500" fill="hold"/>
                                        <p:tgtEl>
                                          <p:spTgt spid="3">
                                            <p:txEl>
                                              <p:pRg st="6" end="6"/>
                                            </p:txEl>
                                          </p:spTgt>
                                        </p:tgtEl>
                                        <p:attrNameLst>
                                          <p:attrName>ppt_y</p:attrName>
                                        </p:attrNameLst>
                                      </p:cBhvr>
                                      <p:tavLst>
                                        <p:tav tm="0">
                                          <p:val>
                                            <p:strVal val="1+#ppt_h/2"/>
                                          </p:val>
                                        </p:tav>
                                        <p:tav tm="100000">
                                          <p:val>
                                            <p:strVal val="#ppt_y"/>
                                          </p:val>
                                        </p:tav>
                                      </p:tavLst>
                                    </p:anim>
                                  </p:childTnLst>
                                </p:cTn>
                              </p:par>
                            </p:childTnLst>
                          </p:cTn>
                        </p:par>
                      </p:childTnLst>
                    </p:cTn>
                  </p:par>
                  <p:par>
                    <p:cTn id="33" fill="hold">
                      <p:stCondLst>
                        <p:cond delay="indefinite"/>
                      </p:stCondLst>
                      <p:childTnLst>
                        <p:par>
                          <p:cTn id="34" fill="hold">
                            <p:stCondLst>
                              <p:cond delay="0"/>
                            </p:stCondLst>
                            <p:childTnLst>
                              <p:par>
                                <p:cTn id="35" presetID="2" presetClass="entr" presetSubtype="4" fill="hold" nodeType="clickEffect">
                                  <p:stCondLst>
                                    <p:cond delay="0"/>
                                  </p:stCondLst>
                                  <p:childTnLst>
                                    <p:set>
                                      <p:cBhvr>
                                        <p:cTn id="36" dur="1" fill="hold">
                                          <p:stCondLst>
                                            <p:cond delay="0"/>
                                          </p:stCondLst>
                                        </p:cTn>
                                        <p:tgtEl>
                                          <p:spTgt spid="3">
                                            <p:txEl>
                                              <p:pRg st="7" end="7"/>
                                            </p:txEl>
                                          </p:spTgt>
                                        </p:tgtEl>
                                        <p:attrNameLst>
                                          <p:attrName>style.visibility</p:attrName>
                                        </p:attrNameLst>
                                      </p:cBhvr>
                                      <p:to>
                                        <p:strVal val="visible"/>
                                      </p:to>
                                    </p:set>
                                    <p:anim calcmode="lin" valueType="num">
                                      <p:cBhvr additive="base">
                                        <p:cTn id="37" dur="500" fill="hold"/>
                                        <p:tgtEl>
                                          <p:spTgt spid="3">
                                            <p:txEl>
                                              <p:pRg st="7" end="7"/>
                                            </p:txEl>
                                          </p:spTgt>
                                        </p:tgtEl>
                                        <p:attrNameLst>
                                          <p:attrName>ppt_x</p:attrName>
                                        </p:attrNameLst>
                                      </p:cBhvr>
                                      <p:tavLst>
                                        <p:tav tm="0">
                                          <p:val>
                                            <p:strVal val="#ppt_x"/>
                                          </p:val>
                                        </p:tav>
                                        <p:tav tm="100000">
                                          <p:val>
                                            <p:strVal val="#ppt_x"/>
                                          </p:val>
                                        </p:tav>
                                      </p:tavLst>
                                    </p:anim>
                                    <p:anim calcmode="lin" valueType="num">
                                      <p:cBhvr additive="base">
                                        <p:cTn id="38" dur="500" fill="hold"/>
                                        <p:tgtEl>
                                          <p:spTgt spid="3">
                                            <p:txEl>
                                              <p:pRg st="7" end="7"/>
                                            </p:txEl>
                                          </p:spTgt>
                                        </p:tgtEl>
                                        <p:attrNameLst>
                                          <p:attrName>ppt_y</p:attrName>
                                        </p:attrNameLst>
                                      </p:cBhvr>
                                      <p:tavLst>
                                        <p:tav tm="0">
                                          <p:val>
                                            <p:strVal val="1+#ppt_h/2"/>
                                          </p:val>
                                        </p:tav>
                                        <p:tav tm="100000">
                                          <p:val>
                                            <p:strVal val="#ppt_y"/>
                                          </p:val>
                                        </p:tav>
                                      </p:tavLst>
                                    </p:anim>
                                  </p:childTnLst>
                                </p:cTn>
                              </p:par>
                            </p:childTnLst>
                          </p:cTn>
                        </p:par>
                      </p:childTnLst>
                    </p:cTn>
                  </p:par>
                  <p:par>
                    <p:cTn id="39" fill="hold">
                      <p:stCondLst>
                        <p:cond delay="indefinite"/>
                      </p:stCondLst>
                      <p:childTnLst>
                        <p:par>
                          <p:cTn id="40" fill="hold">
                            <p:stCondLst>
                              <p:cond delay="0"/>
                            </p:stCondLst>
                            <p:childTnLst>
                              <p:par>
                                <p:cTn id="41" presetID="2" presetClass="entr" presetSubtype="4" fill="hold" nodeType="clickEffect">
                                  <p:stCondLst>
                                    <p:cond delay="0"/>
                                  </p:stCondLst>
                                  <p:childTnLst>
                                    <p:set>
                                      <p:cBhvr>
                                        <p:cTn id="42" dur="1" fill="hold">
                                          <p:stCondLst>
                                            <p:cond delay="0"/>
                                          </p:stCondLst>
                                        </p:cTn>
                                        <p:tgtEl>
                                          <p:spTgt spid="3">
                                            <p:txEl>
                                              <p:pRg st="8" end="8"/>
                                            </p:txEl>
                                          </p:spTgt>
                                        </p:tgtEl>
                                        <p:attrNameLst>
                                          <p:attrName>style.visibility</p:attrName>
                                        </p:attrNameLst>
                                      </p:cBhvr>
                                      <p:to>
                                        <p:strVal val="visible"/>
                                      </p:to>
                                    </p:set>
                                    <p:anim calcmode="lin" valueType="num">
                                      <p:cBhvr additive="base">
                                        <p:cTn id="43" dur="500" fill="hold"/>
                                        <p:tgtEl>
                                          <p:spTgt spid="3">
                                            <p:txEl>
                                              <p:pRg st="8" end="8"/>
                                            </p:txEl>
                                          </p:spTgt>
                                        </p:tgtEl>
                                        <p:attrNameLst>
                                          <p:attrName>ppt_x</p:attrName>
                                        </p:attrNameLst>
                                      </p:cBhvr>
                                      <p:tavLst>
                                        <p:tav tm="0">
                                          <p:val>
                                            <p:strVal val="#ppt_x"/>
                                          </p:val>
                                        </p:tav>
                                        <p:tav tm="100000">
                                          <p:val>
                                            <p:strVal val="#ppt_x"/>
                                          </p:val>
                                        </p:tav>
                                      </p:tavLst>
                                    </p:anim>
                                    <p:anim calcmode="lin" valueType="num">
                                      <p:cBhvr additive="base">
                                        <p:cTn id="44" dur="500" fill="hold"/>
                                        <p:tgtEl>
                                          <p:spTgt spid="3">
                                            <p:txEl>
                                              <p:pRg st="8" end="8"/>
                                            </p:txEl>
                                          </p:spTgt>
                                        </p:tgtEl>
                                        <p:attrNameLst>
                                          <p:attrName>ppt_y</p:attrName>
                                        </p:attrNameLst>
                                      </p:cBhvr>
                                      <p:tavLst>
                                        <p:tav tm="0">
                                          <p:val>
                                            <p:strVal val="1+#ppt_h/2"/>
                                          </p:val>
                                        </p:tav>
                                        <p:tav tm="100000">
                                          <p:val>
                                            <p:strVal val="#ppt_y"/>
                                          </p:val>
                                        </p:tav>
                                      </p:tavLst>
                                    </p:anim>
                                  </p:childTnLst>
                                </p:cTn>
                              </p:par>
                            </p:childTnLst>
                          </p:cTn>
                        </p:par>
                      </p:childTnLst>
                    </p:cTn>
                  </p:par>
                  <p:par>
                    <p:cTn id="45" fill="hold">
                      <p:stCondLst>
                        <p:cond delay="indefinite"/>
                      </p:stCondLst>
                      <p:childTnLst>
                        <p:par>
                          <p:cTn id="46" fill="hold">
                            <p:stCondLst>
                              <p:cond delay="0"/>
                            </p:stCondLst>
                            <p:childTnLst>
                              <p:par>
                                <p:cTn id="47" presetID="2" presetClass="entr" presetSubtype="4" fill="hold" nodeType="clickEffect">
                                  <p:stCondLst>
                                    <p:cond delay="0"/>
                                  </p:stCondLst>
                                  <p:childTnLst>
                                    <p:set>
                                      <p:cBhvr>
                                        <p:cTn id="48" dur="1" fill="hold">
                                          <p:stCondLst>
                                            <p:cond delay="0"/>
                                          </p:stCondLst>
                                        </p:cTn>
                                        <p:tgtEl>
                                          <p:spTgt spid="3">
                                            <p:txEl>
                                              <p:pRg st="9" end="9"/>
                                            </p:txEl>
                                          </p:spTgt>
                                        </p:tgtEl>
                                        <p:attrNameLst>
                                          <p:attrName>style.visibility</p:attrName>
                                        </p:attrNameLst>
                                      </p:cBhvr>
                                      <p:to>
                                        <p:strVal val="visible"/>
                                      </p:to>
                                    </p:set>
                                    <p:anim calcmode="lin" valueType="num">
                                      <p:cBhvr additive="base">
                                        <p:cTn id="49" dur="500" fill="hold"/>
                                        <p:tgtEl>
                                          <p:spTgt spid="3">
                                            <p:txEl>
                                              <p:pRg st="9" end="9"/>
                                            </p:txEl>
                                          </p:spTgt>
                                        </p:tgtEl>
                                        <p:attrNameLst>
                                          <p:attrName>ppt_x</p:attrName>
                                        </p:attrNameLst>
                                      </p:cBhvr>
                                      <p:tavLst>
                                        <p:tav tm="0">
                                          <p:val>
                                            <p:strVal val="#ppt_x"/>
                                          </p:val>
                                        </p:tav>
                                        <p:tav tm="100000">
                                          <p:val>
                                            <p:strVal val="#ppt_x"/>
                                          </p:val>
                                        </p:tav>
                                      </p:tavLst>
                                    </p:anim>
                                    <p:anim calcmode="lin" valueType="num">
                                      <p:cBhvr additive="base">
                                        <p:cTn id="50" dur="500" fill="hold"/>
                                        <p:tgtEl>
                                          <p:spTgt spid="3">
                                            <p:txEl>
                                              <p:pRg st="9" end="9"/>
                                            </p:txEl>
                                          </p:spTgt>
                                        </p:tgtEl>
                                        <p:attrNameLst>
                                          <p:attrName>ppt_y</p:attrName>
                                        </p:attrNameLst>
                                      </p:cBhvr>
                                      <p:tavLst>
                                        <p:tav tm="0">
                                          <p:val>
                                            <p:strVal val="1+#ppt_h/2"/>
                                          </p:val>
                                        </p:tav>
                                        <p:tav tm="100000">
                                          <p:val>
                                            <p:strVal val="#ppt_y"/>
                                          </p:val>
                                        </p:tav>
                                      </p:tavLst>
                                    </p:anim>
                                  </p:childTnLst>
                                </p:cTn>
                              </p:par>
                            </p:childTnLst>
                          </p:cTn>
                        </p:par>
                      </p:childTnLst>
                    </p:cTn>
                  </p:par>
                </p:childTnLst>
              </p:cTn>
              <p:prevCondLst>
                <p:cond evt="onPrev" delay="0">
                  <p:tgtEl>
                    <p:sldTgt/>
                  </p:tgtEl>
                </p:cond>
              </p:prevCondLst>
              <p:nextCondLst>
                <p:cond evt="onNext" delay="0">
                  <p:tgtEl>
                    <p:sldTgt/>
                  </p:tgtEl>
                </p:cond>
              </p:nextCondLst>
            </p:seq>
          </p:childTnLst>
        </p:cTn>
      </p:par>
    </p:tnLst>
  </p:timing>
</p:sld>
</file>

<file path=ppt/slides/slide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5" name="Title 4"/>
          <p:cNvSpPr>
            <a:spLocks noGrp="1"/>
          </p:cNvSpPr>
          <p:nvPr>
            <p:ph type="title"/>
          </p:nvPr>
        </p:nvSpPr>
        <p:spPr>
          <a:xfrm>
            <a:off x="509909" y="287629"/>
            <a:ext cx="8596668" cy="1320800"/>
          </a:xfrm>
        </p:spPr>
        <p:txBody>
          <a:bodyPr/>
          <a:lstStyle/>
          <a:p>
            <a:r>
              <a:rPr lang="en-GB" dirty="0" smtClean="0"/>
              <a:t>Auditory Perception</a:t>
            </a:r>
            <a:endParaRPr lang="en-GB" dirty="0"/>
          </a:p>
        </p:txBody>
      </p:sp>
      <p:graphicFrame>
        <p:nvGraphicFramePr>
          <p:cNvPr id="7" name="Content Placeholder 6"/>
          <p:cNvGraphicFramePr>
            <a:graphicFrameLocks noGrp="1"/>
          </p:cNvGraphicFramePr>
          <p:nvPr>
            <p:ph idx="1"/>
            <p:extLst/>
          </p:nvPr>
        </p:nvGraphicFramePr>
        <p:xfrm>
          <a:off x="0" y="1260699"/>
          <a:ext cx="11106307" cy="4534794"/>
        </p:xfrm>
        <a:graphic>
          <a:graphicData uri="http://schemas.openxmlformats.org/drawingml/2006/diagram">
            <dgm:relIds xmlns:dgm="http://schemas.openxmlformats.org/drawingml/2006/diagram" xmlns:r="http://schemas.openxmlformats.org/officeDocument/2006/relationships" r:dm="rId2" r:lo="rId3" r:qs="rId4" r:cs="rId5"/>
          </a:graphicData>
        </a:graphic>
      </p:graphicFrame>
    </p:spTree>
    <p:extLst>
      <p:ext uri="{BB962C8B-B14F-4D97-AF65-F5344CB8AC3E}">
        <p14:creationId xmlns:p14="http://schemas.microsoft.com/office/powerpoint/2010/main" val="2382666431"/>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2" presetClass="entr" presetSubtype="4" fill="hold" grpId="0" nodeType="clickEffect">
                                  <p:stCondLst>
                                    <p:cond delay="0"/>
                                  </p:stCondLst>
                                  <p:childTnLst>
                                    <p:set>
                                      <p:cBhvr>
                                        <p:cTn id="6" dur="1" fill="hold">
                                          <p:stCondLst>
                                            <p:cond delay="0"/>
                                          </p:stCondLst>
                                        </p:cTn>
                                        <p:tgtEl>
                                          <p:spTgt spid="7">
                                            <p:graphicEl>
                                              <a:dgm id="{885F4354-6605-4DC1-BCE1-9E3D5C93E72D}"/>
                                            </p:graphicEl>
                                          </p:spTgt>
                                        </p:tgtEl>
                                        <p:attrNameLst>
                                          <p:attrName>style.visibility</p:attrName>
                                        </p:attrNameLst>
                                      </p:cBhvr>
                                      <p:to>
                                        <p:strVal val="visible"/>
                                      </p:to>
                                    </p:set>
                                    <p:anim calcmode="lin" valueType="num">
                                      <p:cBhvr additive="base">
                                        <p:cTn id="7" dur="500" fill="hold"/>
                                        <p:tgtEl>
                                          <p:spTgt spid="7">
                                            <p:graphicEl>
                                              <a:dgm id="{885F4354-6605-4DC1-BCE1-9E3D5C93E72D}"/>
                                            </p:graphicEl>
                                          </p:spTgt>
                                        </p:tgtEl>
                                        <p:attrNameLst>
                                          <p:attrName>ppt_x</p:attrName>
                                        </p:attrNameLst>
                                      </p:cBhvr>
                                      <p:tavLst>
                                        <p:tav tm="0">
                                          <p:val>
                                            <p:strVal val="#ppt_x"/>
                                          </p:val>
                                        </p:tav>
                                        <p:tav tm="100000">
                                          <p:val>
                                            <p:strVal val="#ppt_x"/>
                                          </p:val>
                                        </p:tav>
                                      </p:tavLst>
                                    </p:anim>
                                    <p:anim calcmode="lin" valueType="num">
                                      <p:cBhvr additive="base">
                                        <p:cTn id="8" dur="500" fill="hold"/>
                                        <p:tgtEl>
                                          <p:spTgt spid="7">
                                            <p:graphicEl>
                                              <a:dgm id="{885F4354-6605-4DC1-BCE1-9E3D5C93E72D}"/>
                                            </p:graphicEl>
                                          </p:spTgt>
                                        </p:tgtEl>
                                        <p:attrNameLst>
                                          <p:attrName>ppt_y</p:attrName>
                                        </p:attrNameLst>
                                      </p:cBhvr>
                                      <p:tavLst>
                                        <p:tav tm="0">
                                          <p:val>
                                            <p:strVal val="1+#ppt_h/2"/>
                                          </p:val>
                                        </p:tav>
                                        <p:tav tm="100000">
                                          <p:val>
                                            <p:strVal val="#ppt_y"/>
                                          </p:val>
                                        </p:tav>
                                      </p:tavLst>
                                    </p:anim>
                                  </p:childTnLst>
                                </p:cTn>
                              </p:par>
                            </p:childTnLst>
                          </p:cTn>
                        </p:par>
                      </p:childTnLst>
                    </p:cTn>
                  </p:par>
                  <p:par>
                    <p:cTn id="9" fill="hold">
                      <p:stCondLst>
                        <p:cond delay="indefinite"/>
                      </p:stCondLst>
                      <p:childTnLst>
                        <p:par>
                          <p:cTn id="10" fill="hold">
                            <p:stCondLst>
                              <p:cond delay="0"/>
                            </p:stCondLst>
                            <p:childTnLst>
                              <p:par>
                                <p:cTn id="11" presetID="2" presetClass="entr" presetSubtype="4" fill="hold" grpId="0" nodeType="clickEffect">
                                  <p:stCondLst>
                                    <p:cond delay="0"/>
                                  </p:stCondLst>
                                  <p:childTnLst>
                                    <p:set>
                                      <p:cBhvr>
                                        <p:cTn id="12" dur="1" fill="hold">
                                          <p:stCondLst>
                                            <p:cond delay="0"/>
                                          </p:stCondLst>
                                        </p:cTn>
                                        <p:tgtEl>
                                          <p:spTgt spid="7">
                                            <p:graphicEl>
                                              <a:dgm id="{71ECEFD2-55BC-4432-AED1-679DA1A6F50E}"/>
                                            </p:graphicEl>
                                          </p:spTgt>
                                        </p:tgtEl>
                                        <p:attrNameLst>
                                          <p:attrName>style.visibility</p:attrName>
                                        </p:attrNameLst>
                                      </p:cBhvr>
                                      <p:to>
                                        <p:strVal val="visible"/>
                                      </p:to>
                                    </p:set>
                                    <p:anim calcmode="lin" valueType="num">
                                      <p:cBhvr additive="base">
                                        <p:cTn id="13" dur="500" fill="hold"/>
                                        <p:tgtEl>
                                          <p:spTgt spid="7">
                                            <p:graphicEl>
                                              <a:dgm id="{71ECEFD2-55BC-4432-AED1-679DA1A6F50E}"/>
                                            </p:graphicEl>
                                          </p:spTgt>
                                        </p:tgtEl>
                                        <p:attrNameLst>
                                          <p:attrName>ppt_x</p:attrName>
                                        </p:attrNameLst>
                                      </p:cBhvr>
                                      <p:tavLst>
                                        <p:tav tm="0">
                                          <p:val>
                                            <p:strVal val="#ppt_x"/>
                                          </p:val>
                                        </p:tav>
                                        <p:tav tm="100000">
                                          <p:val>
                                            <p:strVal val="#ppt_x"/>
                                          </p:val>
                                        </p:tav>
                                      </p:tavLst>
                                    </p:anim>
                                    <p:anim calcmode="lin" valueType="num">
                                      <p:cBhvr additive="base">
                                        <p:cTn id="14" dur="500" fill="hold"/>
                                        <p:tgtEl>
                                          <p:spTgt spid="7">
                                            <p:graphicEl>
                                              <a:dgm id="{71ECEFD2-55BC-4432-AED1-679DA1A6F50E}"/>
                                            </p:graphicEl>
                                          </p:spTgt>
                                        </p:tgtEl>
                                        <p:attrNameLst>
                                          <p:attrName>ppt_y</p:attrName>
                                        </p:attrNameLst>
                                      </p:cBhvr>
                                      <p:tavLst>
                                        <p:tav tm="0">
                                          <p:val>
                                            <p:strVal val="1+#ppt_h/2"/>
                                          </p:val>
                                        </p:tav>
                                        <p:tav tm="100000">
                                          <p:val>
                                            <p:strVal val="#ppt_y"/>
                                          </p:val>
                                        </p:tav>
                                      </p:tavLst>
                                    </p:anim>
                                  </p:childTnLst>
                                </p:cTn>
                              </p:par>
                              <p:par>
                                <p:cTn id="15" presetID="2" presetClass="entr" presetSubtype="4" fill="hold" grpId="0" nodeType="withEffect">
                                  <p:stCondLst>
                                    <p:cond delay="0"/>
                                  </p:stCondLst>
                                  <p:childTnLst>
                                    <p:set>
                                      <p:cBhvr>
                                        <p:cTn id="16" dur="1" fill="hold">
                                          <p:stCondLst>
                                            <p:cond delay="0"/>
                                          </p:stCondLst>
                                        </p:cTn>
                                        <p:tgtEl>
                                          <p:spTgt spid="7">
                                            <p:graphicEl>
                                              <a:dgm id="{B5AA4EFF-CA8A-4345-8A91-05803976F47A}"/>
                                            </p:graphicEl>
                                          </p:spTgt>
                                        </p:tgtEl>
                                        <p:attrNameLst>
                                          <p:attrName>style.visibility</p:attrName>
                                        </p:attrNameLst>
                                      </p:cBhvr>
                                      <p:to>
                                        <p:strVal val="visible"/>
                                      </p:to>
                                    </p:set>
                                    <p:anim calcmode="lin" valueType="num">
                                      <p:cBhvr additive="base">
                                        <p:cTn id="17" dur="500" fill="hold"/>
                                        <p:tgtEl>
                                          <p:spTgt spid="7">
                                            <p:graphicEl>
                                              <a:dgm id="{B5AA4EFF-CA8A-4345-8A91-05803976F47A}"/>
                                            </p:graphicEl>
                                          </p:spTgt>
                                        </p:tgtEl>
                                        <p:attrNameLst>
                                          <p:attrName>ppt_x</p:attrName>
                                        </p:attrNameLst>
                                      </p:cBhvr>
                                      <p:tavLst>
                                        <p:tav tm="0">
                                          <p:val>
                                            <p:strVal val="#ppt_x"/>
                                          </p:val>
                                        </p:tav>
                                        <p:tav tm="100000">
                                          <p:val>
                                            <p:strVal val="#ppt_x"/>
                                          </p:val>
                                        </p:tav>
                                      </p:tavLst>
                                    </p:anim>
                                    <p:anim calcmode="lin" valueType="num">
                                      <p:cBhvr additive="base">
                                        <p:cTn id="18" dur="500" fill="hold"/>
                                        <p:tgtEl>
                                          <p:spTgt spid="7">
                                            <p:graphicEl>
                                              <a:dgm id="{B5AA4EFF-CA8A-4345-8A91-05803976F47A}"/>
                                            </p:graphicEl>
                                          </p:spTgt>
                                        </p:tgtEl>
                                        <p:attrNameLst>
                                          <p:attrName>ppt_y</p:attrName>
                                        </p:attrNameLst>
                                      </p:cBhvr>
                                      <p:tavLst>
                                        <p:tav tm="0">
                                          <p:val>
                                            <p:strVal val="1+#ppt_h/2"/>
                                          </p:val>
                                        </p:tav>
                                        <p:tav tm="100000">
                                          <p:val>
                                            <p:strVal val="#ppt_y"/>
                                          </p:val>
                                        </p:tav>
                                      </p:tavLst>
                                    </p:anim>
                                  </p:childTnLst>
                                </p:cTn>
                              </p:par>
                            </p:childTnLst>
                          </p:cTn>
                        </p:par>
                      </p:childTnLst>
                    </p:cTn>
                  </p:par>
                  <p:par>
                    <p:cTn id="19" fill="hold">
                      <p:stCondLst>
                        <p:cond delay="indefinite"/>
                      </p:stCondLst>
                      <p:childTnLst>
                        <p:par>
                          <p:cTn id="20" fill="hold">
                            <p:stCondLst>
                              <p:cond delay="0"/>
                            </p:stCondLst>
                            <p:childTnLst>
                              <p:par>
                                <p:cTn id="21" presetID="2" presetClass="entr" presetSubtype="4" fill="hold" grpId="0" nodeType="clickEffect">
                                  <p:stCondLst>
                                    <p:cond delay="0"/>
                                  </p:stCondLst>
                                  <p:childTnLst>
                                    <p:set>
                                      <p:cBhvr>
                                        <p:cTn id="22" dur="1" fill="hold">
                                          <p:stCondLst>
                                            <p:cond delay="0"/>
                                          </p:stCondLst>
                                        </p:cTn>
                                        <p:tgtEl>
                                          <p:spTgt spid="7">
                                            <p:graphicEl>
                                              <a:dgm id="{F95592C1-DDF4-4ECD-9387-B0CFC391BF4A}"/>
                                            </p:graphicEl>
                                          </p:spTgt>
                                        </p:tgtEl>
                                        <p:attrNameLst>
                                          <p:attrName>style.visibility</p:attrName>
                                        </p:attrNameLst>
                                      </p:cBhvr>
                                      <p:to>
                                        <p:strVal val="visible"/>
                                      </p:to>
                                    </p:set>
                                    <p:anim calcmode="lin" valueType="num">
                                      <p:cBhvr additive="base">
                                        <p:cTn id="23" dur="500" fill="hold"/>
                                        <p:tgtEl>
                                          <p:spTgt spid="7">
                                            <p:graphicEl>
                                              <a:dgm id="{F95592C1-DDF4-4ECD-9387-B0CFC391BF4A}"/>
                                            </p:graphicEl>
                                          </p:spTgt>
                                        </p:tgtEl>
                                        <p:attrNameLst>
                                          <p:attrName>ppt_x</p:attrName>
                                        </p:attrNameLst>
                                      </p:cBhvr>
                                      <p:tavLst>
                                        <p:tav tm="0">
                                          <p:val>
                                            <p:strVal val="#ppt_x"/>
                                          </p:val>
                                        </p:tav>
                                        <p:tav tm="100000">
                                          <p:val>
                                            <p:strVal val="#ppt_x"/>
                                          </p:val>
                                        </p:tav>
                                      </p:tavLst>
                                    </p:anim>
                                    <p:anim calcmode="lin" valueType="num">
                                      <p:cBhvr additive="base">
                                        <p:cTn id="24" dur="500" fill="hold"/>
                                        <p:tgtEl>
                                          <p:spTgt spid="7">
                                            <p:graphicEl>
                                              <a:dgm id="{F95592C1-DDF4-4ECD-9387-B0CFC391BF4A}"/>
                                            </p:graphicEl>
                                          </p:spTgt>
                                        </p:tgtEl>
                                        <p:attrNameLst>
                                          <p:attrName>ppt_y</p:attrName>
                                        </p:attrNameLst>
                                      </p:cBhvr>
                                      <p:tavLst>
                                        <p:tav tm="0">
                                          <p:val>
                                            <p:strVal val="1+#ppt_h/2"/>
                                          </p:val>
                                        </p:tav>
                                        <p:tav tm="100000">
                                          <p:val>
                                            <p:strVal val="#ppt_y"/>
                                          </p:val>
                                        </p:tav>
                                      </p:tavLst>
                                    </p:anim>
                                  </p:childTnLst>
                                </p:cTn>
                              </p:par>
                              <p:par>
                                <p:cTn id="25" presetID="2" presetClass="entr" presetSubtype="4" fill="hold" grpId="0" nodeType="withEffect">
                                  <p:stCondLst>
                                    <p:cond delay="0"/>
                                  </p:stCondLst>
                                  <p:childTnLst>
                                    <p:set>
                                      <p:cBhvr>
                                        <p:cTn id="26" dur="1" fill="hold">
                                          <p:stCondLst>
                                            <p:cond delay="0"/>
                                          </p:stCondLst>
                                        </p:cTn>
                                        <p:tgtEl>
                                          <p:spTgt spid="7">
                                            <p:graphicEl>
                                              <a:dgm id="{E9ED6191-A428-41CC-9B4A-FF0DDF2CFC23}"/>
                                            </p:graphicEl>
                                          </p:spTgt>
                                        </p:tgtEl>
                                        <p:attrNameLst>
                                          <p:attrName>style.visibility</p:attrName>
                                        </p:attrNameLst>
                                      </p:cBhvr>
                                      <p:to>
                                        <p:strVal val="visible"/>
                                      </p:to>
                                    </p:set>
                                    <p:anim calcmode="lin" valueType="num">
                                      <p:cBhvr additive="base">
                                        <p:cTn id="27" dur="500" fill="hold"/>
                                        <p:tgtEl>
                                          <p:spTgt spid="7">
                                            <p:graphicEl>
                                              <a:dgm id="{E9ED6191-A428-41CC-9B4A-FF0DDF2CFC23}"/>
                                            </p:graphicEl>
                                          </p:spTgt>
                                        </p:tgtEl>
                                        <p:attrNameLst>
                                          <p:attrName>ppt_x</p:attrName>
                                        </p:attrNameLst>
                                      </p:cBhvr>
                                      <p:tavLst>
                                        <p:tav tm="0">
                                          <p:val>
                                            <p:strVal val="#ppt_x"/>
                                          </p:val>
                                        </p:tav>
                                        <p:tav tm="100000">
                                          <p:val>
                                            <p:strVal val="#ppt_x"/>
                                          </p:val>
                                        </p:tav>
                                      </p:tavLst>
                                    </p:anim>
                                    <p:anim calcmode="lin" valueType="num">
                                      <p:cBhvr additive="base">
                                        <p:cTn id="28" dur="500" fill="hold"/>
                                        <p:tgtEl>
                                          <p:spTgt spid="7">
                                            <p:graphicEl>
                                              <a:dgm id="{E9ED6191-A428-41CC-9B4A-FF0DDF2CFC23}"/>
                                            </p:graphicEl>
                                          </p:spTgt>
                                        </p:tgtEl>
                                        <p:attrNameLst>
                                          <p:attrName>ppt_y</p:attrName>
                                        </p:attrNameLst>
                                      </p:cBhvr>
                                      <p:tavLst>
                                        <p:tav tm="0">
                                          <p:val>
                                            <p:strVal val="1+#ppt_h/2"/>
                                          </p:val>
                                        </p:tav>
                                        <p:tav tm="100000">
                                          <p:val>
                                            <p:strVal val="#ppt_y"/>
                                          </p:val>
                                        </p:tav>
                                      </p:tavLst>
                                    </p:anim>
                                  </p:childTnLst>
                                </p:cTn>
                              </p:par>
                            </p:childTnLst>
                          </p:cTn>
                        </p:par>
                      </p:childTnLst>
                    </p:cTn>
                  </p:par>
                  <p:par>
                    <p:cTn id="29" fill="hold">
                      <p:stCondLst>
                        <p:cond delay="indefinite"/>
                      </p:stCondLst>
                      <p:childTnLst>
                        <p:par>
                          <p:cTn id="30" fill="hold">
                            <p:stCondLst>
                              <p:cond delay="0"/>
                            </p:stCondLst>
                            <p:childTnLst>
                              <p:par>
                                <p:cTn id="31" presetID="2" presetClass="entr" presetSubtype="4" fill="hold" grpId="0" nodeType="clickEffect">
                                  <p:stCondLst>
                                    <p:cond delay="0"/>
                                  </p:stCondLst>
                                  <p:childTnLst>
                                    <p:set>
                                      <p:cBhvr>
                                        <p:cTn id="32" dur="1" fill="hold">
                                          <p:stCondLst>
                                            <p:cond delay="0"/>
                                          </p:stCondLst>
                                        </p:cTn>
                                        <p:tgtEl>
                                          <p:spTgt spid="7">
                                            <p:graphicEl>
                                              <a:dgm id="{6E721D37-1D8A-4368-B276-9A984D56FA95}"/>
                                            </p:graphicEl>
                                          </p:spTgt>
                                        </p:tgtEl>
                                        <p:attrNameLst>
                                          <p:attrName>style.visibility</p:attrName>
                                        </p:attrNameLst>
                                      </p:cBhvr>
                                      <p:to>
                                        <p:strVal val="visible"/>
                                      </p:to>
                                    </p:set>
                                    <p:anim calcmode="lin" valueType="num">
                                      <p:cBhvr additive="base">
                                        <p:cTn id="33" dur="500" fill="hold"/>
                                        <p:tgtEl>
                                          <p:spTgt spid="7">
                                            <p:graphicEl>
                                              <a:dgm id="{6E721D37-1D8A-4368-B276-9A984D56FA95}"/>
                                            </p:graphicEl>
                                          </p:spTgt>
                                        </p:tgtEl>
                                        <p:attrNameLst>
                                          <p:attrName>ppt_x</p:attrName>
                                        </p:attrNameLst>
                                      </p:cBhvr>
                                      <p:tavLst>
                                        <p:tav tm="0">
                                          <p:val>
                                            <p:strVal val="#ppt_x"/>
                                          </p:val>
                                        </p:tav>
                                        <p:tav tm="100000">
                                          <p:val>
                                            <p:strVal val="#ppt_x"/>
                                          </p:val>
                                        </p:tav>
                                      </p:tavLst>
                                    </p:anim>
                                    <p:anim calcmode="lin" valueType="num">
                                      <p:cBhvr additive="base">
                                        <p:cTn id="34" dur="500" fill="hold"/>
                                        <p:tgtEl>
                                          <p:spTgt spid="7">
                                            <p:graphicEl>
                                              <a:dgm id="{6E721D37-1D8A-4368-B276-9A984D56FA95}"/>
                                            </p:graphicEl>
                                          </p:spTgt>
                                        </p:tgtEl>
                                        <p:attrNameLst>
                                          <p:attrName>ppt_y</p:attrName>
                                        </p:attrNameLst>
                                      </p:cBhvr>
                                      <p:tavLst>
                                        <p:tav tm="0">
                                          <p:val>
                                            <p:strVal val="1+#ppt_h/2"/>
                                          </p:val>
                                        </p:tav>
                                        <p:tav tm="100000">
                                          <p:val>
                                            <p:strVal val="#ppt_y"/>
                                          </p:val>
                                        </p:tav>
                                      </p:tavLst>
                                    </p:anim>
                                  </p:childTnLst>
                                </p:cTn>
                              </p:par>
                              <p:par>
                                <p:cTn id="35" presetID="2" presetClass="entr" presetSubtype="4" fill="hold" grpId="0" nodeType="withEffect">
                                  <p:stCondLst>
                                    <p:cond delay="0"/>
                                  </p:stCondLst>
                                  <p:childTnLst>
                                    <p:set>
                                      <p:cBhvr>
                                        <p:cTn id="36" dur="1" fill="hold">
                                          <p:stCondLst>
                                            <p:cond delay="0"/>
                                          </p:stCondLst>
                                        </p:cTn>
                                        <p:tgtEl>
                                          <p:spTgt spid="7">
                                            <p:graphicEl>
                                              <a:dgm id="{E5C4CDF1-CEC9-404B-B640-EE0ADCC2CCE0}"/>
                                            </p:graphicEl>
                                          </p:spTgt>
                                        </p:tgtEl>
                                        <p:attrNameLst>
                                          <p:attrName>style.visibility</p:attrName>
                                        </p:attrNameLst>
                                      </p:cBhvr>
                                      <p:to>
                                        <p:strVal val="visible"/>
                                      </p:to>
                                    </p:set>
                                    <p:anim calcmode="lin" valueType="num">
                                      <p:cBhvr additive="base">
                                        <p:cTn id="37" dur="500" fill="hold"/>
                                        <p:tgtEl>
                                          <p:spTgt spid="7">
                                            <p:graphicEl>
                                              <a:dgm id="{E5C4CDF1-CEC9-404B-B640-EE0ADCC2CCE0}"/>
                                            </p:graphicEl>
                                          </p:spTgt>
                                        </p:tgtEl>
                                        <p:attrNameLst>
                                          <p:attrName>ppt_x</p:attrName>
                                        </p:attrNameLst>
                                      </p:cBhvr>
                                      <p:tavLst>
                                        <p:tav tm="0">
                                          <p:val>
                                            <p:strVal val="#ppt_x"/>
                                          </p:val>
                                        </p:tav>
                                        <p:tav tm="100000">
                                          <p:val>
                                            <p:strVal val="#ppt_x"/>
                                          </p:val>
                                        </p:tav>
                                      </p:tavLst>
                                    </p:anim>
                                    <p:anim calcmode="lin" valueType="num">
                                      <p:cBhvr additive="base">
                                        <p:cTn id="38" dur="500" fill="hold"/>
                                        <p:tgtEl>
                                          <p:spTgt spid="7">
                                            <p:graphicEl>
                                              <a:dgm id="{E5C4CDF1-CEC9-404B-B640-EE0ADCC2CCE0}"/>
                                            </p:graphicEl>
                                          </p:spTgt>
                                        </p:tgtEl>
                                        <p:attrNameLst>
                                          <p:attrName>ppt_y</p:attrName>
                                        </p:attrNameLst>
                                      </p:cBhvr>
                                      <p:tavLst>
                                        <p:tav tm="0">
                                          <p:val>
                                            <p:strVal val="1+#ppt_h/2"/>
                                          </p:val>
                                        </p:tav>
                                        <p:tav tm="100000">
                                          <p:val>
                                            <p:strVal val="#ppt_y"/>
                                          </p:val>
                                        </p:tav>
                                      </p:tavLst>
                                    </p:anim>
                                  </p:childTnLst>
                                </p:cTn>
                              </p:par>
                            </p:childTnLst>
                          </p:cTn>
                        </p:par>
                      </p:childTnLst>
                    </p:cTn>
                  </p:par>
                  <p:par>
                    <p:cTn id="39" fill="hold">
                      <p:stCondLst>
                        <p:cond delay="indefinite"/>
                      </p:stCondLst>
                      <p:childTnLst>
                        <p:par>
                          <p:cTn id="40" fill="hold">
                            <p:stCondLst>
                              <p:cond delay="0"/>
                            </p:stCondLst>
                            <p:childTnLst>
                              <p:par>
                                <p:cTn id="41" presetID="2" presetClass="entr" presetSubtype="4" fill="hold" grpId="0" nodeType="clickEffect">
                                  <p:stCondLst>
                                    <p:cond delay="0"/>
                                  </p:stCondLst>
                                  <p:childTnLst>
                                    <p:set>
                                      <p:cBhvr>
                                        <p:cTn id="42" dur="1" fill="hold">
                                          <p:stCondLst>
                                            <p:cond delay="0"/>
                                          </p:stCondLst>
                                        </p:cTn>
                                        <p:tgtEl>
                                          <p:spTgt spid="7">
                                            <p:graphicEl>
                                              <a:dgm id="{313DCB06-AF53-4478-83A6-9055B94672A0}"/>
                                            </p:graphicEl>
                                          </p:spTgt>
                                        </p:tgtEl>
                                        <p:attrNameLst>
                                          <p:attrName>style.visibility</p:attrName>
                                        </p:attrNameLst>
                                      </p:cBhvr>
                                      <p:to>
                                        <p:strVal val="visible"/>
                                      </p:to>
                                    </p:set>
                                    <p:anim calcmode="lin" valueType="num">
                                      <p:cBhvr additive="base">
                                        <p:cTn id="43" dur="500" fill="hold"/>
                                        <p:tgtEl>
                                          <p:spTgt spid="7">
                                            <p:graphicEl>
                                              <a:dgm id="{313DCB06-AF53-4478-83A6-9055B94672A0}"/>
                                            </p:graphicEl>
                                          </p:spTgt>
                                        </p:tgtEl>
                                        <p:attrNameLst>
                                          <p:attrName>ppt_x</p:attrName>
                                        </p:attrNameLst>
                                      </p:cBhvr>
                                      <p:tavLst>
                                        <p:tav tm="0">
                                          <p:val>
                                            <p:strVal val="#ppt_x"/>
                                          </p:val>
                                        </p:tav>
                                        <p:tav tm="100000">
                                          <p:val>
                                            <p:strVal val="#ppt_x"/>
                                          </p:val>
                                        </p:tav>
                                      </p:tavLst>
                                    </p:anim>
                                    <p:anim calcmode="lin" valueType="num">
                                      <p:cBhvr additive="base">
                                        <p:cTn id="44" dur="500" fill="hold"/>
                                        <p:tgtEl>
                                          <p:spTgt spid="7">
                                            <p:graphicEl>
                                              <a:dgm id="{313DCB06-AF53-4478-83A6-9055B94672A0}"/>
                                            </p:graphicEl>
                                          </p:spTgt>
                                        </p:tgtEl>
                                        <p:attrNameLst>
                                          <p:attrName>ppt_y</p:attrName>
                                        </p:attrNameLst>
                                      </p:cBhvr>
                                      <p:tavLst>
                                        <p:tav tm="0">
                                          <p:val>
                                            <p:strVal val="1+#ppt_h/2"/>
                                          </p:val>
                                        </p:tav>
                                        <p:tav tm="100000">
                                          <p:val>
                                            <p:strVal val="#ppt_y"/>
                                          </p:val>
                                        </p:tav>
                                      </p:tavLst>
                                    </p:anim>
                                  </p:childTnLst>
                                </p:cTn>
                              </p:par>
                              <p:par>
                                <p:cTn id="45" presetID="2" presetClass="entr" presetSubtype="4" fill="hold" grpId="0" nodeType="withEffect">
                                  <p:stCondLst>
                                    <p:cond delay="0"/>
                                  </p:stCondLst>
                                  <p:childTnLst>
                                    <p:set>
                                      <p:cBhvr>
                                        <p:cTn id="46" dur="1" fill="hold">
                                          <p:stCondLst>
                                            <p:cond delay="0"/>
                                          </p:stCondLst>
                                        </p:cTn>
                                        <p:tgtEl>
                                          <p:spTgt spid="7">
                                            <p:graphicEl>
                                              <a:dgm id="{387615AD-3897-4ED3-BF38-2ECD9876C04E}"/>
                                            </p:graphicEl>
                                          </p:spTgt>
                                        </p:tgtEl>
                                        <p:attrNameLst>
                                          <p:attrName>style.visibility</p:attrName>
                                        </p:attrNameLst>
                                      </p:cBhvr>
                                      <p:to>
                                        <p:strVal val="visible"/>
                                      </p:to>
                                    </p:set>
                                    <p:anim calcmode="lin" valueType="num">
                                      <p:cBhvr additive="base">
                                        <p:cTn id="47" dur="500" fill="hold"/>
                                        <p:tgtEl>
                                          <p:spTgt spid="7">
                                            <p:graphicEl>
                                              <a:dgm id="{387615AD-3897-4ED3-BF38-2ECD9876C04E}"/>
                                            </p:graphicEl>
                                          </p:spTgt>
                                        </p:tgtEl>
                                        <p:attrNameLst>
                                          <p:attrName>ppt_x</p:attrName>
                                        </p:attrNameLst>
                                      </p:cBhvr>
                                      <p:tavLst>
                                        <p:tav tm="0">
                                          <p:val>
                                            <p:strVal val="#ppt_x"/>
                                          </p:val>
                                        </p:tav>
                                        <p:tav tm="100000">
                                          <p:val>
                                            <p:strVal val="#ppt_x"/>
                                          </p:val>
                                        </p:tav>
                                      </p:tavLst>
                                    </p:anim>
                                    <p:anim calcmode="lin" valueType="num">
                                      <p:cBhvr additive="base">
                                        <p:cTn id="48" dur="500" fill="hold"/>
                                        <p:tgtEl>
                                          <p:spTgt spid="7">
                                            <p:graphicEl>
                                              <a:dgm id="{387615AD-3897-4ED3-BF38-2ECD9876C04E}"/>
                                            </p:graphicEl>
                                          </p:spTgt>
                                        </p:tgtEl>
                                        <p:attrNameLst>
                                          <p:attrName>ppt_y</p:attrName>
                                        </p:attrNameLst>
                                      </p:cBhvr>
                                      <p:tavLst>
                                        <p:tav tm="0">
                                          <p:val>
                                            <p:strVal val="1+#ppt_h/2"/>
                                          </p:val>
                                        </p:tav>
                                        <p:tav tm="100000">
                                          <p:val>
                                            <p:strVal val="#ppt_y"/>
                                          </p:val>
                                        </p:tav>
                                      </p:tavLst>
                                    </p:anim>
                                  </p:childTnLst>
                                </p:cTn>
                              </p:par>
                            </p:childTnLst>
                          </p:cTn>
                        </p:par>
                      </p:childTnLst>
                    </p:cTn>
                  </p:par>
                  <p:par>
                    <p:cTn id="49" fill="hold">
                      <p:stCondLst>
                        <p:cond delay="indefinite"/>
                      </p:stCondLst>
                      <p:childTnLst>
                        <p:par>
                          <p:cTn id="50" fill="hold">
                            <p:stCondLst>
                              <p:cond delay="0"/>
                            </p:stCondLst>
                            <p:childTnLst>
                              <p:par>
                                <p:cTn id="51" presetID="2" presetClass="entr" presetSubtype="4" fill="hold" grpId="0" nodeType="clickEffect">
                                  <p:stCondLst>
                                    <p:cond delay="0"/>
                                  </p:stCondLst>
                                  <p:childTnLst>
                                    <p:set>
                                      <p:cBhvr>
                                        <p:cTn id="52" dur="1" fill="hold">
                                          <p:stCondLst>
                                            <p:cond delay="0"/>
                                          </p:stCondLst>
                                        </p:cTn>
                                        <p:tgtEl>
                                          <p:spTgt spid="7">
                                            <p:graphicEl>
                                              <a:dgm id="{F0D3D641-5E8E-48D3-AFD1-6C88E920085E}"/>
                                            </p:graphicEl>
                                          </p:spTgt>
                                        </p:tgtEl>
                                        <p:attrNameLst>
                                          <p:attrName>style.visibility</p:attrName>
                                        </p:attrNameLst>
                                      </p:cBhvr>
                                      <p:to>
                                        <p:strVal val="visible"/>
                                      </p:to>
                                    </p:set>
                                    <p:anim calcmode="lin" valueType="num">
                                      <p:cBhvr additive="base">
                                        <p:cTn id="53" dur="500" fill="hold"/>
                                        <p:tgtEl>
                                          <p:spTgt spid="7">
                                            <p:graphicEl>
                                              <a:dgm id="{F0D3D641-5E8E-48D3-AFD1-6C88E920085E}"/>
                                            </p:graphicEl>
                                          </p:spTgt>
                                        </p:tgtEl>
                                        <p:attrNameLst>
                                          <p:attrName>ppt_x</p:attrName>
                                        </p:attrNameLst>
                                      </p:cBhvr>
                                      <p:tavLst>
                                        <p:tav tm="0">
                                          <p:val>
                                            <p:strVal val="#ppt_x"/>
                                          </p:val>
                                        </p:tav>
                                        <p:tav tm="100000">
                                          <p:val>
                                            <p:strVal val="#ppt_x"/>
                                          </p:val>
                                        </p:tav>
                                      </p:tavLst>
                                    </p:anim>
                                    <p:anim calcmode="lin" valueType="num">
                                      <p:cBhvr additive="base">
                                        <p:cTn id="54" dur="500" fill="hold"/>
                                        <p:tgtEl>
                                          <p:spTgt spid="7">
                                            <p:graphicEl>
                                              <a:dgm id="{F0D3D641-5E8E-48D3-AFD1-6C88E920085E}"/>
                                            </p:graphicEl>
                                          </p:spTgt>
                                        </p:tgtEl>
                                        <p:attrNameLst>
                                          <p:attrName>ppt_y</p:attrName>
                                        </p:attrNameLst>
                                      </p:cBhvr>
                                      <p:tavLst>
                                        <p:tav tm="0">
                                          <p:val>
                                            <p:strVal val="1+#ppt_h/2"/>
                                          </p:val>
                                        </p:tav>
                                        <p:tav tm="100000">
                                          <p:val>
                                            <p:strVal val="#ppt_y"/>
                                          </p:val>
                                        </p:tav>
                                      </p:tavLst>
                                    </p:anim>
                                  </p:childTnLst>
                                </p:cTn>
                              </p:par>
                              <p:par>
                                <p:cTn id="55" presetID="2" presetClass="entr" presetSubtype="4" fill="hold" grpId="0" nodeType="withEffect">
                                  <p:stCondLst>
                                    <p:cond delay="0"/>
                                  </p:stCondLst>
                                  <p:childTnLst>
                                    <p:set>
                                      <p:cBhvr>
                                        <p:cTn id="56" dur="1" fill="hold">
                                          <p:stCondLst>
                                            <p:cond delay="0"/>
                                          </p:stCondLst>
                                        </p:cTn>
                                        <p:tgtEl>
                                          <p:spTgt spid="7">
                                            <p:graphicEl>
                                              <a:dgm id="{0CCA9E69-F45E-4A82-AFAE-416EAB80409A}"/>
                                            </p:graphicEl>
                                          </p:spTgt>
                                        </p:tgtEl>
                                        <p:attrNameLst>
                                          <p:attrName>style.visibility</p:attrName>
                                        </p:attrNameLst>
                                      </p:cBhvr>
                                      <p:to>
                                        <p:strVal val="visible"/>
                                      </p:to>
                                    </p:set>
                                    <p:anim calcmode="lin" valueType="num">
                                      <p:cBhvr additive="base">
                                        <p:cTn id="57" dur="500" fill="hold"/>
                                        <p:tgtEl>
                                          <p:spTgt spid="7">
                                            <p:graphicEl>
                                              <a:dgm id="{0CCA9E69-F45E-4A82-AFAE-416EAB80409A}"/>
                                            </p:graphicEl>
                                          </p:spTgt>
                                        </p:tgtEl>
                                        <p:attrNameLst>
                                          <p:attrName>ppt_x</p:attrName>
                                        </p:attrNameLst>
                                      </p:cBhvr>
                                      <p:tavLst>
                                        <p:tav tm="0">
                                          <p:val>
                                            <p:strVal val="#ppt_x"/>
                                          </p:val>
                                        </p:tav>
                                        <p:tav tm="100000">
                                          <p:val>
                                            <p:strVal val="#ppt_x"/>
                                          </p:val>
                                        </p:tav>
                                      </p:tavLst>
                                    </p:anim>
                                    <p:anim calcmode="lin" valueType="num">
                                      <p:cBhvr additive="base">
                                        <p:cTn id="58" dur="500" fill="hold"/>
                                        <p:tgtEl>
                                          <p:spTgt spid="7">
                                            <p:graphicEl>
                                              <a:dgm id="{0CCA9E69-F45E-4A82-AFAE-416EAB80409A}"/>
                                            </p:graphicEl>
                                          </p:spTgt>
                                        </p:tgtEl>
                                        <p:attrNameLst>
                                          <p:attrName>ppt_y</p:attrName>
                                        </p:attrNameLst>
                                      </p:cBhvr>
                                      <p:tavLst>
                                        <p:tav tm="0">
                                          <p:val>
                                            <p:strVal val="1+#ppt_h/2"/>
                                          </p:val>
                                        </p:tav>
                                        <p:tav tm="100000">
                                          <p:val>
                                            <p:strVal val="#ppt_y"/>
                                          </p:val>
                                        </p:tav>
                                      </p:tavLst>
                                    </p:anim>
                                  </p:childTnLst>
                                </p:cTn>
                              </p:par>
                            </p:childTnLst>
                          </p:cTn>
                        </p:par>
                      </p:childTnLst>
                    </p:cTn>
                  </p:par>
                  <p:par>
                    <p:cTn id="59" fill="hold">
                      <p:stCondLst>
                        <p:cond delay="indefinite"/>
                      </p:stCondLst>
                      <p:childTnLst>
                        <p:par>
                          <p:cTn id="60" fill="hold">
                            <p:stCondLst>
                              <p:cond delay="0"/>
                            </p:stCondLst>
                            <p:childTnLst>
                              <p:par>
                                <p:cTn id="61" presetID="2" presetClass="entr" presetSubtype="4" fill="hold" grpId="0" nodeType="clickEffect">
                                  <p:stCondLst>
                                    <p:cond delay="0"/>
                                  </p:stCondLst>
                                  <p:childTnLst>
                                    <p:set>
                                      <p:cBhvr>
                                        <p:cTn id="62" dur="1" fill="hold">
                                          <p:stCondLst>
                                            <p:cond delay="0"/>
                                          </p:stCondLst>
                                        </p:cTn>
                                        <p:tgtEl>
                                          <p:spTgt spid="7">
                                            <p:graphicEl>
                                              <a:dgm id="{5EEBB58E-D514-4B21-AB76-53178E93D3E4}"/>
                                            </p:graphicEl>
                                          </p:spTgt>
                                        </p:tgtEl>
                                        <p:attrNameLst>
                                          <p:attrName>style.visibility</p:attrName>
                                        </p:attrNameLst>
                                      </p:cBhvr>
                                      <p:to>
                                        <p:strVal val="visible"/>
                                      </p:to>
                                    </p:set>
                                    <p:anim calcmode="lin" valueType="num">
                                      <p:cBhvr additive="base">
                                        <p:cTn id="63" dur="500" fill="hold"/>
                                        <p:tgtEl>
                                          <p:spTgt spid="7">
                                            <p:graphicEl>
                                              <a:dgm id="{5EEBB58E-D514-4B21-AB76-53178E93D3E4}"/>
                                            </p:graphicEl>
                                          </p:spTgt>
                                        </p:tgtEl>
                                        <p:attrNameLst>
                                          <p:attrName>ppt_x</p:attrName>
                                        </p:attrNameLst>
                                      </p:cBhvr>
                                      <p:tavLst>
                                        <p:tav tm="0">
                                          <p:val>
                                            <p:strVal val="#ppt_x"/>
                                          </p:val>
                                        </p:tav>
                                        <p:tav tm="100000">
                                          <p:val>
                                            <p:strVal val="#ppt_x"/>
                                          </p:val>
                                        </p:tav>
                                      </p:tavLst>
                                    </p:anim>
                                    <p:anim calcmode="lin" valueType="num">
                                      <p:cBhvr additive="base">
                                        <p:cTn id="64" dur="500" fill="hold"/>
                                        <p:tgtEl>
                                          <p:spTgt spid="7">
                                            <p:graphicEl>
                                              <a:dgm id="{5EEBB58E-D514-4B21-AB76-53178E93D3E4}"/>
                                            </p:graphicEl>
                                          </p:spTgt>
                                        </p:tgtEl>
                                        <p:attrNameLst>
                                          <p:attrName>ppt_y</p:attrName>
                                        </p:attrNameLst>
                                      </p:cBhvr>
                                      <p:tavLst>
                                        <p:tav tm="0">
                                          <p:val>
                                            <p:strVal val="1+#ppt_h/2"/>
                                          </p:val>
                                        </p:tav>
                                        <p:tav tm="100000">
                                          <p:val>
                                            <p:strVal val="#ppt_y"/>
                                          </p:val>
                                        </p:tav>
                                      </p:tavLst>
                                    </p:anim>
                                  </p:childTnLst>
                                </p:cTn>
                              </p:par>
                              <p:par>
                                <p:cTn id="65" presetID="2" presetClass="entr" presetSubtype="4" fill="hold" grpId="0" nodeType="withEffect">
                                  <p:stCondLst>
                                    <p:cond delay="0"/>
                                  </p:stCondLst>
                                  <p:childTnLst>
                                    <p:set>
                                      <p:cBhvr>
                                        <p:cTn id="66" dur="1" fill="hold">
                                          <p:stCondLst>
                                            <p:cond delay="0"/>
                                          </p:stCondLst>
                                        </p:cTn>
                                        <p:tgtEl>
                                          <p:spTgt spid="7">
                                            <p:graphicEl>
                                              <a:dgm id="{C3771529-7DE0-4065-BA83-598CFD3D782E}"/>
                                            </p:graphicEl>
                                          </p:spTgt>
                                        </p:tgtEl>
                                        <p:attrNameLst>
                                          <p:attrName>style.visibility</p:attrName>
                                        </p:attrNameLst>
                                      </p:cBhvr>
                                      <p:to>
                                        <p:strVal val="visible"/>
                                      </p:to>
                                    </p:set>
                                    <p:anim calcmode="lin" valueType="num">
                                      <p:cBhvr additive="base">
                                        <p:cTn id="67" dur="500" fill="hold"/>
                                        <p:tgtEl>
                                          <p:spTgt spid="7">
                                            <p:graphicEl>
                                              <a:dgm id="{C3771529-7DE0-4065-BA83-598CFD3D782E}"/>
                                            </p:graphicEl>
                                          </p:spTgt>
                                        </p:tgtEl>
                                        <p:attrNameLst>
                                          <p:attrName>ppt_x</p:attrName>
                                        </p:attrNameLst>
                                      </p:cBhvr>
                                      <p:tavLst>
                                        <p:tav tm="0">
                                          <p:val>
                                            <p:strVal val="#ppt_x"/>
                                          </p:val>
                                        </p:tav>
                                        <p:tav tm="100000">
                                          <p:val>
                                            <p:strVal val="#ppt_x"/>
                                          </p:val>
                                        </p:tav>
                                      </p:tavLst>
                                    </p:anim>
                                    <p:anim calcmode="lin" valueType="num">
                                      <p:cBhvr additive="base">
                                        <p:cTn id="68" dur="500" fill="hold"/>
                                        <p:tgtEl>
                                          <p:spTgt spid="7">
                                            <p:graphicEl>
                                              <a:dgm id="{C3771529-7DE0-4065-BA83-598CFD3D782E}"/>
                                            </p:graphicEl>
                                          </p:spTgt>
                                        </p:tgtEl>
                                        <p:attrNameLst>
                                          <p:attrName>ppt_y</p:attrName>
                                        </p:attrNameLst>
                                      </p:cBhvr>
                                      <p:tavLst>
                                        <p:tav tm="0">
                                          <p:val>
                                            <p:strVal val="1+#ppt_h/2"/>
                                          </p:val>
                                        </p:tav>
                                        <p:tav tm="100000">
                                          <p:val>
                                            <p:strVal val="#ppt_y"/>
                                          </p:val>
                                        </p:tav>
                                      </p:tavLst>
                                    </p:anim>
                                  </p:childTnLst>
                                </p:cTn>
                              </p:par>
                            </p:childTnLst>
                          </p:cTn>
                        </p:par>
                      </p:childTnLst>
                    </p:cTn>
                  </p:par>
                  <p:par>
                    <p:cTn id="69" fill="hold">
                      <p:stCondLst>
                        <p:cond delay="indefinite"/>
                      </p:stCondLst>
                      <p:childTnLst>
                        <p:par>
                          <p:cTn id="70" fill="hold">
                            <p:stCondLst>
                              <p:cond delay="0"/>
                            </p:stCondLst>
                            <p:childTnLst>
                              <p:par>
                                <p:cTn id="71" presetID="2" presetClass="entr" presetSubtype="4" fill="hold" grpId="0" nodeType="clickEffect">
                                  <p:stCondLst>
                                    <p:cond delay="0"/>
                                  </p:stCondLst>
                                  <p:childTnLst>
                                    <p:set>
                                      <p:cBhvr>
                                        <p:cTn id="72" dur="1" fill="hold">
                                          <p:stCondLst>
                                            <p:cond delay="0"/>
                                          </p:stCondLst>
                                        </p:cTn>
                                        <p:tgtEl>
                                          <p:spTgt spid="7">
                                            <p:graphicEl>
                                              <a:dgm id="{24DAA82D-8A94-4EDF-97E9-4A794629FCA5}"/>
                                            </p:graphicEl>
                                          </p:spTgt>
                                        </p:tgtEl>
                                        <p:attrNameLst>
                                          <p:attrName>style.visibility</p:attrName>
                                        </p:attrNameLst>
                                      </p:cBhvr>
                                      <p:to>
                                        <p:strVal val="visible"/>
                                      </p:to>
                                    </p:set>
                                    <p:anim calcmode="lin" valueType="num">
                                      <p:cBhvr additive="base">
                                        <p:cTn id="73" dur="500" fill="hold"/>
                                        <p:tgtEl>
                                          <p:spTgt spid="7">
                                            <p:graphicEl>
                                              <a:dgm id="{24DAA82D-8A94-4EDF-97E9-4A794629FCA5}"/>
                                            </p:graphicEl>
                                          </p:spTgt>
                                        </p:tgtEl>
                                        <p:attrNameLst>
                                          <p:attrName>ppt_x</p:attrName>
                                        </p:attrNameLst>
                                      </p:cBhvr>
                                      <p:tavLst>
                                        <p:tav tm="0">
                                          <p:val>
                                            <p:strVal val="#ppt_x"/>
                                          </p:val>
                                        </p:tav>
                                        <p:tav tm="100000">
                                          <p:val>
                                            <p:strVal val="#ppt_x"/>
                                          </p:val>
                                        </p:tav>
                                      </p:tavLst>
                                    </p:anim>
                                    <p:anim calcmode="lin" valueType="num">
                                      <p:cBhvr additive="base">
                                        <p:cTn id="74" dur="500" fill="hold"/>
                                        <p:tgtEl>
                                          <p:spTgt spid="7">
                                            <p:graphicEl>
                                              <a:dgm id="{24DAA82D-8A94-4EDF-97E9-4A794629FCA5}"/>
                                            </p:graphicEl>
                                          </p:spTgt>
                                        </p:tgtEl>
                                        <p:attrNameLst>
                                          <p:attrName>ppt_y</p:attrName>
                                        </p:attrNameLst>
                                      </p:cBhvr>
                                      <p:tavLst>
                                        <p:tav tm="0">
                                          <p:val>
                                            <p:strVal val="1+#ppt_h/2"/>
                                          </p:val>
                                        </p:tav>
                                        <p:tav tm="100000">
                                          <p:val>
                                            <p:strVal val="#ppt_y"/>
                                          </p:val>
                                        </p:tav>
                                      </p:tavLst>
                                    </p:anim>
                                  </p:childTnLst>
                                </p:cTn>
                              </p:par>
                              <p:par>
                                <p:cTn id="75" presetID="2" presetClass="entr" presetSubtype="4" fill="hold" grpId="0" nodeType="withEffect">
                                  <p:stCondLst>
                                    <p:cond delay="0"/>
                                  </p:stCondLst>
                                  <p:childTnLst>
                                    <p:set>
                                      <p:cBhvr>
                                        <p:cTn id="76" dur="1" fill="hold">
                                          <p:stCondLst>
                                            <p:cond delay="0"/>
                                          </p:stCondLst>
                                        </p:cTn>
                                        <p:tgtEl>
                                          <p:spTgt spid="7">
                                            <p:graphicEl>
                                              <a:dgm id="{BD9F36FE-A600-4C61-9323-783A005CBE28}"/>
                                            </p:graphicEl>
                                          </p:spTgt>
                                        </p:tgtEl>
                                        <p:attrNameLst>
                                          <p:attrName>style.visibility</p:attrName>
                                        </p:attrNameLst>
                                      </p:cBhvr>
                                      <p:to>
                                        <p:strVal val="visible"/>
                                      </p:to>
                                    </p:set>
                                    <p:anim calcmode="lin" valueType="num">
                                      <p:cBhvr additive="base">
                                        <p:cTn id="77" dur="500" fill="hold"/>
                                        <p:tgtEl>
                                          <p:spTgt spid="7">
                                            <p:graphicEl>
                                              <a:dgm id="{BD9F36FE-A600-4C61-9323-783A005CBE28}"/>
                                            </p:graphicEl>
                                          </p:spTgt>
                                        </p:tgtEl>
                                        <p:attrNameLst>
                                          <p:attrName>ppt_x</p:attrName>
                                        </p:attrNameLst>
                                      </p:cBhvr>
                                      <p:tavLst>
                                        <p:tav tm="0">
                                          <p:val>
                                            <p:strVal val="#ppt_x"/>
                                          </p:val>
                                        </p:tav>
                                        <p:tav tm="100000">
                                          <p:val>
                                            <p:strVal val="#ppt_x"/>
                                          </p:val>
                                        </p:tav>
                                      </p:tavLst>
                                    </p:anim>
                                    <p:anim calcmode="lin" valueType="num">
                                      <p:cBhvr additive="base">
                                        <p:cTn id="78" dur="500" fill="hold"/>
                                        <p:tgtEl>
                                          <p:spTgt spid="7">
                                            <p:graphicEl>
                                              <a:dgm id="{BD9F36FE-A600-4C61-9323-783A005CBE28}"/>
                                            </p:graphicEl>
                                          </p:spTgt>
                                        </p:tgtEl>
                                        <p:attrNameLst>
                                          <p:attrName>ppt_y</p:attrName>
                                        </p:attrNameLst>
                                      </p:cBhvr>
                                      <p:tavLst>
                                        <p:tav tm="0">
                                          <p:val>
                                            <p:strVal val="1+#ppt_h/2"/>
                                          </p:val>
                                        </p:tav>
                                        <p:tav tm="100000">
                                          <p:val>
                                            <p:strVal val="#ppt_y"/>
                                          </p:val>
                                        </p:tav>
                                      </p:tavLst>
                                    </p:anim>
                                  </p:childTnLst>
                                </p:cTn>
                              </p:par>
                            </p:childTnLst>
                          </p:cTn>
                        </p:par>
                      </p:childTnLst>
                    </p:cTn>
                  </p:par>
                  <p:par>
                    <p:cTn id="79" fill="hold">
                      <p:stCondLst>
                        <p:cond delay="indefinite"/>
                      </p:stCondLst>
                      <p:childTnLst>
                        <p:par>
                          <p:cTn id="80" fill="hold">
                            <p:stCondLst>
                              <p:cond delay="0"/>
                            </p:stCondLst>
                            <p:childTnLst>
                              <p:par>
                                <p:cTn id="81" presetID="2" presetClass="entr" presetSubtype="4" fill="hold" grpId="0" nodeType="clickEffect">
                                  <p:stCondLst>
                                    <p:cond delay="0"/>
                                  </p:stCondLst>
                                  <p:childTnLst>
                                    <p:set>
                                      <p:cBhvr>
                                        <p:cTn id="82" dur="1" fill="hold">
                                          <p:stCondLst>
                                            <p:cond delay="0"/>
                                          </p:stCondLst>
                                        </p:cTn>
                                        <p:tgtEl>
                                          <p:spTgt spid="7">
                                            <p:graphicEl>
                                              <a:dgm id="{447342DC-21DB-429F-B751-8F31DB55330C}"/>
                                            </p:graphicEl>
                                          </p:spTgt>
                                        </p:tgtEl>
                                        <p:attrNameLst>
                                          <p:attrName>style.visibility</p:attrName>
                                        </p:attrNameLst>
                                      </p:cBhvr>
                                      <p:to>
                                        <p:strVal val="visible"/>
                                      </p:to>
                                    </p:set>
                                    <p:anim calcmode="lin" valueType="num">
                                      <p:cBhvr additive="base">
                                        <p:cTn id="83" dur="500" fill="hold"/>
                                        <p:tgtEl>
                                          <p:spTgt spid="7">
                                            <p:graphicEl>
                                              <a:dgm id="{447342DC-21DB-429F-B751-8F31DB55330C}"/>
                                            </p:graphicEl>
                                          </p:spTgt>
                                        </p:tgtEl>
                                        <p:attrNameLst>
                                          <p:attrName>ppt_x</p:attrName>
                                        </p:attrNameLst>
                                      </p:cBhvr>
                                      <p:tavLst>
                                        <p:tav tm="0">
                                          <p:val>
                                            <p:strVal val="#ppt_x"/>
                                          </p:val>
                                        </p:tav>
                                        <p:tav tm="100000">
                                          <p:val>
                                            <p:strVal val="#ppt_x"/>
                                          </p:val>
                                        </p:tav>
                                      </p:tavLst>
                                    </p:anim>
                                    <p:anim calcmode="lin" valueType="num">
                                      <p:cBhvr additive="base">
                                        <p:cTn id="84" dur="500" fill="hold"/>
                                        <p:tgtEl>
                                          <p:spTgt spid="7">
                                            <p:graphicEl>
                                              <a:dgm id="{447342DC-21DB-429F-B751-8F31DB55330C}"/>
                                            </p:graphicEl>
                                          </p:spTgt>
                                        </p:tgtEl>
                                        <p:attrNameLst>
                                          <p:attrName>ppt_y</p:attrName>
                                        </p:attrNameLst>
                                      </p:cBhvr>
                                      <p:tavLst>
                                        <p:tav tm="0">
                                          <p:val>
                                            <p:strVal val="1+#ppt_h/2"/>
                                          </p:val>
                                        </p:tav>
                                        <p:tav tm="100000">
                                          <p:val>
                                            <p:strVal val="#ppt_y"/>
                                          </p:val>
                                        </p:tav>
                                      </p:tavLst>
                                    </p:anim>
                                  </p:childTnLst>
                                </p:cTn>
                              </p:par>
                              <p:par>
                                <p:cTn id="85" presetID="2" presetClass="entr" presetSubtype="4" fill="hold" grpId="0" nodeType="withEffect">
                                  <p:stCondLst>
                                    <p:cond delay="0"/>
                                  </p:stCondLst>
                                  <p:childTnLst>
                                    <p:set>
                                      <p:cBhvr>
                                        <p:cTn id="86" dur="1" fill="hold">
                                          <p:stCondLst>
                                            <p:cond delay="0"/>
                                          </p:stCondLst>
                                        </p:cTn>
                                        <p:tgtEl>
                                          <p:spTgt spid="7">
                                            <p:graphicEl>
                                              <a:dgm id="{984392A2-0A26-49F0-AADC-E263228C31B2}"/>
                                            </p:graphicEl>
                                          </p:spTgt>
                                        </p:tgtEl>
                                        <p:attrNameLst>
                                          <p:attrName>style.visibility</p:attrName>
                                        </p:attrNameLst>
                                      </p:cBhvr>
                                      <p:to>
                                        <p:strVal val="visible"/>
                                      </p:to>
                                    </p:set>
                                    <p:anim calcmode="lin" valueType="num">
                                      <p:cBhvr additive="base">
                                        <p:cTn id="87" dur="500" fill="hold"/>
                                        <p:tgtEl>
                                          <p:spTgt spid="7">
                                            <p:graphicEl>
                                              <a:dgm id="{984392A2-0A26-49F0-AADC-E263228C31B2}"/>
                                            </p:graphicEl>
                                          </p:spTgt>
                                        </p:tgtEl>
                                        <p:attrNameLst>
                                          <p:attrName>ppt_x</p:attrName>
                                        </p:attrNameLst>
                                      </p:cBhvr>
                                      <p:tavLst>
                                        <p:tav tm="0">
                                          <p:val>
                                            <p:strVal val="#ppt_x"/>
                                          </p:val>
                                        </p:tav>
                                        <p:tav tm="100000">
                                          <p:val>
                                            <p:strVal val="#ppt_x"/>
                                          </p:val>
                                        </p:tav>
                                      </p:tavLst>
                                    </p:anim>
                                    <p:anim calcmode="lin" valueType="num">
                                      <p:cBhvr additive="base">
                                        <p:cTn id="88" dur="500" fill="hold"/>
                                        <p:tgtEl>
                                          <p:spTgt spid="7">
                                            <p:graphicEl>
                                              <a:dgm id="{984392A2-0A26-49F0-AADC-E263228C31B2}"/>
                                            </p:graphicEl>
                                          </p:spTgt>
                                        </p:tgtEl>
                                        <p:attrNameLst>
                                          <p:attrName>ppt_y</p:attrName>
                                        </p:attrNameLst>
                                      </p:cBhvr>
                                      <p:tavLst>
                                        <p:tav tm="0">
                                          <p:val>
                                            <p:strVal val="1+#ppt_h/2"/>
                                          </p:val>
                                        </p:tav>
                                        <p:tav tm="100000">
                                          <p:val>
                                            <p:strVal val="#ppt_y"/>
                                          </p:val>
                                        </p:tav>
                                      </p:tavLst>
                                    </p:anim>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Graphic spid="7" grpId="0">
        <p:bldSub>
          <a:bldDgm bld="one"/>
        </p:bldSub>
      </p:bldGraphic>
    </p:bldLst>
  </p:timing>
</p:sld>
</file>

<file path=ppt/slides/slide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dirty="0" smtClean="0"/>
              <a:t>Subcortical Relays of Auditory System. </a:t>
            </a:r>
            <a:endParaRPr lang="en-GB" dirty="0"/>
          </a:p>
        </p:txBody>
      </p:sp>
      <p:graphicFrame>
        <p:nvGraphicFramePr>
          <p:cNvPr id="4" name="Content Placeholder 3"/>
          <p:cNvGraphicFramePr>
            <a:graphicFrameLocks noGrp="1"/>
          </p:cNvGraphicFramePr>
          <p:nvPr>
            <p:ph idx="1"/>
            <p:extLst>
              <p:ext uri="{D42A27DB-BD31-4B8C-83A1-F6EECF244321}">
                <p14:modId xmlns:p14="http://schemas.microsoft.com/office/powerpoint/2010/main" val="1626111176"/>
              </p:ext>
            </p:extLst>
          </p:nvPr>
        </p:nvGraphicFramePr>
        <p:xfrm>
          <a:off x="677863" y="2160588"/>
          <a:ext cx="8596312" cy="3881437"/>
        </p:xfrm>
        <a:graphic>
          <a:graphicData uri="http://schemas.openxmlformats.org/drawingml/2006/diagram">
            <dgm:relIds xmlns:dgm="http://schemas.openxmlformats.org/drawingml/2006/diagram" xmlns:r="http://schemas.openxmlformats.org/officeDocument/2006/relationships" r:dm="rId3" r:lo="rId4" r:qs="rId5" r:cs="rId6"/>
          </a:graphicData>
        </a:graphic>
      </p:graphicFrame>
    </p:spTree>
    <p:extLst>
      <p:ext uri="{BB962C8B-B14F-4D97-AF65-F5344CB8AC3E}">
        <p14:creationId xmlns:p14="http://schemas.microsoft.com/office/powerpoint/2010/main" val="497405808"/>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2" presetClass="entr" presetSubtype="4" fill="hold" grpId="0" nodeType="clickEffect">
                                  <p:stCondLst>
                                    <p:cond delay="0"/>
                                  </p:stCondLst>
                                  <p:childTnLst>
                                    <p:set>
                                      <p:cBhvr>
                                        <p:cTn id="6" dur="1" fill="hold">
                                          <p:stCondLst>
                                            <p:cond delay="0"/>
                                          </p:stCondLst>
                                        </p:cTn>
                                        <p:tgtEl>
                                          <p:spTgt spid="4">
                                            <p:graphicEl>
                                              <a:dgm id="{3355CA95-1897-496B-B1B4-074A0C38B341}"/>
                                            </p:graphicEl>
                                          </p:spTgt>
                                        </p:tgtEl>
                                        <p:attrNameLst>
                                          <p:attrName>style.visibility</p:attrName>
                                        </p:attrNameLst>
                                      </p:cBhvr>
                                      <p:to>
                                        <p:strVal val="visible"/>
                                      </p:to>
                                    </p:set>
                                    <p:anim calcmode="lin" valueType="num">
                                      <p:cBhvr additive="base">
                                        <p:cTn id="7" dur="500" fill="hold"/>
                                        <p:tgtEl>
                                          <p:spTgt spid="4">
                                            <p:graphicEl>
                                              <a:dgm id="{3355CA95-1897-496B-B1B4-074A0C38B341}"/>
                                            </p:graphicEl>
                                          </p:spTgt>
                                        </p:tgtEl>
                                        <p:attrNameLst>
                                          <p:attrName>ppt_x</p:attrName>
                                        </p:attrNameLst>
                                      </p:cBhvr>
                                      <p:tavLst>
                                        <p:tav tm="0">
                                          <p:val>
                                            <p:strVal val="#ppt_x"/>
                                          </p:val>
                                        </p:tav>
                                        <p:tav tm="100000">
                                          <p:val>
                                            <p:strVal val="#ppt_x"/>
                                          </p:val>
                                        </p:tav>
                                      </p:tavLst>
                                    </p:anim>
                                    <p:anim calcmode="lin" valueType="num">
                                      <p:cBhvr additive="base">
                                        <p:cTn id="8" dur="500" fill="hold"/>
                                        <p:tgtEl>
                                          <p:spTgt spid="4">
                                            <p:graphicEl>
                                              <a:dgm id="{3355CA95-1897-496B-B1B4-074A0C38B341}"/>
                                            </p:graphicEl>
                                          </p:spTgt>
                                        </p:tgtEl>
                                        <p:attrNameLst>
                                          <p:attrName>ppt_y</p:attrName>
                                        </p:attrNameLst>
                                      </p:cBhvr>
                                      <p:tavLst>
                                        <p:tav tm="0">
                                          <p:val>
                                            <p:strVal val="1+#ppt_h/2"/>
                                          </p:val>
                                        </p:tav>
                                        <p:tav tm="100000">
                                          <p:val>
                                            <p:strVal val="#ppt_y"/>
                                          </p:val>
                                        </p:tav>
                                      </p:tavLst>
                                    </p:anim>
                                  </p:childTnLst>
                                </p:cTn>
                              </p:par>
                            </p:childTnLst>
                          </p:cTn>
                        </p:par>
                      </p:childTnLst>
                    </p:cTn>
                  </p:par>
                  <p:par>
                    <p:cTn id="9" fill="hold">
                      <p:stCondLst>
                        <p:cond delay="indefinite"/>
                      </p:stCondLst>
                      <p:childTnLst>
                        <p:par>
                          <p:cTn id="10" fill="hold">
                            <p:stCondLst>
                              <p:cond delay="0"/>
                            </p:stCondLst>
                            <p:childTnLst>
                              <p:par>
                                <p:cTn id="11" presetID="2" presetClass="entr" presetSubtype="4" fill="hold" grpId="0" nodeType="clickEffect">
                                  <p:stCondLst>
                                    <p:cond delay="0"/>
                                  </p:stCondLst>
                                  <p:childTnLst>
                                    <p:set>
                                      <p:cBhvr>
                                        <p:cTn id="12" dur="1" fill="hold">
                                          <p:stCondLst>
                                            <p:cond delay="0"/>
                                          </p:stCondLst>
                                        </p:cTn>
                                        <p:tgtEl>
                                          <p:spTgt spid="4">
                                            <p:graphicEl>
                                              <a:dgm id="{BEC6B90C-03DF-4BED-A701-4DEFFB30BE6B}"/>
                                            </p:graphicEl>
                                          </p:spTgt>
                                        </p:tgtEl>
                                        <p:attrNameLst>
                                          <p:attrName>style.visibility</p:attrName>
                                        </p:attrNameLst>
                                      </p:cBhvr>
                                      <p:to>
                                        <p:strVal val="visible"/>
                                      </p:to>
                                    </p:set>
                                    <p:anim calcmode="lin" valueType="num">
                                      <p:cBhvr additive="base">
                                        <p:cTn id="13" dur="500" fill="hold"/>
                                        <p:tgtEl>
                                          <p:spTgt spid="4">
                                            <p:graphicEl>
                                              <a:dgm id="{BEC6B90C-03DF-4BED-A701-4DEFFB30BE6B}"/>
                                            </p:graphicEl>
                                          </p:spTgt>
                                        </p:tgtEl>
                                        <p:attrNameLst>
                                          <p:attrName>ppt_x</p:attrName>
                                        </p:attrNameLst>
                                      </p:cBhvr>
                                      <p:tavLst>
                                        <p:tav tm="0">
                                          <p:val>
                                            <p:strVal val="#ppt_x"/>
                                          </p:val>
                                        </p:tav>
                                        <p:tav tm="100000">
                                          <p:val>
                                            <p:strVal val="#ppt_x"/>
                                          </p:val>
                                        </p:tav>
                                      </p:tavLst>
                                    </p:anim>
                                    <p:anim calcmode="lin" valueType="num">
                                      <p:cBhvr additive="base">
                                        <p:cTn id="14" dur="500" fill="hold"/>
                                        <p:tgtEl>
                                          <p:spTgt spid="4">
                                            <p:graphicEl>
                                              <a:dgm id="{BEC6B90C-03DF-4BED-A701-4DEFFB30BE6B}"/>
                                            </p:graphicEl>
                                          </p:spTgt>
                                        </p:tgtEl>
                                        <p:attrNameLst>
                                          <p:attrName>ppt_y</p:attrName>
                                        </p:attrNameLst>
                                      </p:cBhvr>
                                      <p:tavLst>
                                        <p:tav tm="0">
                                          <p:val>
                                            <p:strVal val="1+#ppt_h/2"/>
                                          </p:val>
                                        </p:tav>
                                        <p:tav tm="100000">
                                          <p:val>
                                            <p:strVal val="#ppt_y"/>
                                          </p:val>
                                        </p:tav>
                                      </p:tavLst>
                                    </p:anim>
                                  </p:childTnLst>
                                </p:cTn>
                              </p:par>
                              <p:par>
                                <p:cTn id="15" presetID="2" presetClass="entr" presetSubtype="4" fill="hold" grpId="0" nodeType="withEffect">
                                  <p:stCondLst>
                                    <p:cond delay="0"/>
                                  </p:stCondLst>
                                  <p:childTnLst>
                                    <p:set>
                                      <p:cBhvr>
                                        <p:cTn id="16" dur="1" fill="hold">
                                          <p:stCondLst>
                                            <p:cond delay="0"/>
                                          </p:stCondLst>
                                        </p:cTn>
                                        <p:tgtEl>
                                          <p:spTgt spid="4">
                                            <p:graphicEl>
                                              <a:dgm id="{F041EB65-6EDE-43E4-8BC8-3332C1A98A5E}"/>
                                            </p:graphicEl>
                                          </p:spTgt>
                                        </p:tgtEl>
                                        <p:attrNameLst>
                                          <p:attrName>style.visibility</p:attrName>
                                        </p:attrNameLst>
                                      </p:cBhvr>
                                      <p:to>
                                        <p:strVal val="visible"/>
                                      </p:to>
                                    </p:set>
                                    <p:anim calcmode="lin" valueType="num">
                                      <p:cBhvr additive="base">
                                        <p:cTn id="17" dur="500" fill="hold"/>
                                        <p:tgtEl>
                                          <p:spTgt spid="4">
                                            <p:graphicEl>
                                              <a:dgm id="{F041EB65-6EDE-43E4-8BC8-3332C1A98A5E}"/>
                                            </p:graphicEl>
                                          </p:spTgt>
                                        </p:tgtEl>
                                        <p:attrNameLst>
                                          <p:attrName>ppt_x</p:attrName>
                                        </p:attrNameLst>
                                      </p:cBhvr>
                                      <p:tavLst>
                                        <p:tav tm="0">
                                          <p:val>
                                            <p:strVal val="#ppt_x"/>
                                          </p:val>
                                        </p:tav>
                                        <p:tav tm="100000">
                                          <p:val>
                                            <p:strVal val="#ppt_x"/>
                                          </p:val>
                                        </p:tav>
                                      </p:tavLst>
                                    </p:anim>
                                    <p:anim calcmode="lin" valueType="num">
                                      <p:cBhvr additive="base">
                                        <p:cTn id="18" dur="500" fill="hold"/>
                                        <p:tgtEl>
                                          <p:spTgt spid="4">
                                            <p:graphicEl>
                                              <a:dgm id="{F041EB65-6EDE-43E4-8BC8-3332C1A98A5E}"/>
                                            </p:graphicEl>
                                          </p:spTgt>
                                        </p:tgtEl>
                                        <p:attrNameLst>
                                          <p:attrName>ppt_y</p:attrName>
                                        </p:attrNameLst>
                                      </p:cBhvr>
                                      <p:tavLst>
                                        <p:tav tm="0">
                                          <p:val>
                                            <p:strVal val="1+#ppt_h/2"/>
                                          </p:val>
                                        </p:tav>
                                        <p:tav tm="100000">
                                          <p:val>
                                            <p:strVal val="#ppt_y"/>
                                          </p:val>
                                        </p:tav>
                                      </p:tavLst>
                                    </p:anim>
                                  </p:childTnLst>
                                </p:cTn>
                              </p:par>
                            </p:childTnLst>
                          </p:cTn>
                        </p:par>
                      </p:childTnLst>
                    </p:cTn>
                  </p:par>
                  <p:par>
                    <p:cTn id="19" fill="hold">
                      <p:stCondLst>
                        <p:cond delay="indefinite"/>
                      </p:stCondLst>
                      <p:childTnLst>
                        <p:par>
                          <p:cTn id="20" fill="hold">
                            <p:stCondLst>
                              <p:cond delay="0"/>
                            </p:stCondLst>
                            <p:childTnLst>
                              <p:par>
                                <p:cTn id="21" presetID="2" presetClass="entr" presetSubtype="4" fill="hold" grpId="0" nodeType="clickEffect">
                                  <p:stCondLst>
                                    <p:cond delay="0"/>
                                  </p:stCondLst>
                                  <p:childTnLst>
                                    <p:set>
                                      <p:cBhvr>
                                        <p:cTn id="22" dur="1" fill="hold">
                                          <p:stCondLst>
                                            <p:cond delay="0"/>
                                          </p:stCondLst>
                                        </p:cTn>
                                        <p:tgtEl>
                                          <p:spTgt spid="4">
                                            <p:graphicEl>
                                              <a:dgm id="{39A33EE1-EBEC-4225-A013-0D6071683ACF}"/>
                                            </p:graphicEl>
                                          </p:spTgt>
                                        </p:tgtEl>
                                        <p:attrNameLst>
                                          <p:attrName>style.visibility</p:attrName>
                                        </p:attrNameLst>
                                      </p:cBhvr>
                                      <p:to>
                                        <p:strVal val="visible"/>
                                      </p:to>
                                    </p:set>
                                    <p:anim calcmode="lin" valueType="num">
                                      <p:cBhvr additive="base">
                                        <p:cTn id="23" dur="500" fill="hold"/>
                                        <p:tgtEl>
                                          <p:spTgt spid="4">
                                            <p:graphicEl>
                                              <a:dgm id="{39A33EE1-EBEC-4225-A013-0D6071683ACF}"/>
                                            </p:graphicEl>
                                          </p:spTgt>
                                        </p:tgtEl>
                                        <p:attrNameLst>
                                          <p:attrName>ppt_x</p:attrName>
                                        </p:attrNameLst>
                                      </p:cBhvr>
                                      <p:tavLst>
                                        <p:tav tm="0">
                                          <p:val>
                                            <p:strVal val="#ppt_x"/>
                                          </p:val>
                                        </p:tav>
                                        <p:tav tm="100000">
                                          <p:val>
                                            <p:strVal val="#ppt_x"/>
                                          </p:val>
                                        </p:tav>
                                      </p:tavLst>
                                    </p:anim>
                                    <p:anim calcmode="lin" valueType="num">
                                      <p:cBhvr additive="base">
                                        <p:cTn id="24" dur="500" fill="hold"/>
                                        <p:tgtEl>
                                          <p:spTgt spid="4">
                                            <p:graphicEl>
                                              <a:dgm id="{39A33EE1-EBEC-4225-A013-0D6071683ACF}"/>
                                            </p:graphicEl>
                                          </p:spTgt>
                                        </p:tgtEl>
                                        <p:attrNameLst>
                                          <p:attrName>ppt_y</p:attrName>
                                        </p:attrNameLst>
                                      </p:cBhvr>
                                      <p:tavLst>
                                        <p:tav tm="0">
                                          <p:val>
                                            <p:strVal val="1+#ppt_h/2"/>
                                          </p:val>
                                        </p:tav>
                                        <p:tav tm="100000">
                                          <p:val>
                                            <p:strVal val="#ppt_y"/>
                                          </p:val>
                                        </p:tav>
                                      </p:tavLst>
                                    </p:anim>
                                  </p:childTnLst>
                                </p:cTn>
                              </p:par>
                              <p:par>
                                <p:cTn id="25" presetID="2" presetClass="entr" presetSubtype="4" fill="hold" grpId="0" nodeType="withEffect">
                                  <p:stCondLst>
                                    <p:cond delay="0"/>
                                  </p:stCondLst>
                                  <p:childTnLst>
                                    <p:set>
                                      <p:cBhvr>
                                        <p:cTn id="26" dur="1" fill="hold">
                                          <p:stCondLst>
                                            <p:cond delay="0"/>
                                          </p:stCondLst>
                                        </p:cTn>
                                        <p:tgtEl>
                                          <p:spTgt spid="4">
                                            <p:graphicEl>
                                              <a:dgm id="{FB3D9D86-F2EC-43AA-8C3C-B8E152324482}"/>
                                            </p:graphicEl>
                                          </p:spTgt>
                                        </p:tgtEl>
                                        <p:attrNameLst>
                                          <p:attrName>style.visibility</p:attrName>
                                        </p:attrNameLst>
                                      </p:cBhvr>
                                      <p:to>
                                        <p:strVal val="visible"/>
                                      </p:to>
                                    </p:set>
                                    <p:anim calcmode="lin" valueType="num">
                                      <p:cBhvr additive="base">
                                        <p:cTn id="27" dur="500" fill="hold"/>
                                        <p:tgtEl>
                                          <p:spTgt spid="4">
                                            <p:graphicEl>
                                              <a:dgm id="{FB3D9D86-F2EC-43AA-8C3C-B8E152324482}"/>
                                            </p:graphicEl>
                                          </p:spTgt>
                                        </p:tgtEl>
                                        <p:attrNameLst>
                                          <p:attrName>ppt_x</p:attrName>
                                        </p:attrNameLst>
                                      </p:cBhvr>
                                      <p:tavLst>
                                        <p:tav tm="0">
                                          <p:val>
                                            <p:strVal val="#ppt_x"/>
                                          </p:val>
                                        </p:tav>
                                        <p:tav tm="100000">
                                          <p:val>
                                            <p:strVal val="#ppt_x"/>
                                          </p:val>
                                        </p:tav>
                                      </p:tavLst>
                                    </p:anim>
                                    <p:anim calcmode="lin" valueType="num">
                                      <p:cBhvr additive="base">
                                        <p:cTn id="28" dur="500" fill="hold"/>
                                        <p:tgtEl>
                                          <p:spTgt spid="4">
                                            <p:graphicEl>
                                              <a:dgm id="{FB3D9D86-F2EC-43AA-8C3C-B8E152324482}"/>
                                            </p:graphicEl>
                                          </p:spTgt>
                                        </p:tgtEl>
                                        <p:attrNameLst>
                                          <p:attrName>ppt_y</p:attrName>
                                        </p:attrNameLst>
                                      </p:cBhvr>
                                      <p:tavLst>
                                        <p:tav tm="0">
                                          <p:val>
                                            <p:strVal val="1+#ppt_h/2"/>
                                          </p:val>
                                        </p:tav>
                                        <p:tav tm="100000">
                                          <p:val>
                                            <p:strVal val="#ppt_y"/>
                                          </p:val>
                                        </p:tav>
                                      </p:tavLst>
                                    </p:anim>
                                  </p:childTnLst>
                                </p:cTn>
                              </p:par>
                            </p:childTnLst>
                          </p:cTn>
                        </p:par>
                      </p:childTnLst>
                    </p:cTn>
                  </p:par>
                  <p:par>
                    <p:cTn id="29" fill="hold">
                      <p:stCondLst>
                        <p:cond delay="indefinite"/>
                      </p:stCondLst>
                      <p:childTnLst>
                        <p:par>
                          <p:cTn id="30" fill="hold">
                            <p:stCondLst>
                              <p:cond delay="0"/>
                            </p:stCondLst>
                            <p:childTnLst>
                              <p:par>
                                <p:cTn id="31" presetID="2" presetClass="entr" presetSubtype="4" fill="hold" grpId="0" nodeType="clickEffect">
                                  <p:stCondLst>
                                    <p:cond delay="0"/>
                                  </p:stCondLst>
                                  <p:childTnLst>
                                    <p:set>
                                      <p:cBhvr>
                                        <p:cTn id="32" dur="1" fill="hold">
                                          <p:stCondLst>
                                            <p:cond delay="0"/>
                                          </p:stCondLst>
                                        </p:cTn>
                                        <p:tgtEl>
                                          <p:spTgt spid="4">
                                            <p:graphicEl>
                                              <a:dgm id="{64DCB191-2EFE-4254-BA7E-CE0B0FA0BAB3}"/>
                                            </p:graphicEl>
                                          </p:spTgt>
                                        </p:tgtEl>
                                        <p:attrNameLst>
                                          <p:attrName>style.visibility</p:attrName>
                                        </p:attrNameLst>
                                      </p:cBhvr>
                                      <p:to>
                                        <p:strVal val="visible"/>
                                      </p:to>
                                    </p:set>
                                    <p:anim calcmode="lin" valueType="num">
                                      <p:cBhvr additive="base">
                                        <p:cTn id="33" dur="500" fill="hold"/>
                                        <p:tgtEl>
                                          <p:spTgt spid="4">
                                            <p:graphicEl>
                                              <a:dgm id="{64DCB191-2EFE-4254-BA7E-CE0B0FA0BAB3}"/>
                                            </p:graphicEl>
                                          </p:spTgt>
                                        </p:tgtEl>
                                        <p:attrNameLst>
                                          <p:attrName>ppt_x</p:attrName>
                                        </p:attrNameLst>
                                      </p:cBhvr>
                                      <p:tavLst>
                                        <p:tav tm="0">
                                          <p:val>
                                            <p:strVal val="#ppt_x"/>
                                          </p:val>
                                        </p:tav>
                                        <p:tav tm="100000">
                                          <p:val>
                                            <p:strVal val="#ppt_x"/>
                                          </p:val>
                                        </p:tav>
                                      </p:tavLst>
                                    </p:anim>
                                    <p:anim calcmode="lin" valueType="num">
                                      <p:cBhvr additive="base">
                                        <p:cTn id="34" dur="500" fill="hold"/>
                                        <p:tgtEl>
                                          <p:spTgt spid="4">
                                            <p:graphicEl>
                                              <a:dgm id="{64DCB191-2EFE-4254-BA7E-CE0B0FA0BAB3}"/>
                                            </p:graphicEl>
                                          </p:spTgt>
                                        </p:tgtEl>
                                        <p:attrNameLst>
                                          <p:attrName>ppt_y</p:attrName>
                                        </p:attrNameLst>
                                      </p:cBhvr>
                                      <p:tavLst>
                                        <p:tav tm="0">
                                          <p:val>
                                            <p:strVal val="1+#ppt_h/2"/>
                                          </p:val>
                                        </p:tav>
                                        <p:tav tm="100000">
                                          <p:val>
                                            <p:strVal val="#ppt_y"/>
                                          </p:val>
                                        </p:tav>
                                      </p:tavLst>
                                    </p:anim>
                                  </p:childTnLst>
                                </p:cTn>
                              </p:par>
                              <p:par>
                                <p:cTn id="35" presetID="2" presetClass="entr" presetSubtype="4" fill="hold" grpId="0" nodeType="withEffect">
                                  <p:stCondLst>
                                    <p:cond delay="0"/>
                                  </p:stCondLst>
                                  <p:childTnLst>
                                    <p:set>
                                      <p:cBhvr>
                                        <p:cTn id="36" dur="1" fill="hold">
                                          <p:stCondLst>
                                            <p:cond delay="0"/>
                                          </p:stCondLst>
                                        </p:cTn>
                                        <p:tgtEl>
                                          <p:spTgt spid="4">
                                            <p:graphicEl>
                                              <a:dgm id="{E45260CD-0419-4ABB-9BDC-5DE1BC50DD4D}"/>
                                            </p:graphicEl>
                                          </p:spTgt>
                                        </p:tgtEl>
                                        <p:attrNameLst>
                                          <p:attrName>style.visibility</p:attrName>
                                        </p:attrNameLst>
                                      </p:cBhvr>
                                      <p:to>
                                        <p:strVal val="visible"/>
                                      </p:to>
                                    </p:set>
                                    <p:anim calcmode="lin" valueType="num">
                                      <p:cBhvr additive="base">
                                        <p:cTn id="37" dur="500" fill="hold"/>
                                        <p:tgtEl>
                                          <p:spTgt spid="4">
                                            <p:graphicEl>
                                              <a:dgm id="{E45260CD-0419-4ABB-9BDC-5DE1BC50DD4D}"/>
                                            </p:graphicEl>
                                          </p:spTgt>
                                        </p:tgtEl>
                                        <p:attrNameLst>
                                          <p:attrName>ppt_x</p:attrName>
                                        </p:attrNameLst>
                                      </p:cBhvr>
                                      <p:tavLst>
                                        <p:tav tm="0">
                                          <p:val>
                                            <p:strVal val="#ppt_x"/>
                                          </p:val>
                                        </p:tav>
                                        <p:tav tm="100000">
                                          <p:val>
                                            <p:strVal val="#ppt_x"/>
                                          </p:val>
                                        </p:tav>
                                      </p:tavLst>
                                    </p:anim>
                                    <p:anim calcmode="lin" valueType="num">
                                      <p:cBhvr additive="base">
                                        <p:cTn id="38" dur="500" fill="hold"/>
                                        <p:tgtEl>
                                          <p:spTgt spid="4">
                                            <p:graphicEl>
                                              <a:dgm id="{E45260CD-0419-4ABB-9BDC-5DE1BC50DD4D}"/>
                                            </p:graphicEl>
                                          </p:spTgt>
                                        </p:tgtEl>
                                        <p:attrNameLst>
                                          <p:attrName>ppt_y</p:attrName>
                                        </p:attrNameLst>
                                      </p:cBhvr>
                                      <p:tavLst>
                                        <p:tav tm="0">
                                          <p:val>
                                            <p:strVal val="1+#ppt_h/2"/>
                                          </p:val>
                                        </p:tav>
                                        <p:tav tm="100000">
                                          <p:val>
                                            <p:strVal val="#ppt_y"/>
                                          </p:val>
                                        </p:tav>
                                      </p:tavLst>
                                    </p:anim>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Graphic spid="4" grpId="0">
        <p:bldSub>
          <a:bldDgm bld="one"/>
        </p:bldSub>
      </p:bldGraphic>
    </p:bldLst>
  </p:timing>
</p:sld>
</file>

<file path=ppt/slides/slide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endParaRPr lang="en-GB" dirty="0"/>
          </a:p>
        </p:txBody>
      </p:sp>
      <p:pic>
        <p:nvPicPr>
          <p:cNvPr id="5" name="Content Placeholder 4"/>
          <p:cNvPicPr>
            <a:picLocks noGrp="1" noChangeAspect="1"/>
          </p:cNvPicPr>
          <p:nvPr>
            <p:ph idx="1"/>
          </p:nvPr>
        </p:nvPicPr>
        <p:blipFill>
          <a:blip r:embed="rId3"/>
          <a:stretch>
            <a:fillRect/>
          </a:stretch>
        </p:blipFill>
        <p:spPr>
          <a:xfrm>
            <a:off x="3200400" y="-8572"/>
            <a:ext cx="4927600" cy="6735185"/>
          </a:xfrm>
          <a:prstGeom prst="rect">
            <a:avLst/>
          </a:prstGeom>
        </p:spPr>
      </p:pic>
    </p:spTree>
    <p:extLst>
      <p:ext uri="{BB962C8B-B14F-4D97-AF65-F5344CB8AC3E}">
        <p14:creationId xmlns:p14="http://schemas.microsoft.com/office/powerpoint/2010/main" val="2607220736"/>
      </p:ext>
    </p:extLst>
  </p:cSld>
  <p:clrMapOvr>
    <a:masterClrMapping/>
  </p:clrMapOvr>
  <p:timing>
    <p:tnLst>
      <p:par>
        <p:cTn id="1" dur="indefinite" restart="never" nodeType="tmRoot"/>
      </p:par>
    </p:tnLst>
  </p:timing>
</p:sld>
</file>

<file path=ppt/slides/slide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dirty="0" smtClean="0"/>
              <a:t>Human Auditory Sensitivity</a:t>
            </a:r>
            <a:endParaRPr lang="en-GB" dirty="0"/>
          </a:p>
        </p:txBody>
      </p:sp>
      <p:sp>
        <p:nvSpPr>
          <p:cNvPr id="3" name="Content Placeholder 2"/>
          <p:cNvSpPr>
            <a:spLocks noGrp="1"/>
          </p:cNvSpPr>
          <p:nvPr>
            <p:ph idx="1"/>
          </p:nvPr>
        </p:nvSpPr>
        <p:spPr/>
        <p:txBody>
          <a:bodyPr>
            <a:normAutofit fontScale="92500" lnSpcReduction="10000"/>
          </a:bodyPr>
          <a:lstStyle/>
          <a:p>
            <a:r>
              <a:rPr lang="en-GB" dirty="0" smtClean="0"/>
              <a:t>Ranges from 20 Hz – 20,000 Hz. </a:t>
            </a:r>
          </a:p>
          <a:p>
            <a:pPr lvl="1"/>
            <a:r>
              <a:rPr lang="en-GB" dirty="0" smtClean="0"/>
              <a:t>1,000 – 4,000 Hz = best tuned – critical for human communication (such as a babies cry). </a:t>
            </a:r>
          </a:p>
          <a:p>
            <a:endParaRPr lang="en-GB" dirty="0"/>
          </a:p>
          <a:p>
            <a:r>
              <a:rPr lang="en-GB" dirty="0" smtClean="0"/>
              <a:t>Hair cells at the base of cochlea activated by high frequency. </a:t>
            </a:r>
          </a:p>
          <a:p>
            <a:endParaRPr lang="en-GB" dirty="0"/>
          </a:p>
          <a:p>
            <a:r>
              <a:rPr lang="en-GB" dirty="0" smtClean="0"/>
              <a:t>Hair cells at the apex of cochlea activated by low frequency. </a:t>
            </a:r>
          </a:p>
          <a:p>
            <a:endParaRPr lang="en-GB" dirty="0"/>
          </a:p>
          <a:p>
            <a:r>
              <a:rPr lang="en-GB" dirty="0" smtClean="0"/>
              <a:t>Constant overlapping. </a:t>
            </a:r>
          </a:p>
          <a:p>
            <a:endParaRPr lang="en-GB" dirty="0"/>
          </a:p>
          <a:p>
            <a:r>
              <a:rPr lang="en-GB" dirty="0" smtClean="0"/>
              <a:t>E.g. Music, speech made up of complex frequencies  - activate a broad range of hair cells. </a:t>
            </a:r>
            <a:endParaRPr lang="en-GB" dirty="0"/>
          </a:p>
        </p:txBody>
      </p:sp>
    </p:spTree>
    <p:extLst>
      <p:ext uri="{BB962C8B-B14F-4D97-AF65-F5344CB8AC3E}">
        <p14:creationId xmlns:p14="http://schemas.microsoft.com/office/powerpoint/2010/main" val="3561140212"/>
      </p:ext>
    </p:extLst>
  </p:cSld>
  <p:clrMapOvr>
    <a:masterClrMapping/>
  </p:clrMapOvr>
  <p:timing>
    <p:tnLst>
      <p:par>
        <p:cTn id="1" dur="indefinite" restart="never" nodeType="tmRoot"/>
      </p:par>
    </p:tnLst>
  </p:timing>
</p:sld>
</file>

<file path=ppt/slides/slide1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pPr algn="ctr"/>
            <a:r>
              <a:rPr lang="en-GB" dirty="0" smtClean="0"/>
              <a:t>Tonotopic Organisation of Auditory Processing. </a:t>
            </a:r>
            <a:endParaRPr lang="en-GB" dirty="0"/>
          </a:p>
        </p:txBody>
      </p:sp>
      <p:sp>
        <p:nvSpPr>
          <p:cNvPr id="3" name="Content Placeholder 2"/>
          <p:cNvSpPr>
            <a:spLocks noGrp="1"/>
          </p:cNvSpPr>
          <p:nvPr>
            <p:ph idx="1"/>
          </p:nvPr>
        </p:nvSpPr>
        <p:spPr/>
        <p:txBody>
          <a:bodyPr>
            <a:normAutofit/>
          </a:bodyPr>
          <a:lstStyle/>
          <a:p>
            <a:r>
              <a:rPr lang="en-GB" dirty="0" smtClean="0"/>
              <a:t>Important to note that individual cells do not give precise frequency information, but provides coarse coding. </a:t>
            </a:r>
          </a:p>
          <a:p>
            <a:pPr lvl="1"/>
            <a:r>
              <a:rPr lang="en-GB" dirty="0" smtClean="0"/>
              <a:t>Perception therefore must depend on the activity of many neurons. </a:t>
            </a:r>
          </a:p>
          <a:p>
            <a:endParaRPr lang="en-GB" dirty="0"/>
          </a:p>
          <a:p>
            <a:r>
              <a:rPr lang="en-GB" dirty="0" smtClean="0"/>
              <a:t>Functional Imaging Research has provided evidence for a Tonotopic organisation in the auditory cortex. </a:t>
            </a:r>
          </a:p>
          <a:p>
            <a:pPr marL="0" indent="0">
              <a:buNone/>
            </a:pPr>
            <a:endParaRPr lang="en-GB" dirty="0"/>
          </a:p>
          <a:p>
            <a:r>
              <a:rPr lang="en-GB" dirty="0" smtClean="0"/>
              <a:t>E.g. Bilecen et al (1998) – Paper linked on Moodle. </a:t>
            </a:r>
            <a:endParaRPr lang="en-GB" dirty="0"/>
          </a:p>
        </p:txBody>
      </p:sp>
    </p:spTree>
    <p:extLst>
      <p:ext uri="{BB962C8B-B14F-4D97-AF65-F5344CB8AC3E}">
        <p14:creationId xmlns:p14="http://schemas.microsoft.com/office/powerpoint/2010/main" val="648702151"/>
      </p:ext>
    </p:extLst>
  </p:cSld>
  <p:clrMapOvr>
    <a:masterClrMapping/>
  </p:clrMapOvr>
  <p:timing>
    <p:tnLst>
      <p:par>
        <p:cTn id="1" dur="indefinite" restart="never" nodeType="tmRoot"/>
      </p:par>
    </p:tnLst>
  </p:timing>
</p:sld>
</file>

<file path=ppt/slides/slide1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endParaRPr lang="en-GB" dirty="0"/>
          </a:p>
        </p:txBody>
      </p:sp>
      <p:sp>
        <p:nvSpPr>
          <p:cNvPr id="3" name="Content Placeholder 2"/>
          <p:cNvSpPr>
            <a:spLocks noGrp="1"/>
          </p:cNvSpPr>
          <p:nvPr>
            <p:ph idx="1"/>
          </p:nvPr>
        </p:nvSpPr>
        <p:spPr/>
        <p:txBody>
          <a:bodyPr/>
          <a:lstStyle/>
          <a:p>
            <a:endParaRPr lang="en-GB" dirty="0"/>
          </a:p>
        </p:txBody>
      </p:sp>
      <p:pic>
        <p:nvPicPr>
          <p:cNvPr id="4" name="Picture 3"/>
          <p:cNvPicPr>
            <a:picLocks noChangeAspect="1"/>
          </p:cNvPicPr>
          <p:nvPr/>
        </p:nvPicPr>
        <p:blipFill>
          <a:blip r:embed="rId3"/>
          <a:stretch>
            <a:fillRect/>
          </a:stretch>
        </p:blipFill>
        <p:spPr>
          <a:xfrm>
            <a:off x="807599" y="1055706"/>
            <a:ext cx="10576801" cy="4746587"/>
          </a:xfrm>
          <a:prstGeom prst="rect">
            <a:avLst/>
          </a:prstGeom>
        </p:spPr>
      </p:pic>
    </p:spTree>
    <p:extLst>
      <p:ext uri="{BB962C8B-B14F-4D97-AF65-F5344CB8AC3E}">
        <p14:creationId xmlns:p14="http://schemas.microsoft.com/office/powerpoint/2010/main" val="4208825527"/>
      </p:ext>
    </p:extLst>
  </p:cSld>
  <p:clrMapOvr>
    <a:masterClrMapping/>
  </p:clrMapOvr>
  <p:timing>
    <p:tnLst>
      <p:par>
        <p:cTn id="1" dur="indefinite" restart="never" nodeType="tmRoot"/>
      </p:par>
    </p:tnLst>
  </p:timing>
</p:sld>
</file>

<file path=ppt/slides/slide1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a:xfrm>
            <a:off x="2209800" y="89837"/>
            <a:ext cx="7772400" cy="843815"/>
          </a:xfrm>
        </p:spPr>
        <p:txBody>
          <a:bodyPr/>
          <a:lstStyle/>
          <a:p>
            <a:r>
              <a:rPr lang="en-GB" dirty="0"/>
              <a:t>The auditory cortex</a:t>
            </a:r>
          </a:p>
        </p:txBody>
      </p:sp>
      <p:sp>
        <p:nvSpPr>
          <p:cNvPr id="3" name="Content Placeholder 2"/>
          <p:cNvSpPr>
            <a:spLocks noGrp="1"/>
          </p:cNvSpPr>
          <p:nvPr>
            <p:ph idx="1"/>
          </p:nvPr>
        </p:nvSpPr>
        <p:spPr>
          <a:xfrm>
            <a:off x="1524000" y="933651"/>
            <a:ext cx="9009246" cy="5703817"/>
          </a:xfrm>
          <a:solidFill>
            <a:schemeClr val="bg1"/>
          </a:solidFill>
        </p:spPr>
        <p:txBody>
          <a:bodyPr/>
          <a:lstStyle/>
          <a:p>
            <a:r>
              <a:rPr lang="en-GB" dirty="0"/>
              <a:t>Located in the Temporal lobe:</a:t>
            </a:r>
          </a:p>
          <a:p>
            <a:pPr lvl="1"/>
            <a:r>
              <a:rPr lang="en-GB" dirty="0"/>
              <a:t>Evidence </a:t>
            </a:r>
            <a:r>
              <a:rPr lang="en-US" altLang="en-US" dirty="0">
                <a:latin typeface="Arial" panose="020B0604020202020204" pitchFamily="34" charset="0"/>
              </a:rPr>
              <a:t>from functional brain imaging studies in humans and invasive neural recording studies in monkeys. </a:t>
            </a:r>
          </a:p>
          <a:p>
            <a:pPr eaLnBrk="1" hangingPunct="1"/>
            <a:r>
              <a:rPr lang="en-US" altLang="en-US" dirty="0">
                <a:latin typeface="Arial" panose="020B0604020202020204" pitchFamily="34" charset="0"/>
              </a:rPr>
              <a:t>Next to primary auditory area in each hemisphere are 2 other areas, which together all 3 are referred to as the core region.</a:t>
            </a:r>
          </a:p>
          <a:p>
            <a:pPr eaLnBrk="1" hangingPunct="1"/>
            <a:r>
              <a:rPr lang="en-US" altLang="en-US" dirty="0">
                <a:latin typeface="Arial" panose="020B0604020202020204" pitchFamily="34" charset="0"/>
              </a:rPr>
              <a:t>Surrounding the core region is a band called the belt which has the area of secondary cortex. </a:t>
            </a:r>
          </a:p>
          <a:p>
            <a:pPr eaLnBrk="1" hangingPunct="1"/>
            <a:r>
              <a:rPr lang="en-US" altLang="en-US" dirty="0">
                <a:latin typeface="Arial" panose="020B0604020202020204" pitchFamily="34" charset="0"/>
              </a:rPr>
              <a:t>Any area of secondary cortex outside the belt is called the parabelt area. </a:t>
            </a:r>
          </a:p>
          <a:p>
            <a:pPr eaLnBrk="1" hangingPunct="1"/>
            <a:r>
              <a:rPr lang="en-US" altLang="en-US" dirty="0">
                <a:latin typeface="Arial" panose="020B0604020202020204" pitchFamily="34" charset="0"/>
              </a:rPr>
              <a:t>There are about 10 separate areas of secondary auditory cortex in primates. </a:t>
            </a:r>
          </a:p>
          <a:p>
            <a:pPr lvl="1"/>
            <a:endParaRPr lang="en-GB" dirty="0"/>
          </a:p>
        </p:txBody>
      </p:sp>
    </p:spTree>
    <p:extLst>
      <p:ext uri="{BB962C8B-B14F-4D97-AF65-F5344CB8AC3E}">
        <p14:creationId xmlns:p14="http://schemas.microsoft.com/office/powerpoint/2010/main" val="3198280962"/>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4" presetClass="entr" presetSubtype="10" fill="hold" nodeType="clickEffect">
                                  <p:stCondLst>
                                    <p:cond delay="0"/>
                                  </p:stCondLst>
                                  <p:childTnLst>
                                    <p:set>
                                      <p:cBhvr>
                                        <p:cTn id="6" dur="1" fill="hold">
                                          <p:stCondLst>
                                            <p:cond delay="0"/>
                                          </p:stCondLst>
                                        </p:cTn>
                                        <p:tgtEl>
                                          <p:spTgt spid="3">
                                            <p:txEl>
                                              <p:pRg st="0" end="0"/>
                                            </p:txEl>
                                          </p:spTgt>
                                        </p:tgtEl>
                                        <p:attrNameLst>
                                          <p:attrName>style.visibility</p:attrName>
                                        </p:attrNameLst>
                                      </p:cBhvr>
                                      <p:to>
                                        <p:strVal val="visible"/>
                                      </p:to>
                                    </p:set>
                                    <p:animEffect transition="in" filter="randombar(horizontal)">
                                      <p:cBhvr>
                                        <p:cTn id="7" dur="500"/>
                                        <p:tgtEl>
                                          <p:spTgt spid="3">
                                            <p:txEl>
                                              <p:pRg st="0" end="0"/>
                                            </p:txEl>
                                          </p:spTgt>
                                        </p:tgtEl>
                                      </p:cBhvr>
                                    </p:animEffect>
                                  </p:childTnLst>
                                </p:cTn>
                              </p:par>
                              <p:par>
                                <p:cTn id="8" presetID="14" presetClass="entr" presetSubtype="10" fill="hold" nodeType="withEffect">
                                  <p:stCondLst>
                                    <p:cond delay="0"/>
                                  </p:stCondLst>
                                  <p:childTnLst>
                                    <p:set>
                                      <p:cBhvr>
                                        <p:cTn id="9" dur="1" fill="hold">
                                          <p:stCondLst>
                                            <p:cond delay="0"/>
                                          </p:stCondLst>
                                        </p:cTn>
                                        <p:tgtEl>
                                          <p:spTgt spid="3">
                                            <p:txEl>
                                              <p:pRg st="1" end="1"/>
                                            </p:txEl>
                                          </p:spTgt>
                                        </p:tgtEl>
                                        <p:attrNameLst>
                                          <p:attrName>style.visibility</p:attrName>
                                        </p:attrNameLst>
                                      </p:cBhvr>
                                      <p:to>
                                        <p:strVal val="visible"/>
                                      </p:to>
                                    </p:set>
                                    <p:animEffect transition="in" filter="randombar(horizontal)">
                                      <p:cBhvr>
                                        <p:cTn id="10" dur="500"/>
                                        <p:tgtEl>
                                          <p:spTgt spid="3">
                                            <p:txEl>
                                              <p:pRg st="1" end="1"/>
                                            </p:txEl>
                                          </p:spTgt>
                                        </p:tgtEl>
                                      </p:cBhvr>
                                    </p:animEffect>
                                  </p:childTnLst>
                                </p:cTn>
                              </p:par>
                            </p:childTnLst>
                          </p:cTn>
                        </p:par>
                      </p:childTnLst>
                    </p:cTn>
                  </p:par>
                  <p:par>
                    <p:cTn id="11" fill="hold">
                      <p:stCondLst>
                        <p:cond delay="indefinite"/>
                      </p:stCondLst>
                      <p:childTnLst>
                        <p:par>
                          <p:cTn id="12" fill="hold">
                            <p:stCondLst>
                              <p:cond delay="0"/>
                            </p:stCondLst>
                            <p:childTnLst>
                              <p:par>
                                <p:cTn id="13" presetID="14" presetClass="entr" presetSubtype="10" fill="hold" nodeType="clickEffect">
                                  <p:stCondLst>
                                    <p:cond delay="0"/>
                                  </p:stCondLst>
                                  <p:childTnLst>
                                    <p:set>
                                      <p:cBhvr>
                                        <p:cTn id="14" dur="1" fill="hold">
                                          <p:stCondLst>
                                            <p:cond delay="0"/>
                                          </p:stCondLst>
                                        </p:cTn>
                                        <p:tgtEl>
                                          <p:spTgt spid="3">
                                            <p:txEl>
                                              <p:pRg st="2" end="2"/>
                                            </p:txEl>
                                          </p:spTgt>
                                        </p:tgtEl>
                                        <p:attrNameLst>
                                          <p:attrName>style.visibility</p:attrName>
                                        </p:attrNameLst>
                                      </p:cBhvr>
                                      <p:to>
                                        <p:strVal val="visible"/>
                                      </p:to>
                                    </p:set>
                                    <p:animEffect transition="in" filter="randombar(horizontal)">
                                      <p:cBhvr>
                                        <p:cTn id="15" dur="500"/>
                                        <p:tgtEl>
                                          <p:spTgt spid="3">
                                            <p:txEl>
                                              <p:pRg st="2" end="2"/>
                                            </p:txEl>
                                          </p:spTgt>
                                        </p:tgtEl>
                                      </p:cBhvr>
                                    </p:animEffect>
                                  </p:childTnLst>
                                </p:cTn>
                              </p:par>
                            </p:childTnLst>
                          </p:cTn>
                        </p:par>
                      </p:childTnLst>
                    </p:cTn>
                  </p:par>
                  <p:par>
                    <p:cTn id="16" fill="hold">
                      <p:stCondLst>
                        <p:cond delay="indefinite"/>
                      </p:stCondLst>
                      <p:childTnLst>
                        <p:par>
                          <p:cTn id="17" fill="hold">
                            <p:stCondLst>
                              <p:cond delay="0"/>
                            </p:stCondLst>
                            <p:childTnLst>
                              <p:par>
                                <p:cTn id="18" presetID="14" presetClass="entr" presetSubtype="10" fill="hold" nodeType="clickEffect">
                                  <p:stCondLst>
                                    <p:cond delay="0"/>
                                  </p:stCondLst>
                                  <p:childTnLst>
                                    <p:set>
                                      <p:cBhvr>
                                        <p:cTn id="19" dur="1" fill="hold">
                                          <p:stCondLst>
                                            <p:cond delay="0"/>
                                          </p:stCondLst>
                                        </p:cTn>
                                        <p:tgtEl>
                                          <p:spTgt spid="3">
                                            <p:txEl>
                                              <p:pRg st="3" end="3"/>
                                            </p:txEl>
                                          </p:spTgt>
                                        </p:tgtEl>
                                        <p:attrNameLst>
                                          <p:attrName>style.visibility</p:attrName>
                                        </p:attrNameLst>
                                      </p:cBhvr>
                                      <p:to>
                                        <p:strVal val="visible"/>
                                      </p:to>
                                    </p:set>
                                    <p:animEffect transition="in" filter="randombar(horizontal)">
                                      <p:cBhvr>
                                        <p:cTn id="20" dur="500"/>
                                        <p:tgtEl>
                                          <p:spTgt spid="3">
                                            <p:txEl>
                                              <p:pRg st="3" end="3"/>
                                            </p:txEl>
                                          </p:spTgt>
                                        </p:tgtEl>
                                      </p:cBhvr>
                                    </p:animEffect>
                                  </p:childTnLst>
                                </p:cTn>
                              </p:par>
                            </p:childTnLst>
                          </p:cTn>
                        </p:par>
                      </p:childTnLst>
                    </p:cTn>
                  </p:par>
                  <p:par>
                    <p:cTn id="21" fill="hold">
                      <p:stCondLst>
                        <p:cond delay="indefinite"/>
                      </p:stCondLst>
                      <p:childTnLst>
                        <p:par>
                          <p:cTn id="22" fill="hold">
                            <p:stCondLst>
                              <p:cond delay="0"/>
                            </p:stCondLst>
                            <p:childTnLst>
                              <p:par>
                                <p:cTn id="23" presetID="14" presetClass="entr" presetSubtype="10" fill="hold" nodeType="clickEffect">
                                  <p:stCondLst>
                                    <p:cond delay="0"/>
                                  </p:stCondLst>
                                  <p:childTnLst>
                                    <p:set>
                                      <p:cBhvr>
                                        <p:cTn id="24" dur="1" fill="hold">
                                          <p:stCondLst>
                                            <p:cond delay="0"/>
                                          </p:stCondLst>
                                        </p:cTn>
                                        <p:tgtEl>
                                          <p:spTgt spid="3">
                                            <p:txEl>
                                              <p:pRg st="4" end="4"/>
                                            </p:txEl>
                                          </p:spTgt>
                                        </p:tgtEl>
                                        <p:attrNameLst>
                                          <p:attrName>style.visibility</p:attrName>
                                        </p:attrNameLst>
                                      </p:cBhvr>
                                      <p:to>
                                        <p:strVal val="visible"/>
                                      </p:to>
                                    </p:set>
                                    <p:animEffect transition="in" filter="randombar(horizontal)">
                                      <p:cBhvr>
                                        <p:cTn id="25" dur="500"/>
                                        <p:tgtEl>
                                          <p:spTgt spid="3">
                                            <p:txEl>
                                              <p:pRg st="4" end="4"/>
                                            </p:txEl>
                                          </p:spTgt>
                                        </p:tgtEl>
                                      </p:cBhvr>
                                    </p:animEffect>
                                  </p:childTnLst>
                                </p:cTn>
                              </p:par>
                            </p:childTnLst>
                          </p:cTn>
                        </p:par>
                      </p:childTnLst>
                    </p:cTn>
                  </p:par>
                  <p:par>
                    <p:cTn id="26" fill="hold">
                      <p:stCondLst>
                        <p:cond delay="indefinite"/>
                      </p:stCondLst>
                      <p:childTnLst>
                        <p:par>
                          <p:cTn id="27" fill="hold">
                            <p:stCondLst>
                              <p:cond delay="0"/>
                            </p:stCondLst>
                            <p:childTnLst>
                              <p:par>
                                <p:cTn id="28" presetID="14" presetClass="entr" presetSubtype="10" fill="hold" nodeType="clickEffect">
                                  <p:stCondLst>
                                    <p:cond delay="0"/>
                                  </p:stCondLst>
                                  <p:childTnLst>
                                    <p:set>
                                      <p:cBhvr>
                                        <p:cTn id="29" dur="1" fill="hold">
                                          <p:stCondLst>
                                            <p:cond delay="0"/>
                                          </p:stCondLst>
                                        </p:cTn>
                                        <p:tgtEl>
                                          <p:spTgt spid="3">
                                            <p:txEl>
                                              <p:pRg st="5" end="5"/>
                                            </p:txEl>
                                          </p:spTgt>
                                        </p:tgtEl>
                                        <p:attrNameLst>
                                          <p:attrName>style.visibility</p:attrName>
                                        </p:attrNameLst>
                                      </p:cBhvr>
                                      <p:to>
                                        <p:strVal val="visible"/>
                                      </p:to>
                                    </p:set>
                                    <p:animEffect transition="in" filter="randombar(horizontal)">
                                      <p:cBhvr>
                                        <p:cTn id="30" dur="500"/>
                                        <p:tgtEl>
                                          <p:spTgt spid="3">
                                            <p:txEl>
                                              <p:pRg st="5" end="5"/>
                                            </p:txEl>
                                          </p:spTgt>
                                        </p:tgtEl>
                                      </p:cBhvr>
                                    </p:animEffect>
                                  </p:childTnLst>
                                </p:cTn>
                              </p:par>
                            </p:childTnLst>
                          </p:cTn>
                        </p:par>
                      </p:childTnLst>
                    </p:cTn>
                  </p:par>
                </p:childTnLst>
              </p:cTn>
              <p:prevCondLst>
                <p:cond evt="onPrev" delay="0">
                  <p:tgtEl>
                    <p:sldTgt/>
                  </p:tgtEl>
                </p:cond>
              </p:prevCondLst>
              <p:nextCondLst>
                <p:cond evt="onNext" delay="0">
                  <p:tgtEl>
                    <p:sldTgt/>
                  </p:tgtEl>
                </p:cond>
              </p:nextCondLst>
            </p:seq>
          </p:childTnLst>
        </p:cTn>
      </p:par>
    </p:tnLst>
  </p:timing>
</p:sld>
</file>

<file path=ppt/slides/slide1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a:xfrm>
            <a:off x="2209800" y="147022"/>
            <a:ext cx="7772400" cy="831925"/>
          </a:xfrm>
        </p:spPr>
        <p:txBody>
          <a:bodyPr/>
          <a:lstStyle/>
          <a:p>
            <a:r>
              <a:rPr lang="en-GB" dirty="0"/>
              <a:t>The auditory cortex</a:t>
            </a:r>
          </a:p>
        </p:txBody>
      </p:sp>
      <p:pic>
        <p:nvPicPr>
          <p:cNvPr id="4" name="Picture 5"/>
          <p:cNvPicPr>
            <a:picLocks noGrp="1" noChangeAspect="1" noChangeArrowheads="1"/>
          </p:cNvPicPr>
          <p:nvPr>
            <p:ph idx="1"/>
          </p:nvPr>
        </p:nvPicPr>
        <p:blipFill>
          <a:blip r:embed="rId3">
            <a:extLst>
              <a:ext uri="{28A0092B-C50C-407E-A947-70E740481C1C}">
                <a14:useLocalDpi xmlns:a14="http://schemas.microsoft.com/office/drawing/2010/main" val="0"/>
              </a:ext>
            </a:extLst>
          </a:blip>
          <a:srcRect l="3142" t="4758" r="3409" b="3957"/>
          <a:stretch>
            <a:fillRect/>
          </a:stretch>
        </p:blipFill>
        <p:spPr bwMode="auto">
          <a:xfrm>
            <a:off x="1940534" y="980738"/>
            <a:ext cx="8310932" cy="5710519"/>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12700">
                <a:solidFill>
                  <a:srgbClr val="000000"/>
                </a:solidFill>
                <a:miter lim="800000"/>
                <a:headEnd type="none" w="sm" len="sm"/>
                <a:tailEnd type="none" w="sm" len="sm"/>
              </a14:hiddenLine>
            </a:ext>
          </a:extLst>
        </p:spPr>
      </p:pic>
      <p:sp>
        <p:nvSpPr>
          <p:cNvPr id="5" name="Rectangle 4"/>
          <p:cNvSpPr/>
          <p:nvPr/>
        </p:nvSpPr>
        <p:spPr bwMode="auto">
          <a:xfrm>
            <a:off x="1706880" y="5249732"/>
            <a:ext cx="3108960" cy="1441524"/>
          </a:xfrm>
          <a:prstGeom prst="rect">
            <a:avLst/>
          </a:prstGeom>
          <a:solidFill>
            <a:schemeClr val="bg1"/>
          </a:solidFill>
          <a:ln w="9525" cap="flat" cmpd="sng" algn="ctr">
            <a:noFill/>
            <a:prstDash val="solid"/>
            <a:round/>
            <a:headEnd type="none" w="med" len="med"/>
            <a:tailEnd type="none" w="med" len="med"/>
          </a:ln>
          <a:effectLst/>
        </p:spPr>
        <p:txBody>
          <a:bodyPr vert="horz" wrap="square" lIns="91440" tIns="45720" rIns="91440" bIns="45720" numCol="1" rtlCol="0" anchor="t" anchorCtr="0" compatLnSpc="1">
            <a:prstTxWarp prst="textNoShape">
              <a:avLst/>
            </a:prstTxWarp>
          </a:bodyPr>
          <a:lstStyle/>
          <a:p>
            <a:pPr eaLnBrk="0" fontAlgn="base" hangingPunct="0">
              <a:spcBef>
                <a:spcPct val="0"/>
              </a:spcBef>
              <a:spcAft>
                <a:spcPct val="0"/>
              </a:spcAft>
            </a:pPr>
            <a:endParaRPr lang="en-GB" sz="2400" dirty="0">
              <a:latin typeface="Times"/>
            </a:endParaRPr>
          </a:p>
        </p:txBody>
      </p:sp>
    </p:spTree>
    <p:extLst>
      <p:ext uri="{BB962C8B-B14F-4D97-AF65-F5344CB8AC3E}">
        <p14:creationId xmlns:p14="http://schemas.microsoft.com/office/powerpoint/2010/main" val="81359003"/>
      </p:ext>
    </p:extLst>
  </p:cSld>
  <p:clrMapOvr>
    <a:masterClrMapping/>
  </p:clrMapOvr>
  <p:timing>
    <p:tnLst>
      <p:par>
        <p:cTn id="1" dur="indefinite" restart="never" nodeType="tmRoot"/>
      </p:par>
    </p:tnLst>
  </p:timing>
</p:sld>
</file>

<file path=ppt/slides/slide1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a:xfrm>
            <a:off x="2209800" y="80212"/>
            <a:ext cx="7772400" cy="769643"/>
          </a:xfrm>
        </p:spPr>
        <p:txBody>
          <a:bodyPr/>
          <a:lstStyle/>
          <a:p>
            <a:r>
              <a:rPr lang="en-GB" dirty="0"/>
              <a:t>The auditory cortex </a:t>
            </a:r>
          </a:p>
        </p:txBody>
      </p:sp>
      <p:sp>
        <p:nvSpPr>
          <p:cNvPr id="3" name="Content Placeholder 2"/>
          <p:cNvSpPr>
            <a:spLocks noGrp="1"/>
          </p:cNvSpPr>
          <p:nvPr>
            <p:ph idx="1"/>
          </p:nvPr>
        </p:nvSpPr>
        <p:spPr>
          <a:xfrm>
            <a:off x="1617000" y="1086521"/>
            <a:ext cx="8676183" cy="1602890"/>
          </a:xfrm>
          <a:solidFill>
            <a:schemeClr val="bg1"/>
          </a:solidFill>
        </p:spPr>
        <p:txBody>
          <a:bodyPr/>
          <a:lstStyle/>
          <a:p>
            <a:pPr eaLnBrk="1" hangingPunct="1"/>
            <a:r>
              <a:rPr lang="en-US" altLang="en-US" dirty="0">
                <a:latin typeface="Arial" panose="020B0604020202020204" pitchFamily="34" charset="0"/>
              </a:rPr>
              <a:t>Two main streams of auditory analysis:</a:t>
            </a:r>
          </a:p>
          <a:p>
            <a:pPr lvl="1" eaLnBrk="1" hangingPunct="1"/>
            <a:r>
              <a:rPr lang="en-US" altLang="en-US" dirty="0">
                <a:latin typeface="Arial" panose="020B0604020202020204" pitchFamily="34" charset="0"/>
              </a:rPr>
              <a:t>the prefrontal cortex </a:t>
            </a:r>
          </a:p>
          <a:p>
            <a:pPr lvl="1" eaLnBrk="1" hangingPunct="1"/>
            <a:r>
              <a:rPr lang="en-US" altLang="en-US" dirty="0">
                <a:latin typeface="Arial" panose="020B0604020202020204" pitchFamily="34" charset="0"/>
              </a:rPr>
              <a:t>posterior parietal cortex. </a:t>
            </a:r>
          </a:p>
          <a:p>
            <a:pPr marL="457200" lvl="1" indent="0">
              <a:buNone/>
            </a:pPr>
            <a:endParaRPr lang="en-US" altLang="en-US" dirty="0">
              <a:latin typeface="Arial" panose="020B0604020202020204" pitchFamily="34" charset="0"/>
            </a:endParaRPr>
          </a:p>
          <a:p>
            <a:endParaRPr lang="en-GB" dirty="0"/>
          </a:p>
        </p:txBody>
      </p:sp>
      <p:pic>
        <p:nvPicPr>
          <p:cNvPr id="4" name="Picture 6"/>
          <p:cNvPicPr>
            <a:picLocks noChangeAspect="1" noChangeArrowheads="1"/>
          </p:cNvPicPr>
          <p:nvPr/>
        </p:nvPicPr>
        <p:blipFill>
          <a:blip r:embed="rId3">
            <a:extLst>
              <a:ext uri="{28A0092B-C50C-407E-A947-70E740481C1C}">
                <a14:useLocalDpi xmlns:a14="http://schemas.microsoft.com/office/drawing/2010/main" val="0"/>
              </a:ext>
            </a:extLst>
          </a:blip>
          <a:srcRect l="3024" t="4330" r="4301" b="14655"/>
          <a:stretch>
            <a:fillRect/>
          </a:stretch>
        </p:blipFill>
        <p:spPr bwMode="auto">
          <a:xfrm>
            <a:off x="1616999" y="2926079"/>
            <a:ext cx="6157194" cy="3840482"/>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12700">
                <a:solidFill>
                  <a:srgbClr val="000000"/>
                </a:solidFill>
                <a:miter lim="800000"/>
                <a:headEnd type="none" w="sm" len="sm"/>
                <a:tailEnd type="none" w="sm" len="sm"/>
              </a14:hiddenLine>
            </a:ext>
          </a:extLst>
        </p:spPr>
      </p:pic>
      <p:sp>
        <p:nvSpPr>
          <p:cNvPr id="5" name="TextBox 4"/>
          <p:cNvSpPr txBox="1"/>
          <p:nvPr/>
        </p:nvSpPr>
        <p:spPr>
          <a:xfrm>
            <a:off x="7774193" y="3200871"/>
            <a:ext cx="2807746" cy="3416320"/>
          </a:xfrm>
          <a:prstGeom prst="rect">
            <a:avLst/>
          </a:prstGeom>
          <a:solidFill>
            <a:schemeClr val="bg1"/>
          </a:solidFill>
        </p:spPr>
        <p:txBody>
          <a:bodyPr wrap="square" rtlCol="0">
            <a:spAutoFit/>
          </a:bodyPr>
          <a:lstStyle/>
          <a:p>
            <a:r>
              <a:rPr lang="en-US" altLang="en-US" sz="2400" dirty="0">
                <a:latin typeface="Arial" panose="020B0604020202020204" pitchFamily="34" charset="0"/>
              </a:rPr>
              <a:t>Anterior auditory pathway may be involved in identifying sound. </a:t>
            </a:r>
          </a:p>
          <a:p>
            <a:endParaRPr lang="en-US" altLang="en-US" sz="2400" dirty="0">
              <a:latin typeface="Arial" panose="020B0604020202020204" pitchFamily="34" charset="0"/>
            </a:endParaRPr>
          </a:p>
          <a:p>
            <a:r>
              <a:rPr lang="en-US" altLang="en-US" sz="2400" dirty="0">
                <a:latin typeface="Arial" panose="020B0604020202020204" pitchFamily="34" charset="0"/>
              </a:rPr>
              <a:t>Posterior auditory pathway may be involved in locating sounds.</a:t>
            </a:r>
            <a:endParaRPr lang="en-GB" sz="2400" dirty="0"/>
          </a:p>
        </p:txBody>
      </p:sp>
    </p:spTree>
    <p:extLst>
      <p:ext uri="{BB962C8B-B14F-4D97-AF65-F5344CB8AC3E}">
        <p14:creationId xmlns:p14="http://schemas.microsoft.com/office/powerpoint/2010/main" val="3702820272"/>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4" presetClass="entr" presetSubtype="10" fill="hold" nodeType="clickEffect">
                                  <p:stCondLst>
                                    <p:cond delay="0"/>
                                  </p:stCondLst>
                                  <p:childTnLst>
                                    <p:set>
                                      <p:cBhvr>
                                        <p:cTn id="6" dur="1" fill="hold">
                                          <p:stCondLst>
                                            <p:cond delay="0"/>
                                          </p:stCondLst>
                                        </p:cTn>
                                        <p:tgtEl>
                                          <p:spTgt spid="3">
                                            <p:txEl>
                                              <p:pRg st="0" end="0"/>
                                            </p:txEl>
                                          </p:spTgt>
                                        </p:tgtEl>
                                        <p:attrNameLst>
                                          <p:attrName>style.visibility</p:attrName>
                                        </p:attrNameLst>
                                      </p:cBhvr>
                                      <p:to>
                                        <p:strVal val="visible"/>
                                      </p:to>
                                    </p:set>
                                    <p:animEffect transition="in" filter="randombar(horizontal)">
                                      <p:cBhvr>
                                        <p:cTn id="7" dur="500"/>
                                        <p:tgtEl>
                                          <p:spTgt spid="3">
                                            <p:txEl>
                                              <p:pRg st="0" end="0"/>
                                            </p:txEl>
                                          </p:spTgt>
                                        </p:tgtEl>
                                      </p:cBhvr>
                                    </p:animEffect>
                                  </p:childTnLst>
                                </p:cTn>
                              </p:par>
                              <p:par>
                                <p:cTn id="8" presetID="14" presetClass="entr" presetSubtype="10" fill="hold" nodeType="withEffect">
                                  <p:stCondLst>
                                    <p:cond delay="0"/>
                                  </p:stCondLst>
                                  <p:childTnLst>
                                    <p:set>
                                      <p:cBhvr>
                                        <p:cTn id="9" dur="1" fill="hold">
                                          <p:stCondLst>
                                            <p:cond delay="0"/>
                                          </p:stCondLst>
                                        </p:cTn>
                                        <p:tgtEl>
                                          <p:spTgt spid="3">
                                            <p:txEl>
                                              <p:pRg st="1" end="1"/>
                                            </p:txEl>
                                          </p:spTgt>
                                        </p:tgtEl>
                                        <p:attrNameLst>
                                          <p:attrName>style.visibility</p:attrName>
                                        </p:attrNameLst>
                                      </p:cBhvr>
                                      <p:to>
                                        <p:strVal val="visible"/>
                                      </p:to>
                                    </p:set>
                                    <p:animEffect transition="in" filter="randombar(horizontal)">
                                      <p:cBhvr>
                                        <p:cTn id="10" dur="500"/>
                                        <p:tgtEl>
                                          <p:spTgt spid="3">
                                            <p:txEl>
                                              <p:pRg st="1" end="1"/>
                                            </p:txEl>
                                          </p:spTgt>
                                        </p:tgtEl>
                                      </p:cBhvr>
                                    </p:animEffect>
                                  </p:childTnLst>
                                </p:cTn>
                              </p:par>
                              <p:par>
                                <p:cTn id="11" presetID="14" presetClass="entr" presetSubtype="10" fill="hold" nodeType="withEffect">
                                  <p:stCondLst>
                                    <p:cond delay="0"/>
                                  </p:stCondLst>
                                  <p:childTnLst>
                                    <p:set>
                                      <p:cBhvr>
                                        <p:cTn id="12" dur="1" fill="hold">
                                          <p:stCondLst>
                                            <p:cond delay="0"/>
                                          </p:stCondLst>
                                        </p:cTn>
                                        <p:tgtEl>
                                          <p:spTgt spid="3">
                                            <p:txEl>
                                              <p:pRg st="2" end="2"/>
                                            </p:txEl>
                                          </p:spTgt>
                                        </p:tgtEl>
                                        <p:attrNameLst>
                                          <p:attrName>style.visibility</p:attrName>
                                        </p:attrNameLst>
                                      </p:cBhvr>
                                      <p:to>
                                        <p:strVal val="visible"/>
                                      </p:to>
                                    </p:set>
                                    <p:animEffect transition="in" filter="randombar(horizontal)">
                                      <p:cBhvr>
                                        <p:cTn id="13" dur="500"/>
                                        <p:tgtEl>
                                          <p:spTgt spid="3">
                                            <p:txEl>
                                              <p:pRg st="2" end="2"/>
                                            </p:txEl>
                                          </p:spTgt>
                                        </p:tgtEl>
                                      </p:cBhvr>
                                    </p:animEffect>
                                  </p:childTnLst>
                                </p:cTn>
                              </p:par>
                            </p:childTnLst>
                          </p:cTn>
                        </p:par>
                      </p:childTnLst>
                    </p:cTn>
                  </p:par>
                  <p:par>
                    <p:cTn id="14" fill="hold">
                      <p:stCondLst>
                        <p:cond delay="indefinite"/>
                      </p:stCondLst>
                      <p:childTnLst>
                        <p:par>
                          <p:cTn id="15" fill="hold">
                            <p:stCondLst>
                              <p:cond delay="0"/>
                            </p:stCondLst>
                            <p:childTnLst>
                              <p:par>
                                <p:cTn id="16" presetID="31" presetClass="entr" presetSubtype="0" fill="hold" nodeType="clickEffect">
                                  <p:stCondLst>
                                    <p:cond delay="0"/>
                                  </p:stCondLst>
                                  <p:childTnLst>
                                    <p:set>
                                      <p:cBhvr>
                                        <p:cTn id="17" dur="1" fill="hold">
                                          <p:stCondLst>
                                            <p:cond delay="0"/>
                                          </p:stCondLst>
                                        </p:cTn>
                                        <p:tgtEl>
                                          <p:spTgt spid="4"/>
                                        </p:tgtEl>
                                        <p:attrNameLst>
                                          <p:attrName>style.visibility</p:attrName>
                                        </p:attrNameLst>
                                      </p:cBhvr>
                                      <p:to>
                                        <p:strVal val="visible"/>
                                      </p:to>
                                    </p:set>
                                    <p:anim calcmode="lin" valueType="num">
                                      <p:cBhvr>
                                        <p:cTn id="18" dur="1000" fill="hold"/>
                                        <p:tgtEl>
                                          <p:spTgt spid="4"/>
                                        </p:tgtEl>
                                        <p:attrNameLst>
                                          <p:attrName>ppt_w</p:attrName>
                                        </p:attrNameLst>
                                      </p:cBhvr>
                                      <p:tavLst>
                                        <p:tav tm="0">
                                          <p:val>
                                            <p:fltVal val="0"/>
                                          </p:val>
                                        </p:tav>
                                        <p:tav tm="100000">
                                          <p:val>
                                            <p:strVal val="#ppt_w"/>
                                          </p:val>
                                        </p:tav>
                                      </p:tavLst>
                                    </p:anim>
                                    <p:anim calcmode="lin" valueType="num">
                                      <p:cBhvr>
                                        <p:cTn id="19" dur="1000" fill="hold"/>
                                        <p:tgtEl>
                                          <p:spTgt spid="4"/>
                                        </p:tgtEl>
                                        <p:attrNameLst>
                                          <p:attrName>ppt_h</p:attrName>
                                        </p:attrNameLst>
                                      </p:cBhvr>
                                      <p:tavLst>
                                        <p:tav tm="0">
                                          <p:val>
                                            <p:fltVal val="0"/>
                                          </p:val>
                                        </p:tav>
                                        <p:tav tm="100000">
                                          <p:val>
                                            <p:strVal val="#ppt_h"/>
                                          </p:val>
                                        </p:tav>
                                      </p:tavLst>
                                    </p:anim>
                                    <p:anim calcmode="lin" valueType="num">
                                      <p:cBhvr>
                                        <p:cTn id="20" dur="1000" fill="hold"/>
                                        <p:tgtEl>
                                          <p:spTgt spid="4"/>
                                        </p:tgtEl>
                                        <p:attrNameLst>
                                          <p:attrName>style.rotation</p:attrName>
                                        </p:attrNameLst>
                                      </p:cBhvr>
                                      <p:tavLst>
                                        <p:tav tm="0">
                                          <p:val>
                                            <p:fltVal val="90"/>
                                          </p:val>
                                        </p:tav>
                                        <p:tav tm="100000">
                                          <p:val>
                                            <p:fltVal val="0"/>
                                          </p:val>
                                        </p:tav>
                                      </p:tavLst>
                                    </p:anim>
                                    <p:animEffect transition="in" filter="fade">
                                      <p:cBhvr>
                                        <p:cTn id="21" dur="1000"/>
                                        <p:tgtEl>
                                          <p:spTgt spid="4"/>
                                        </p:tgtEl>
                                      </p:cBhvr>
                                    </p:animEffect>
                                  </p:childTnLst>
                                </p:cTn>
                              </p:par>
                            </p:childTnLst>
                          </p:cTn>
                        </p:par>
                      </p:childTnLst>
                    </p:cTn>
                  </p:par>
                  <p:par>
                    <p:cTn id="22" fill="hold">
                      <p:stCondLst>
                        <p:cond delay="indefinite"/>
                      </p:stCondLst>
                      <p:childTnLst>
                        <p:par>
                          <p:cTn id="23" fill="hold">
                            <p:stCondLst>
                              <p:cond delay="0"/>
                            </p:stCondLst>
                            <p:childTnLst>
                              <p:par>
                                <p:cTn id="24" presetID="14" presetClass="entr" presetSubtype="10" fill="hold" nodeType="clickEffect">
                                  <p:stCondLst>
                                    <p:cond delay="0"/>
                                  </p:stCondLst>
                                  <p:childTnLst>
                                    <p:set>
                                      <p:cBhvr>
                                        <p:cTn id="25" dur="1" fill="hold">
                                          <p:stCondLst>
                                            <p:cond delay="0"/>
                                          </p:stCondLst>
                                        </p:cTn>
                                        <p:tgtEl>
                                          <p:spTgt spid="5">
                                            <p:txEl>
                                              <p:pRg st="0" end="0"/>
                                            </p:txEl>
                                          </p:spTgt>
                                        </p:tgtEl>
                                        <p:attrNameLst>
                                          <p:attrName>style.visibility</p:attrName>
                                        </p:attrNameLst>
                                      </p:cBhvr>
                                      <p:to>
                                        <p:strVal val="visible"/>
                                      </p:to>
                                    </p:set>
                                    <p:animEffect transition="in" filter="randombar(horizontal)">
                                      <p:cBhvr>
                                        <p:cTn id="26" dur="500"/>
                                        <p:tgtEl>
                                          <p:spTgt spid="5">
                                            <p:txEl>
                                              <p:pRg st="0" end="0"/>
                                            </p:txEl>
                                          </p:spTgt>
                                        </p:tgtEl>
                                      </p:cBhvr>
                                    </p:animEffect>
                                  </p:childTnLst>
                                </p:cTn>
                              </p:par>
                              <p:par>
                                <p:cTn id="27" presetID="14" presetClass="entr" presetSubtype="10" fill="hold" nodeType="withEffect">
                                  <p:stCondLst>
                                    <p:cond delay="0"/>
                                  </p:stCondLst>
                                  <p:childTnLst>
                                    <p:set>
                                      <p:cBhvr>
                                        <p:cTn id="28" dur="1" fill="hold">
                                          <p:stCondLst>
                                            <p:cond delay="0"/>
                                          </p:stCondLst>
                                        </p:cTn>
                                        <p:tgtEl>
                                          <p:spTgt spid="5">
                                            <p:txEl>
                                              <p:pRg st="2" end="2"/>
                                            </p:txEl>
                                          </p:spTgt>
                                        </p:tgtEl>
                                        <p:attrNameLst>
                                          <p:attrName>style.visibility</p:attrName>
                                        </p:attrNameLst>
                                      </p:cBhvr>
                                      <p:to>
                                        <p:strVal val="visible"/>
                                      </p:to>
                                    </p:set>
                                    <p:animEffect transition="in" filter="randombar(horizontal)">
                                      <p:cBhvr>
                                        <p:cTn id="29" dur="500"/>
                                        <p:tgtEl>
                                          <p:spTgt spid="5">
                                            <p:txEl>
                                              <p:pRg st="2" end="2"/>
                                            </p:txEl>
                                          </p:spTgt>
                                        </p:tgtEl>
                                      </p:cBhvr>
                                    </p:animEffect>
                                  </p:childTnLst>
                                </p:cTn>
                              </p:par>
                            </p:childTnLst>
                          </p:cTn>
                        </p:par>
                      </p:childTnLst>
                    </p:cTn>
                  </p:par>
                </p:childTnLst>
              </p:cTn>
              <p:prevCondLst>
                <p:cond evt="onPrev" delay="0">
                  <p:tgtEl>
                    <p:sldTgt/>
                  </p:tgtEl>
                </p:cond>
              </p:prevCondLst>
              <p:nextCondLst>
                <p:cond evt="onNext" delay="0">
                  <p:tgtEl>
                    <p:sldTgt/>
                  </p:tgtEl>
                </p:cond>
              </p:nextCondLst>
            </p:seq>
          </p:childTnLst>
        </p:cTn>
      </p:par>
    </p:tnLst>
  </p:timing>
</p:sld>
</file>

<file path=ppt/slides/slide1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dirty="0" smtClean="0"/>
              <a:t>Discussion….. </a:t>
            </a:r>
            <a:endParaRPr lang="en-GB" dirty="0"/>
          </a:p>
        </p:txBody>
      </p:sp>
      <p:sp>
        <p:nvSpPr>
          <p:cNvPr id="3" name="Content Placeholder 2"/>
          <p:cNvSpPr>
            <a:spLocks noGrp="1"/>
          </p:cNvSpPr>
          <p:nvPr>
            <p:ph idx="1"/>
          </p:nvPr>
        </p:nvSpPr>
        <p:spPr/>
        <p:txBody>
          <a:bodyPr/>
          <a:lstStyle/>
          <a:p>
            <a:r>
              <a:rPr lang="en-GB" dirty="0" smtClean="0"/>
              <a:t>It is widely considered that our understanding and research regarding the auditory perception is behind that of visual perception. </a:t>
            </a:r>
          </a:p>
          <a:p>
            <a:endParaRPr lang="en-GB" dirty="0"/>
          </a:p>
          <a:p>
            <a:r>
              <a:rPr lang="en-GB" dirty="0" smtClean="0"/>
              <a:t>Why is that? </a:t>
            </a:r>
          </a:p>
          <a:p>
            <a:endParaRPr lang="en-GB" dirty="0"/>
          </a:p>
          <a:p>
            <a:r>
              <a:rPr lang="en-GB" dirty="0" smtClean="0"/>
              <a:t>What factors do researchers need to consider when conducting neuroimaging experiments involving auditory perception? </a:t>
            </a:r>
            <a:endParaRPr lang="en-GB" dirty="0"/>
          </a:p>
        </p:txBody>
      </p:sp>
    </p:spTree>
    <p:extLst>
      <p:ext uri="{BB962C8B-B14F-4D97-AF65-F5344CB8AC3E}">
        <p14:creationId xmlns:p14="http://schemas.microsoft.com/office/powerpoint/2010/main" val="3806572373"/>
      </p:ext>
    </p:extLst>
  </p:cSld>
  <p:clrMapOvr>
    <a:masterClrMapping/>
  </p:clrMapOvr>
  <p:timing>
    <p:tnLst>
      <p:par>
        <p:cTn id="1" dur="indefinite" restart="never" nodeType="tmRoot"/>
      </p:par>
    </p:tnLst>
  </p:timing>
</p:sld>
</file>

<file path=ppt/slides/slide1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a:xfrm>
            <a:off x="2209800" y="114749"/>
            <a:ext cx="7772400" cy="842682"/>
          </a:xfrm>
        </p:spPr>
        <p:txBody>
          <a:bodyPr/>
          <a:lstStyle/>
          <a:p>
            <a:r>
              <a:rPr lang="en-GB" dirty="0"/>
              <a:t>The auditory cortex</a:t>
            </a:r>
          </a:p>
        </p:txBody>
      </p:sp>
      <p:sp>
        <p:nvSpPr>
          <p:cNvPr id="3" name="Content Placeholder 2"/>
          <p:cNvSpPr>
            <a:spLocks noGrp="1"/>
          </p:cNvSpPr>
          <p:nvPr>
            <p:ph idx="1"/>
          </p:nvPr>
        </p:nvSpPr>
        <p:spPr>
          <a:xfrm>
            <a:off x="1610061" y="957431"/>
            <a:ext cx="8971878" cy="5900569"/>
          </a:xfrm>
          <a:solidFill>
            <a:schemeClr val="bg1"/>
          </a:solidFill>
        </p:spPr>
        <p:txBody>
          <a:bodyPr/>
          <a:lstStyle/>
          <a:p>
            <a:pPr eaLnBrk="1" hangingPunct="1"/>
            <a:r>
              <a:rPr lang="en-US" altLang="en-US" dirty="0">
                <a:latin typeface="Arial" panose="020B0604020202020204" pitchFamily="34" charset="0"/>
              </a:rPr>
              <a:t>Most auditory neurons respond to changes in frequency of sound rather than pitch. </a:t>
            </a:r>
          </a:p>
          <a:p>
            <a:pPr eaLnBrk="1" hangingPunct="1"/>
            <a:r>
              <a:rPr lang="en-US" altLang="en-US" dirty="0">
                <a:latin typeface="Arial" panose="020B0604020202020204" pitchFamily="34" charset="0"/>
              </a:rPr>
              <a:t>Evidence:</a:t>
            </a:r>
          </a:p>
          <a:p>
            <a:pPr lvl="1" eaLnBrk="1" hangingPunct="1"/>
            <a:r>
              <a:rPr lang="en-US" altLang="en-US" dirty="0">
                <a:latin typeface="Arial" panose="020B0604020202020204" pitchFamily="34" charset="0"/>
              </a:rPr>
              <a:t>Auditory cortex of monkeys implanted with microelectrodes, small area anterior to primary auditory cortex contained many neurons that responded to pitch rather than frequency regardless of the quality of the sound</a:t>
            </a:r>
          </a:p>
          <a:p>
            <a:pPr lvl="1" eaLnBrk="1" hangingPunct="1"/>
            <a:r>
              <a:rPr lang="en-US" altLang="en-US" dirty="0">
                <a:latin typeface="Arial" panose="020B0604020202020204" pitchFamily="34" charset="0"/>
              </a:rPr>
              <a:t>Suggests this may be area where frequencies of sound are converted to the perception of pitch.</a:t>
            </a:r>
          </a:p>
          <a:p>
            <a:pPr marL="457200" lvl="1" indent="0">
              <a:buNone/>
            </a:pPr>
            <a:endParaRPr lang="en-US" altLang="en-US" dirty="0">
              <a:latin typeface="Arial" panose="020B0604020202020204" pitchFamily="34" charset="0"/>
            </a:endParaRPr>
          </a:p>
          <a:p>
            <a:pPr eaLnBrk="1" hangingPunct="1"/>
            <a:r>
              <a:rPr lang="en-US" altLang="en-US" dirty="0">
                <a:latin typeface="Arial" panose="020B0604020202020204" pitchFamily="34" charset="0"/>
              </a:rPr>
              <a:t>Similar pitch area also identified by fMRI studies in a similar location in the human brain. </a:t>
            </a:r>
          </a:p>
          <a:p>
            <a:endParaRPr lang="en-GB" dirty="0"/>
          </a:p>
        </p:txBody>
      </p:sp>
    </p:spTree>
    <p:extLst>
      <p:ext uri="{BB962C8B-B14F-4D97-AF65-F5344CB8AC3E}">
        <p14:creationId xmlns:p14="http://schemas.microsoft.com/office/powerpoint/2010/main" val="2165407641"/>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4" presetClass="entr" presetSubtype="10" fill="hold" nodeType="clickEffect">
                                  <p:stCondLst>
                                    <p:cond delay="0"/>
                                  </p:stCondLst>
                                  <p:childTnLst>
                                    <p:set>
                                      <p:cBhvr>
                                        <p:cTn id="6" dur="1" fill="hold">
                                          <p:stCondLst>
                                            <p:cond delay="0"/>
                                          </p:stCondLst>
                                        </p:cTn>
                                        <p:tgtEl>
                                          <p:spTgt spid="3">
                                            <p:txEl>
                                              <p:pRg st="0" end="0"/>
                                            </p:txEl>
                                          </p:spTgt>
                                        </p:tgtEl>
                                        <p:attrNameLst>
                                          <p:attrName>style.visibility</p:attrName>
                                        </p:attrNameLst>
                                      </p:cBhvr>
                                      <p:to>
                                        <p:strVal val="visible"/>
                                      </p:to>
                                    </p:set>
                                    <p:animEffect transition="in" filter="randombar(horizontal)">
                                      <p:cBhvr>
                                        <p:cTn id="7" dur="500"/>
                                        <p:tgtEl>
                                          <p:spTgt spid="3">
                                            <p:txEl>
                                              <p:pRg st="0" end="0"/>
                                            </p:txEl>
                                          </p:spTgt>
                                        </p:tgtEl>
                                      </p:cBhvr>
                                    </p:animEffect>
                                  </p:childTnLst>
                                </p:cTn>
                              </p:par>
                            </p:childTnLst>
                          </p:cTn>
                        </p:par>
                      </p:childTnLst>
                    </p:cTn>
                  </p:par>
                  <p:par>
                    <p:cTn id="8" fill="hold">
                      <p:stCondLst>
                        <p:cond delay="indefinite"/>
                      </p:stCondLst>
                      <p:childTnLst>
                        <p:par>
                          <p:cTn id="9" fill="hold">
                            <p:stCondLst>
                              <p:cond delay="0"/>
                            </p:stCondLst>
                            <p:childTnLst>
                              <p:par>
                                <p:cTn id="10" presetID="14" presetClass="entr" presetSubtype="10" fill="hold" nodeType="clickEffect">
                                  <p:stCondLst>
                                    <p:cond delay="0"/>
                                  </p:stCondLst>
                                  <p:childTnLst>
                                    <p:set>
                                      <p:cBhvr>
                                        <p:cTn id="11" dur="1" fill="hold">
                                          <p:stCondLst>
                                            <p:cond delay="0"/>
                                          </p:stCondLst>
                                        </p:cTn>
                                        <p:tgtEl>
                                          <p:spTgt spid="3">
                                            <p:txEl>
                                              <p:pRg st="1" end="1"/>
                                            </p:txEl>
                                          </p:spTgt>
                                        </p:tgtEl>
                                        <p:attrNameLst>
                                          <p:attrName>style.visibility</p:attrName>
                                        </p:attrNameLst>
                                      </p:cBhvr>
                                      <p:to>
                                        <p:strVal val="visible"/>
                                      </p:to>
                                    </p:set>
                                    <p:animEffect transition="in" filter="randombar(horizontal)">
                                      <p:cBhvr>
                                        <p:cTn id="12" dur="500"/>
                                        <p:tgtEl>
                                          <p:spTgt spid="3">
                                            <p:txEl>
                                              <p:pRg st="1" end="1"/>
                                            </p:txEl>
                                          </p:spTgt>
                                        </p:tgtEl>
                                      </p:cBhvr>
                                    </p:animEffect>
                                  </p:childTnLst>
                                </p:cTn>
                              </p:par>
                              <p:par>
                                <p:cTn id="13" presetID="14" presetClass="entr" presetSubtype="10" fill="hold" nodeType="withEffect">
                                  <p:stCondLst>
                                    <p:cond delay="0"/>
                                  </p:stCondLst>
                                  <p:childTnLst>
                                    <p:set>
                                      <p:cBhvr>
                                        <p:cTn id="14" dur="1" fill="hold">
                                          <p:stCondLst>
                                            <p:cond delay="0"/>
                                          </p:stCondLst>
                                        </p:cTn>
                                        <p:tgtEl>
                                          <p:spTgt spid="3">
                                            <p:txEl>
                                              <p:pRg st="2" end="2"/>
                                            </p:txEl>
                                          </p:spTgt>
                                        </p:tgtEl>
                                        <p:attrNameLst>
                                          <p:attrName>style.visibility</p:attrName>
                                        </p:attrNameLst>
                                      </p:cBhvr>
                                      <p:to>
                                        <p:strVal val="visible"/>
                                      </p:to>
                                    </p:set>
                                    <p:animEffect transition="in" filter="randombar(horizontal)">
                                      <p:cBhvr>
                                        <p:cTn id="15" dur="500"/>
                                        <p:tgtEl>
                                          <p:spTgt spid="3">
                                            <p:txEl>
                                              <p:pRg st="2" end="2"/>
                                            </p:txEl>
                                          </p:spTgt>
                                        </p:tgtEl>
                                      </p:cBhvr>
                                    </p:animEffect>
                                  </p:childTnLst>
                                </p:cTn>
                              </p:par>
                            </p:childTnLst>
                          </p:cTn>
                        </p:par>
                      </p:childTnLst>
                    </p:cTn>
                  </p:par>
                  <p:par>
                    <p:cTn id="16" fill="hold">
                      <p:stCondLst>
                        <p:cond delay="indefinite"/>
                      </p:stCondLst>
                      <p:childTnLst>
                        <p:par>
                          <p:cTn id="17" fill="hold">
                            <p:stCondLst>
                              <p:cond delay="0"/>
                            </p:stCondLst>
                            <p:childTnLst>
                              <p:par>
                                <p:cTn id="18" presetID="14" presetClass="entr" presetSubtype="10" fill="hold" nodeType="clickEffect">
                                  <p:stCondLst>
                                    <p:cond delay="0"/>
                                  </p:stCondLst>
                                  <p:childTnLst>
                                    <p:set>
                                      <p:cBhvr>
                                        <p:cTn id="19" dur="1" fill="hold">
                                          <p:stCondLst>
                                            <p:cond delay="0"/>
                                          </p:stCondLst>
                                        </p:cTn>
                                        <p:tgtEl>
                                          <p:spTgt spid="3">
                                            <p:txEl>
                                              <p:pRg st="3" end="3"/>
                                            </p:txEl>
                                          </p:spTgt>
                                        </p:tgtEl>
                                        <p:attrNameLst>
                                          <p:attrName>style.visibility</p:attrName>
                                        </p:attrNameLst>
                                      </p:cBhvr>
                                      <p:to>
                                        <p:strVal val="visible"/>
                                      </p:to>
                                    </p:set>
                                    <p:animEffect transition="in" filter="randombar(horizontal)">
                                      <p:cBhvr>
                                        <p:cTn id="20" dur="500"/>
                                        <p:tgtEl>
                                          <p:spTgt spid="3">
                                            <p:txEl>
                                              <p:pRg st="3" end="3"/>
                                            </p:txEl>
                                          </p:spTgt>
                                        </p:tgtEl>
                                      </p:cBhvr>
                                    </p:animEffect>
                                  </p:childTnLst>
                                </p:cTn>
                              </p:par>
                            </p:childTnLst>
                          </p:cTn>
                        </p:par>
                      </p:childTnLst>
                    </p:cTn>
                  </p:par>
                  <p:par>
                    <p:cTn id="21" fill="hold">
                      <p:stCondLst>
                        <p:cond delay="indefinite"/>
                      </p:stCondLst>
                      <p:childTnLst>
                        <p:par>
                          <p:cTn id="22" fill="hold">
                            <p:stCondLst>
                              <p:cond delay="0"/>
                            </p:stCondLst>
                            <p:childTnLst>
                              <p:par>
                                <p:cTn id="23" presetID="14" presetClass="entr" presetSubtype="10" fill="hold" nodeType="clickEffect">
                                  <p:stCondLst>
                                    <p:cond delay="0"/>
                                  </p:stCondLst>
                                  <p:childTnLst>
                                    <p:set>
                                      <p:cBhvr>
                                        <p:cTn id="24" dur="1" fill="hold">
                                          <p:stCondLst>
                                            <p:cond delay="0"/>
                                          </p:stCondLst>
                                        </p:cTn>
                                        <p:tgtEl>
                                          <p:spTgt spid="3">
                                            <p:txEl>
                                              <p:pRg st="5" end="5"/>
                                            </p:txEl>
                                          </p:spTgt>
                                        </p:tgtEl>
                                        <p:attrNameLst>
                                          <p:attrName>style.visibility</p:attrName>
                                        </p:attrNameLst>
                                      </p:cBhvr>
                                      <p:to>
                                        <p:strVal val="visible"/>
                                      </p:to>
                                    </p:set>
                                    <p:animEffect transition="in" filter="randombar(horizontal)">
                                      <p:cBhvr>
                                        <p:cTn id="25" dur="500"/>
                                        <p:tgtEl>
                                          <p:spTgt spid="3">
                                            <p:txEl>
                                              <p:pRg st="5" end="5"/>
                                            </p:txEl>
                                          </p:spTgt>
                                        </p:tgtEl>
                                      </p:cBhvr>
                                    </p:animEffect>
                                  </p:childTnLst>
                                </p:cTn>
                              </p:par>
                            </p:childTnLst>
                          </p:cTn>
                        </p:par>
                      </p:childTnLst>
                    </p:cTn>
                  </p:par>
                </p:childTnLst>
              </p:cTn>
              <p:prevCondLst>
                <p:cond evt="onPrev" delay="0">
                  <p:tgtEl>
                    <p:sldTgt/>
                  </p:tgtEl>
                </p:cond>
              </p:prevCondLst>
              <p:nextCondLst>
                <p:cond evt="onNext" delay="0">
                  <p:tgtEl>
                    <p:sldTgt/>
                  </p:tgtEl>
                </p:cond>
              </p:nextCondLst>
            </p:seq>
          </p:childTnLst>
        </p:cTn>
      </p:par>
    </p:tnLst>
  </p:timing>
</p:sld>
</file>

<file path=ppt/slides/slide1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a:xfrm>
            <a:off x="2075046" y="89836"/>
            <a:ext cx="8246444" cy="882316"/>
          </a:xfrm>
          <a:solidFill>
            <a:schemeClr val="bg1"/>
          </a:solidFill>
        </p:spPr>
        <p:txBody>
          <a:bodyPr/>
          <a:lstStyle/>
          <a:p>
            <a:r>
              <a:rPr lang="en-GB" dirty="0"/>
              <a:t>Damage to the Auditory System</a:t>
            </a:r>
          </a:p>
        </p:txBody>
      </p:sp>
      <p:sp>
        <p:nvSpPr>
          <p:cNvPr id="3" name="Content Placeholder 2"/>
          <p:cNvSpPr>
            <a:spLocks noGrp="1"/>
          </p:cNvSpPr>
          <p:nvPr>
            <p:ph idx="1"/>
          </p:nvPr>
        </p:nvSpPr>
        <p:spPr>
          <a:xfrm>
            <a:off x="1678005" y="972152"/>
            <a:ext cx="8845617" cy="5698155"/>
          </a:xfrm>
          <a:solidFill>
            <a:schemeClr val="bg1"/>
          </a:solidFill>
        </p:spPr>
        <p:txBody>
          <a:bodyPr/>
          <a:lstStyle/>
          <a:p>
            <a:r>
              <a:rPr lang="en-GB" dirty="0"/>
              <a:t>May be able to tell us something about how it should function normally?</a:t>
            </a:r>
          </a:p>
          <a:p>
            <a:r>
              <a:rPr lang="en-GB" dirty="0"/>
              <a:t>Typically relies on lesion studies with rats</a:t>
            </a:r>
          </a:p>
          <a:p>
            <a:pPr lvl="1"/>
            <a:r>
              <a:rPr lang="en-GB" dirty="0"/>
              <a:t>Why?</a:t>
            </a:r>
          </a:p>
          <a:p>
            <a:pPr lvl="1"/>
            <a:r>
              <a:rPr lang="en-US" altLang="en-US" dirty="0">
                <a:latin typeface="Arial" panose="020B0604020202020204" pitchFamily="34" charset="0"/>
              </a:rPr>
              <a:t>Characterising effects of damage is complicated by fact that most human auditory cortex is in the lateral fissure</a:t>
            </a:r>
          </a:p>
          <a:p>
            <a:pPr lvl="2"/>
            <a:r>
              <a:rPr lang="en-US" altLang="en-US" dirty="0">
                <a:latin typeface="Arial" panose="020B0604020202020204" pitchFamily="34" charset="0"/>
              </a:rPr>
              <a:t>Hardly ever destroyed in its entirety </a:t>
            </a:r>
          </a:p>
          <a:p>
            <a:pPr lvl="2"/>
            <a:r>
              <a:rPr lang="en-US" altLang="en-US" dirty="0">
                <a:latin typeface="Arial" panose="020B0604020202020204" pitchFamily="34" charset="0"/>
              </a:rPr>
              <a:t>If it is destroyed, then usually damage to surrounding areas also.</a:t>
            </a:r>
          </a:p>
          <a:p>
            <a:pPr marL="914400" lvl="2" indent="0">
              <a:buNone/>
            </a:pPr>
            <a:endParaRPr lang="en-US" altLang="en-US" sz="1200" dirty="0">
              <a:latin typeface="Arial" panose="020B0604020202020204" pitchFamily="34" charset="0"/>
            </a:endParaRPr>
          </a:p>
          <a:p>
            <a:r>
              <a:rPr lang="en-US" altLang="en-US" dirty="0">
                <a:latin typeface="Arial" panose="020B0604020202020204" pitchFamily="34" charset="0"/>
              </a:rPr>
              <a:t>However, animal studies have shown a lack of permanent </a:t>
            </a:r>
            <a:r>
              <a:rPr lang="en-US" altLang="en-US" dirty="0" smtClean="0">
                <a:latin typeface="Arial" panose="020B0604020202020204" pitchFamily="34" charset="0"/>
              </a:rPr>
              <a:t>severe </a:t>
            </a:r>
            <a:r>
              <a:rPr lang="en-US" altLang="en-US" dirty="0">
                <a:latin typeface="Arial" panose="020B0604020202020204" pitchFamily="34" charset="0"/>
              </a:rPr>
              <a:t>damage.</a:t>
            </a:r>
          </a:p>
          <a:p>
            <a:r>
              <a:rPr lang="en-US" altLang="en-US" dirty="0">
                <a:latin typeface="Arial" panose="020B0604020202020204" pitchFamily="34" charset="0"/>
              </a:rPr>
              <a:t>Could subcortical circuits be more complicated than once thought?</a:t>
            </a:r>
          </a:p>
          <a:p>
            <a:pPr lvl="1"/>
            <a:endParaRPr lang="en-GB" dirty="0"/>
          </a:p>
        </p:txBody>
      </p:sp>
    </p:spTree>
    <p:extLst>
      <p:ext uri="{BB962C8B-B14F-4D97-AF65-F5344CB8AC3E}">
        <p14:creationId xmlns:p14="http://schemas.microsoft.com/office/powerpoint/2010/main" val="2874740523"/>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4" presetClass="entr" presetSubtype="10" fill="hold" nodeType="clickEffect">
                                  <p:stCondLst>
                                    <p:cond delay="0"/>
                                  </p:stCondLst>
                                  <p:childTnLst>
                                    <p:set>
                                      <p:cBhvr>
                                        <p:cTn id="6" dur="1" fill="hold">
                                          <p:stCondLst>
                                            <p:cond delay="0"/>
                                          </p:stCondLst>
                                        </p:cTn>
                                        <p:tgtEl>
                                          <p:spTgt spid="3">
                                            <p:txEl>
                                              <p:pRg st="0" end="0"/>
                                            </p:txEl>
                                          </p:spTgt>
                                        </p:tgtEl>
                                        <p:attrNameLst>
                                          <p:attrName>style.visibility</p:attrName>
                                        </p:attrNameLst>
                                      </p:cBhvr>
                                      <p:to>
                                        <p:strVal val="visible"/>
                                      </p:to>
                                    </p:set>
                                    <p:animEffect transition="in" filter="randombar(horizontal)">
                                      <p:cBhvr>
                                        <p:cTn id="7" dur="500"/>
                                        <p:tgtEl>
                                          <p:spTgt spid="3">
                                            <p:txEl>
                                              <p:pRg st="0" end="0"/>
                                            </p:txEl>
                                          </p:spTgt>
                                        </p:tgtEl>
                                      </p:cBhvr>
                                    </p:animEffect>
                                  </p:childTnLst>
                                </p:cTn>
                              </p:par>
                            </p:childTnLst>
                          </p:cTn>
                        </p:par>
                      </p:childTnLst>
                    </p:cTn>
                  </p:par>
                  <p:par>
                    <p:cTn id="8" fill="hold">
                      <p:stCondLst>
                        <p:cond delay="indefinite"/>
                      </p:stCondLst>
                      <p:childTnLst>
                        <p:par>
                          <p:cTn id="9" fill="hold">
                            <p:stCondLst>
                              <p:cond delay="0"/>
                            </p:stCondLst>
                            <p:childTnLst>
                              <p:par>
                                <p:cTn id="10" presetID="14" presetClass="entr" presetSubtype="10" fill="hold" nodeType="clickEffect">
                                  <p:stCondLst>
                                    <p:cond delay="0"/>
                                  </p:stCondLst>
                                  <p:childTnLst>
                                    <p:set>
                                      <p:cBhvr>
                                        <p:cTn id="11" dur="1" fill="hold">
                                          <p:stCondLst>
                                            <p:cond delay="0"/>
                                          </p:stCondLst>
                                        </p:cTn>
                                        <p:tgtEl>
                                          <p:spTgt spid="3">
                                            <p:txEl>
                                              <p:pRg st="1" end="1"/>
                                            </p:txEl>
                                          </p:spTgt>
                                        </p:tgtEl>
                                        <p:attrNameLst>
                                          <p:attrName>style.visibility</p:attrName>
                                        </p:attrNameLst>
                                      </p:cBhvr>
                                      <p:to>
                                        <p:strVal val="visible"/>
                                      </p:to>
                                    </p:set>
                                    <p:animEffect transition="in" filter="randombar(horizontal)">
                                      <p:cBhvr>
                                        <p:cTn id="12" dur="500"/>
                                        <p:tgtEl>
                                          <p:spTgt spid="3">
                                            <p:txEl>
                                              <p:pRg st="1" end="1"/>
                                            </p:txEl>
                                          </p:spTgt>
                                        </p:tgtEl>
                                      </p:cBhvr>
                                    </p:animEffect>
                                  </p:childTnLst>
                                </p:cTn>
                              </p:par>
                              <p:par>
                                <p:cTn id="13" presetID="14" presetClass="entr" presetSubtype="10" fill="hold" nodeType="withEffect">
                                  <p:stCondLst>
                                    <p:cond delay="0"/>
                                  </p:stCondLst>
                                  <p:childTnLst>
                                    <p:set>
                                      <p:cBhvr>
                                        <p:cTn id="14" dur="1" fill="hold">
                                          <p:stCondLst>
                                            <p:cond delay="0"/>
                                          </p:stCondLst>
                                        </p:cTn>
                                        <p:tgtEl>
                                          <p:spTgt spid="3">
                                            <p:txEl>
                                              <p:pRg st="2" end="2"/>
                                            </p:txEl>
                                          </p:spTgt>
                                        </p:tgtEl>
                                        <p:attrNameLst>
                                          <p:attrName>style.visibility</p:attrName>
                                        </p:attrNameLst>
                                      </p:cBhvr>
                                      <p:to>
                                        <p:strVal val="visible"/>
                                      </p:to>
                                    </p:set>
                                    <p:animEffect transition="in" filter="randombar(horizontal)">
                                      <p:cBhvr>
                                        <p:cTn id="15" dur="500"/>
                                        <p:tgtEl>
                                          <p:spTgt spid="3">
                                            <p:txEl>
                                              <p:pRg st="2" end="2"/>
                                            </p:txEl>
                                          </p:spTgt>
                                        </p:tgtEl>
                                      </p:cBhvr>
                                    </p:animEffect>
                                  </p:childTnLst>
                                </p:cTn>
                              </p:par>
                            </p:childTnLst>
                          </p:cTn>
                        </p:par>
                      </p:childTnLst>
                    </p:cTn>
                  </p:par>
                  <p:par>
                    <p:cTn id="16" fill="hold">
                      <p:stCondLst>
                        <p:cond delay="indefinite"/>
                      </p:stCondLst>
                      <p:childTnLst>
                        <p:par>
                          <p:cTn id="17" fill="hold">
                            <p:stCondLst>
                              <p:cond delay="0"/>
                            </p:stCondLst>
                            <p:childTnLst>
                              <p:par>
                                <p:cTn id="18" presetID="14" presetClass="entr" presetSubtype="10" fill="hold" nodeType="clickEffect">
                                  <p:stCondLst>
                                    <p:cond delay="0"/>
                                  </p:stCondLst>
                                  <p:childTnLst>
                                    <p:set>
                                      <p:cBhvr>
                                        <p:cTn id="19" dur="1" fill="hold">
                                          <p:stCondLst>
                                            <p:cond delay="0"/>
                                          </p:stCondLst>
                                        </p:cTn>
                                        <p:tgtEl>
                                          <p:spTgt spid="3">
                                            <p:txEl>
                                              <p:pRg st="3" end="3"/>
                                            </p:txEl>
                                          </p:spTgt>
                                        </p:tgtEl>
                                        <p:attrNameLst>
                                          <p:attrName>style.visibility</p:attrName>
                                        </p:attrNameLst>
                                      </p:cBhvr>
                                      <p:to>
                                        <p:strVal val="visible"/>
                                      </p:to>
                                    </p:set>
                                    <p:animEffect transition="in" filter="randombar(horizontal)">
                                      <p:cBhvr>
                                        <p:cTn id="20" dur="500"/>
                                        <p:tgtEl>
                                          <p:spTgt spid="3">
                                            <p:txEl>
                                              <p:pRg st="3" end="3"/>
                                            </p:txEl>
                                          </p:spTgt>
                                        </p:tgtEl>
                                      </p:cBhvr>
                                    </p:animEffect>
                                  </p:childTnLst>
                                </p:cTn>
                              </p:par>
                            </p:childTnLst>
                          </p:cTn>
                        </p:par>
                      </p:childTnLst>
                    </p:cTn>
                  </p:par>
                  <p:par>
                    <p:cTn id="21" fill="hold">
                      <p:stCondLst>
                        <p:cond delay="indefinite"/>
                      </p:stCondLst>
                      <p:childTnLst>
                        <p:par>
                          <p:cTn id="22" fill="hold">
                            <p:stCondLst>
                              <p:cond delay="0"/>
                            </p:stCondLst>
                            <p:childTnLst>
                              <p:par>
                                <p:cTn id="23" presetID="14" presetClass="entr" presetSubtype="10" fill="hold" nodeType="clickEffect">
                                  <p:stCondLst>
                                    <p:cond delay="0"/>
                                  </p:stCondLst>
                                  <p:childTnLst>
                                    <p:set>
                                      <p:cBhvr>
                                        <p:cTn id="24" dur="1" fill="hold">
                                          <p:stCondLst>
                                            <p:cond delay="0"/>
                                          </p:stCondLst>
                                        </p:cTn>
                                        <p:tgtEl>
                                          <p:spTgt spid="3">
                                            <p:txEl>
                                              <p:pRg st="4" end="4"/>
                                            </p:txEl>
                                          </p:spTgt>
                                        </p:tgtEl>
                                        <p:attrNameLst>
                                          <p:attrName>style.visibility</p:attrName>
                                        </p:attrNameLst>
                                      </p:cBhvr>
                                      <p:to>
                                        <p:strVal val="visible"/>
                                      </p:to>
                                    </p:set>
                                    <p:animEffect transition="in" filter="randombar(horizontal)">
                                      <p:cBhvr>
                                        <p:cTn id="25" dur="500"/>
                                        <p:tgtEl>
                                          <p:spTgt spid="3">
                                            <p:txEl>
                                              <p:pRg st="4" end="4"/>
                                            </p:txEl>
                                          </p:spTgt>
                                        </p:tgtEl>
                                      </p:cBhvr>
                                    </p:animEffect>
                                  </p:childTnLst>
                                </p:cTn>
                              </p:par>
                              <p:par>
                                <p:cTn id="26" presetID="14" presetClass="entr" presetSubtype="10" fill="hold" nodeType="withEffect">
                                  <p:stCondLst>
                                    <p:cond delay="0"/>
                                  </p:stCondLst>
                                  <p:childTnLst>
                                    <p:set>
                                      <p:cBhvr>
                                        <p:cTn id="27" dur="1" fill="hold">
                                          <p:stCondLst>
                                            <p:cond delay="0"/>
                                          </p:stCondLst>
                                        </p:cTn>
                                        <p:tgtEl>
                                          <p:spTgt spid="3">
                                            <p:txEl>
                                              <p:pRg st="5" end="5"/>
                                            </p:txEl>
                                          </p:spTgt>
                                        </p:tgtEl>
                                        <p:attrNameLst>
                                          <p:attrName>style.visibility</p:attrName>
                                        </p:attrNameLst>
                                      </p:cBhvr>
                                      <p:to>
                                        <p:strVal val="visible"/>
                                      </p:to>
                                    </p:set>
                                    <p:animEffect transition="in" filter="randombar(horizontal)">
                                      <p:cBhvr>
                                        <p:cTn id="28" dur="500"/>
                                        <p:tgtEl>
                                          <p:spTgt spid="3">
                                            <p:txEl>
                                              <p:pRg st="5" end="5"/>
                                            </p:txEl>
                                          </p:spTgt>
                                        </p:tgtEl>
                                      </p:cBhvr>
                                    </p:animEffect>
                                  </p:childTnLst>
                                </p:cTn>
                              </p:par>
                            </p:childTnLst>
                          </p:cTn>
                        </p:par>
                      </p:childTnLst>
                    </p:cTn>
                  </p:par>
                  <p:par>
                    <p:cTn id="29" fill="hold">
                      <p:stCondLst>
                        <p:cond delay="indefinite"/>
                      </p:stCondLst>
                      <p:childTnLst>
                        <p:par>
                          <p:cTn id="30" fill="hold">
                            <p:stCondLst>
                              <p:cond delay="0"/>
                            </p:stCondLst>
                            <p:childTnLst>
                              <p:par>
                                <p:cTn id="31" presetID="14" presetClass="entr" presetSubtype="10" fill="hold" nodeType="clickEffect">
                                  <p:stCondLst>
                                    <p:cond delay="0"/>
                                  </p:stCondLst>
                                  <p:childTnLst>
                                    <p:set>
                                      <p:cBhvr>
                                        <p:cTn id="32" dur="1" fill="hold">
                                          <p:stCondLst>
                                            <p:cond delay="0"/>
                                          </p:stCondLst>
                                        </p:cTn>
                                        <p:tgtEl>
                                          <p:spTgt spid="3">
                                            <p:txEl>
                                              <p:pRg st="7" end="7"/>
                                            </p:txEl>
                                          </p:spTgt>
                                        </p:tgtEl>
                                        <p:attrNameLst>
                                          <p:attrName>style.visibility</p:attrName>
                                        </p:attrNameLst>
                                      </p:cBhvr>
                                      <p:to>
                                        <p:strVal val="visible"/>
                                      </p:to>
                                    </p:set>
                                    <p:animEffect transition="in" filter="randombar(horizontal)">
                                      <p:cBhvr>
                                        <p:cTn id="33" dur="500"/>
                                        <p:tgtEl>
                                          <p:spTgt spid="3">
                                            <p:txEl>
                                              <p:pRg st="7" end="7"/>
                                            </p:txEl>
                                          </p:spTgt>
                                        </p:tgtEl>
                                      </p:cBhvr>
                                    </p:animEffect>
                                  </p:childTnLst>
                                </p:cTn>
                              </p:par>
                            </p:childTnLst>
                          </p:cTn>
                        </p:par>
                      </p:childTnLst>
                    </p:cTn>
                  </p:par>
                  <p:par>
                    <p:cTn id="34" fill="hold">
                      <p:stCondLst>
                        <p:cond delay="indefinite"/>
                      </p:stCondLst>
                      <p:childTnLst>
                        <p:par>
                          <p:cTn id="35" fill="hold">
                            <p:stCondLst>
                              <p:cond delay="0"/>
                            </p:stCondLst>
                            <p:childTnLst>
                              <p:par>
                                <p:cTn id="36" presetID="14" presetClass="entr" presetSubtype="10" fill="hold" nodeType="clickEffect">
                                  <p:stCondLst>
                                    <p:cond delay="0"/>
                                  </p:stCondLst>
                                  <p:childTnLst>
                                    <p:set>
                                      <p:cBhvr>
                                        <p:cTn id="37" dur="1" fill="hold">
                                          <p:stCondLst>
                                            <p:cond delay="0"/>
                                          </p:stCondLst>
                                        </p:cTn>
                                        <p:tgtEl>
                                          <p:spTgt spid="3">
                                            <p:txEl>
                                              <p:pRg st="8" end="8"/>
                                            </p:txEl>
                                          </p:spTgt>
                                        </p:tgtEl>
                                        <p:attrNameLst>
                                          <p:attrName>style.visibility</p:attrName>
                                        </p:attrNameLst>
                                      </p:cBhvr>
                                      <p:to>
                                        <p:strVal val="visible"/>
                                      </p:to>
                                    </p:set>
                                    <p:animEffect transition="in" filter="randombar(horizontal)">
                                      <p:cBhvr>
                                        <p:cTn id="38" dur="500"/>
                                        <p:tgtEl>
                                          <p:spTgt spid="3">
                                            <p:txEl>
                                              <p:pRg st="8" end="8"/>
                                            </p:txEl>
                                          </p:spTgt>
                                        </p:tgtEl>
                                      </p:cBhvr>
                                    </p:animEffect>
                                  </p:childTnLst>
                                </p:cTn>
                              </p:par>
                            </p:childTnLst>
                          </p:cTn>
                        </p:par>
                      </p:childTnLst>
                    </p:cTn>
                  </p:par>
                </p:childTnLst>
              </p:cTn>
              <p:prevCondLst>
                <p:cond evt="onPrev" delay="0">
                  <p:tgtEl>
                    <p:sldTgt/>
                  </p:tgtEl>
                </p:cond>
              </p:prevCondLst>
              <p:nextCondLst>
                <p:cond evt="onNext" delay="0">
                  <p:tgtEl>
                    <p:sldTgt/>
                  </p:tgtEl>
                </p:cond>
              </p:nextCondLst>
            </p:seq>
          </p:childTnLst>
        </p:cTn>
      </p:par>
    </p:tnLst>
  </p:timing>
</p:sld>
</file>

<file path=ppt/slides/slide1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a:xfrm>
            <a:off x="2209800" y="128337"/>
            <a:ext cx="7772400" cy="818337"/>
          </a:xfrm>
        </p:spPr>
        <p:txBody>
          <a:bodyPr/>
          <a:lstStyle/>
          <a:p>
            <a:r>
              <a:rPr lang="en-GB" dirty="0"/>
              <a:t>Deafness in humans</a:t>
            </a:r>
          </a:p>
        </p:txBody>
      </p:sp>
      <p:sp>
        <p:nvSpPr>
          <p:cNvPr id="3" name="Content Placeholder 2"/>
          <p:cNvSpPr>
            <a:spLocks noGrp="1"/>
          </p:cNvSpPr>
          <p:nvPr>
            <p:ph idx="1"/>
          </p:nvPr>
        </p:nvSpPr>
        <p:spPr>
          <a:xfrm>
            <a:off x="1524001" y="946674"/>
            <a:ext cx="9144000" cy="5911327"/>
          </a:xfrm>
          <a:solidFill>
            <a:schemeClr val="bg1"/>
          </a:solidFill>
        </p:spPr>
        <p:txBody>
          <a:bodyPr/>
          <a:lstStyle/>
          <a:p>
            <a:pPr eaLnBrk="1" hangingPunct="1"/>
            <a:r>
              <a:rPr lang="en-US" altLang="en-US" dirty="0">
                <a:latin typeface="Arial" panose="020B0604020202020204" pitchFamily="34" charset="0"/>
              </a:rPr>
              <a:t>Lesions in human (very few cases) have shown complete loss of hearing immediately after lesion.</a:t>
            </a:r>
          </a:p>
          <a:p>
            <a:pPr lvl="1" eaLnBrk="1" hangingPunct="1"/>
            <a:r>
              <a:rPr lang="en-US" altLang="en-US" dirty="0">
                <a:latin typeface="Arial" panose="020B0604020202020204" pitchFamily="34" charset="0"/>
              </a:rPr>
              <a:t>However, they tend to recover in the following weeks. </a:t>
            </a:r>
          </a:p>
          <a:p>
            <a:pPr lvl="1" eaLnBrk="1" hangingPunct="1"/>
            <a:r>
              <a:rPr lang="en-US" altLang="en-US" dirty="0">
                <a:latin typeface="Arial" panose="020B0604020202020204" pitchFamily="34" charset="0"/>
              </a:rPr>
              <a:t>Major permanent effects of loss are in the ability to localize sound and pitch discrimination.</a:t>
            </a:r>
          </a:p>
          <a:p>
            <a:pPr eaLnBrk="1" hangingPunct="1"/>
            <a:r>
              <a:rPr lang="en-US" altLang="en-US" dirty="0">
                <a:latin typeface="Arial" panose="020B0604020202020204" pitchFamily="34" charset="0"/>
              </a:rPr>
              <a:t>Estimated 250+ million suffer from hearing impairment</a:t>
            </a:r>
          </a:p>
          <a:p>
            <a:pPr eaLnBrk="1" hangingPunct="1"/>
            <a:r>
              <a:rPr lang="en-US" altLang="en-US" dirty="0">
                <a:latin typeface="Arial" panose="020B0604020202020204" pitchFamily="34" charset="0"/>
              </a:rPr>
              <a:t>But total deafness rare (about 1% of hearing impaired)</a:t>
            </a:r>
          </a:p>
          <a:p>
            <a:pPr lvl="1" eaLnBrk="1" hangingPunct="1"/>
            <a:r>
              <a:rPr lang="en-US" altLang="en-US" dirty="0">
                <a:latin typeface="Arial" panose="020B0604020202020204" pitchFamily="34" charset="0"/>
              </a:rPr>
              <a:t>Possible reason? </a:t>
            </a:r>
          </a:p>
          <a:p>
            <a:pPr lvl="1" eaLnBrk="1" hangingPunct="1"/>
            <a:r>
              <a:rPr lang="en-US" altLang="en-US" dirty="0">
                <a:latin typeface="Arial" panose="020B0604020202020204" pitchFamily="34" charset="0"/>
              </a:rPr>
              <a:t>Diffuse, parallel network of the auditory pathways. </a:t>
            </a:r>
          </a:p>
          <a:p>
            <a:pPr eaLnBrk="1" hangingPunct="1"/>
            <a:r>
              <a:rPr lang="en-US" altLang="en-US" dirty="0">
                <a:latin typeface="Arial" panose="020B0604020202020204" pitchFamily="34" charset="0"/>
              </a:rPr>
              <a:t>Basically if one auditory brain structure is destroyed alternative pathways remain to carry the flow of information. </a:t>
            </a:r>
          </a:p>
        </p:txBody>
      </p:sp>
    </p:spTree>
    <p:extLst>
      <p:ext uri="{BB962C8B-B14F-4D97-AF65-F5344CB8AC3E}">
        <p14:creationId xmlns:p14="http://schemas.microsoft.com/office/powerpoint/2010/main" val="3083961436"/>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4" presetClass="entr" presetSubtype="10" fill="hold" nodeType="clickEffect">
                                  <p:stCondLst>
                                    <p:cond delay="0"/>
                                  </p:stCondLst>
                                  <p:childTnLst>
                                    <p:set>
                                      <p:cBhvr>
                                        <p:cTn id="6" dur="1" fill="hold">
                                          <p:stCondLst>
                                            <p:cond delay="0"/>
                                          </p:stCondLst>
                                        </p:cTn>
                                        <p:tgtEl>
                                          <p:spTgt spid="3">
                                            <p:txEl>
                                              <p:pRg st="0" end="0"/>
                                            </p:txEl>
                                          </p:spTgt>
                                        </p:tgtEl>
                                        <p:attrNameLst>
                                          <p:attrName>style.visibility</p:attrName>
                                        </p:attrNameLst>
                                      </p:cBhvr>
                                      <p:to>
                                        <p:strVal val="visible"/>
                                      </p:to>
                                    </p:set>
                                    <p:animEffect transition="in" filter="randombar(horizontal)">
                                      <p:cBhvr>
                                        <p:cTn id="7" dur="500"/>
                                        <p:tgtEl>
                                          <p:spTgt spid="3">
                                            <p:txEl>
                                              <p:pRg st="0" end="0"/>
                                            </p:txEl>
                                          </p:spTgt>
                                        </p:tgtEl>
                                      </p:cBhvr>
                                    </p:animEffect>
                                  </p:childTnLst>
                                </p:cTn>
                              </p:par>
                            </p:childTnLst>
                          </p:cTn>
                        </p:par>
                      </p:childTnLst>
                    </p:cTn>
                  </p:par>
                  <p:par>
                    <p:cTn id="8" fill="hold">
                      <p:stCondLst>
                        <p:cond delay="indefinite"/>
                      </p:stCondLst>
                      <p:childTnLst>
                        <p:par>
                          <p:cTn id="9" fill="hold">
                            <p:stCondLst>
                              <p:cond delay="0"/>
                            </p:stCondLst>
                            <p:childTnLst>
                              <p:par>
                                <p:cTn id="10" presetID="14" presetClass="entr" presetSubtype="10" fill="hold" nodeType="clickEffect">
                                  <p:stCondLst>
                                    <p:cond delay="0"/>
                                  </p:stCondLst>
                                  <p:childTnLst>
                                    <p:set>
                                      <p:cBhvr>
                                        <p:cTn id="11" dur="1" fill="hold">
                                          <p:stCondLst>
                                            <p:cond delay="0"/>
                                          </p:stCondLst>
                                        </p:cTn>
                                        <p:tgtEl>
                                          <p:spTgt spid="3">
                                            <p:txEl>
                                              <p:pRg st="1" end="1"/>
                                            </p:txEl>
                                          </p:spTgt>
                                        </p:tgtEl>
                                        <p:attrNameLst>
                                          <p:attrName>style.visibility</p:attrName>
                                        </p:attrNameLst>
                                      </p:cBhvr>
                                      <p:to>
                                        <p:strVal val="visible"/>
                                      </p:to>
                                    </p:set>
                                    <p:animEffect transition="in" filter="randombar(horizontal)">
                                      <p:cBhvr>
                                        <p:cTn id="12" dur="500"/>
                                        <p:tgtEl>
                                          <p:spTgt spid="3">
                                            <p:txEl>
                                              <p:pRg st="1" end="1"/>
                                            </p:txEl>
                                          </p:spTgt>
                                        </p:tgtEl>
                                      </p:cBhvr>
                                    </p:animEffect>
                                  </p:childTnLst>
                                </p:cTn>
                              </p:par>
                              <p:par>
                                <p:cTn id="13" presetID="14" presetClass="entr" presetSubtype="10" fill="hold" nodeType="withEffect">
                                  <p:stCondLst>
                                    <p:cond delay="0"/>
                                  </p:stCondLst>
                                  <p:childTnLst>
                                    <p:set>
                                      <p:cBhvr>
                                        <p:cTn id="14" dur="1" fill="hold">
                                          <p:stCondLst>
                                            <p:cond delay="0"/>
                                          </p:stCondLst>
                                        </p:cTn>
                                        <p:tgtEl>
                                          <p:spTgt spid="3">
                                            <p:txEl>
                                              <p:pRg st="2" end="2"/>
                                            </p:txEl>
                                          </p:spTgt>
                                        </p:tgtEl>
                                        <p:attrNameLst>
                                          <p:attrName>style.visibility</p:attrName>
                                        </p:attrNameLst>
                                      </p:cBhvr>
                                      <p:to>
                                        <p:strVal val="visible"/>
                                      </p:to>
                                    </p:set>
                                    <p:animEffect transition="in" filter="randombar(horizontal)">
                                      <p:cBhvr>
                                        <p:cTn id="15" dur="500"/>
                                        <p:tgtEl>
                                          <p:spTgt spid="3">
                                            <p:txEl>
                                              <p:pRg st="2" end="2"/>
                                            </p:txEl>
                                          </p:spTgt>
                                        </p:tgtEl>
                                      </p:cBhvr>
                                    </p:animEffect>
                                  </p:childTnLst>
                                </p:cTn>
                              </p:par>
                            </p:childTnLst>
                          </p:cTn>
                        </p:par>
                      </p:childTnLst>
                    </p:cTn>
                  </p:par>
                  <p:par>
                    <p:cTn id="16" fill="hold">
                      <p:stCondLst>
                        <p:cond delay="indefinite"/>
                      </p:stCondLst>
                      <p:childTnLst>
                        <p:par>
                          <p:cTn id="17" fill="hold">
                            <p:stCondLst>
                              <p:cond delay="0"/>
                            </p:stCondLst>
                            <p:childTnLst>
                              <p:par>
                                <p:cTn id="18" presetID="14" presetClass="entr" presetSubtype="10" fill="hold" nodeType="clickEffect">
                                  <p:stCondLst>
                                    <p:cond delay="0"/>
                                  </p:stCondLst>
                                  <p:childTnLst>
                                    <p:set>
                                      <p:cBhvr>
                                        <p:cTn id="19" dur="1" fill="hold">
                                          <p:stCondLst>
                                            <p:cond delay="0"/>
                                          </p:stCondLst>
                                        </p:cTn>
                                        <p:tgtEl>
                                          <p:spTgt spid="3">
                                            <p:txEl>
                                              <p:pRg st="3" end="3"/>
                                            </p:txEl>
                                          </p:spTgt>
                                        </p:tgtEl>
                                        <p:attrNameLst>
                                          <p:attrName>style.visibility</p:attrName>
                                        </p:attrNameLst>
                                      </p:cBhvr>
                                      <p:to>
                                        <p:strVal val="visible"/>
                                      </p:to>
                                    </p:set>
                                    <p:animEffect transition="in" filter="randombar(horizontal)">
                                      <p:cBhvr>
                                        <p:cTn id="20" dur="500"/>
                                        <p:tgtEl>
                                          <p:spTgt spid="3">
                                            <p:txEl>
                                              <p:pRg st="3" end="3"/>
                                            </p:txEl>
                                          </p:spTgt>
                                        </p:tgtEl>
                                      </p:cBhvr>
                                    </p:animEffect>
                                  </p:childTnLst>
                                </p:cTn>
                              </p:par>
                            </p:childTnLst>
                          </p:cTn>
                        </p:par>
                      </p:childTnLst>
                    </p:cTn>
                  </p:par>
                  <p:par>
                    <p:cTn id="21" fill="hold">
                      <p:stCondLst>
                        <p:cond delay="indefinite"/>
                      </p:stCondLst>
                      <p:childTnLst>
                        <p:par>
                          <p:cTn id="22" fill="hold">
                            <p:stCondLst>
                              <p:cond delay="0"/>
                            </p:stCondLst>
                            <p:childTnLst>
                              <p:par>
                                <p:cTn id="23" presetID="14" presetClass="entr" presetSubtype="10" fill="hold" nodeType="clickEffect">
                                  <p:stCondLst>
                                    <p:cond delay="0"/>
                                  </p:stCondLst>
                                  <p:childTnLst>
                                    <p:set>
                                      <p:cBhvr>
                                        <p:cTn id="24" dur="1" fill="hold">
                                          <p:stCondLst>
                                            <p:cond delay="0"/>
                                          </p:stCondLst>
                                        </p:cTn>
                                        <p:tgtEl>
                                          <p:spTgt spid="3">
                                            <p:txEl>
                                              <p:pRg st="4" end="4"/>
                                            </p:txEl>
                                          </p:spTgt>
                                        </p:tgtEl>
                                        <p:attrNameLst>
                                          <p:attrName>style.visibility</p:attrName>
                                        </p:attrNameLst>
                                      </p:cBhvr>
                                      <p:to>
                                        <p:strVal val="visible"/>
                                      </p:to>
                                    </p:set>
                                    <p:animEffect transition="in" filter="randombar(horizontal)">
                                      <p:cBhvr>
                                        <p:cTn id="25" dur="500"/>
                                        <p:tgtEl>
                                          <p:spTgt spid="3">
                                            <p:txEl>
                                              <p:pRg st="4" end="4"/>
                                            </p:txEl>
                                          </p:spTgt>
                                        </p:tgtEl>
                                      </p:cBhvr>
                                    </p:animEffect>
                                  </p:childTnLst>
                                </p:cTn>
                              </p:par>
                              <p:par>
                                <p:cTn id="26" presetID="14" presetClass="entr" presetSubtype="10" fill="hold" nodeType="withEffect">
                                  <p:stCondLst>
                                    <p:cond delay="0"/>
                                  </p:stCondLst>
                                  <p:childTnLst>
                                    <p:set>
                                      <p:cBhvr>
                                        <p:cTn id="27" dur="1" fill="hold">
                                          <p:stCondLst>
                                            <p:cond delay="0"/>
                                          </p:stCondLst>
                                        </p:cTn>
                                        <p:tgtEl>
                                          <p:spTgt spid="3">
                                            <p:txEl>
                                              <p:pRg st="5" end="5"/>
                                            </p:txEl>
                                          </p:spTgt>
                                        </p:tgtEl>
                                        <p:attrNameLst>
                                          <p:attrName>style.visibility</p:attrName>
                                        </p:attrNameLst>
                                      </p:cBhvr>
                                      <p:to>
                                        <p:strVal val="visible"/>
                                      </p:to>
                                    </p:set>
                                    <p:animEffect transition="in" filter="randombar(horizontal)">
                                      <p:cBhvr>
                                        <p:cTn id="28" dur="500"/>
                                        <p:tgtEl>
                                          <p:spTgt spid="3">
                                            <p:txEl>
                                              <p:pRg st="5" end="5"/>
                                            </p:txEl>
                                          </p:spTgt>
                                        </p:tgtEl>
                                      </p:cBhvr>
                                    </p:animEffect>
                                  </p:childTnLst>
                                </p:cTn>
                              </p:par>
                            </p:childTnLst>
                          </p:cTn>
                        </p:par>
                      </p:childTnLst>
                    </p:cTn>
                  </p:par>
                  <p:par>
                    <p:cTn id="29" fill="hold">
                      <p:stCondLst>
                        <p:cond delay="indefinite"/>
                      </p:stCondLst>
                      <p:childTnLst>
                        <p:par>
                          <p:cTn id="30" fill="hold">
                            <p:stCondLst>
                              <p:cond delay="0"/>
                            </p:stCondLst>
                            <p:childTnLst>
                              <p:par>
                                <p:cTn id="31" presetID="14" presetClass="entr" presetSubtype="10" fill="hold" nodeType="clickEffect">
                                  <p:stCondLst>
                                    <p:cond delay="0"/>
                                  </p:stCondLst>
                                  <p:childTnLst>
                                    <p:set>
                                      <p:cBhvr>
                                        <p:cTn id="32" dur="1" fill="hold">
                                          <p:stCondLst>
                                            <p:cond delay="0"/>
                                          </p:stCondLst>
                                        </p:cTn>
                                        <p:tgtEl>
                                          <p:spTgt spid="3">
                                            <p:txEl>
                                              <p:pRg st="6" end="6"/>
                                            </p:txEl>
                                          </p:spTgt>
                                        </p:tgtEl>
                                        <p:attrNameLst>
                                          <p:attrName>style.visibility</p:attrName>
                                        </p:attrNameLst>
                                      </p:cBhvr>
                                      <p:to>
                                        <p:strVal val="visible"/>
                                      </p:to>
                                    </p:set>
                                    <p:animEffect transition="in" filter="randombar(horizontal)">
                                      <p:cBhvr>
                                        <p:cTn id="33" dur="500"/>
                                        <p:tgtEl>
                                          <p:spTgt spid="3">
                                            <p:txEl>
                                              <p:pRg st="6" end="6"/>
                                            </p:txEl>
                                          </p:spTgt>
                                        </p:tgtEl>
                                      </p:cBhvr>
                                    </p:animEffect>
                                  </p:childTnLst>
                                </p:cTn>
                              </p:par>
                            </p:childTnLst>
                          </p:cTn>
                        </p:par>
                      </p:childTnLst>
                    </p:cTn>
                  </p:par>
                  <p:par>
                    <p:cTn id="34" fill="hold">
                      <p:stCondLst>
                        <p:cond delay="indefinite"/>
                      </p:stCondLst>
                      <p:childTnLst>
                        <p:par>
                          <p:cTn id="35" fill="hold">
                            <p:stCondLst>
                              <p:cond delay="0"/>
                            </p:stCondLst>
                            <p:childTnLst>
                              <p:par>
                                <p:cTn id="36" presetID="14" presetClass="entr" presetSubtype="10" fill="hold" nodeType="clickEffect">
                                  <p:stCondLst>
                                    <p:cond delay="0"/>
                                  </p:stCondLst>
                                  <p:childTnLst>
                                    <p:set>
                                      <p:cBhvr>
                                        <p:cTn id="37" dur="1" fill="hold">
                                          <p:stCondLst>
                                            <p:cond delay="0"/>
                                          </p:stCondLst>
                                        </p:cTn>
                                        <p:tgtEl>
                                          <p:spTgt spid="3">
                                            <p:txEl>
                                              <p:pRg st="7" end="7"/>
                                            </p:txEl>
                                          </p:spTgt>
                                        </p:tgtEl>
                                        <p:attrNameLst>
                                          <p:attrName>style.visibility</p:attrName>
                                        </p:attrNameLst>
                                      </p:cBhvr>
                                      <p:to>
                                        <p:strVal val="visible"/>
                                      </p:to>
                                    </p:set>
                                    <p:animEffect transition="in" filter="randombar(horizontal)">
                                      <p:cBhvr>
                                        <p:cTn id="38" dur="500"/>
                                        <p:tgtEl>
                                          <p:spTgt spid="3">
                                            <p:txEl>
                                              <p:pRg st="7" end="7"/>
                                            </p:txEl>
                                          </p:spTgt>
                                        </p:tgtEl>
                                      </p:cBhvr>
                                    </p:animEffect>
                                  </p:childTnLst>
                                </p:cTn>
                              </p:par>
                            </p:childTnLst>
                          </p:cTn>
                        </p:par>
                      </p:childTnLst>
                    </p:cTn>
                  </p:par>
                </p:childTnLst>
              </p:cTn>
              <p:prevCondLst>
                <p:cond evt="onPrev" delay="0">
                  <p:tgtEl>
                    <p:sldTgt/>
                  </p:tgtEl>
                </p:cond>
              </p:prevCondLst>
              <p:nextCondLst>
                <p:cond evt="onNext" delay="0">
                  <p:tgtEl>
                    <p:sldTgt/>
                  </p:tgtEl>
                </p:cond>
              </p:nextCondLst>
            </p:seq>
          </p:childTnLst>
        </p:cTn>
      </p:par>
    </p:tnLst>
  </p:timing>
</p:sld>
</file>

<file path=ppt/slides/slide1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a:xfrm>
            <a:off x="2209800" y="114748"/>
            <a:ext cx="7772400" cy="788894"/>
          </a:xfrm>
        </p:spPr>
        <p:txBody>
          <a:bodyPr/>
          <a:lstStyle/>
          <a:p>
            <a:r>
              <a:rPr lang="en-GB" dirty="0"/>
              <a:t>Deafness in humans</a:t>
            </a:r>
          </a:p>
        </p:txBody>
      </p:sp>
      <p:sp>
        <p:nvSpPr>
          <p:cNvPr id="3" name="Content Placeholder 2"/>
          <p:cNvSpPr>
            <a:spLocks noGrp="1"/>
          </p:cNvSpPr>
          <p:nvPr>
            <p:ph idx="1"/>
          </p:nvPr>
        </p:nvSpPr>
        <p:spPr>
          <a:xfrm>
            <a:off x="1693433" y="1000461"/>
            <a:ext cx="8759414" cy="5680038"/>
          </a:xfrm>
          <a:solidFill>
            <a:schemeClr val="bg1"/>
          </a:solidFill>
        </p:spPr>
        <p:txBody>
          <a:bodyPr/>
          <a:lstStyle/>
          <a:p>
            <a:pPr eaLnBrk="1" hangingPunct="1"/>
            <a:r>
              <a:rPr lang="en-US" altLang="en-US" dirty="0">
                <a:latin typeface="Arial" panose="020B0604020202020204" pitchFamily="34" charset="0"/>
              </a:rPr>
              <a:t>Two types of hearing impairment: </a:t>
            </a:r>
          </a:p>
          <a:p>
            <a:pPr marL="514350" indent="-514350">
              <a:buFont typeface="+mj-lt"/>
              <a:buAutoNum type="arabicPeriod"/>
            </a:pPr>
            <a:r>
              <a:rPr lang="en-US" altLang="en-US" dirty="0">
                <a:latin typeface="Arial" panose="020B0604020202020204" pitchFamily="34" charset="0"/>
              </a:rPr>
              <a:t>Conductive deafness</a:t>
            </a:r>
          </a:p>
          <a:p>
            <a:pPr marL="914400" lvl="1" indent="-514350"/>
            <a:r>
              <a:rPr lang="en-US" altLang="en-US" dirty="0">
                <a:latin typeface="Arial" panose="020B0604020202020204" pitchFamily="34" charset="0"/>
              </a:rPr>
              <a:t>Involves damage to ossicles </a:t>
            </a:r>
          </a:p>
          <a:p>
            <a:pPr marL="514350" indent="-514350">
              <a:buFont typeface="+mj-lt"/>
              <a:buAutoNum type="arabicPeriod"/>
            </a:pPr>
            <a:r>
              <a:rPr lang="en-US" altLang="en-US" dirty="0">
                <a:latin typeface="Arial" panose="020B0604020202020204" pitchFamily="34" charset="0"/>
              </a:rPr>
              <a:t>Nerve deafness </a:t>
            </a:r>
          </a:p>
          <a:p>
            <a:pPr marL="914400" lvl="1" indent="-514350"/>
            <a:r>
              <a:rPr lang="en-US" altLang="en-US" dirty="0">
                <a:latin typeface="Arial" panose="020B0604020202020204" pitchFamily="34" charset="0"/>
              </a:rPr>
              <a:t>Involves damage to the cochlear. </a:t>
            </a:r>
          </a:p>
          <a:p>
            <a:pPr marL="914400" lvl="1" indent="-514350"/>
            <a:endParaRPr lang="en-US" altLang="en-US" dirty="0">
              <a:latin typeface="Arial" panose="020B0604020202020204" pitchFamily="34" charset="0"/>
            </a:endParaRPr>
          </a:p>
          <a:p>
            <a:pPr marL="514350" indent="-514350"/>
            <a:r>
              <a:rPr lang="en-US" altLang="en-US" dirty="0">
                <a:latin typeface="Arial" panose="020B0604020202020204" pitchFamily="34" charset="0"/>
              </a:rPr>
              <a:t>Major cause of nerve deafness is loss of hair cell receptors, but if only a part of the </a:t>
            </a:r>
            <a:r>
              <a:rPr lang="en-US" altLang="en-US" dirty="0" smtClean="0">
                <a:latin typeface="Arial" panose="020B0604020202020204" pitchFamily="34" charset="0"/>
              </a:rPr>
              <a:t>cochlea </a:t>
            </a:r>
            <a:r>
              <a:rPr lang="en-US" altLang="en-US" dirty="0">
                <a:latin typeface="Arial" panose="020B0604020202020204" pitchFamily="34" charset="0"/>
              </a:rPr>
              <a:t>is damaged individuals may have nerve deafness for some frequencies but not others.</a:t>
            </a:r>
          </a:p>
          <a:p>
            <a:pPr marL="0" indent="0">
              <a:buNone/>
            </a:pPr>
            <a:r>
              <a:rPr lang="en-US" altLang="en-US" dirty="0">
                <a:latin typeface="Arial" panose="020B0604020202020204" pitchFamily="34" charset="0"/>
              </a:rPr>
              <a:t> </a:t>
            </a:r>
          </a:p>
          <a:p>
            <a:pPr eaLnBrk="1" hangingPunct="1"/>
            <a:r>
              <a:rPr lang="en-US" altLang="en-US" dirty="0">
                <a:latin typeface="Arial" panose="020B0604020202020204" pitchFamily="34" charset="0"/>
              </a:rPr>
              <a:t>Cochlea implants. </a:t>
            </a:r>
          </a:p>
          <a:p>
            <a:endParaRPr lang="en-GB" dirty="0"/>
          </a:p>
        </p:txBody>
      </p:sp>
    </p:spTree>
    <p:extLst>
      <p:ext uri="{BB962C8B-B14F-4D97-AF65-F5344CB8AC3E}">
        <p14:creationId xmlns:p14="http://schemas.microsoft.com/office/powerpoint/2010/main" val="2422934489"/>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4" presetClass="entr" presetSubtype="10" fill="hold" nodeType="clickEffect">
                                  <p:stCondLst>
                                    <p:cond delay="0"/>
                                  </p:stCondLst>
                                  <p:childTnLst>
                                    <p:set>
                                      <p:cBhvr>
                                        <p:cTn id="6" dur="1" fill="hold">
                                          <p:stCondLst>
                                            <p:cond delay="0"/>
                                          </p:stCondLst>
                                        </p:cTn>
                                        <p:tgtEl>
                                          <p:spTgt spid="3">
                                            <p:txEl>
                                              <p:pRg st="0" end="0"/>
                                            </p:txEl>
                                          </p:spTgt>
                                        </p:tgtEl>
                                        <p:attrNameLst>
                                          <p:attrName>style.visibility</p:attrName>
                                        </p:attrNameLst>
                                      </p:cBhvr>
                                      <p:to>
                                        <p:strVal val="visible"/>
                                      </p:to>
                                    </p:set>
                                    <p:animEffect transition="in" filter="randombar(horizontal)">
                                      <p:cBhvr>
                                        <p:cTn id="7" dur="500"/>
                                        <p:tgtEl>
                                          <p:spTgt spid="3">
                                            <p:txEl>
                                              <p:pRg st="0" end="0"/>
                                            </p:txEl>
                                          </p:spTgt>
                                        </p:tgtEl>
                                      </p:cBhvr>
                                    </p:animEffect>
                                  </p:childTnLst>
                                </p:cTn>
                              </p:par>
                            </p:childTnLst>
                          </p:cTn>
                        </p:par>
                      </p:childTnLst>
                    </p:cTn>
                  </p:par>
                  <p:par>
                    <p:cTn id="8" fill="hold">
                      <p:stCondLst>
                        <p:cond delay="indefinite"/>
                      </p:stCondLst>
                      <p:childTnLst>
                        <p:par>
                          <p:cTn id="9" fill="hold">
                            <p:stCondLst>
                              <p:cond delay="0"/>
                            </p:stCondLst>
                            <p:childTnLst>
                              <p:par>
                                <p:cTn id="10" presetID="14" presetClass="entr" presetSubtype="10" fill="hold" nodeType="clickEffect">
                                  <p:stCondLst>
                                    <p:cond delay="0"/>
                                  </p:stCondLst>
                                  <p:childTnLst>
                                    <p:set>
                                      <p:cBhvr>
                                        <p:cTn id="11" dur="1" fill="hold">
                                          <p:stCondLst>
                                            <p:cond delay="0"/>
                                          </p:stCondLst>
                                        </p:cTn>
                                        <p:tgtEl>
                                          <p:spTgt spid="3">
                                            <p:txEl>
                                              <p:pRg st="1" end="1"/>
                                            </p:txEl>
                                          </p:spTgt>
                                        </p:tgtEl>
                                        <p:attrNameLst>
                                          <p:attrName>style.visibility</p:attrName>
                                        </p:attrNameLst>
                                      </p:cBhvr>
                                      <p:to>
                                        <p:strVal val="visible"/>
                                      </p:to>
                                    </p:set>
                                    <p:animEffect transition="in" filter="randombar(horizontal)">
                                      <p:cBhvr>
                                        <p:cTn id="12" dur="500"/>
                                        <p:tgtEl>
                                          <p:spTgt spid="3">
                                            <p:txEl>
                                              <p:pRg st="1" end="1"/>
                                            </p:txEl>
                                          </p:spTgt>
                                        </p:tgtEl>
                                      </p:cBhvr>
                                    </p:animEffect>
                                  </p:childTnLst>
                                </p:cTn>
                              </p:par>
                              <p:par>
                                <p:cTn id="13" presetID="14" presetClass="entr" presetSubtype="10" fill="hold" nodeType="withEffect">
                                  <p:stCondLst>
                                    <p:cond delay="0"/>
                                  </p:stCondLst>
                                  <p:childTnLst>
                                    <p:set>
                                      <p:cBhvr>
                                        <p:cTn id="14" dur="1" fill="hold">
                                          <p:stCondLst>
                                            <p:cond delay="0"/>
                                          </p:stCondLst>
                                        </p:cTn>
                                        <p:tgtEl>
                                          <p:spTgt spid="3">
                                            <p:txEl>
                                              <p:pRg st="2" end="2"/>
                                            </p:txEl>
                                          </p:spTgt>
                                        </p:tgtEl>
                                        <p:attrNameLst>
                                          <p:attrName>style.visibility</p:attrName>
                                        </p:attrNameLst>
                                      </p:cBhvr>
                                      <p:to>
                                        <p:strVal val="visible"/>
                                      </p:to>
                                    </p:set>
                                    <p:animEffect transition="in" filter="randombar(horizontal)">
                                      <p:cBhvr>
                                        <p:cTn id="15" dur="500"/>
                                        <p:tgtEl>
                                          <p:spTgt spid="3">
                                            <p:txEl>
                                              <p:pRg st="2" end="2"/>
                                            </p:txEl>
                                          </p:spTgt>
                                        </p:tgtEl>
                                      </p:cBhvr>
                                    </p:animEffect>
                                  </p:childTnLst>
                                </p:cTn>
                              </p:par>
                            </p:childTnLst>
                          </p:cTn>
                        </p:par>
                      </p:childTnLst>
                    </p:cTn>
                  </p:par>
                  <p:par>
                    <p:cTn id="16" fill="hold">
                      <p:stCondLst>
                        <p:cond delay="indefinite"/>
                      </p:stCondLst>
                      <p:childTnLst>
                        <p:par>
                          <p:cTn id="17" fill="hold">
                            <p:stCondLst>
                              <p:cond delay="0"/>
                            </p:stCondLst>
                            <p:childTnLst>
                              <p:par>
                                <p:cTn id="18" presetID="14" presetClass="entr" presetSubtype="10" fill="hold" nodeType="clickEffect">
                                  <p:stCondLst>
                                    <p:cond delay="0"/>
                                  </p:stCondLst>
                                  <p:childTnLst>
                                    <p:set>
                                      <p:cBhvr>
                                        <p:cTn id="19" dur="1" fill="hold">
                                          <p:stCondLst>
                                            <p:cond delay="0"/>
                                          </p:stCondLst>
                                        </p:cTn>
                                        <p:tgtEl>
                                          <p:spTgt spid="3">
                                            <p:txEl>
                                              <p:pRg st="3" end="3"/>
                                            </p:txEl>
                                          </p:spTgt>
                                        </p:tgtEl>
                                        <p:attrNameLst>
                                          <p:attrName>style.visibility</p:attrName>
                                        </p:attrNameLst>
                                      </p:cBhvr>
                                      <p:to>
                                        <p:strVal val="visible"/>
                                      </p:to>
                                    </p:set>
                                    <p:animEffect transition="in" filter="randombar(horizontal)">
                                      <p:cBhvr>
                                        <p:cTn id="20" dur="500"/>
                                        <p:tgtEl>
                                          <p:spTgt spid="3">
                                            <p:txEl>
                                              <p:pRg st="3" end="3"/>
                                            </p:txEl>
                                          </p:spTgt>
                                        </p:tgtEl>
                                      </p:cBhvr>
                                    </p:animEffect>
                                  </p:childTnLst>
                                </p:cTn>
                              </p:par>
                              <p:par>
                                <p:cTn id="21" presetID="14" presetClass="entr" presetSubtype="10" fill="hold" nodeType="withEffect">
                                  <p:stCondLst>
                                    <p:cond delay="0"/>
                                  </p:stCondLst>
                                  <p:childTnLst>
                                    <p:set>
                                      <p:cBhvr>
                                        <p:cTn id="22" dur="1" fill="hold">
                                          <p:stCondLst>
                                            <p:cond delay="0"/>
                                          </p:stCondLst>
                                        </p:cTn>
                                        <p:tgtEl>
                                          <p:spTgt spid="3">
                                            <p:txEl>
                                              <p:pRg st="4" end="4"/>
                                            </p:txEl>
                                          </p:spTgt>
                                        </p:tgtEl>
                                        <p:attrNameLst>
                                          <p:attrName>style.visibility</p:attrName>
                                        </p:attrNameLst>
                                      </p:cBhvr>
                                      <p:to>
                                        <p:strVal val="visible"/>
                                      </p:to>
                                    </p:set>
                                    <p:animEffect transition="in" filter="randombar(horizontal)">
                                      <p:cBhvr>
                                        <p:cTn id="23" dur="500"/>
                                        <p:tgtEl>
                                          <p:spTgt spid="3">
                                            <p:txEl>
                                              <p:pRg st="4" end="4"/>
                                            </p:txEl>
                                          </p:spTgt>
                                        </p:tgtEl>
                                      </p:cBhvr>
                                    </p:animEffect>
                                  </p:childTnLst>
                                </p:cTn>
                              </p:par>
                            </p:childTnLst>
                          </p:cTn>
                        </p:par>
                      </p:childTnLst>
                    </p:cTn>
                  </p:par>
                  <p:par>
                    <p:cTn id="24" fill="hold">
                      <p:stCondLst>
                        <p:cond delay="indefinite"/>
                      </p:stCondLst>
                      <p:childTnLst>
                        <p:par>
                          <p:cTn id="25" fill="hold">
                            <p:stCondLst>
                              <p:cond delay="0"/>
                            </p:stCondLst>
                            <p:childTnLst>
                              <p:par>
                                <p:cTn id="26" presetID="14" presetClass="entr" presetSubtype="10" fill="hold" nodeType="clickEffect">
                                  <p:stCondLst>
                                    <p:cond delay="0"/>
                                  </p:stCondLst>
                                  <p:childTnLst>
                                    <p:set>
                                      <p:cBhvr>
                                        <p:cTn id="27" dur="1" fill="hold">
                                          <p:stCondLst>
                                            <p:cond delay="0"/>
                                          </p:stCondLst>
                                        </p:cTn>
                                        <p:tgtEl>
                                          <p:spTgt spid="3">
                                            <p:txEl>
                                              <p:pRg st="6" end="6"/>
                                            </p:txEl>
                                          </p:spTgt>
                                        </p:tgtEl>
                                        <p:attrNameLst>
                                          <p:attrName>style.visibility</p:attrName>
                                        </p:attrNameLst>
                                      </p:cBhvr>
                                      <p:to>
                                        <p:strVal val="visible"/>
                                      </p:to>
                                    </p:set>
                                    <p:animEffect transition="in" filter="randombar(horizontal)">
                                      <p:cBhvr>
                                        <p:cTn id="28" dur="500"/>
                                        <p:tgtEl>
                                          <p:spTgt spid="3">
                                            <p:txEl>
                                              <p:pRg st="6" end="6"/>
                                            </p:txEl>
                                          </p:spTgt>
                                        </p:tgtEl>
                                      </p:cBhvr>
                                    </p:animEffect>
                                  </p:childTnLst>
                                </p:cTn>
                              </p:par>
                            </p:childTnLst>
                          </p:cTn>
                        </p:par>
                      </p:childTnLst>
                    </p:cTn>
                  </p:par>
                  <p:par>
                    <p:cTn id="29" fill="hold">
                      <p:stCondLst>
                        <p:cond delay="indefinite"/>
                      </p:stCondLst>
                      <p:childTnLst>
                        <p:par>
                          <p:cTn id="30" fill="hold">
                            <p:stCondLst>
                              <p:cond delay="0"/>
                            </p:stCondLst>
                            <p:childTnLst>
                              <p:par>
                                <p:cTn id="31" presetID="14" presetClass="entr" presetSubtype="10" fill="hold" nodeType="clickEffect">
                                  <p:stCondLst>
                                    <p:cond delay="0"/>
                                  </p:stCondLst>
                                  <p:childTnLst>
                                    <p:set>
                                      <p:cBhvr>
                                        <p:cTn id="32" dur="1" fill="hold">
                                          <p:stCondLst>
                                            <p:cond delay="0"/>
                                          </p:stCondLst>
                                        </p:cTn>
                                        <p:tgtEl>
                                          <p:spTgt spid="3">
                                            <p:txEl>
                                              <p:pRg st="8" end="8"/>
                                            </p:txEl>
                                          </p:spTgt>
                                        </p:tgtEl>
                                        <p:attrNameLst>
                                          <p:attrName>style.visibility</p:attrName>
                                        </p:attrNameLst>
                                      </p:cBhvr>
                                      <p:to>
                                        <p:strVal val="visible"/>
                                      </p:to>
                                    </p:set>
                                    <p:animEffect transition="in" filter="randombar(horizontal)">
                                      <p:cBhvr>
                                        <p:cTn id="33" dur="500"/>
                                        <p:tgtEl>
                                          <p:spTgt spid="3">
                                            <p:txEl>
                                              <p:pRg st="8" end="8"/>
                                            </p:txEl>
                                          </p:spTgt>
                                        </p:tgtEl>
                                      </p:cBhvr>
                                    </p:animEffect>
                                  </p:childTnLst>
                                </p:cTn>
                              </p:par>
                            </p:childTnLst>
                          </p:cTn>
                        </p:par>
                      </p:childTnLst>
                    </p:cTn>
                  </p:par>
                </p:childTnLst>
              </p:cTn>
              <p:prevCondLst>
                <p:cond evt="onPrev" delay="0">
                  <p:tgtEl>
                    <p:sldTgt/>
                  </p:tgtEl>
                </p:cond>
              </p:prevCondLst>
              <p:nextCondLst>
                <p:cond evt="onNext" delay="0">
                  <p:tgtEl>
                    <p:sldTgt/>
                  </p:tgtEl>
                </p:cond>
              </p:nextCondLst>
            </p:seq>
          </p:childTnLst>
        </p:cTn>
      </p:par>
    </p:tnLst>
  </p:timing>
</p:sld>
</file>

<file path=ppt/slides/slide2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pPr algn="ctr"/>
            <a:r>
              <a:rPr lang="en-GB" dirty="0" smtClean="0"/>
              <a:t>Williams syndrome</a:t>
            </a:r>
            <a:endParaRPr lang="en-GB" dirty="0"/>
          </a:p>
        </p:txBody>
      </p:sp>
      <p:sp>
        <p:nvSpPr>
          <p:cNvPr id="3" name="Content Placeholder 2"/>
          <p:cNvSpPr>
            <a:spLocks noGrp="1"/>
          </p:cNvSpPr>
          <p:nvPr>
            <p:ph idx="1"/>
          </p:nvPr>
        </p:nvSpPr>
        <p:spPr/>
        <p:txBody>
          <a:bodyPr>
            <a:normAutofit fontScale="85000" lnSpcReduction="10000"/>
          </a:bodyPr>
          <a:lstStyle/>
          <a:p>
            <a:r>
              <a:rPr lang="en-GB" dirty="0"/>
              <a:t>N</a:t>
            </a:r>
            <a:r>
              <a:rPr lang="en-GB" dirty="0" smtClean="0"/>
              <a:t>eurogenetic developmental disorder in which one of the characteristics is heightened emotional reactions to music and certain classes of noise. </a:t>
            </a:r>
          </a:p>
          <a:p>
            <a:endParaRPr lang="en-GB" dirty="0"/>
          </a:p>
          <a:p>
            <a:r>
              <a:rPr lang="en-GB" dirty="0" smtClean="0"/>
              <a:t>Levitin et al (2003) – FMRI to examine the neural basis of music and noise in WS patients and aged matched controls. </a:t>
            </a:r>
          </a:p>
          <a:p>
            <a:endParaRPr lang="en-GB" dirty="0"/>
          </a:p>
          <a:p>
            <a:r>
              <a:rPr lang="en-GB" dirty="0" smtClean="0"/>
              <a:t>Quite different organisation and neural activity was noted. </a:t>
            </a:r>
          </a:p>
          <a:p>
            <a:endParaRPr lang="en-GB" dirty="0"/>
          </a:p>
          <a:p>
            <a:r>
              <a:rPr lang="en-GB" dirty="0" smtClean="0"/>
              <a:t>WS participants showed significantly reduced activation in the temporal lobes (associated with auditory processing) coupled with significantly greater activation in the right amygdala</a:t>
            </a:r>
          </a:p>
          <a:p>
            <a:endParaRPr lang="en-GB" dirty="0"/>
          </a:p>
          <a:p>
            <a:r>
              <a:rPr lang="en-GB" dirty="0" smtClean="0"/>
              <a:t>In addition WS participants showed a widely distributed network of activation in cortical and subcortical structures, including the brain stem, during music processing</a:t>
            </a:r>
            <a:endParaRPr lang="en-GB" dirty="0"/>
          </a:p>
        </p:txBody>
      </p:sp>
    </p:spTree>
    <p:extLst>
      <p:ext uri="{BB962C8B-B14F-4D97-AF65-F5344CB8AC3E}">
        <p14:creationId xmlns:p14="http://schemas.microsoft.com/office/powerpoint/2010/main" val="4156042604"/>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2" presetClass="entr" presetSubtype="4" fill="hold" nodeType="clickEffect">
                                  <p:stCondLst>
                                    <p:cond delay="0"/>
                                  </p:stCondLst>
                                  <p:childTnLst>
                                    <p:set>
                                      <p:cBhvr>
                                        <p:cTn id="6" dur="1" fill="hold">
                                          <p:stCondLst>
                                            <p:cond delay="0"/>
                                          </p:stCondLst>
                                        </p:cTn>
                                        <p:tgtEl>
                                          <p:spTgt spid="3">
                                            <p:txEl>
                                              <p:pRg st="0" end="0"/>
                                            </p:txEl>
                                          </p:spTgt>
                                        </p:tgtEl>
                                        <p:attrNameLst>
                                          <p:attrName>style.visibility</p:attrName>
                                        </p:attrNameLst>
                                      </p:cBhvr>
                                      <p:to>
                                        <p:strVal val="visible"/>
                                      </p:to>
                                    </p:set>
                                    <p:anim calcmode="lin" valueType="num">
                                      <p:cBhvr additive="base">
                                        <p:cTn id="7" dur="500" fill="hold"/>
                                        <p:tgtEl>
                                          <p:spTgt spid="3">
                                            <p:txEl>
                                              <p:pRg st="0" end="0"/>
                                            </p:txEl>
                                          </p:spTgt>
                                        </p:tgtEl>
                                        <p:attrNameLst>
                                          <p:attrName>ppt_x</p:attrName>
                                        </p:attrNameLst>
                                      </p:cBhvr>
                                      <p:tavLst>
                                        <p:tav tm="0">
                                          <p:val>
                                            <p:strVal val="#ppt_x"/>
                                          </p:val>
                                        </p:tav>
                                        <p:tav tm="100000">
                                          <p:val>
                                            <p:strVal val="#ppt_x"/>
                                          </p:val>
                                        </p:tav>
                                      </p:tavLst>
                                    </p:anim>
                                    <p:anim calcmode="lin" valueType="num">
                                      <p:cBhvr additive="base">
                                        <p:cTn id="8" dur="500" fill="hold"/>
                                        <p:tgtEl>
                                          <p:spTgt spid="3">
                                            <p:txEl>
                                              <p:pRg st="0" end="0"/>
                                            </p:txEl>
                                          </p:spTgt>
                                        </p:tgtEl>
                                        <p:attrNameLst>
                                          <p:attrName>ppt_y</p:attrName>
                                        </p:attrNameLst>
                                      </p:cBhvr>
                                      <p:tavLst>
                                        <p:tav tm="0">
                                          <p:val>
                                            <p:strVal val="1+#ppt_h/2"/>
                                          </p:val>
                                        </p:tav>
                                        <p:tav tm="100000">
                                          <p:val>
                                            <p:strVal val="#ppt_y"/>
                                          </p:val>
                                        </p:tav>
                                      </p:tavLst>
                                    </p:anim>
                                  </p:childTnLst>
                                </p:cTn>
                              </p:par>
                            </p:childTnLst>
                          </p:cTn>
                        </p:par>
                      </p:childTnLst>
                    </p:cTn>
                  </p:par>
                  <p:par>
                    <p:cTn id="9" fill="hold">
                      <p:stCondLst>
                        <p:cond delay="indefinite"/>
                      </p:stCondLst>
                      <p:childTnLst>
                        <p:par>
                          <p:cTn id="10" fill="hold">
                            <p:stCondLst>
                              <p:cond delay="0"/>
                            </p:stCondLst>
                            <p:childTnLst>
                              <p:par>
                                <p:cTn id="11" presetID="2" presetClass="entr" presetSubtype="4" fill="hold" nodeType="clickEffect">
                                  <p:stCondLst>
                                    <p:cond delay="0"/>
                                  </p:stCondLst>
                                  <p:childTnLst>
                                    <p:set>
                                      <p:cBhvr>
                                        <p:cTn id="12" dur="1" fill="hold">
                                          <p:stCondLst>
                                            <p:cond delay="0"/>
                                          </p:stCondLst>
                                        </p:cTn>
                                        <p:tgtEl>
                                          <p:spTgt spid="3">
                                            <p:txEl>
                                              <p:pRg st="2" end="2"/>
                                            </p:txEl>
                                          </p:spTgt>
                                        </p:tgtEl>
                                        <p:attrNameLst>
                                          <p:attrName>style.visibility</p:attrName>
                                        </p:attrNameLst>
                                      </p:cBhvr>
                                      <p:to>
                                        <p:strVal val="visible"/>
                                      </p:to>
                                    </p:set>
                                    <p:anim calcmode="lin" valueType="num">
                                      <p:cBhvr additive="base">
                                        <p:cTn id="13" dur="500" fill="hold"/>
                                        <p:tgtEl>
                                          <p:spTgt spid="3">
                                            <p:txEl>
                                              <p:pRg st="2" end="2"/>
                                            </p:txEl>
                                          </p:spTgt>
                                        </p:tgtEl>
                                        <p:attrNameLst>
                                          <p:attrName>ppt_x</p:attrName>
                                        </p:attrNameLst>
                                      </p:cBhvr>
                                      <p:tavLst>
                                        <p:tav tm="0">
                                          <p:val>
                                            <p:strVal val="#ppt_x"/>
                                          </p:val>
                                        </p:tav>
                                        <p:tav tm="100000">
                                          <p:val>
                                            <p:strVal val="#ppt_x"/>
                                          </p:val>
                                        </p:tav>
                                      </p:tavLst>
                                    </p:anim>
                                    <p:anim calcmode="lin" valueType="num">
                                      <p:cBhvr additive="base">
                                        <p:cTn id="14" dur="500" fill="hold"/>
                                        <p:tgtEl>
                                          <p:spTgt spid="3">
                                            <p:txEl>
                                              <p:pRg st="2" end="2"/>
                                            </p:txEl>
                                          </p:spTgt>
                                        </p:tgtEl>
                                        <p:attrNameLst>
                                          <p:attrName>ppt_y</p:attrName>
                                        </p:attrNameLst>
                                      </p:cBhvr>
                                      <p:tavLst>
                                        <p:tav tm="0">
                                          <p:val>
                                            <p:strVal val="1+#ppt_h/2"/>
                                          </p:val>
                                        </p:tav>
                                        <p:tav tm="100000">
                                          <p:val>
                                            <p:strVal val="#ppt_y"/>
                                          </p:val>
                                        </p:tav>
                                      </p:tavLst>
                                    </p:anim>
                                  </p:childTnLst>
                                </p:cTn>
                              </p:par>
                            </p:childTnLst>
                          </p:cTn>
                        </p:par>
                      </p:childTnLst>
                    </p:cTn>
                  </p:par>
                  <p:par>
                    <p:cTn id="15" fill="hold">
                      <p:stCondLst>
                        <p:cond delay="indefinite"/>
                      </p:stCondLst>
                      <p:childTnLst>
                        <p:par>
                          <p:cTn id="16" fill="hold">
                            <p:stCondLst>
                              <p:cond delay="0"/>
                            </p:stCondLst>
                            <p:childTnLst>
                              <p:par>
                                <p:cTn id="17" presetID="2" presetClass="entr" presetSubtype="4" fill="hold" nodeType="clickEffect">
                                  <p:stCondLst>
                                    <p:cond delay="0"/>
                                  </p:stCondLst>
                                  <p:childTnLst>
                                    <p:set>
                                      <p:cBhvr>
                                        <p:cTn id="18" dur="1" fill="hold">
                                          <p:stCondLst>
                                            <p:cond delay="0"/>
                                          </p:stCondLst>
                                        </p:cTn>
                                        <p:tgtEl>
                                          <p:spTgt spid="3">
                                            <p:txEl>
                                              <p:pRg st="4" end="4"/>
                                            </p:txEl>
                                          </p:spTgt>
                                        </p:tgtEl>
                                        <p:attrNameLst>
                                          <p:attrName>style.visibility</p:attrName>
                                        </p:attrNameLst>
                                      </p:cBhvr>
                                      <p:to>
                                        <p:strVal val="visible"/>
                                      </p:to>
                                    </p:set>
                                    <p:anim calcmode="lin" valueType="num">
                                      <p:cBhvr additive="base">
                                        <p:cTn id="19" dur="500" fill="hold"/>
                                        <p:tgtEl>
                                          <p:spTgt spid="3">
                                            <p:txEl>
                                              <p:pRg st="4" end="4"/>
                                            </p:txEl>
                                          </p:spTgt>
                                        </p:tgtEl>
                                        <p:attrNameLst>
                                          <p:attrName>ppt_x</p:attrName>
                                        </p:attrNameLst>
                                      </p:cBhvr>
                                      <p:tavLst>
                                        <p:tav tm="0">
                                          <p:val>
                                            <p:strVal val="#ppt_x"/>
                                          </p:val>
                                        </p:tav>
                                        <p:tav tm="100000">
                                          <p:val>
                                            <p:strVal val="#ppt_x"/>
                                          </p:val>
                                        </p:tav>
                                      </p:tavLst>
                                    </p:anim>
                                    <p:anim calcmode="lin" valueType="num">
                                      <p:cBhvr additive="base">
                                        <p:cTn id="20" dur="500" fill="hold"/>
                                        <p:tgtEl>
                                          <p:spTgt spid="3">
                                            <p:txEl>
                                              <p:pRg st="4" end="4"/>
                                            </p:txEl>
                                          </p:spTgt>
                                        </p:tgtEl>
                                        <p:attrNameLst>
                                          <p:attrName>ppt_y</p:attrName>
                                        </p:attrNameLst>
                                      </p:cBhvr>
                                      <p:tavLst>
                                        <p:tav tm="0">
                                          <p:val>
                                            <p:strVal val="1+#ppt_h/2"/>
                                          </p:val>
                                        </p:tav>
                                        <p:tav tm="100000">
                                          <p:val>
                                            <p:strVal val="#ppt_y"/>
                                          </p:val>
                                        </p:tav>
                                      </p:tavLst>
                                    </p:anim>
                                  </p:childTnLst>
                                </p:cTn>
                              </p:par>
                            </p:childTnLst>
                          </p:cTn>
                        </p:par>
                      </p:childTnLst>
                    </p:cTn>
                  </p:par>
                  <p:par>
                    <p:cTn id="21" fill="hold">
                      <p:stCondLst>
                        <p:cond delay="indefinite"/>
                      </p:stCondLst>
                      <p:childTnLst>
                        <p:par>
                          <p:cTn id="22" fill="hold">
                            <p:stCondLst>
                              <p:cond delay="0"/>
                            </p:stCondLst>
                            <p:childTnLst>
                              <p:par>
                                <p:cTn id="23" presetID="2" presetClass="entr" presetSubtype="4" fill="hold" nodeType="clickEffect">
                                  <p:stCondLst>
                                    <p:cond delay="0"/>
                                  </p:stCondLst>
                                  <p:childTnLst>
                                    <p:set>
                                      <p:cBhvr>
                                        <p:cTn id="24" dur="1" fill="hold">
                                          <p:stCondLst>
                                            <p:cond delay="0"/>
                                          </p:stCondLst>
                                        </p:cTn>
                                        <p:tgtEl>
                                          <p:spTgt spid="3">
                                            <p:txEl>
                                              <p:pRg st="6" end="6"/>
                                            </p:txEl>
                                          </p:spTgt>
                                        </p:tgtEl>
                                        <p:attrNameLst>
                                          <p:attrName>style.visibility</p:attrName>
                                        </p:attrNameLst>
                                      </p:cBhvr>
                                      <p:to>
                                        <p:strVal val="visible"/>
                                      </p:to>
                                    </p:set>
                                    <p:anim calcmode="lin" valueType="num">
                                      <p:cBhvr additive="base">
                                        <p:cTn id="25" dur="500" fill="hold"/>
                                        <p:tgtEl>
                                          <p:spTgt spid="3">
                                            <p:txEl>
                                              <p:pRg st="6" end="6"/>
                                            </p:txEl>
                                          </p:spTgt>
                                        </p:tgtEl>
                                        <p:attrNameLst>
                                          <p:attrName>ppt_x</p:attrName>
                                        </p:attrNameLst>
                                      </p:cBhvr>
                                      <p:tavLst>
                                        <p:tav tm="0">
                                          <p:val>
                                            <p:strVal val="#ppt_x"/>
                                          </p:val>
                                        </p:tav>
                                        <p:tav tm="100000">
                                          <p:val>
                                            <p:strVal val="#ppt_x"/>
                                          </p:val>
                                        </p:tav>
                                      </p:tavLst>
                                    </p:anim>
                                    <p:anim calcmode="lin" valueType="num">
                                      <p:cBhvr additive="base">
                                        <p:cTn id="26" dur="500" fill="hold"/>
                                        <p:tgtEl>
                                          <p:spTgt spid="3">
                                            <p:txEl>
                                              <p:pRg st="6" end="6"/>
                                            </p:txEl>
                                          </p:spTgt>
                                        </p:tgtEl>
                                        <p:attrNameLst>
                                          <p:attrName>ppt_y</p:attrName>
                                        </p:attrNameLst>
                                      </p:cBhvr>
                                      <p:tavLst>
                                        <p:tav tm="0">
                                          <p:val>
                                            <p:strVal val="1+#ppt_h/2"/>
                                          </p:val>
                                        </p:tav>
                                        <p:tav tm="100000">
                                          <p:val>
                                            <p:strVal val="#ppt_y"/>
                                          </p:val>
                                        </p:tav>
                                      </p:tavLst>
                                    </p:anim>
                                  </p:childTnLst>
                                </p:cTn>
                              </p:par>
                            </p:childTnLst>
                          </p:cTn>
                        </p:par>
                      </p:childTnLst>
                    </p:cTn>
                  </p:par>
                  <p:par>
                    <p:cTn id="27" fill="hold">
                      <p:stCondLst>
                        <p:cond delay="indefinite"/>
                      </p:stCondLst>
                      <p:childTnLst>
                        <p:par>
                          <p:cTn id="28" fill="hold">
                            <p:stCondLst>
                              <p:cond delay="0"/>
                            </p:stCondLst>
                            <p:childTnLst>
                              <p:par>
                                <p:cTn id="29" presetID="2" presetClass="entr" presetSubtype="4" fill="hold" nodeType="clickEffect">
                                  <p:stCondLst>
                                    <p:cond delay="0"/>
                                  </p:stCondLst>
                                  <p:childTnLst>
                                    <p:set>
                                      <p:cBhvr>
                                        <p:cTn id="30" dur="1" fill="hold">
                                          <p:stCondLst>
                                            <p:cond delay="0"/>
                                          </p:stCondLst>
                                        </p:cTn>
                                        <p:tgtEl>
                                          <p:spTgt spid="3">
                                            <p:txEl>
                                              <p:pRg st="8" end="8"/>
                                            </p:txEl>
                                          </p:spTgt>
                                        </p:tgtEl>
                                        <p:attrNameLst>
                                          <p:attrName>style.visibility</p:attrName>
                                        </p:attrNameLst>
                                      </p:cBhvr>
                                      <p:to>
                                        <p:strVal val="visible"/>
                                      </p:to>
                                    </p:set>
                                    <p:anim calcmode="lin" valueType="num">
                                      <p:cBhvr additive="base">
                                        <p:cTn id="31" dur="500" fill="hold"/>
                                        <p:tgtEl>
                                          <p:spTgt spid="3">
                                            <p:txEl>
                                              <p:pRg st="8" end="8"/>
                                            </p:txEl>
                                          </p:spTgt>
                                        </p:tgtEl>
                                        <p:attrNameLst>
                                          <p:attrName>ppt_x</p:attrName>
                                        </p:attrNameLst>
                                      </p:cBhvr>
                                      <p:tavLst>
                                        <p:tav tm="0">
                                          <p:val>
                                            <p:strVal val="#ppt_x"/>
                                          </p:val>
                                        </p:tav>
                                        <p:tav tm="100000">
                                          <p:val>
                                            <p:strVal val="#ppt_x"/>
                                          </p:val>
                                        </p:tav>
                                      </p:tavLst>
                                    </p:anim>
                                    <p:anim calcmode="lin" valueType="num">
                                      <p:cBhvr additive="base">
                                        <p:cTn id="32" dur="500" fill="hold"/>
                                        <p:tgtEl>
                                          <p:spTgt spid="3">
                                            <p:txEl>
                                              <p:pRg st="8" end="8"/>
                                            </p:txEl>
                                          </p:spTgt>
                                        </p:tgtEl>
                                        <p:attrNameLst>
                                          <p:attrName>ppt_y</p:attrName>
                                        </p:attrNameLst>
                                      </p:cBhvr>
                                      <p:tavLst>
                                        <p:tav tm="0">
                                          <p:val>
                                            <p:strVal val="1+#ppt_h/2"/>
                                          </p:val>
                                        </p:tav>
                                        <p:tav tm="100000">
                                          <p:val>
                                            <p:strVal val="#ppt_y"/>
                                          </p:val>
                                        </p:tav>
                                      </p:tavLst>
                                    </p:anim>
                                  </p:childTnLst>
                                </p:cTn>
                              </p:par>
                            </p:childTnLst>
                          </p:cTn>
                        </p:par>
                      </p:childTnLst>
                    </p:cTn>
                  </p:par>
                </p:childTnLst>
              </p:cTn>
              <p:prevCondLst>
                <p:cond evt="onPrev" delay="0">
                  <p:tgtEl>
                    <p:sldTgt/>
                  </p:tgtEl>
                </p:cond>
              </p:prevCondLst>
              <p:nextCondLst>
                <p:cond evt="onNext" delay="0">
                  <p:tgtEl>
                    <p:sldTgt/>
                  </p:tgtEl>
                </p:cond>
              </p:nextCondLst>
            </p:seq>
          </p:childTnLst>
        </p:cTn>
      </p:par>
    </p:tnLst>
  </p:timing>
</p:sld>
</file>

<file path=ppt/slides/slide2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endParaRPr lang="en-GB" dirty="0"/>
          </a:p>
        </p:txBody>
      </p:sp>
      <p:sp>
        <p:nvSpPr>
          <p:cNvPr id="3" name="Content Placeholder 2"/>
          <p:cNvSpPr>
            <a:spLocks noGrp="1"/>
          </p:cNvSpPr>
          <p:nvPr>
            <p:ph idx="1"/>
          </p:nvPr>
        </p:nvSpPr>
        <p:spPr/>
        <p:txBody>
          <a:bodyPr/>
          <a:lstStyle/>
          <a:p>
            <a:endParaRPr lang="en-GB" dirty="0"/>
          </a:p>
        </p:txBody>
      </p:sp>
      <p:pic>
        <p:nvPicPr>
          <p:cNvPr id="5" name="Picture 4"/>
          <p:cNvPicPr>
            <a:picLocks noChangeAspect="1"/>
          </p:cNvPicPr>
          <p:nvPr/>
        </p:nvPicPr>
        <p:blipFill>
          <a:blip r:embed="rId3"/>
          <a:stretch>
            <a:fillRect/>
          </a:stretch>
        </p:blipFill>
        <p:spPr>
          <a:xfrm>
            <a:off x="1104900" y="0"/>
            <a:ext cx="9728200" cy="6858000"/>
          </a:xfrm>
          <a:prstGeom prst="rect">
            <a:avLst/>
          </a:prstGeom>
        </p:spPr>
      </p:pic>
      <p:sp>
        <p:nvSpPr>
          <p:cNvPr id="6" name="TextBox 5"/>
          <p:cNvSpPr txBox="1"/>
          <p:nvPr/>
        </p:nvSpPr>
        <p:spPr>
          <a:xfrm>
            <a:off x="9969500" y="1690688"/>
            <a:ext cx="863600" cy="584775"/>
          </a:xfrm>
          <a:prstGeom prst="rect">
            <a:avLst/>
          </a:prstGeom>
          <a:noFill/>
        </p:spPr>
        <p:txBody>
          <a:bodyPr wrap="square" rtlCol="0">
            <a:spAutoFit/>
          </a:bodyPr>
          <a:lstStyle/>
          <a:p>
            <a:r>
              <a:rPr lang="en-GB" sz="3200" dirty="0" smtClean="0">
                <a:solidFill>
                  <a:schemeClr val="bg1"/>
                </a:solidFill>
              </a:rPr>
              <a:t>W2</a:t>
            </a:r>
            <a:endParaRPr lang="en-GB" sz="3200" dirty="0">
              <a:solidFill>
                <a:schemeClr val="bg1"/>
              </a:solidFill>
            </a:endParaRPr>
          </a:p>
        </p:txBody>
      </p:sp>
      <p:sp>
        <p:nvSpPr>
          <p:cNvPr id="7" name="TextBox 6"/>
          <p:cNvSpPr txBox="1"/>
          <p:nvPr/>
        </p:nvSpPr>
        <p:spPr>
          <a:xfrm>
            <a:off x="9969500" y="4001294"/>
            <a:ext cx="863600" cy="584775"/>
          </a:xfrm>
          <a:prstGeom prst="rect">
            <a:avLst/>
          </a:prstGeom>
          <a:noFill/>
        </p:spPr>
        <p:txBody>
          <a:bodyPr wrap="square" rtlCol="0">
            <a:spAutoFit/>
          </a:bodyPr>
          <a:lstStyle/>
          <a:p>
            <a:r>
              <a:rPr lang="en-GB" sz="3200" dirty="0" smtClean="0">
                <a:solidFill>
                  <a:schemeClr val="bg1"/>
                </a:solidFill>
              </a:rPr>
              <a:t>W4</a:t>
            </a:r>
            <a:endParaRPr lang="en-GB" sz="3200" dirty="0">
              <a:solidFill>
                <a:schemeClr val="bg1"/>
              </a:solidFill>
            </a:endParaRPr>
          </a:p>
        </p:txBody>
      </p:sp>
      <p:sp>
        <p:nvSpPr>
          <p:cNvPr id="9" name="TextBox 8"/>
          <p:cNvSpPr txBox="1"/>
          <p:nvPr/>
        </p:nvSpPr>
        <p:spPr>
          <a:xfrm>
            <a:off x="1295400" y="5322094"/>
            <a:ext cx="863600" cy="584775"/>
          </a:xfrm>
          <a:prstGeom prst="rect">
            <a:avLst/>
          </a:prstGeom>
          <a:noFill/>
        </p:spPr>
        <p:txBody>
          <a:bodyPr wrap="square" rtlCol="0">
            <a:spAutoFit/>
          </a:bodyPr>
          <a:lstStyle/>
          <a:p>
            <a:r>
              <a:rPr lang="en-GB" sz="3200" dirty="0" smtClean="0">
                <a:solidFill>
                  <a:schemeClr val="bg1"/>
                </a:solidFill>
              </a:rPr>
              <a:t>C5</a:t>
            </a:r>
            <a:endParaRPr lang="en-GB" sz="3200" dirty="0">
              <a:solidFill>
                <a:schemeClr val="bg1"/>
              </a:solidFill>
            </a:endParaRPr>
          </a:p>
        </p:txBody>
      </p:sp>
      <p:sp>
        <p:nvSpPr>
          <p:cNvPr id="10" name="TextBox 9"/>
          <p:cNvSpPr txBox="1"/>
          <p:nvPr/>
        </p:nvSpPr>
        <p:spPr>
          <a:xfrm>
            <a:off x="2489200" y="6311900"/>
            <a:ext cx="3200400" cy="369332"/>
          </a:xfrm>
          <a:prstGeom prst="rect">
            <a:avLst/>
          </a:prstGeom>
          <a:noFill/>
        </p:spPr>
        <p:txBody>
          <a:bodyPr wrap="square" rtlCol="0">
            <a:spAutoFit/>
          </a:bodyPr>
          <a:lstStyle/>
          <a:p>
            <a:r>
              <a:rPr lang="en-GB" dirty="0" smtClean="0">
                <a:solidFill>
                  <a:schemeClr val="bg1"/>
                </a:solidFill>
              </a:rPr>
              <a:t>Control Participants</a:t>
            </a:r>
            <a:endParaRPr lang="en-GB" dirty="0">
              <a:solidFill>
                <a:schemeClr val="bg1"/>
              </a:solidFill>
            </a:endParaRPr>
          </a:p>
        </p:txBody>
      </p:sp>
      <p:sp>
        <p:nvSpPr>
          <p:cNvPr id="11" name="TextBox 10"/>
          <p:cNvSpPr txBox="1"/>
          <p:nvPr/>
        </p:nvSpPr>
        <p:spPr>
          <a:xfrm>
            <a:off x="6661150" y="6332815"/>
            <a:ext cx="3200400" cy="369332"/>
          </a:xfrm>
          <a:prstGeom prst="rect">
            <a:avLst/>
          </a:prstGeom>
          <a:noFill/>
        </p:spPr>
        <p:txBody>
          <a:bodyPr wrap="square" rtlCol="0">
            <a:spAutoFit/>
          </a:bodyPr>
          <a:lstStyle/>
          <a:p>
            <a:r>
              <a:rPr lang="en-GB" dirty="0" smtClean="0">
                <a:solidFill>
                  <a:schemeClr val="bg1"/>
                </a:solidFill>
              </a:rPr>
              <a:t>Williams Participants</a:t>
            </a:r>
            <a:endParaRPr lang="en-GB" dirty="0">
              <a:solidFill>
                <a:schemeClr val="bg1"/>
              </a:solidFill>
            </a:endParaRPr>
          </a:p>
        </p:txBody>
      </p:sp>
    </p:spTree>
    <p:extLst>
      <p:ext uri="{BB962C8B-B14F-4D97-AF65-F5344CB8AC3E}">
        <p14:creationId xmlns:p14="http://schemas.microsoft.com/office/powerpoint/2010/main" val="3347356732"/>
      </p:ext>
    </p:extLst>
  </p:cSld>
  <p:clrMapOvr>
    <a:masterClrMapping/>
  </p:clrMapOvr>
  <p:timing>
    <p:tnLst>
      <p:par>
        <p:cTn id="1" dur="indefinite" restart="never" nodeType="tmRoot"/>
      </p:par>
    </p:tnLst>
  </p:timing>
</p:sld>
</file>

<file path=ppt/slides/slide2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4" name="Title 3"/>
          <p:cNvSpPr>
            <a:spLocks noGrp="1"/>
          </p:cNvSpPr>
          <p:nvPr>
            <p:ph type="ctrTitle"/>
          </p:nvPr>
        </p:nvSpPr>
        <p:spPr/>
        <p:txBody>
          <a:bodyPr/>
          <a:lstStyle/>
          <a:p>
            <a:r>
              <a:rPr lang="en-GB" dirty="0" smtClean="0"/>
              <a:t>Visual Perception</a:t>
            </a:r>
            <a:endParaRPr lang="en-GB" dirty="0"/>
          </a:p>
        </p:txBody>
      </p:sp>
      <p:sp>
        <p:nvSpPr>
          <p:cNvPr id="5" name="Subtitle 4"/>
          <p:cNvSpPr>
            <a:spLocks noGrp="1"/>
          </p:cNvSpPr>
          <p:nvPr>
            <p:ph type="subTitle" idx="1"/>
          </p:nvPr>
        </p:nvSpPr>
        <p:spPr/>
        <p:txBody>
          <a:bodyPr/>
          <a:lstStyle/>
          <a:p>
            <a:endParaRPr lang="en-GB" dirty="0"/>
          </a:p>
        </p:txBody>
      </p:sp>
    </p:spTree>
    <p:extLst>
      <p:ext uri="{BB962C8B-B14F-4D97-AF65-F5344CB8AC3E}">
        <p14:creationId xmlns:p14="http://schemas.microsoft.com/office/powerpoint/2010/main" val="366818763"/>
      </p:ext>
    </p:extLst>
  </p:cSld>
  <p:clrMapOvr>
    <a:masterClrMapping/>
  </p:clrMapOvr>
  <p:timing>
    <p:tnLst>
      <p:par>
        <p:cTn id="1" dur="indefinite" restart="never" nodeType="tmRoot"/>
      </p:par>
    </p:tnLst>
  </p:timing>
</p:sld>
</file>

<file path=ppt/slides/slide2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pPr algn="ctr"/>
            <a:r>
              <a:rPr lang="en-GB" dirty="0" smtClean="0"/>
              <a:t>Introduction</a:t>
            </a:r>
            <a:endParaRPr lang="en-GB" dirty="0"/>
          </a:p>
        </p:txBody>
      </p:sp>
      <p:sp>
        <p:nvSpPr>
          <p:cNvPr id="3" name="Content Placeholder 2"/>
          <p:cNvSpPr>
            <a:spLocks noGrp="1"/>
          </p:cNvSpPr>
          <p:nvPr>
            <p:ph idx="1"/>
          </p:nvPr>
        </p:nvSpPr>
        <p:spPr/>
        <p:txBody>
          <a:bodyPr>
            <a:normAutofit/>
          </a:bodyPr>
          <a:lstStyle/>
          <a:p>
            <a:r>
              <a:rPr lang="en-GB" dirty="0" smtClean="0"/>
              <a:t>Gazzaniga et al (2009) – Vision dominates our perception, framing the way we think. </a:t>
            </a:r>
          </a:p>
          <a:p>
            <a:endParaRPr lang="en-GB" dirty="0"/>
          </a:p>
          <a:p>
            <a:r>
              <a:rPr lang="en-GB" dirty="0" smtClean="0"/>
              <a:t>Use of language metaphors, involve a reference of vision. </a:t>
            </a:r>
          </a:p>
          <a:p>
            <a:pPr lvl="1"/>
            <a:r>
              <a:rPr lang="en-GB" dirty="0" smtClean="0"/>
              <a:t>“I see”</a:t>
            </a:r>
          </a:p>
          <a:p>
            <a:pPr lvl="1"/>
            <a:r>
              <a:rPr lang="en-GB" dirty="0" smtClean="0"/>
              <a:t>“That prediction is a bit murky”. “Clear as Mud”. </a:t>
            </a:r>
          </a:p>
          <a:p>
            <a:endParaRPr lang="en-GB" dirty="0"/>
          </a:p>
          <a:p>
            <a:r>
              <a:rPr lang="en-GB" dirty="0" smtClean="0"/>
              <a:t>Unlike touch, we do not have to be in immediate contact to process the stimulus. </a:t>
            </a:r>
          </a:p>
          <a:p>
            <a:pPr lvl="1"/>
            <a:endParaRPr lang="en-GB" dirty="0"/>
          </a:p>
          <a:p>
            <a:pPr lvl="1"/>
            <a:endParaRPr lang="en-GB" dirty="0"/>
          </a:p>
        </p:txBody>
      </p:sp>
    </p:spTree>
    <p:extLst>
      <p:ext uri="{BB962C8B-B14F-4D97-AF65-F5344CB8AC3E}">
        <p14:creationId xmlns:p14="http://schemas.microsoft.com/office/powerpoint/2010/main" val="1720361494"/>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2" presetClass="entr" presetSubtype="4" fill="hold" nodeType="clickEffect">
                                  <p:stCondLst>
                                    <p:cond delay="0"/>
                                  </p:stCondLst>
                                  <p:childTnLst>
                                    <p:set>
                                      <p:cBhvr>
                                        <p:cTn id="6" dur="1" fill="hold">
                                          <p:stCondLst>
                                            <p:cond delay="0"/>
                                          </p:stCondLst>
                                        </p:cTn>
                                        <p:tgtEl>
                                          <p:spTgt spid="3">
                                            <p:txEl>
                                              <p:pRg st="0" end="0"/>
                                            </p:txEl>
                                          </p:spTgt>
                                        </p:tgtEl>
                                        <p:attrNameLst>
                                          <p:attrName>style.visibility</p:attrName>
                                        </p:attrNameLst>
                                      </p:cBhvr>
                                      <p:to>
                                        <p:strVal val="visible"/>
                                      </p:to>
                                    </p:set>
                                    <p:anim calcmode="lin" valueType="num">
                                      <p:cBhvr additive="base">
                                        <p:cTn id="7" dur="500" fill="hold"/>
                                        <p:tgtEl>
                                          <p:spTgt spid="3">
                                            <p:txEl>
                                              <p:pRg st="0" end="0"/>
                                            </p:txEl>
                                          </p:spTgt>
                                        </p:tgtEl>
                                        <p:attrNameLst>
                                          <p:attrName>ppt_x</p:attrName>
                                        </p:attrNameLst>
                                      </p:cBhvr>
                                      <p:tavLst>
                                        <p:tav tm="0">
                                          <p:val>
                                            <p:strVal val="#ppt_x"/>
                                          </p:val>
                                        </p:tav>
                                        <p:tav tm="100000">
                                          <p:val>
                                            <p:strVal val="#ppt_x"/>
                                          </p:val>
                                        </p:tav>
                                      </p:tavLst>
                                    </p:anim>
                                    <p:anim calcmode="lin" valueType="num">
                                      <p:cBhvr additive="base">
                                        <p:cTn id="8" dur="500" fill="hold"/>
                                        <p:tgtEl>
                                          <p:spTgt spid="3">
                                            <p:txEl>
                                              <p:pRg st="0" end="0"/>
                                            </p:txEl>
                                          </p:spTgt>
                                        </p:tgtEl>
                                        <p:attrNameLst>
                                          <p:attrName>ppt_y</p:attrName>
                                        </p:attrNameLst>
                                      </p:cBhvr>
                                      <p:tavLst>
                                        <p:tav tm="0">
                                          <p:val>
                                            <p:strVal val="1+#ppt_h/2"/>
                                          </p:val>
                                        </p:tav>
                                        <p:tav tm="100000">
                                          <p:val>
                                            <p:strVal val="#ppt_y"/>
                                          </p:val>
                                        </p:tav>
                                      </p:tavLst>
                                    </p:anim>
                                  </p:childTnLst>
                                </p:cTn>
                              </p:par>
                            </p:childTnLst>
                          </p:cTn>
                        </p:par>
                      </p:childTnLst>
                    </p:cTn>
                  </p:par>
                  <p:par>
                    <p:cTn id="9" fill="hold">
                      <p:stCondLst>
                        <p:cond delay="indefinite"/>
                      </p:stCondLst>
                      <p:childTnLst>
                        <p:par>
                          <p:cTn id="10" fill="hold">
                            <p:stCondLst>
                              <p:cond delay="0"/>
                            </p:stCondLst>
                            <p:childTnLst>
                              <p:par>
                                <p:cTn id="11" presetID="2" presetClass="entr" presetSubtype="4" fill="hold" nodeType="clickEffect">
                                  <p:stCondLst>
                                    <p:cond delay="0"/>
                                  </p:stCondLst>
                                  <p:childTnLst>
                                    <p:set>
                                      <p:cBhvr>
                                        <p:cTn id="12" dur="1" fill="hold">
                                          <p:stCondLst>
                                            <p:cond delay="0"/>
                                          </p:stCondLst>
                                        </p:cTn>
                                        <p:tgtEl>
                                          <p:spTgt spid="3">
                                            <p:txEl>
                                              <p:pRg st="2" end="2"/>
                                            </p:txEl>
                                          </p:spTgt>
                                        </p:tgtEl>
                                        <p:attrNameLst>
                                          <p:attrName>style.visibility</p:attrName>
                                        </p:attrNameLst>
                                      </p:cBhvr>
                                      <p:to>
                                        <p:strVal val="visible"/>
                                      </p:to>
                                    </p:set>
                                    <p:anim calcmode="lin" valueType="num">
                                      <p:cBhvr additive="base">
                                        <p:cTn id="13" dur="500" fill="hold"/>
                                        <p:tgtEl>
                                          <p:spTgt spid="3">
                                            <p:txEl>
                                              <p:pRg st="2" end="2"/>
                                            </p:txEl>
                                          </p:spTgt>
                                        </p:tgtEl>
                                        <p:attrNameLst>
                                          <p:attrName>ppt_x</p:attrName>
                                        </p:attrNameLst>
                                      </p:cBhvr>
                                      <p:tavLst>
                                        <p:tav tm="0">
                                          <p:val>
                                            <p:strVal val="#ppt_x"/>
                                          </p:val>
                                        </p:tav>
                                        <p:tav tm="100000">
                                          <p:val>
                                            <p:strVal val="#ppt_x"/>
                                          </p:val>
                                        </p:tav>
                                      </p:tavLst>
                                    </p:anim>
                                    <p:anim calcmode="lin" valueType="num">
                                      <p:cBhvr additive="base">
                                        <p:cTn id="14" dur="500" fill="hold"/>
                                        <p:tgtEl>
                                          <p:spTgt spid="3">
                                            <p:txEl>
                                              <p:pRg st="2" end="2"/>
                                            </p:txEl>
                                          </p:spTgt>
                                        </p:tgtEl>
                                        <p:attrNameLst>
                                          <p:attrName>ppt_y</p:attrName>
                                        </p:attrNameLst>
                                      </p:cBhvr>
                                      <p:tavLst>
                                        <p:tav tm="0">
                                          <p:val>
                                            <p:strVal val="1+#ppt_h/2"/>
                                          </p:val>
                                        </p:tav>
                                        <p:tav tm="100000">
                                          <p:val>
                                            <p:strVal val="#ppt_y"/>
                                          </p:val>
                                        </p:tav>
                                      </p:tavLst>
                                    </p:anim>
                                  </p:childTnLst>
                                </p:cTn>
                              </p:par>
                              <p:par>
                                <p:cTn id="15" presetID="2" presetClass="entr" presetSubtype="4" fill="hold" nodeType="withEffect">
                                  <p:stCondLst>
                                    <p:cond delay="0"/>
                                  </p:stCondLst>
                                  <p:childTnLst>
                                    <p:set>
                                      <p:cBhvr>
                                        <p:cTn id="16" dur="1" fill="hold">
                                          <p:stCondLst>
                                            <p:cond delay="0"/>
                                          </p:stCondLst>
                                        </p:cTn>
                                        <p:tgtEl>
                                          <p:spTgt spid="3">
                                            <p:txEl>
                                              <p:pRg st="3" end="3"/>
                                            </p:txEl>
                                          </p:spTgt>
                                        </p:tgtEl>
                                        <p:attrNameLst>
                                          <p:attrName>style.visibility</p:attrName>
                                        </p:attrNameLst>
                                      </p:cBhvr>
                                      <p:to>
                                        <p:strVal val="visible"/>
                                      </p:to>
                                    </p:set>
                                    <p:anim calcmode="lin" valueType="num">
                                      <p:cBhvr additive="base">
                                        <p:cTn id="17" dur="500" fill="hold"/>
                                        <p:tgtEl>
                                          <p:spTgt spid="3">
                                            <p:txEl>
                                              <p:pRg st="3" end="3"/>
                                            </p:txEl>
                                          </p:spTgt>
                                        </p:tgtEl>
                                        <p:attrNameLst>
                                          <p:attrName>ppt_x</p:attrName>
                                        </p:attrNameLst>
                                      </p:cBhvr>
                                      <p:tavLst>
                                        <p:tav tm="0">
                                          <p:val>
                                            <p:strVal val="#ppt_x"/>
                                          </p:val>
                                        </p:tav>
                                        <p:tav tm="100000">
                                          <p:val>
                                            <p:strVal val="#ppt_x"/>
                                          </p:val>
                                        </p:tav>
                                      </p:tavLst>
                                    </p:anim>
                                    <p:anim calcmode="lin" valueType="num">
                                      <p:cBhvr additive="base">
                                        <p:cTn id="18" dur="500" fill="hold"/>
                                        <p:tgtEl>
                                          <p:spTgt spid="3">
                                            <p:txEl>
                                              <p:pRg st="3" end="3"/>
                                            </p:txEl>
                                          </p:spTgt>
                                        </p:tgtEl>
                                        <p:attrNameLst>
                                          <p:attrName>ppt_y</p:attrName>
                                        </p:attrNameLst>
                                      </p:cBhvr>
                                      <p:tavLst>
                                        <p:tav tm="0">
                                          <p:val>
                                            <p:strVal val="1+#ppt_h/2"/>
                                          </p:val>
                                        </p:tav>
                                        <p:tav tm="100000">
                                          <p:val>
                                            <p:strVal val="#ppt_y"/>
                                          </p:val>
                                        </p:tav>
                                      </p:tavLst>
                                    </p:anim>
                                  </p:childTnLst>
                                </p:cTn>
                              </p:par>
                              <p:par>
                                <p:cTn id="19" presetID="2" presetClass="entr" presetSubtype="4" fill="hold" nodeType="withEffect">
                                  <p:stCondLst>
                                    <p:cond delay="0"/>
                                  </p:stCondLst>
                                  <p:childTnLst>
                                    <p:set>
                                      <p:cBhvr>
                                        <p:cTn id="20" dur="1" fill="hold">
                                          <p:stCondLst>
                                            <p:cond delay="0"/>
                                          </p:stCondLst>
                                        </p:cTn>
                                        <p:tgtEl>
                                          <p:spTgt spid="3">
                                            <p:txEl>
                                              <p:pRg st="4" end="4"/>
                                            </p:txEl>
                                          </p:spTgt>
                                        </p:tgtEl>
                                        <p:attrNameLst>
                                          <p:attrName>style.visibility</p:attrName>
                                        </p:attrNameLst>
                                      </p:cBhvr>
                                      <p:to>
                                        <p:strVal val="visible"/>
                                      </p:to>
                                    </p:set>
                                    <p:anim calcmode="lin" valueType="num">
                                      <p:cBhvr additive="base">
                                        <p:cTn id="21" dur="500" fill="hold"/>
                                        <p:tgtEl>
                                          <p:spTgt spid="3">
                                            <p:txEl>
                                              <p:pRg st="4" end="4"/>
                                            </p:txEl>
                                          </p:spTgt>
                                        </p:tgtEl>
                                        <p:attrNameLst>
                                          <p:attrName>ppt_x</p:attrName>
                                        </p:attrNameLst>
                                      </p:cBhvr>
                                      <p:tavLst>
                                        <p:tav tm="0">
                                          <p:val>
                                            <p:strVal val="#ppt_x"/>
                                          </p:val>
                                        </p:tav>
                                        <p:tav tm="100000">
                                          <p:val>
                                            <p:strVal val="#ppt_x"/>
                                          </p:val>
                                        </p:tav>
                                      </p:tavLst>
                                    </p:anim>
                                    <p:anim calcmode="lin" valueType="num">
                                      <p:cBhvr additive="base">
                                        <p:cTn id="22" dur="500" fill="hold"/>
                                        <p:tgtEl>
                                          <p:spTgt spid="3">
                                            <p:txEl>
                                              <p:pRg st="4" end="4"/>
                                            </p:txEl>
                                          </p:spTgt>
                                        </p:tgtEl>
                                        <p:attrNameLst>
                                          <p:attrName>ppt_y</p:attrName>
                                        </p:attrNameLst>
                                      </p:cBhvr>
                                      <p:tavLst>
                                        <p:tav tm="0">
                                          <p:val>
                                            <p:strVal val="1+#ppt_h/2"/>
                                          </p:val>
                                        </p:tav>
                                        <p:tav tm="100000">
                                          <p:val>
                                            <p:strVal val="#ppt_y"/>
                                          </p:val>
                                        </p:tav>
                                      </p:tavLst>
                                    </p:anim>
                                  </p:childTnLst>
                                </p:cTn>
                              </p:par>
                            </p:childTnLst>
                          </p:cTn>
                        </p:par>
                      </p:childTnLst>
                    </p:cTn>
                  </p:par>
                  <p:par>
                    <p:cTn id="23" fill="hold">
                      <p:stCondLst>
                        <p:cond delay="indefinite"/>
                      </p:stCondLst>
                      <p:childTnLst>
                        <p:par>
                          <p:cTn id="24" fill="hold">
                            <p:stCondLst>
                              <p:cond delay="0"/>
                            </p:stCondLst>
                            <p:childTnLst>
                              <p:par>
                                <p:cTn id="25" presetID="2" presetClass="entr" presetSubtype="4" fill="hold" nodeType="clickEffect">
                                  <p:stCondLst>
                                    <p:cond delay="0"/>
                                  </p:stCondLst>
                                  <p:childTnLst>
                                    <p:set>
                                      <p:cBhvr>
                                        <p:cTn id="26" dur="1" fill="hold">
                                          <p:stCondLst>
                                            <p:cond delay="0"/>
                                          </p:stCondLst>
                                        </p:cTn>
                                        <p:tgtEl>
                                          <p:spTgt spid="3">
                                            <p:txEl>
                                              <p:pRg st="6" end="6"/>
                                            </p:txEl>
                                          </p:spTgt>
                                        </p:tgtEl>
                                        <p:attrNameLst>
                                          <p:attrName>style.visibility</p:attrName>
                                        </p:attrNameLst>
                                      </p:cBhvr>
                                      <p:to>
                                        <p:strVal val="visible"/>
                                      </p:to>
                                    </p:set>
                                    <p:anim calcmode="lin" valueType="num">
                                      <p:cBhvr additive="base">
                                        <p:cTn id="27" dur="500" fill="hold"/>
                                        <p:tgtEl>
                                          <p:spTgt spid="3">
                                            <p:txEl>
                                              <p:pRg st="6" end="6"/>
                                            </p:txEl>
                                          </p:spTgt>
                                        </p:tgtEl>
                                        <p:attrNameLst>
                                          <p:attrName>ppt_x</p:attrName>
                                        </p:attrNameLst>
                                      </p:cBhvr>
                                      <p:tavLst>
                                        <p:tav tm="0">
                                          <p:val>
                                            <p:strVal val="#ppt_x"/>
                                          </p:val>
                                        </p:tav>
                                        <p:tav tm="100000">
                                          <p:val>
                                            <p:strVal val="#ppt_x"/>
                                          </p:val>
                                        </p:tav>
                                      </p:tavLst>
                                    </p:anim>
                                    <p:anim calcmode="lin" valueType="num">
                                      <p:cBhvr additive="base">
                                        <p:cTn id="28" dur="500" fill="hold"/>
                                        <p:tgtEl>
                                          <p:spTgt spid="3">
                                            <p:txEl>
                                              <p:pRg st="6" end="6"/>
                                            </p:txEl>
                                          </p:spTgt>
                                        </p:tgtEl>
                                        <p:attrNameLst>
                                          <p:attrName>ppt_y</p:attrName>
                                        </p:attrNameLst>
                                      </p:cBhvr>
                                      <p:tavLst>
                                        <p:tav tm="0">
                                          <p:val>
                                            <p:strVal val="1+#ppt_h/2"/>
                                          </p:val>
                                        </p:tav>
                                        <p:tav tm="100000">
                                          <p:val>
                                            <p:strVal val="#ppt_y"/>
                                          </p:val>
                                        </p:tav>
                                      </p:tavLst>
                                    </p:anim>
                                  </p:childTnLst>
                                </p:cTn>
                              </p:par>
                            </p:childTnLst>
                          </p:cTn>
                        </p:par>
                      </p:childTnLst>
                    </p:cTn>
                  </p:par>
                </p:childTnLst>
              </p:cTn>
              <p:prevCondLst>
                <p:cond evt="onPrev" delay="0">
                  <p:tgtEl>
                    <p:sldTgt/>
                  </p:tgtEl>
                </p:cond>
              </p:prevCondLst>
              <p:nextCondLst>
                <p:cond evt="onNext" delay="0">
                  <p:tgtEl>
                    <p:sldTgt/>
                  </p:tgtEl>
                </p:cond>
              </p:nextCondLst>
            </p:seq>
          </p:childTnLst>
        </p:cTn>
      </p:par>
    </p:tnLst>
  </p:timing>
</p:sld>
</file>

<file path=ppt/slides/slide2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dirty="0" smtClean="0"/>
              <a:t>Vision</a:t>
            </a:r>
            <a:endParaRPr lang="en-GB" dirty="0"/>
          </a:p>
        </p:txBody>
      </p:sp>
      <p:sp>
        <p:nvSpPr>
          <p:cNvPr id="3" name="Content Placeholder 2"/>
          <p:cNvSpPr>
            <a:spLocks noGrp="1"/>
          </p:cNvSpPr>
          <p:nvPr>
            <p:ph sz="half" idx="1"/>
          </p:nvPr>
        </p:nvSpPr>
        <p:spPr/>
        <p:txBody>
          <a:bodyPr>
            <a:normAutofit fontScale="85000" lnSpcReduction="20000"/>
          </a:bodyPr>
          <a:lstStyle/>
          <a:p>
            <a:r>
              <a:rPr lang="en-GB" dirty="0" smtClean="0"/>
              <a:t>Light bounces off objects in the environment.</a:t>
            </a:r>
          </a:p>
          <a:p>
            <a:endParaRPr lang="en-GB" dirty="0" smtClean="0"/>
          </a:p>
          <a:p>
            <a:r>
              <a:rPr lang="en-GB" dirty="0" smtClean="0"/>
              <a:t>As light passes through the lens of the eye, image is inverted and focused to project to the </a:t>
            </a:r>
            <a:r>
              <a:rPr lang="en-GB" b="1" dirty="0" smtClean="0"/>
              <a:t>retina</a:t>
            </a:r>
            <a:endParaRPr lang="en-GB" b="1" dirty="0"/>
          </a:p>
          <a:p>
            <a:pPr marL="0" indent="0">
              <a:buNone/>
            </a:pPr>
            <a:endParaRPr lang="en-GB" dirty="0"/>
          </a:p>
          <a:p>
            <a:r>
              <a:rPr lang="en-GB" dirty="0" smtClean="0"/>
              <a:t>The deepest layer of the retina is composed of millions of </a:t>
            </a:r>
            <a:r>
              <a:rPr lang="en-GB" b="1" dirty="0" smtClean="0"/>
              <a:t>photoreceptors</a:t>
            </a:r>
            <a:r>
              <a:rPr lang="en-GB" dirty="0" smtClean="0"/>
              <a:t> </a:t>
            </a:r>
          </a:p>
          <a:p>
            <a:pPr lvl="1"/>
            <a:r>
              <a:rPr lang="en-GB" dirty="0" smtClean="0"/>
              <a:t>Each containing </a:t>
            </a:r>
            <a:r>
              <a:rPr lang="en-GB" i="1" dirty="0" smtClean="0"/>
              <a:t>photopigments </a:t>
            </a:r>
            <a:r>
              <a:rPr lang="en-GB" dirty="0" smtClean="0"/>
              <a:t>(light sensitive molecules). </a:t>
            </a:r>
          </a:p>
          <a:p>
            <a:pPr lvl="1"/>
            <a:r>
              <a:rPr lang="en-GB" dirty="0" smtClean="0"/>
              <a:t>Triggers action potentials in downstream neurons. </a:t>
            </a:r>
          </a:p>
          <a:p>
            <a:pPr lvl="1"/>
            <a:r>
              <a:rPr lang="en-GB" dirty="0" smtClean="0"/>
              <a:t>Translation of external stimulus (light) into internal neural signal. </a:t>
            </a:r>
          </a:p>
          <a:p>
            <a:endParaRPr lang="en-GB" dirty="0"/>
          </a:p>
        </p:txBody>
      </p:sp>
      <p:sp>
        <p:nvSpPr>
          <p:cNvPr id="4" name="Content Placeholder 3"/>
          <p:cNvSpPr>
            <a:spLocks noGrp="1"/>
          </p:cNvSpPr>
          <p:nvPr>
            <p:ph sz="half" idx="2"/>
          </p:nvPr>
        </p:nvSpPr>
        <p:spPr/>
        <p:txBody>
          <a:bodyPr>
            <a:normAutofit fontScale="85000" lnSpcReduction="20000"/>
          </a:bodyPr>
          <a:lstStyle/>
          <a:p>
            <a:endParaRPr lang="en-GB" dirty="0"/>
          </a:p>
        </p:txBody>
      </p:sp>
      <p:pic>
        <p:nvPicPr>
          <p:cNvPr id="5" name="Picture 4"/>
          <p:cNvPicPr>
            <a:picLocks noChangeAspect="1"/>
          </p:cNvPicPr>
          <p:nvPr/>
        </p:nvPicPr>
        <p:blipFill>
          <a:blip r:embed="rId3"/>
          <a:stretch>
            <a:fillRect/>
          </a:stretch>
        </p:blipFill>
        <p:spPr>
          <a:xfrm>
            <a:off x="6534150" y="1825624"/>
            <a:ext cx="4457700" cy="4092575"/>
          </a:xfrm>
          <a:prstGeom prst="rect">
            <a:avLst/>
          </a:prstGeom>
        </p:spPr>
      </p:pic>
    </p:spTree>
    <p:extLst>
      <p:ext uri="{BB962C8B-B14F-4D97-AF65-F5344CB8AC3E}">
        <p14:creationId xmlns:p14="http://schemas.microsoft.com/office/powerpoint/2010/main" val="1258352005"/>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2" presetClass="entr" presetSubtype="4" fill="hold" nodeType="clickEffect">
                                  <p:stCondLst>
                                    <p:cond delay="0"/>
                                  </p:stCondLst>
                                  <p:childTnLst>
                                    <p:set>
                                      <p:cBhvr>
                                        <p:cTn id="6" dur="1" fill="hold">
                                          <p:stCondLst>
                                            <p:cond delay="0"/>
                                          </p:stCondLst>
                                        </p:cTn>
                                        <p:tgtEl>
                                          <p:spTgt spid="3">
                                            <p:txEl>
                                              <p:pRg st="0" end="0"/>
                                            </p:txEl>
                                          </p:spTgt>
                                        </p:tgtEl>
                                        <p:attrNameLst>
                                          <p:attrName>style.visibility</p:attrName>
                                        </p:attrNameLst>
                                      </p:cBhvr>
                                      <p:to>
                                        <p:strVal val="visible"/>
                                      </p:to>
                                    </p:set>
                                    <p:anim calcmode="lin" valueType="num">
                                      <p:cBhvr additive="base">
                                        <p:cTn id="7" dur="500" fill="hold"/>
                                        <p:tgtEl>
                                          <p:spTgt spid="3">
                                            <p:txEl>
                                              <p:pRg st="0" end="0"/>
                                            </p:txEl>
                                          </p:spTgt>
                                        </p:tgtEl>
                                        <p:attrNameLst>
                                          <p:attrName>ppt_x</p:attrName>
                                        </p:attrNameLst>
                                      </p:cBhvr>
                                      <p:tavLst>
                                        <p:tav tm="0">
                                          <p:val>
                                            <p:strVal val="#ppt_x"/>
                                          </p:val>
                                        </p:tav>
                                        <p:tav tm="100000">
                                          <p:val>
                                            <p:strVal val="#ppt_x"/>
                                          </p:val>
                                        </p:tav>
                                      </p:tavLst>
                                    </p:anim>
                                    <p:anim calcmode="lin" valueType="num">
                                      <p:cBhvr additive="base">
                                        <p:cTn id="8" dur="500" fill="hold"/>
                                        <p:tgtEl>
                                          <p:spTgt spid="3">
                                            <p:txEl>
                                              <p:pRg st="0" end="0"/>
                                            </p:txEl>
                                          </p:spTgt>
                                        </p:tgtEl>
                                        <p:attrNameLst>
                                          <p:attrName>ppt_y</p:attrName>
                                        </p:attrNameLst>
                                      </p:cBhvr>
                                      <p:tavLst>
                                        <p:tav tm="0">
                                          <p:val>
                                            <p:strVal val="1+#ppt_h/2"/>
                                          </p:val>
                                        </p:tav>
                                        <p:tav tm="100000">
                                          <p:val>
                                            <p:strVal val="#ppt_y"/>
                                          </p:val>
                                        </p:tav>
                                      </p:tavLst>
                                    </p:anim>
                                  </p:childTnLst>
                                </p:cTn>
                              </p:par>
                            </p:childTnLst>
                          </p:cTn>
                        </p:par>
                      </p:childTnLst>
                    </p:cTn>
                  </p:par>
                  <p:par>
                    <p:cTn id="9" fill="hold">
                      <p:stCondLst>
                        <p:cond delay="indefinite"/>
                      </p:stCondLst>
                      <p:childTnLst>
                        <p:par>
                          <p:cTn id="10" fill="hold">
                            <p:stCondLst>
                              <p:cond delay="0"/>
                            </p:stCondLst>
                            <p:childTnLst>
                              <p:par>
                                <p:cTn id="11" presetID="2" presetClass="entr" presetSubtype="4" fill="hold" nodeType="clickEffect">
                                  <p:stCondLst>
                                    <p:cond delay="0"/>
                                  </p:stCondLst>
                                  <p:childTnLst>
                                    <p:set>
                                      <p:cBhvr>
                                        <p:cTn id="12" dur="1" fill="hold">
                                          <p:stCondLst>
                                            <p:cond delay="0"/>
                                          </p:stCondLst>
                                        </p:cTn>
                                        <p:tgtEl>
                                          <p:spTgt spid="3">
                                            <p:txEl>
                                              <p:pRg st="2" end="2"/>
                                            </p:txEl>
                                          </p:spTgt>
                                        </p:tgtEl>
                                        <p:attrNameLst>
                                          <p:attrName>style.visibility</p:attrName>
                                        </p:attrNameLst>
                                      </p:cBhvr>
                                      <p:to>
                                        <p:strVal val="visible"/>
                                      </p:to>
                                    </p:set>
                                    <p:anim calcmode="lin" valueType="num">
                                      <p:cBhvr additive="base">
                                        <p:cTn id="13" dur="500" fill="hold"/>
                                        <p:tgtEl>
                                          <p:spTgt spid="3">
                                            <p:txEl>
                                              <p:pRg st="2" end="2"/>
                                            </p:txEl>
                                          </p:spTgt>
                                        </p:tgtEl>
                                        <p:attrNameLst>
                                          <p:attrName>ppt_x</p:attrName>
                                        </p:attrNameLst>
                                      </p:cBhvr>
                                      <p:tavLst>
                                        <p:tav tm="0">
                                          <p:val>
                                            <p:strVal val="#ppt_x"/>
                                          </p:val>
                                        </p:tav>
                                        <p:tav tm="100000">
                                          <p:val>
                                            <p:strVal val="#ppt_x"/>
                                          </p:val>
                                        </p:tav>
                                      </p:tavLst>
                                    </p:anim>
                                    <p:anim calcmode="lin" valueType="num">
                                      <p:cBhvr additive="base">
                                        <p:cTn id="14" dur="500" fill="hold"/>
                                        <p:tgtEl>
                                          <p:spTgt spid="3">
                                            <p:txEl>
                                              <p:pRg st="2" end="2"/>
                                            </p:txEl>
                                          </p:spTgt>
                                        </p:tgtEl>
                                        <p:attrNameLst>
                                          <p:attrName>ppt_y</p:attrName>
                                        </p:attrNameLst>
                                      </p:cBhvr>
                                      <p:tavLst>
                                        <p:tav tm="0">
                                          <p:val>
                                            <p:strVal val="1+#ppt_h/2"/>
                                          </p:val>
                                        </p:tav>
                                        <p:tav tm="100000">
                                          <p:val>
                                            <p:strVal val="#ppt_y"/>
                                          </p:val>
                                        </p:tav>
                                      </p:tavLst>
                                    </p:anim>
                                  </p:childTnLst>
                                </p:cTn>
                              </p:par>
                            </p:childTnLst>
                          </p:cTn>
                        </p:par>
                      </p:childTnLst>
                    </p:cTn>
                  </p:par>
                  <p:par>
                    <p:cTn id="15" fill="hold">
                      <p:stCondLst>
                        <p:cond delay="indefinite"/>
                      </p:stCondLst>
                      <p:childTnLst>
                        <p:par>
                          <p:cTn id="16" fill="hold">
                            <p:stCondLst>
                              <p:cond delay="0"/>
                            </p:stCondLst>
                            <p:childTnLst>
                              <p:par>
                                <p:cTn id="17" presetID="2" presetClass="entr" presetSubtype="4" fill="hold" nodeType="clickEffect">
                                  <p:stCondLst>
                                    <p:cond delay="0"/>
                                  </p:stCondLst>
                                  <p:childTnLst>
                                    <p:set>
                                      <p:cBhvr>
                                        <p:cTn id="18" dur="1" fill="hold">
                                          <p:stCondLst>
                                            <p:cond delay="0"/>
                                          </p:stCondLst>
                                        </p:cTn>
                                        <p:tgtEl>
                                          <p:spTgt spid="3">
                                            <p:txEl>
                                              <p:pRg st="4" end="4"/>
                                            </p:txEl>
                                          </p:spTgt>
                                        </p:tgtEl>
                                        <p:attrNameLst>
                                          <p:attrName>style.visibility</p:attrName>
                                        </p:attrNameLst>
                                      </p:cBhvr>
                                      <p:to>
                                        <p:strVal val="visible"/>
                                      </p:to>
                                    </p:set>
                                    <p:anim calcmode="lin" valueType="num">
                                      <p:cBhvr additive="base">
                                        <p:cTn id="19" dur="500" fill="hold"/>
                                        <p:tgtEl>
                                          <p:spTgt spid="3">
                                            <p:txEl>
                                              <p:pRg st="4" end="4"/>
                                            </p:txEl>
                                          </p:spTgt>
                                        </p:tgtEl>
                                        <p:attrNameLst>
                                          <p:attrName>ppt_x</p:attrName>
                                        </p:attrNameLst>
                                      </p:cBhvr>
                                      <p:tavLst>
                                        <p:tav tm="0">
                                          <p:val>
                                            <p:strVal val="#ppt_x"/>
                                          </p:val>
                                        </p:tav>
                                        <p:tav tm="100000">
                                          <p:val>
                                            <p:strVal val="#ppt_x"/>
                                          </p:val>
                                        </p:tav>
                                      </p:tavLst>
                                    </p:anim>
                                    <p:anim calcmode="lin" valueType="num">
                                      <p:cBhvr additive="base">
                                        <p:cTn id="20" dur="500" fill="hold"/>
                                        <p:tgtEl>
                                          <p:spTgt spid="3">
                                            <p:txEl>
                                              <p:pRg st="4" end="4"/>
                                            </p:txEl>
                                          </p:spTgt>
                                        </p:tgtEl>
                                        <p:attrNameLst>
                                          <p:attrName>ppt_y</p:attrName>
                                        </p:attrNameLst>
                                      </p:cBhvr>
                                      <p:tavLst>
                                        <p:tav tm="0">
                                          <p:val>
                                            <p:strVal val="1+#ppt_h/2"/>
                                          </p:val>
                                        </p:tav>
                                        <p:tav tm="100000">
                                          <p:val>
                                            <p:strVal val="#ppt_y"/>
                                          </p:val>
                                        </p:tav>
                                      </p:tavLst>
                                    </p:anim>
                                  </p:childTnLst>
                                </p:cTn>
                              </p:par>
                            </p:childTnLst>
                          </p:cTn>
                        </p:par>
                      </p:childTnLst>
                    </p:cTn>
                  </p:par>
                  <p:par>
                    <p:cTn id="21" fill="hold">
                      <p:stCondLst>
                        <p:cond delay="indefinite"/>
                      </p:stCondLst>
                      <p:childTnLst>
                        <p:par>
                          <p:cTn id="22" fill="hold">
                            <p:stCondLst>
                              <p:cond delay="0"/>
                            </p:stCondLst>
                            <p:childTnLst>
                              <p:par>
                                <p:cTn id="23" presetID="2" presetClass="entr" presetSubtype="4" fill="hold" nodeType="clickEffect">
                                  <p:stCondLst>
                                    <p:cond delay="0"/>
                                  </p:stCondLst>
                                  <p:childTnLst>
                                    <p:set>
                                      <p:cBhvr>
                                        <p:cTn id="24" dur="1" fill="hold">
                                          <p:stCondLst>
                                            <p:cond delay="0"/>
                                          </p:stCondLst>
                                        </p:cTn>
                                        <p:tgtEl>
                                          <p:spTgt spid="3">
                                            <p:txEl>
                                              <p:pRg st="5" end="5"/>
                                            </p:txEl>
                                          </p:spTgt>
                                        </p:tgtEl>
                                        <p:attrNameLst>
                                          <p:attrName>style.visibility</p:attrName>
                                        </p:attrNameLst>
                                      </p:cBhvr>
                                      <p:to>
                                        <p:strVal val="visible"/>
                                      </p:to>
                                    </p:set>
                                    <p:anim calcmode="lin" valueType="num">
                                      <p:cBhvr additive="base">
                                        <p:cTn id="25" dur="500" fill="hold"/>
                                        <p:tgtEl>
                                          <p:spTgt spid="3">
                                            <p:txEl>
                                              <p:pRg st="5" end="5"/>
                                            </p:txEl>
                                          </p:spTgt>
                                        </p:tgtEl>
                                        <p:attrNameLst>
                                          <p:attrName>ppt_x</p:attrName>
                                        </p:attrNameLst>
                                      </p:cBhvr>
                                      <p:tavLst>
                                        <p:tav tm="0">
                                          <p:val>
                                            <p:strVal val="#ppt_x"/>
                                          </p:val>
                                        </p:tav>
                                        <p:tav tm="100000">
                                          <p:val>
                                            <p:strVal val="#ppt_x"/>
                                          </p:val>
                                        </p:tav>
                                      </p:tavLst>
                                    </p:anim>
                                    <p:anim calcmode="lin" valueType="num">
                                      <p:cBhvr additive="base">
                                        <p:cTn id="26" dur="500" fill="hold"/>
                                        <p:tgtEl>
                                          <p:spTgt spid="3">
                                            <p:txEl>
                                              <p:pRg st="5" end="5"/>
                                            </p:txEl>
                                          </p:spTgt>
                                        </p:tgtEl>
                                        <p:attrNameLst>
                                          <p:attrName>ppt_y</p:attrName>
                                        </p:attrNameLst>
                                      </p:cBhvr>
                                      <p:tavLst>
                                        <p:tav tm="0">
                                          <p:val>
                                            <p:strVal val="1+#ppt_h/2"/>
                                          </p:val>
                                        </p:tav>
                                        <p:tav tm="100000">
                                          <p:val>
                                            <p:strVal val="#ppt_y"/>
                                          </p:val>
                                        </p:tav>
                                      </p:tavLst>
                                    </p:anim>
                                  </p:childTnLst>
                                </p:cTn>
                              </p:par>
                            </p:childTnLst>
                          </p:cTn>
                        </p:par>
                      </p:childTnLst>
                    </p:cTn>
                  </p:par>
                  <p:par>
                    <p:cTn id="27" fill="hold">
                      <p:stCondLst>
                        <p:cond delay="indefinite"/>
                      </p:stCondLst>
                      <p:childTnLst>
                        <p:par>
                          <p:cTn id="28" fill="hold">
                            <p:stCondLst>
                              <p:cond delay="0"/>
                            </p:stCondLst>
                            <p:childTnLst>
                              <p:par>
                                <p:cTn id="29" presetID="2" presetClass="entr" presetSubtype="4" fill="hold" nodeType="clickEffect">
                                  <p:stCondLst>
                                    <p:cond delay="0"/>
                                  </p:stCondLst>
                                  <p:childTnLst>
                                    <p:set>
                                      <p:cBhvr>
                                        <p:cTn id="30" dur="1" fill="hold">
                                          <p:stCondLst>
                                            <p:cond delay="0"/>
                                          </p:stCondLst>
                                        </p:cTn>
                                        <p:tgtEl>
                                          <p:spTgt spid="3">
                                            <p:txEl>
                                              <p:pRg st="6" end="6"/>
                                            </p:txEl>
                                          </p:spTgt>
                                        </p:tgtEl>
                                        <p:attrNameLst>
                                          <p:attrName>style.visibility</p:attrName>
                                        </p:attrNameLst>
                                      </p:cBhvr>
                                      <p:to>
                                        <p:strVal val="visible"/>
                                      </p:to>
                                    </p:set>
                                    <p:anim calcmode="lin" valueType="num">
                                      <p:cBhvr additive="base">
                                        <p:cTn id="31" dur="500" fill="hold"/>
                                        <p:tgtEl>
                                          <p:spTgt spid="3">
                                            <p:txEl>
                                              <p:pRg st="6" end="6"/>
                                            </p:txEl>
                                          </p:spTgt>
                                        </p:tgtEl>
                                        <p:attrNameLst>
                                          <p:attrName>ppt_x</p:attrName>
                                        </p:attrNameLst>
                                      </p:cBhvr>
                                      <p:tavLst>
                                        <p:tav tm="0">
                                          <p:val>
                                            <p:strVal val="#ppt_x"/>
                                          </p:val>
                                        </p:tav>
                                        <p:tav tm="100000">
                                          <p:val>
                                            <p:strVal val="#ppt_x"/>
                                          </p:val>
                                        </p:tav>
                                      </p:tavLst>
                                    </p:anim>
                                    <p:anim calcmode="lin" valueType="num">
                                      <p:cBhvr additive="base">
                                        <p:cTn id="32" dur="500" fill="hold"/>
                                        <p:tgtEl>
                                          <p:spTgt spid="3">
                                            <p:txEl>
                                              <p:pRg st="6" end="6"/>
                                            </p:txEl>
                                          </p:spTgt>
                                        </p:tgtEl>
                                        <p:attrNameLst>
                                          <p:attrName>ppt_y</p:attrName>
                                        </p:attrNameLst>
                                      </p:cBhvr>
                                      <p:tavLst>
                                        <p:tav tm="0">
                                          <p:val>
                                            <p:strVal val="1+#ppt_h/2"/>
                                          </p:val>
                                        </p:tav>
                                        <p:tav tm="100000">
                                          <p:val>
                                            <p:strVal val="#ppt_y"/>
                                          </p:val>
                                        </p:tav>
                                      </p:tavLst>
                                    </p:anim>
                                  </p:childTnLst>
                                </p:cTn>
                              </p:par>
                            </p:childTnLst>
                          </p:cTn>
                        </p:par>
                      </p:childTnLst>
                    </p:cTn>
                  </p:par>
                  <p:par>
                    <p:cTn id="33" fill="hold">
                      <p:stCondLst>
                        <p:cond delay="indefinite"/>
                      </p:stCondLst>
                      <p:childTnLst>
                        <p:par>
                          <p:cTn id="34" fill="hold">
                            <p:stCondLst>
                              <p:cond delay="0"/>
                            </p:stCondLst>
                            <p:childTnLst>
                              <p:par>
                                <p:cTn id="35" presetID="2" presetClass="entr" presetSubtype="4" fill="hold" nodeType="clickEffect">
                                  <p:stCondLst>
                                    <p:cond delay="0"/>
                                  </p:stCondLst>
                                  <p:childTnLst>
                                    <p:set>
                                      <p:cBhvr>
                                        <p:cTn id="36" dur="1" fill="hold">
                                          <p:stCondLst>
                                            <p:cond delay="0"/>
                                          </p:stCondLst>
                                        </p:cTn>
                                        <p:tgtEl>
                                          <p:spTgt spid="3">
                                            <p:txEl>
                                              <p:pRg st="7" end="7"/>
                                            </p:txEl>
                                          </p:spTgt>
                                        </p:tgtEl>
                                        <p:attrNameLst>
                                          <p:attrName>style.visibility</p:attrName>
                                        </p:attrNameLst>
                                      </p:cBhvr>
                                      <p:to>
                                        <p:strVal val="visible"/>
                                      </p:to>
                                    </p:set>
                                    <p:anim calcmode="lin" valueType="num">
                                      <p:cBhvr additive="base">
                                        <p:cTn id="37" dur="500" fill="hold"/>
                                        <p:tgtEl>
                                          <p:spTgt spid="3">
                                            <p:txEl>
                                              <p:pRg st="7" end="7"/>
                                            </p:txEl>
                                          </p:spTgt>
                                        </p:tgtEl>
                                        <p:attrNameLst>
                                          <p:attrName>ppt_x</p:attrName>
                                        </p:attrNameLst>
                                      </p:cBhvr>
                                      <p:tavLst>
                                        <p:tav tm="0">
                                          <p:val>
                                            <p:strVal val="#ppt_x"/>
                                          </p:val>
                                        </p:tav>
                                        <p:tav tm="100000">
                                          <p:val>
                                            <p:strVal val="#ppt_x"/>
                                          </p:val>
                                        </p:tav>
                                      </p:tavLst>
                                    </p:anim>
                                    <p:anim calcmode="lin" valueType="num">
                                      <p:cBhvr additive="base">
                                        <p:cTn id="38" dur="500" fill="hold"/>
                                        <p:tgtEl>
                                          <p:spTgt spid="3">
                                            <p:txEl>
                                              <p:pRg st="7" end="7"/>
                                            </p:txEl>
                                          </p:spTgt>
                                        </p:tgtEl>
                                        <p:attrNameLst>
                                          <p:attrName>ppt_y</p:attrName>
                                        </p:attrNameLst>
                                      </p:cBhvr>
                                      <p:tavLst>
                                        <p:tav tm="0">
                                          <p:val>
                                            <p:strVal val="1+#ppt_h/2"/>
                                          </p:val>
                                        </p:tav>
                                        <p:tav tm="100000">
                                          <p:val>
                                            <p:strVal val="#ppt_y"/>
                                          </p:val>
                                        </p:tav>
                                      </p:tavLst>
                                    </p:anim>
                                  </p:childTnLst>
                                </p:cTn>
                              </p:par>
                            </p:childTnLst>
                          </p:cTn>
                        </p:par>
                      </p:childTnLst>
                    </p:cTn>
                  </p:par>
                </p:childTnLst>
              </p:cTn>
              <p:prevCondLst>
                <p:cond evt="onPrev" delay="0">
                  <p:tgtEl>
                    <p:sldTgt/>
                  </p:tgtEl>
                </p:cond>
              </p:prevCondLst>
              <p:nextCondLst>
                <p:cond evt="onNext" delay="0">
                  <p:tgtEl>
                    <p:sldTgt/>
                  </p:tgtEl>
                </p:cond>
              </p:nextCondLst>
            </p:seq>
          </p:childTnLst>
        </p:cTn>
      </p:par>
    </p:tnLst>
  </p:timing>
</p:sld>
</file>

<file path=ppt/slides/slide2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5" name="Title 4"/>
          <p:cNvSpPr>
            <a:spLocks noGrp="1"/>
          </p:cNvSpPr>
          <p:nvPr>
            <p:ph type="title"/>
          </p:nvPr>
        </p:nvSpPr>
        <p:spPr/>
        <p:txBody>
          <a:bodyPr/>
          <a:lstStyle/>
          <a:p>
            <a:r>
              <a:rPr lang="en-GB" dirty="0" smtClean="0"/>
              <a:t>Visual Processing</a:t>
            </a:r>
            <a:endParaRPr lang="en-GB" dirty="0"/>
          </a:p>
        </p:txBody>
      </p:sp>
      <p:graphicFrame>
        <p:nvGraphicFramePr>
          <p:cNvPr id="7" name="Content Placeholder 6"/>
          <p:cNvGraphicFramePr>
            <a:graphicFrameLocks noGrp="1"/>
          </p:cNvGraphicFramePr>
          <p:nvPr>
            <p:ph idx="1"/>
            <p:extLst/>
          </p:nvPr>
        </p:nvGraphicFramePr>
        <p:xfrm>
          <a:off x="0" y="1270000"/>
          <a:ext cx="11230378" cy="4697412"/>
        </p:xfrm>
        <a:graphic>
          <a:graphicData uri="http://schemas.openxmlformats.org/drawingml/2006/diagram">
            <dgm:relIds xmlns:dgm="http://schemas.openxmlformats.org/drawingml/2006/diagram" xmlns:r="http://schemas.openxmlformats.org/officeDocument/2006/relationships" r:dm="rId2" r:lo="rId3" r:qs="rId4" r:cs="rId5"/>
          </a:graphicData>
        </a:graphic>
      </p:graphicFrame>
    </p:spTree>
    <p:extLst>
      <p:ext uri="{BB962C8B-B14F-4D97-AF65-F5344CB8AC3E}">
        <p14:creationId xmlns:p14="http://schemas.microsoft.com/office/powerpoint/2010/main" val="4207080560"/>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2" presetClass="entr" presetSubtype="4" fill="hold" grpId="0" nodeType="clickEffect">
                                  <p:stCondLst>
                                    <p:cond delay="0"/>
                                  </p:stCondLst>
                                  <p:childTnLst>
                                    <p:set>
                                      <p:cBhvr>
                                        <p:cTn id="6" dur="1" fill="hold">
                                          <p:stCondLst>
                                            <p:cond delay="0"/>
                                          </p:stCondLst>
                                        </p:cTn>
                                        <p:tgtEl>
                                          <p:spTgt spid="7">
                                            <p:graphicEl>
                                              <a:dgm id="{8EA83255-E238-4D6F-B16E-5C0C3AB39219}"/>
                                            </p:graphicEl>
                                          </p:spTgt>
                                        </p:tgtEl>
                                        <p:attrNameLst>
                                          <p:attrName>style.visibility</p:attrName>
                                        </p:attrNameLst>
                                      </p:cBhvr>
                                      <p:to>
                                        <p:strVal val="visible"/>
                                      </p:to>
                                    </p:set>
                                    <p:anim calcmode="lin" valueType="num">
                                      <p:cBhvr additive="base">
                                        <p:cTn id="7" dur="500" fill="hold"/>
                                        <p:tgtEl>
                                          <p:spTgt spid="7">
                                            <p:graphicEl>
                                              <a:dgm id="{8EA83255-E238-4D6F-B16E-5C0C3AB39219}"/>
                                            </p:graphicEl>
                                          </p:spTgt>
                                        </p:tgtEl>
                                        <p:attrNameLst>
                                          <p:attrName>ppt_x</p:attrName>
                                        </p:attrNameLst>
                                      </p:cBhvr>
                                      <p:tavLst>
                                        <p:tav tm="0">
                                          <p:val>
                                            <p:strVal val="#ppt_x"/>
                                          </p:val>
                                        </p:tav>
                                        <p:tav tm="100000">
                                          <p:val>
                                            <p:strVal val="#ppt_x"/>
                                          </p:val>
                                        </p:tav>
                                      </p:tavLst>
                                    </p:anim>
                                    <p:anim calcmode="lin" valueType="num">
                                      <p:cBhvr additive="base">
                                        <p:cTn id="8" dur="500" fill="hold"/>
                                        <p:tgtEl>
                                          <p:spTgt spid="7">
                                            <p:graphicEl>
                                              <a:dgm id="{8EA83255-E238-4D6F-B16E-5C0C3AB39219}"/>
                                            </p:graphicEl>
                                          </p:spTgt>
                                        </p:tgtEl>
                                        <p:attrNameLst>
                                          <p:attrName>ppt_y</p:attrName>
                                        </p:attrNameLst>
                                      </p:cBhvr>
                                      <p:tavLst>
                                        <p:tav tm="0">
                                          <p:val>
                                            <p:strVal val="1+#ppt_h/2"/>
                                          </p:val>
                                        </p:tav>
                                        <p:tav tm="100000">
                                          <p:val>
                                            <p:strVal val="#ppt_y"/>
                                          </p:val>
                                        </p:tav>
                                      </p:tavLst>
                                    </p:anim>
                                  </p:childTnLst>
                                </p:cTn>
                              </p:par>
                            </p:childTnLst>
                          </p:cTn>
                        </p:par>
                      </p:childTnLst>
                    </p:cTn>
                  </p:par>
                  <p:par>
                    <p:cTn id="9" fill="hold">
                      <p:stCondLst>
                        <p:cond delay="indefinite"/>
                      </p:stCondLst>
                      <p:childTnLst>
                        <p:par>
                          <p:cTn id="10" fill="hold">
                            <p:stCondLst>
                              <p:cond delay="0"/>
                            </p:stCondLst>
                            <p:childTnLst>
                              <p:par>
                                <p:cTn id="11" presetID="2" presetClass="entr" presetSubtype="4" fill="hold" grpId="0" nodeType="clickEffect">
                                  <p:stCondLst>
                                    <p:cond delay="0"/>
                                  </p:stCondLst>
                                  <p:childTnLst>
                                    <p:set>
                                      <p:cBhvr>
                                        <p:cTn id="12" dur="1" fill="hold">
                                          <p:stCondLst>
                                            <p:cond delay="0"/>
                                          </p:stCondLst>
                                        </p:cTn>
                                        <p:tgtEl>
                                          <p:spTgt spid="7">
                                            <p:graphicEl>
                                              <a:dgm id="{9D1EA7A3-9C01-4237-B474-8875FD964319}"/>
                                            </p:graphicEl>
                                          </p:spTgt>
                                        </p:tgtEl>
                                        <p:attrNameLst>
                                          <p:attrName>style.visibility</p:attrName>
                                        </p:attrNameLst>
                                      </p:cBhvr>
                                      <p:to>
                                        <p:strVal val="visible"/>
                                      </p:to>
                                    </p:set>
                                    <p:anim calcmode="lin" valueType="num">
                                      <p:cBhvr additive="base">
                                        <p:cTn id="13" dur="500" fill="hold"/>
                                        <p:tgtEl>
                                          <p:spTgt spid="7">
                                            <p:graphicEl>
                                              <a:dgm id="{9D1EA7A3-9C01-4237-B474-8875FD964319}"/>
                                            </p:graphicEl>
                                          </p:spTgt>
                                        </p:tgtEl>
                                        <p:attrNameLst>
                                          <p:attrName>ppt_x</p:attrName>
                                        </p:attrNameLst>
                                      </p:cBhvr>
                                      <p:tavLst>
                                        <p:tav tm="0">
                                          <p:val>
                                            <p:strVal val="#ppt_x"/>
                                          </p:val>
                                        </p:tav>
                                        <p:tav tm="100000">
                                          <p:val>
                                            <p:strVal val="#ppt_x"/>
                                          </p:val>
                                        </p:tav>
                                      </p:tavLst>
                                    </p:anim>
                                    <p:anim calcmode="lin" valueType="num">
                                      <p:cBhvr additive="base">
                                        <p:cTn id="14" dur="500" fill="hold"/>
                                        <p:tgtEl>
                                          <p:spTgt spid="7">
                                            <p:graphicEl>
                                              <a:dgm id="{9D1EA7A3-9C01-4237-B474-8875FD964319}"/>
                                            </p:graphicEl>
                                          </p:spTgt>
                                        </p:tgtEl>
                                        <p:attrNameLst>
                                          <p:attrName>ppt_y</p:attrName>
                                        </p:attrNameLst>
                                      </p:cBhvr>
                                      <p:tavLst>
                                        <p:tav tm="0">
                                          <p:val>
                                            <p:strVal val="1+#ppt_h/2"/>
                                          </p:val>
                                        </p:tav>
                                        <p:tav tm="100000">
                                          <p:val>
                                            <p:strVal val="#ppt_y"/>
                                          </p:val>
                                        </p:tav>
                                      </p:tavLst>
                                    </p:anim>
                                  </p:childTnLst>
                                </p:cTn>
                              </p:par>
                              <p:par>
                                <p:cTn id="15" presetID="2" presetClass="entr" presetSubtype="4" fill="hold" grpId="0" nodeType="withEffect">
                                  <p:stCondLst>
                                    <p:cond delay="0"/>
                                  </p:stCondLst>
                                  <p:childTnLst>
                                    <p:set>
                                      <p:cBhvr>
                                        <p:cTn id="16" dur="1" fill="hold">
                                          <p:stCondLst>
                                            <p:cond delay="0"/>
                                          </p:stCondLst>
                                        </p:cTn>
                                        <p:tgtEl>
                                          <p:spTgt spid="7">
                                            <p:graphicEl>
                                              <a:dgm id="{D988BF32-1D1E-4E95-A2A7-D8FE83A78F57}"/>
                                            </p:graphicEl>
                                          </p:spTgt>
                                        </p:tgtEl>
                                        <p:attrNameLst>
                                          <p:attrName>style.visibility</p:attrName>
                                        </p:attrNameLst>
                                      </p:cBhvr>
                                      <p:to>
                                        <p:strVal val="visible"/>
                                      </p:to>
                                    </p:set>
                                    <p:anim calcmode="lin" valueType="num">
                                      <p:cBhvr additive="base">
                                        <p:cTn id="17" dur="500" fill="hold"/>
                                        <p:tgtEl>
                                          <p:spTgt spid="7">
                                            <p:graphicEl>
                                              <a:dgm id="{D988BF32-1D1E-4E95-A2A7-D8FE83A78F57}"/>
                                            </p:graphicEl>
                                          </p:spTgt>
                                        </p:tgtEl>
                                        <p:attrNameLst>
                                          <p:attrName>ppt_x</p:attrName>
                                        </p:attrNameLst>
                                      </p:cBhvr>
                                      <p:tavLst>
                                        <p:tav tm="0">
                                          <p:val>
                                            <p:strVal val="#ppt_x"/>
                                          </p:val>
                                        </p:tav>
                                        <p:tav tm="100000">
                                          <p:val>
                                            <p:strVal val="#ppt_x"/>
                                          </p:val>
                                        </p:tav>
                                      </p:tavLst>
                                    </p:anim>
                                    <p:anim calcmode="lin" valueType="num">
                                      <p:cBhvr additive="base">
                                        <p:cTn id="18" dur="500" fill="hold"/>
                                        <p:tgtEl>
                                          <p:spTgt spid="7">
                                            <p:graphicEl>
                                              <a:dgm id="{D988BF32-1D1E-4E95-A2A7-D8FE83A78F57}"/>
                                            </p:graphicEl>
                                          </p:spTgt>
                                        </p:tgtEl>
                                        <p:attrNameLst>
                                          <p:attrName>ppt_y</p:attrName>
                                        </p:attrNameLst>
                                      </p:cBhvr>
                                      <p:tavLst>
                                        <p:tav tm="0">
                                          <p:val>
                                            <p:strVal val="1+#ppt_h/2"/>
                                          </p:val>
                                        </p:tav>
                                        <p:tav tm="100000">
                                          <p:val>
                                            <p:strVal val="#ppt_y"/>
                                          </p:val>
                                        </p:tav>
                                      </p:tavLst>
                                    </p:anim>
                                  </p:childTnLst>
                                </p:cTn>
                              </p:par>
                            </p:childTnLst>
                          </p:cTn>
                        </p:par>
                      </p:childTnLst>
                    </p:cTn>
                  </p:par>
                  <p:par>
                    <p:cTn id="19" fill="hold">
                      <p:stCondLst>
                        <p:cond delay="indefinite"/>
                      </p:stCondLst>
                      <p:childTnLst>
                        <p:par>
                          <p:cTn id="20" fill="hold">
                            <p:stCondLst>
                              <p:cond delay="0"/>
                            </p:stCondLst>
                            <p:childTnLst>
                              <p:par>
                                <p:cTn id="21" presetID="2" presetClass="entr" presetSubtype="4" fill="hold" grpId="0" nodeType="clickEffect">
                                  <p:stCondLst>
                                    <p:cond delay="0"/>
                                  </p:stCondLst>
                                  <p:childTnLst>
                                    <p:set>
                                      <p:cBhvr>
                                        <p:cTn id="22" dur="1" fill="hold">
                                          <p:stCondLst>
                                            <p:cond delay="0"/>
                                          </p:stCondLst>
                                        </p:cTn>
                                        <p:tgtEl>
                                          <p:spTgt spid="7">
                                            <p:graphicEl>
                                              <a:dgm id="{31463F0B-A15D-4754-ADA7-2B4E7C40D7A6}"/>
                                            </p:graphicEl>
                                          </p:spTgt>
                                        </p:tgtEl>
                                        <p:attrNameLst>
                                          <p:attrName>style.visibility</p:attrName>
                                        </p:attrNameLst>
                                      </p:cBhvr>
                                      <p:to>
                                        <p:strVal val="visible"/>
                                      </p:to>
                                    </p:set>
                                    <p:anim calcmode="lin" valueType="num">
                                      <p:cBhvr additive="base">
                                        <p:cTn id="23" dur="500" fill="hold"/>
                                        <p:tgtEl>
                                          <p:spTgt spid="7">
                                            <p:graphicEl>
                                              <a:dgm id="{31463F0B-A15D-4754-ADA7-2B4E7C40D7A6}"/>
                                            </p:graphicEl>
                                          </p:spTgt>
                                        </p:tgtEl>
                                        <p:attrNameLst>
                                          <p:attrName>ppt_x</p:attrName>
                                        </p:attrNameLst>
                                      </p:cBhvr>
                                      <p:tavLst>
                                        <p:tav tm="0">
                                          <p:val>
                                            <p:strVal val="#ppt_x"/>
                                          </p:val>
                                        </p:tav>
                                        <p:tav tm="100000">
                                          <p:val>
                                            <p:strVal val="#ppt_x"/>
                                          </p:val>
                                        </p:tav>
                                      </p:tavLst>
                                    </p:anim>
                                    <p:anim calcmode="lin" valueType="num">
                                      <p:cBhvr additive="base">
                                        <p:cTn id="24" dur="500" fill="hold"/>
                                        <p:tgtEl>
                                          <p:spTgt spid="7">
                                            <p:graphicEl>
                                              <a:dgm id="{31463F0B-A15D-4754-ADA7-2B4E7C40D7A6}"/>
                                            </p:graphicEl>
                                          </p:spTgt>
                                        </p:tgtEl>
                                        <p:attrNameLst>
                                          <p:attrName>ppt_y</p:attrName>
                                        </p:attrNameLst>
                                      </p:cBhvr>
                                      <p:tavLst>
                                        <p:tav tm="0">
                                          <p:val>
                                            <p:strVal val="1+#ppt_h/2"/>
                                          </p:val>
                                        </p:tav>
                                        <p:tav tm="100000">
                                          <p:val>
                                            <p:strVal val="#ppt_y"/>
                                          </p:val>
                                        </p:tav>
                                      </p:tavLst>
                                    </p:anim>
                                  </p:childTnLst>
                                </p:cTn>
                              </p:par>
                              <p:par>
                                <p:cTn id="25" presetID="2" presetClass="entr" presetSubtype="4" fill="hold" grpId="0" nodeType="withEffect">
                                  <p:stCondLst>
                                    <p:cond delay="0"/>
                                  </p:stCondLst>
                                  <p:childTnLst>
                                    <p:set>
                                      <p:cBhvr>
                                        <p:cTn id="26" dur="1" fill="hold">
                                          <p:stCondLst>
                                            <p:cond delay="0"/>
                                          </p:stCondLst>
                                        </p:cTn>
                                        <p:tgtEl>
                                          <p:spTgt spid="7">
                                            <p:graphicEl>
                                              <a:dgm id="{2EA35D00-BDE1-453D-B1C4-0C78A2BF476E}"/>
                                            </p:graphicEl>
                                          </p:spTgt>
                                        </p:tgtEl>
                                        <p:attrNameLst>
                                          <p:attrName>style.visibility</p:attrName>
                                        </p:attrNameLst>
                                      </p:cBhvr>
                                      <p:to>
                                        <p:strVal val="visible"/>
                                      </p:to>
                                    </p:set>
                                    <p:anim calcmode="lin" valueType="num">
                                      <p:cBhvr additive="base">
                                        <p:cTn id="27" dur="500" fill="hold"/>
                                        <p:tgtEl>
                                          <p:spTgt spid="7">
                                            <p:graphicEl>
                                              <a:dgm id="{2EA35D00-BDE1-453D-B1C4-0C78A2BF476E}"/>
                                            </p:graphicEl>
                                          </p:spTgt>
                                        </p:tgtEl>
                                        <p:attrNameLst>
                                          <p:attrName>ppt_x</p:attrName>
                                        </p:attrNameLst>
                                      </p:cBhvr>
                                      <p:tavLst>
                                        <p:tav tm="0">
                                          <p:val>
                                            <p:strVal val="#ppt_x"/>
                                          </p:val>
                                        </p:tav>
                                        <p:tav tm="100000">
                                          <p:val>
                                            <p:strVal val="#ppt_x"/>
                                          </p:val>
                                        </p:tav>
                                      </p:tavLst>
                                    </p:anim>
                                    <p:anim calcmode="lin" valueType="num">
                                      <p:cBhvr additive="base">
                                        <p:cTn id="28" dur="500" fill="hold"/>
                                        <p:tgtEl>
                                          <p:spTgt spid="7">
                                            <p:graphicEl>
                                              <a:dgm id="{2EA35D00-BDE1-453D-B1C4-0C78A2BF476E}"/>
                                            </p:graphicEl>
                                          </p:spTgt>
                                        </p:tgtEl>
                                        <p:attrNameLst>
                                          <p:attrName>ppt_y</p:attrName>
                                        </p:attrNameLst>
                                      </p:cBhvr>
                                      <p:tavLst>
                                        <p:tav tm="0">
                                          <p:val>
                                            <p:strVal val="1+#ppt_h/2"/>
                                          </p:val>
                                        </p:tav>
                                        <p:tav tm="100000">
                                          <p:val>
                                            <p:strVal val="#ppt_y"/>
                                          </p:val>
                                        </p:tav>
                                      </p:tavLst>
                                    </p:anim>
                                  </p:childTnLst>
                                </p:cTn>
                              </p:par>
                            </p:childTnLst>
                          </p:cTn>
                        </p:par>
                      </p:childTnLst>
                    </p:cTn>
                  </p:par>
                  <p:par>
                    <p:cTn id="29" fill="hold">
                      <p:stCondLst>
                        <p:cond delay="indefinite"/>
                      </p:stCondLst>
                      <p:childTnLst>
                        <p:par>
                          <p:cTn id="30" fill="hold">
                            <p:stCondLst>
                              <p:cond delay="0"/>
                            </p:stCondLst>
                            <p:childTnLst>
                              <p:par>
                                <p:cTn id="31" presetID="2" presetClass="entr" presetSubtype="4" fill="hold" grpId="0" nodeType="clickEffect">
                                  <p:stCondLst>
                                    <p:cond delay="0"/>
                                  </p:stCondLst>
                                  <p:childTnLst>
                                    <p:set>
                                      <p:cBhvr>
                                        <p:cTn id="32" dur="1" fill="hold">
                                          <p:stCondLst>
                                            <p:cond delay="0"/>
                                          </p:stCondLst>
                                        </p:cTn>
                                        <p:tgtEl>
                                          <p:spTgt spid="7">
                                            <p:graphicEl>
                                              <a:dgm id="{8FC99D2F-D01E-47FA-A53F-E0B2D859EF6C}"/>
                                            </p:graphicEl>
                                          </p:spTgt>
                                        </p:tgtEl>
                                        <p:attrNameLst>
                                          <p:attrName>style.visibility</p:attrName>
                                        </p:attrNameLst>
                                      </p:cBhvr>
                                      <p:to>
                                        <p:strVal val="visible"/>
                                      </p:to>
                                    </p:set>
                                    <p:anim calcmode="lin" valueType="num">
                                      <p:cBhvr additive="base">
                                        <p:cTn id="33" dur="500" fill="hold"/>
                                        <p:tgtEl>
                                          <p:spTgt spid="7">
                                            <p:graphicEl>
                                              <a:dgm id="{8FC99D2F-D01E-47FA-A53F-E0B2D859EF6C}"/>
                                            </p:graphicEl>
                                          </p:spTgt>
                                        </p:tgtEl>
                                        <p:attrNameLst>
                                          <p:attrName>ppt_x</p:attrName>
                                        </p:attrNameLst>
                                      </p:cBhvr>
                                      <p:tavLst>
                                        <p:tav tm="0">
                                          <p:val>
                                            <p:strVal val="#ppt_x"/>
                                          </p:val>
                                        </p:tav>
                                        <p:tav tm="100000">
                                          <p:val>
                                            <p:strVal val="#ppt_x"/>
                                          </p:val>
                                        </p:tav>
                                      </p:tavLst>
                                    </p:anim>
                                    <p:anim calcmode="lin" valueType="num">
                                      <p:cBhvr additive="base">
                                        <p:cTn id="34" dur="500" fill="hold"/>
                                        <p:tgtEl>
                                          <p:spTgt spid="7">
                                            <p:graphicEl>
                                              <a:dgm id="{8FC99D2F-D01E-47FA-A53F-E0B2D859EF6C}"/>
                                            </p:graphicEl>
                                          </p:spTgt>
                                        </p:tgtEl>
                                        <p:attrNameLst>
                                          <p:attrName>ppt_y</p:attrName>
                                        </p:attrNameLst>
                                      </p:cBhvr>
                                      <p:tavLst>
                                        <p:tav tm="0">
                                          <p:val>
                                            <p:strVal val="1+#ppt_h/2"/>
                                          </p:val>
                                        </p:tav>
                                        <p:tav tm="100000">
                                          <p:val>
                                            <p:strVal val="#ppt_y"/>
                                          </p:val>
                                        </p:tav>
                                      </p:tavLst>
                                    </p:anim>
                                  </p:childTnLst>
                                </p:cTn>
                              </p:par>
                              <p:par>
                                <p:cTn id="35" presetID="2" presetClass="entr" presetSubtype="4" fill="hold" grpId="0" nodeType="withEffect">
                                  <p:stCondLst>
                                    <p:cond delay="0"/>
                                  </p:stCondLst>
                                  <p:childTnLst>
                                    <p:set>
                                      <p:cBhvr>
                                        <p:cTn id="36" dur="1" fill="hold">
                                          <p:stCondLst>
                                            <p:cond delay="0"/>
                                          </p:stCondLst>
                                        </p:cTn>
                                        <p:tgtEl>
                                          <p:spTgt spid="7">
                                            <p:graphicEl>
                                              <a:dgm id="{B5E66255-8797-4879-9D86-C0C34A23237D}"/>
                                            </p:graphicEl>
                                          </p:spTgt>
                                        </p:tgtEl>
                                        <p:attrNameLst>
                                          <p:attrName>style.visibility</p:attrName>
                                        </p:attrNameLst>
                                      </p:cBhvr>
                                      <p:to>
                                        <p:strVal val="visible"/>
                                      </p:to>
                                    </p:set>
                                    <p:anim calcmode="lin" valueType="num">
                                      <p:cBhvr additive="base">
                                        <p:cTn id="37" dur="500" fill="hold"/>
                                        <p:tgtEl>
                                          <p:spTgt spid="7">
                                            <p:graphicEl>
                                              <a:dgm id="{B5E66255-8797-4879-9D86-C0C34A23237D}"/>
                                            </p:graphicEl>
                                          </p:spTgt>
                                        </p:tgtEl>
                                        <p:attrNameLst>
                                          <p:attrName>ppt_x</p:attrName>
                                        </p:attrNameLst>
                                      </p:cBhvr>
                                      <p:tavLst>
                                        <p:tav tm="0">
                                          <p:val>
                                            <p:strVal val="#ppt_x"/>
                                          </p:val>
                                        </p:tav>
                                        <p:tav tm="100000">
                                          <p:val>
                                            <p:strVal val="#ppt_x"/>
                                          </p:val>
                                        </p:tav>
                                      </p:tavLst>
                                    </p:anim>
                                    <p:anim calcmode="lin" valueType="num">
                                      <p:cBhvr additive="base">
                                        <p:cTn id="38" dur="500" fill="hold"/>
                                        <p:tgtEl>
                                          <p:spTgt spid="7">
                                            <p:graphicEl>
                                              <a:dgm id="{B5E66255-8797-4879-9D86-C0C34A23237D}"/>
                                            </p:graphicEl>
                                          </p:spTgt>
                                        </p:tgtEl>
                                        <p:attrNameLst>
                                          <p:attrName>ppt_y</p:attrName>
                                        </p:attrNameLst>
                                      </p:cBhvr>
                                      <p:tavLst>
                                        <p:tav tm="0">
                                          <p:val>
                                            <p:strVal val="1+#ppt_h/2"/>
                                          </p:val>
                                        </p:tav>
                                        <p:tav tm="100000">
                                          <p:val>
                                            <p:strVal val="#ppt_y"/>
                                          </p:val>
                                        </p:tav>
                                      </p:tavLst>
                                    </p:anim>
                                  </p:childTnLst>
                                </p:cTn>
                              </p:par>
                            </p:childTnLst>
                          </p:cTn>
                        </p:par>
                      </p:childTnLst>
                    </p:cTn>
                  </p:par>
                  <p:par>
                    <p:cTn id="39" fill="hold">
                      <p:stCondLst>
                        <p:cond delay="indefinite"/>
                      </p:stCondLst>
                      <p:childTnLst>
                        <p:par>
                          <p:cTn id="40" fill="hold">
                            <p:stCondLst>
                              <p:cond delay="0"/>
                            </p:stCondLst>
                            <p:childTnLst>
                              <p:par>
                                <p:cTn id="41" presetID="2" presetClass="entr" presetSubtype="4" fill="hold" grpId="0" nodeType="clickEffect">
                                  <p:stCondLst>
                                    <p:cond delay="0"/>
                                  </p:stCondLst>
                                  <p:childTnLst>
                                    <p:set>
                                      <p:cBhvr>
                                        <p:cTn id="42" dur="1" fill="hold">
                                          <p:stCondLst>
                                            <p:cond delay="0"/>
                                          </p:stCondLst>
                                        </p:cTn>
                                        <p:tgtEl>
                                          <p:spTgt spid="7">
                                            <p:graphicEl>
                                              <a:dgm id="{71C7DEFF-3909-4493-814A-507EA6860F78}"/>
                                            </p:graphicEl>
                                          </p:spTgt>
                                        </p:tgtEl>
                                        <p:attrNameLst>
                                          <p:attrName>style.visibility</p:attrName>
                                        </p:attrNameLst>
                                      </p:cBhvr>
                                      <p:to>
                                        <p:strVal val="visible"/>
                                      </p:to>
                                    </p:set>
                                    <p:anim calcmode="lin" valueType="num">
                                      <p:cBhvr additive="base">
                                        <p:cTn id="43" dur="500" fill="hold"/>
                                        <p:tgtEl>
                                          <p:spTgt spid="7">
                                            <p:graphicEl>
                                              <a:dgm id="{71C7DEFF-3909-4493-814A-507EA6860F78}"/>
                                            </p:graphicEl>
                                          </p:spTgt>
                                        </p:tgtEl>
                                        <p:attrNameLst>
                                          <p:attrName>ppt_x</p:attrName>
                                        </p:attrNameLst>
                                      </p:cBhvr>
                                      <p:tavLst>
                                        <p:tav tm="0">
                                          <p:val>
                                            <p:strVal val="#ppt_x"/>
                                          </p:val>
                                        </p:tav>
                                        <p:tav tm="100000">
                                          <p:val>
                                            <p:strVal val="#ppt_x"/>
                                          </p:val>
                                        </p:tav>
                                      </p:tavLst>
                                    </p:anim>
                                    <p:anim calcmode="lin" valueType="num">
                                      <p:cBhvr additive="base">
                                        <p:cTn id="44" dur="500" fill="hold"/>
                                        <p:tgtEl>
                                          <p:spTgt spid="7">
                                            <p:graphicEl>
                                              <a:dgm id="{71C7DEFF-3909-4493-814A-507EA6860F78}"/>
                                            </p:graphicEl>
                                          </p:spTgt>
                                        </p:tgtEl>
                                        <p:attrNameLst>
                                          <p:attrName>ppt_y</p:attrName>
                                        </p:attrNameLst>
                                      </p:cBhvr>
                                      <p:tavLst>
                                        <p:tav tm="0">
                                          <p:val>
                                            <p:strVal val="1+#ppt_h/2"/>
                                          </p:val>
                                        </p:tav>
                                        <p:tav tm="100000">
                                          <p:val>
                                            <p:strVal val="#ppt_y"/>
                                          </p:val>
                                        </p:tav>
                                      </p:tavLst>
                                    </p:anim>
                                  </p:childTnLst>
                                </p:cTn>
                              </p:par>
                              <p:par>
                                <p:cTn id="45" presetID="2" presetClass="entr" presetSubtype="4" fill="hold" grpId="0" nodeType="withEffect">
                                  <p:stCondLst>
                                    <p:cond delay="0"/>
                                  </p:stCondLst>
                                  <p:childTnLst>
                                    <p:set>
                                      <p:cBhvr>
                                        <p:cTn id="46" dur="1" fill="hold">
                                          <p:stCondLst>
                                            <p:cond delay="0"/>
                                          </p:stCondLst>
                                        </p:cTn>
                                        <p:tgtEl>
                                          <p:spTgt spid="7">
                                            <p:graphicEl>
                                              <a:dgm id="{9FC083FB-ED63-453D-B131-090DFCFDBCD9}"/>
                                            </p:graphicEl>
                                          </p:spTgt>
                                        </p:tgtEl>
                                        <p:attrNameLst>
                                          <p:attrName>style.visibility</p:attrName>
                                        </p:attrNameLst>
                                      </p:cBhvr>
                                      <p:to>
                                        <p:strVal val="visible"/>
                                      </p:to>
                                    </p:set>
                                    <p:anim calcmode="lin" valueType="num">
                                      <p:cBhvr additive="base">
                                        <p:cTn id="47" dur="500" fill="hold"/>
                                        <p:tgtEl>
                                          <p:spTgt spid="7">
                                            <p:graphicEl>
                                              <a:dgm id="{9FC083FB-ED63-453D-B131-090DFCFDBCD9}"/>
                                            </p:graphicEl>
                                          </p:spTgt>
                                        </p:tgtEl>
                                        <p:attrNameLst>
                                          <p:attrName>ppt_x</p:attrName>
                                        </p:attrNameLst>
                                      </p:cBhvr>
                                      <p:tavLst>
                                        <p:tav tm="0">
                                          <p:val>
                                            <p:strVal val="#ppt_x"/>
                                          </p:val>
                                        </p:tav>
                                        <p:tav tm="100000">
                                          <p:val>
                                            <p:strVal val="#ppt_x"/>
                                          </p:val>
                                        </p:tav>
                                      </p:tavLst>
                                    </p:anim>
                                    <p:anim calcmode="lin" valueType="num">
                                      <p:cBhvr additive="base">
                                        <p:cTn id="48" dur="500" fill="hold"/>
                                        <p:tgtEl>
                                          <p:spTgt spid="7">
                                            <p:graphicEl>
                                              <a:dgm id="{9FC083FB-ED63-453D-B131-090DFCFDBCD9}"/>
                                            </p:graphicEl>
                                          </p:spTgt>
                                        </p:tgtEl>
                                        <p:attrNameLst>
                                          <p:attrName>ppt_y</p:attrName>
                                        </p:attrNameLst>
                                      </p:cBhvr>
                                      <p:tavLst>
                                        <p:tav tm="0">
                                          <p:val>
                                            <p:strVal val="1+#ppt_h/2"/>
                                          </p:val>
                                        </p:tav>
                                        <p:tav tm="100000">
                                          <p:val>
                                            <p:strVal val="#ppt_y"/>
                                          </p:val>
                                        </p:tav>
                                      </p:tavLst>
                                    </p:anim>
                                  </p:childTnLst>
                                </p:cTn>
                              </p:par>
                            </p:childTnLst>
                          </p:cTn>
                        </p:par>
                      </p:childTnLst>
                    </p:cTn>
                  </p:par>
                  <p:par>
                    <p:cTn id="49" fill="hold">
                      <p:stCondLst>
                        <p:cond delay="indefinite"/>
                      </p:stCondLst>
                      <p:childTnLst>
                        <p:par>
                          <p:cTn id="50" fill="hold">
                            <p:stCondLst>
                              <p:cond delay="0"/>
                            </p:stCondLst>
                            <p:childTnLst>
                              <p:par>
                                <p:cTn id="51" presetID="2" presetClass="entr" presetSubtype="4" fill="hold" grpId="0" nodeType="clickEffect">
                                  <p:stCondLst>
                                    <p:cond delay="0"/>
                                  </p:stCondLst>
                                  <p:childTnLst>
                                    <p:set>
                                      <p:cBhvr>
                                        <p:cTn id="52" dur="1" fill="hold">
                                          <p:stCondLst>
                                            <p:cond delay="0"/>
                                          </p:stCondLst>
                                        </p:cTn>
                                        <p:tgtEl>
                                          <p:spTgt spid="7">
                                            <p:graphicEl>
                                              <a:dgm id="{7F850E83-452D-46DC-BFB0-D6592D7BE933}"/>
                                            </p:graphicEl>
                                          </p:spTgt>
                                        </p:tgtEl>
                                        <p:attrNameLst>
                                          <p:attrName>style.visibility</p:attrName>
                                        </p:attrNameLst>
                                      </p:cBhvr>
                                      <p:to>
                                        <p:strVal val="visible"/>
                                      </p:to>
                                    </p:set>
                                    <p:anim calcmode="lin" valueType="num">
                                      <p:cBhvr additive="base">
                                        <p:cTn id="53" dur="500" fill="hold"/>
                                        <p:tgtEl>
                                          <p:spTgt spid="7">
                                            <p:graphicEl>
                                              <a:dgm id="{7F850E83-452D-46DC-BFB0-D6592D7BE933}"/>
                                            </p:graphicEl>
                                          </p:spTgt>
                                        </p:tgtEl>
                                        <p:attrNameLst>
                                          <p:attrName>ppt_x</p:attrName>
                                        </p:attrNameLst>
                                      </p:cBhvr>
                                      <p:tavLst>
                                        <p:tav tm="0">
                                          <p:val>
                                            <p:strVal val="#ppt_x"/>
                                          </p:val>
                                        </p:tav>
                                        <p:tav tm="100000">
                                          <p:val>
                                            <p:strVal val="#ppt_x"/>
                                          </p:val>
                                        </p:tav>
                                      </p:tavLst>
                                    </p:anim>
                                    <p:anim calcmode="lin" valueType="num">
                                      <p:cBhvr additive="base">
                                        <p:cTn id="54" dur="500" fill="hold"/>
                                        <p:tgtEl>
                                          <p:spTgt spid="7">
                                            <p:graphicEl>
                                              <a:dgm id="{7F850E83-452D-46DC-BFB0-D6592D7BE933}"/>
                                            </p:graphicEl>
                                          </p:spTgt>
                                        </p:tgtEl>
                                        <p:attrNameLst>
                                          <p:attrName>ppt_y</p:attrName>
                                        </p:attrNameLst>
                                      </p:cBhvr>
                                      <p:tavLst>
                                        <p:tav tm="0">
                                          <p:val>
                                            <p:strVal val="1+#ppt_h/2"/>
                                          </p:val>
                                        </p:tav>
                                        <p:tav tm="100000">
                                          <p:val>
                                            <p:strVal val="#ppt_y"/>
                                          </p:val>
                                        </p:tav>
                                      </p:tavLst>
                                    </p:anim>
                                  </p:childTnLst>
                                </p:cTn>
                              </p:par>
                              <p:par>
                                <p:cTn id="55" presetID="2" presetClass="entr" presetSubtype="4" fill="hold" grpId="0" nodeType="withEffect">
                                  <p:stCondLst>
                                    <p:cond delay="0"/>
                                  </p:stCondLst>
                                  <p:childTnLst>
                                    <p:set>
                                      <p:cBhvr>
                                        <p:cTn id="56" dur="1" fill="hold">
                                          <p:stCondLst>
                                            <p:cond delay="0"/>
                                          </p:stCondLst>
                                        </p:cTn>
                                        <p:tgtEl>
                                          <p:spTgt spid="7">
                                            <p:graphicEl>
                                              <a:dgm id="{D35F99FF-4406-48BE-8234-11C4580EBEB3}"/>
                                            </p:graphicEl>
                                          </p:spTgt>
                                        </p:tgtEl>
                                        <p:attrNameLst>
                                          <p:attrName>style.visibility</p:attrName>
                                        </p:attrNameLst>
                                      </p:cBhvr>
                                      <p:to>
                                        <p:strVal val="visible"/>
                                      </p:to>
                                    </p:set>
                                    <p:anim calcmode="lin" valueType="num">
                                      <p:cBhvr additive="base">
                                        <p:cTn id="57" dur="500" fill="hold"/>
                                        <p:tgtEl>
                                          <p:spTgt spid="7">
                                            <p:graphicEl>
                                              <a:dgm id="{D35F99FF-4406-48BE-8234-11C4580EBEB3}"/>
                                            </p:graphicEl>
                                          </p:spTgt>
                                        </p:tgtEl>
                                        <p:attrNameLst>
                                          <p:attrName>ppt_x</p:attrName>
                                        </p:attrNameLst>
                                      </p:cBhvr>
                                      <p:tavLst>
                                        <p:tav tm="0">
                                          <p:val>
                                            <p:strVal val="#ppt_x"/>
                                          </p:val>
                                        </p:tav>
                                        <p:tav tm="100000">
                                          <p:val>
                                            <p:strVal val="#ppt_x"/>
                                          </p:val>
                                        </p:tav>
                                      </p:tavLst>
                                    </p:anim>
                                    <p:anim calcmode="lin" valueType="num">
                                      <p:cBhvr additive="base">
                                        <p:cTn id="58" dur="500" fill="hold"/>
                                        <p:tgtEl>
                                          <p:spTgt spid="7">
                                            <p:graphicEl>
                                              <a:dgm id="{D35F99FF-4406-48BE-8234-11C4580EBEB3}"/>
                                            </p:graphicEl>
                                          </p:spTgt>
                                        </p:tgtEl>
                                        <p:attrNameLst>
                                          <p:attrName>ppt_y</p:attrName>
                                        </p:attrNameLst>
                                      </p:cBhvr>
                                      <p:tavLst>
                                        <p:tav tm="0">
                                          <p:val>
                                            <p:strVal val="1+#ppt_h/2"/>
                                          </p:val>
                                        </p:tav>
                                        <p:tav tm="100000">
                                          <p:val>
                                            <p:strVal val="#ppt_y"/>
                                          </p:val>
                                        </p:tav>
                                      </p:tavLst>
                                    </p:anim>
                                  </p:childTnLst>
                                </p:cTn>
                              </p:par>
                            </p:childTnLst>
                          </p:cTn>
                        </p:par>
                      </p:childTnLst>
                    </p:cTn>
                  </p:par>
                  <p:par>
                    <p:cTn id="59" fill="hold">
                      <p:stCondLst>
                        <p:cond delay="indefinite"/>
                      </p:stCondLst>
                      <p:childTnLst>
                        <p:par>
                          <p:cTn id="60" fill="hold">
                            <p:stCondLst>
                              <p:cond delay="0"/>
                            </p:stCondLst>
                            <p:childTnLst>
                              <p:par>
                                <p:cTn id="61" presetID="2" presetClass="entr" presetSubtype="4" fill="hold" grpId="0" nodeType="clickEffect">
                                  <p:stCondLst>
                                    <p:cond delay="0"/>
                                  </p:stCondLst>
                                  <p:childTnLst>
                                    <p:set>
                                      <p:cBhvr>
                                        <p:cTn id="62" dur="1" fill="hold">
                                          <p:stCondLst>
                                            <p:cond delay="0"/>
                                          </p:stCondLst>
                                        </p:cTn>
                                        <p:tgtEl>
                                          <p:spTgt spid="7">
                                            <p:graphicEl>
                                              <a:dgm id="{C3822083-CE4A-4457-82F0-7D493454E5C0}"/>
                                            </p:graphicEl>
                                          </p:spTgt>
                                        </p:tgtEl>
                                        <p:attrNameLst>
                                          <p:attrName>style.visibility</p:attrName>
                                        </p:attrNameLst>
                                      </p:cBhvr>
                                      <p:to>
                                        <p:strVal val="visible"/>
                                      </p:to>
                                    </p:set>
                                    <p:anim calcmode="lin" valueType="num">
                                      <p:cBhvr additive="base">
                                        <p:cTn id="63" dur="500" fill="hold"/>
                                        <p:tgtEl>
                                          <p:spTgt spid="7">
                                            <p:graphicEl>
                                              <a:dgm id="{C3822083-CE4A-4457-82F0-7D493454E5C0}"/>
                                            </p:graphicEl>
                                          </p:spTgt>
                                        </p:tgtEl>
                                        <p:attrNameLst>
                                          <p:attrName>ppt_x</p:attrName>
                                        </p:attrNameLst>
                                      </p:cBhvr>
                                      <p:tavLst>
                                        <p:tav tm="0">
                                          <p:val>
                                            <p:strVal val="#ppt_x"/>
                                          </p:val>
                                        </p:tav>
                                        <p:tav tm="100000">
                                          <p:val>
                                            <p:strVal val="#ppt_x"/>
                                          </p:val>
                                        </p:tav>
                                      </p:tavLst>
                                    </p:anim>
                                    <p:anim calcmode="lin" valueType="num">
                                      <p:cBhvr additive="base">
                                        <p:cTn id="64" dur="500" fill="hold"/>
                                        <p:tgtEl>
                                          <p:spTgt spid="7">
                                            <p:graphicEl>
                                              <a:dgm id="{C3822083-CE4A-4457-82F0-7D493454E5C0}"/>
                                            </p:graphicEl>
                                          </p:spTgt>
                                        </p:tgtEl>
                                        <p:attrNameLst>
                                          <p:attrName>ppt_y</p:attrName>
                                        </p:attrNameLst>
                                      </p:cBhvr>
                                      <p:tavLst>
                                        <p:tav tm="0">
                                          <p:val>
                                            <p:strVal val="1+#ppt_h/2"/>
                                          </p:val>
                                        </p:tav>
                                        <p:tav tm="100000">
                                          <p:val>
                                            <p:strVal val="#ppt_y"/>
                                          </p:val>
                                        </p:tav>
                                      </p:tavLst>
                                    </p:anim>
                                  </p:childTnLst>
                                </p:cTn>
                              </p:par>
                              <p:par>
                                <p:cTn id="65" presetID="2" presetClass="entr" presetSubtype="4" fill="hold" grpId="0" nodeType="withEffect">
                                  <p:stCondLst>
                                    <p:cond delay="0"/>
                                  </p:stCondLst>
                                  <p:childTnLst>
                                    <p:set>
                                      <p:cBhvr>
                                        <p:cTn id="66" dur="1" fill="hold">
                                          <p:stCondLst>
                                            <p:cond delay="0"/>
                                          </p:stCondLst>
                                        </p:cTn>
                                        <p:tgtEl>
                                          <p:spTgt spid="7">
                                            <p:graphicEl>
                                              <a:dgm id="{DF4EDE70-3D50-4FBF-B500-5D6FFD91D723}"/>
                                            </p:graphicEl>
                                          </p:spTgt>
                                        </p:tgtEl>
                                        <p:attrNameLst>
                                          <p:attrName>style.visibility</p:attrName>
                                        </p:attrNameLst>
                                      </p:cBhvr>
                                      <p:to>
                                        <p:strVal val="visible"/>
                                      </p:to>
                                    </p:set>
                                    <p:anim calcmode="lin" valueType="num">
                                      <p:cBhvr additive="base">
                                        <p:cTn id="67" dur="500" fill="hold"/>
                                        <p:tgtEl>
                                          <p:spTgt spid="7">
                                            <p:graphicEl>
                                              <a:dgm id="{DF4EDE70-3D50-4FBF-B500-5D6FFD91D723}"/>
                                            </p:graphicEl>
                                          </p:spTgt>
                                        </p:tgtEl>
                                        <p:attrNameLst>
                                          <p:attrName>ppt_x</p:attrName>
                                        </p:attrNameLst>
                                      </p:cBhvr>
                                      <p:tavLst>
                                        <p:tav tm="0">
                                          <p:val>
                                            <p:strVal val="#ppt_x"/>
                                          </p:val>
                                        </p:tav>
                                        <p:tav tm="100000">
                                          <p:val>
                                            <p:strVal val="#ppt_x"/>
                                          </p:val>
                                        </p:tav>
                                      </p:tavLst>
                                    </p:anim>
                                    <p:anim calcmode="lin" valueType="num">
                                      <p:cBhvr additive="base">
                                        <p:cTn id="68" dur="500" fill="hold"/>
                                        <p:tgtEl>
                                          <p:spTgt spid="7">
                                            <p:graphicEl>
                                              <a:dgm id="{DF4EDE70-3D50-4FBF-B500-5D6FFD91D723}"/>
                                            </p:graphicEl>
                                          </p:spTgt>
                                        </p:tgtEl>
                                        <p:attrNameLst>
                                          <p:attrName>ppt_y</p:attrName>
                                        </p:attrNameLst>
                                      </p:cBhvr>
                                      <p:tavLst>
                                        <p:tav tm="0">
                                          <p:val>
                                            <p:strVal val="1+#ppt_h/2"/>
                                          </p:val>
                                        </p:tav>
                                        <p:tav tm="100000">
                                          <p:val>
                                            <p:strVal val="#ppt_y"/>
                                          </p:val>
                                        </p:tav>
                                      </p:tavLst>
                                    </p:anim>
                                  </p:childTnLst>
                                </p:cTn>
                              </p:par>
                            </p:childTnLst>
                          </p:cTn>
                        </p:par>
                      </p:childTnLst>
                    </p:cTn>
                  </p:par>
                  <p:par>
                    <p:cTn id="69" fill="hold">
                      <p:stCondLst>
                        <p:cond delay="indefinite"/>
                      </p:stCondLst>
                      <p:childTnLst>
                        <p:par>
                          <p:cTn id="70" fill="hold">
                            <p:stCondLst>
                              <p:cond delay="0"/>
                            </p:stCondLst>
                            <p:childTnLst>
                              <p:par>
                                <p:cTn id="71" presetID="2" presetClass="entr" presetSubtype="4" fill="hold" grpId="0" nodeType="clickEffect">
                                  <p:stCondLst>
                                    <p:cond delay="0"/>
                                  </p:stCondLst>
                                  <p:childTnLst>
                                    <p:set>
                                      <p:cBhvr>
                                        <p:cTn id="72" dur="1" fill="hold">
                                          <p:stCondLst>
                                            <p:cond delay="0"/>
                                          </p:stCondLst>
                                        </p:cTn>
                                        <p:tgtEl>
                                          <p:spTgt spid="7">
                                            <p:graphicEl>
                                              <a:dgm id="{DD8ADF29-D44A-46E7-8574-A2C55E741E90}"/>
                                            </p:graphicEl>
                                          </p:spTgt>
                                        </p:tgtEl>
                                        <p:attrNameLst>
                                          <p:attrName>style.visibility</p:attrName>
                                        </p:attrNameLst>
                                      </p:cBhvr>
                                      <p:to>
                                        <p:strVal val="visible"/>
                                      </p:to>
                                    </p:set>
                                    <p:anim calcmode="lin" valueType="num">
                                      <p:cBhvr additive="base">
                                        <p:cTn id="73" dur="500" fill="hold"/>
                                        <p:tgtEl>
                                          <p:spTgt spid="7">
                                            <p:graphicEl>
                                              <a:dgm id="{DD8ADF29-D44A-46E7-8574-A2C55E741E90}"/>
                                            </p:graphicEl>
                                          </p:spTgt>
                                        </p:tgtEl>
                                        <p:attrNameLst>
                                          <p:attrName>ppt_x</p:attrName>
                                        </p:attrNameLst>
                                      </p:cBhvr>
                                      <p:tavLst>
                                        <p:tav tm="0">
                                          <p:val>
                                            <p:strVal val="#ppt_x"/>
                                          </p:val>
                                        </p:tav>
                                        <p:tav tm="100000">
                                          <p:val>
                                            <p:strVal val="#ppt_x"/>
                                          </p:val>
                                        </p:tav>
                                      </p:tavLst>
                                    </p:anim>
                                    <p:anim calcmode="lin" valueType="num">
                                      <p:cBhvr additive="base">
                                        <p:cTn id="74" dur="500" fill="hold"/>
                                        <p:tgtEl>
                                          <p:spTgt spid="7">
                                            <p:graphicEl>
                                              <a:dgm id="{DD8ADF29-D44A-46E7-8574-A2C55E741E90}"/>
                                            </p:graphicEl>
                                          </p:spTgt>
                                        </p:tgtEl>
                                        <p:attrNameLst>
                                          <p:attrName>ppt_y</p:attrName>
                                        </p:attrNameLst>
                                      </p:cBhvr>
                                      <p:tavLst>
                                        <p:tav tm="0">
                                          <p:val>
                                            <p:strVal val="1+#ppt_h/2"/>
                                          </p:val>
                                        </p:tav>
                                        <p:tav tm="100000">
                                          <p:val>
                                            <p:strVal val="#ppt_y"/>
                                          </p:val>
                                        </p:tav>
                                      </p:tavLst>
                                    </p:anim>
                                  </p:childTnLst>
                                </p:cTn>
                              </p:par>
                              <p:par>
                                <p:cTn id="75" presetID="2" presetClass="entr" presetSubtype="4" fill="hold" grpId="0" nodeType="withEffect">
                                  <p:stCondLst>
                                    <p:cond delay="0"/>
                                  </p:stCondLst>
                                  <p:childTnLst>
                                    <p:set>
                                      <p:cBhvr>
                                        <p:cTn id="76" dur="1" fill="hold">
                                          <p:stCondLst>
                                            <p:cond delay="0"/>
                                          </p:stCondLst>
                                        </p:cTn>
                                        <p:tgtEl>
                                          <p:spTgt spid="7">
                                            <p:graphicEl>
                                              <a:dgm id="{CB8DABF4-8250-47BF-BEA4-FA7C7BEC7F77}"/>
                                            </p:graphicEl>
                                          </p:spTgt>
                                        </p:tgtEl>
                                        <p:attrNameLst>
                                          <p:attrName>style.visibility</p:attrName>
                                        </p:attrNameLst>
                                      </p:cBhvr>
                                      <p:to>
                                        <p:strVal val="visible"/>
                                      </p:to>
                                    </p:set>
                                    <p:anim calcmode="lin" valueType="num">
                                      <p:cBhvr additive="base">
                                        <p:cTn id="77" dur="500" fill="hold"/>
                                        <p:tgtEl>
                                          <p:spTgt spid="7">
                                            <p:graphicEl>
                                              <a:dgm id="{CB8DABF4-8250-47BF-BEA4-FA7C7BEC7F77}"/>
                                            </p:graphicEl>
                                          </p:spTgt>
                                        </p:tgtEl>
                                        <p:attrNameLst>
                                          <p:attrName>ppt_x</p:attrName>
                                        </p:attrNameLst>
                                      </p:cBhvr>
                                      <p:tavLst>
                                        <p:tav tm="0">
                                          <p:val>
                                            <p:strVal val="#ppt_x"/>
                                          </p:val>
                                        </p:tav>
                                        <p:tav tm="100000">
                                          <p:val>
                                            <p:strVal val="#ppt_x"/>
                                          </p:val>
                                        </p:tav>
                                      </p:tavLst>
                                    </p:anim>
                                    <p:anim calcmode="lin" valueType="num">
                                      <p:cBhvr additive="base">
                                        <p:cTn id="78" dur="500" fill="hold"/>
                                        <p:tgtEl>
                                          <p:spTgt spid="7">
                                            <p:graphicEl>
                                              <a:dgm id="{CB8DABF4-8250-47BF-BEA4-FA7C7BEC7F77}"/>
                                            </p:graphicEl>
                                          </p:spTgt>
                                        </p:tgtEl>
                                        <p:attrNameLst>
                                          <p:attrName>ppt_y</p:attrName>
                                        </p:attrNameLst>
                                      </p:cBhvr>
                                      <p:tavLst>
                                        <p:tav tm="0">
                                          <p:val>
                                            <p:strVal val="1+#ppt_h/2"/>
                                          </p:val>
                                        </p:tav>
                                        <p:tav tm="100000">
                                          <p:val>
                                            <p:strVal val="#ppt_y"/>
                                          </p:val>
                                        </p:tav>
                                      </p:tavLst>
                                    </p:anim>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Graphic spid="7" grpId="0">
        <p:bldSub>
          <a:bldDgm bld="one"/>
        </p:bldSub>
      </p:bldGraphic>
    </p:bldLst>
  </p:timing>
</p:sld>
</file>

<file path=ppt/slides/slide2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endParaRPr lang="en-GB" dirty="0"/>
          </a:p>
        </p:txBody>
      </p:sp>
      <p:sp>
        <p:nvSpPr>
          <p:cNvPr id="3" name="Content Placeholder 2"/>
          <p:cNvSpPr>
            <a:spLocks noGrp="1"/>
          </p:cNvSpPr>
          <p:nvPr>
            <p:ph sz="half" idx="1"/>
          </p:nvPr>
        </p:nvSpPr>
        <p:spPr/>
        <p:txBody>
          <a:bodyPr/>
          <a:lstStyle/>
          <a:p>
            <a:endParaRPr lang="en-GB" dirty="0"/>
          </a:p>
        </p:txBody>
      </p:sp>
      <p:sp>
        <p:nvSpPr>
          <p:cNvPr id="4" name="Content Placeholder 3"/>
          <p:cNvSpPr>
            <a:spLocks noGrp="1"/>
          </p:cNvSpPr>
          <p:nvPr>
            <p:ph sz="half" idx="2"/>
          </p:nvPr>
        </p:nvSpPr>
        <p:spPr/>
        <p:txBody>
          <a:bodyPr/>
          <a:lstStyle/>
          <a:p>
            <a:endParaRPr lang="en-GB" dirty="0"/>
          </a:p>
        </p:txBody>
      </p:sp>
      <p:pic>
        <p:nvPicPr>
          <p:cNvPr id="5" name="Picture 4"/>
          <p:cNvPicPr>
            <a:picLocks noChangeAspect="1"/>
          </p:cNvPicPr>
          <p:nvPr/>
        </p:nvPicPr>
        <p:blipFill>
          <a:blip r:embed="rId3"/>
          <a:stretch>
            <a:fillRect/>
          </a:stretch>
        </p:blipFill>
        <p:spPr>
          <a:xfrm>
            <a:off x="2565400" y="685800"/>
            <a:ext cx="7784780" cy="5838586"/>
          </a:xfrm>
          <a:prstGeom prst="rect">
            <a:avLst/>
          </a:prstGeom>
        </p:spPr>
      </p:pic>
    </p:spTree>
    <p:extLst>
      <p:ext uri="{BB962C8B-B14F-4D97-AF65-F5344CB8AC3E}">
        <p14:creationId xmlns:p14="http://schemas.microsoft.com/office/powerpoint/2010/main" val="2272213648"/>
      </p:ext>
    </p:extLst>
  </p:cSld>
  <p:clrMapOvr>
    <a:masterClrMapping/>
  </p:clrMapOvr>
  <p:timing>
    <p:tnLst>
      <p:par>
        <p:cTn id="1" dur="indefinite" restart="never" nodeType="tmRoot"/>
      </p:par>
    </p:tnLst>
  </p:timing>
</p:sld>
</file>

<file path=ppt/slides/slide2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a:xfrm>
            <a:off x="2209800" y="103992"/>
            <a:ext cx="7772400" cy="1165411"/>
          </a:xfrm>
          <a:solidFill>
            <a:schemeClr val="bg1"/>
          </a:solidFill>
        </p:spPr>
        <p:txBody>
          <a:bodyPr>
            <a:normAutofit fontScale="90000"/>
          </a:bodyPr>
          <a:lstStyle/>
          <a:p>
            <a:r>
              <a:rPr lang="en-GB" dirty="0"/>
              <a:t>The </a:t>
            </a:r>
            <a:r>
              <a:rPr lang="en-GB" dirty="0" smtClean="0"/>
              <a:t>Photoreceptors</a:t>
            </a:r>
            <a:r>
              <a:rPr lang="en-GB" dirty="0"/>
              <a:t>: The Duplexity theory of vision  </a:t>
            </a:r>
          </a:p>
        </p:txBody>
      </p:sp>
      <p:sp>
        <p:nvSpPr>
          <p:cNvPr id="3" name="Content Placeholder 2"/>
          <p:cNvSpPr>
            <a:spLocks noGrp="1"/>
          </p:cNvSpPr>
          <p:nvPr>
            <p:ph idx="1"/>
          </p:nvPr>
        </p:nvSpPr>
        <p:spPr>
          <a:xfrm>
            <a:off x="1554480" y="2184400"/>
            <a:ext cx="8778240" cy="3984812"/>
          </a:xfrm>
          <a:solidFill>
            <a:schemeClr val="bg1"/>
          </a:solidFill>
        </p:spPr>
        <p:txBody>
          <a:bodyPr>
            <a:normAutofit/>
          </a:bodyPr>
          <a:lstStyle/>
          <a:p>
            <a:r>
              <a:rPr lang="en-GB" dirty="0" smtClean="0"/>
              <a:t>Two types of Photoreceptors… </a:t>
            </a:r>
          </a:p>
          <a:p>
            <a:r>
              <a:rPr lang="en-GB" dirty="0" smtClean="0"/>
              <a:t>Rods </a:t>
            </a:r>
            <a:r>
              <a:rPr lang="en-GB" dirty="0"/>
              <a:t>(Scotopic – night-time vision):</a:t>
            </a:r>
          </a:p>
          <a:p>
            <a:pPr lvl="1"/>
            <a:r>
              <a:rPr lang="en-US" altLang="en-US" dirty="0"/>
              <a:t>High-sensitivity, allowing for low-acuity vision in dim light, but lacks detail and color information.</a:t>
            </a:r>
          </a:p>
          <a:p>
            <a:pPr lvl="1"/>
            <a:r>
              <a:rPr lang="en-US" altLang="en-US" dirty="0"/>
              <a:t>More convergence than cone system, increase sensitivity, decrease acuity.</a:t>
            </a:r>
          </a:p>
          <a:p>
            <a:pPr marL="457200" lvl="1" indent="0">
              <a:buNone/>
            </a:pPr>
            <a:endParaRPr lang="en-US" altLang="en-US" sz="1600" dirty="0"/>
          </a:p>
          <a:p>
            <a:r>
              <a:rPr lang="en-US" altLang="en-US" dirty="0"/>
              <a:t>Cones (Photopic – day-time vision)</a:t>
            </a:r>
          </a:p>
          <a:p>
            <a:pPr lvl="1"/>
            <a:r>
              <a:rPr lang="en-US" altLang="en-US" dirty="0"/>
              <a:t>High-acuity colour information in good lighting</a:t>
            </a:r>
          </a:p>
          <a:p>
            <a:pPr lvl="1"/>
            <a:r>
              <a:rPr lang="en-US" altLang="en-US" dirty="0"/>
              <a:t>Only cones found in the fovea</a:t>
            </a:r>
          </a:p>
          <a:p>
            <a:pPr lvl="1"/>
            <a:endParaRPr lang="en-GB" dirty="0"/>
          </a:p>
        </p:txBody>
      </p:sp>
    </p:spTree>
    <p:extLst>
      <p:ext uri="{BB962C8B-B14F-4D97-AF65-F5344CB8AC3E}">
        <p14:creationId xmlns:p14="http://schemas.microsoft.com/office/powerpoint/2010/main" val="249288761"/>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2" presetClass="entr" presetSubtype="4" fill="hold" grpId="0" nodeType="clickEffect">
                                  <p:stCondLst>
                                    <p:cond delay="0"/>
                                  </p:stCondLst>
                                  <p:childTnLst>
                                    <p:set>
                                      <p:cBhvr>
                                        <p:cTn id="6" dur="1" fill="hold">
                                          <p:stCondLst>
                                            <p:cond delay="0"/>
                                          </p:stCondLst>
                                        </p:cTn>
                                        <p:tgtEl>
                                          <p:spTgt spid="3">
                                            <p:bg/>
                                          </p:spTgt>
                                        </p:tgtEl>
                                        <p:attrNameLst>
                                          <p:attrName>style.visibility</p:attrName>
                                        </p:attrNameLst>
                                      </p:cBhvr>
                                      <p:to>
                                        <p:strVal val="visible"/>
                                      </p:to>
                                    </p:set>
                                    <p:anim calcmode="lin" valueType="num">
                                      <p:cBhvr additive="base">
                                        <p:cTn id="7" dur="500" fill="hold"/>
                                        <p:tgtEl>
                                          <p:spTgt spid="3">
                                            <p:bg/>
                                          </p:spTgt>
                                        </p:tgtEl>
                                        <p:attrNameLst>
                                          <p:attrName>ppt_x</p:attrName>
                                        </p:attrNameLst>
                                      </p:cBhvr>
                                      <p:tavLst>
                                        <p:tav tm="0">
                                          <p:val>
                                            <p:strVal val="#ppt_x"/>
                                          </p:val>
                                        </p:tav>
                                        <p:tav tm="100000">
                                          <p:val>
                                            <p:strVal val="#ppt_x"/>
                                          </p:val>
                                        </p:tav>
                                      </p:tavLst>
                                    </p:anim>
                                    <p:anim calcmode="lin" valueType="num">
                                      <p:cBhvr additive="base">
                                        <p:cTn id="8" dur="500" fill="hold"/>
                                        <p:tgtEl>
                                          <p:spTgt spid="3">
                                            <p:bg/>
                                          </p:spTgt>
                                        </p:tgtEl>
                                        <p:attrNameLst>
                                          <p:attrName>ppt_y</p:attrName>
                                        </p:attrNameLst>
                                      </p:cBhvr>
                                      <p:tavLst>
                                        <p:tav tm="0">
                                          <p:val>
                                            <p:strVal val="1+#ppt_h/2"/>
                                          </p:val>
                                        </p:tav>
                                        <p:tav tm="100000">
                                          <p:val>
                                            <p:strVal val="#ppt_y"/>
                                          </p:val>
                                        </p:tav>
                                      </p:tavLst>
                                    </p:anim>
                                  </p:childTnLst>
                                </p:cTn>
                              </p:par>
                            </p:childTnLst>
                          </p:cTn>
                        </p:par>
                      </p:childTnLst>
                    </p:cTn>
                  </p:par>
                  <p:par>
                    <p:cTn id="9" fill="hold">
                      <p:stCondLst>
                        <p:cond delay="indefinite"/>
                      </p:stCondLst>
                      <p:childTnLst>
                        <p:par>
                          <p:cTn id="10" fill="hold">
                            <p:stCondLst>
                              <p:cond delay="0"/>
                            </p:stCondLst>
                            <p:childTnLst>
                              <p:par>
                                <p:cTn id="11" presetID="2" presetClass="entr" presetSubtype="4" fill="hold" grpId="0" nodeType="clickEffect">
                                  <p:stCondLst>
                                    <p:cond delay="0"/>
                                  </p:stCondLst>
                                  <p:childTnLst>
                                    <p:set>
                                      <p:cBhvr>
                                        <p:cTn id="12" dur="1" fill="hold">
                                          <p:stCondLst>
                                            <p:cond delay="0"/>
                                          </p:stCondLst>
                                        </p:cTn>
                                        <p:tgtEl>
                                          <p:spTgt spid="3">
                                            <p:txEl>
                                              <p:pRg st="0" end="0"/>
                                            </p:txEl>
                                          </p:spTgt>
                                        </p:tgtEl>
                                        <p:attrNameLst>
                                          <p:attrName>style.visibility</p:attrName>
                                        </p:attrNameLst>
                                      </p:cBhvr>
                                      <p:to>
                                        <p:strVal val="visible"/>
                                      </p:to>
                                    </p:set>
                                    <p:anim calcmode="lin" valueType="num">
                                      <p:cBhvr additive="base">
                                        <p:cTn id="13" dur="500" fill="hold"/>
                                        <p:tgtEl>
                                          <p:spTgt spid="3">
                                            <p:txEl>
                                              <p:pRg st="0" end="0"/>
                                            </p:txEl>
                                          </p:spTgt>
                                        </p:tgtEl>
                                        <p:attrNameLst>
                                          <p:attrName>ppt_x</p:attrName>
                                        </p:attrNameLst>
                                      </p:cBhvr>
                                      <p:tavLst>
                                        <p:tav tm="0">
                                          <p:val>
                                            <p:strVal val="#ppt_x"/>
                                          </p:val>
                                        </p:tav>
                                        <p:tav tm="100000">
                                          <p:val>
                                            <p:strVal val="#ppt_x"/>
                                          </p:val>
                                        </p:tav>
                                      </p:tavLst>
                                    </p:anim>
                                    <p:anim calcmode="lin" valueType="num">
                                      <p:cBhvr additive="base">
                                        <p:cTn id="14" dur="500" fill="hold"/>
                                        <p:tgtEl>
                                          <p:spTgt spid="3">
                                            <p:txEl>
                                              <p:pRg st="0" end="0"/>
                                            </p:txEl>
                                          </p:spTgt>
                                        </p:tgtEl>
                                        <p:attrNameLst>
                                          <p:attrName>ppt_y</p:attrName>
                                        </p:attrNameLst>
                                      </p:cBhvr>
                                      <p:tavLst>
                                        <p:tav tm="0">
                                          <p:val>
                                            <p:strVal val="1+#ppt_h/2"/>
                                          </p:val>
                                        </p:tav>
                                        <p:tav tm="100000">
                                          <p:val>
                                            <p:strVal val="#ppt_y"/>
                                          </p:val>
                                        </p:tav>
                                      </p:tavLst>
                                    </p:anim>
                                  </p:childTnLst>
                                </p:cTn>
                              </p:par>
                            </p:childTnLst>
                          </p:cTn>
                        </p:par>
                      </p:childTnLst>
                    </p:cTn>
                  </p:par>
                  <p:par>
                    <p:cTn id="15" fill="hold">
                      <p:stCondLst>
                        <p:cond delay="indefinite"/>
                      </p:stCondLst>
                      <p:childTnLst>
                        <p:par>
                          <p:cTn id="16" fill="hold">
                            <p:stCondLst>
                              <p:cond delay="0"/>
                            </p:stCondLst>
                            <p:childTnLst>
                              <p:par>
                                <p:cTn id="17" presetID="2" presetClass="entr" presetSubtype="4" fill="hold" grpId="0" nodeType="clickEffect">
                                  <p:stCondLst>
                                    <p:cond delay="0"/>
                                  </p:stCondLst>
                                  <p:childTnLst>
                                    <p:set>
                                      <p:cBhvr>
                                        <p:cTn id="18" dur="1" fill="hold">
                                          <p:stCondLst>
                                            <p:cond delay="0"/>
                                          </p:stCondLst>
                                        </p:cTn>
                                        <p:tgtEl>
                                          <p:spTgt spid="3">
                                            <p:txEl>
                                              <p:pRg st="1" end="1"/>
                                            </p:txEl>
                                          </p:spTgt>
                                        </p:tgtEl>
                                        <p:attrNameLst>
                                          <p:attrName>style.visibility</p:attrName>
                                        </p:attrNameLst>
                                      </p:cBhvr>
                                      <p:to>
                                        <p:strVal val="visible"/>
                                      </p:to>
                                    </p:set>
                                    <p:anim calcmode="lin" valueType="num">
                                      <p:cBhvr additive="base">
                                        <p:cTn id="19" dur="500" fill="hold"/>
                                        <p:tgtEl>
                                          <p:spTgt spid="3">
                                            <p:txEl>
                                              <p:pRg st="1" end="1"/>
                                            </p:txEl>
                                          </p:spTgt>
                                        </p:tgtEl>
                                        <p:attrNameLst>
                                          <p:attrName>ppt_x</p:attrName>
                                        </p:attrNameLst>
                                      </p:cBhvr>
                                      <p:tavLst>
                                        <p:tav tm="0">
                                          <p:val>
                                            <p:strVal val="#ppt_x"/>
                                          </p:val>
                                        </p:tav>
                                        <p:tav tm="100000">
                                          <p:val>
                                            <p:strVal val="#ppt_x"/>
                                          </p:val>
                                        </p:tav>
                                      </p:tavLst>
                                    </p:anim>
                                    <p:anim calcmode="lin" valueType="num">
                                      <p:cBhvr additive="base">
                                        <p:cTn id="20" dur="500" fill="hold"/>
                                        <p:tgtEl>
                                          <p:spTgt spid="3">
                                            <p:txEl>
                                              <p:pRg st="1" end="1"/>
                                            </p:txEl>
                                          </p:spTgt>
                                        </p:tgtEl>
                                        <p:attrNameLst>
                                          <p:attrName>ppt_y</p:attrName>
                                        </p:attrNameLst>
                                      </p:cBhvr>
                                      <p:tavLst>
                                        <p:tav tm="0">
                                          <p:val>
                                            <p:strVal val="1+#ppt_h/2"/>
                                          </p:val>
                                        </p:tav>
                                        <p:tav tm="100000">
                                          <p:val>
                                            <p:strVal val="#ppt_y"/>
                                          </p:val>
                                        </p:tav>
                                      </p:tavLst>
                                    </p:anim>
                                  </p:childTnLst>
                                </p:cTn>
                              </p:par>
                            </p:childTnLst>
                          </p:cTn>
                        </p:par>
                      </p:childTnLst>
                    </p:cTn>
                  </p:par>
                  <p:par>
                    <p:cTn id="21" fill="hold">
                      <p:stCondLst>
                        <p:cond delay="indefinite"/>
                      </p:stCondLst>
                      <p:childTnLst>
                        <p:par>
                          <p:cTn id="22" fill="hold">
                            <p:stCondLst>
                              <p:cond delay="0"/>
                            </p:stCondLst>
                            <p:childTnLst>
                              <p:par>
                                <p:cTn id="23" presetID="2" presetClass="entr" presetSubtype="4" fill="hold" grpId="0" nodeType="clickEffect">
                                  <p:stCondLst>
                                    <p:cond delay="0"/>
                                  </p:stCondLst>
                                  <p:childTnLst>
                                    <p:set>
                                      <p:cBhvr>
                                        <p:cTn id="24" dur="1" fill="hold">
                                          <p:stCondLst>
                                            <p:cond delay="0"/>
                                          </p:stCondLst>
                                        </p:cTn>
                                        <p:tgtEl>
                                          <p:spTgt spid="3">
                                            <p:txEl>
                                              <p:pRg st="2" end="2"/>
                                            </p:txEl>
                                          </p:spTgt>
                                        </p:tgtEl>
                                        <p:attrNameLst>
                                          <p:attrName>style.visibility</p:attrName>
                                        </p:attrNameLst>
                                      </p:cBhvr>
                                      <p:to>
                                        <p:strVal val="visible"/>
                                      </p:to>
                                    </p:set>
                                    <p:anim calcmode="lin" valueType="num">
                                      <p:cBhvr additive="base">
                                        <p:cTn id="25" dur="500" fill="hold"/>
                                        <p:tgtEl>
                                          <p:spTgt spid="3">
                                            <p:txEl>
                                              <p:pRg st="2" end="2"/>
                                            </p:txEl>
                                          </p:spTgt>
                                        </p:tgtEl>
                                        <p:attrNameLst>
                                          <p:attrName>ppt_x</p:attrName>
                                        </p:attrNameLst>
                                      </p:cBhvr>
                                      <p:tavLst>
                                        <p:tav tm="0">
                                          <p:val>
                                            <p:strVal val="#ppt_x"/>
                                          </p:val>
                                        </p:tav>
                                        <p:tav tm="100000">
                                          <p:val>
                                            <p:strVal val="#ppt_x"/>
                                          </p:val>
                                        </p:tav>
                                      </p:tavLst>
                                    </p:anim>
                                    <p:anim calcmode="lin" valueType="num">
                                      <p:cBhvr additive="base">
                                        <p:cTn id="26" dur="500" fill="hold"/>
                                        <p:tgtEl>
                                          <p:spTgt spid="3">
                                            <p:txEl>
                                              <p:pRg st="2" end="2"/>
                                            </p:txEl>
                                          </p:spTgt>
                                        </p:tgtEl>
                                        <p:attrNameLst>
                                          <p:attrName>ppt_y</p:attrName>
                                        </p:attrNameLst>
                                      </p:cBhvr>
                                      <p:tavLst>
                                        <p:tav tm="0">
                                          <p:val>
                                            <p:strVal val="1+#ppt_h/2"/>
                                          </p:val>
                                        </p:tav>
                                        <p:tav tm="100000">
                                          <p:val>
                                            <p:strVal val="#ppt_y"/>
                                          </p:val>
                                        </p:tav>
                                      </p:tavLst>
                                    </p:anim>
                                  </p:childTnLst>
                                </p:cTn>
                              </p:par>
                            </p:childTnLst>
                          </p:cTn>
                        </p:par>
                      </p:childTnLst>
                    </p:cTn>
                  </p:par>
                  <p:par>
                    <p:cTn id="27" fill="hold">
                      <p:stCondLst>
                        <p:cond delay="indefinite"/>
                      </p:stCondLst>
                      <p:childTnLst>
                        <p:par>
                          <p:cTn id="28" fill="hold">
                            <p:stCondLst>
                              <p:cond delay="0"/>
                            </p:stCondLst>
                            <p:childTnLst>
                              <p:par>
                                <p:cTn id="29" presetID="2" presetClass="entr" presetSubtype="4" fill="hold" grpId="0" nodeType="clickEffect">
                                  <p:stCondLst>
                                    <p:cond delay="0"/>
                                  </p:stCondLst>
                                  <p:childTnLst>
                                    <p:set>
                                      <p:cBhvr>
                                        <p:cTn id="30" dur="1" fill="hold">
                                          <p:stCondLst>
                                            <p:cond delay="0"/>
                                          </p:stCondLst>
                                        </p:cTn>
                                        <p:tgtEl>
                                          <p:spTgt spid="3">
                                            <p:txEl>
                                              <p:pRg st="3" end="3"/>
                                            </p:txEl>
                                          </p:spTgt>
                                        </p:tgtEl>
                                        <p:attrNameLst>
                                          <p:attrName>style.visibility</p:attrName>
                                        </p:attrNameLst>
                                      </p:cBhvr>
                                      <p:to>
                                        <p:strVal val="visible"/>
                                      </p:to>
                                    </p:set>
                                    <p:anim calcmode="lin" valueType="num">
                                      <p:cBhvr additive="base">
                                        <p:cTn id="31" dur="500" fill="hold"/>
                                        <p:tgtEl>
                                          <p:spTgt spid="3">
                                            <p:txEl>
                                              <p:pRg st="3" end="3"/>
                                            </p:txEl>
                                          </p:spTgt>
                                        </p:tgtEl>
                                        <p:attrNameLst>
                                          <p:attrName>ppt_x</p:attrName>
                                        </p:attrNameLst>
                                      </p:cBhvr>
                                      <p:tavLst>
                                        <p:tav tm="0">
                                          <p:val>
                                            <p:strVal val="#ppt_x"/>
                                          </p:val>
                                        </p:tav>
                                        <p:tav tm="100000">
                                          <p:val>
                                            <p:strVal val="#ppt_x"/>
                                          </p:val>
                                        </p:tav>
                                      </p:tavLst>
                                    </p:anim>
                                    <p:anim calcmode="lin" valueType="num">
                                      <p:cBhvr additive="base">
                                        <p:cTn id="32" dur="500" fill="hold"/>
                                        <p:tgtEl>
                                          <p:spTgt spid="3">
                                            <p:txEl>
                                              <p:pRg st="3" end="3"/>
                                            </p:txEl>
                                          </p:spTgt>
                                        </p:tgtEl>
                                        <p:attrNameLst>
                                          <p:attrName>ppt_y</p:attrName>
                                        </p:attrNameLst>
                                      </p:cBhvr>
                                      <p:tavLst>
                                        <p:tav tm="0">
                                          <p:val>
                                            <p:strVal val="1+#ppt_h/2"/>
                                          </p:val>
                                        </p:tav>
                                        <p:tav tm="100000">
                                          <p:val>
                                            <p:strVal val="#ppt_y"/>
                                          </p:val>
                                        </p:tav>
                                      </p:tavLst>
                                    </p:anim>
                                  </p:childTnLst>
                                </p:cTn>
                              </p:par>
                            </p:childTnLst>
                          </p:cTn>
                        </p:par>
                      </p:childTnLst>
                    </p:cTn>
                  </p:par>
                  <p:par>
                    <p:cTn id="33" fill="hold">
                      <p:stCondLst>
                        <p:cond delay="indefinite"/>
                      </p:stCondLst>
                      <p:childTnLst>
                        <p:par>
                          <p:cTn id="34" fill="hold">
                            <p:stCondLst>
                              <p:cond delay="0"/>
                            </p:stCondLst>
                            <p:childTnLst>
                              <p:par>
                                <p:cTn id="35" presetID="2" presetClass="entr" presetSubtype="4" fill="hold" grpId="0" nodeType="clickEffect">
                                  <p:stCondLst>
                                    <p:cond delay="0"/>
                                  </p:stCondLst>
                                  <p:childTnLst>
                                    <p:set>
                                      <p:cBhvr>
                                        <p:cTn id="36" dur="1" fill="hold">
                                          <p:stCondLst>
                                            <p:cond delay="0"/>
                                          </p:stCondLst>
                                        </p:cTn>
                                        <p:tgtEl>
                                          <p:spTgt spid="3">
                                            <p:txEl>
                                              <p:pRg st="5" end="5"/>
                                            </p:txEl>
                                          </p:spTgt>
                                        </p:tgtEl>
                                        <p:attrNameLst>
                                          <p:attrName>style.visibility</p:attrName>
                                        </p:attrNameLst>
                                      </p:cBhvr>
                                      <p:to>
                                        <p:strVal val="visible"/>
                                      </p:to>
                                    </p:set>
                                    <p:anim calcmode="lin" valueType="num">
                                      <p:cBhvr additive="base">
                                        <p:cTn id="37" dur="500" fill="hold"/>
                                        <p:tgtEl>
                                          <p:spTgt spid="3">
                                            <p:txEl>
                                              <p:pRg st="5" end="5"/>
                                            </p:txEl>
                                          </p:spTgt>
                                        </p:tgtEl>
                                        <p:attrNameLst>
                                          <p:attrName>ppt_x</p:attrName>
                                        </p:attrNameLst>
                                      </p:cBhvr>
                                      <p:tavLst>
                                        <p:tav tm="0">
                                          <p:val>
                                            <p:strVal val="#ppt_x"/>
                                          </p:val>
                                        </p:tav>
                                        <p:tav tm="100000">
                                          <p:val>
                                            <p:strVal val="#ppt_x"/>
                                          </p:val>
                                        </p:tav>
                                      </p:tavLst>
                                    </p:anim>
                                    <p:anim calcmode="lin" valueType="num">
                                      <p:cBhvr additive="base">
                                        <p:cTn id="38" dur="500" fill="hold"/>
                                        <p:tgtEl>
                                          <p:spTgt spid="3">
                                            <p:txEl>
                                              <p:pRg st="5" end="5"/>
                                            </p:txEl>
                                          </p:spTgt>
                                        </p:tgtEl>
                                        <p:attrNameLst>
                                          <p:attrName>ppt_y</p:attrName>
                                        </p:attrNameLst>
                                      </p:cBhvr>
                                      <p:tavLst>
                                        <p:tav tm="0">
                                          <p:val>
                                            <p:strVal val="1+#ppt_h/2"/>
                                          </p:val>
                                        </p:tav>
                                        <p:tav tm="100000">
                                          <p:val>
                                            <p:strVal val="#ppt_y"/>
                                          </p:val>
                                        </p:tav>
                                      </p:tavLst>
                                    </p:anim>
                                  </p:childTnLst>
                                </p:cTn>
                              </p:par>
                            </p:childTnLst>
                          </p:cTn>
                        </p:par>
                      </p:childTnLst>
                    </p:cTn>
                  </p:par>
                  <p:par>
                    <p:cTn id="39" fill="hold">
                      <p:stCondLst>
                        <p:cond delay="indefinite"/>
                      </p:stCondLst>
                      <p:childTnLst>
                        <p:par>
                          <p:cTn id="40" fill="hold">
                            <p:stCondLst>
                              <p:cond delay="0"/>
                            </p:stCondLst>
                            <p:childTnLst>
                              <p:par>
                                <p:cTn id="41" presetID="2" presetClass="entr" presetSubtype="4" fill="hold" grpId="0" nodeType="clickEffect">
                                  <p:stCondLst>
                                    <p:cond delay="0"/>
                                  </p:stCondLst>
                                  <p:childTnLst>
                                    <p:set>
                                      <p:cBhvr>
                                        <p:cTn id="42" dur="1" fill="hold">
                                          <p:stCondLst>
                                            <p:cond delay="0"/>
                                          </p:stCondLst>
                                        </p:cTn>
                                        <p:tgtEl>
                                          <p:spTgt spid="3">
                                            <p:txEl>
                                              <p:pRg st="6" end="6"/>
                                            </p:txEl>
                                          </p:spTgt>
                                        </p:tgtEl>
                                        <p:attrNameLst>
                                          <p:attrName>style.visibility</p:attrName>
                                        </p:attrNameLst>
                                      </p:cBhvr>
                                      <p:to>
                                        <p:strVal val="visible"/>
                                      </p:to>
                                    </p:set>
                                    <p:anim calcmode="lin" valueType="num">
                                      <p:cBhvr additive="base">
                                        <p:cTn id="43" dur="500" fill="hold"/>
                                        <p:tgtEl>
                                          <p:spTgt spid="3">
                                            <p:txEl>
                                              <p:pRg st="6" end="6"/>
                                            </p:txEl>
                                          </p:spTgt>
                                        </p:tgtEl>
                                        <p:attrNameLst>
                                          <p:attrName>ppt_x</p:attrName>
                                        </p:attrNameLst>
                                      </p:cBhvr>
                                      <p:tavLst>
                                        <p:tav tm="0">
                                          <p:val>
                                            <p:strVal val="#ppt_x"/>
                                          </p:val>
                                        </p:tav>
                                        <p:tav tm="100000">
                                          <p:val>
                                            <p:strVal val="#ppt_x"/>
                                          </p:val>
                                        </p:tav>
                                      </p:tavLst>
                                    </p:anim>
                                    <p:anim calcmode="lin" valueType="num">
                                      <p:cBhvr additive="base">
                                        <p:cTn id="44" dur="500" fill="hold"/>
                                        <p:tgtEl>
                                          <p:spTgt spid="3">
                                            <p:txEl>
                                              <p:pRg st="6" end="6"/>
                                            </p:txEl>
                                          </p:spTgt>
                                        </p:tgtEl>
                                        <p:attrNameLst>
                                          <p:attrName>ppt_y</p:attrName>
                                        </p:attrNameLst>
                                      </p:cBhvr>
                                      <p:tavLst>
                                        <p:tav tm="0">
                                          <p:val>
                                            <p:strVal val="1+#ppt_h/2"/>
                                          </p:val>
                                        </p:tav>
                                        <p:tav tm="100000">
                                          <p:val>
                                            <p:strVal val="#ppt_y"/>
                                          </p:val>
                                        </p:tav>
                                      </p:tavLst>
                                    </p:anim>
                                  </p:childTnLst>
                                </p:cTn>
                              </p:par>
                            </p:childTnLst>
                          </p:cTn>
                        </p:par>
                      </p:childTnLst>
                    </p:cTn>
                  </p:par>
                  <p:par>
                    <p:cTn id="45" fill="hold">
                      <p:stCondLst>
                        <p:cond delay="indefinite"/>
                      </p:stCondLst>
                      <p:childTnLst>
                        <p:par>
                          <p:cTn id="46" fill="hold">
                            <p:stCondLst>
                              <p:cond delay="0"/>
                            </p:stCondLst>
                            <p:childTnLst>
                              <p:par>
                                <p:cTn id="47" presetID="2" presetClass="entr" presetSubtype="4" fill="hold" grpId="0" nodeType="clickEffect">
                                  <p:stCondLst>
                                    <p:cond delay="0"/>
                                  </p:stCondLst>
                                  <p:childTnLst>
                                    <p:set>
                                      <p:cBhvr>
                                        <p:cTn id="48" dur="1" fill="hold">
                                          <p:stCondLst>
                                            <p:cond delay="0"/>
                                          </p:stCondLst>
                                        </p:cTn>
                                        <p:tgtEl>
                                          <p:spTgt spid="3">
                                            <p:txEl>
                                              <p:pRg st="7" end="7"/>
                                            </p:txEl>
                                          </p:spTgt>
                                        </p:tgtEl>
                                        <p:attrNameLst>
                                          <p:attrName>style.visibility</p:attrName>
                                        </p:attrNameLst>
                                      </p:cBhvr>
                                      <p:to>
                                        <p:strVal val="visible"/>
                                      </p:to>
                                    </p:set>
                                    <p:anim calcmode="lin" valueType="num">
                                      <p:cBhvr additive="base">
                                        <p:cTn id="49" dur="500" fill="hold"/>
                                        <p:tgtEl>
                                          <p:spTgt spid="3">
                                            <p:txEl>
                                              <p:pRg st="7" end="7"/>
                                            </p:txEl>
                                          </p:spTgt>
                                        </p:tgtEl>
                                        <p:attrNameLst>
                                          <p:attrName>ppt_x</p:attrName>
                                        </p:attrNameLst>
                                      </p:cBhvr>
                                      <p:tavLst>
                                        <p:tav tm="0">
                                          <p:val>
                                            <p:strVal val="#ppt_x"/>
                                          </p:val>
                                        </p:tav>
                                        <p:tav tm="100000">
                                          <p:val>
                                            <p:strVal val="#ppt_x"/>
                                          </p:val>
                                        </p:tav>
                                      </p:tavLst>
                                    </p:anim>
                                    <p:anim calcmode="lin" valueType="num">
                                      <p:cBhvr additive="base">
                                        <p:cTn id="50" dur="500" fill="hold"/>
                                        <p:tgtEl>
                                          <p:spTgt spid="3">
                                            <p:txEl>
                                              <p:pRg st="7" end="7"/>
                                            </p:txEl>
                                          </p:spTgt>
                                        </p:tgtEl>
                                        <p:attrNameLst>
                                          <p:attrName>ppt_y</p:attrName>
                                        </p:attrNameLst>
                                      </p:cBhvr>
                                      <p:tavLst>
                                        <p:tav tm="0">
                                          <p:val>
                                            <p:strVal val="1+#ppt_h/2"/>
                                          </p:val>
                                        </p:tav>
                                        <p:tav tm="100000">
                                          <p:val>
                                            <p:strVal val="#ppt_y"/>
                                          </p:val>
                                        </p:tav>
                                      </p:tavLst>
                                    </p:anim>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3" grpId="0" build="p" animBg="1"/>
    </p:bldLst>
  </p:timing>
</p:sld>
</file>

<file path=ppt/slides/slide2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4" name="Title 3"/>
          <p:cNvSpPr>
            <a:spLocks noGrp="1"/>
          </p:cNvSpPr>
          <p:nvPr>
            <p:ph type="ctrTitle"/>
          </p:nvPr>
        </p:nvSpPr>
        <p:spPr/>
        <p:txBody>
          <a:bodyPr/>
          <a:lstStyle/>
          <a:p>
            <a:r>
              <a:rPr lang="en-GB" dirty="0" smtClean="0"/>
              <a:t>From the Eye to the Central Nervous System. </a:t>
            </a:r>
            <a:endParaRPr lang="en-GB" dirty="0"/>
          </a:p>
        </p:txBody>
      </p:sp>
      <p:sp>
        <p:nvSpPr>
          <p:cNvPr id="5" name="Subtitle 4"/>
          <p:cNvSpPr>
            <a:spLocks noGrp="1"/>
          </p:cNvSpPr>
          <p:nvPr>
            <p:ph type="subTitle" idx="1"/>
          </p:nvPr>
        </p:nvSpPr>
        <p:spPr/>
        <p:txBody>
          <a:bodyPr/>
          <a:lstStyle/>
          <a:p>
            <a:endParaRPr lang="en-GB" dirty="0"/>
          </a:p>
        </p:txBody>
      </p:sp>
    </p:spTree>
    <p:extLst>
      <p:ext uri="{BB962C8B-B14F-4D97-AF65-F5344CB8AC3E}">
        <p14:creationId xmlns:p14="http://schemas.microsoft.com/office/powerpoint/2010/main" val="669818638"/>
      </p:ext>
    </p:extLst>
  </p:cSld>
  <p:clrMapOvr>
    <a:masterClrMapping/>
  </p:clrMapOvr>
  <p:timing>
    <p:tnLst>
      <p:par>
        <p:cTn id="1" dur="indefinite" restart="never" nodeType="tmRoot"/>
      </p:par>
    </p:tnLst>
  </p:timing>
</p:sld>
</file>

<file path=ppt/slides/slide2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4" name="Title 3"/>
          <p:cNvSpPr>
            <a:spLocks noGrp="1"/>
          </p:cNvSpPr>
          <p:nvPr>
            <p:ph type="title"/>
          </p:nvPr>
        </p:nvSpPr>
        <p:spPr/>
        <p:txBody>
          <a:bodyPr/>
          <a:lstStyle/>
          <a:p>
            <a:endParaRPr lang="en-GB" dirty="0"/>
          </a:p>
        </p:txBody>
      </p:sp>
      <p:sp>
        <p:nvSpPr>
          <p:cNvPr id="3" name="Content Placeholder 2"/>
          <p:cNvSpPr>
            <a:spLocks noGrp="1"/>
          </p:cNvSpPr>
          <p:nvPr>
            <p:ph sz="half" idx="1"/>
          </p:nvPr>
        </p:nvSpPr>
        <p:spPr/>
        <p:txBody>
          <a:bodyPr>
            <a:normAutofit/>
          </a:bodyPr>
          <a:lstStyle/>
          <a:p>
            <a:r>
              <a:rPr lang="en-GB" dirty="0" smtClean="0"/>
              <a:t>Estimated 260 million photoreceptors, but only 2 million ganglion cells (ganglion cells = output neurons from the retina). </a:t>
            </a:r>
          </a:p>
          <a:p>
            <a:endParaRPr lang="en-GB" dirty="0"/>
          </a:p>
          <a:p>
            <a:r>
              <a:rPr lang="en-GB" dirty="0" smtClean="0"/>
              <a:t>Compression of information – suggests higher level visual centres should be efficient </a:t>
            </a:r>
          </a:p>
          <a:p>
            <a:pPr lvl="1"/>
            <a:r>
              <a:rPr lang="en-GB" dirty="0" smtClean="0"/>
              <a:t>Axons of ganglion cells from the optic nerve in which visual information is transmitted to the central nervous system. </a:t>
            </a:r>
            <a:endParaRPr lang="en-GB" dirty="0"/>
          </a:p>
        </p:txBody>
      </p:sp>
      <p:pic>
        <p:nvPicPr>
          <p:cNvPr id="6" name="Content Placeholder 5"/>
          <p:cNvPicPr>
            <a:picLocks noGrp="1" noChangeAspect="1"/>
          </p:cNvPicPr>
          <p:nvPr>
            <p:ph sz="half" idx="2"/>
          </p:nvPr>
        </p:nvPicPr>
        <p:blipFill>
          <a:blip r:embed="rId3"/>
          <a:stretch>
            <a:fillRect/>
          </a:stretch>
        </p:blipFill>
        <p:spPr>
          <a:xfrm>
            <a:off x="5089525" y="2532063"/>
            <a:ext cx="4184650" cy="3138487"/>
          </a:xfrm>
          <a:prstGeom prst="rect">
            <a:avLst/>
          </a:prstGeom>
        </p:spPr>
      </p:pic>
    </p:spTree>
    <p:extLst>
      <p:ext uri="{BB962C8B-B14F-4D97-AF65-F5344CB8AC3E}">
        <p14:creationId xmlns:p14="http://schemas.microsoft.com/office/powerpoint/2010/main" val="188353415"/>
      </p:ext>
    </p:extLst>
  </p:cSld>
  <p:clrMapOvr>
    <a:masterClrMapping/>
  </p:clrMapOvr>
  <p:timing>
    <p:tnLst>
      <p:par>
        <p:cTn id="1" dur="indefinite" restart="never" nodeType="tmRoot"/>
      </p:par>
    </p:tnLst>
  </p:timing>
</p:sld>
</file>

<file path=ppt/slides/slide3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dirty="0" smtClean="0"/>
              <a:t>How Visual information enters the central nervous system. </a:t>
            </a:r>
            <a:endParaRPr lang="en-GB" dirty="0"/>
          </a:p>
        </p:txBody>
      </p:sp>
      <p:sp>
        <p:nvSpPr>
          <p:cNvPr id="7" name="Content Placeholder 6"/>
          <p:cNvSpPr>
            <a:spLocks noGrp="1"/>
          </p:cNvSpPr>
          <p:nvPr>
            <p:ph sz="half" idx="1"/>
          </p:nvPr>
        </p:nvSpPr>
        <p:spPr/>
        <p:txBody>
          <a:bodyPr>
            <a:normAutofit lnSpcReduction="10000"/>
          </a:bodyPr>
          <a:lstStyle/>
          <a:p>
            <a:r>
              <a:rPr lang="en-GB" dirty="0" smtClean="0"/>
              <a:t>Optic nerves splits into two parts. </a:t>
            </a:r>
          </a:p>
          <a:p>
            <a:pPr lvl="1"/>
            <a:r>
              <a:rPr lang="en-GB" dirty="0" smtClean="0"/>
              <a:t>Temporal (Lateral). </a:t>
            </a:r>
          </a:p>
          <a:p>
            <a:pPr lvl="1"/>
            <a:r>
              <a:rPr lang="en-GB" dirty="0" smtClean="0"/>
              <a:t>Nasal (Medial). </a:t>
            </a:r>
          </a:p>
          <a:p>
            <a:endParaRPr lang="en-GB" dirty="0"/>
          </a:p>
          <a:p>
            <a:r>
              <a:rPr lang="en-GB" dirty="0" smtClean="0"/>
              <a:t>Temporal continues to transverse along the same side (ipsilateral). </a:t>
            </a:r>
          </a:p>
          <a:p>
            <a:endParaRPr lang="en-GB" dirty="0"/>
          </a:p>
          <a:p>
            <a:r>
              <a:rPr lang="en-GB" dirty="0" smtClean="0"/>
              <a:t>Nasal branch crosses over to project to the opposite side (contralateral). </a:t>
            </a:r>
          </a:p>
          <a:p>
            <a:pPr lvl="1"/>
            <a:r>
              <a:rPr lang="en-GB" dirty="0" smtClean="0"/>
              <a:t>Optic chiasm</a:t>
            </a:r>
            <a:endParaRPr lang="en-GB" dirty="0"/>
          </a:p>
        </p:txBody>
      </p:sp>
      <p:pic>
        <p:nvPicPr>
          <p:cNvPr id="9" name="Content Placeholder 8"/>
          <p:cNvPicPr>
            <a:picLocks noGrp="1" noChangeAspect="1"/>
          </p:cNvPicPr>
          <p:nvPr>
            <p:ph sz="half" idx="2"/>
          </p:nvPr>
        </p:nvPicPr>
        <p:blipFill>
          <a:blip r:embed="rId3"/>
          <a:stretch>
            <a:fillRect/>
          </a:stretch>
        </p:blipFill>
        <p:spPr>
          <a:xfrm>
            <a:off x="5089525" y="2533293"/>
            <a:ext cx="4184650" cy="3136026"/>
          </a:xfrm>
          <a:prstGeom prst="rect">
            <a:avLst/>
          </a:prstGeom>
        </p:spPr>
      </p:pic>
    </p:spTree>
    <p:extLst>
      <p:ext uri="{BB962C8B-B14F-4D97-AF65-F5344CB8AC3E}">
        <p14:creationId xmlns:p14="http://schemas.microsoft.com/office/powerpoint/2010/main" val="3613835538"/>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2" presetClass="entr" presetSubtype="4" fill="hold" nodeType="clickEffect">
                                  <p:stCondLst>
                                    <p:cond delay="0"/>
                                  </p:stCondLst>
                                  <p:childTnLst>
                                    <p:set>
                                      <p:cBhvr>
                                        <p:cTn id="6" dur="1" fill="hold">
                                          <p:stCondLst>
                                            <p:cond delay="0"/>
                                          </p:stCondLst>
                                        </p:cTn>
                                        <p:tgtEl>
                                          <p:spTgt spid="7">
                                            <p:txEl>
                                              <p:pRg st="0" end="0"/>
                                            </p:txEl>
                                          </p:spTgt>
                                        </p:tgtEl>
                                        <p:attrNameLst>
                                          <p:attrName>style.visibility</p:attrName>
                                        </p:attrNameLst>
                                      </p:cBhvr>
                                      <p:to>
                                        <p:strVal val="visible"/>
                                      </p:to>
                                    </p:set>
                                    <p:anim calcmode="lin" valueType="num">
                                      <p:cBhvr additive="base">
                                        <p:cTn id="7" dur="500" fill="hold"/>
                                        <p:tgtEl>
                                          <p:spTgt spid="7">
                                            <p:txEl>
                                              <p:pRg st="0" end="0"/>
                                            </p:txEl>
                                          </p:spTgt>
                                        </p:tgtEl>
                                        <p:attrNameLst>
                                          <p:attrName>ppt_x</p:attrName>
                                        </p:attrNameLst>
                                      </p:cBhvr>
                                      <p:tavLst>
                                        <p:tav tm="0">
                                          <p:val>
                                            <p:strVal val="#ppt_x"/>
                                          </p:val>
                                        </p:tav>
                                        <p:tav tm="100000">
                                          <p:val>
                                            <p:strVal val="#ppt_x"/>
                                          </p:val>
                                        </p:tav>
                                      </p:tavLst>
                                    </p:anim>
                                    <p:anim calcmode="lin" valueType="num">
                                      <p:cBhvr additive="base">
                                        <p:cTn id="8" dur="500" fill="hold"/>
                                        <p:tgtEl>
                                          <p:spTgt spid="7">
                                            <p:txEl>
                                              <p:pRg st="0" end="0"/>
                                            </p:txEl>
                                          </p:spTgt>
                                        </p:tgtEl>
                                        <p:attrNameLst>
                                          <p:attrName>ppt_y</p:attrName>
                                        </p:attrNameLst>
                                      </p:cBhvr>
                                      <p:tavLst>
                                        <p:tav tm="0">
                                          <p:val>
                                            <p:strVal val="1+#ppt_h/2"/>
                                          </p:val>
                                        </p:tav>
                                        <p:tav tm="100000">
                                          <p:val>
                                            <p:strVal val="#ppt_y"/>
                                          </p:val>
                                        </p:tav>
                                      </p:tavLst>
                                    </p:anim>
                                  </p:childTnLst>
                                </p:cTn>
                              </p:par>
                            </p:childTnLst>
                          </p:cTn>
                        </p:par>
                      </p:childTnLst>
                    </p:cTn>
                  </p:par>
                  <p:par>
                    <p:cTn id="9" fill="hold">
                      <p:stCondLst>
                        <p:cond delay="indefinite"/>
                      </p:stCondLst>
                      <p:childTnLst>
                        <p:par>
                          <p:cTn id="10" fill="hold">
                            <p:stCondLst>
                              <p:cond delay="0"/>
                            </p:stCondLst>
                            <p:childTnLst>
                              <p:par>
                                <p:cTn id="11" presetID="2" presetClass="entr" presetSubtype="4" fill="hold" nodeType="clickEffect">
                                  <p:stCondLst>
                                    <p:cond delay="0"/>
                                  </p:stCondLst>
                                  <p:childTnLst>
                                    <p:set>
                                      <p:cBhvr>
                                        <p:cTn id="12" dur="1" fill="hold">
                                          <p:stCondLst>
                                            <p:cond delay="0"/>
                                          </p:stCondLst>
                                        </p:cTn>
                                        <p:tgtEl>
                                          <p:spTgt spid="7">
                                            <p:txEl>
                                              <p:pRg st="1" end="1"/>
                                            </p:txEl>
                                          </p:spTgt>
                                        </p:tgtEl>
                                        <p:attrNameLst>
                                          <p:attrName>style.visibility</p:attrName>
                                        </p:attrNameLst>
                                      </p:cBhvr>
                                      <p:to>
                                        <p:strVal val="visible"/>
                                      </p:to>
                                    </p:set>
                                    <p:anim calcmode="lin" valueType="num">
                                      <p:cBhvr additive="base">
                                        <p:cTn id="13" dur="500" fill="hold"/>
                                        <p:tgtEl>
                                          <p:spTgt spid="7">
                                            <p:txEl>
                                              <p:pRg st="1" end="1"/>
                                            </p:txEl>
                                          </p:spTgt>
                                        </p:tgtEl>
                                        <p:attrNameLst>
                                          <p:attrName>ppt_x</p:attrName>
                                        </p:attrNameLst>
                                      </p:cBhvr>
                                      <p:tavLst>
                                        <p:tav tm="0">
                                          <p:val>
                                            <p:strVal val="#ppt_x"/>
                                          </p:val>
                                        </p:tav>
                                        <p:tav tm="100000">
                                          <p:val>
                                            <p:strVal val="#ppt_x"/>
                                          </p:val>
                                        </p:tav>
                                      </p:tavLst>
                                    </p:anim>
                                    <p:anim calcmode="lin" valueType="num">
                                      <p:cBhvr additive="base">
                                        <p:cTn id="14" dur="500" fill="hold"/>
                                        <p:tgtEl>
                                          <p:spTgt spid="7">
                                            <p:txEl>
                                              <p:pRg st="1" end="1"/>
                                            </p:txEl>
                                          </p:spTgt>
                                        </p:tgtEl>
                                        <p:attrNameLst>
                                          <p:attrName>ppt_y</p:attrName>
                                        </p:attrNameLst>
                                      </p:cBhvr>
                                      <p:tavLst>
                                        <p:tav tm="0">
                                          <p:val>
                                            <p:strVal val="1+#ppt_h/2"/>
                                          </p:val>
                                        </p:tav>
                                        <p:tav tm="100000">
                                          <p:val>
                                            <p:strVal val="#ppt_y"/>
                                          </p:val>
                                        </p:tav>
                                      </p:tavLst>
                                    </p:anim>
                                  </p:childTnLst>
                                </p:cTn>
                              </p:par>
                            </p:childTnLst>
                          </p:cTn>
                        </p:par>
                      </p:childTnLst>
                    </p:cTn>
                  </p:par>
                  <p:par>
                    <p:cTn id="15" fill="hold">
                      <p:stCondLst>
                        <p:cond delay="indefinite"/>
                      </p:stCondLst>
                      <p:childTnLst>
                        <p:par>
                          <p:cTn id="16" fill="hold">
                            <p:stCondLst>
                              <p:cond delay="0"/>
                            </p:stCondLst>
                            <p:childTnLst>
                              <p:par>
                                <p:cTn id="17" presetID="2" presetClass="entr" presetSubtype="4" fill="hold" nodeType="clickEffect">
                                  <p:stCondLst>
                                    <p:cond delay="0"/>
                                  </p:stCondLst>
                                  <p:childTnLst>
                                    <p:set>
                                      <p:cBhvr>
                                        <p:cTn id="18" dur="1" fill="hold">
                                          <p:stCondLst>
                                            <p:cond delay="0"/>
                                          </p:stCondLst>
                                        </p:cTn>
                                        <p:tgtEl>
                                          <p:spTgt spid="7">
                                            <p:txEl>
                                              <p:pRg st="2" end="2"/>
                                            </p:txEl>
                                          </p:spTgt>
                                        </p:tgtEl>
                                        <p:attrNameLst>
                                          <p:attrName>style.visibility</p:attrName>
                                        </p:attrNameLst>
                                      </p:cBhvr>
                                      <p:to>
                                        <p:strVal val="visible"/>
                                      </p:to>
                                    </p:set>
                                    <p:anim calcmode="lin" valueType="num">
                                      <p:cBhvr additive="base">
                                        <p:cTn id="19" dur="500" fill="hold"/>
                                        <p:tgtEl>
                                          <p:spTgt spid="7">
                                            <p:txEl>
                                              <p:pRg st="2" end="2"/>
                                            </p:txEl>
                                          </p:spTgt>
                                        </p:tgtEl>
                                        <p:attrNameLst>
                                          <p:attrName>ppt_x</p:attrName>
                                        </p:attrNameLst>
                                      </p:cBhvr>
                                      <p:tavLst>
                                        <p:tav tm="0">
                                          <p:val>
                                            <p:strVal val="#ppt_x"/>
                                          </p:val>
                                        </p:tav>
                                        <p:tav tm="100000">
                                          <p:val>
                                            <p:strVal val="#ppt_x"/>
                                          </p:val>
                                        </p:tav>
                                      </p:tavLst>
                                    </p:anim>
                                    <p:anim calcmode="lin" valueType="num">
                                      <p:cBhvr additive="base">
                                        <p:cTn id="20" dur="500" fill="hold"/>
                                        <p:tgtEl>
                                          <p:spTgt spid="7">
                                            <p:txEl>
                                              <p:pRg st="2" end="2"/>
                                            </p:txEl>
                                          </p:spTgt>
                                        </p:tgtEl>
                                        <p:attrNameLst>
                                          <p:attrName>ppt_y</p:attrName>
                                        </p:attrNameLst>
                                      </p:cBhvr>
                                      <p:tavLst>
                                        <p:tav tm="0">
                                          <p:val>
                                            <p:strVal val="1+#ppt_h/2"/>
                                          </p:val>
                                        </p:tav>
                                        <p:tav tm="100000">
                                          <p:val>
                                            <p:strVal val="#ppt_y"/>
                                          </p:val>
                                        </p:tav>
                                      </p:tavLst>
                                    </p:anim>
                                  </p:childTnLst>
                                </p:cTn>
                              </p:par>
                            </p:childTnLst>
                          </p:cTn>
                        </p:par>
                      </p:childTnLst>
                    </p:cTn>
                  </p:par>
                  <p:par>
                    <p:cTn id="21" fill="hold">
                      <p:stCondLst>
                        <p:cond delay="indefinite"/>
                      </p:stCondLst>
                      <p:childTnLst>
                        <p:par>
                          <p:cTn id="22" fill="hold">
                            <p:stCondLst>
                              <p:cond delay="0"/>
                            </p:stCondLst>
                            <p:childTnLst>
                              <p:par>
                                <p:cTn id="23" presetID="2" presetClass="entr" presetSubtype="4" fill="hold" nodeType="clickEffect">
                                  <p:stCondLst>
                                    <p:cond delay="0"/>
                                  </p:stCondLst>
                                  <p:childTnLst>
                                    <p:set>
                                      <p:cBhvr>
                                        <p:cTn id="24" dur="1" fill="hold">
                                          <p:stCondLst>
                                            <p:cond delay="0"/>
                                          </p:stCondLst>
                                        </p:cTn>
                                        <p:tgtEl>
                                          <p:spTgt spid="7">
                                            <p:txEl>
                                              <p:pRg st="4" end="4"/>
                                            </p:txEl>
                                          </p:spTgt>
                                        </p:tgtEl>
                                        <p:attrNameLst>
                                          <p:attrName>style.visibility</p:attrName>
                                        </p:attrNameLst>
                                      </p:cBhvr>
                                      <p:to>
                                        <p:strVal val="visible"/>
                                      </p:to>
                                    </p:set>
                                    <p:anim calcmode="lin" valueType="num">
                                      <p:cBhvr additive="base">
                                        <p:cTn id="25" dur="500" fill="hold"/>
                                        <p:tgtEl>
                                          <p:spTgt spid="7">
                                            <p:txEl>
                                              <p:pRg st="4" end="4"/>
                                            </p:txEl>
                                          </p:spTgt>
                                        </p:tgtEl>
                                        <p:attrNameLst>
                                          <p:attrName>ppt_x</p:attrName>
                                        </p:attrNameLst>
                                      </p:cBhvr>
                                      <p:tavLst>
                                        <p:tav tm="0">
                                          <p:val>
                                            <p:strVal val="#ppt_x"/>
                                          </p:val>
                                        </p:tav>
                                        <p:tav tm="100000">
                                          <p:val>
                                            <p:strVal val="#ppt_x"/>
                                          </p:val>
                                        </p:tav>
                                      </p:tavLst>
                                    </p:anim>
                                    <p:anim calcmode="lin" valueType="num">
                                      <p:cBhvr additive="base">
                                        <p:cTn id="26" dur="500" fill="hold"/>
                                        <p:tgtEl>
                                          <p:spTgt spid="7">
                                            <p:txEl>
                                              <p:pRg st="4" end="4"/>
                                            </p:txEl>
                                          </p:spTgt>
                                        </p:tgtEl>
                                        <p:attrNameLst>
                                          <p:attrName>ppt_y</p:attrName>
                                        </p:attrNameLst>
                                      </p:cBhvr>
                                      <p:tavLst>
                                        <p:tav tm="0">
                                          <p:val>
                                            <p:strVal val="1+#ppt_h/2"/>
                                          </p:val>
                                        </p:tav>
                                        <p:tav tm="100000">
                                          <p:val>
                                            <p:strVal val="#ppt_y"/>
                                          </p:val>
                                        </p:tav>
                                      </p:tavLst>
                                    </p:anim>
                                  </p:childTnLst>
                                </p:cTn>
                              </p:par>
                            </p:childTnLst>
                          </p:cTn>
                        </p:par>
                      </p:childTnLst>
                    </p:cTn>
                  </p:par>
                  <p:par>
                    <p:cTn id="27" fill="hold">
                      <p:stCondLst>
                        <p:cond delay="indefinite"/>
                      </p:stCondLst>
                      <p:childTnLst>
                        <p:par>
                          <p:cTn id="28" fill="hold">
                            <p:stCondLst>
                              <p:cond delay="0"/>
                            </p:stCondLst>
                            <p:childTnLst>
                              <p:par>
                                <p:cTn id="29" presetID="2" presetClass="entr" presetSubtype="4" fill="hold" nodeType="clickEffect">
                                  <p:stCondLst>
                                    <p:cond delay="0"/>
                                  </p:stCondLst>
                                  <p:childTnLst>
                                    <p:set>
                                      <p:cBhvr>
                                        <p:cTn id="30" dur="1" fill="hold">
                                          <p:stCondLst>
                                            <p:cond delay="0"/>
                                          </p:stCondLst>
                                        </p:cTn>
                                        <p:tgtEl>
                                          <p:spTgt spid="7">
                                            <p:txEl>
                                              <p:pRg st="6" end="6"/>
                                            </p:txEl>
                                          </p:spTgt>
                                        </p:tgtEl>
                                        <p:attrNameLst>
                                          <p:attrName>style.visibility</p:attrName>
                                        </p:attrNameLst>
                                      </p:cBhvr>
                                      <p:to>
                                        <p:strVal val="visible"/>
                                      </p:to>
                                    </p:set>
                                    <p:anim calcmode="lin" valueType="num">
                                      <p:cBhvr additive="base">
                                        <p:cTn id="31" dur="500" fill="hold"/>
                                        <p:tgtEl>
                                          <p:spTgt spid="7">
                                            <p:txEl>
                                              <p:pRg st="6" end="6"/>
                                            </p:txEl>
                                          </p:spTgt>
                                        </p:tgtEl>
                                        <p:attrNameLst>
                                          <p:attrName>ppt_x</p:attrName>
                                        </p:attrNameLst>
                                      </p:cBhvr>
                                      <p:tavLst>
                                        <p:tav tm="0">
                                          <p:val>
                                            <p:strVal val="#ppt_x"/>
                                          </p:val>
                                        </p:tav>
                                        <p:tav tm="100000">
                                          <p:val>
                                            <p:strVal val="#ppt_x"/>
                                          </p:val>
                                        </p:tav>
                                      </p:tavLst>
                                    </p:anim>
                                    <p:anim calcmode="lin" valueType="num">
                                      <p:cBhvr additive="base">
                                        <p:cTn id="32" dur="500" fill="hold"/>
                                        <p:tgtEl>
                                          <p:spTgt spid="7">
                                            <p:txEl>
                                              <p:pRg st="6" end="6"/>
                                            </p:txEl>
                                          </p:spTgt>
                                        </p:tgtEl>
                                        <p:attrNameLst>
                                          <p:attrName>ppt_y</p:attrName>
                                        </p:attrNameLst>
                                      </p:cBhvr>
                                      <p:tavLst>
                                        <p:tav tm="0">
                                          <p:val>
                                            <p:strVal val="1+#ppt_h/2"/>
                                          </p:val>
                                        </p:tav>
                                        <p:tav tm="100000">
                                          <p:val>
                                            <p:strVal val="#ppt_y"/>
                                          </p:val>
                                        </p:tav>
                                      </p:tavLst>
                                    </p:anim>
                                  </p:childTnLst>
                                </p:cTn>
                              </p:par>
                            </p:childTnLst>
                          </p:cTn>
                        </p:par>
                      </p:childTnLst>
                    </p:cTn>
                  </p:par>
                  <p:par>
                    <p:cTn id="33" fill="hold">
                      <p:stCondLst>
                        <p:cond delay="indefinite"/>
                      </p:stCondLst>
                      <p:childTnLst>
                        <p:par>
                          <p:cTn id="34" fill="hold">
                            <p:stCondLst>
                              <p:cond delay="0"/>
                            </p:stCondLst>
                            <p:childTnLst>
                              <p:par>
                                <p:cTn id="35" presetID="2" presetClass="entr" presetSubtype="4" fill="hold" nodeType="clickEffect">
                                  <p:stCondLst>
                                    <p:cond delay="0"/>
                                  </p:stCondLst>
                                  <p:childTnLst>
                                    <p:set>
                                      <p:cBhvr>
                                        <p:cTn id="36" dur="1" fill="hold">
                                          <p:stCondLst>
                                            <p:cond delay="0"/>
                                          </p:stCondLst>
                                        </p:cTn>
                                        <p:tgtEl>
                                          <p:spTgt spid="7">
                                            <p:txEl>
                                              <p:pRg st="7" end="7"/>
                                            </p:txEl>
                                          </p:spTgt>
                                        </p:tgtEl>
                                        <p:attrNameLst>
                                          <p:attrName>style.visibility</p:attrName>
                                        </p:attrNameLst>
                                      </p:cBhvr>
                                      <p:to>
                                        <p:strVal val="visible"/>
                                      </p:to>
                                    </p:set>
                                    <p:anim calcmode="lin" valueType="num">
                                      <p:cBhvr additive="base">
                                        <p:cTn id="37" dur="500" fill="hold"/>
                                        <p:tgtEl>
                                          <p:spTgt spid="7">
                                            <p:txEl>
                                              <p:pRg st="7" end="7"/>
                                            </p:txEl>
                                          </p:spTgt>
                                        </p:tgtEl>
                                        <p:attrNameLst>
                                          <p:attrName>ppt_x</p:attrName>
                                        </p:attrNameLst>
                                      </p:cBhvr>
                                      <p:tavLst>
                                        <p:tav tm="0">
                                          <p:val>
                                            <p:strVal val="#ppt_x"/>
                                          </p:val>
                                        </p:tav>
                                        <p:tav tm="100000">
                                          <p:val>
                                            <p:strVal val="#ppt_x"/>
                                          </p:val>
                                        </p:tav>
                                      </p:tavLst>
                                    </p:anim>
                                    <p:anim calcmode="lin" valueType="num">
                                      <p:cBhvr additive="base">
                                        <p:cTn id="38" dur="500" fill="hold"/>
                                        <p:tgtEl>
                                          <p:spTgt spid="7">
                                            <p:txEl>
                                              <p:pRg st="7" end="7"/>
                                            </p:txEl>
                                          </p:spTgt>
                                        </p:tgtEl>
                                        <p:attrNameLst>
                                          <p:attrName>ppt_y</p:attrName>
                                        </p:attrNameLst>
                                      </p:cBhvr>
                                      <p:tavLst>
                                        <p:tav tm="0">
                                          <p:val>
                                            <p:strVal val="1+#ppt_h/2"/>
                                          </p:val>
                                        </p:tav>
                                        <p:tav tm="100000">
                                          <p:val>
                                            <p:strVal val="#ppt_y"/>
                                          </p:val>
                                        </p:tav>
                                      </p:tavLst>
                                    </p:anim>
                                  </p:childTnLst>
                                </p:cTn>
                              </p:par>
                            </p:childTnLst>
                          </p:cTn>
                        </p:par>
                      </p:childTnLst>
                    </p:cTn>
                  </p:par>
                </p:childTnLst>
              </p:cTn>
              <p:prevCondLst>
                <p:cond evt="onPrev" delay="0">
                  <p:tgtEl>
                    <p:sldTgt/>
                  </p:tgtEl>
                </p:cond>
              </p:prevCondLst>
              <p:nextCondLst>
                <p:cond evt="onNext" delay="0">
                  <p:tgtEl>
                    <p:sldTgt/>
                  </p:tgtEl>
                </p:cond>
              </p:nextCondLst>
            </p:seq>
          </p:childTnLst>
        </p:cTn>
      </p:par>
    </p:tnLst>
  </p:timing>
</p:sld>
</file>

<file path=ppt/slides/slide3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endParaRPr lang="en-GB" dirty="0"/>
          </a:p>
        </p:txBody>
      </p:sp>
      <p:sp>
        <p:nvSpPr>
          <p:cNvPr id="3" name="Content Placeholder 2"/>
          <p:cNvSpPr>
            <a:spLocks noGrp="1"/>
          </p:cNvSpPr>
          <p:nvPr>
            <p:ph sz="half" idx="1"/>
          </p:nvPr>
        </p:nvSpPr>
        <p:spPr/>
        <p:txBody>
          <a:bodyPr>
            <a:normAutofit/>
          </a:bodyPr>
          <a:lstStyle/>
          <a:p>
            <a:r>
              <a:rPr lang="en-GB" dirty="0" smtClean="0"/>
              <a:t>Given the eye’s optics and the retina’s curvature  - visual information from each side will be projected to the opposite brain structure. </a:t>
            </a:r>
          </a:p>
          <a:p>
            <a:endParaRPr lang="en-GB" dirty="0"/>
          </a:p>
          <a:p>
            <a:r>
              <a:rPr lang="en-GB" b="1" dirty="0" smtClean="0"/>
              <a:t>Because fibres from each nasal nerves fibres cross – all information from left visual field is projected to the right hemisphere and vice versa. </a:t>
            </a:r>
            <a:endParaRPr lang="en-GB" b="1" dirty="0"/>
          </a:p>
        </p:txBody>
      </p:sp>
      <p:pic>
        <p:nvPicPr>
          <p:cNvPr id="5" name="Content Placeholder 4"/>
          <p:cNvPicPr>
            <a:picLocks noGrp="1" noChangeAspect="1"/>
          </p:cNvPicPr>
          <p:nvPr>
            <p:ph sz="half" idx="2"/>
          </p:nvPr>
        </p:nvPicPr>
        <p:blipFill>
          <a:blip r:embed="rId3"/>
          <a:stretch>
            <a:fillRect/>
          </a:stretch>
        </p:blipFill>
        <p:spPr>
          <a:xfrm>
            <a:off x="6172200" y="2021618"/>
            <a:ext cx="5181600" cy="3883152"/>
          </a:xfrm>
          <a:prstGeom prst="rect">
            <a:avLst/>
          </a:prstGeom>
        </p:spPr>
      </p:pic>
      <p:sp>
        <p:nvSpPr>
          <p:cNvPr id="6" name="Oval 5"/>
          <p:cNvSpPr/>
          <p:nvPr/>
        </p:nvSpPr>
        <p:spPr>
          <a:xfrm>
            <a:off x="8623300" y="3771900"/>
            <a:ext cx="457200" cy="558800"/>
          </a:xfrm>
          <a:prstGeom prst="ellipse">
            <a:avLst/>
          </a:prstGeom>
          <a:noFill/>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GB" dirty="0"/>
          </a:p>
        </p:txBody>
      </p:sp>
    </p:spTree>
    <p:extLst>
      <p:ext uri="{BB962C8B-B14F-4D97-AF65-F5344CB8AC3E}">
        <p14:creationId xmlns:p14="http://schemas.microsoft.com/office/powerpoint/2010/main" val="3342897397"/>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2" presetClass="entr" presetSubtype="4" fill="hold" nodeType="clickEffect">
                                  <p:stCondLst>
                                    <p:cond delay="0"/>
                                  </p:stCondLst>
                                  <p:childTnLst>
                                    <p:set>
                                      <p:cBhvr>
                                        <p:cTn id="6" dur="1" fill="hold">
                                          <p:stCondLst>
                                            <p:cond delay="0"/>
                                          </p:stCondLst>
                                        </p:cTn>
                                        <p:tgtEl>
                                          <p:spTgt spid="3">
                                            <p:txEl>
                                              <p:pRg st="0" end="0"/>
                                            </p:txEl>
                                          </p:spTgt>
                                        </p:tgtEl>
                                        <p:attrNameLst>
                                          <p:attrName>style.visibility</p:attrName>
                                        </p:attrNameLst>
                                      </p:cBhvr>
                                      <p:to>
                                        <p:strVal val="visible"/>
                                      </p:to>
                                    </p:set>
                                    <p:anim calcmode="lin" valueType="num">
                                      <p:cBhvr additive="base">
                                        <p:cTn id="7" dur="500" fill="hold"/>
                                        <p:tgtEl>
                                          <p:spTgt spid="3">
                                            <p:txEl>
                                              <p:pRg st="0" end="0"/>
                                            </p:txEl>
                                          </p:spTgt>
                                        </p:tgtEl>
                                        <p:attrNameLst>
                                          <p:attrName>ppt_x</p:attrName>
                                        </p:attrNameLst>
                                      </p:cBhvr>
                                      <p:tavLst>
                                        <p:tav tm="0">
                                          <p:val>
                                            <p:strVal val="#ppt_x"/>
                                          </p:val>
                                        </p:tav>
                                        <p:tav tm="100000">
                                          <p:val>
                                            <p:strVal val="#ppt_x"/>
                                          </p:val>
                                        </p:tav>
                                      </p:tavLst>
                                    </p:anim>
                                    <p:anim calcmode="lin" valueType="num">
                                      <p:cBhvr additive="base">
                                        <p:cTn id="8" dur="500" fill="hold"/>
                                        <p:tgtEl>
                                          <p:spTgt spid="3">
                                            <p:txEl>
                                              <p:pRg st="0" end="0"/>
                                            </p:txEl>
                                          </p:spTgt>
                                        </p:tgtEl>
                                        <p:attrNameLst>
                                          <p:attrName>ppt_y</p:attrName>
                                        </p:attrNameLst>
                                      </p:cBhvr>
                                      <p:tavLst>
                                        <p:tav tm="0">
                                          <p:val>
                                            <p:strVal val="1+#ppt_h/2"/>
                                          </p:val>
                                        </p:tav>
                                        <p:tav tm="100000">
                                          <p:val>
                                            <p:strVal val="#ppt_y"/>
                                          </p:val>
                                        </p:tav>
                                      </p:tavLst>
                                    </p:anim>
                                  </p:childTnLst>
                                </p:cTn>
                              </p:par>
                            </p:childTnLst>
                          </p:cTn>
                        </p:par>
                      </p:childTnLst>
                    </p:cTn>
                  </p:par>
                  <p:par>
                    <p:cTn id="9" fill="hold">
                      <p:stCondLst>
                        <p:cond delay="indefinite"/>
                      </p:stCondLst>
                      <p:childTnLst>
                        <p:par>
                          <p:cTn id="10" fill="hold">
                            <p:stCondLst>
                              <p:cond delay="0"/>
                            </p:stCondLst>
                            <p:childTnLst>
                              <p:par>
                                <p:cTn id="11" presetID="2" presetClass="entr" presetSubtype="4" fill="hold" nodeType="clickEffect">
                                  <p:stCondLst>
                                    <p:cond delay="0"/>
                                  </p:stCondLst>
                                  <p:childTnLst>
                                    <p:set>
                                      <p:cBhvr>
                                        <p:cTn id="12" dur="1" fill="hold">
                                          <p:stCondLst>
                                            <p:cond delay="0"/>
                                          </p:stCondLst>
                                        </p:cTn>
                                        <p:tgtEl>
                                          <p:spTgt spid="3">
                                            <p:txEl>
                                              <p:pRg st="2" end="2"/>
                                            </p:txEl>
                                          </p:spTgt>
                                        </p:tgtEl>
                                        <p:attrNameLst>
                                          <p:attrName>style.visibility</p:attrName>
                                        </p:attrNameLst>
                                      </p:cBhvr>
                                      <p:to>
                                        <p:strVal val="visible"/>
                                      </p:to>
                                    </p:set>
                                    <p:anim calcmode="lin" valueType="num">
                                      <p:cBhvr additive="base">
                                        <p:cTn id="13" dur="500" fill="hold"/>
                                        <p:tgtEl>
                                          <p:spTgt spid="3">
                                            <p:txEl>
                                              <p:pRg st="2" end="2"/>
                                            </p:txEl>
                                          </p:spTgt>
                                        </p:tgtEl>
                                        <p:attrNameLst>
                                          <p:attrName>ppt_x</p:attrName>
                                        </p:attrNameLst>
                                      </p:cBhvr>
                                      <p:tavLst>
                                        <p:tav tm="0">
                                          <p:val>
                                            <p:strVal val="#ppt_x"/>
                                          </p:val>
                                        </p:tav>
                                        <p:tav tm="100000">
                                          <p:val>
                                            <p:strVal val="#ppt_x"/>
                                          </p:val>
                                        </p:tav>
                                      </p:tavLst>
                                    </p:anim>
                                    <p:anim calcmode="lin" valueType="num">
                                      <p:cBhvr additive="base">
                                        <p:cTn id="14" dur="500" fill="hold"/>
                                        <p:tgtEl>
                                          <p:spTgt spid="3">
                                            <p:txEl>
                                              <p:pRg st="2" end="2"/>
                                            </p:txEl>
                                          </p:spTgt>
                                        </p:tgtEl>
                                        <p:attrNameLst>
                                          <p:attrName>ppt_y</p:attrName>
                                        </p:attrNameLst>
                                      </p:cBhvr>
                                      <p:tavLst>
                                        <p:tav tm="0">
                                          <p:val>
                                            <p:strVal val="1+#ppt_h/2"/>
                                          </p:val>
                                        </p:tav>
                                        <p:tav tm="100000">
                                          <p:val>
                                            <p:strVal val="#ppt_y"/>
                                          </p:val>
                                        </p:tav>
                                      </p:tavLst>
                                    </p:anim>
                                  </p:childTnLst>
                                </p:cTn>
                              </p:par>
                            </p:childTnLst>
                          </p:cTn>
                        </p:par>
                      </p:childTnLst>
                    </p:cTn>
                  </p:par>
                </p:childTnLst>
              </p:cTn>
              <p:prevCondLst>
                <p:cond evt="onPrev" delay="0">
                  <p:tgtEl>
                    <p:sldTgt/>
                  </p:tgtEl>
                </p:cond>
              </p:prevCondLst>
              <p:nextCondLst>
                <p:cond evt="onNext" delay="0">
                  <p:tgtEl>
                    <p:sldTgt/>
                  </p:tgtEl>
                </p:cond>
              </p:nextCondLst>
            </p:seq>
          </p:childTnLst>
        </p:cTn>
      </p:par>
    </p:tnLst>
  </p:timing>
</p:sld>
</file>

<file path=ppt/slides/slide3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5" name="Title 4"/>
          <p:cNvSpPr>
            <a:spLocks noGrp="1"/>
          </p:cNvSpPr>
          <p:nvPr>
            <p:ph type="ctrTitle"/>
          </p:nvPr>
        </p:nvSpPr>
        <p:spPr/>
        <p:txBody>
          <a:bodyPr/>
          <a:lstStyle/>
          <a:p>
            <a:r>
              <a:rPr lang="en-GB" dirty="0" smtClean="0"/>
              <a:t>Neuroscience and the Human Visual Areas</a:t>
            </a:r>
            <a:endParaRPr lang="en-GB" dirty="0"/>
          </a:p>
        </p:txBody>
      </p:sp>
      <p:sp>
        <p:nvSpPr>
          <p:cNvPr id="6" name="Subtitle 5"/>
          <p:cNvSpPr>
            <a:spLocks noGrp="1"/>
          </p:cNvSpPr>
          <p:nvPr>
            <p:ph type="subTitle" idx="1"/>
          </p:nvPr>
        </p:nvSpPr>
        <p:spPr/>
        <p:txBody>
          <a:bodyPr/>
          <a:lstStyle/>
          <a:p>
            <a:endParaRPr lang="en-GB" dirty="0"/>
          </a:p>
        </p:txBody>
      </p:sp>
    </p:spTree>
    <p:extLst>
      <p:ext uri="{BB962C8B-B14F-4D97-AF65-F5344CB8AC3E}">
        <p14:creationId xmlns:p14="http://schemas.microsoft.com/office/powerpoint/2010/main" val="2475156074"/>
      </p:ext>
    </p:extLst>
  </p:cSld>
  <p:clrMapOvr>
    <a:masterClrMapping/>
  </p:clrMapOvr>
  <p:timing>
    <p:tnLst>
      <p:par>
        <p:cTn id="1" dur="indefinite" restart="never" nodeType="tmRoot"/>
      </p:par>
    </p:tnLst>
  </p:timing>
</p:sld>
</file>

<file path=ppt/slides/slide3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dirty="0" smtClean="0"/>
              <a:t>Zeki (1993). </a:t>
            </a:r>
            <a:endParaRPr lang="en-GB" dirty="0"/>
          </a:p>
        </p:txBody>
      </p:sp>
      <p:sp>
        <p:nvSpPr>
          <p:cNvPr id="3" name="Content Placeholder 2"/>
          <p:cNvSpPr>
            <a:spLocks noGrp="1"/>
          </p:cNvSpPr>
          <p:nvPr>
            <p:ph sz="half" idx="1"/>
          </p:nvPr>
        </p:nvSpPr>
        <p:spPr/>
        <p:txBody>
          <a:bodyPr>
            <a:normAutofit fontScale="92500" lnSpcReduction="20000"/>
          </a:bodyPr>
          <a:lstStyle/>
          <a:p>
            <a:r>
              <a:rPr lang="en-GB" dirty="0" smtClean="0"/>
              <a:t>Pioneering set of studies using PET to assess if different visual areas are activated when participants process colour or movement. </a:t>
            </a:r>
          </a:p>
          <a:p>
            <a:endParaRPr lang="en-GB" dirty="0"/>
          </a:p>
          <a:p>
            <a:r>
              <a:rPr lang="en-GB" dirty="0" smtClean="0"/>
              <a:t>Subtractive logic by factoring out in control vs experimental condition. </a:t>
            </a:r>
          </a:p>
          <a:p>
            <a:endParaRPr lang="en-GB" dirty="0"/>
          </a:p>
          <a:p>
            <a:r>
              <a:rPr lang="en-GB" dirty="0" smtClean="0"/>
              <a:t>E.g. Colour – Control condition as experimental condition but background information was just shades of grey – but still covered a wide range of luminance (sensitivity to light). </a:t>
            </a:r>
            <a:endParaRPr lang="en-GB" dirty="0"/>
          </a:p>
        </p:txBody>
      </p:sp>
      <p:sp>
        <p:nvSpPr>
          <p:cNvPr id="4" name="Content Placeholder 3"/>
          <p:cNvSpPr>
            <a:spLocks noGrp="1"/>
          </p:cNvSpPr>
          <p:nvPr>
            <p:ph sz="half" idx="2"/>
          </p:nvPr>
        </p:nvSpPr>
        <p:spPr/>
        <p:txBody>
          <a:bodyPr>
            <a:normAutofit fontScale="92500" lnSpcReduction="20000"/>
          </a:bodyPr>
          <a:lstStyle/>
          <a:p>
            <a:endParaRPr lang="en-GB" dirty="0" smtClean="0"/>
          </a:p>
          <a:p>
            <a:endParaRPr lang="en-GB" dirty="0"/>
          </a:p>
          <a:p>
            <a:endParaRPr lang="en-GB" dirty="0" smtClean="0"/>
          </a:p>
          <a:p>
            <a:endParaRPr lang="en-GB" dirty="0"/>
          </a:p>
          <a:p>
            <a:endParaRPr lang="en-GB" dirty="0" smtClean="0"/>
          </a:p>
          <a:p>
            <a:endParaRPr lang="en-GB" dirty="0"/>
          </a:p>
          <a:p>
            <a:endParaRPr lang="en-GB" dirty="0" smtClean="0"/>
          </a:p>
          <a:p>
            <a:endParaRPr lang="en-GB" dirty="0" smtClean="0"/>
          </a:p>
          <a:p>
            <a:endParaRPr lang="en-GB" dirty="0"/>
          </a:p>
          <a:p>
            <a:endParaRPr lang="en-GB" dirty="0"/>
          </a:p>
          <a:p>
            <a:r>
              <a:rPr lang="en-GB" dirty="0" smtClean="0"/>
              <a:t>Experimental Condition Colour</a:t>
            </a:r>
            <a:endParaRPr lang="en-GB" dirty="0"/>
          </a:p>
        </p:txBody>
      </p:sp>
      <p:pic>
        <p:nvPicPr>
          <p:cNvPr id="5" name="Picture 4"/>
          <p:cNvPicPr>
            <a:picLocks noChangeAspect="1"/>
          </p:cNvPicPr>
          <p:nvPr/>
        </p:nvPicPr>
        <p:blipFill>
          <a:blip r:embed="rId3"/>
          <a:stretch>
            <a:fillRect/>
          </a:stretch>
        </p:blipFill>
        <p:spPr>
          <a:xfrm>
            <a:off x="5089970" y="1474787"/>
            <a:ext cx="4016860" cy="3871913"/>
          </a:xfrm>
          <a:prstGeom prst="rect">
            <a:avLst/>
          </a:prstGeom>
        </p:spPr>
      </p:pic>
    </p:spTree>
    <p:extLst>
      <p:ext uri="{BB962C8B-B14F-4D97-AF65-F5344CB8AC3E}">
        <p14:creationId xmlns:p14="http://schemas.microsoft.com/office/powerpoint/2010/main" val="3384839660"/>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2" presetClass="entr" presetSubtype="4" fill="hold" nodeType="clickEffect">
                                  <p:stCondLst>
                                    <p:cond delay="0"/>
                                  </p:stCondLst>
                                  <p:childTnLst>
                                    <p:set>
                                      <p:cBhvr>
                                        <p:cTn id="6" dur="1" fill="hold">
                                          <p:stCondLst>
                                            <p:cond delay="0"/>
                                          </p:stCondLst>
                                        </p:cTn>
                                        <p:tgtEl>
                                          <p:spTgt spid="3">
                                            <p:txEl>
                                              <p:pRg st="2" end="2"/>
                                            </p:txEl>
                                          </p:spTgt>
                                        </p:tgtEl>
                                        <p:attrNameLst>
                                          <p:attrName>style.visibility</p:attrName>
                                        </p:attrNameLst>
                                      </p:cBhvr>
                                      <p:to>
                                        <p:strVal val="visible"/>
                                      </p:to>
                                    </p:set>
                                    <p:anim calcmode="lin" valueType="num">
                                      <p:cBhvr additive="base">
                                        <p:cTn id="7" dur="500" fill="hold"/>
                                        <p:tgtEl>
                                          <p:spTgt spid="3">
                                            <p:txEl>
                                              <p:pRg st="2" end="2"/>
                                            </p:txEl>
                                          </p:spTgt>
                                        </p:tgtEl>
                                        <p:attrNameLst>
                                          <p:attrName>ppt_x</p:attrName>
                                        </p:attrNameLst>
                                      </p:cBhvr>
                                      <p:tavLst>
                                        <p:tav tm="0">
                                          <p:val>
                                            <p:strVal val="#ppt_x"/>
                                          </p:val>
                                        </p:tav>
                                        <p:tav tm="100000">
                                          <p:val>
                                            <p:strVal val="#ppt_x"/>
                                          </p:val>
                                        </p:tav>
                                      </p:tavLst>
                                    </p:anim>
                                    <p:anim calcmode="lin" valueType="num">
                                      <p:cBhvr additive="base">
                                        <p:cTn id="8" dur="500" fill="hold"/>
                                        <p:tgtEl>
                                          <p:spTgt spid="3">
                                            <p:txEl>
                                              <p:pRg st="2" end="2"/>
                                            </p:txEl>
                                          </p:spTgt>
                                        </p:tgtEl>
                                        <p:attrNameLst>
                                          <p:attrName>ppt_y</p:attrName>
                                        </p:attrNameLst>
                                      </p:cBhvr>
                                      <p:tavLst>
                                        <p:tav tm="0">
                                          <p:val>
                                            <p:strVal val="1+#ppt_h/2"/>
                                          </p:val>
                                        </p:tav>
                                        <p:tav tm="100000">
                                          <p:val>
                                            <p:strVal val="#ppt_y"/>
                                          </p:val>
                                        </p:tav>
                                      </p:tavLst>
                                    </p:anim>
                                  </p:childTnLst>
                                </p:cTn>
                              </p:par>
                            </p:childTnLst>
                          </p:cTn>
                        </p:par>
                      </p:childTnLst>
                    </p:cTn>
                  </p:par>
                  <p:par>
                    <p:cTn id="9" fill="hold">
                      <p:stCondLst>
                        <p:cond delay="indefinite"/>
                      </p:stCondLst>
                      <p:childTnLst>
                        <p:par>
                          <p:cTn id="10" fill="hold">
                            <p:stCondLst>
                              <p:cond delay="0"/>
                            </p:stCondLst>
                            <p:childTnLst>
                              <p:par>
                                <p:cTn id="11" presetID="2" presetClass="entr" presetSubtype="4" fill="hold" nodeType="clickEffect">
                                  <p:stCondLst>
                                    <p:cond delay="0"/>
                                  </p:stCondLst>
                                  <p:childTnLst>
                                    <p:set>
                                      <p:cBhvr>
                                        <p:cTn id="12" dur="1" fill="hold">
                                          <p:stCondLst>
                                            <p:cond delay="0"/>
                                          </p:stCondLst>
                                        </p:cTn>
                                        <p:tgtEl>
                                          <p:spTgt spid="3">
                                            <p:txEl>
                                              <p:pRg st="4" end="4"/>
                                            </p:txEl>
                                          </p:spTgt>
                                        </p:tgtEl>
                                        <p:attrNameLst>
                                          <p:attrName>style.visibility</p:attrName>
                                        </p:attrNameLst>
                                      </p:cBhvr>
                                      <p:to>
                                        <p:strVal val="visible"/>
                                      </p:to>
                                    </p:set>
                                    <p:anim calcmode="lin" valueType="num">
                                      <p:cBhvr additive="base">
                                        <p:cTn id="13" dur="500" fill="hold"/>
                                        <p:tgtEl>
                                          <p:spTgt spid="3">
                                            <p:txEl>
                                              <p:pRg st="4" end="4"/>
                                            </p:txEl>
                                          </p:spTgt>
                                        </p:tgtEl>
                                        <p:attrNameLst>
                                          <p:attrName>ppt_x</p:attrName>
                                        </p:attrNameLst>
                                      </p:cBhvr>
                                      <p:tavLst>
                                        <p:tav tm="0">
                                          <p:val>
                                            <p:strVal val="#ppt_x"/>
                                          </p:val>
                                        </p:tav>
                                        <p:tav tm="100000">
                                          <p:val>
                                            <p:strVal val="#ppt_x"/>
                                          </p:val>
                                        </p:tav>
                                      </p:tavLst>
                                    </p:anim>
                                    <p:anim calcmode="lin" valueType="num">
                                      <p:cBhvr additive="base">
                                        <p:cTn id="14" dur="500" fill="hold"/>
                                        <p:tgtEl>
                                          <p:spTgt spid="3">
                                            <p:txEl>
                                              <p:pRg st="4" end="4"/>
                                            </p:txEl>
                                          </p:spTgt>
                                        </p:tgtEl>
                                        <p:attrNameLst>
                                          <p:attrName>ppt_y</p:attrName>
                                        </p:attrNameLst>
                                      </p:cBhvr>
                                      <p:tavLst>
                                        <p:tav tm="0">
                                          <p:val>
                                            <p:strVal val="1+#ppt_h/2"/>
                                          </p:val>
                                        </p:tav>
                                        <p:tav tm="100000">
                                          <p:val>
                                            <p:strVal val="#ppt_y"/>
                                          </p:val>
                                        </p:tav>
                                      </p:tavLst>
                                    </p:anim>
                                  </p:childTnLst>
                                </p:cTn>
                              </p:par>
                            </p:childTnLst>
                          </p:cTn>
                        </p:par>
                      </p:childTnLst>
                    </p:cTn>
                  </p:par>
                </p:childTnLst>
              </p:cTn>
              <p:prevCondLst>
                <p:cond evt="onPrev" delay="0">
                  <p:tgtEl>
                    <p:sldTgt/>
                  </p:tgtEl>
                </p:cond>
              </p:prevCondLst>
              <p:nextCondLst>
                <p:cond evt="onNext" delay="0">
                  <p:tgtEl>
                    <p:sldTgt/>
                  </p:tgtEl>
                </p:cond>
              </p:nextCondLst>
            </p:seq>
          </p:childTnLst>
        </p:cTn>
      </p:par>
    </p:tnLst>
  </p:timing>
</p:sld>
</file>

<file path=ppt/slides/slide3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4" name="Title 3"/>
          <p:cNvSpPr>
            <a:spLocks noGrp="1"/>
          </p:cNvSpPr>
          <p:nvPr>
            <p:ph type="title"/>
          </p:nvPr>
        </p:nvSpPr>
        <p:spPr/>
        <p:txBody>
          <a:bodyPr/>
          <a:lstStyle/>
          <a:p>
            <a:r>
              <a:rPr lang="en-GB" dirty="0"/>
              <a:t>Zeki (1993). </a:t>
            </a:r>
          </a:p>
        </p:txBody>
      </p:sp>
      <p:sp>
        <p:nvSpPr>
          <p:cNvPr id="5" name="Content Placeholder 4"/>
          <p:cNvSpPr>
            <a:spLocks noGrp="1"/>
          </p:cNvSpPr>
          <p:nvPr>
            <p:ph sz="half" idx="1"/>
          </p:nvPr>
        </p:nvSpPr>
        <p:spPr/>
        <p:txBody>
          <a:bodyPr>
            <a:normAutofit fontScale="92500" lnSpcReduction="20000"/>
          </a:bodyPr>
          <a:lstStyle/>
          <a:p>
            <a:r>
              <a:rPr lang="en-GB" dirty="0" smtClean="0"/>
              <a:t>Colour condition – same range of luminance in the same places but wide range of colour. </a:t>
            </a:r>
          </a:p>
          <a:p>
            <a:endParaRPr lang="en-GB" dirty="0"/>
          </a:p>
          <a:p>
            <a:r>
              <a:rPr lang="en-GB" dirty="0" smtClean="0"/>
              <a:t>Hypothesised – neurons sensitive to luminance should be equally active in both conditions. But neurons sensitive to colours should be activated more in experimental conditions. </a:t>
            </a:r>
          </a:p>
          <a:p>
            <a:endParaRPr lang="en-GB" dirty="0"/>
          </a:p>
          <a:p>
            <a:r>
              <a:rPr lang="en-GB" dirty="0" smtClean="0"/>
              <a:t>Findings – Greater bilateral activation in anterior and inferior regions of occipital lobe in colour condition. </a:t>
            </a:r>
            <a:endParaRPr lang="en-GB" dirty="0"/>
          </a:p>
        </p:txBody>
      </p:sp>
      <p:sp>
        <p:nvSpPr>
          <p:cNvPr id="6" name="Content Placeholder 5"/>
          <p:cNvSpPr>
            <a:spLocks noGrp="1"/>
          </p:cNvSpPr>
          <p:nvPr>
            <p:ph sz="half" idx="2"/>
          </p:nvPr>
        </p:nvSpPr>
        <p:spPr/>
        <p:txBody>
          <a:bodyPr>
            <a:normAutofit fontScale="92500" lnSpcReduction="20000"/>
          </a:bodyPr>
          <a:lstStyle/>
          <a:p>
            <a:endParaRPr lang="en-GB" dirty="0" smtClean="0"/>
          </a:p>
          <a:p>
            <a:endParaRPr lang="en-GB" dirty="0"/>
          </a:p>
          <a:p>
            <a:endParaRPr lang="en-GB" dirty="0" smtClean="0"/>
          </a:p>
          <a:p>
            <a:endParaRPr lang="en-GB" dirty="0"/>
          </a:p>
          <a:p>
            <a:endParaRPr lang="en-GB" dirty="0" smtClean="0"/>
          </a:p>
          <a:p>
            <a:endParaRPr lang="en-GB" dirty="0" smtClean="0"/>
          </a:p>
          <a:p>
            <a:endParaRPr lang="en-GB" dirty="0"/>
          </a:p>
          <a:p>
            <a:endParaRPr lang="en-GB" dirty="0" smtClean="0"/>
          </a:p>
          <a:p>
            <a:endParaRPr lang="en-GB" dirty="0"/>
          </a:p>
          <a:p>
            <a:endParaRPr lang="en-GB" dirty="0" smtClean="0"/>
          </a:p>
          <a:p>
            <a:r>
              <a:rPr lang="en-GB" dirty="0" smtClean="0"/>
              <a:t>Experimental Colour Condition</a:t>
            </a:r>
          </a:p>
          <a:p>
            <a:endParaRPr lang="en-GB" dirty="0"/>
          </a:p>
          <a:p>
            <a:endParaRPr lang="en-GB" dirty="0"/>
          </a:p>
        </p:txBody>
      </p:sp>
      <p:pic>
        <p:nvPicPr>
          <p:cNvPr id="8" name="Picture 7"/>
          <p:cNvPicPr>
            <a:picLocks noChangeAspect="1"/>
          </p:cNvPicPr>
          <p:nvPr/>
        </p:nvPicPr>
        <p:blipFill>
          <a:blip r:embed="rId3"/>
          <a:stretch>
            <a:fillRect/>
          </a:stretch>
        </p:blipFill>
        <p:spPr>
          <a:xfrm>
            <a:off x="5256390" y="1270000"/>
            <a:ext cx="4017612" cy="3871296"/>
          </a:xfrm>
          <a:prstGeom prst="rect">
            <a:avLst/>
          </a:prstGeom>
        </p:spPr>
      </p:pic>
    </p:spTree>
    <p:extLst>
      <p:ext uri="{BB962C8B-B14F-4D97-AF65-F5344CB8AC3E}">
        <p14:creationId xmlns:p14="http://schemas.microsoft.com/office/powerpoint/2010/main" val="353320139"/>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2" presetClass="entr" presetSubtype="4" fill="hold" nodeType="clickEffect">
                                  <p:stCondLst>
                                    <p:cond delay="0"/>
                                  </p:stCondLst>
                                  <p:childTnLst>
                                    <p:set>
                                      <p:cBhvr>
                                        <p:cTn id="6" dur="1" fill="hold">
                                          <p:stCondLst>
                                            <p:cond delay="0"/>
                                          </p:stCondLst>
                                        </p:cTn>
                                        <p:tgtEl>
                                          <p:spTgt spid="5">
                                            <p:txEl>
                                              <p:pRg st="0" end="0"/>
                                            </p:txEl>
                                          </p:spTgt>
                                        </p:tgtEl>
                                        <p:attrNameLst>
                                          <p:attrName>style.visibility</p:attrName>
                                        </p:attrNameLst>
                                      </p:cBhvr>
                                      <p:to>
                                        <p:strVal val="visible"/>
                                      </p:to>
                                    </p:set>
                                    <p:anim calcmode="lin" valueType="num">
                                      <p:cBhvr additive="base">
                                        <p:cTn id="7" dur="500" fill="hold"/>
                                        <p:tgtEl>
                                          <p:spTgt spid="5">
                                            <p:txEl>
                                              <p:pRg st="0" end="0"/>
                                            </p:txEl>
                                          </p:spTgt>
                                        </p:tgtEl>
                                        <p:attrNameLst>
                                          <p:attrName>ppt_x</p:attrName>
                                        </p:attrNameLst>
                                      </p:cBhvr>
                                      <p:tavLst>
                                        <p:tav tm="0">
                                          <p:val>
                                            <p:strVal val="#ppt_x"/>
                                          </p:val>
                                        </p:tav>
                                        <p:tav tm="100000">
                                          <p:val>
                                            <p:strVal val="#ppt_x"/>
                                          </p:val>
                                        </p:tav>
                                      </p:tavLst>
                                    </p:anim>
                                    <p:anim calcmode="lin" valueType="num">
                                      <p:cBhvr additive="base">
                                        <p:cTn id="8" dur="500" fill="hold"/>
                                        <p:tgtEl>
                                          <p:spTgt spid="5">
                                            <p:txEl>
                                              <p:pRg st="0" end="0"/>
                                            </p:txEl>
                                          </p:spTgt>
                                        </p:tgtEl>
                                        <p:attrNameLst>
                                          <p:attrName>ppt_y</p:attrName>
                                        </p:attrNameLst>
                                      </p:cBhvr>
                                      <p:tavLst>
                                        <p:tav tm="0">
                                          <p:val>
                                            <p:strVal val="1+#ppt_h/2"/>
                                          </p:val>
                                        </p:tav>
                                        <p:tav tm="100000">
                                          <p:val>
                                            <p:strVal val="#ppt_y"/>
                                          </p:val>
                                        </p:tav>
                                      </p:tavLst>
                                    </p:anim>
                                  </p:childTnLst>
                                </p:cTn>
                              </p:par>
                            </p:childTnLst>
                          </p:cTn>
                        </p:par>
                      </p:childTnLst>
                    </p:cTn>
                  </p:par>
                  <p:par>
                    <p:cTn id="9" fill="hold">
                      <p:stCondLst>
                        <p:cond delay="indefinite"/>
                      </p:stCondLst>
                      <p:childTnLst>
                        <p:par>
                          <p:cTn id="10" fill="hold">
                            <p:stCondLst>
                              <p:cond delay="0"/>
                            </p:stCondLst>
                            <p:childTnLst>
                              <p:par>
                                <p:cTn id="11" presetID="2" presetClass="entr" presetSubtype="4" fill="hold" nodeType="clickEffect">
                                  <p:stCondLst>
                                    <p:cond delay="0"/>
                                  </p:stCondLst>
                                  <p:childTnLst>
                                    <p:set>
                                      <p:cBhvr>
                                        <p:cTn id="12" dur="1" fill="hold">
                                          <p:stCondLst>
                                            <p:cond delay="0"/>
                                          </p:stCondLst>
                                        </p:cTn>
                                        <p:tgtEl>
                                          <p:spTgt spid="5">
                                            <p:txEl>
                                              <p:pRg st="2" end="2"/>
                                            </p:txEl>
                                          </p:spTgt>
                                        </p:tgtEl>
                                        <p:attrNameLst>
                                          <p:attrName>style.visibility</p:attrName>
                                        </p:attrNameLst>
                                      </p:cBhvr>
                                      <p:to>
                                        <p:strVal val="visible"/>
                                      </p:to>
                                    </p:set>
                                    <p:anim calcmode="lin" valueType="num">
                                      <p:cBhvr additive="base">
                                        <p:cTn id="13" dur="500" fill="hold"/>
                                        <p:tgtEl>
                                          <p:spTgt spid="5">
                                            <p:txEl>
                                              <p:pRg st="2" end="2"/>
                                            </p:txEl>
                                          </p:spTgt>
                                        </p:tgtEl>
                                        <p:attrNameLst>
                                          <p:attrName>ppt_x</p:attrName>
                                        </p:attrNameLst>
                                      </p:cBhvr>
                                      <p:tavLst>
                                        <p:tav tm="0">
                                          <p:val>
                                            <p:strVal val="#ppt_x"/>
                                          </p:val>
                                        </p:tav>
                                        <p:tav tm="100000">
                                          <p:val>
                                            <p:strVal val="#ppt_x"/>
                                          </p:val>
                                        </p:tav>
                                      </p:tavLst>
                                    </p:anim>
                                    <p:anim calcmode="lin" valueType="num">
                                      <p:cBhvr additive="base">
                                        <p:cTn id="14" dur="500" fill="hold"/>
                                        <p:tgtEl>
                                          <p:spTgt spid="5">
                                            <p:txEl>
                                              <p:pRg st="2" end="2"/>
                                            </p:txEl>
                                          </p:spTgt>
                                        </p:tgtEl>
                                        <p:attrNameLst>
                                          <p:attrName>ppt_y</p:attrName>
                                        </p:attrNameLst>
                                      </p:cBhvr>
                                      <p:tavLst>
                                        <p:tav tm="0">
                                          <p:val>
                                            <p:strVal val="1+#ppt_h/2"/>
                                          </p:val>
                                        </p:tav>
                                        <p:tav tm="100000">
                                          <p:val>
                                            <p:strVal val="#ppt_y"/>
                                          </p:val>
                                        </p:tav>
                                      </p:tavLst>
                                    </p:anim>
                                  </p:childTnLst>
                                </p:cTn>
                              </p:par>
                            </p:childTnLst>
                          </p:cTn>
                        </p:par>
                      </p:childTnLst>
                    </p:cTn>
                  </p:par>
                  <p:par>
                    <p:cTn id="15" fill="hold">
                      <p:stCondLst>
                        <p:cond delay="indefinite"/>
                      </p:stCondLst>
                      <p:childTnLst>
                        <p:par>
                          <p:cTn id="16" fill="hold">
                            <p:stCondLst>
                              <p:cond delay="0"/>
                            </p:stCondLst>
                            <p:childTnLst>
                              <p:par>
                                <p:cTn id="17" presetID="2" presetClass="entr" presetSubtype="4" fill="hold" nodeType="clickEffect">
                                  <p:stCondLst>
                                    <p:cond delay="0"/>
                                  </p:stCondLst>
                                  <p:childTnLst>
                                    <p:set>
                                      <p:cBhvr>
                                        <p:cTn id="18" dur="1" fill="hold">
                                          <p:stCondLst>
                                            <p:cond delay="0"/>
                                          </p:stCondLst>
                                        </p:cTn>
                                        <p:tgtEl>
                                          <p:spTgt spid="5">
                                            <p:txEl>
                                              <p:pRg st="4" end="4"/>
                                            </p:txEl>
                                          </p:spTgt>
                                        </p:tgtEl>
                                        <p:attrNameLst>
                                          <p:attrName>style.visibility</p:attrName>
                                        </p:attrNameLst>
                                      </p:cBhvr>
                                      <p:to>
                                        <p:strVal val="visible"/>
                                      </p:to>
                                    </p:set>
                                    <p:anim calcmode="lin" valueType="num">
                                      <p:cBhvr additive="base">
                                        <p:cTn id="19" dur="500" fill="hold"/>
                                        <p:tgtEl>
                                          <p:spTgt spid="5">
                                            <p:txEl>
                                              <p:pRg st="4" end="4"/>
                                            </p:txEl>
                                          </p:spTgt>
                                        </p:tgtEl>
                                        <p:attrNameLst>
                                          <p:attrName>ppt_x</p:attrName>
                                        </p:attrNameLst>
                                      </p:cBhvr>
                                      <p:tavLst>
                                        <p:tav tm="0">
                                          <p:val>
                                            <p:strVal val="#ppt_x"/>
                                          </p:val>
                                        </p:tav>
                                        <p:tav tm="100000">
                                          <p:val>
                                            <p:strVal val="#ppt_x"/>
                                          </p:val>
                                        </p:tav>
                                      </p:tavLst>
                                    </p:anim>
                                    <p:anim calcmode="lin" valueType="num">
                                      <p:cBhvr additive="base">
                                        <p:cTn id="20" dur="500" fill="hold"/>
                                        <p:tgtEl>
                                          <p:spTgt spid="5">
                                            <p:txEl>
                                              <p:pRg st="4" end="4"/>
                                            </p:txEl>
                                          </p:spTgt>
                                        </p:tgtEl>
                                        <p:attrNameLst>
                                          <p:attrName>ppt_y</p:attrName>
                                        </p:attrNameLst>
                                      </p:cBhvr>
                                      <p:tavLst>
                                        <p:tav tm="0">
                                          <p:val>
                                            <p:strVal val="1+#ppt_h/2"/>
                                          </p:val>
                                        </p:tav>
                                        <p:tav tm="100000">
                                          <p:val>
                                            <p:strVal val="#ppt_y"/>
                                          </p:val>
                                        </p:tav>
                                      </p:tavLst>
                                    </p:anim>
                                  </p:childTnLst>
                                </p:cTn>
                              </p:par>
                            </p:childTnLst>
                          </p:cTn>
                        </p:par>
                      </p:childTnLst>
                    </p:cTn>
                  </p:par>
                  <p:par>
                    <p:cTn id="21" fill="hold">
                      <p:stCondLst>
                        <p:cond delay="indefinite"/>
                      </p:stCondLst>
                      <p:childTnLst>
                        <p:par>
                          <p:cTn id="22" fill="hold">
                            <p:stCondLst>
                              <p:cond delay="0"/>
                            </p:stCondLst>
                            <p:childTnLst>
                              <p:par>
                                <p:cTn id="23" presetID="2" presetClass="entr" presetSubtype="4" fill="hold" nodeType="clickEffect">
                                  <p:stCondLst>
                                    <p:cond delay="0"/>
                                  </p:stCondLst>
                                  <p:childTnLst>
                                    <p:set>
                                      <p:cBhvr>
                                        <p:cTn id="24" dur="1" fill="hold">
                                          <p:stCondLst>
                                            <p:cond delay="0"/>
                                          </p:stCondLst>
                                        </p:cTn>
                                        <p:tgtEl>
                                          <p:spTgt spid="6">
                                            <p:txEl>
                                              <p:pRg st="10" end="10"/>
                                            </p:txEl>
                                          </p:spTgt>
                                        </p:tgtEl>
                                        <p:attrNameLst>
                                          <p:attrName>style.visibility</p:attrName>
                                        </p:attrNameLst>
                                      </p:cBhvr>
                                      <p:to>
                                        <p:strVal val="visible"/>
                                      </p:to>
                                    </p:set>
                                    <p:anim calcmode="lin" valueType="num">
                                      <p:cBhvr additive="base">
                                        <p:cTn id="25" dur="500" fill="hold"/>
                                        <p:tgtEl>
                                          <p:spTgt spid="6">
                                            <p:txEl>
                                              <p:pRg st="10" end="10"/>
                                            </p:txEl>
                                          </p:spTgt>
                                        </p:tgtEl>
                                        <p:attrNameLst>
                                          <p:attrName>ppt_x</p:attrName>
                                        </p:attrNameLst>
                                      </p:cBhvr>
                                      <p:tavLst>
                                        <p:tav tm="0">
                                          <p:val>
                                            <p:strVal val="#ppt_x"/>
                                          </p:val>
                                        </p:tav>
                                        <p:tav tm="100000">
                                          <p:val>
                                            <p:strVal val="#ppt_x"/>
                                          </p:val>
                                        </p:tav>
                                      </p:tavLst>
                                    </p:anim>
                                    <p:anim calcmode="lin" valueType="num">
                                      <p:cBhvr additive="base">
                                        <p:cTn id="26" dur="500" fill="hold"/>
                                        <p:tgtEl>
                                          <p:spTgt spid="6">
                                            <p:txEl>
                                              <p:pRg st="10" end="10"/>
                                            </p:txEl>
                                          </p:spTgt>
                                        </p:tgtEl>
                                        <p:attrNameLst>
                                          <p:attrName>ppt_y</p:attrName>
                                        </p:attrNameLst>
                                      </p:cBhvr>
                                      <p:tavLst>
                                        <p:tav tm="0">
                                          <p:val>
                                            <p:strVal val="1+#ppt_h/2"/>
                                          </p:val>
                                        </p:tav>
                                        <p:tav tm="100000">
                                          <p:val>
                                            <p:strVal val="#ppt_y"/>
                                          </p:val>
                                        </p:tav>
                                      </p:tavLst>
                                    </p:anim>
                                  </p:childTnLst>
                                </p:cTn>
                              </p:par>
                            </p:childTnLst>
                          </p:cTn>
                        </p:par>
                      </p:childTnLst>
                    </p:cTn>
                  </p:par>
                </p:childTnLst>
              </p:cTn>
              <p:prevCondLst>
                <p:cond evt="onPrev" delay="0">
                  <p:tgtEl>
                    <p:sldTgt/>
                  </p:tgtEl>
                </p:cond>
              </p:prevCondLst>
              <p:nextCondLst>
                <p:cond evt="onNext" delay="0">
                  <p:tgtEl>
                    <p:sldTgt/>
                  </p:tgtEl>
                </p:cond>
              </p:nextCondLst>
            </p:seq>
          </p:childTnLst>
        </p:cTn>
      </p:par>
    </p:tnLst>
  </p:timing>
</p:sld>
</file>

<file path=ppt/slides/slide3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5" name="Title 4"/>
          <p:cNvSpPr>
            <a:spLocks noGrp="1"/>
          </p:cNvSpPr>
          <p:nvPr>
            <p:ph type="title"/>
          </p:nvPr>
        </p:nvSpPr>
        <p:spPr/>
        <p:txBody>
          <a:bodyPr/>
          <a:lstStyle/>
          <a:p>
            <a:r>
              <a:rPr lang="en-GB" dirty="0"/>
              <a:t>Zeki (1993). </a:t>
            </a:r>
          </a:p>
        </p:txBody>
      </p:sp>
      <p:sp>
        <p:nvSpPr>
          <p:cNvPr id="6" name="Content Placeholder 5"/>
          <p:cNvSpPr>
            <a:spLocks noGrp="1"/>
          </p:cNvSpPr>
          <p:nvPr>
            <p:ph sz="half" idx="1"/>
          </p:nvPr>
        </p:nvSpPr>
        <p:spPr/>
        <p:txBody>
          <a:bodyPr>
            <a:normAutofit fontScale="92500" lnSpcReduction="10000"/>
          </a:bodyPr>
          <a:lstStyle/>
          <a:p>
            <a:r>
              <a:rPr lang="en-GB" dirty="0" smtClean="0"/>
              <a:t>Similar set up for the moving sequence. </a:t>
            </a:r>
          </a:p>
          <a:p>
            <a:r>
              <a:rPr lang="en-GB" dirty="0" smtClean="0"/>
              <a:t>Control condition – As picture on the right. </a:t>
            </a:r>
          </a:p>
          <a:p>
            <a:r>
              <a:rPr lang="en-GB" dirty="0" smtClean="0"/>
              <a:t>Experimental condition – As picture on the right but background tiles were flashing in a sequence. </a:t>
            </a:r>
          </a:p>
          <a:p>
            <a:endParaRPr lang="en-GB" dirty="0"/>
          </a:p>
          <a:p>
            <a:r>
              <a:rPr lang="en-GB" dirty="0" smtClean="0"/>
              <a:t>Findings – greater activation in temporal, parietal and occipital lobes in moving condition. </a:t>
            </a:r>
          </a:p>
          <a:p>
            <a:pPr lvl="1"/>
            <a:r>
              <a:rPr lang="en-GB" dirty="0" smtClean="0"/>
              <a:t>Occipital lobe – more lateral than colour condition. </a:t>
            </a:r>
          </a:p>
          <a:p>
            <a:endParaRPr lang="en-GB" dirty="0"/>
          </a:p>
        </p:txBody>
      </p:sp>
      <p:sp>
        <p:nvSpPr>
          <p:cNvPr id="7" name="Content Placeholder 6"/>
          <p:cNvSpPr>
            <a:spLocks noGrp="1"/>
          </p:cNvSpPr>
          <p:nvPr>
            <p:ph sz="half" idx="2"/>
          </p:nvPr>
        </p:nvSpPr>
        <p:spPr/>
        <p:txBody>
          <a:bodyPr>
            <a:normAutofit fontScale="92500" lnSpcReduction="10000"/>
          </a:bodyPr>
          <a:lstStyle/>
          <a:p>
            <a:endParaRPr lang="en-GB" dirty="0" smtClean="0"/>
          </a:p>
          <a:p>
            <a:endParaRPr lang="en-GB" dirty="0"/>
          </a:p>
          <a:p>
            <a:endParaRPr lang="en-GB" dirty="0" smtClean="0"/>
          </a:p>
          <a:p>
            <a:endParaRPr lang="en-GB" dirty="0"/>
          </a:p>
          <a:p>
            <a:endParaRPr lang="en-GB" dirty="0" smtClean="0"/>
          </a:p>
          <a:p>
            <a:endParaRPr lang="en-GB" dirty="0"/>
          </a:p>
          <a:p>
            <a:endParaRPr lang="en-GB" dirty="0" smtClean="0"/>
          </a:p>
          <a:p>
            <a:endParaRPr lang="en-GB" dirty="0"/>
          </a:p>
          <a:p>
            <a:endParaRPr lang="en-GB" dirty="0" smtClean="0"/>
          </a:p>
          <a:p>
            <a:r>
              <a:rPr lang="en-GB" dirty="0" smtClean="0"/>
              <a:t>Moving / Non Moving sequence condition. </a:t>
            </a:r>
            <a:endParaRPr lang="en-GB" dirty="0"/>
          </a:p>
        </p:txBody>
      </p:sp>
      <p:pic>
        <p:nvPicPr>
          <p:cNvPr id="8" name="Picture 7"/>
          <p:cNvPicPr>
            <a:picLocks noChangeAspect="1"/>
          </p:cNvPicPr>
          <p:nvPr/>
        </p:nvPicPr>
        <p:blipFill>
          <a:blip r:embed="rId3"/>
          <a:stretch>
            <a:fillRect/>
          </a:stretch>
        </p:blipFill>
        <p:spPr>
          <a:xfrm>
            <a:off x="5269411" y="1930400"/>
            <a:ext cx="4118892" cy="3135877"/>
          </a:xfrm>
          <a:prstGeom prst="rect">
            <a:avLst/>
          </a:prstGeom>
        </p:spPr>
      </p:pic>
    </p:spTree>
    <p:extLst>
      <p:ext uri="{BB962C8B-B14F-4D97-AF65-F5344CB8AC3E}">
        <p14:creationId xmlns:p14="http://schemas.microsoft.com/office/powerpoint/2010/main" val="3650713622"/>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2" presetClass="entr" presetSubtype="4" fill="hold" nodeType="clickEffect">
                                  <p:stCondLst>
                                    <p:cond delay="0"/>
                                  </p:stCondLst>
                                  <p:childTnLst>
                                    <p:set>
                                      <p:cBhvr>
                                        <p:cTn id="6" dur="1" fill="hold">
                                          <p:stCondLst>
                                            <p:cond delay="0"/>
                                          </p:stCondLst>
                                        </p:cTn>
                                        <p:tgtEl>
                                          <p:spTgt spid="6">
                                            <p:txEl>
                                              <p:pRg st="0" end="0"/>
                                            </p:txEl>
                                          </p:spTgt>
                                        </p:tgtEl>
                                        <p:attrNameLst>
                                          <p:attrName>style.visibility</p:attrName>
                                        </p:attrNameLst>
                                      </p:cBhvr>
                                      <p:to>
                                        <p:strVal val="visible"/>
                                      </p:to>
                                    </p:set>
                                    <p:anim calcmode="lin" valueType="num">
                                      <p:cBhvr additive="base">
                                        <p:cTn id="7" dur="500" fill="hold"/>
                                        <p:tgtEl>
                                          <p:spTgt spid="6">
                                            <p:txEl>
                                              <p:pRg st="0" end="0"/>
                                            </p:txEl>
                                          </p:spTgt>
                                        </p:tgtEl>
                                        <p:attrNameLst>
                                          <p:attrName>ppt_x</p:attrName>
                                        </p:attrNameLst>
                                      </p:cBhvr>
                                      <p:tavLst>
                                        <p:tav tm="0">
                                          <p:val>
                                            <p:strVal val="#ppt_x"/>
                                          </p:val>
                                        </p:tav>
                                        <p:tav tm="100000">
                                          <p:val>
                                            <p:strVal val="#ppt_x"/>
                                          </p:val>
                                        </p:tav>
                                      </p:tavLst>
                                    </p:anim>
                                    <p:anim calcmode="lin" valueType="num">
                                      <p:cBhvr additive="base">
                                        <p:cTn id="8" dur="500" fill="hold"/>
                                        <p:tgtEl>
                                          <p:spTgt spid="6">
                                            <p:txEl>
                                              <p:pRg st="0" end="0"/>
                                            </p:txEl>
                                          </p:spTgt>
                                        </p:tgtEl>
                                        <p:attrNameLst>
                                          <p:attrName>ppt_y</p:attrName>
                                        </p:attrNameLst>
                                      </p:cBhvr>
                                      <p:tavLst>
                                        <p:tav tm="0">
                                          <p:val>
                                            <p:strVal val="1+#ppt_h/2"/>
                                          </p:val>
                                        </p:tav>
                                        <p:tav tm="100000">
                                          <p:val>
                                            <p:strVal val="#ppt_y"/>
                                          </p:val>
                                        </p:tav>
                                      </p:tavLst>
                                    </p:anim>
                                  </p:childTnLst>
                                </p:cTn>
                              </p:par>
                            </p:childTnLst>
                          </p:cTn>
                        </p:par>
                      </p:childTnLst>
                    </p:cTn>
                  </p:par>
                  <p:par>
                    <p:cTn id="9" fill="hold">
                      <p:stCondLst>
                        <p:cond delay="indefinite"/>
                      </p:stCondLst>
                      <p:childTnLst>
                        <p:par>
                          <p:cTn id="10" fill="hold">
                            <p:stCondLst>
                              <p:cond delay="0"/>
                            </p:stCondLst>
                            <p:childTnLst>
                              <p:par>
                                <p:cTn id="11" presetID="2" presetClass="entr" presetSubtype="4" fill="hold" nodeType="clickEffect">
                                  <p:stCondLst>
                                    <p:cond delay="0"/>
                                  </p:stCondLst>
                                  <p:childTnLst>
                                    <p:set>
                                      <p:cBhvr>
                                        <p:cTn id="12" dur="1" fill="hold">
                                          <p:stCondLst>
                                            <p:cond delay="0"/>
                                          </p:stCondLst>
                                        </p:cTn>
                                        <p:tgtEl>
                                          <p:spTgt spid="6">
                                            <p:txEl>
                                              <p:pRg st="1" end="1"/>
                                            </p:txEl>
                                          </p:spTgt>
                                        </p:tgtEl>
                                        <p:attrNameLst>
                                          <p:attrName>style.visibility</p:attrName>
                                        </p:attrNameLst>
                                      </p:cBhvr>
                                      <p:to>
                                        <p:strVal val="visible"/>
                                      </p:to>
                                    </p:set>
                                    <p:anim calcmode="lin" valueType="num">
                                      <p:cBhvr additive="base">
                                        <p:cTn id="13" dur="500" fill="hold"/>
                                        <p:tgtEl>
                                          <p:spTgt spid="6">
                                            <p:txEl>
                                              <p:pRg st="1" end="1"/>
                                            </p:txEl>
                                          </p:spTgt>
                                        </p:tgtEl>
                                        <p:attrNameLst>
                                          <p:attrName>ppt_x</p:attrName>
                                        </p:attrNameLst>
                                      </p:cBhvr>
                                      <p:tavLst>
                                        <p:tav tm="0">
                                          <p:val>
                                            <p:strVal val="#ppt_x"/>
                                          </p:val>
                                        </p:tav>
                                        <p:tav tm="100000">
                                          <p:val>
                                            <p:strVal val="#ppt_x"/>
                                          </p:val>
                                        </p:tav>
                                      </p:tavLst>
                                    </p:anim>
                                    <p:anim calcmode="lin" valueType="num">
                                      <p:cBhvr additive="base">
                                        <p:cTn id="14" dur="500" fill="hold"/>
                                        <p:tgtEl>
                                          <p:spTgt spid="6">
                                            <p:txEl>
                                              <p:pRg st="1" end="1"/>
                                            </p:txEl>
                                          </p:spTgt>
                                        </p:tgtEl>
                                        <p:attrNameLst>
                                          <p:attrName>ppt_y</p:attrName>
                                        </p:attrNameLst>
                                      </p:cBhvr>
                                      <p:tavLst>
                                        <p:tav tm="0">
                                          <p:val>
                                            <p:strVal val="1+#ppt_h/2"/>
                                          </p:val>
                                        </p:tav>
                                        <p:tav tm="100000">
                                          <p:val>
                                            <p:strVal val="#ppt_y"/>
                                          </p:val>
                                        </p:tav>
                                      </p:tavLst>
                                    </p:anim>
                                  </p:childTnLst>
                                </p:cTn>
                              </p:par>
                            </p:childTnLst>
                          </p:cTn>
                        </p:par>
                      </p:childTnLst>
                    </p:cTn>
                  </p:par>
                  <p:par>
                    <p:cTn id="15" fill="hold">
                      <p:stCondLst>
                        <p:cond delay="indefinite"/>
                      </p:stCondLst>
                      <p:childTnLst>
                        <p:par>
                          <p:cTn id="16" fill="hold">
                            <p:stCondLst>
                              <p:cond delay="0"/>
                            </p:stCondLst>
                            <p:childTnLst>
                              <p:par>
                                <p:cTn id="17" presetID="2" presetClass="entr" presetSubtype="4" fill="hold" nodeType="clickEffect">
                                  <p:stCondLst>
                                    <p:cond delay="0"/>
                                  </p:stCondLst>
                                  <p:childTnLst>
                                    <p:set>
                                      <p:cBhvr>
                                        <p:cTn id="18" dur="1" fill="hold">
                                          <p:stCondLst>
                                            <p:cond delay="0"/>
                                          </p:stCondLst>
                                        </p:cTn>
                                        <p:tgtEl>
                                          <p:spTgt spid="6">
                                            <p:txEl>
                                              <p:pRg st="2" end="2"/>
                                            </p:txEl>
                                          </p:spTgt>
                                        </p:tgtEl>
                                        <p:attrNameLst>
                                          <p:attrName>style.visibility</p:attrName>
                                        </p:attrNameLst>
                                      </p:cBhvr>
                                      <p:to>
                                        <p:strVal val="visible"/>
                                      </p:to>
                                    </p:set>
                                    <p:anim calcmode="lin" valueType="num">
                                      <p:cBhvr additive="base">
                                        <p:cTn id="19" dur="500" fill="hold"/>
                                        <p:tgtEl>
                                          <p:spTgt spid="6">
                                            <p:txEl>
                                              <p:pRg st="2" end="2"/>
                                            </p:txEl>
                                          </p:spTgt>
                                        </p:tgtEl>
                                        <p:attrNameLst>
                                          <p:attrName>ppt_x</p:attrName>
                                        </p:attrNameLst>
                                      </p:cBhvr>
                                      <p:tavLst>
                                        <p:tav tm="0">
                                          <p:val>
                                            <p:strVal val="#ppt_x"/>
                                          </p:val>
                                        </p:tav>
                                        <p:tav tm="100000">
                                          <p:val>
                                            <p:strVal val="#ppt_x"/>
                                          </p:val>
                                        </p:tav>
                                      </p:tavLst>
                                    </p:anim>
                                    <p:anim calcmode="lin" valueType="num">
                                      <p:cBhvr additive="base">
                                        <p:cTn id="20" dur="500" fill="hold"/>
                                        <p:tgtEl>
                                          <p:spTgt spid="6">
                                            <p:txEl>
                                              <p:pRg st="2" end="2"/>
                                            </p:txEl>
                                          </p:spTgt>
                                        </p:tgtEl>
                                        <p:attrNameLst>
                                          <p:attrName>ppt_y</p:attrName>
                                        </p:attrNameLst>
                                      </p:cBhvr>
                                      <p:tavLst>
                                        <p:tav tm="0">
                                          <p:val>
                                            <p:strVal val="1+#ppt_h/2"/>
                                          </p:val>
                                        </p:tav>
                                        <p:tav tm="100000">
                                          <p:val>
                                            <p:strVal val="#ppt_y"/>
                                          </p:val>
                                        </p:tav>
                                      </p:tavLst>
                                    </p:anim>
                                  </p:childTnLst>
                                </p:cTn>
                              </p:par>
                            </p:childTnLst>
                          </p:cTn>
                        </p:par>
                      </p:childTnLst>
                    </p:cTn>
                  </p:par>
                  <p:par>
                    <p:cTn id="21" fill="hold">
                      <p:stCondLst>
                        <p:cond delay="indefinite"/>
                      </p:stCondLst>
                      <p:childTnLst>
                        <p:par>
                          <p:cTn id="22" fill="hold">
                            <p:stCondLst>
                              <p:cond delay="0"/>
                            </p:stCondLst>
                            <p:childTnLst>
                              <p:par>
                                <p:cTn id="23" presetID="2" presetClass="entr" presetSubtype="4" fill="hold" nodeType="clickEffect">
                                  <p:stCondLst>
                                    <p:cond delay="0"/>
                                  </p:stCondLst>
                                  <p:childTnLst>
                                    <p:set>
                                      <p:cBhvr>
                                        <p:cTn id="24" dur="1" fill="hold">
                                          <p:stCondLst>
                                            <p:cond delay="0"/>
                                          </p:stCondLst>
                                        </p:cTn>
                                        <p:tgtEl>
                                          <p:spTgt spid="6">
                                            <p:txEl>
                                              <p:pRg st="4" end="4"/>
                                            </p:txEl>
                                          </p:spTgt>
                                        </p:tgtEl>
                                        <p:attrNameLst>
                                          <p:attrName>style.visibility</p:attrName>
                                        </p:attrNameLst>
                                      </p:cBhvr>
                                      <p:to>
                                        <p:strVal val="visible"/>
                                      </p:to>
                                    </p:set>
                                    <p:anim calcmode="lin" valueType="num">
                                      <p:cBhvr additive="base">
                                        <p:cTn id="25" dur="500" fill="hold"/>
                                        <p:tgtEl>
                                          <p:spTgt spid="6">
                                            <p:txEl>
                                              <p:pRg st="4" end="4"/>
                                            </p:txEl>
                                          </p:spTgt>
                                        </p:tgtEl>
                                        <p:attrNameLst>
                                          <p:attrName>ppt_x</p:attrName>
                                        </p:attrNameLst>
                                      </p:cBhvr>
                                      <p:tavLst>
                                        <p:tav tm="0">
                                          <p:val>
                                            <p:strVal val="#ppt_x"/>
                                          </p:val>
                                        </p:tav>
                                        <p:tav tm="100000">
                                          <p:val>
                                            <p:strVal val="#ppt_x"/>
                                          </p:val>
                                        </p:tav>
                                      </p:tavLst>
                                    </p:anim>
                                    <p:anim calcmode="lin" valueType="num">
                                      <p:cBhvr additive="base">
                                        <p:cTn id="26" dur="500" fill="hold"/>
                                        <p:tgtEl>
                                          <p:spTgt spid="6">
                                            <p:txEl>
                                              <p:pRg st="4" end="4"/>
                                            </p:txEl>
                                          </p:spTgt>
                                        </p:tgtEl>
                                        <p:attrNameLst>
                                          <p:attrName>ppt_y</p:attrName>
                                        </p:attrNameLst>
                                      </p:cBhvr>
                                      <p:tavLst>
                                        <p:tav tm="0">
                                          <p:val>
                                            <p:strVal val="1+#ppt_h/2"/>
                                          </p:val>
                                        </p:tav>
                                        <p:tav tm="100000">
                                          <p:val>
                                            <p:strVal val="#ppt_y"/>
                                          </p:val>
                                        </p:tav>
                                      </p:tavLst>
                                    </p:anim>
                                  </p:childTnLst>
                                </p:cTn>
                              </p:par>
                            </p:childTnLst>
                          </p:cTn>
                        </p:par>
                      </p:childTnLst>
                    </p:cTn>
                  </p:par>
                  <p:par>
                    <p:cTn id="27" fill="hold">
                      <p:stCondLst>
                        <p:cond delay="indefinite"/>
                      </p:stCondLst>
                      <p:childTnLst>
                        <p:par>
                          <p:cTn id="28" fill="hold">
                            <p:stCondLst>
                              <p:cond delay="0"/>
                            </p:stCondLst>
                            <p:childTnLst>
                              <p:par>
                                <p:cTn id="29" presetID="2" presetClass="entr" presetSubtype="4" fill="hold" nodeType="clickEffect">
                                  <p:stCondLst>
                                    <p:cond delay="0"/>
                                  </p:stCondLst>
                                  <p:childTnLst>
                                    <p:set>
                                      <p:cBhvr>
                                        <p:cTn id="30" dur="1" fill="hold">
                                          <p:stCondLst>
                                            <p:cond delay="0"/>
                                          </p:stCondLst>
                                        </p:cTn>
                                        <p:tgtEl>
                                          <p:spTgt spid="6">
                                            <p:txEl>
                                              <p:pRg st="5" end="5"/>
                                            </p:txEl>
                                          </p:spTgt>
                                        </p:tgtEl>
                                        <p:attrNameLst>
                                          <p:attrName>style.visibility</p:attrName>
                                        </p:attrNameLst>
                                      </p:cBhvr>
                                      <p:to>
                                        <p:strVal val="visible"/>
                                      </p:to>
                                    </p:set>
                                    <p:anim calcmode="lin" valueType="num">
                                      <p:cBhvr additive="base">
                                        <p:cTn id="31" dur="500" fill="hold"/>
                                        <p:tgtEl>
                                          <p:spTgt spid="6">
                                            <p:txEl>
                                              <p:pRg st="5" end="5"/>
                                            </p:txEl>
                                          </p:spTgt>
                                        </p:tgtEl>
                                        <p:attrNameLst>
                                          <p:attrName>ppt_x</p:attrName>
                                        </p:attrNameLst>
                                      </p:cBhvr>
                                      <p:tavLst>
                                        <p:tav tm="0">
                                          <p:val>
                                            <p:strVal val="#ppt_x"/>
                                          </p:val>
                                        </p:tav>
                                        <p:tav tm="100000">
                                          <p:val>
                                            <p:strVal val="#ppt_x"/>
                                          </p:val>
                                        </p:tav>
                                      </p:tavLst>
                                    </p:anim>
                                    <p:anim calcmode="lin" valueType="num">
                                      <p:cBhvr additive="base">
                                        <p:cTn id="32" dur="500" fill="hold"/>
                                        <p:tgtEl>
                                          <p:spTgt spid="6">
                                            <p:txEl>
                                              <p:pRg st="5" end="5"/>
                                            </p:txEl>
                                          </p:spTgt>
                                        </p:tgtEl>
                                        <p:attrNameLst>
                                          <p:attrName>ppt_y</p:attrName>
                                        </p:attrNameLst>
                                      </p:cBhvr>
                                      <p:tavLst>
                                        <p:tav tm="0">
                                          <p:val>
                                            <p:strVal val="1+#ppt_h/2"/>
                                          </p:val>
                                        </p:tav>
                                        <p:tav tm="100000">
                                          <p:val>
                                            <p:strVal val="#ppt_y"/>
                                          </p:val>
                                        </p:tav>
                                      </p:tavLst>
                                    </p:anim>
                                  </p:childTnLst>
                                </p:cTn>
                              </p:par>
                            </p:childTnLst>
                          </p:cTn>
                        </p:par>
                      </p:childTnLst>
                    </p:cTn>
                  </p:par>
                  <p:par>
                    <p:cTn id="33" fill="hold">
                      <p:stCondLst>
                        <p:cond delay="indefinite"/>
                      </p:stCondLst>
                      <p:childTnLst>
                        <p:par>
                          <p:cTn id="34" fill="hold">
                            <p:stCondLst>
                              <p:cond delay="0"/>
                            </p:stCondLst>
                            <p:childTnLst>
                              <p:par>
                                <p:cTn id="35" presetID="2" presetClass="entr" presetSubtype="4" fill="hold" nodeType="clickEffect">
                                  <p:stCondLst>
                                    <p:cond delay="0"/>
                                  </p:stCondLst>
                                  <p:childTnLst>
                                    <p:set>
                                      <p:cBhvr>
                                        <p:cTn id="36" dur="1" fill="hold">
                                          <p:stCondLst>
                                            <p:cond delay="0"/>
                                          </p:stCondLst>
                                        </p:cTn>
                                        <p:tgtEl>
                                          <p:spTgt spid="7">
                                            <p:txEl>
                                              <p:pRg st="9" end="9"/>
                                            </p:txEl>
                                          </p:spTgt>
                                        </p:tgtEl>
                                        <p:attrNameLst>
                                          <p:attrName>style.visibility</p:attrName>
                                        </p:attrNameLst>
                                      </p:cBhvr>
                                      <p:to>
                                        <p:strVal val="visible"/>
                                      </p:to>
                                    </p:set>
                                    <p:anim calcmode="lin" valueType="num">
                                      <p:cBhvr additive="base">
                                        <p:cTn id="37" dur="500" fill="hold"/>
                                        <p:tgtEl>
                                          <p:spTgt spid="7">
                                            <p:txEl>
                                              <p:pRg st="9" end="9"/>
                                            </p:txEl>
                                          </p:spTgt>
                                        </p:tgtEl>
                                        <p:attrNameLst>
                                          <p:attrName>ppt_x</p:attrName>
                                        </p:attrNameLst>
                                      </p:cBhvr>
                                      <p:tavLst>
                                        <p:tav tm="0">
                                          <p:val>
                                            <p:strVal val="#ppt_x"/>
                                          </p:val>
                                        </p:tav>
                                        <p:tav tm="100000">
                                          <p:val>
                                            <p:strVal val="#ppt_x"/>
                                          </p:val>
                                        </p:tav>
                                      </p:tavLst>
                                    </p:anim>
                                    <p:anim calcmode="lin" valueType="num">
                                      <p:cBhvr additive="base">
                                        <p:cTn id="38" dur="500" fill="hold"/>
                                        <p:tgtEl>
                                          <p:spTgt spid="7">
                                            <p:txEl>
                                              <p:pRg st="9" end="9"/>
                                            </p:txEl>
                                          </p:spTgt>
                                        </p:tgtEl>
                                        <p:attrNameLst>
                                          <p:attrName>ppt_y</p:attrName>
                                        </p:attrNameLst>
                                      </p:cBhvr>
                                      <p:tavLst>
                                        <p:tav tm="0">
                                          <p:val>
                                            <p:strVal val="1+#ppt_h/2"/>
                                          </p:val>
                                        </p:tav>
                                        <p:tav tm="100000">
                                          <p:val>
                                            <p:strVal val="#ppt_y"/>
                                          </p:val>
                                        </p:tav>
                                      </p:tavLst>
                                    </p:anim>
                                  </p:childTnLst>
                                </p:cTn>
                              </p:par>
                            </p:childTnLst>
                          </p:cTn>
                        </p:par>
                      </p:childTnLst>
                    </p:cTn>
                  </p:par>
                </p:childTnLst>
              </p:cTn>
              <p:prevCondLst>
                <p:cond evt="onPrev" delay="0">
                  <p:tgtEl>
                    <p:sldTgt/>
                  </p:tgtEl>
                </p:cond>
              </p:prevCondLst>
              <p:nextCondLst>
                <p:cond evt="onNext" delay="0">
                  <p:tgtEl>
                    <p:sldTgt/>
                  </p:tgtEl>
                </p:cond>
              </p:nextCondLst>
            </p:seq>
          </p:childTnLst>
        </p:cTn>
      </p:par>
    </p:tnLst>
  </p:timing>
</p:sld>
</file>

<file path=ppt/slides/slide3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a:xfrm>
            <a:off x="2320332" y="77038"/>
            <a:ext cx="7772400" cy="787120"/>
          </a:xfrm>
        </p:spPr>
        <p:txBody>
          <a:bodyPr/>
          <a:lstStyle/>
          <a:p>
            <a:r>
              <a:rPr lang="en-GB" sz="4000" dirty="0"/>
              <a:t>Visual Perception: Brain systems</a:t>
            </a:r>
          </a:p>
        </p:txBody>
      </p:sp>
      <p:pic>
        <p:nvPicPr>
          <p:cNvPr id="4" name="Picture 4"/>
          <p:cNvPicPr>
            <a:picLocks noGrp="1" noChangeAspect="1" noChangeArrowheads="1"/>
          </p:cNvPicPr>
          <p:nvPr>
            <p:ph idx="1"/>
          </p:nvPr>
        </p:nvPicPr>
        <p:blipFill rotWithShape="1">
          <a:blip r:embed="rId3">
            <a:extLst>
              <a:ext uri="{28A0092B-C50C-407E-A947-70E740481C1C}">
                <a14:useLocalDpi xmlns:a14="http://schemas.microsoft.com/office/drawing/2010/main" val="0"/>
              </a:ext>
            </a:extLst>
          </a:blip>
          <a:srcRect l="37652" t="18967" b="2361"/>
          <a:stretch/>
        </p:blipFill>
        <p:spPr bwMode="auto">
          <a:xfrm>
            <a:off x="550900" y="894303"/>
            <a:ext cx="4576132" cy="4479578"/>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12700">
                <a:solidFill>
                  <a:srgbClr val="000000"/>
                </a:solidFill>
                <a:miter lim="800000"/>
                <a:headEnd type="none" w="sm" len="sm"/>
                <a:tailEnd type="none" w="sm" len="sm"/>
              </a14:hiddenLine>
            </a:ext>
          </a:extLst>
        </p:spPr>
      </p:pic>
      <p:sp>
        <p:nvSpPr>
          <p:cNvPr id="5" name="TextBox 4"/>
          <p:cNvSpPr txBox="1"/>
          <p:nvPr/>
        </p:nvSpPr>
        <p:spPr>
          <a:xfrm>
            <a:off x="5217464" y="864158"/>
            <a:ext cx="5820650" cy="6001643"/>
          </a:xfrm>
          <a:prstGeom prst="rect">
            <a:avLst/>
          </a:prstGeom>
          <a:solidFill>
            <a:schemeClr val="bg1"/>
          </a:solidFill>
        </p:spPr>
        <p:txBody>
          <a:bodyPr wrap="square" rtlCol="0">
            <a:spAutoFit/>
          </a:bodyPr>
          <a:lstStyle/>
          <a:p>
            <a:r>
              <a:rPr lang="en-GB" sz="2400" b="1" dirty="0"/>
              <a:t>Functional Specialisation: </a:t>
            </a:r>
            <a:r>
              <a:rPr lang="en-GB" sz="2400" dirty="0"/>
              <a:t>Zeki (1993, 2001)</a:t>
            </a:r>
          </a:p>
          <a:p>
            <a:endParaRPr lang="en-GB" sz="2400" dirty="0"/>
          </a:p>
          <a:p>
            <a:r>
              <a:rPr lang="en-GB" sz="2400" dirty="0"/>
              <a:t>V1 &amp; V2 = Initial processing</a:t>
            </a:r>
          </a:p>
          <a:p>
            <a:r>
              <a:rPr lang="en-GB" sz="2400" dirty="0"/>
              <a:t>V3 &amp; V3A = Form processing</a:t>
            </a:r>
          </a:p>
          <a:p>
            <a:r>
              <a:rPr lang="en-GB" sz="2400" dirty="0"/>
              <a:t>V4 = Colour processing</a:t>
            </a:r>
          </a:p>
          <a:p>
            <a:r>
              <a:rPr lang="en-GB" sz="2400" dirty="0" smtClean="0"/>
              <a:t>V5/Middle Temporal (MT) </a:t>
            </a:r>
            <a:r>
              <a:rPr lang="en-GB" sz="2400" dirty="0"/>
              <a:t>= Motion </a:t>
            </a:r>
            <a:r>
              <a:rPr lang="en-GB" sz="2400" dirty="0" smtClean="0"/>
              <a:t>processing</a:t>
            </a:r>
            <a:endParaRPr lang="en-GB" sz="2400" dirty="0"/>
          </a:p>
          <a:p>
            <a:r>
              <a:rPr lang="en-GB" sz="2400" u="sng" dirty="0"/>
              <a:t>The Binding Problem(s):</a:t>
            </a:r>
          </a:p>
          <a:p>
            <a:r>
              <a:rPr lang="en-GB" sz="2400" dirty="0"/>
              <a:t>See Feldman (2013</a:t>
            </a:r>
            <a:r>
              <a:rPr lang="en-GB" sz="2400" dirty="0" smtClean="0"/>
              <a:t>)</a:t>
            </a:r>
          </a:p>
          <a:p>
            <a:r>
              <a:rPr lang="en-GB" sz="2400" dirty="0"/>
              <a:t>	</a:t>
            </a:r>
            <a:r>
              <a:rPr lang="en-GB" sz="2400" dirty="0" smtClean="0"/>
              <a:t>- If specific features of an object are analysed by separate brain areas – how can we know its part of the same object.</a:t>
            </a:r>
            <a:endParaRPr lang="en-GB" sz="2400" dirty="0"/>
          </a:p>
          <a:p>
            <a:endParaRPr lang="en-GB" sz="2400" dirty="0"/>
          </a:p>
          <a:p>
            <a:r>
              <a:rPr lang="en-GB" sz="2400" dirty="0"/>
              <a:t>Evidence from brain damaged patients?</a:t>
            </a:r>
          </a:p>
        </p:txBody>
      </p:sp>
    </p:spTree>
    <p:extLst>
      <p:ext uri="{BB962C8B-B14F-4D97-AF65-F5344CB8AC3E}">
        <p14:creationId xmlns:p14="http://schemas.microsoft.com/office/powerpoint/2010/main" val="1387091326"/>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4" presetClass="entr" presetSubtype="10" fill="hold" nodeType="clickEffect">
                                  <p:stCondLst>
                                    <p:cond delay="0"/>
                                  </p:stCondLst>
                                  <p:childTnLst>
                                    <p:set>
                                      <p:cBhvr>
                                        <p:cTn id="6" dur="1" fill="hold">
                                          <p:stCondLst>
                                            <p:cond delay="0"/>
                                          </p:stCondLst>
                                        </p:cTn>
                                        <p:tgtEl>
                                          <p:spTgt spid="5">
                                            <p:txEl>
                                              <p:pRg st="0" end="0"/>
                                            </p:txEl>
                                          </p:spTgt>
                                        </p:tgtEl>
                                        <p:attrNameLst>
                                          <p:attrName>style.visibility</p:attrName>
                                        </p:attrNameLst>
                                      </p:cBhvr>
                                      <p:to>
                                        <p:strVal val="visible"/>
                                      </p:to>
                                    </p:set>
                                    <p:animEffect transition="in" filter="randombar(horizontal)">
                                      <p:cBhvr>
                                        <p:cTn id="7" dur="500"/>
                                        <p:tgtEl>
                                          <p:spTgt spid="5">
                                            <p:txEl>
                                              <p:pRg st="0" end="0"/>
                                            </p:txEl>
                                          </p:spTgt>
                                        </p:tgtEl>
                                      </p:cBhvr>
                                    </p:animEffect>
                                  </p:childTnLst>
                                </p:cTn>
                              </p:par>
                            </p:childTnLst>
                          </p:cTn>
                        </p:par>
                      </p:childTnLst>
                    </p:cTn>
                  </p:par>
                  <p:par>
                    <p:cTn id="8" fill="hold">
                      <p:stCondLst>
                        <p:cond delay="indefinite"/>
                      </p:stCondLst>
                      <p:childTnLst>
                        <p:par>
                          <p:cTn id="9" fill="hold">
                            <p:stCondLst>
                              <p:cond delay="0"/>
                            </p:stCondLst>
                            <p:childTnLst>
                              <p:par>
                                <p:cTn id="10" presetID="14" presetClass="entr" presetSubtype="10" fill="hold" nodeType="clickEffect">
                                  <p:stCondLst>
                                    <p:cond delay="0"/>
                                  </p:stCondLst>
                                  <p:childTnLst>
                                    <p:set>
                                      <p:cBhvr>
                                        <p:cTn id="11" dur="1" fill="hold">
                                          <p:stCondLst>
                                            <p:cond delay="0"/>
                                          </p:stCondLst>
                                        </p:cTn>
                                        <p:tgtEl>
                                          <p:spTgt spid="5">
                                            <p:txEl>
                                              <p:pRg st="2" end="2"/>
                                            </p:txEl>
                                          </p:spTgt>
                                        </p:tgtEl>
                                        <p:attrNameLst>
                                          <p:attrName>style.visibility</p:attrName>
                                        </p:attrNameLst>
                                      </p:cBhvr>
                                      <p:to>
                                        <p:strVal val="visible"/>
                                      </p:to>
                                    </p:set>
                                    <p:animEffect transition="in" filter="randombar(horizontal)">
                                      <p:cBhvr>
                                        <p:cTn id="12" dur="500"/>
                                        <p:tgtEl>
                                          <p:spTgt spid="5">
                                            <p:txEl>
                                              <p:pRg st="2" end="2"/>
                                            </p:txEl>
                                          </p:spTgt>
                                        </p:tgtEl>
                                      </p:cBhvr>
                                    </p:animEffect>
                                  </p:childTnLst>
                                </p:cTn>
                              </p:par>
                            </p:childTnLst>
                          </p:cTn>
                        </p:par>
                      </p:childTnLst>
                    </p:cTn>
                  </p:par>
                  <p:par>
                    <p:cTn id="13" fill="hold">
                      <p:stCondLst>
                        <p:cond delay="indefinite"/>
                      </p:stCondLst>
                      <p:childTnLst>
                        <p:par>
                          <p:cTn id="14" fill="hold">
                            <p:stCondLst>
                              <p:cond delay="0"/>
                            </p:stCondLst>
                            <p:childTnLst>
                              <p:par>
                                <p:cTn id="15" presetID="14" presetClass="entr" presetSubtype="10" fill="hold" nodeType="clickEffect">
                                  <p:stCondLst>
                                    <p:cond delay="0"/>
                                  </p:stCondLst>
                                  <p:childTnLst>
                                    <p:set>
                                      <p:cBhvr>
                                        <p:cTn id="16" dur="1" fill="hold">
                                          <p:stCondLst>
                                            <p:cond delay="0"/>
                                          </p:stCondLst>
                                        </p:cTn>
                                        <p:tgtEl>
                                          <p:spTgt spid="5">
                                            <p:txEl>
                                              <p:pRg st="3" end="3"/>
                                            </p:txEl>
                                          </p:spTgt>
                                        </p:tgtEl>
                                        <p:attrNameLst>
                                          <p:attrName>style.visibility</p:attrName>
                                        </p:attrNameLst>
                                      </p:cBhvr>
                                      <p:to>
                                        <p:strVal val="visible"/>
                                      </p:to>
                                    </p:set>
                                    <p:animEffect transition="in" filter="randombar(horizontal)">
                                      <p:cBhvr>
                                        <p:cTn id="17" dur="500"/>
                                        <p:tgtEl>
                                          <p:spTgt spid="5">
                                            <p:txEl>
                                              <p:pRg st="3" end="3"/>
                                            </p:txEl>
                                          </p:spTgt>
                                        </p:tgtEl>
                                      </p:cBhvr>
                                    </p:animEffect>
                                  </p:childTnLst>
                                </p:cTn>
                              </p:par>
                            </p:childTnLst>
                          </p:cTn>
                        </p:par>
                      </p:childTnLst>
                    </p:cTn>
                  </p:par>
                  <p:par>
                    <p:cTn id="18" fill="hold">
                      <p:stCondLst>
                        <p:cond delay="indefinite"/>
                      </p:stCondLst>
                      <p:childTnLst>
                        <p:par>
                          <p:cTn id="19" fill="hold">
                            <p:stCondLst>
                              <p:cond delay="0"/>
                            </p:stCondLst>
                            <p:childTnLst>
                              <p:par>
                                <p:cTn id="20" presetID="14" presetClass="entr" presetSubtype="10" fill="hold" nodeType="clickEffect">
                                  <p:stCondLst>
                                    <p:cond delay="0"/>
                                  </p:stCondLst>
                                  <p:childTnLst>
                                    <p:set>
                                      <p:cBhvr>
                                        <p:cTn id="21" dur="1" fill="hold">
                                          <p:stCondLst>
                                            <p:cond delay="0"/>
                                          </p:stCondLst>
                                        </p:cTn>
                                        <p:tgtEl>
                                          <p:spTgt spid="5">
                                            <p:txEl>
                                              <p:pRg st="4" end="4"/>
                                            </p:txEl>
                                          </p:spTgt>
                                        </p:tgtEl>
                                        <p:attrNameLst>
                                          <p:attrName>style.visibility</p:attrName>
                                        </p:attrNameLst>
                                      </p:cBhvr>
                                      <p:to>
                                        <p:strVal val="visible"/>
                                      </p:to>
                                    </p:set>
                                    <p:animEffect transition="in" filter="randombar(horizontal)">
                                      <p:cBhvr>
                                        <p:cTn id="22" dur="500"/>
                                        <p:tgtEl>
                                          <p:spTgt spid="5">
                                            <p:txEl>
                                              <p:pRg st="4" end="4"/>
                                            </p:txEl>
                                          </p:spTgt>
                                        </p:tgtEl>
                                      </p:cBhvr>
                                    </p:animEffect>
                                  </p:childTnLst>
                                </p:cTn>
                              </p:par>
                            </p:childTnLst>
                          </p:cTn>
                        </p:par>
                      </p:childTnLst>
                    </p:cTn>
                  </p:par>
                  <p:par>
                    <p:cTn id="23" fill="hold">
                      <p:stCondLst>
                        <p:cond delay="indefinite"/>
                      </p:stCondLst>
                      <p:childTnLst>
                        <p:par>
                          <p:cTn id="24" fill="hold">
                            <p:stCondLst>
                              <p:cond delay="0"/>
                            </p:stCondLst>
                            <p:childTnLst>
                              <p:par>
                                <p:cTn id="25" presetID="14" presetClass="entr" presetSubtype="10" fill="hold" nodeType="clickEffect">
                                  <p:stCondLst>
                                    <p:cond delay="0"/>
                                  </p:stCondLst>
                                  <p:childTnLst>
                                    <p:set>
                                      <p:cBhvr>
                                        <p:cTn id="26" dur="1" fill="hold">
                                          <p:stCondLst>
                                            <p:cond delay="0"/>
                                          </p:stCondLst>
                                        </p:cTn>
                                        <p:tgtEl>
                                          <p:spTgt spid="5">
                                            <p:txEl>
                                              <p:pRg st="5" end="5"/>
                                            </p:txEl>
                                          </p:spTgt>
                                        </p:tgtEl>
                                        <p:attrNameLst>
                                          <p:attrName>style.visibility</p:attrName>
                                        </p:attrNameLst>
                                      </p:cBhvr>
                                      <p:to>
                                        <p:strVal val="visible"/>
                                      </p:to>
                                    </p:set>
                                    <p:animEffect transition="in" filter="randombar(horizontal)">
                                      <p:cBhvr>
                                        <p:cTn id="27" dur="500"/>
                                        <p:tgtEl>
                                          <p:spTgt spid="5">
                                            <p:txEl>
                                              <p:pRg st="5" end="5"/>
                                            </p:txEl>
                                          </p:spTgt>
                                        </p:tgtEl>
                                      </p:cBhvr>
                                    </p:animEffect>
                                  </p:childTnLst>
                                </p:cTn>
                              </p:par>
                            </p:childTnLst>
                          </p:cTn>
                        </p:par>
                      </p:childTnLst>
                    </p:cTn>
                  </p:par>
                  <p:par>
                    <p:cTn id="28" fill="hold">
                      <p:stCondLst>
                        <p:cond delay="indefinite"/>
                      </p:stCondLst>
                      <p:childTnLst>
                        <p:par>
                          <p:cTn id="29" fill="hold">
                            <p:stCondLst>
                              <p:cond delay="0"/>
                            </p:stCondLst>
                            <p:childTnLst>
                              <p:par>
                                <p:cTn id="30" presetID="14" presetClass="entr" presetSubtype="10" fill="hold" nodeType="clickEffect">
                                  <p:stCondLst>
                                    <p:cond delay="0"/>
                                  </p:stCondLst>
                                  <p:childTnLst>
                                    <p:set>
                                      <p:cBhvr>
                                        <p:cTn id="31" dur="1" fill="hold">
                                          <p:stCondLst>
                                            <p:cond delay="0"/>
                                          </p:stCondLst>
                                        </p:cTn>
                                        <p:tgtEl>
                                          <p:spTgt spid="5">
                                            <p:txEl>
                                              <p:pRg st="6" end="6"/>
                                            </p:txEl>
                                          </p:spTgt>
                                        </p:tgtEl>
                                        <p:attrNameLst>
                                          <p:attrName>style.visibility</p:attrName>
                                        </p:attrNameLst>
                                      </p:cBhvr>
                                      <p:to>
                                        <p:strVal val="visible"/>
                                      </p:to>
                                    </p:set>
                                    <p:animEffect transition="in" filter="randombar(horizontal)">
                                      <p:cBhvr>
                                        <p:cTn id="32" dur="500"/>
                                        <p:tgtEl>
                                          <p:spTgt spid="5">
                                            <p:txEl>
                                              <p:pRg st="6" end="6"/>
                                            </p:txEl>
                                          </p:spTgt>
                                        </p:tgtEl>
                                      </p:cBhvr>
                                    </p:animEffect>
                                  </p:childTnLst>
                                </p:cTn>
                              </p:par>
                              <p:par>
                                <p:cTn id="33" presetID="14" presetClass="entr" presetSubtype="10" fill="hold" nodeType="withEffect">
                                  <p:stCondLst>
                                    <p:cond delay="0"/>
                                  </p:stCondLst>
                                  <p:childTnLst>
                                    <p:set>
                                      <p:cBhvr>
                                        <p:cTn id="34" dur="1" fill="hold">
                                          <p:stCondLst>
                                            <p:cond delay="0"/>
                                          </p:stCondLst>
                                        </p:cTn>
                                        <p:tgtEl>
                                          <p:spTgt spid="5">
                                            <p:txEl>
                                              <p:pRg st="7" end="7"/>
                                            </p:txEl>
                                          </p:spTgt>
                                        </p:tgtEl>
                                        <p:attrNameLst>
                                          <p:attrName>style.visibility</p:attrName>
                                        </p:attrNameLst>
                                      </p:cBhvr>
                                      <p:to>
                                        <p:strVal val="visible"/>
                                      </p:to>
                                    </p:set>
                                    <p:animEffect transition="in" filter="randombar(horizontal)">
                                      <p:cBhvr>
                                        <p:cTn id="35" dur="500"/>
                                        <p:tgtEl>
                                          <p:spTgt spid="5">
                                            <p:txEl>
                                              <p:pRg st="7" end="7"/>
                                            </p:txEl>
                                          </p:spTgt>
                                        </p:tgtEl>
                                      </p:cBhvr>
                                    </p:animEffect>
                                  </p:childTnLst>
                                </p:cTn>
                              </p:par>
                              <p:par>
                                <p:cTn id="36" presetID="14" presetClass="entr" presetSubtype="10" fill="hold" nodeType="withEffect">
                                  <p:stCondLst>
                                    <p:cond delay="0"/>
                                  </p:stCondLst>
                                  <p:childTnLst>
                                    <p:set>
                                      <p:cBhvr>
                                        <p:cTn id="37" dur="1" fill="hold">
                                          <p:stCondLst>
                                            <p:cond delay="0"/>
                                          </p:stCondLst>
                                        </p:cTn>
                                        <p:tgtEl>
                                          <p:spTgt spid="5">
                                            <p:txEl>
                                              <p:pRg st="8" end="8"/>
                                            </p:txEl>
                                          </p:spTgt>
                                        </p:tgtEl>
                                        <p:attrNameLst>
                                          <p:attrName>style.visibility</p:attrName>
                                        </p:attrNameLst>
                                      </p:cBhvr>
                                      <p:to>
                                        <p:strVal val="visible"/>
                                      </p:to>
                                    </p:set>
                                    <p:animEffect transition="in" filter="randombar(horizontal)">
                                      <p:cBhvr>
                                        <p:cTn id="38" dur="500"/>
                                        <p:tgtEl>
                                          <p:spTgt spid="5">
                                            <p:txEl>
                                              <p:pRg st="8" end="8"/>
                                            </p:txEl>
                                          </p:spTgt>
                                        </p:tgtEl>
                                      </p:cBhvr>
                                    </p:animEffect>
                                  </p:childTnLst>
                                </p:cTn>
                              </p:par>
                            </p:childTnLst>
                          </p:cTn>
                        </p:par>
                      </p:childTnLst>
                    </p:cTn>
                  </p:par>
                  <p:par>
                    <p:cTn id="39" fill="hold">
                      <p:stCondLst>
                        <p:cond delay="indefinite"/>
                      </p:stCondLst>
                      <p:childTnLst>
                        <p:par>
                          <p:cTn id="40" fill="hold">
                            <p:stCondLst>
                              <p:cond delay="0"/>
                            </p:stCondLst>
                            <p:childTnLst>
                              <p:par>
                                <p:cTn id="41" presetID="14" presetClass="entr" presetSubtype="10" fill="hold" nodeType="clickEffect">
                                  <p:stCondLst>
                                    <p:cond delay="0"/>
                                  </p:stCondLst>
                                  <p:childTnLst>
                                    <p:set>
                                      <p:cBhvr>
                                        <p:cTn id="42" dur="1" fill="hold">
                                          <p:stCondLst>
                                            <p:cond delay="0"/>
                                          </p:stCondLst>
                                        </p:cTn>
                                        <p:tgtEl>
                                          <p:spTgt spid="5">
                                            <p:txEl>
                                              <p:pRg st="10" end="10"/>
                                            </p:txEl>
                                          </p:spTgt>
                                        </p:tgtEl>
                                        <p:attrNameLst>
                                          <p:attrName>style.visibility</p:attrName>
                                        </p:attrNameLst>
                                      </p:cBhvr>
                                      <p:to>
                                        <p:strVal val="visible"/>
                                      </p:to>
                                    </p:set>
                                    <p:animEffect transition="in" filter="randombar(horizontal)">
                                      <p:cBhvr>
                                        <p:cTn id="43" dur="500"/>
                                        <p:tgtEl>
                                          <p:spTgt spid="5">
                                            <p:txEl>
                                              <p:pRg st="10" end="10"/>
                                            </p:txEl>
                                          </p:spTgt>
                                        </p:tgtEl>
                                      </p:cBhvr>
                                    </p:animEffect>
                                  </p:childTnLst>
                                </p:cTn>
                              </p:par>
                            </p:childTnLst>
                          </p:cTn>
                        </p:par>
                      </p:childTnLst>
                    </p:cTn>
                  </p:par>
                </p:childTnLst>
              </p:cTn>
              <p:prevCondLst>
                <p:cond evt="onPrev" delay="0">
                  <p:tgtEl>
                    <p:sldTgt/>
                  </p:tgtEl>
                </p:cond>
              </p:prevCondLst>
              <p:nextCondLst>
                <p:cond evt="onNext" delay="0">
                  <p:tgtEl>
                    <p:sldTgt/>
                  </p:tgtEl>
                </p:cond>
              </p:nextCondLst>
            </p:seq>
          </p:childTnLst>
        </p:cTn>
      </p:par>
    </p:tnLst>
  </p:timing>
</p:sld>
</file>

<file path=ppt/slides/slide3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dirty="0" smtClean="0"/>
              <a:t>The Binding Problem….</a:t>
            </a:r>
            <a:endParaRPr lang="en-GB" dirty="0"/>
          </a:p>
        </p:txBody>
      </p:sp>
      <p:sp>
        <p:nvSpPr>
          <p:cNvPr id="4" name="Content Placeholder 3"/>
          <p:cNvSpPr>
            <a:spLocks noGrp="1"/>
          </p:cNvSpPr>
          <p:nvPr>
            <p:ph sz="half" idx="1"/>
          </p:nvPr>
        </p:nvSpPr>
        <p:spPr/>
        <p:txBody>
          <a:bodyPr>
            <a:normAutofit/>
          </a:bodyPr>
          <a:lstStyle/>
          <a:p>
            <a:r>
              <a:rPr lang="en-GB" b="1" dirty="0" smtClean="0"/>
              <a:t>Segregation problem – </a:t>
            </a:r>
          </a:p>
          <a:p>
            <a:endParaRPr lang="en-GB" dirty="0"/>
          </a:p>
          <a:p>
            <a:r>
              <a:rPr lang="en-GB" dirty="0" smtClean="0"/>
              <a:t>When </a:t>
            </a:r>
            <a:r>
              <a:rPr lang="en-GB" dirty="0"/>
              <a:t>looking at </a:t>
            </a:r>
            <a:r>
              <a:rPr lang="en-GB" dirty="0" smtClean="0"/>
              <a:t>the image to the right – all different form, all different colour… what </a:t>
            </a:r>
            <a:r>
              <a:rPr lang="en-GB" dirty="0"/>
              <a:t>neural mechanisms ensure that the square is perceived as </a:t>
            </a:r>
            <a:r>
              <a:rPr lang="en-GB" dirty="0" smtClean="0"/>
              <a:t>yellow </a:t>
            </a:r>
            <a:r>
              <a:rPr lang="en-GB" dirty="0"/>
              <a:t>and the circle as </a:t>
            </a:r>
            <a:r>
              <a:rPr lang="en-GB" dirty="0" smtClean="0"/>
              <a:t>red, and </a:t>
            </a:r>
            <a:r>
              <a:rPr lang="en-GB" dirty="0"/>
              <a:t>not vice versa</a:t>
            </a:r>
            <a:r>
              <a:rPr lang="en-GB" dirty="0" smtClean="0"/>
              <a:t>?</a:t>
            </a:r>
          </a:p>
          <a:p>
            <a:endParaRPr lang="en-GB" dirty="0"/>
          </a:p>
          <a:p>
            <a:r>
              <a:rPr lang="en-GB" dirty="0" smtClean="0"/>
              <a:t>Similarly for moving vs stationary vision. </a:t>
            </a:r>
            <a:endParaRPr lang="en-GB" dirty="0"/>
          </a:p>
        </p:txBody>
      </p:sp>
      <p:sp>
        <p:nvSpPr>
          <p:cNvPr id="5" name="Content Placeholder 4"/>
          <p:cNvSpPr>
            <a:spLocks noGrp="1"/>
          </p:cNvSpPr>
          <p:nvPr>
            <p:ph sz="half" idx="2"/>
          </p:nvPr>
        </p:nvSpPr>
        <p:spPr/>
        <p:txBody>
          <a:bodyPr>
            <a:normAutofit/>
          </a:bodyPr>
          <a:lstStyle/>
          <a:p>
            <a:endParaRPr lang="en-GB" dirty="0"/>
          </a:p>
        </p:txBody>
      </p:sp>
      <p:pic>
        <p:nvPicPr>
          <p:cNvPr id="6" name="Picture 5"/>
          <p:cNvPicPr>
            <a:picLocks noChangeAspect="1"/>
          </p:cNvPicPr>
          <p:nvPr/>
        </p:nvPicPr>
        <p:blipFill>
          <a:blip r:embed="rId3"/>
          <a:stretch>
            <a:fillRect/>
          </a:stretch>
        </p:blipFill>
        <p:spPr>
          <a:xfrm>
            <a:off x="5295900" y="2253124"/>
            <a:ext cx="3671887" cy="2750371"/>
          </a:xfrm>
          <a:prstGeom prst="rect">
            <a:avLst/>
          </a:prstGeom>
        </p:spPr>
      </p:pic>
    </p:spTree>
    <p:extLst>
      <p:ext uri="{BB962C8B-B14F-4D97-AF65-F5344CB8AC3E}">
        <p14:creationId xmlns:p14="http://schemas.microsoft.com/office/powerpoint/2010/main" val="319179758"/>
      </p:ext>
    </p:extLst>
  </p:cSld>
  <p:clrMapOvr>
    <a:masterClrMapping/>
  </p:clrMapOvr>
  <p:timing>
    <p:tnLst>
      <p:par>
        <p:cTn id="1" dur="indefinite" restart="never" nodeType="tmRoot"/>
      </p:par>
    </p:tnLst>
  </p:timing>
</p:sld>
</file>

<file path=ppt/slides/slide3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dirty="0" smtClean="0"/>
              <a:t>The binding problem. </a:t>
            </a:r>
            <a:endParaRPr lang="en-GB" dirty="0"/>
          </a:p>
        </p:txBody>
      </p:sp>
      <p:sp>
        <p:nvSpPr>
          <p:cNvPr id="3" name="Content Placeholder 2"/>
          <p:cNvSpPr>
            <a:spLocks noGrp="1"/>
          </p:cNvSpPr>
          <p:nvPr>
            <p:ph sz="half" idx="1"/>
          </p:nvPr>
        </p:nvSpPr>
        <p:spPr/>
        <p:txBody>
          <a:bodyPr/>
          <a:lstStyle/>
          <a:p>
            <a:r>
              <a:rPr lang="en-GB" b="1" dirty="0" smtClean="0"/>
              <a:t>Combination Problem – </a:t>
            </a:r>
          </a:p>
          <a:p>
            <a:endParaRPr lang="en-GB" dirty="0"/>
          </a:p>
          <a:p>
            <a:r>
              <a:rPr lang="en-GB" dirty="0" smtClean="0"/>
              <a:t>How objects</a:t>
            </a:r>
            <a:r>
              <a:rPr lang="en-GB" dirty="0"/>
              <a:t>, background and abstract or emotional features are combined into a single </a:t>
            </a:r>
            <a:r>
              <a:rPr lang="en-GB" dirty="0" smtClean="0"/>
              <a:t>experience. </a:t>
            </a:r>
          </a:p>
          <a:p>
            <a:endParaRPr lang="en-GB" dirty="0"/>
          </a:p>
          <a:p>
            <a:r>
              <a:rPr lang="en-GB" dirty="0" smtClean="0"/>
              <a:t>Look at how many different aspects can be noted in the simple diagram to the right. </a:t>
            </a:r>
            <a:endParaRPr lang="en-GB" dirty="0"/>
          </a:p>
        </p:txBody>
      </p:sp>
      <p:sp>
        <p:nvSpPr>
          <p:cNvPr id="4" name="Content Placeholder 3"/>
          <p:cNvSpPr>
            <a:spLocks noGrp="1"/>
          </p:cNvSpPr>
          <p:nvPr>
            <p:ph sz="half" idx="2"/>
          </p:nvPr>
        </p:nvSpPr>
        <p:spPr/>
        <p:txBody>
          <a:bodyPr/>
          <a:lstStyle/>
          <a:p>
            <a:endParaRPr lang="en-GB" dirty="0"/>
          </a:p>
        </p:txBody>
      </p:sp>
      <p:pic>
        <p:nvPicPr>
          <p:cNvPr id="5" name="Picture 4"/>
          <p:cNvPicPr>
            <a:picLocks noChangeAspect="1"/>
          </p:cNvPicPr>
          <p:nvPr/>
        </p:nvPicPr>
        <p:blipFill>
          <a:blip r:embed="rId3"/>
          <a:stretch>
            <a:fillRect/>
          </a:stretch>
        </p:blipFill>
        <p:spPr>
          <a:xfrm>
            <a:off x="5014912" y="2371725"/>
            <a:ext cx="3976688" cy="3889096"/>
          </a:xfrm>
          <a:prstGeom prst="rect">
            <a:avLst/>
          </a:prstGeom>
        </p:spPr>
      </p:pic>
    </p:spTree>
    <p:extLst>
      <p:ext uri="{BB962C8B-B14F-4D97-AF65-F5344CB8AC3E}">
        <p14:creationId xmlns:p14="http://schemas.microsoft.com/office/powerpoint/2010/main" val="3569170951"/>
      </p:ext>
    </p:extLst>
  </p:cSld>
  <p:clrMapOvr>
    <a:masterClrMapping/>
  </p:clrMapOvr>
  <p:timing>
    <p:tnLst>
      <p:par>
        <p:cTn id="1" dur="indefinite" restart="never" nodeType="tmRoot"/>
      </p:par>
    </p:tnLst>
  </p:timing>
</p:sld>
</file>

<file path=ppt/slides/slide3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a:xfrm>
            <a:off x="1460500" y="179294"/>
            <a:ext cx="7772400" cy="1143000"/>
          </a:xfrm>
          <a:solidFill>
            <a:schemeClr val="bg1"/>
          </a:solidFill>
        </p:spPr>
        <p:txBody>
          <a:bodyPr>
            <a:normAutofit fontScale="90000"/>
          </a:bodyPr>
          <a:lstStyle/>
          <a:p>
            <a:r>
              <a:rPr lang="en-GB" dirty="0"/>
              <a:t>Neuropsychological disorders of vision</a:t>
            </a:r>
          </a:p>
        </p:txBody>
      </p:sp>
      <p:sp>
        <p:nvSpPr>
          <p:cNvPr id="3" name="Content Placeholder 2"/>
          <p:cNvSpPr>
            <a:spLocks noGrp="1"/>
          </p:cNvSpPr>
          <p:nvPr>
            <p:ph idx="1"/>
          </p:nvPr>
        </p:nvSpPr>
        <p:spPr>
          <a:xfrm>
            <a:off x="762150" y="1671320"/>
            <a:ext cx="8896575" cy="5077609"/>
          </a:xfrm>
          <a:solidFill>
            <a:schemeClr val="bg1"/>
          </a:solidFill>
        </p:spPr>
        <p:txBody>
          <a:bodyPr/>
          <a:lstStyle/>
          <a:p>
            <a:r>
              <a:rPr lang="en-GB" b="1" dirty="0"/>
              <a:t>Agnosia: </a:t>
            </a:r>
            <a:r>
              <a:rPr lang="en-US" altLang="en-US" dirty="0">
                <a:latin typeface="Arial" panose="020B0604020202020204" pitchFamily="34" charset="0"/>
              </a:rPr>
              <a:t>a failure of recognition, patients with visual agnosia are not able to recognize visual stimuli - they can see the visual stimuli but don’t know what they are. </a:t>
            </a:r>
          </a:p>
          <a:p>
            <a:pPr marL="0" indent="0">
              <a:buNone/>
            </a:pPr>
            <a:endParaRPr lang="en-US" altLang="en-US" sz="1600" dirty="0">
              <a:latin typeface="Arial" panose="020B0604020202020204" pitchFamily="34" charset="0"/>
            </a:endParaRPr>
          </a:p>
          <a:p>
            <a:r>
              <a:rPr lang="en-US" altLang="en-US" dirty="0">
                <a:latin typeface="Arial" panose="020B0604020202020204" pitchFamily="34" charset="0"/>
              </a:rPr>
              <a:t>There are a number of different types of visual agnosia:</a:t>
            </a:r>
          </a:p>
          <a:p>
            <a:pPr lvl="1"/>
            <a:r>
              <a:rPr lang="en-US" altLang="en-US" b="1" dirty="0">
                <a:latin typeface="Arial" panose="020B0604020202020204" pitchFamily="34" charset="0"/>
              </a:rPr>
              <a:t>Achromatopsia (colour agnosia)</a:t>
            </a:r>
          </a:p>
          <a:p>
            <a:pPr lvl="1"/>
            <a:r>
              <a:rPr lang="en-US" altLang="en-US" b="1" dirty="0">
                <a:latin typeface="Arial" panose="020B0604020202020204" pitchFamily="34" charset="0"/>
              </a:rPr>
              <a:t>Akinetopsia (motion agnosia)</a:t>
            </a:r>
          </a:p>
          <a:p>
            <a:pPr lvl="1"/>
            <a:r>
              <a:rPr lang="en-US" altLang="en-US" b="1" dirty="0">
                <a:latin typeface="Arial" panose="020B0604020202020204" pitchFamily="34" charset="0"/>
              </a:rPr>
              <a:t>Prosopagnosia (face agnosia)</a:t>
            </a:r>
          </a:p>
          <a:p>
            <a:pPr lvl="1"/>
            <a:r>
              <a:rPr lang="en-US" altLang="en-US" b="1" dirty="0">
                <a:solidFill>
                  <a:srgbClr val="000000"/>
                </a:solidFill>
                <a:latin typeface="Arial" panose="020B0604020202020204" pitchFamily="34" charset="0"/>
                <a:cs typeface="Arial" panose="020B0604020202020204" pitchFamily="34" charset="0"/>
              </a:rPr>
              <a:t>Simultanagnosia (attention agnosia)</a:t>
            </a:r>
            <a:endParaRPr lang="en-US" altLang="en-US" b="1" dirty="0">
              <a:latin typeface="Arial" panose="020B0604020202020204" pitchFamily="34" charset="0"/>
              <a:cs typeface="Arial" panose="020B0604020202020204" pitchFamily="34" charset="0"/>
            </a:endParaRPr>
          </a:p>
          <a:p>
            <a:pPr lvl="1"/>
            <a:endParaRPr lang="en-US" altLang="en-US" sz="2800" dirty="0">
              <a:latin typeface="Arial" panose="020B0604020202020204" pitchFamily="34" charset="0"/>
            </a:endParaRPr>
          </a:p>
          <a:p>
            <a:endParaRPr lang="en-GB" b="1" dirty="0"/>
          </a:p>
        </p:txBody>
      </p:sp>
    </p:spTree>
    <p:extLst>
      <p:ext uri="{BB962C8B-B14F-4D97-AF65-F5344CB8AC3E}">
        <p14:creationId xmlns:p14="http://schemas.microsoft.com/office/powerpoint/2010/main" val="2576417906"/>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2" presetClass="entr" presetSubtype="4" fill="hold" nodeType="clickEffect">
                                  <p:stCondLst>
                                    <p:cond delay="0"/>
                                  </p:stCondLst>
                                  <p:childTnLst>
                                    <p:set>
                                      <p:cBhvr>
                                        <p:cTn id="6" dur="1" fill="hold">
                                          <p:stCondLst>
                                            <p:cond delay="0"/>
                                          </p:stCondLst>
                                        </p:cTn>
                                        <p:tgtEl>
                                          <p:spTgt spid="3">
                                            <p:txEl>
                                              <p:pRg st="0" end="0"/>
                                            </p:txEl>
                                          </p:spTgt>
                                        </p:tgtEl>
                                        <p:attrNameLst>
                                          <p:attrName>style.visibility</p:attrName>
                                        </p:attrNameLst>
                                      </p:cBhvr>
                                      <p:to>
                                        <p:strVal val="visible"/>
                                      </p:to>
                                    </p:set>
                                    <p:anim calcmode="lin" valueType="num">
                                      <p:cBhvr additive="base">
                                        <p:cTn id="7" dur="500" fill="hold"/>
                                        <p:tgtEl>
                                          <p:spTgt spid="3">
                                            <p:txEl>
                                              <p:pRg st="0" end="0"/>
                                            </p:txEl>
                                          </p:spTgt>
                                        </p:tgtEl>
                                        <p:attrNameLst>
                                          <p:attrName>ppt_x</p:attrName>
                                        </p:attrNameLst>
                                      </p:cBhvr>
                                      <p:tavLst>
                                        <p:tav tm="0">
                                          <p:val>
                                            <p:strVal val="#ppt_x"/>
                                          </p:val>
                                        </p:tav>
                                        <p:tav tm="100000">
                                          <p:val>
                                            <p:strVal val="#ppt_x"/>
                                          </p:val>
                                        </p:tav>
                                      </p:tavLst>
                                    </p:anim>
                                    <p:anim calcmode="lin" valueType="num">
                                      <p:cBhvr additive="base">
                                        <p:cTn id="8" dur="500" fill="hold"/>
                                        <p:tgtEl>
                                          <p:spTgt spid="3">
                                            <p:txEl>
                                              <p:pRg st="0" end="0"/>
                                            </p:txEl>
                                          </p:spTgt>
                                        </p:tgtEl>
                                        <p:attrNameLst>
                                          <p:attrName>ppt_y</p:attrName>
                                        </p:attrNameLst>
                                      </p:cBhvr>
                                      <p:tavLst>
                                        <p:tav tm="0">
                                          <p:val>
                                            <p:strVal val="1+#ppt_h/2"/>
                                          </p:val>
                                        </p:tav>
                                        <p:tav tm="100000">
                                          <p:val>
                                            <p:strVal val="#ppt_y"/>
                                          </p:val>
                                        </p:tav>
                                      </p:tavLst>
                                    </p:anim>
                                  </p:childTnLst>
                                </p:cTn>
                              </p:par>
                            </p:childTnLst>
                          </p:cTn>
                        </p:par>
                      </p:childTnLst>
                    </p:cTn>
                  </p:par>
                  <p:par>
                    <p:cTn id="9" fill="hold">
                      <p:stCondLst>
                        <p:cond delay="indefinite"/>
                      </p:stCondLst>
                      <p:childTnLst>
                        <p:par>
                          <p:cTn id="10" fill="hold">
                            <p:stCondLst>
                              <p:cond delay="0"/>
                            </p:stCondLst>
                            <p:childTnLst>
                              <p:par>
                                <p:cTn id="11" presetID="2" presetClass="entr" presetSubtype="4" fill="hold" nodeType="clickEffect">
                                  <p:stCondLst>
                                    <p:cond delay="0"/>
                                  </p:stCondLst>
                                  <p:childTnLst>
                                    <p:set>
                                      <p:cBhvr>
                                        <p:cTn id="12" dur="1" fill="hold">
                                          <p:stCondLst>
                                            <p:cond delay="0"/>
                                          </p:stCondLst>
                                        </p:cTn>
                                        <p:tgtEl>
                                          <p:spTgt spid="3">
                                            <p:txEl>
                                              <p:pRg st="2" end="2"/>
                                            </p:txEl>
                                          </p:spTgt>
                                        </p:tgtEl>
                                        <p:attrNameLst>
                                          <p:attrName>style.visibility</p:attrName>
                                        </p:attrNameLst>
                                      </p:cBhvr>
                                      <p:to>
                                        <p:strVal val="visible"/>
                                      </p:to>
                                    </p:set>
                                    <p:anim calcmode="lin" valueType="num">
                                      <p:cBhvr additive="base">
                                        <p:cTn id="13" dur="500" fill="hold"/>
                                        <p:tgtEl>
                                          <p:spTgt spid="3">
                                            <p:txEl>
                                              <p:pRg st="2" end="2"/>
                                            </p:txEl>
                                          </p:spTgt>
                                        </p:tgtEl>
                                        <p:attrNameLst>
                                          <p:attrName>ppt_x</p:attrName>
                                        </p:attrNameLst>
                                      </p:cBhvr>
                                      <p:tavLst>
                                        <p:tav tm="0">
                                          <p:val>
                                            <p:strVal val="#ppt_x"/>
                                          </p:val>
                                        </p:tav>
                                        <p:tav tm="100000">
                                          <p:val>
                                            <p:strVal val="#ppt_x"/>
                                          </p:val>
                                        </p:tav>
                                      </p:tavLst>
                                    </p:anim>
                                    <p:anim calcmode="lin" valueType="num">
                                      <p:cBhvr additive="base">
                                        <p:cTn id="14" dur="500" fill="hold"/>
                                        <p:tgtEl>
                                          <p:spTgt spid="3">
                                            <p:txEl>
                                              <p:pRg st="2" end="2"/>
                                            </p:txEl>
                                          </p:spTgt>
                                        </p:tgtEl>
                                        <p:attrNameLst>
                                          <p:attrName>ppt_y</p:attrName>
                                        </p:attrNameLst>
                                      </p:cBhvr>
                                      <p:tavLst>
                                        <p:tav tm="0">
                                          <p:val>
                                            <p:strVal val="1+#ppt_h/2"/>
                                          </p:val>
                                        </p:tav>
                                        <p:tav tm="100000">
                                          <p:val>
                                            <p:strVal val="#ppt_y"/>
                                          </p:val>
                                        </p:tav>
                                      </p:tavLst>
                                    </p:anim>
                                  </p:childTnLst>
                                </p:cTn>
                              </p:par>
                            </p:childTnLst>
                          </p:cTn>
                        </p:par>
                      </p:childTnLst>
                    </p:cTn>
                  </p:par>
                  <p:par>
                    <p:cTn id="15" fill="hold">
                      <p:stCondLst>
                        <p:cond delay="indefinite"/>
                      </p:stCondLst>
                      <p:childTnLst>
                        <p:par>
                          <p:cTn id="16" fill="hold">
                            <p:stCondLst>
                              <p:cond delay="0"/>
                            </p:stCondLst>
                            <p:childTnLst>
                              <p:par>
                                <p:cTn id="17" presetID="2" presetClass="entr" presetSubtype="4" fill="hold" nodeType="clickEffect">
                                  <p:stCondLst>
                                    <p:cond delay="0"/>
                                  </p:stCondLst>
                                  <p:childTnLst>
                                    <p:set>
                                      <p:cBhvr>
                                        <p:cTn id="18" dur="1" fill="hold">
                                          <p:stCondLst>
                                            <p:cond delay="0"/>
                                          </p:stCondLst>
                                        </p:cTn>
                                        <p:tgtEl>
                                          <p:spTgt spid="3">
                                            <p:txEl>
                                              <p:pRg st="3" end="3"/>
                                            </p:txEl>
                                          </p:spTgt>
                                        </p:tgtEl>
                                        <p:attrNameLst>
                                          <p:attrName>style.visibility</p:attrName>
                                        </p:attrNameLst>
                                      </p:cBhvr>
                                      <p:to>
                                        <p:strVal val="visible"/>
                                      </p:to>
                                    </p:set>
                                    <p:anim calcmode="lin" valueType="num">
                                      <p:cBhvr additive="base">
                                        <p:cTn id="19" dur="500" fill="hold"/>
                                        <p:tgtEl>
                                          <p:spTgt spid="3">
                                            <p:txEl>
                                              <p:pRg st="3" end="3"/>
                                            </p:txEl>
                                          </p:spTgt>
                                        </p:tgtEl>
                                        <p:attrNameLst>
                                          <p:attrName>ppt_x</p:attrName>
                                        </p:attrNameLst>
                                      </p:cBhvr>
                                      <p:tavLst>
                                        <p:tav tm="0">
                                          <p:val>
                                            <p:strVal val="#ppt_x"/>
                                          </p:val>
                                        </p:tav>
                                        <p:tav tm="100000">
                                          <p:val>
                                            <p:strVal val="#ppt_x"/>
                                          </p:val>
                                        </p:tav>
                                      </p:tavLst>
                                    </p:anim>
                                    <p:anim calcmode="lin" valueType="num">
                                      <p:cBhvr additive="base">
                                        <p:cTn id="20" dur="500" fill="hold"/>
                                        <p:tgtEl>
                                          <p:spTgt spid="3">
                                            <p:txEl>
                                              <p:pRg st="3" end="3"/>
                                            </p:txEl>
                                          </p:spTgt>
                                        </p:tgtEl>
                                        <p:attrNameLst>
                                          <p:attrName>ppt_y</p:attrName>
                                        </p:attrNameLst>
                                      </p:cBhvr>
                                      <p:tavLst>
                                        <p:tav tm="0">
                                          <p:val>
                                            <p:strVal val="1+#ppt_h/2"/>
                                          </p:val>
                                        </p:tav>
                                        <p:tav tm="100000">
                                          <p:val>
                                            <p:strVal val="#ppt_y"/>
                                          </p:val>
                                        </p:tav>
                                      </p:tavLst>
                                    </p:anim>
                                  </p:childTnLst>
                                </p:cTn>
                              </p:par>
                            </p:childTnLst>
                          </p:cTn>
                        </p:par>
                      </p:childTnLst>
                    </p:cTn>
                  </p:par>
                  <p:par>
                    <p:cTn id="21" fill="hold">
                      <p:stCondLst>
                        <p:cond delay="indefinite"/>
                      </p:stCondLst>
                      <p:childTnLst>
                        <p:par>
                          <p:cTn id="22" fill="hold">
                            <p:stCondLst>
                              <p:cond delay="0"/>
                            </p:stCondLst>
                            <p:childTnLst>
                              <p:par>
                                <p:cTn id="23" presetID="2" presetClass="entr" presetSubtype="4" fill="hold" nodeType="clickEffect">
                                  <p:stCondLst>
                                    <p:cond delay="0"/>
                                  </p:stCondLst>
                                  <p:childTnLst>
                                    <p:set>
                                      <p:cBhvr>
                                        <p:cTn id="24" dur="1" fill="hold">
                                          <p:stCondLst>
                                            <p:cond delay="0"/>
                                          </p:stCondLst>
                                        </p:cTn>
                                        <p:tgtEl>
                                          <p:spTgt spid="3">
                                            <p:txEl>
                                              <p:pRg st="4" end="4"/>
                                            </p:txEl>
                                          </p:spTgt>
                                        </p:tgtEl>
                                        <p:attrNameLst>
                                          <p:attrName>style.visibility</p:attrName>
                                        </p:attrNameLst>
                                      </p:cBhvr>
                                      <p:to>
                                        <p:strVal val="visible"/>
                                      </p:to>
                                    </p:set>
                                    <p:anim calcmode="lin" valueType="num">
                                      <p:cBhvr additive="base">
                                        <p:cTn id="25" dur="500" fill="hold"/>
                                        <p:tgtEl>
                                          <p:spTgt spid="3">
                                            <p:txEl>
                                              <p:pRg st="4" end="4"/>
                                            </p:txEl>
                                          </p:spTgt>
                                        </p:tgtEl>
                                        <p:attrNameLst>
                                          <p:attrName>ppt_x</p:attrName>
                                        </p:attrNameLst>
                                      </p:cBhvr>
                                      <p:tavLst>
                                        <p:tav tm="0">
                                          <p:val>
                                            <p:strVal val="#ppt_x"/>
                                          </p:val>
                                        </p:tav>
                                        <p:tav tm="100000">
                                          <p:val>
                                            <p:strVal val="#ppt_x"/>
                                          </p:val>
                                        </p:tav>
                                      </p:tavLst>
                                    </p:anim>
                                    <p:anim calcmode="lin" valueType="num">
                                      <p:cBhvr additive="base">
                                        <p:cTn id="26" dur="500" fill="hold"/>
                                        <p:tgtEl>
                                          <p:spTgt spid="3">
                                            <p:txEl>
                                              <p:pRg st="4" end="4"/>
                                            </p:txEl>
                                          </p:spTgt>
                                        </p:tgtEl>
                                        <p:attrNameLst>
                                          <p:attrName>ppt_y</p:attrName>
                                        </p:attrNameLst>
                                      </p:cBhvr>
                                      <p:tavLst>
                                        <p:tav tm="0">
                                          <p:val>
                                            <p:strVal val="1+#ppt_h/2"/>
                                          </p:val>
                                        </p:tav>
                                        <p:tav tm="100000">
                                          <p:val>
                                            <p:strVal val="#ppt_y"/>
                                          </p:val>
                                        </p:tav>
                                      </p:tavLst>
                                    </p:anim>
                                  </p:childTnLst>
                                </p:cTn>
                              </p:par>
                            </p:childTnLst>
                          </p:cTn>
                        </p:par>
                      </p:childTnLst>
                    </p:cTn>
                  </p:par>
                  <p:par>
                    <p:cTn id="27" fill="hold">
                      <p:stCondLst>
                        <p:cond delay="indefinite"/>
                      </p:stCondLst>
                      <p:childTnLst>
                        <p:par>
                          <p:cTn id="28" fill="hold">
                            <p:stCondLst>
                              <p:cond delay="0"/>
                            </p:stCondLst>
                            <p:childTnLst>
                              <p:par>
                                <p:cTn id="29" presetID="2" presetClass="entr" presetSubtype="4" fill="hold" nodeType="clickEffect">
                                  <p:stCondLst>
                                    <p:cond delay="0"/>
                                  </p:stCondLst>
                                  <p:childTnLst>
                                    <p:set>
                                      <p:cBhvr>
                                        <p:cTn id="30" dur="1" fill="hold">
                                          <p:stCondLst>
                                            <p:cond delay="0"/>
                                          </p:stCondLst>
                                        </p:cTn>
                                        <p:tgtEl>
                                          <p:spTgt spid="3">
                                            <p:txEl>
                                              <p:pRg st="5" end="5"/>
                                            </p:txEl>
                                          </p:spTgt>
                                        </p:tgtEl>
                                        <p:attrNameLst>
                                          <p:attrName>style.visibility</p:attrName>
                                        </p:attrNameLst>
                                      </p:cBhvr>
                                      <p:to>
                                        <p:strVal val="visible"/>
                                      </p:to>
                                    </p:set>
                                    <p:anim calcmode="lin" valueType="num">
                                      <p:cBhvr additive="base">
                                        <p:cTn id="31" dur="500" fill="hold"/>
                                        <p:tgtEl>
                                          <p:spTgt spid="3">
                                            <p:txEl>
                                              <p:pRg st="5" end="5"/>
                                            </p:txEl>
                                          </p:spTgt>
                                        </p:tgtEl>
                                        <p:attrNameLst>
                                          <p:attrName>ppt_x</p:attrName>
                                        </p:attrNameLst>
                                      </p:cBhvr>
                                      <p:tavLst>
                                        <p:tav tm="0">
                                          <p:val>
                                            <p:strVal val="#ppt_x"/>
                                          </p:val>
                                        </p:tav>
                                        <p:tav tm="100000">
                                          <p:val>
                                            <p:strVal val="#ppt_x"/>
                                          </p:val>
                                        </p:tav>
                                      </p:tavLst>
                                    </p:anim>
                                    <p:anim calcmode="lin" valueType="num">
                                      <p:cBhvr additive="base">
                                        <p:cTn id="32" dur="500" fill="hold"/>
                                        <p:tgtEl>
                                          <p:spTgt spid="3">
                                            <p:txEl>
                                              <p:pRg st="5" end="5"/>
                                            </p:txEl>
                                          </p:spTgt>
                                        </p:tgtEl>
                                        <p:attrNameLst>
                                          <p:attrName>ppt_y</p:attrName>
                                        </p:attrNameLst>
                                      </p:cBhvr>
                                      <p:tavLst>
                                        <p:tav tm="0">
                                          <p:val>
                                            <p:strVal val="1+#ppt_h/2"/>
                                          </p:val>
                                        </p:tav>
                                        <p:tav tm="100000">
                                          <p:val>
                                            <p:strVal val="#ppt_y"/>
                                          </p:val>
                                        </p:tav>
                                      </p:tavLst>
                                    </p:anim>
                                  </p:childTnLst>
                                </p:cTn>
                              </p:par>
                            </p:childTnLst>
                          </p:cTn>
                        </p:par>
                      </p:childTnLst>
                    </p:cTn>
                  </p:par>
                  <p:par>
                    <p:cTn id="33" fill="hold">
                      <p:stCondLst>
                        <p:cond delay="indefinite"/>
                      </p:stCondLst>
                      <p:childTnLst>
                        <p:par>
                          <p:cTn id="34" fill="hold">
                            <p:stCondLst>
                              <p:cond delay="0"/>
                            </p:stCondLst>
                            <p:childTnLst>
                              <p:par>
                                <p:cTn id="35" presetID="2" presetClass="entr" presetSubtype="4" fill="hold" nodeType="clickEffect">
                                  <p:stCondLst>
                                    <p:cond delay="0"/>
                                  </p:stCondLst>
                                  <p:childTnLst>
                                    <p:set>
                                      <p:cBhvr>
                                        <p:cTn id="36" dur="1" fill="hold">
                                          <p:stCondLst>
                                            <p:cond delay="0"/>
                                          </p:stCondLst>
                                        </p:cTn>
                                        <p:tgtEl>
                                          <p:spTgt spid="3">
                                            <p:txEl>
                                              <p:pRg st="6" end="6"/>
                                            </p:txEl>
                                          </p:spTgt>
                                        </p:tgtEl>
                                        <p:attrNameLst>
                                          <p:attrName>style.visibility</p:attrName>
                                        </p:attrNameLst>
                                      </p:cBhvr>
                                      <p:to>
                                        <p:strVal val="visible"/>
                                      </p:to>
                                    </p:set>
                                    <p:anim calcmode="lin" valueType="num">
                                      <p:cBhvr additive="base">
                                        <p:cTn id="37" dur="500" fill="hold"/>
                                        <p:tgtEl>
                                          <p:spTgt spid="3">
                                            <p:txEl>
                                              <p:pRg st="6" end="6"/>
                                            </p:txEl>
                                          </p:spTgt>
                                        </p:tgtEl>
                                        <p:attrNameLst>
                                          <p:attrName>ppt_x</p:attrName>
                                        </p:attrNameLst>
                                      </p:cBhvr>
                                      <p:tavLst>
                                        <p:tav tm="0">
                                          <p:val>
                                            <p:strVal val="#ppt_x"/>
                                          </p:val>
                                        </p:tav>
                                        <p:tav tm="100000">
                                          <p:val>
                                            <p:strVal val="#ppt_x"/>
                                          </p:val>
                                        </p:tav>
                                      </p:tavLst>
                                    </p:anim>
                                    <p:anim calcmode="lin" valueType="num">
                                      <p:cBhvr additive="base">
                                        <p:cTn id="38" dur="500" fill="hold"/>
                                        <p:tgtEl>
                                          <p:spTgt spid="3">
                                            <p:txEl>
                                              <p:pRg st="6" end="6"/>
                                            </p:txEl>
                                          </p:spTgt>
                                        </p:tgtEl>
                                        <p:attrNameLst>
                                          <p:attrName>ppt_y</p:attrName>
                                        </p:attrNameLst>
                                      </p:cBhvr>
                                      <p:tavLst>
                                        <p:tav tm="0">
                                          <p:val>
                                            <p:strVal val="1+#ppt_h/2"/>
                                          </p:val>
                                        </p:tav>
                                        <p:tav tm="100000">
                                          <p:val>
                                            <p:strVal val="#ppt_y"/>
                                          </p:val>
                                        </p:tav>
                                      </p:tavLst>
                                    </p:anim>
                                  </p:childTnLst>
                                </p:cTn>
                              </p:par>
                            </p:childTnLst>
                          </p:cTn>
                        </p:par>
                      </p:childTnLst>
                    </p:cTn>
                  </p:par>
                </p:childTnLst>
              </p:cTn>
              <p:prevCondLst>
                <p:cond evt="onPrev" delay="0">
                  <p:tgtEl>
                    <p:sldTgt/>
                  </p:tgtEl>
                </p:cond>
              </p:prevCondLst>
              <p:nextCondLst>
                <p:cond evt="onNext" delay="0">
                  <p:tgtEl>
                    <p:sldTgt/>
                  </p:tgtEl>
                </p:cond>
              </p:nextCondLst>
            </p:seq>
          </p:childTnLst>
        </p:cTn>
      </p:par>
    </p:tnLst>
  </p:timing>
</p:sld>
</file>

<file path=ppt/slides/slide4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dirty="0" smtClean="0"/>
              <a:t>Achromatopsia – Colour Agnosia. </a:t>
            </a:r>
            <a:endParaRPr lang="en-GB" dirty="0"/>
          </a:p>
        </p:txBody>
      </p:sp>
      <p:sp>
        <p:nvSpPr>
          <p:cNvPr id="3" name="Content Placeholder 2"/>
          <p:cNvSpPr>
            <a:spLocks noGrp="1"/>
          </p:cNvSpPr>
          <p:nvPr>
            <p:ph idx="1"/>
          </p:nvPr>
        </p:nvSpPr>
        <p:spPr/>
        <p:txBody>
          <a:bodyPr>
            <a:normAutofit/>
          </a:bodyPr>
          <a:lstStyle/>
          <a:p>
            <a:r>
              <a:rPr lang="en-GB" dirty="0" smtClean="0"/>
              <a:t>Not to be confused with people who are colour blind. </a:t>
            </a:r>
          </a:p>
          <a:p>
            <a:endParaRPr lang="en-GB" dirty="0"/>
          </a:p>
          <a:p>
            <a:r>
              <a:rPr lang="en-GB" dirty="0" smtClean="0"/>
              <a:t>Colour blind – usually refers to someone who has inherited a gene that results in an abnormality in the photoreceptor system. </a:t>
            </a:r>
          </a:p>
          <a:p>
            <a:pPr lvl="1"/>
            <a:r>
              <a:rPr lang="en-GB" dirty="0" smtClean="0"/>
              <a:t>Dichromats – only two photopigments. </a:t>
            </a:r>
          </a:p>
          <a:p>
            <a:pPr lvl="1"/>
            <a:r>
              <a:rPr lang="en-GB" dirty="0" smtClean="0"/>
              <a:t>Anomalous trichromates – have all three photopigments, but one has abnormal sensitivity. </a:t>
            </a:r>
          </a:p>
          <a:p>
            <a:endParaRPr lang="en-GB" dirty="0"/>
          </a:p>
          <a:p>
            <a:r>
              <a:rPr lang="en-GB" dirty="0" smtClean="0"/>
              <a:t>Achromatopsia – disorder of colour perception.</a:t>
            </a:r>
          </a:p>
          <a:p>
            <a:pPr lvl="1"/>
            <a:r>
              <a:rPr lang="en-GB" dirty="0" smtClean="0"/>
              <a:t>“Everything is a dirty shade of grey”.  </a:t>
            </a:r>
            <a:endParaRPr lang="en-GB" dirty="0"/>
          </a:p>
        </p:txBody>
      </p:sp>
    </p:spTree>
    <p:extLst>
      <p:ext uri="{BB962C8B-B14F-4D97-AF65-F5344CB8AC3E}">
        <p14:creationId xmlns:p14="http://schemas.microsoft.com/office/powerpoint/2010/main" val="2260766070"/>
      </p:ext>
    </p:extLst>
  </p:cSld>
  <p:clrMapOvr>
    <a:masterClrMapping/>
  </p:clrMapOvr>
  <p:timing>
    <p:tnLst>
      <p:par>
        <p:cTn id="1" dur="indefinite" restart="never" nodeType="tmRoot"/>
      </p:par>
    </p:tnLst>
  </p:timing>
</p:sld>
</file>

<file path=ppt/slides/slide4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dirty="0"/>
              <a:t>MRI on Achromatopsia </a:t>
            </a:r>
          </a:p>
        </p:txBody>
      </p:sp>
      <p:sp>
        <p:nvSpPr>
          <p:cNvPr id="3" name="Content Placeholder 2"/>
          <p:cNvSpPr>
            <a:spLocks noGrp="1"/>
          </p:cNvSpPr>
          <p:nvPr>
            <p:ph sz="half" idx="1"/>
          </p:nvPr>
        </p:nvSpPr>
        <p:spPr/>
        <p:txBody>
          <a:bodyPr>
            <a:normAutofit fontScale="92500" lnSpcReduction="20000"/>
          </a:bodyPr>
          <a:lstStyle/>
          <a:p>
            <a:r>
              <a:rPr lang="en-GB" dirty="0" smtClean="0"/>
              <a:t>Tanaka et al (2002). </a:t>
            </a:r>
          </a:p>
          <a:p>
            <a:endParaRPr lang="en-GB" dirty="0"/>
          </a:p>
          <a:p>
            <a:r>
              <a:rPr lang="en-GB" dirty="0" smtClean="0"/>
              <a:t>MRI scan showed that lesions </a:t>
            </a:r>
            <a:r>
              <a:rPr lang="en-GB" dirty="0"/>
              <a:t>in the infracalcarine area(Brodmann's area 18 and 19) were associated </a:t>
            </a:r>
            <a:r>
              <a:rPr lang="en-GB" dirty="0" smtClean="0"/>
              <a:t>with achromatopsia – 4 patients diagnosed. </a:t>
            </a:r>
          </a:p>
          <a:p>
            <a:endParaRPr lang="en-GB" dirty="0"/>
          </a:p>
          <a:p>
            <a:r>
              <a:rPr lang="en-GB" dirty="0" smtClean="0"/>
              <a:t>Anterio-ventral </a:t>
            </a:r>
            <a:r>
              <a:rPr lang="en-GB" dirty="0"/>
              <a:t>temporo-occipital area are </a:t>
            </a:r>
            <a:r>
              <a:rPr lang="en-GB" dirty="0" smtClean="0"/>
              <a:t>associated achromatopsia.</a:t>
            </a:r>
          </a:p>
          <a:p>
            <a:endParaRPr lang="en-GB" dirty="0"/>
          </a:p>
          <a:p>
            <a:r>
              <a:rPr lang="en-GB" dirty="0" smtClean="0"/>
              <a:t>Consistent with previous autopsy reports and functional imaging studies. </a:t>
            </a:r>
            <a:endParaRPr lang="en-GB" dirty="0"/>
          </a:p>
        </p:txBody>
      </p:sp>
      <p:sp>
        <p:nvSpPr>
          <p:cNvPr id="4" name="Content Placeholder 3"/>
          <p:cNvSpPr>
            <a:spLocks noGrp="1"/>
          </p:cNvSpPr>
          <p:nvPr>
            <p:ph sz="half" idx="2"/>
          </p:nvPr>
        </p:nvSpPr>
        <p:spPr/>
        <p:txBody>
          <a:bodyPr>
            <a:normAutofit fontScale="92500" lnSpcReduction="20000"/>
          </a:bodyPr>
          <a:lstStyle/>
          <a:p>
            <a:endParaRPr lang="en-GB" dirty="0"/>
          </a:p>
        </p:txBody>
      </p:sp>
      <p:pic>
        <p:nvPicPr>
          <p:cNvPr id="5" name="Picture 4"/>
          <p:cNvPicPr>
            <a:picLocks noChangeAspect="1"/>
          </p:cNvPicPr>
          <p:nvPr/>
        </p:nvPicPr>
        <p:blipFill>
          <a:blip r:embed="rId3"/>
          <a:stretch>
            <a:fillRect/>
          </a:stretch>
        </p:blipFill>
        <p:spPr>
          <a:xfrm>
            <a:off x="5332848" y="2160589"/>
            <a:ext cx="4042217" cy="3338511"/>
          </a:xfrm>
          <a:prstGeom prst="rect">
            <a:avLst/>
          </a:prstGeom>
        </p:spPr>
      </p:pic>
    </p:spTree>
    <p:extLst>
      <p:ext uri="{BB962C8B-B14F-4D97-AF65-F5344CB8AC3E}">
        <p14:creationId xmlns:p14="http://schemas.microsoft.com/office/powerpoint/2010/main" val="2355889290"/>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2" presetClass="entr" presetSubtype="4" fill="hold" nodeType="clickEffect">
                                  <p:stCondLst>
                                    <p:cond delay="0"/>
                                  </p:stCondLst>
                                  <p:childTnLst>
                                    <p:set>
                                      <p:cBhvr>
                                        <p:cTn id="6" dur="1" fill="hold">
                                          <p:stCondLst>
                                            <p:cond delay="0"/>
                                          </p:stCondLst>
                                        </p:cTn>
                                        <p:tgtEl>
                                          <p:spTgt spid="3">
                                            <p:txEl>
                                              <p:pRg st="0" end="0"/>
                                            </p:txEl>
                                          </p:spTgt>
                                        </p:tgtEl>
                                        <p:attrNameLst>
                                          <p:attrName>style.visibility</p:attrName>
                                        </p:attrNameLst>
                                      </p:cBhvr>
                                      <p:to>
                                        <p:strVal val="visible"/>
                                      </p:to>
                                    </p:set>
                                    <p:anim calcmode="lin" valueType="num">
                                      <p:cBhvr additive="base">
                                        <p:cTn id="7" dur="500" fill="hold"/>
                                        <p:tgtEl>
                                          <p:spTgt spid="3">
                                            <p:txEl>
                                              <p:pRg st="0" end="0"/>
                                            </p:txEl>
                                          </p:spTgt>
                                        </p:tgtEl>
                                        <p:attrNameLst>
                                          <p:attrName>ppt_x</p:attrName>
                                        </p:attrNameLst>
                                      </p:cBhvr>
                                      <p:tavLst>
                                        <p:tav tm="0">
                                          <p:val>
                                            <p:strVal val="#ppt_x"/>
                                          </p:val>
                                        </p:tav>
                                        <p:tav tm="100000">
                                          <p:val>
                                            <p:strVal val="#ppt_x"/>
                                          </p:val>
                                        </p:tav>
                                      </p:tavLst>
                                    </p:anim>
                                    <p:anim calcmode="lin" valueType="num">
                                      <p:cBhvr additive="base">
                                        <p:cTn id="8" dur="500" fill="hold"/>
                                        <p:tgtEl>
                                          <p:spTgt spid="3">
                                            <p:txEl>
                                              <p:pRg st="0" end="0"/>
                                            </p:txEl>
                                          </p:spTgt>
                                        </p:tgtEl>
                                        <p:attrNameLst>
                                          <p:attrName>ppt_y</p:attrName>
                                        </p:attrNameLst>
                                      </p:cBhvr>
                                      <p:tavLst>
                                        <p:tav tm="0">
                                          <p:val>
                                            <p:strVal val="1+#ppt_h/2"/>
                                          </p:val>
                                        </p:tav>
                                        <p:tav tm="100000">
                                          <p:val>
                                            <p:strVal val="#ppt_y"/>
                                          </p:val>
                                        </p:tav>
                                      </p:tavLst>
                                    </p:anim>
                                  </p:childTnLst>
                                </p:cTn>
                              </p:par>
                            </p:childTnLst>
                          </p:cTn>
                        </p:par>
                      </p:childTnLst>
                    </p:cTn>
                  </p:par>
                  <p:par>
                    <p:cTn id="9" fill="hold">
                      <p:stCondLst>
                        <p:cond delay="indefinite"/>
                      </p:stCondLst>
                      <p:childTnLst>
                        <p:par>
                          <p:cTn id="10" fill="hold">
                            <p:stCondLst>
                              <p:cond delay="0"/>
                            </p:stCondLst>
                            <p:childTnLst>
                              <p:par>
                                <p:cTn id="11" presetID="2" presetClass="entr" presetSubtype="4" fill="hold" nodeType="clickEffect">
                                  <p:stCondLst>
                                    <p:cond delay="0"/>
                                  </p:stCondLst>
                                  <p:childTnLst>
                                    <p:set>
                                      <p:cBhvr>
                                        <p:cTn id="12" dur="1" fill="hold">
                                          <p:stCondLst>
                                            <p:cond delay="0"/>
                                          </p:stCondLst>
                                        </p:cTn>
                                        <p:tgtEl>
                                          <p:spTgt spid="3">
                                            <p:txEl>
                                              <p:pRg st="2" end="2"/>
                                            </p:txEl>
                                          </p:spTgt>
                                        </p:tgtEl>
                                        <p:attrNameLst>
                                          <p:attrName>style.visibility</p:attrName>
                                        </p:attrNameLst>
                                      </p:cBhvr>
                                      <p:to>
                                        <p:strVal val="visible"/>
                                      </p:to>
                                    </p:set>
                                    <p:anim calcmode="lin" valueType="num">
                                      <p:cBhvr additive="base">
                                        <p:cTn id="13" dur="500" fill="hold"/>
                                        <p:tgtEl>
                                          <p:spTgt spid="3">
                                            <p:txEl>
                                              <p:pRg st="2" end="2"/>
                                            </p:txEl>
                                          </p:spTgt>
                                        </p:tgtEl>
                                        <p:attrNameLst>
                                          <p:attrName>ppt_x</p:attrName>
                                        </p:attrNameLst>
                                      </p:cBhvr>
                                      <p:tavLst>
                                        <p:tav tm="0">
                                          <p:val>
                                            <p:strVal val="#ppt_x"/>
                                          </p:val>
                                        </p:tav>
                                        <p:tav tm="100000">
                                          <p:val>
                                            <p:strVal val="#ppt_x"/>
                                          </p:val>
                                        </p:tav>
                                      </p:tavLst>
                                    </p:anim>
                                    <p:anim calcmode="lin" valueType="num">
                                      <p:cBhvr additive="base">
                                        <p:cTn id="14" dur="500" fill="hold"/>
                                        <p:tgtEl>
                                          <p:spTgt spid="3">
                                            <p:txEl>
                                              <p:pRg st="2" end="2"/>
                                            </p:txEl>
                                          </p:spTgt>
                                        </p:tgtEl>
                                        <p:attrNameLst>
                                          <p:attrName>ppt_y</p:attrName>
                                        </p:attrNameLst>
                                      </p:cBhvr>
                                      <p:tavLst>
                                        <p:tav tm="0">
                                          <p:val>
                                            <p:strVal val="1+#ppt_h/2"/>
                                          </p:val>
                                        </p:tav>
                                        <p:tav tm="100000">
                                          <p:val>
                                            <p:strVal val="#ppt_y"/>
                                          </p:val>
                                        </p:tav>
                                      </p:tavLst>
                                    </p:anim>
                                  </p:childTnLst>
                                </p:cTn>
                              </p:par>
                            </p:childTnLst>
                          </p:cTn>
                        </p:par>
                      </p:childTnLst>
                    </p:cTn>
                  </p:par>
                  <p:par>
                    <p:cTn id="15" fill="hold">
                      <p:stCondLst>
                        <p:cond delay="indefinite"/>
                      </p:stCondLst>
                      <p:childTnLst>
                        <p:par>
                          <p:cTn id="16" fill="hold">
                            <p:stCondLst>
                              <p:cond delay="0"/>
                            </p:stCondLst>
                            <p:childTnLst>
                              <p:par>
                                <p:cTn id="17" presetID="2" presetClass="entr" presetSubtype="4" fill="hold" nodeType="clickEffect">
                                  <p:stCondLst>
                                    <p:cond delay="0"/>
                                  </p:stCondLst>
                                  <p:childTnLst>
                                    <p:set>
                                      <p:cBhvr>
                                        <p:cTn id="18" dur="1" fill="hold">
                                          <p:stCondLst>
                                            <p:cond delay="0"/>
                                          </p:stCondLst>
                                        </p:cTn>
                                        <p:tgtEl>
                                          <p:spTgt spid="3">
                                            <p:txEl>
                                              <p:pRg st="4" end="4"/>
                                            </p:txEl>
                                          </p:spTgt>
                                        </p:tgtEl>
                                        <p:attrNameLst>
                                          <p:attrName>style.visibility</p:attrName>
                                        </p:attrNameLst>
                                      </p:cBhvr>
                                      <p:to>
                                        <p:strVal val="visible"/>
                                      </p:to>
                                    </p:set>
                                    <p:anim calcmode="lin" valueType="num">
                                      <p:cBhvr additive="base">
                                        <p:cTn id="19" dur="500" fill="hold"/>
                                        <p:tgtEl>
                                          <p:spTgt spid="3">
                                            <p:txEl>
                                              <p:pRg st="4" end="4"/>
                                            </p:txEl>
                                          </p:spTgt>
                                        </p:tgtEl>
                                        <p:attrNameLst>
                                          <p:attrName>ppt_x</p:attrName>
                                        </p:attrNameLst>
                                      </p:cBhvr>
                                      <p:tavLst>
                                        <p:tav tm="0">
                                          <p:val>
                                            <p:strVal val="#ppt_x"/>
                                          </p:val>
                                        </p:tav>
                                        <p:tav tm="100000">
                                          <p:val>
                                            <p:strVal val="#ppt_x"/>
                                          </p:val>
                                        </p:tav>
                                      </p:tavLst>
                                    </p:anim>
                                    <p:anim calcmode="lin" valueType="num">
                                      <p:cBhvr additive="base">
                                        <p:cTn id="20" dur="500" fill="hold"/>
                                        <p:tgtEl>
                                          <p:spTgt spid="3">
                                            <p:txEl>
                                              <p:pRg st="4" end="4"/>
                                            </p:txEl>
                                          </p:spTgt>
                                        </p:tgtEl>
                                        <p:attrNameLst>
                                          <p:attrName>ppt_y</p:attrName>
                                        </p:attrNameLst>
                                      </p:cBhvr>
                                      <p:tavLst>
                                        <p:tav tm="0">
                                          <p:val>
                                            <p:strVal val="1+#ppt_h/2"/>
                                          </p:val>
                                        </p:tav>
                                        <p:tav tm="100000">
                                          <p:val>
                                            <p:strVal val="#ppt_y"/>
                                          </p:val>
                                        </p:tav>
                                      </p:tavLst>
                                    </p:anim>
                                  </p:childTnLst>
                                </p:cTn>
                              </p:par>
                            </p:childTnLst>
                          </p:cTn>
                        </p:par>
                      </p:childTnLst>
                    </p:cTn>
                  </p:par>
                  <p:par>
                    <p:cTn id="21" fill="hold">
                      <p:stCondLst>
                        <p:cond delay="indefinite"/>
                      </p:stCondLst>
                      <p:childTnLst>
                        <p:par>
                          <p:cTn id="22" fill="hold">
                            <p:stCondLst>
                              <p:cond delay="0"/>
                            </p:stCondLst>
                            <p:childTnLst>
                              <p:par>
                                <p:cTn id="23" presetID="2" presetClass="entr" presetSubtype="4" fill="hold" nodeType="clickEffect">
                                  <p:stCondLst>
                                    <p:cond delay="0"/>
                                  </p:stCondLst>
                                  <p:childTnLst>
                                    <p:set>
                                      <p:cBhvr>
                                        <p:cTn id="24" dur="1" fill="hold">
                                          <p:stCondLst>
                                            <p:cond delay="0"/>
                                          </p:stCondLst>
                                        </p:cTn>
                                        <p:tgtEl>
                                          <p:spTgt spid="3">
                                            <p:txEl>
                                              <p:pRg st="6" end="6"/>
                                            </p:txEl>
                                          </p:spTgt>
                                        </p:tgtEl>
                                        <p:attrNameLst>
                                          <p:attrName>style.visibility</p:attrName>
                                        </p:attrNameLst>
                                      </p:cBhvr>
                                      <p:to>
                                        <p:strVal val="visible"/>
                                      </p:to>
                                    </p:set>
                                    <p:anim calcmode="lin" valueType="num">
                                      <p:cBhvr additive="base">
                                        <p:cTn id="25" dur="500" fill="hold"/>
                                        <p:tgtEl>
                                          <p:spTgt spid="3">
                                            <p:txEl>
                                              <p:pRg st="6" end="6"/>
                                            </p:txEl>
                                          </p:spTgt>
                                        </p:tgtEl>
                                        <p:attrNameLst>
                                          <p:attrName>ppt_x</p:attrName>
                                        </p:attrNameLst>
                                      </p:cBhvr>
                                      <p:tavLst>
                                        <p:tav tm="0">
                                          <p:val>
                                            <p:strVal val="#ppt_x"/>
                                          </p:val>
                                        </p:tav>
                                        <p:tav tm="100000">
                                          <p:val>
                                            <p:strVal val="#ppt_x"/>
                                          </p:val>
                                        </p:tav>
                                      </p:tavLst>
                                    </p:anim>
                                    <p:anim calcmode="lin" valueType="num">
                                      <p:cBhvr additive="base">
                                        <p:cTn id="26" dur="500" fill="hold"/>
                                        <p:tgtEl>
                                          <p:spTgt spid="3">
                                            <p:txEl>
                                              <p:pRg st="6" end="6"/>
                                            </p:txEl>
                                          </p:spTgt>
                                        </p:tgtEl>
                                        <p:attrNameLst>
                                          <p:attrName>ppt_y</p:attrName>
                                        </p:attrNameLst>
                                      </p:cBhvr>
                                      <p:tavLst>
                                        <p:tav tm="0">
                                          <p:val>
                                            <p:strVal val="1+#ppt_h/2"/>
                                          </p:val>
                                        </p:tav>
                                        <p:tav tm="100000">
                                          <p:val>
                                            <p:strVal val="#ppt_y"/>
                                          </p:val>
                                        </p:tav>
                                      </p:tavLst>
                                    </p:anim>
                                  </p:childTnLst>
                                </p:cTn>
                              </p:par>
                            </p:childTnLst>
                          </p:cTn>
                        </p:par>
                      </p:childTnLst>
                    </p:cTn>
                  </p:par>
                </p:childTnLst>
              </p:cTn>
              <p:prevCondLst>
                <p:cond evt="onPrev" delay="0">
                  <p:tgtEl>
                    <p:sldTgt/>
                  </p:tgtEl>
                </p:cond>
              </p:prevCondLst>
              <p:nextCondLst>
                <p:cond evt="onNext" delay="0">
                  <p:tgtEl>
                    <p:sldTgt/>
                  </p:tgtEl>
                </p:cond>
              </p:nextCondLst>
            </p:seq>
          </p:childTnLst>
        </p:cTn>
      </p:par>
    </p:tnLst>
  </p:timing>
</p:sld>
</file>

<file path=ppt/slides/slide4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a:xfrm>
            <a:off x="2209800" y="93233"/>
            <a:ext cx="7772400" cy="606014"/>
          </a:xfrm>
        </p:spPr>
        <p:txBody>
          <a:bodyPr>
            <a:normAutofit fontScale="90000"/>
          </a:bodyPr>
          <a:lstStyle/>
          <a:p>
            <a:r>
              <a:rPr lang="en-GB" dirty="0"/>
              <a:t>Prosopagnosia</a:t>
            </a:r>
          </a:p>
        </p:txBody>
      </p:sp>
      <p:sp>
        <p:nvSpPr>
          <p:cNvPr id="3" name="Content Placeholder 2"/>
          <p:cNvSpPr>
            <a:spLocks noGrp="1"/>
          </p:cNvSpPr>
          <p:nvPr>
            <p:ph idx="1"/>
          </p:nvPr>
        </p:nvSpPr>
        <p:spPr>
          <a:xfrm>
            <a:off x="781871" y="840890"/>
            <a:ext cx="8910022" cy="6017110"/>
          </a:xfrm>
          <a:solidFill>
            <a:schemeClr val="bg1"/>
          </a:solidFill>
        </p:spPr>
        <p:txBody>
          <a:bodyPr>
            <a:normAutofit/>
          </a:bodyPr>
          <a:lstStyle/>
          <a:p>
            <a:r>
              <a:rPr lang="en-US" altLang="en-US" dirty="0">
                <a:latin typeface="Arial" panose="020B0604020202020204" pitchFamily="34" charset="0"/>
              </a:rPr>
              <a:t>Unable to recognise faces: they can recognise a face as a face but cannot recognise who’s face it is. </a:t>
            </a:r>
          </a:p>
          <a:p>
            <a:pPr marL="0" indent="0">
              <a:buNone/>
            </a:pPr>
            <a:endParaRPr lang="en-US" altLang="en-US" sz="1400" dirty="0">
              <a:latin typeface="Arial" panose="020B0604020202020204" pitchFamily="34" charset="0"/>
            </a:endParaRPr>
          </a:p>
          <a:p>
            <a:r>
              <a:rPr lang="en-US" altLang="en-US" dirty="0">
                <a:latin typeface="Arial" panose="020B0604020202020204" pitchFamily="34" charset="0"/>
              </a:rPr>
              <a:t>They report seeing a jumble of facial parts that are never fused into a recognisable whole.</a:t>
            </a:r>
          </a:p>
          <a:p>
            <a:pPr marL="0" indent="0">
              <a:buNone/>
            </a:pPr>
            <a:endParaRPr lang="en-US" altLang="en-US" sz="1400" dirty="0">
              <a:latin typeface="Arial" panose="020B0604020202020204" pitchFamily="34" charset="0"/>
            </a:endParaRPr>
          </a:p>
          <a:p>
            <a:r>
              <a:rPr lang="en-US" altLang="en-US" dirty="0">
                <a:latin typeface="Arial" panose="020B0604020202020204" pitchFamily="34" charset="0"/>
              </a:rPr>
              <a:t>In some extreme cases they are even unable to recognise themselves. </a:t>
            </a:r>
          </a:p>
          <a:p>
            <a:pPr marL="0" indent="0">
              <a:buNone/>
            </a:pPr>
            <a:endParaRPr lang="en-US" altLang="en-US" sz="1400" dirty="0">
              <a:latin typeface="Arial" panose="020B0604020202020204" pitchFamily="34" charset="0"/>
            </a:endParaRPr>
          </a:p>
          <a:p>
            <a:r>
              <a:rPr lang="en-US" altLang="en-US" dirty="0">
                <a:latin typeface="Arial" panose="020B0604020202020204" pitchFamily="34" charset="0"/>
              </a:rPr>
              <a:t>Usually associated with damage to ventral stream in an area at the boundary between the occipital and temporal lobes, known as the fusiform face area (thought to be activated when we see faces</a:t>
            </a:r>
            <a:r>
              <a:rPr lang="en-US" altLang="en-US" dirty="0" smtClean="0">
                <a:latin typeface="Arial" panose="020B0604020202020204" pitchFamily="34" charset="0"/>
              </a:rPr>
              <a:t>).</a:t>
            </a:r>
          </a:p>
          <a:p>
            <a:endParaRPr lang="en-US" altLang="en-US" dirty="0">
              <a:latin typeface="Arial" panose="020B0604020202020204" pitchFamily="34" charset="0"/>
            </a:endParaRPr>
          </a:p>
          <a:p>
            <a:r>
              <a:rPr lang="en-US" altLang="en-US" dirty="0">
                <a:latin typeface="Arial" panose="020B0604020202020204" pitchFamily="34" charset="0"/>
              </a:rPr>
              <a:t>https://www.youtube.com/watch?v=-vQGPcYfIAo</a:t>
            </a:r>
            <a:endParaRPr lang="en-US" altLang="en-US" dirty="0" smtClean="0">
              <a:latin typeface="Arial" panose="020B0604020202020204" pitchFamily="34" charset="0"/>
            </a:endParaRPr>
          </a:p>
          <a:p>
            <a:endParaRPr lang="en-US" altLang="en-US" dirty="0">
              <a:latin typeface="Arial" panose="020B0604020202020204" pitchFamily="34" charset="0"/>
            </a:endParaRPr>
          </a:p>
          <a:p>
            <a:endParaRPr lang="en-US" altLang="en-US" dirty="0">
              <a:latin typeface="Arial" panose="020B0604020202020204" pitchFamily="34" charset="0"/>
            </a:endParaRPr>
          </a:p>
          <a:p>
            <a:endParaRPr lang="en-GB" dirty="0"/>
          </a:p>
        </p:txBody>
      </p:sp>
    </p:spTree>
    <p:extLst>
      <p:ext uri="{BB962C8B-B14F-4D97-AF65-F5344CB8AC3E}">
        <p14:creationId xmlns:p14="http://schemas.microsoft.com/office/powerpoint/2010/main" val="4015296187"/>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4" presetClass="entr" presetSubtype="10" fill="hold" nodeType="clickEffect">
                                  <p:stCondLst>
                                    <p:cond delay="0"/>
                                  </p:stCondLst>
                                  <p:childTnLst>
                                    <p:set>
                                      <p:cBhvr>
                                        <p:cTn id="6" dur="1" fill="hold">
                                          <p:stCondLst>
                                            <p:cond delay="0"/>
                                          </p:stCondLst>
                                        </p:cTn>
                                        <p:tgtEl>
                                          <p:spTgt spid="3">
                                            <p:txEl>
                                              <p:pRg st="0" end="0"/>
                                            </p:txEl>
                                          </p:spTgt>
                                        </p:tgtEl>
                                        <p:attrNameLst>
                                          <p:attrName>style.visibility</p:attrName>
                                        </p:attrNameLst>
                                      </p:cBhvr>
                                      <p:to>
                                        <p:strVal val="visible"/>
                                      </p:to>
                                    </p:set>
                                    <p:animEffect transition="in" filter="randombar(horizontal)">
                                      <p:cBhvr>
                                        <p:cTn id="7" dur="500"/>
                                        <p:tgtEl>
                                          <p:spTgt spid="3">
                                            <p:txEl>
                                              <p:pRg st="0" end="0"/>
                                            </p:txEl>
                                          </p:spTgt>
                                        </p:tgtEl>
                                      </p:cBhvr>
                                    </p:animEffect>
                                  </p:childTnLst>
                                </p:cTn>
                              </p:par>
                            </p:childTnLst>
                          </p:cTn>
                        </p:par>
                      </p:childTnLst>
                    </p:cTn>
                  </p:par>
                  <p:par>
                    <p:cTn id="8" fill="hold">
                      <p:stCondLst>
                        <p:cond delay="indefinite"/>
                      </p:stCondLst>
                      <p:childTnLst>
                        <p:par>
                          <p:cTn id="9" fill="hold">
                            <p:stCondLst>
                              <p:cond delay="0"/>
                            </p:stCondLst>
                            <p:childTnLst>
                              <p:par>
                                <p:cTn id="10" presetID="14" presetClass="entr" presetSubtype="10" fill="hold" nodeType="clickEffect">
                                  <p:stCondLst>
                                    <p:cond delay="0"/>
                                  </p:stCondLst>
                                  <p:childTnLst>
                                    <p:set>
                                      <p:cBhvr>
                                        <p:cTn id="11" dur="1" fill="hold">
                                          <p:stCondLst>
                                            <p:cond delay="0"/>
                                          </p:stCondLst>
                                        </p:cTn>
                                        <p:tgtEl>
                                          <p:spTgt spid="3">
                                            <p:txEl>
                                              <p:pRg st="2" end="2"/>
                                            </p:txEl>
                                          </p:spTgt>
                                        </p:tgtEl>
                                        <p:attrNameLst>
                                          <p:attrName>style.visibility</p:attrName>
                                        </p:attrNameLst>
                                      </p:cBhvr>
                                      <p:to>
                                        <p:strVal val="visible"/>
                                      </p:to>
                                    </p:set>
                                    <p:animEffect transition="in" filter="randombar(horizontal)">
                                      <p:cBhvr>
                                        <p:cTn id="12" dur="500"/>
                                        <p:tgtEl>
                                          <p:spTgt spid="3">
                                            <p:txEl>
                                              <p:pRg st="2" end="2"/>
                                            </p:txEl>
                                          </p:spTgt>
                                        </p:tgtEl>
                                      </p:cBhvr>
                                    </p:animEffect>
                                  </p:childTnLst>
                                </p:cTn>
                              </p:par>
                            </p:childTnLst>
                          </p:cTn>
                        </p:par>
                      </p:childTnLst>
                    </p:cTn>
                  </p:par>
                  <p:par>
                    <p:cTn id="13" fill="hold">
                      <p:stCondLst>
                        <p:cond delay="indefinite"/>
                      </p:stCondLst>
                      <p:childTnLst>
                        <p:par>
                          <p:cTn id="14" fill="hold">
                            <p:stCondLst>
                              <p:cond delay="0"/>
                            </p:stCondLst>
                            <p:childTnLst>
                              <p:par>
                                <p:cTn id="15" presetID="14" presetClass="entr" presetSubtype="10" fill="hold" nodeType="clickEffect">
                                  <p:stCondLst>
                                    <p:cond delay="0"/>
                                  </p:stCondLst>
                                  <p:childTnLst>
                                    <p:set>
                                      <p:cBhvr>
                                        <p:cTn id="16" dur="1" fill="hold">
                                          <p:stCondLst>
                                            <p:cond delay="0"/>
                                          </p:stCondLst>
                                        </p:cTn>
                                        <p:tgtEl>
                                          <p:spTgt spid="3">
                                            <p:txEl>
                                              <p:pRg st="4" end="4"/>
                                            </p:txEl>
                                          </p:spTgt>
                                        </p:tgtEl>
                                        <p:attrNameLst>
                                          <p:attrName>style.visibility</p:attrName>
                                        </p:attrNameLst>
                                      </p:cBhvr>
                                      <p:to>
                                        <p:strVal val="visible"/>
                                      </p:to>
                                    </p:set>
                                    <p:animEffect transition="in" filter="randombar(horizontal)">
                                      <p:cBhvr>
                                        <p:cTn id="17" dur="500"/>
                                        <p:tgtEl>
                                          <p:spTgt spid="3">
                                            <p:txEl>
                                              <p:pRg st="4" end="4"/>
                                            </p:txEl>
                                          </p:spTgt>
                                        </p:tgtEl>
                                      </p:cBhvr>
                                    </p:animEffect>
                                  </p:childTnLst>
                                </p:cTn>
                              </p:par>
                            </p:childTnLst>
                          </p:cTn>
                        </p:par>
                      </p:childTnLst>
                    </p:cTn>
                  </p:par>
                  <p:par>
                    <p:cTn id="18" fill="hold">
                      <p:stCondLst>
                        <p:cond delay="indefinite"/>
                      </p:stCondLst>
                      <p:childTnLst>
                        <p:par>
                          <p:cTn id="19" fill="hold">
                            <p:stCondLst>
                              <p:cond delay="0"/>
                            </p:stCondLst>
                            <p:childTnLst>
                              <p:par>
                                <p:cTn id="20" presetID="14" presetClass="entr" presetSubtype="10" fill="hold" nodeType="clickEffect">
                                  <p:stCondLst>
                                    <p:cond delay="0"/>
                                  </p:stCondLst>
                                  <p:childTnLst>
                                    <p:set>
                                      <p:cBhvr>
                                        <p:cTn id="21" dur="1" fill="hold">
                                          <p:stCondLst>
                                            <p:cond delay="0"/>
                                          </p:stCondLst>
                                        </p:cTn>
                                        <p:tgtEl>
                                          <p:spTgt spid="3">
                                            <p:txEl>
                                              <p:pRg st="6" end="6"/>
                                            </p:txEl>
                                          </p:spTgt>
                                        </p:tgtEl>
                                        <p:attrNameLst>
                                          <p:attrName>style.visibility</p:attrName>
                                        </p:attrNameLst>
                                      </p:cBhvr>
                                      <p:to>
                                        <p:strVal val="visible"/>
                                      </p:to>
                                    </p:set>
                                    <p:animEffect transition="in" filter="randombar(horizontal)">
                                      <p:cBhvr>
                                        <p:cTn id="22" dur="500"/>
                                        <p:tgtEl>
                                          <p:spTgt spid="3">
                                            <p:txEl>
                                              <p:pRg st="6" end="6"/>
                                            </p:txEl>
                                          </p:spTgt>
                                        </p:tgtEl>
                                      </p:cBhvr>
                                    </p:animEffect>
                                  </p:childTnLst>
                                </p:cTn>
                              </p:par>
                            </p:childTnLst>
                          </p:cTn>
                        </p:par>
                      </p:childTnLst>
                    </p:cTn>
                  </p:par>
                  <p:par>
                    <p:cTn id="23" fill="hold">
                      <p:stCondLst>
                        <p:cond delay="indefinite"/>
                      </p:stCondLst>
                      <p:childTnLst>
                        <p:par>
                          <p:cTn id="24" fill="hold">
                            <p:stCondLst>
                              <p:cond delay="0"/>
                            </p:stCondLst>
                            <p:childTnLst>
                              <p:par>
                                <p:cTn id="25" presetID="14" presetClass="entr" presetSubtype="10" fill="hold" nodeType="clickEffect">
                                  <p:stCondLst>
                                    <p:cond delay="0"/>
                                  </p:stCondLst>
                                  <p:childTnLst>
                                    <p:set>
                                      <p:cBhvr>
                                        <p:cTn id="26" dur="1" fill="hold">
                                          <p:stCondLst>
                                            <p:cond delay="0"/>
                                          </p:stCondLst>
                                        </p:cTn>
                                        <p:tgtEl>
                                          <p:spTgt spid="3">
                                            <p:txEl>
                                              <p:pRg st="8" end="8"/>
                                            </p:txEl>
                                          </p:spTgt>
                                        </p:tgtEl>
                                        <p:attrNameLst>
                                          <p:attrName>style.visibility</p:attrName>
                                        </p:attrNameLst>
                                      </p:cBhvr>
                                      <p:to>
                                        <p:strVal val="visible"/>
                                      </p:to>
                                    </p:set>
                                    <p:animEffect transition="in" filter="randombar(horizontal)">
                                      <p:cBhvr>
                                        <p:cTn id="27" dur="500"/>
                                        <p:tgtEl>
                                          <p:spTgt spid="3">
                                            <p:txEl>
                                              <p:pRg st="8" end="8"/>
                                            </p:txEl>
                                          </p:spTgt>
                                        </p:tgtEl>
                                      </p:cBhvr>
                                    </p:animEffect>
                                  </p:childTnLst>
                                </p:cTn>
                              </p:par>
                            </p:childTnLst>
                          </p:cTn>
                        </p:par>
                      </p:childTnLst>
                    </p:cTn>
                  </p:par>
                </p:childTnLst>
              </p:cTn>
              <p:prevCondLst>
                <p:cond evt="onPrev" delay="0">
                  <p:tgtEl>
                    <p:sldTgt/>
                  </p:tgtEl>
                </p:cond>
              </p:prevCondLst>
              <p:nextCondLst>
                <p:cond evt="onNext" delay="0">
                  <p:tgtEl>
                    <p:sldTgt/>
                  </p:tgtEl>
                </p:cond>
              </p:nextCondLst>
            </p:seq>
          </p:childTnLst>
        </p:cTn>
      </p:par>
    </p:tnLst>
  </p:timing>
</p:sld>
</file>

<file path=ppt/slides/slide4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a:xfrm>
            <a:off x="2209800" y="0"/>
            <a:ext cx="7772400" cy="1143000"/>
          </a:xfrm>
        </p:spPr>
        <p:txBody>
          <a:bodyPr/>
          <a:lstStyle/>
          <a:p>
            <a:r>
              <a:rPr lang="en-GB" dirty="0"/>
              <a:t>Prosopagnosia</a:t>
            </a:r>
          </a:p>
        </p:txBody>
      </p:sp>
      <p:sp>
        <p:nvSpPr>
          <p:cNvPr id="3" name="Content Placeholder 2"/>
          <p:cNvSpPr>
            <a:spLocks noGrp="1"/>
          </p:cNvSpPr>
          <p:nvPr>
            <p:ph idx="1"/>
          </p:nvPr>
        </p:nvSpPr>
        <p:spPr>
          <a:xfrm>
            <a:off x="659802" y="1143000"/>
            <a:ext cx="8684111" cy="4114800"/>
          </a:xfrm>
          <a:solidFill>
            <a:schemeClr val="bg1"/>
          </a:solidFill>
        </p:spPr>
        <p:txBody>
          <a:bodyPr/>
          <a:lstStyle/>
          <a:p>
            <a:r>
              <a:rPr lang="en-US" altLang="en-US" dirty="0">
                <a:solidFill>
                  <a:srgbClr val="000000"/>
                </a:solidFill>
              </a:rPr>
              <a:t>Prosopagnosics may be able to recognise faces in the absence of conscious awareness:</a:t>
            </a:r>
          </a:p>
          <a:p>
            <a:pPr marL="0" indent="0">
              <a:buNone/>
            </a:pPr>
            <a:endParaRPr lang="en-US" altLang="en-US" dirty="0">
              <a:solidFill>
                <a:srgbClr val="000000"/>
              </a:solidFill>
            </a:endParaRPr>
          </a:p>
          <a:p>
            <a:pPr lvl="1"/>
            <a:r>
              <a:rPr lang="en-US" altLang="en-US" dirty="0">
                <a:latin typeface="Arial" panose="020B0604020202020204" pitchFamily="34" charset="0"/>
              </a:rPr>
              <a:t>Studies have found large skin conductance responses when prosopagnosics are shown pictures of faces familiar to them compared to faces not familiar to them.</a:t>
            </a:r>
          </a:p>
          <a:p>
            <a:pPr marL="457200" lvl="1" indent="0">
              <a:buNone/>
            </a:pPr>
            <a:endParaRPr lang="en-US" altLang="en-US" dirty="0">
              <a:latin typeface="Arial" panose="020B0604020202020204" pitchFamily="34" charset="0"/>
            </a:endParaRPr>
          </a:p>
          <a:p>
            <a:pPr lvl="1"/>
            <a:r>
              <a:rPr lang="en-US" altLang="en-US" dirty="0">
                <a:latin typeface="Arial" panose="020B0604020202020204" pitchFamily="34" charset="0"/>
              </a:rPr>
              <a:t>Suggests they can unconsciously recognise faces that they normally cannot consciously recognize.  </a:t>
            </a:r>
            <a:endParaRPr lang="en-US" altLang="en-US" dirty="0" smtClean="0">
              <a:latin typeface="Arial" panose="020B0604020202020204" pitchFamily="34" charset="0"/>
            </a:endParaRPr>
          </a:p>
          <a:p>
            <a:pPr lvl="1"/>
            <a:endParaRPr lang="en-US" altLang="en-US" dirty="0">
              <a:latin typeface="Arial" panose="020B0604020202020204" pitchFamily="34" charset="0"/>
            </a:endParaRPr>
          </a:p>
          <a:p>
            <a:endParaRPr lang="en-US" altLang="en-US" dirty="0">
              <a:latin typeface="Arial" panose="020B0604020202020204" pitchFamily="34" charset="0"/>
            </a:endParaRPr>
          </a:p>
          <a:p>
            <a:endParaRPr lang="en-GB" dirty="0"/>
          </a:p>
        </p:txBody>
      </p:sp>
    </p:spTree>
    <p:extLst>
      <p:ext uri="{BB962C8B-B14F-4D97-AF65-F5344CB8AC3E}">
        <p14:creationId xmlns:p14="http://schemas.microsoft.com/office/powerpoint/2010/main" val="2433517805"/>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4" presetClass="entr" presetSubtype="10" fill="hold" nodeType="clickEffect">
                                  <p:stCondLst>
                                    <p:cond delay="0"/>
                                  </p:stCondLst>
                                  <p:childTnLst>
                                    <p:set>
                                      <p:cBhvr>
                                        <p:cTn id="6" dur="1" fill="hold">
                                          <p:stCondLst>
                                            <p:cond delay="0"/>
                                          </p:stCondLst>
                                        </p:cTn>
                                        <p:tgtEl>
                                          <p:spTgt spid="3">
                                            <p:txEl>
                                              <p:pRg st="0" end="0"/>
                                            </p:txEl>
                                          </p:spTgt>
                                        </p:tgtEl>
                                        <p:attrNameLst>
                                          <p:attrName>style.visibility</p:attrName>
                                        </p:attrNameLst>
                                      </p:cBhvr>
                                      <p:to>
                                        <p:strVal val="visible"/>
                                      </p:to>
                                    </p:set>
                                    <p:animEffect transition="in" filter="randombar(horizontal)">
                                      <p:cBhvr>
                                        <p:cTn id="7" dur="500"/>
                                        <p:tgtEl>
                                          <p:spTgt spid="3">
                                            <p:txEl>
                                              <p:pRg st="0" end="0"/>
                                            </p:txEl>
                                          </p:spTgt>
                                        </p:tgtEl>
                                      </p:cBhvr>
                                    </p:animEffect>
                                  </p:childTnLst>
                                </p:cTn>
                              </p:par>
                            </p:childTnLst>
                          </p:cTn>
                        </p:par>
                      </p:childTnLst>
                    </p:cTn>
                  </p:par>
                  <p:par>
                    <p:cTn id="8" fill="hold">
                      <p:stCondLst>
                        <p:cond delay="indefinite"/>
                      </p:stCondLst>
                      <p:childTnLst>
                        <p:par>
                          <p:cTn id="9" fill="hold">
                            <p:stCondLst>
                              <p:cond delay="0"/>
                            </p:stCondLst>
                            <p:childTnLst>
                              <p:par>
                                <p:cTn id="10" presetID="14" presetClass="entr" presetSubtype="10" fill="hold" nodeType="clickEffect">
                                  <p:stCondLst>
                                    <p:cond delay="0"/>
                                  </p:stCondLst>
                                  <p:childTnLst>
                                    <p:set>
                                      <p:cBhvr>
                                        <p:cTn id="11" dur="1" fill="hold">
                                          <p:stCondLst>
                                            <p:cond delay="0"/>
                                          </p:stCondLst>
                                        </p:cTn>
                                        <p:tgtEl>
                                          <p:spTgt spid="3">
                                            <p:txEl>
                                              <p:pRg st="2" end="2"/>
                                            </p:txEl>
                                          </p:spTgt>
                                        </p:tgtEl>
                                        <p:attrNameLst>
                                          <p:attrName>style.visibility</p:attrName>
                                        </p:attrNameLst>
                                      </p:cBhvr>
                                      <p:to>
                                        <p:strVal val="visible"/>
                                      </p:to>
                                    </p:set>
                                    <p:animEffect transition="in" filter="randombar(horizontal)">
                                      <p:cBhvr>
                                        <p:cTn id="12" dur="500"/>
                                        <p:tgtEl>
                                          <p:spTgt spid="3">
                                            <p:txEl>
                                              <p:pRg st="2" end="2"/>
                                            </p:txEl>
                                          </p:spTgt>
                                        </p:tgtEl>
                                      </p:cBhvr>
                                    </p:animEffect>
                                  </p:childTnLst>
                                </p:cTn>
                              </p:par>
                            </p:childTnLst>
                          </p:cTn>
                        </p:par>
                      </p:childTnLst>
                    </p:cTn>
                  </p:par>
                  <p:par>
                    <p:cTn id="13" fill="hold">
                      <p:stCondLst>
                        <p:cond delay="indefinite"/>
                      </p:stCondLst>
                      <p:childTnLst>
                        <p:par>
                          <p:cTn id="14" fill="hold">
                            <p:stCondLst>
                              <p:cond delay="0"/>
                            </p:stCondLst>
                            <p:childTnLst>
                              <p:par>
                                <p:cTn id="15" presetID="14" presetClass="entr" presetSubtype="10" fill="hold" nodeType="clickEffect">
                                  <p:stCondLst>
                                    <p:cond delay="0"/>
                                  </p:stCondLst>
                                  <p:childTnLst>
                                    <p:set>
                                      <p:cBhvr>
                                        <p:cTn id="16" dur="1" fill="hold">
                                          <p:stCondLst>
                                            <p:cond delay="0"/>
                                          </p:stCondLst>
                                        </p:cTn>
                                        <p:tgtEl>
                                          <p:spTgt spid="3">
                                            <p:txEl>
                                              <p:pRg st="4" end="4"/>
                                            </p:txEl>
                                          </p:spTgt>
                                        </p:tgtEl>
                                        <p:attrNameLst>
                                          <p:attrName>style.visibility</p:attrName>
                                        </p:attrNameLst>
                                      </p:cBhvr>
                                      <p:to>
                                        <p:strVal val="visible"/>
                                      </p:to>
                                    </p:set>
                                    <p:animEffect transition="in" filter="randombar(horizontal)">
                                      <p:cBhvr>
                                        <p:cTn id="17" dur="500"/>
                                        <p:tgtEl>
                                          <p:spTgt spid="3">
                                            <p:txEl>
                                              <p:pRg st="4" end="4"/>
                                            </p:txEl>
                                          </p:spTgt>
                                        </p:tgtEl>
                                      </p:cBhvr>
                                    </p:animEffect>
                                  </p:childTnLst>
                                </p:cTn>
                              </p:par>
                            </p:childTnLst>
                          </p:cTn>
                        </p:par>
                      </p:childTnLst>
                    </p:cTn>
                  </p:par>
                </p:childTnLst>
              </p:cTn>
              <p:prevCondLst>
                <p:cond evt="onPrev" delay="0">
                  <p:tgtEl>
                    <p:sldTgt/>
                  </p:tgtEl>
                </p:cond>
              </p:prevCondLst>
              <p:nextCondLst>
                <p:cond evt="onNext" delay="0">
                  <p:tgtEl>
                    <p:sldTgt/>
                  </p:tgtEl>
                </p:cond>
              </p:nextCondLst>
            </p:seq>
          </p:childTnLst>
        </p:cTn>
      </p:par>
    </p:tnLst>
  </p:timing>
</p:sld>
</file>

<file path=ppt/slides/slide4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60418" name="Title 1"/>
          <p:cNvSpPr>
            <a:spLocks noGrp="1"/>
          </p:cNvSpPr>
          <p:nvPr>
            <p:ph type="title"/>
          </p:nvPr>
        </p:nvSpPr>
        <p:spPr>
          <a:xfrm>
            <a:off x="1468438" y="403226"/>
            <a:ext cx="6570662" cy="936625"/>
          </a:xfrm>
        </p:spPr>
        <p:txBody>
          <a:bodyPr/>
          <a:lstStyle/>
          <a:p>
            <a:pPr algn="ctr">
              <a:defRPr/>
            </a:pPr>
            <a:r>
              <a:rPr lang="en-GB" altLang="en-US" dirty="0"/>
              <a:t>O’Craven et al (1999) </a:t>
            </a:r>
            <a:endParaRPr lang="en-US" altLang="en-US" dirty="0"/>
          </a:p>
        </p:txBody>
      </p:sp>
      <p:sp>
        <p:nvSpPr>
          <p:cNvPr id="72707" name="Content Placeholder 2"/>
          <p:cNvSpPr>
            <a:spLocks noGrp="1"/>
          </p:cNvSpPr>
          <p:nvPr>
            <p:ph idx="1"/>
          </p:nvPr>
        </p:nvSpPr>
        <p:spPr>
          <a:xfrm>
            <a:off x="530226" y="1682751"/>
            <a:ext cx="9020175" cy="4995863"/>
          </a:xfrm>
        </p:spPr>
        <p:txBody>
          <a:bodyPr/>
          <a:lstStyle/>
          <a:p>
            <a:pPr eaLnBrk="1" hangingPunct="1">
              <a:defRPr/>
            </a:pPr>
            <a:r>
              <a:rPr lang="en-GB" altLang="en-US" sz="2400" dirty="0"/>
              <a:t>Direct action of attention on object representations</a:t>
            </a:r>
          </a:p>
          <a:p>
            <a:pPr lvl="1" eaLnBrk="1" hangingPunct="1">
              <a:defRPr/>
            </a:pPr>
            <a:r>
              <a:rPr lang="en-GB" altLang="en-US" dirty="0"/>
              <a:t>Previous studies shown that attention to faces activate region of the fusiform gyrus (Fusiform Face Area - FFA). </a:t>
            </a:r>
          </a:p>
          <a:p>
            <a:pPr lvl="2" eaLnBrk="1" hangingPunct="1">
              <a:defRPr/>
            </a:pPr>
            <a:r>
              <a:rPr lang="en-GB" altLang="en-US" sz="2400" dirty="0"/>
              <a:t>Prosopagnosia =  cognitive disorder of face perception and recognition is associated with lesions to the FFA.</a:t>
            </a:r>
          </a:p>
          <a:p>
            <a:pPr lvl="3" eaLnBrk="1" hangingPunct="1">
              <a:defRPr/>
            </a:pPr>
            <a:r>
              <a:rPr lang="en-GB" altLang="en-US" sz="2000" dirty="0"/>
              <a:t>Perceptions and recognition of other stimuli remains intact. </a:t>
            </a:r>
          </a:p>
          <a:p>
            <a:pPr lvl="1" eaLnBrk="1" hangingPunct="1">
              <a:defRPr/>
            </a:pPr>
            <a:endParaRPr lang="en-GB" altLang="en-US" dirty="0"/>
          </a:p>
          <a:p>
            <a:pPr lvl="1" eaLnBrk="1" hangingPunct="1">
              <a:defRPr/>
            </a:pPr>
            <a:r>
              <a:rPr lang="en-GB" altLang="en-US" dirty="0"/>
              <a:t>Attention to “houses” activate the parahippocampal cortex (Parahippocampal Place Area - PPA). </a:t>
            </a:r>
          </a:p>
          <a:p>
            <a:pPr marL="457200" lvl="1" indent="0">
              <a:buNone/>
              <a:defRPr/>
            </a:pPr>
            <a:endParaRPr lang="en-GB" altLang="en-US" dirty="0"/>
          </a:p>
          <a:p>
            <a:pPr lvl="1" eaLnBrk="1" hangingPunct="1">
              <a:defRPr/>
            </a:pPr>
            <a:r>
              <a:rPr lang="en-GB" altLang="en-US" dirty="0"/>
              <a:t>The motion of moving stimulus activate the Medial Temporal (MT)/Medial Superior Temporal (MST) Cortex.</a:t>
            </a:r>
            <a:endParaRPr lang="en-US" altLang="en-US" dirty="0"/>
          </a:p>
        </p:txBody>
      </p:sp>
      <p:sp>
        <p:nvSpPr>
          <p:cNvPr id="2" name="Slide Number Placeholder 1"/>
          <p:cNvSpPr>
            <a:spLocks noGrp="1"/>
          </p:cNvSpPr>
          <p:nvPr>
            <p:ph type="sldNum" sz="quarter" idx="12"/>
          </p:nvPr>
        </p:nvSpPr>
        <p:spPr/>
        <p:txBody>
          <a:bodyPr/>
          <a:lstStyle/>
          <a:p>
            <a:pPr>
              <a:defRPr/>
            </a:pPr>
            <a:fld id="{74F60F8E-83E2-469B-B64C-769140E93754}" type="slidenum">
              <a:rPr lang="en-GB" altLang="en-US"/>
              <a:pPr>
                <a:defRPr/>
              </a:pPr>
              <a:t>44</a:t>
            </a:fld>
            <a:endParaRPr lang="en-GB" altLang="en-US" dirty="0"/>
          </a:p>
        </p:txBody>
      </p:sp>
    </p:spTree>
    <p:extLst>
      <p:ext uri="{BB962C8B-B14F-4D97-AF65-F5344CB8AC3E}">
        <p14:creationId xmlns:p14="http://schemas.microsoft.com/office/powerpoint/2010/main" val="3152955134"/>
      </p:ext>
    </p:extLst>
  </p:cSld>
  <p:clrMapOvr>
    <a:masterClrMapping/>
  </p:clrMapOvr>
  <p:timing>
    <p:tnLst>
      <p:par>
        <p:cTn id="1" dur="indefinite" restart="never" nodeType="tmRoot">
          <p:childTnLst>
            <p:seq concurrent="1" nextAc="seek">
              <p:cTn id="2" dur="indefinite" nodeType="mainSeq">
                <p:childTnLst>
                  <p:par>
                    <p:cTn id="3" fill="hold" nodeType="clickPar">
                      <p:stCondLst>
                        <p:cond delay="indefinite"/>
                      </p:stCondLst>
                      <p:childTnLst>
                        <p:par>
                          <p:cTn id="4" fill="hold" nodeType="withGroup">
                            <p:stCondLst>
                              <p:cond delay="0"/>
                            </p:stCondLst>
                            <p:childTnLst>
                              <p:par>
                                <p:cTn id="5" presetID="14" presetClass="entr" presetSubtype="10" fill="hold" nodeType="clickEffect">
                                  <p:stCondLst>
                                    <p:cond delay="0"/>
                                  </p:stCondLst>
                                  <p:childTnLst>
                                    <p:set>
                                      <p:cBhvr>
                                        <p:cTn id="6" dur="1" fill="hold">
                                          <p:stCondLst>
                                            <p:cond delay="0"/>
                                          </p:stCondLst>
                                        </p:cTn>
                                        <p:tgtEl>
                                          <p:spTgt spid="72707">
                                            <p:txEl>
                                              <p:pRg st="0" end="0"/>
                                            </p:txEl>
                                          </p:spTgt>
                                        </p:tgtEl>
                                        <p:attrNameLst>
                                          <p:attrName>style.visibility</p:attrName>
                                        </p:attrNameLst>
                                      </p:cBhvr>
                                      <p:to>
                                        <p:strVal val="visible"/>
                                      </p:to>
                                    </p:set>
                                    <p:animEffect transition="in" filter="randombar(horizontal)">
                                      <p:cBhvr>
                                        <p:cTn id="7" dur="500"/>
                                        <p:tgtEl>
                                          <p:spTgt spid="72707">
                                            <p:txEl>
                                              <p:pRg st="0" end="0"/>
                                            </p:txEl>
                                          </p:spTgt>
                                        </p:tgtEl>
                                      </p:cBhvr>
                                    </p:animEffect>
                                  </p:childTnLst>
                                </p:cTn>
                              </p:par>
                            </p:childTnLst>
                          </p:cTn>
                        </p:par>
                      </p:childTnLst>
                    </p:cTn>
                  </p:par>
                  <p:par>
                    <p:cTn id="8" fill="hold" nodeType="clickPar">
                      <p:stCondLst>
                        <p:cond delay="indefinite"/>
                      </p:stCondLst>
                      <p:childTnLst>
                        <p:par>
                          <p:cTn id="9" fill="hold" nodeType="withGroup">
                            <p:stCondLst>
                              <p:cond delay="0"/>
                            </p:stCondLst>
                            <p:childTnLst>
                              <p:par>
                                <p:cTn id="10" presetID="14" presetClass="entr" presetSubtype="10" fill="hold" nodeType="clickEffect">
                                  <p:stCondLst>
                                    <p:cond delay="0"/>
                                  </p:stCondLst>
                                  <p:childTnLst>
                                    <p:set>
                                      <p:cBhvr>
                                        <p:cTn id="11" dur="1" fill="hold">
                                          <p:stCondLst>
                                            <p:cond delay="0"/>
                                          </p:stCondLst>
                                        </p:cTn>
                                        <p:tgtEl>
                                          <p:spTgt spid="72707">
                                            <p:txEl>
                                              <p:pRg st="1" end="1"/>
                                            </p:txEl>
                                          </p:spTgt>
                                        </p:tgtEl>
                                        <p:attrNameLst>
                                          <p:attrName>style.visibility</p:attrName>
                                        </p:attrNameLst>
                                      </p:cBhvr>
                                      <p:to>
                                        <p:strVal val="visible"/>
                                      </p:to>
                                    </p:set>
                                    <p:animEffect transition="in" filter="randombar(horizontal)">
                                      <p:cBhvr>
                                        <p:cTn id="12" dur="500"/>
                                        <p:tgtEl>
                                          <p:spTgt spid="72707">
                                            <p:txEl>
                                              <p:pRg st="1" end="1"/>
                                            </p:txEl>
                                          </p:spTgt>
                                        </p:tgtEl>
                                      </p:cBhvr>
                                    </p:animEffect>
                                  </p:childTnLst>
                                </p:cTn>
                              </p:par>
                            </p:childTnLst>
                          </p:cTn>
                        </p:par>
                      </p:childTnLst>
                    </p:cTn>
                  </p:par>
                  <p:par>
                    <p:cTn id="13" fill="hold" nodeType="clickPar">
                      <p:stCondLst>
                        <p:cond delay="indefinite"/>
                      </p:stCondLst>
                      <p:childTnLst>
                        <p:par>
                          <p:cTn id="14" fill="hold" nodeType="withGroup">
                            <p:stCondLst>
                              <p:cond delay="0"/>
                            </p:stCondLst>
                            <p:childTnLst>
                              <p:par>
                                <p:cTn id="15" presetID="14" presetClass="entr" presetSubtype="10" fill="hold" nodeType="clickEffect">
                                  <p:stCondLst>
                                    <p:cond delay="0"/>
                                  </p:stCondLst>
                                  <p:childTnLst>
                                    <p:set>
                                      <p:cBhvr>
                                        <p:cTn id="16" dur="1" fill="hold">
                                          <p:stCondLst>
                                            <p:cond delay="0"/>
                                          </p:stCondLst>
                                        </p:cTn>
                                        <p:tgtEl>
                                          <p:spTgt spid="72707">
                                            <p:txEl>
                                              <p:pRg st="2" end="2"/>
                                            </p:txEl>
                                          </p:spTgt>
                                        </p:tgtEl>
                                        <p:attrNameLst>
                                          <p:attrName>style.visibility</p:attrName>
                                        </p:attrNameLst>
                                      </p:cBhvr>
                                      <p:to>
                                        <p:strVal val="visible"/>
                                      </p:to>
                                    </p:set>
                                    <p:animEffect transition="in" filter="randombar(horizontal)">
                                      <p:cBhvr>
                                        <p:cTn id="17" dur="500"/>
                                        <p:tgtEl>
                                          <p:spTgt spid="72707">
                                            <p:txEl>
                                              <p:pRg st="2" end="2"/>
                                            </p:txEl>
                                          </p:spTgt>
                                        </p:tgtEl>
                                      </p:cBhvr>
                                    </p:animEffect>
                                  </p:childTnLst>
                                </p:cTn>
                              </p:par>
                            </p:childTnLst>
                          </p:cTn>
                        </p:par>
                      </p:childTnLst>
                    </p:cTn>
                  </p:par>
                  <p:par>
                    <p:cTn id="18" fill="hold" nodeType="clickPar">
                      <p:stCondLst>
                        <p:cond delay="indefinite"/>
                      </p:stCondLst>
                      <p:childTnLst>
                        <p:par>
                          <p:cTn id="19" fill="hold" nodeType="withGroup">
                            <p:stCondLst>
                              <p:cond delay="0"/>
                            </p:stCondLst>
                            <p:childTnLst>
                              <p:par>
                                <p:cTn id="20" presetID="14" presetClass="entr" presetSubtype="10" fill="hold" nodeType="clickEffect">
                                  <p:stCondLst>
                                    <p:cond delay="0"/>
                                  </p:stCondLst>
                                  <p:childTnLst>
                                    <p:set>
                                      <p:cBhvr>
                                        <p:cTn id="21" dur="1" fill="hold">
                                          <p:stCondLst>
                                            <p:cond delay="0"/>
                                          </p:stCondLst>
                                        </p:cTn>
                                        <p:tgtEl>
                                          <p:spTgt spid="72707">
                                            <p:txEl>
                                              <p:pRg st="3" end="3"/>
                                            </p:txEl>
                                          </p:spTgt>
                                        </p:tgtEl>
                                        <p:attrNameLst>
                                          <p:attrName>style.visibility</p:attrName>
                                        </p:attrNameLst>
                                      </p:cBhvr>
                                      <p:to>
                                        <p:strVal val="visible"/>
                                      </p:to>
                                    </p:set>
                                    <p:animEffect transition="in" filter="randombar(horizontal)">
                                      <p:cBhvr>
                                        <p:cTn id="22" dur="500"/>
                                        <p:tgtEl>
                                          <p:spTgt spid="72707">
                                            <p:txEl>
                                              <p:pRg st="3" end="3"/>
                                            </p:txEl>
                                          </p:spTgt>
                                        </p:tgtEl>
                                      </p:cBhvr>
                                    </p:animEffect>
                                  </p:childTnLst>
                                </p:cTn>
                              </p:par>
                            </p:childTnLst>
                          </p:cTn>
                        </p:par>
                      </p:childTnLst>
                    </p:cTn>
                  </p:par>
                  <p:par>
                    <p:cTn id="23" fill="hold" nodeType="clickPar">
                      <p:stCondLst>
                        <p:cond delay="indefinite"/>
                      </p:stCondLst>
                      <p:childTnLst>
                        <p:par>
                          <p:cTn id="24" fill="hold" nodeType="withGroup">
                            <p:stCondLst>
                              <p:cond delay="0"/>
                            </p:stCondLst>
                            <p:childTnLst>
                              <p:par>
                                <p:cTn id="25" presetID="14" presetClass="entr" presetSubtype="10" fill="hold" nodeType="clickEffect">
                                  <p:stCondLst>
                                    <p:cond delay="0"/>
                                  </p:stCondLst>
                                  <p:childTnLst>
                                    <p:set>
                                      <p:cBhvr>
                                        <p:cTn id="26" dur="1" fill="hold">
                                          <p:stCondLst>
                                            <p:cond delay="0"/>
                                          </p:stCondLst>
                                        </p:cTn>
                                        <p:tgtEl>
                                          <p:spTgt spid="72707">
                                            <p:txEl>
                                              <p:pRg st="5" end="5"/>
                                            </p:txEl>
                                          </p:spTgt>
                                        </p:tgtEl>
                                        <p:attrNameLst>
                                          <p:attrName>style.visibility</p:attrName>
                                        </p:attrNameLst>
                                      </p:cBhvr>
                                      <p:to>
                                        <p:strVal val="visible"/>
                                      </p:to>
                                    </p:set>
                                    <p:animEffect transition="in" filter="randombar(horizontal)">
                                      <p:cBhvr>
                                        <p:cTn id="27" dur="500"/>
                                        <p:tgtEl>
                                          <p:spTgt spid="72707">
                                            <p:txEl>
                                              <p:pRg st="5" end="5"/>
                                            </p:txEl>
                                          </p:spTgt>
                                        </p:tgtEl>
                                      </p:cBhvr>
                                    </p:animEffect>
                                  </p:childTnLst>
                                </p:cTn>
                              </p:par>
                            </p:childTnLst>
                          </p:cTn>
                        </p:par>
                      </p:childTnLst>
                    </p:cTn>
                  </p:par>
                  <p:par>
                    <p:cTn id="28" fill="hold" nodeType="clickPar">
                      <p:stCondLst>
                        <p:cond delay="indefinite"/>
                      </p:stCondLst>
                      <p:childTnLst>
                        <p:par>
                          <p:cTn id="29" fill="hold" nodeType="withGroup">
                            <p:stCondLst>
                              <p:cond delay="0"/>
                            </p:stCondLst>
                            <p:childTnLst>
                              <p:par>
                                <p:cTn id="30" presetID="14" presetClass="entr" presetSubtype="10" fill="hold" nodeType="clickEffect">
                                  <p:stCondLst>
                                    <p:cond delay="0"/>
                                  </p:stCondLst>
                                  <p:childTnLst>
                                    <p:set>
                                      <p:cBhvr>
                                        <p:cTn id="31" dur="1" fill="hold">
                                          <p:stCondLst>
                                            <p:cond delay="0"/>
                                          </p:stCondLst>
                                        </p:cTn>
                                        <p:tgtEl>
                                          <p:spTgt spid="72707">
                                            <p:txEl>
                                              <p:pRg st="7" end="7"/>
                                            </p:txEl>
                                          </p:spTgt>
                                        </p:tgtEl>
                                        <p:attrNameLst>
                                          <p:attrName>style.visibility</p:attrName>
                                        </p:attrNameLst>
                                      </p:cBhvr>
                                      <p:to>
                                        <p:strVal val="visible"/>
                                      </p:to>
                                    </p:set>
                                    <p:animEffect transition="in" filter="randombar(horizontal)">
                                      <p:cBhvr>
                                        <p:cTn id="32" dur="500"/>
                                        <p:tgtEl>
                                          <p:spTgt spid="72707">
                                            <p:txEl>
                                              <p:pRg st="7" end="7"/>
                                            </p:txEl>
                                          </p:spTgt>
                                        </p:tgtEl>
                                      </p:cBhvr>
                                    </p:animEffect>
                                  </p:childTnLst>
                                </p:cTn>
                              </p:par>
                            </p:childTnLst>
                          </p:cTn>
                        </p:par>
                      </p:childTnLst>
                    </p:cTn>
                  </p:par>
                </p:childTnLst>
              </p:cTn>
              <p:prevCondLst>
                <p:cond evt="onPrev" delay="0">
                  <p:tgtEl>
                    <p:sldTgt/>
                  </p:tgtEl>
                </p:cond>
              </p:prevCondLst>
              <p:nextCondLst>
                <p:cond evt="onNext" delay="0">
                  <p:tgtEl>
                    <p:sldTgt/>
                  </p:tgtEl>
                </p:cond>
              </p:nextCondLst>
            </p:seq>
          </p:childTnLst>
        </p:cTn>
      </p:par>
    </p:tnLst>
  </p:timing>
</p:sld>
</file>

<file path=ppt/slides/slide4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4" name="Slide Number Placeholder 3"/>
          <p:cNvSpPr>
            <a:spLocks noGrp="1"/>
          </p:cNvSpPr>
          <p:nvPr>
            <p:ph type="sldNum" sz="quarter" idx="12"/>
          </p:nvPr>
        </p:nvSpPr>
        <p:spPr/>
        <p:txBody>
          <a:bodyPr/>
          <a:lstStyle/>
          <a:p>
            <a:pPr>
              <a:defRPr/>
            </a:pPr>
            <a:fld id="{B61B2221-D5D6-4F44-9709-763EF8DE04E0}" type="slidenum">
              <a:rPr lang="en-GB" altLang="en-US"/>
              <a:pPr>
                <a:defRPr/>
              </a:pPr>
              <a:t>45</a:t>
            </a:fld>
            <a:endParaRPr lang="en-GB" altLang="en-US" dirty="0"/>
          </a:p>
        </p:txBody>
      </p:sp>
      <p:pic>
        <p:nvPicPr>
          <p:cNvPr id="73731" name="Picture 4"/>
          <p:cNvPicPr>
            <a:picLocks noChangeAspect="1"/>
          </p:cNvPicPr>
          <p:nvPr/>
        </p:nvPicPr>
        <p:blipFill>
          <a:blip r:embed="rId2">
            <a:extLst>
              <a:ext uri="{28A0092B-C50C-407E-A947-70E740481C1C}">
                <a14:useLocalDpi xmlns:a14="http://schemas.microsoft.com/office/drawing/2010/main" val="0"/>
              </a:ext>
            </a:extLst>
          </a:blip>
          <a:srcRect/>
          <a:stretch>
            <a:fillRect/>
          </a:stretch>
        </p:blipFill>
        <p:spPr bwMode="auto">
          <a:xfrm>
            <a:off x="1458913" y="622300"/>
            <a:ext cx="6851650" cy="5892800"/>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pic>
    </p:spTree>
    <p:extLst>
      <p:ext uri="{BB962C8B-B14F-4D97-AF65-F5344CB8AC3E}">
        <p14:creationId xmlns:p14="http://schemas.microsoft.com/office/powerpoint/2010/main" val="792470955"/>
      </p:ext>
    </p:extLst>
  </p:cSld>
  <p:clrMapOvr>
    <a:masterClrMapping/>
  </p:clrMapOvr>
  <p:timing>
    <p:tnLst>
      <p:par>
        <p:cTn id="1" dur="indefinite" restart="never" nodeType="tmRoot"/>
      </p:par>
    </p:tnLst>
  </p:timing>
</p:sld>
</file>

<file path=ppt/slides/slide4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61442" name="Title 1"/>
          <p:cNvSpPr>
            <a:spLocks noGrp="1"/>
          </p:cNvSpPr>
          <p:nvPr>
            <p:ph type="title"/>
          </p:nvPr>
        </p:nvSpPr>
        <p:spPr/>
        <p:txBody>
          <a:bodyPr/>
          <a:lstStyle/>
          <a:p>
            <a:pPr algn="ctr">
              <a:defRPr/>
            </a:pPr>
            <a:r>
              <a:rPr lang="en-GB" altLang="en-US" dirty="0"/>
              <a:t>O’Craven et al (1999) </a:t>
            </a:r>
            <a:endParaRPr lang="en-US" altLang="en-US" dirty="0"/>
          </a:p>
        </p:txBody>
      </p:sp>
      <p:sp>
        <p:nvSpPr>
          <p:cNvPr id="75779" name="Content Placeholder 2"/>
          <p:cNvSpPr>
            <a:spLocks noGrp="1"/>
          </p:cNvSpPr>
          <p:nvPr>
            <p:ph idx="1"/>
          </p:nvPr>
        </p:nvSpPr>
        <p:spPr>
          <a:xfrm>
            <a:off x="2117725" y="2193925"/>
            <a:ext cx="8154988" cy="4070350"/>
          </a:xfrm>
        </p:spPr>
        <p:txBody>
          <a:bodyPr/>
          <a:lstStyle/>
          <a:p>
            <a:pPr eaLnBrk="1" hangingPunct="1"/>
            <a:r>
              <a:rPr lang="en-GB" altLang="en-US" sz="3200" dirty="0"/>
              <a:t>Superimposed the images so they covered the same space. </a:t>
            </a:r>
          </a:p>
          <a:p>
            <a:pPr eaLnBrk="1" hangingPunct="1"/>
            <a:endParaRPr lang="en-GB" altLang="en-US" sz="3200" dirty="0"/>
          </a:p>
          <a:p>
            <a:pPr eaLnBrk="1" hangingPunct="1"/>
            <a:r>
              <a:rPr lang="en-GB" altLang="en-US" sz="3200" dirty="0"/>
              <a:t>One moved back and forth – other remained stationary. </a:t>
            </a:r>
          </a:p>
          <a:p>
            <a:pPr eaLnBrk="1" hangingPunct="1"/>
            <a:endParaRPr lang="en-GB" altLang="en-US" sz="3200" dirty="0"/>
          </a:p>
          <a:p>
            <a:pPr eaLnBrk="1" hangingPunct="1"/>
            <a:endParaRPr lang="en-GB" altLang="en-US" sz="3200" dirty="0"/>
          </a:p>
          <a:p>
            <a:pPr eaLnBrk="1" hangingPunct="1"/>
            <a:endParaRPr lang="en-GB" altLang="en-US" sz="3200" dirty="0"/>
          </a:p>
        </p:txBody>
      </p:sp>
      <p:sp>
        <p:nvSpPr>
          <p:cNvPr id="2" name="Slide Number Placeholder 1"/>
          <p:cNvSpPr>
            <a:spLocks noGrp="1"/>
          </p:cNvSpPr>
          <p:nvPr>
            <p:ph type="sldNum" sz="quarter" idx="12"/>
          </p:nvPr>
        </p:nvSpPr>
        <p:spPr/>
        <p:txBody>
          <a:bodyPr/>
          <a:lstStyle/>
          <a:p>
            <a:pPr>
              <a:defRPr/>
            </a:pPr>
            <a:fld id="{68B5DABE-52F4-46C5-BB5C-24B517F37EC5}" type="slidenum">
              <a:rPr lang="en-GB" altLang="en-US"/>
              <a:pPr>
                <a:defRPr/>
              </a:pPr>
              <a:t>46</a:t>
            </a:fld>
            <a:endParaRPr lang="en-GB" altLang="en-US" dirty="0"/>
          </a:p>
        </p:txBody>
      </p:sp>
    </p:spTree>
    <p:extLst>
      <p:ext uri="{BB962C8B-B14F-4D97-AF65-F5344CB8AC3E}">
        <p14:creationId xmlns:p14="http://schemas.microsoft.com/office/powerpoint/2010/main" val="3045714318"/>
      </p:ext>
    </p:extLst>
  </p:cSld>
  <p:clrMapOvr>
    <a:masterClrMapping/>
  </p:clrMapOvr>
  <p:timing>
    <p:tnLst>
      <p:par>
        <p:cTn id="1" dur="indefinite" restart="never" nodeType="tmRoot">
          <p:childTnLst>
            <p:seq concurrent="1" nextAc="seek">
              <p:cTn id="2" dur="indefinite" nodeType="mainSeq">
                <p:childTnLst>
                  <p:par>
                    <p:cTn id="3" fill="hold" nodeType="clickPar">
                      <p:stCondLst>
                        <p:cond delay="indefinite"/>
                      </p:stCondLst>
                      <p:childTnLst>
                        <p:par>
                          <p:cTn id="4" fill="hold" nodeType="withGroup">
                            <p:stCondLst>
                              <p:cond delay="0"/>
                            </p:stCondLst>
                            <p:childTnLst>
                              <p:par>
                                <p:cTn id="5" presetID="14" presetClass="entr" presetSubtype="10" fill="hold" nodeType="clickEffect">
                                  <p:stCondLst>
                                    <p:cond delay="0"/>
                                  </p:stCondLst>
                                  <p:childTnLst>
                                    <p:set>
                                      <p:cBhvr>
                                        <p:cTn id="6" dur="1" fill="hold">
                                          <p:stCondLst>
                                            <p:cond delay="0"/>
                                          </p:stCondLst>
                                        </p:cTn>
                                        <p:tgtEl>
                                          <p:spTgt spid="75779">
                                            <p:txEl>
                                              <p:pRg st="0" end="0"/>
                                            </p:txEl>
                                          </p:spTgt>
                                        </p:tgtEl>
                                        <p:attrNameLst>
                                          <p:attrName>style.visibility</p:attrName>
                                        </p:attrNameLst>
                                      </p:cBhvr>
                                      <p:to>
                                        <p:strVal val="visible"/>
                                      </p:to>
                                    </p:set>
                                    <p:animEffect transition="in" filter="randombar(horizontal)">
                                      <p:cBhvr>
                                        <p:cTn id="7" dur="500"/>
                                        <p:tgtEl>
                                          <p:spTgt spid="75779">
                                            <p:txEl>
                                              <p:pRg st="0" end="0"/>
                                            </p:txEl>
                                          </p:spTgt>
                                        </p:tgtEl>
                                      </p:cBhvr>
                                    </p:animEffect>
                                  </p:childTnLst>
                                </p:cTn>
                              </p:par>
                            </p:childTnLst>
                          </p:cTn>
                        </p:par>
                      </p:childTnLst>
                    </p:cTn>
                  </p:par>
                  <p:par>
                    <p:cTn id="8" fill="hold" nodeType="clickPar">
                      <p:stCondLst>
                        <p:cond delay="indefinite"/>
                      </p:stCondLst>
                      <p:childTnLst>
                        <p:par>
                          <p:cTn id="9" fill="hold" nodeType="withGroup">
                            <p:stCondLst>
                              <p:cond delay="0"/>
                            </p:stCondLst>
                            <p:childTnLst>
                              <p:par>
                                <p:cTn id="10" presetID="14" presetClass="entr" presetSubtype="10" fill="hold" nodeType="clickEffect">
                                  <p:stCondLst>
                                    <p:cond delay="0"/>
                                  </p:stCondLst>
                                  <p:childTnLst>
                                    <p:set>
                                      <p:cBhvr>
                                        <p:cTn id="11" dur="1" fill="hold">
                                          <p:stCondLst>
                                            <p:cond delay="0"/>
                                          </p:stCondLst>
                                        </p:cTn>
                                        <p:tgtEl>
                                          <p:spTgt spid="75779">
                                            <p:txEl>
                                              <p:pRg st="2" end="2"/>
                                            </p:txEl>
                                          </p:spTgt>
                                        </p:tgtEl>
                                        <p:attrNameLst>
                                          <p:attrName>style.visibility</p:attrName>
                                        </p:attrNameLst>
                                      </p:cBhvr>
                                      <p:to>
                                        <p:strVal val="visible"/>
                                      </p:to>
                                    </p:set>
                                    <p:animEffect transition="in" filter="randombar(horizontal)">
                                      <p:cBhvr>
                                        <p:cTn id="12" dur="500"/>
                                        <p:tgtEl>
                                          <p:spTgt spid="75779">
                                            <p:txEl>
                                              <p:pRg st="2" end="2"/>
                                            </p:txEl>
                                          </p:spTgt>
                                        </p:tgtEl>
                                      </p:cBhvr>
                                    </p:animEffect>
                                  </p:childTnLst>
                                </p:cTn>
                              </p:par>
                            </p:childTnLst>
                          </p:cTn>
                        </p:par>
                      </p:childTnLst>
                    </p:cTn>
                  </p:par>
                </p:childTnLst>
              </p:cTn>
              <p:prevCondLst>
                <p:cond evt="onPrev" delay="0">
                  <p:tgtEl>
                    <p:sldTgt/>
                  </p:tgtEl>
                </p:cond>
              </p:prevCondLst>
              <p:nextCondLst>
                <p:cond evt="onNext" delay="0">
                  <p:tgtEl>
                    <p:sldTgt/>
                  </p:tgtEl>
                </p:cond>
              </p:nextCondLst>
            </p:seq>
          </p:childTnLst>
        </p:cTn>
      </p:par>
    </p:tnLst>
  </p:timing>
</p:sld>
</file>

<file path=ppt/slides/slide4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Number Placeholder 1"/>
          <p:cNvSpPr>
            <a:spLocks noGrp="1"/>
          </p:cNvSpPr>
          <p:nvPr>
            <p:ph type="sldNum" sz="quarter" idx="12"/>
          </p:nvPr>
        </p:nvSpPr>
        <p:spPr/>
        <p:txBody>
          <a:bodyPr/>
          <a:lstStyle/>
          <a:p>
            <a:pPr>
              <a:defRPr/>
            </a:pPr>
            <a:fld id="{5432F3C5-5A2D-479C-B62C-2E0E0D6ABEBE}" type="slidenum">
              <a:rPr lang="en-GB" altLang="en-US"/>
              <a:pPr>
                <a:defRPr/>
              </a:pPr>
              <a:t>47</a:t>
            </a:fld>
            <a:endParaRPr lang="en-GB" altLang="en-US" dirty="0"/>
          </a:p>
        </p:txBody>
      </p:sp>
      <p:sp>
        <p:nvSpPr>
          <p:cNvPr id="62466" name="Title 1"/>
          <p:cNvSpPr>
            <a:spLocks noGrp="1"/>
          </p:cNvSpPr>
          <p:nvPr>
            <p:ph type="title" idx="4294967295"/>
          </p:nvPr>
        </p:nvSpPr>
        <p:spPr>
          <a:xfrm>
            <a:off x="0" y="274638"/>
            <a:ext cx="8229600" cy="1143000"/>
          </a:xfrm>
        </p:spPr>
        <p:txBody>
          <a:bodyPr/>
          <a:lstStyle/>
          <a:p>
            <a:pPr>
              <a:defRPr/>
            </a:pPr>
            <a:r>
              <a:rPr lang="en-GB" altLang="en-US" dirty="0"/>
              <a:t>. </a:t>
            </a:r>
            <a:endParaRPr lang="en-US" altLang="en-US" dirty="0"/>
          </a:p>
        </p:txBody>
      </p:sp>
      <p:pic>
        <p:nvPicPr>
          <p:cNvPr id="75779" name="Picture 5" descr="CF02A15A"/>
          <p:cNvPicPr>
            <a:picLocks noGrp="1" noChangeAspect="1" noChangeArrowheads="1"/>
          </p:cNvPicPr>
          <p:nvPr>
            <p:ph idx="4294967295"/>
          </p:nvPr>
        </p:nvPicPr>
        <p:blipFill>
          <a:blip r:embed="rId2">
            <a:extLst>
              <a:ext uri="{28A0092B-C50C-407E-A947-70E740481C1C}">
                <a14:useLocalDpi xmlns:a14="http://schemas.microsoft.com/office/drawing/2010/main" val="0"/>
              </a:ext>
            </a:extLst>
          </a:blip>
          <a:srcRect l="5312" t="9946" r="4494" b="5501"/>
          <a:stretch>
            <a:fillRect/>
          </a:stretch>
        </p:blipFill>
        <p:spPr>
          <a:xfrm>
            <a:off x="1054100" y="708025"/>
            <a:ext cx="7777163" cy="6043613"/>
          </a:xfrm>
        </p:spPr>
      </p:pic>
    </p:spTree>
    <p:extLst>
      <p:ext uri="{BB962C8B-B14F-4D97-AF65-F5344CB8AC3E}">
        <p14:creationId xmlns:p14="http://schemas.microsoft.com/office/powerpoint/2010/main" val="2432155669"/>
      </p:ext>
    </p:extLst>
  </p:cSld>
  <p:clrMapOvr>
    <a:masterClrMapping/>
  </p:clrMapOvr>
  <p:timing>
    <p:tnLst>
      <p:par>
        <p:cTn id="1" dur="indefinite" restart="never" nodeType="tmRoot"/>
      </p:par>
    </p:tnLst>
  </p:timing>
</p:sld>
</file>

<file path=ppt/slides/slide4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63490" name="Title 1"/>
          <p:cNvSpPr>
            <a:spLocks noGrp="1"/>
          </p:cNvSpPr>
          <p:nvPr>
            <p:ph type="title"/>
          </p:nvPr>
        </p:nvSpPr>
        <p:spPr>
          <a:xfrm>
            <a:off x="2386014" y="260350"/>
            <a:ext cx="6378575" cy="1293813"/>
          </a:xfrm>
        </p:spPr>
        <p:txBody>
          <a:bodyPr/>
          <a:lstStyle/>
          <a:p>
            <a:pPr algn="ctr">
              <a:defRPr/>
            </a:pPr>
            <a:r>
              <a:rPr lang="en-GB" altLang="en-US" dirty="0"/>
              <a:t>Findings. </a:t>
            </a:r>
            <a:endParaRPr lang="en-US" altLang="en-US" dirty="0"/>
          </a:p>
        </p:txBody>
      </p:sp>
      <p:sp>
        <p:nvSpPr>
          <p:cNvPr id="77827" name="Content Placeholder 2"/>
          <p:cNvSpPr>
            <a:spLocks noGrp="1"/>
          </p:cNvSpPr>
          <p:nvPr>
            <p:ph idx="1"/>
          </p:nvPr>
        </p:nvSpPr>
        <p:spPr>
          <a:xfrm>
            <a:off x="1631950" y="1554163"/>
            <a:ext cx="8928100" cy="4070350"/>
          </a:xfrm>
        </p:spPr>
        <p:txBody>
          <a:bodyPr>
            <a:normAutofit fontScale="92500" lnSpcReduction="20000"/>
          </a:bodyPr>
          <a:lstStyle/>
          <a:p>
            <a:pPr eaLnBrk="1" hangingPunct="1">
              <a:defRPr/>
            </a:pPr>
            <a:r>
              <a:rPr lang="en-GB" altLang="en-US" sz="3200" dirty="0"/>
              <a:t>When participants attended to faces (static) – FFA activity increased, PPA didn’t.</a:t>
            </a:r>
          </a:p>
          <a:p>
            <a:pPr marL="0" indent="0">
              <a:buNone/>
              <a:defRPr/>
            </a:pPr>
            <a:r>
              <a:rPr lang="en-GB" altLang="en-US" sz="3200" dirty="0"/>
              <a:t> </a:t>
            </a:r>
          </a:p>
          <a:p>
            <a:pPr eaLnBrk="1" hangingPunct="1">
              <a:defRPr/>
            </a:pPr>
            <a:r>
              <a:rPr lang="en-GB" altLang="en-US" sz="3200" dirty="0"/>
              <a:t>When participants attended to houses (static) – PPA increased, FFA activity didn’t.</a:t>
            </a:r>
          </a:p>
          <a:p>
            <a:pPr marL="0" indent="0">
              <a:buNone/>
              <a:defRPr/>
            </a:pPr>
            <a:r>
              <a:rPr lang="en-GB" altLang="en-US" sz="3200" dirty="0"/>
              <a:t> </a:t>
            </a:r>
          </a:p>
          <a:p>
            <a:pPr eaLnBrk="1" hangingPunct="1">
              <a:defRPr/>
            </a:pPr>
            <a:r>
              <a:rPr lang="en-GB" altLang="en-US" sz="3200" dirty="0"/>
              <a:t>When participants attended to moving object – MT/MST increased, as did activity in the region corresponding to the moving object. </a:t>
            </a:r>
            <a:endParaRPr lang="en-US" altLang="en-US" sz="3200" dirty="0"/>
          </a:p>
        </p:txBody>
      </p:sp>
      <p:sp>
        <p:nvSpPr>
          <p:cNvPr id="2" name="Slide Number Placeholder 1"/>
          <p:cNvSpPr>
            <a:spLocks noGrp="1"/>
          </p:cNvSpPr>
          <p:nvPr>
            <p:ph type="sldNum" sz="quarter" idx="12"/>
          </p:nvPr>
        </p:nvSpPr>
        <p:spPr/>
        <p:txBody>
          <a:bodyPr/>
          <a:lstStyle/>
          <a:p>
            <a:pPr>
              <a:defRPr/>
            </a:pPr>
            <a:fld id="{5614EC0C-BB5A-4C2E-87A2-51CDDFFBC5C7}" type="slidenum">
              <a:rPr lang="en-GB" altLang="en-US"/>
              <a:pPr>
                <a:defRPr/>
              </a:pPr>
              <a:t>48</a:t>
            </a:fld>
            <a:endParaRPr lang="en-GB" altLang="en-US" dirty="0"/>
          </a:p>
        </p:txBody>
      </p:sp>
    </p:spTree>
    <p:extLst>
      <p:ext uri="{BB962C8B-B14F-4D97-AF65-F5344CB8AC3E}">
        <p14:creationId xmlns:p14="http://schemas.microsoft.com/office/powerpoint/2010/main" val="3514648154"/>
      </p:ext>
    </p:extLst>
  </p:cSld>
  <p:clrMapOvr>
    <a:masterClrMapping/>
  </p:clrMapOvr>
  <p:timing>
    <p:tnLst>
      <p:par>
        <p:cTn id="1" dur="indefinite" restart="never" nodeType="tmRoot">
          <p:childTnLst>
            <p:seq concurrent="1" nextAc="seek">
              <p:cTn id="2" dur="indefinite" nodeType="mainSeq">
                <p:childTnLst>
                  <p:par>
                    <p:cTn id="3" fill="hold" nodeType="clickPar">
                      <p:stCondLst>
                        <p:cond delay="indefinite"/>
                      </p:stCondLst>
                      <p:childTnLst>
                        <p:par>
                          <p:cTn id="4" fill="hold" nodeType="withGroup">
                            <p:stCondLst>
                              <p:cond delay="0"/>
                            </p:stCondLst>
                            <p:childTnLst>
                              <p:par>
                                <p:cTn id="5" presetID="14" presetClass="entr" presetSubtype="10" fill="hold" nodeType="clickEffect">
                                  <p:stCondLst>
                                    <p:cond delay="0"/>
                                  </p:stCondLst>
                                  <p:childTnLst>
                                    <p:set>
                                      <p:cBhvr>
                                        <p:cTn id="6" dur="1" fill="hold">
                                          <p:stCondLst>
                                            <p:cond delay="0"/>
                                          </p:stCondLst>
                                        </p:cTn>
                                        <p:tgtEl>
                                          <p:spTgt spid="77827">
                                            <p:txEl>
                                              <p:pRg st="0" end="0"/>
                                            </p:txEl>
                                          </p:spTgt>
                                        </p:tgtEl>
                                        <p:attrNameLst>
                                          <p:attrName>style.visibility</p:attrName>
                                        </p:attrNameLst>
                                      </p:cBhvr>
                                      <p:to>
                                        <p:strVal val="visible"/>
                                      </p:to>
                                    </p:set>
                                    <p:animEffect transition="in" filter="randombar(horizontal)">
                                      <p:cBhvr>
                                        <p:cTn id="7" dur="500"/>
                                        <p:tgtEl>
                                          <p:spTgt spid="77827">
                                            <p:txEl>
                                              <p:pRg st="0" end="0"/>
                                            </p:txEl>
                                          </p:spTgt>
                                        </p:tgtEl>
                                      </p:cBhvr>
                                    </p:animEffect>
                                  </p:childTnLst>
                                </p:cTn>
                              </p:par>
                            </p:childTnLst>
                          </p:cTn>
                        </p:par>
                      </p:childTnLst>
                    </p:cTn>
                  </p:par>
                  <p:par>
                    <p:cTn id="8" fill="hold" nodeType="clickPar">
                      <p:stCondLst>
                        <p:cond delay="indefinite"/>
                      </p:stCondLst>
                      <p:childTnLst>
                        <p:par>
                          <p:cTn id="9" fill="hold" nodeType="withGroup">
                            <p:stCondLst>
                              <p:cond delay="0"/>
                            </p:stCondLst>
                            <p:childTnLst>
                              <p:par>
                                <p:cTn id="10" presetID="14" presetClass="entr" presetSubtype="10" fill="hold" nodeType="clickEffect">
                                  <p:stCondLst>
                                    <p:cond delay="0"/>
                                  </p:stCondLst>
                                  <p:childTnLst>
                                    <p:set>
                                      <p:cBhvr>
                                        <p:cTn id="11" dur="1" fill="hold">
                                          <p:stCondLst>
                                            <p:cond delay="0"/>
                                          </p:stCondLst>
                                        </p:cTn>
                                        <p:tgtEl>
                                          <p:spTgt spid="77827">
                                            <p:txEl>
                                              <p:pRg st="1" end="1"/>
                                            </p:txEl>
                                          </p:spTgt>
                                        </p:tgtEl>
                                        <p:attrNameLst>
                                          <p:attrName>style.visibility</p:attrName>
                                        </p:attrNameLst>
                                      </p:cBhvr>
                                      <p:to>
                                        <p:strVal val="visible"/>
                                      </p:to>
                                    </p:set>
                                    <p:animEffect transition="in" filter="randombar(horizontal)">
                                      <p:cBhvr>
                                        <p:cTn id="12" dur="500"/>
                                        <p:tgtEl>
                                          <p:spTgt spid="77827">
                                            <p:txEl>
                                              <p:pRg st="1" end="1"/>
                                            </p:txEl>
                                          </p:spTgt>
                                        </p:tgtEl>
                                      </p:cBhvr>
                                    </p:animEffect>
                                  </p:childTnLst>
                                </p:cTn>
                              </p:par>
                            </p:childTnLst>
                          </p:cTn>
                        </p:par>
                      </p:childTnLst>
                    </p:cTn>
                  </p:par>
                  <p:par>
                    <p:cTn id="13" fill="hold" nodeType="clickPar">
                      <p:stCondLst>
                        <p:cond delay="indefinite"/>
                      </p:stCondLst>
                      <p:childTnLst>
                        <p:par>
                          <p:cTn id="14" fill="hold" nodeType="withGroup">
                            <p:stCondLst>
                              <p:cond delay="0"/>
                            </p:stCondLst>
                            <p:childTnLst>
                              <p:par>
                                <p:cTn id="15" presetID="14" presetClass="entr" presetSubtype="10" fill="hold" nodeType="clickEffect">
                                  <p:stCondLst>
                                    <p:cond delay="0"/>
                                  </p:stCondLst>
                                  <p:childTnLst>
                                    <p:set>
                                      <p:cBhvr>
                                        <p:cTn id="16" dur="1" fill="hold">
                                          <p:stCondLst>
                                            <p:cond delay="0"/>
                                          </p:stCondLst>
                                        </p:cTn>
                                        <p:tgtEl>
                                          <p:spTgt spid="77827">
                                            <p:txEl>
                                              <p:pRg st="2" end="2"/>
                                            </p:txEl>
                                          </p:spTgt>
                                        </p:tgtEl>
                                        <p:attrNameLst>
                                          <p:attrName>style.visibility</p:attrName>
                                        </p:attrNameLst>
                                      </p:cBhvr>
                                      <p:to>
                                        <p:strVal val="visible"/>
                                      </p:to>
                                    </p:set>
                                    <p:animEffect transition="in" filter="randombar(horizontal)">
                                      <p:cBhvr>
                                        <p:cTn id="17" dur="500"/>
                                        <p:tgtEl>
                                          <p:spTgt spid="77827">
                                            <p:txEl>
                                              <p:pRg st="2" end="2"/>
                                            </p:txEl>
                                          </p:spTgt>
                                        </p:tgtEl>
                                      </p:cBhvr>
                                    </p:animEffect>
                                  </p:childTnLst>
                                </p:cTn>
                              </p:par>
                            </p:childTnLst>
                          </p:cTn>
                        </p:par>
                      </p:childTnLst>
                    </p:cTn>
                  </p:par>
                  <p:par>
                    <p:cTn id="18" fill="hold" nodeType="clickPar">
                      <p:stCondLst>
                        <p:cond delay="indefinite"/>
                      </p:stCondLst>
                      <p:childTnLst>
                        <p:par>
                          <p:cTn id="19" fill="hold" nodeType="withGroup">
                            <p:stCondLst>
                              <p:cond delay="0"/>
                            </p:stCondLst>
                            <p:childTnLst>
                              <p:par>
                                <p:cTn id="20" presetID="14" presetClass="entr" presetSubtype="10" fill="hold" nodeType="clickEffect">
                                  <p:stCondLst>
                                    <p:cond delay="0"/>
                                  </p:stCondLst>
                                  <p:childTnLst>
                                    <p:set>
                                      <p:cBhvr>
                                        <p:cTn id="21" dur="1" fill="hold">
                                          <p:stCondLst>
                                            <p:cond delay="0"/>
                                          </p:stCondLst>
                                        </p:cTn>
                                        <p:tgtEl>
                                          <p:spTgt spid="77827">
                                            <p:txEl>
                                              <p:pRg st="3" end="3"/>
                                            </p:txEl>
                                          </p:spTgt>
                                        </p:tgtEl>
                                        <p:attrNameLst>
                                          <p:attrName>style.visibility</p:attrName>
                                        </p:attrNameLst>
                                      </p:cBhvr>
                                      <p:to>
                                        <p:strVal val="visible"/>
                                      </p:to>
                                    </p:set>
                                    <p:animEffect transition="in" filter="randombar(horizontal)">
                                      <p:cBhvr>
                                        <p:cTn id="22" dur="500"/>
                                        <p:tgtEl>
                                          <p:spTgt spid="77827">
                                            <p:txEl>
                                              <p:pRg st="3" end="3"/>
                                            </p:txEl>
                                          </p:spTgt>
                                        </p:tgtEl>
                                      </p:cBhvr>
                                    </p:animEffect>
                                  </p:childTnLst>
                                </p:cTn>
                              </p:par>
                            </p:childTnLst>
                          </p:cTn>
                        </p:par>
                      </p:childTnLst>
                    </p:cTn>
                  </p:par>
                  <p:par>
                    <p:cTn id="23" fill="hold" nodeType="clickPar">
                      <p:stCondLst>
                        <p:cond delay="indefinite"/>
                      </p:stCondLst>
                      <p:childTnLst>
                        <p:par>
                          <p:cTn id="24" fill="hold" nodeType="withGroup">
                            <p:stCondLst>
                              <p:cond delay="0"/>
                            </p:stCondLst>
                            <p:childTnLst>
                              <p:par>
                                <p:cTn id="25" presetID="14" presetClass="entr" presetSubtype="10" fill="hold" nodeType="clickEffect">
                                  <p:stCondLst>
                                    <p:cond delay="0"/>
                                  </p:stCondLst>
                                  <p:childTnLst>
                                    <p:set>
                                      <p:cBhvr>
                                        <p:cTn id="26" dur="1" fill="hold">
                                          <p:stCondLst>
                                            <p:cond delay="0"/>
                                          </p:stCondLst>
                                        </p:cTn>
                                        <p:tgtEl>
                                          <p:spTgt spid="77827">
                                            <p:txEl>
                                              <p:pRg st="4" end="4"/>
                                            </p:txEl>
                                          </p:spTgt>
                                        </p:tgtEl>
                                        <p:attrNameLst>
                                          <p:attrName>style.visibility</p:attrName>
                                        </p:attrNameLst>
                                      </p:cBhvr>
                                      <p:to>
                                        <p:strVal val="visible"/>
                                      </p:to>
                                    </p:set>
                                    <p:animEffect transition="in" filter="randombar(horizontal)">
                                      <p:cBhvr>
                                        <p:cTn id="27" dur="500"/>
                                        <p:tgtEl>
                                          <p:spTgt spid="77827">
                                            <p:txEl>
                                              <p:pRg st="4" end="4"/>
                                            </p:txEl>
                                          </p:spTgt>
                                        </p:tgtEl>
                                      </p:cBhvr>
                                    </p:animEffect>
                                  </p:childTnLst>
                                </p:cTn>
                              </p:par>
                            </p:childTnLst>
                          </p:cTn>
                        </p:par>
                      </p:childTnLst>
                    </p:cTn>
                  </p:par>
                </p:childTnLst>
              </p:cTn>
              <p:prevCondLst>
                <p:cond evt="onPrev" delay="0">
                  <p:tgtEl>
                    <p:sldTgt/>
                  </p:tgtEl>
                </p:cond>
              </p:prevCondLst>
              <p:nextCondLst>
                <p:cond evt="onNext" delay="0">
                  <p:tgtEl>
                    <p:sldTgt/>
                  </p:tgtEl>
                </p:cond>
              </p:nextCondLst>
            </p:seq>
          </p:childTnLst>
        </p:cTn>
      </p:par>
    </p:tnLst>
  </p:timing>
</p:sld>
</file>

<file path=ppt/slides/slide4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dirty="0" smtClean="0"/>
              <a:t>Neuroscientific studies on Prosopagnosia</a:t>
            </a:r>
            <a:endParaRPr lang="en-GB" dirty="0"/>
          </a:p>
        </p:txBody>
      </p:sp>
      <p:sp>
        <p:nvSpPr>
          <p:cNvPr id="3" name="Content Placeholder 2"/>
          <p:cNvSpPr>
            <a:spLocks noGrp="1"/>
          </p:cNvSpPr>
          <p:nvPr>
            <p:ph idx="1"/>
          </p:nvPr>
        </p:nvSpPr>
        <p:spPr/>
        <p:txBody>
          <a:bodyPr>
            <a:normAutofit fontScale="92500" lnSpcReduction="20000"/>
          </a:bodyPr>
          <a:lstStyle/>
          <a:p>
            <a:r>
              <a:rPr lang="en-GB" dirty="0"/>
              <a:t> </a:t>
            </a:r>
            <a:r>
              <a:rPr lang="en-GB" dirty="0" smtClean="0"/>
              <a:t>Hadjikhani and Gelder (2002) – FMRI study</a:t>
            </a:r>
          </a:p>
          <a:p>
            <a:endParaRPr lang="en-GB" dirty="0"/>
          </a:p>
          <a:p>
            <a:r>
              <a:rPr lang="en-GB" dirty="0" smtClean="0"/>
              <a:t>Studied the brain activity when viewing images of faces and objects of 3 patients diagnosed with Prosopagnosia under FMRI conditions. </a:t>
            </a:r>
          </a:p>
          <a:p>
            <a:pPr lvl="1"/>
            <a:r>
              <a:rPr lang="en-GB" dirty="0" smtClean="0"/>
              <a:t>2 – Developmental Prosopagnosia</a:t>
            </a:r>
          </a:p>
          <a:p>
            <a:pPr lvl="1"/>
            <a:r>
              <a:rPr lang="en-GB" dirty="0" smtClean="0"/>
              <a:t>1 – Childhood Prosopagnosia (developed as a consequence of childhood trauma). </a:t>
            </a:r>
          </a:p>
          <a:p>
            <a:endParaRPr lang="en-GB" dirty="0"/>
          </a:p>
          <a:p>
            <a:r>
              <a:rPr lang="en-GB" dirty="0" smtClean="0"/>
              <a:t>A “normal” pattern is for individuals to showcase greater activation in the fusiform face area and inferior occipital gyrus when viewing faces compared to objects. </a:t>
            </a:r>
          </a:p>
          <a:p>
            <a:endParaRPr lang="en-GB" dirty="0"/>
          </a:p>
          <a:p>
            <a:r>
              <a:rPr lang="en-GB" dirty="0" smtClean="0"/>
              <a:t>Not the case for all three participants. </a:t>
            </a:r>
          </a:p>
          <a:p>
            <a:pPr lvl="1"/>
            <a:r>
              <a:rPr lang="en-GB" dirty="0" smtClean="0"/>
              <a:t>Indeed for the 2 Developmental Prosopagnosia patients – very similar activity patterns for objects and faces. </a:t>
            </a:r>
            <a:endParaRPr lang="en-GB" dirty="0"/>
          </a:p>
        </p:txBody>
      </p:sp>
    </p:spTree>
    <p:extLst>
      <p:ext uri="{BB962C8B-B14F-4D97-AF65-F5344CB8AC3E}">
        <p14:creationId xmlns:p14="http://schemas.microsoft.com/office/powerpoint/2010/main" val="4060910281"/>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2" presetClass="entr" presetSubtype="4" fill="hold" nodeType="clickEffect">
                                  <p:stCondLst>
                                    <p:cond delay="0"/>
                                  </p:stCondLst>
                                  <p:childTnLst>
                                    <p:set>
                                      <p:cBhvr>
                                        <p:cTn id="6" dur="1" fill="hold">
                                          <p:stCondLst>
                                            <p:cond delay="0"/>
                                          </p:stCondLst>
                                        </p:cTn>
                                        <p:tgtEl>
                                          <p:spTgt spid="3">
                                            <p:txEl>
                                              <p:pRg st="0" end="0"/>
                                            </p:txEl>
                                          </p:spTgt>
                                        </p:tgtEl>
                                        <p:attrNameLst>
                                          <p:attrName>style.visibility</p:attrName>
                                        </p:attrNameLst>
                                      </p:cBhvr>
                                      <p:to>
                                        <p:strVal val="visible"/>
                                      </p:to>
                                    </p:set>
                                    <p:anim calcmode="lin" valueType="num">
                                      <p:cBhvr additive="base">
                                        <p:cTn id="7" dur="500" fill="hold"/>
                                        <p:tgtEl>
                                          <p:spTgt spid="3">
                                            <p:txEl>
                                              <p:pRg st="0" end="0"/>
                                            </p:txEl>
                                          </p:spTgt>
                                        </p:tgtEl>
                                        <p:attrNameLst>
                                          <p:attrName>ppt_x</p:attrName>
                                        </p:attrNameLst>
                                      </p:cBhvr>
                                      <p:tavLst>
                                        <p:tav tm="0">
                                          <p:val>
                                            <p:strVal val="#ppt_x"/>
                                          </p:val>
                                        </p:tav>
                                        <p:tav tm="100000">
                                          <p:val>
                                            <p:strVal val="#ppt_x"/>
                                          </p:val>
                                        </p:tav>
                                      </p:tavLst>
                                    </p:anim>
                                    <p:anim calcmode="lin" valueType="num">
                                      <p:cBhvr additive="base">
                                        <p:cTn id="8" dur="500" fill="hold"/>
                                        <p:tgtEl>
                                          <p:spTgt spid="3">
                                            <p:txEl>
                                              <p:pRg st="0" end="0"/>
                                            </p:txEl>
                                          </p:spTgt>
                                        </p:tgtEl>
                                        <p:attrNameLst>
                                          <p:attrName>ppt_y</p:attrName>
                                        </p:attrNameLst>
                                      </p:cBhvr>
                                      <p:tavLst>
                                        <p:tav tm="0">
                                          <p:val>
                                            <p:strVal val="1+#ppt_h/2"/>
                                          </p:val>
                                        </p:tav>
                                        <p:tav tm="100000">
                                          <p:val>
                                            <p:strVal val="#ppt_y"/>
                                          </p:val>
                                        </p:tav>
                                      </p:tavLst>
                                    </p:anim>
                                  </p:childTnLst>
                                </p:cTn>
                              </p:par>
                            </p:childTnLst>
                          </p:cTn>
                        </p:par>
                      </p:childTnLst>
                    </p:cTn>
                  </p:par>
                  <p:par>
                    <p:cTn id="9" fill="hold">
                      <p:stCondLst>
                        <p:cond delay="indefinite"/>
                      </p:stCondLst>
                      <p:childTnLst>
                        <p:par>
                          <p:cTn id="10" fill="hold">
                            <p:stCondLst>
                              <p:cond delay="0"/>
                            </p:stCondLst>
                            <p:childTnLst>
                              <p:par>
                                <p:cTn id="11" presetID="2" presetClass="entr" presetSubtype="4" fill="hold" nodeType="clickEffect">
                                  <p:stCondLst>
                                    <p:cond delay="0"/>
                                  </p:stCondLst>
                                  <p:childTnLst>
                                    <p:set>
                                      <p:cBhvr>
                                        <p:cTn id="12" dur="1" fill="hold">
                                          <p:stCondLst>
                                            <p:cond delay="0"/>
                                          </p:stCondLst>
                                        </p:cTn>
                                        <p:tgtEl>
                                          <p:spTgt spid="3">
                                            <p:txEl>
                                              <p:pRg st="2" end="2"/>
                                            </p:txEl>
                                          </p:spTgt>
                                        </p:tgtEl>
                                        <p:attrNameLst>
                                          <p:attrName>style.visibility</p:attrName>
                                        </p:attrNameLst>
                                      </p:cBhvr>
                                      <p:to>
                                        <p:strVal val="visible"/>
                                      </p:to>
                                    </p:set>
                                    <p:anim calcmode="lin" valueType="num">
                                      <p:cBhvr additive="base">
                                        <p:cTn id="13" dur="500" fill="hold"/>
                                        <p:tgtEl>
                                          <p:spTgt spid="3">
                                            <p:txEl>
                                              <p:pRg st="2" end="2"/>
                                            </p:txEl>
                                          </p:spTgt>
                                        </p:tgtEl>
                                        <p:attrNameLst>
                                          <p:attrName>ppt_x</p:attrName>
                                        </p:attrNameLst>
                                      </p:cBhvr>
                                      <p:tavLst>
                                        <p:tav tm="0">
                                          <p:val>
                                            <p:strVal val="#ppt_x"/>
                                          </p:val>
                                        </p:tav>
                                        <p:tav tm="100000">
                                          <p:val>
                                            <p:strVal val="#ppt_x"/>
                                          </p:val>
                                        </p:tav>
                                      </p:tavLst>
                                    </p:anim>
                                    <p:anim calcmode="lin" valueType="num">
                                      <p:cBhvr additive="base">
                                        <p:cTn id="14" dur="500" fill="hold"/>
                                        <p:tgtEl>
                                          <p:spTgt spid="3">
                                            <p:txEl>
                                              <p:pRg st="2" end="2"/>
                                            </p:txEl>
                                          </p:spTgt>
                                        </p:tgtEl>
                                        <p:attrNameLst>
                                          <p:attrName>ppt_y</p:attrName>
                                        </p:attrNameLst>
                                      </p:cBhvr>
                                      <p:tavLst>
                                        <p:tav tm="0">
                                          <p:val>
                                            <p:strVal val="1+#ppt_h/2"/>
                                          </p:val>
                                        </p:tav>
                                        <p:tav tm="100000">
                                          <p:val>
                                            <p:strVal val="#ppt_y"/>
                                          </p:val>
                                        </p:tav>
                                      </p:tavLst>
                                    </p:anim>
                                  </p:childTnLst>
                                </p:cTn>
                              </p:par>
                            </p:childTnLst>
                          </p:cTn>
                        </p:par>
                      </p:childTnLst>
                    </p:cTn>
                  </p:par>
                  <p:par>
                    <p:cTn id="15" fill="hold">
                      <p:stCondLst>
                        <p:cond delay="indefinite"/>
                      </p:stCondLst>
                      <p:childTnLst>
                        <p:par>
                          <p:cTn id="16" fill="hold">
                            <p:stCondLst>
                              <p:cond delay="0"/>
                            </p:stCondLst>
                            <p:childTnLst>
                              <p:par>
                                <p:cTn id="17" presetID="2" presetClass="entr" presetSubtype="4" fill="hold" nodeType="clickEffect">
                                  <p:stCondLst>
                                    <p:cond delay="0"/>
                                  </p:stCondLst>
                                  <p:childTnLst>
                                    <p:set>
                                      <p:cBhvr>
                                        <p:cTn id="18" dur="1" fill="hold">
                                          <p:stCondLst>
                                            <p:cond delay="0"/>
                                          </p:stCondLst>
                                        </p:cTn>
                                        <p:tgtEl>
                                          <p:spTgt spid="3">
                                            <p:txEl>
                                              <p:pRg st="3" end="3"/>
                                            </p:txEl>
                                          </p:spTgt>
                                        </p:tgtEl>
                                        <p:attrNameLst>
                                          <p:attrName>style.visibility</p:attrName>
                                        </p:attrNameLst>
                                      </p:cBhvr>
                                      <p:to>
                                        <p:strVal val="visible"/>
                                      </p:to>
                                    </p:set>
                                    <p:anim calcmode="lin" valueType="num">
                                      <p:cBhvr additive="base">
                                        <p:cTn id="19" dur="500" fill="hold"/>
                                        <p:tgtEl>
                                          <p:spTgt spid="3">
                                            <p:txEl>
                                              <p:pRg st="3" end="3"/>
                                            </p:txEl>
                                          </p:spTgt>
                                        </p:tgtEl>
                                        <p:attrNameLst>
                                          <p:attrName>ppt_x</p:attrName>
                                        </p:attrNameLst>
                                      </p:cBhvr>
                                      <p:tavLst>
                                        <p:tav tm="0">
                                          <p:val>
                                            <p:strVal val="#ppt_x"/>
                                          </p:val>
                                        </p:tav>
                                        <p:tav tm="100000">
                                          <p:val>
                                            <p:strVal val="#ppt_x"/>
                                          </p:val>
                                        </p:tav>
                                      </p:tavLst>
                                    </p:anim>
                                    <p:anim calcmode="lin" valueType="num">
                                      <p:cBhvr additive="base">
                                        <p:cTn id="20" dur="500" fill="hold"/>
                                        <p:tgtEl>
                                          <p:spTgt spid="3">
                                            <p:txEl>
                                              <p:pRg st="3" end="3"/>
                                            </p:txEl>
                                          </p:spTgt>
                                        </p:tgtEl>
                                        <p:attrNameLst>
                                          <p:attrName>ppt_y</p:attrName>
                                        </p:attrNameLst>
                                      </p:cBhvr>
                                      <p:tavLst>
                                        <p:tav tm="0">
                                          <p:val>
                                            <p:strVal val="1+#ppt_h/2"/>
                                          </p:val>
                                        </p:tav>
                                        <p:tav tm="100000">
                                          <p:val>
                                            <p:strVal val="#ppt_y"/>
                                          </p:val>
                                        </p:tav>
                                      </p:tavLst>
                                    </p:anim>
                                  </p:childTnLst>
                                </p:cTn>
                              </p:par>
                            </p:childTnLst>
                          </p:cTn>
                        </p:par>
                      </p:childTnLst>
                    </p:cTn>
                  </p:par>
                  <p:par>
                    <p:cTn id="21" fill="hold">
                      <p:stCondLst>
                        <p:cond delay="indefinite"/>
                      </p:stCondLst>
                      <p:childTnLst>
                        <p:par>
                          <p:cTn id="22" fill="hold">
                            <p:stCondLst>
                              <p:cond delay="0"/>
                            </p:stCondLst>
                            <p:childTnLst>
                              <p:par>
                                <p:cTn id="23" presetID="2" presetClass="entr" presetSubtype="4" fill="hold" nodeType="clickEffect">
                                  <p:stCondLst>
                                    <p:cond delay="0"/>
                                  </p:stCondLst>
                                  <p:childTnLst>
                                    <p:set>
                                      <p:cBhvr>
                                        <p:cTn id="24" dur="1" fill="hold">
                                          <p:stCondLst>
                                            <p:cond delay="0"/>
                                          </p:stCondLst>
                                        </p:cTn>
                                        <p:tgtEl>
                                          <p:spTgt spid="3">
                                            <p:txEl>
                                              <p:pRg st="4" end="4"/>
                                            </p:txEl>
                                          </p:spTgt>
                                        </p:tgtEl>
                                        <p:attrNameLst>
                                          <p:attrName>style.visibility</p:attrName>
                                        </p:attrNameLst>
                                      </p:cBhvr>
                                      <p:to>
                                        <p:strVal val="visible"/>
                                      </p:to>
                                    </p:set>
                                    <p:anim calcmode="lin" valueType="num">
                                      <p:cBhvr additive="base">
                                        <p:cTn id="25" dur="500" fill="hold"/>
                                        <p:tgtEl>
                                          <p:spTgt spid="3">
                                            <p:txEl>
                                              <p:pRg st="4" end="4"/>
                                            </p:txEl>
                                          </p:spTgt>
                                        </p:tgtEl>
                                        <p:attrNameLst>
                                          <p:attrName>ppt_x</p:attrName>
                                        </p:attrNameLst>
                                      </p:cBhvr>
                                      <p:tavLst>
                                        <p:tav tm="0">
                                          <p:val>
                                            <p:strVal val="#ppt_x"/>
                                          </p:val>
                                        </p:tav>
                                        <p:tav tm="100000">
                                          <p:val>
                                            <p:strVal val="#ppt_x"/>
                                          </p:val>
                                        </p:tav>
                                      </p:tavLst>
                                    </p:anim>
                                    <p:anim calcmode="lin" valueType="num">
                                      <p:cBhvr additive="base">
                                        <p:cTn id="26" dur="500" fill="hold"/>
                                        <p:tgtEl>
                                          <p:spTgt spid="3">
                                            <p:txEl>
                                              <p:pRg st="4" end="4"/>
                                            </p:txEl>
                                          </p:spTgt>
                                        </p:tgtEl>
                                        <p:attrNameLst>
                                          <p:attrName>ppt_y</p:attrName>
                                        </p:attrNameLst>
                                      </p:cBhvr>
                                      <p:tavLst>
                                        <p:tav tm="0">
                                          <p:val>
                                            <p:strVal val="1+#ppt_h/2"/>
                                          </p:val>
                                        </p:tav>
                                        <p:tav tm="100000">
                                          <p:val>
                                            <p:strVal val="#ppt_y"/>
                                          </p:val>
                                        </p:tav>
                                      </p:tavLst>
                                    </p:anim>
                                  </p:childTnLst>
                                </p:cTn>
                              </p:par>
                            </p:childTnLst>
                          </p:cTn>
                        </p:par>
                      </p:childTnLst>
                    </p:cTn>
                  </p:par>
                  <p:par>
                    <p:cTn id="27" fill="hold">
                      <p:stCondLst>
                        <p:cond delay="indefinite"/>
                      </p:stCondLst>
                      <p:childTnLst>
                        <p:par>
                          <p:cTn id="28" fill="hold">
                            <p:stCondLst>
                              <p:cond delay="0"/>
                            </p:stCondLst>
                            <p:childTnLst>
                              <p:par>
                                <p:cTn id="29" presetID="2" presetClass="entr" presetSubtype="4" fill="hold" nodeType="clickEffect">
                                  <p:stCondLst>
                                    <p:cond delay="0"/>
                                  </p:stCondLst>
                                  <p:childTnLst>
                                    <p:set>
                                      <p:cBhvr>
                                        <p:cTn id="30" dur="1" fill="hold">
                                          <p:stCondLst>
                                            <p:cond delay="0"/>
                                          </p:stCondLst>
                                        </p:cTn>
                                        <p:tgtEl>
                                          <p:spTgt spid="3">
                                            <p:txEl>
                                              <p:pRg st="6" end="6"/>
                                            </p:txEl>
                                          </p:spTgt>
                                        </p:tgtEl>
                                        <p:attrNameLst>
                                          <p:attrName>style.visibility</p:attrName>
                                        </p:attrNameLst>
                                      </p:cBhvr>
                                      <p:to>
                                        <p:strVal val="visible"/>
                                      </p:to>
                                    </p:set>
                                    <p:anim calcmode="lin" valueType="num">
                                      <p:cBhvr additive="base">
                                        <p:cTn id="31" dur="500" fill="hold"/>
                                        <p:tgtEl>
                                          <p:spTgt spid="3">
                                            <p:txEl>
                                              <p:pRg st="6" end="6"/>
                                            </p:txEl>
                                          </p:spTgt>
                                        </p:tgtEl>
                                        <p:attrNameLst>
                                          <p:attrName>ppt_x</p:attrName>
                                        </p:attrNameLst>
                                      </p:cBhvr>
                                      <p:tavLst>
                                        <p:tav tm="0">
                                          <p:val>
                                            <p:strVal val="#ppt_x"/>
                                          </p:val>
                                        </p:tav>
                                        <p:tav tm="100000">
                                          <p:val>
                                            <p:strVal val="#ppt_x"/>
                                          </p:val>
                                        </p:tav>
                                      </p:tavLst>
                                    </p:anim>
                                    <p:anim calcmode="lin" valueType="num">
                                      <p:cBhvr additive="base">
                                        <p:cTn id="32" dur="500" fill="hold"/>
                                        <p:tgtEl>
                                          <p:spTgt spid="3">
                                            <p:txEl>
                                              <p:pRg st="6" end="6"/>
                                            </p:txEl>
                                          </p:spTgt>
                                        </p:tgtEl>
                                        <p:attrNameLst>
                                          <p:attrName>ppt_y</p:attrName>
                                        </p:attrNameLst>
                                      </p:cBhvr>
                                      <p:tavLst>
                                        <p:tav tm="0">
                                          <p:val>
                                            <p:strVal val="1+#ppt_h/2"/>
                                          </p:val>
                                        </p:tav>
                                        <p:tav tm="100000">
                                          <p:val>
                                            <p:strVal val="#ppt_y"/>
                                          </p:val>
                                        </p:tav>
                                      </p:tavLst>
                                    </p:anim>
                                  </p:childTnLst>
                                </p:cTn>
                              </p:par>
                            </p:childTnLst>
                          </p:cTn>
                        </p:par>
                      </p:childTnLst>
                    </p:cTn>
                  </p:par>
                  <p:par>
                    <p:cTn id="33" fill="hold">
                      <p:stCondLst>
                        <p:cond delay="indefinite"/>
                      </p:stCondLst>
                      <p:childTnLst>
                        <p:par>
                          <p:cTn id="34" fill="hold">
                            <p:stCondLst>
                              <p:cond delay="0"/>
                            </p:stCondLst>
                            <p:childTnLst>
                              <p:par>
                                <p:cTn id="35" presetID="2" presetClass="entr" presetSubtype="4" fill="hold" nodeType="clickEffect">
                                  <p:stCondLst>
                                    <p:cond delay="0"/>
                                  </p:stCondLst>
                                  <p:childTnLst>
                                    <p:set>
                                      <p:cBhvr>
                                        <p:cTn id="36" dur="1" fill="hold">
                                          <p:stCondLst>
                                            <p:cond delay="0"/>
                                          </p:stCondLst>
                                        </p:cTn>
                                        <p:tgtEl>
                                          <p:spTgt spid="3">
                                            <p:txEl>
                                              <p:pRg st="8" end="8"/>
                                            </p:txEl>
                                          </p:spTgt>
                                        </p:tgtEl>
                                        <p:attrNameLst>
                                          <p:attrName>style.visibility</p:attrName>
                                        </p:attrNameLst>
                                      </p:cBhvr>
                                      <p:to>
                                        <p:strVal val="visible"/>
                                      </p:to>
                                    </p:set>
                                    <p:anim calcmode="lin" valueType="num">
                                      <p:cBhvr additive="base">
                                        <p:cTn id="37" dur="500" fill="hold"/>
                                        <p:tgtEl>
                                          <p:spTgt spid="3">
                                            <p:txEl>
                                              <p:pRg st="8" end="8"/>
                                            </p:txEl>
                                          </p:spTgt>
                                        </p:tgtEl>
                                        <p:attrNameLst>
                                          <p:attrName>ppt_x</p:attrName>
                                        </p:attrNameLst>
                                      </p:cBhvr>
                                      <p:tavLst>
                                        <p:tav tm="0">
                                          <p:val>
                                            <p:strVal val="#ppt_x"/>
                                          </p:val>
                                        </p:tav>
                                        <p:tav tm="100000">
                                          <p:val>
                                            <p:strVal val="#ppt_x"/>
                                          </p:val>
                                        </p:tav>
                                      </p:tavLst>
                                    </p:anim>
                                    <p:anim calcmode="lin" valueType="num">
                                      <p:cBhvr additive="base">
                                        <p:cTn id="38" dur="500" fill="hold"/>
                                        <p:tgtEl>
                                          <p:spTgt spid="3">
                                            <p:txEl>
                                              <p:pRg st="8" end="8"/>
                                            </p:txEl>
                                          </p:spTgt>
                                        </p:tgtEl>
                                        <p:attrNameLst>
                                          <p:attrName>ppt_y</p:attrName>
                                        </p:attrNameLst>
                                      </p:cBhvr>
                                      <p:tavLst>
                                        <p:tav tm="0">
                                          <p:val>
                                            <p:strVal val="1+#ppt_h/2"/>
                                          </p:val>
                                        </p:tav>
                                        <p:tav tm="100000">
                                          <p:val>
                                            <p:strVal val="#ppt_y"/>
                                          </p:val>
                                        </p:tav>
                                      </p:tavLst>
                                    </p:anim>
                                  </p:childTnLst>
                                </p:cTn>
                              </p:par>
                            </p:childTnLst>
                          </p:cTn>
                        </p:par>
                      </p:childTnLst>
                    </p:cTn>
                  </p:par>
                  <p:par>
                    <p:cTn id="39" fill="hold">
                      <p:stCondLst>
                        <p:cond delay="indefinite"/>
                      </p:stCondLst>
                      <p:childTnLst>
                        <p:par>
                          <p:cTn id="40" fill="hold">
                            <p:stCondLst>
                              <p:cond delay="0"/>
                            </p:stCondLst>
                            <p:childTnLst>
                              <p:par>
                                <p:cTn id="41" presetID="2" presetClass="entr" presetSubtype="4" fill="hold" nodeType="clickEffect">
                                  <p:stCondLst>
                                    <p:cond delay="0"/>
                                  </p:stCondLst>
                                  <p:childTnLst>
                                    <p:set>
                                      <p:cBhvr>
                                        <p:cTn id="42" dur="1" fill="hold">
                                          <p:stCondLst>
                                            <p:cond delay="0"/>
                                          </p:stCondLst>
                                        </p:cTn>
                                        <p:tgtEl>
                                          <p:spTgt spid="3">
                                            <p:txEl>
                                              <p:pRg st="9" end="9"/>
                                            </p:txEl>
                                          </p:spTgt>
                                        </p:tgtEl>
                                        <p:attrNameLst>
                                          <p:attrName>style.visibility</p:attrName>
                                        </p:attrNameLst>
                                      </p:cBhvr>
                                      <p:to>
                                        <p:strVal val="visible"/>
                                      </p:to>
                                    </p:set>
                                    <p:anim calcmode="lin" valueType="num">
                                      <p:cBhvr additive="base">
                                        <p:cTn id="43" dur="500" fill="hold"/>
                                        <p:tgtEl>
                                          <p:spTgt spid="3">
                                            <p:txEl>
                                              <p:pRg st="9" end="9"/>
                                            </p:txEl>
                                          </p:spTgt>
                                        </p:tgtEl>
                                        <p:attrNameLst>
                                          <p:attrName>ppt_x</p:attrName>
                                        </p:attrNameLst>
                                      </p:cBhvr>
                                      <p:tavLst>
                                        <p:tav tm="0">
                                          <p:val>
                                            <p:strVal val="#ppt_x"/>
                                          </p:val>
                                        </p:tav>
                                        <p:tav tm="100000">
                                          <p:val>
                                            <p:strVal val="#ppt_x"/>
                                          </p:val>
                                        </p:tav>
                                      </p:tavLst>
                                    </p:anim>
                                    <p:anim calcmode="lin" valueType="num">
                                      <p:cBhvr additive="base">
                                        <p:cTn id="44" dur="500" fill="hold"/>
                                        <p:tgtEl>
                                          <p:spTgt spid="3">
                                            <p:txEl>
                                              <p:pRg st="9" end="9"/>
                                            </p:txEl>
                                          </p:spTgt>
                                        </p:tgtEl>
                                        <p:attrNameLst>
                                          <p:attrName>ppt_y</p:attrName>
                                        </p:attrNameLst>
                                      </p:cBhvr>
                                      <p:tavLst>
                                        <p:tav tm="0">
                                          <p:val>
                                            <p:strVal val="1+#ppt_h/2"/>
                                          </p:val>
                                        </p:tav>
                                        <p:tav tm="100000">
                                          <p:val>
                                            <p:strVal val="#ppt_y"/>
                                          </p:val>
                                        </p:tav>
                                      </p:tavLst>
                                    </p:anim>
                                  </p:childTnLst>
                                </p:cTn>
                              </p:par>
                            </p:childTnLst>
                          </p:cTn>
                        </p:par>
                      </p:childTnLst>
                    </p:cTn>
                  </p:par>
                </p:childTnLst>
              </p:cTn>
              <p:prevCondLst>
                <p:cond evt="onPrev" delay="0">
                  <p:tgtEl>
                    <p:sldTgt/>
                  </p:tgtEl>
                </p:cond>
              </p:prevCondLst>
              <p:nextCondLst>
                <p:cond evt="onNext" delay="0">
                  <p:tgtEl>
                    <p:sldTgt/>
                  </p:tgtEl>
                </p:cond>
              </p:nextCondLst>
            </p:seq>
          </p:childTnLst>
        </p:cTn>
      </p:par>
    </p:tnLst>
  </p:timing>
</p:sld>
</file>

<file path=ppt/slides/slide5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dirty="0" smtClean="0"/>
              <a:t>Occipital Face Area (OFA). </a:t>
            </a:r>
            <a:endParaRPr lang="en-GB" dirty="0"/>
          </a:p>
        </p:txBody>
      </p:sp>
      <p:sp>
        <p:nvSpPr>
          <p:cNvPr id="3" name="Content Placeholder 2"/>
          <p:cNvSpPr>
            <a:spLocks noGrp="1"/>
          </p:cNvSpPr>
          <p:nvPr>
            <p:ph sz="half" idx="1"/>
          </p:nvPr>
        </p:nvSpPr>
        <p:spPr/>
        <p:txBody>
          <a:bodyPr>
            <a:normAutofit fontScale="92500" lnSpcReduction="10000"/>
          </a:bodyPr>
          <a:lstStyle/>
          <a:p>
            <a:r>
              <a:rPr lang="en-GB" dirty="0" smtClean="0"/>
              <a:t>Pitcher et al (2011) – Less extensively researched as the FFA. </a:t>
            </a:r>
          </a:p>
          <a:p>
            <a:endParaRPr lang="en-GB" dirty="0"/>
          </a:p>
          <a:p>
            <a:r>
              <a:rPr lang="en-GB" dirty="0" smtClean="0"/>
              <a:t>Previous studies have suggested the OFA is activated when recognising parts of faces – e.g. nose, mouth etc. </a:t>
            </a:r>
          </a:p>
          <a:p>
            <a:endParaRPr lang="en-GB" dirty="0"/>
          </a:p>
          <a:p>
            <a:r>
              <a:rPr lang="en-GB" dirty="0" smtClean="0"/>
              <a:t>Haxby et al (2000) – </a:t>
            </a:r>
            <a:r>
              <a:rPr lang="en-GB" dirty="0"/>
              <a:t>hypothesised that OFA </a:t>
            </a:r>
            <a:r>
              <a:rPr lang="en-GB" dirty="0" smtClean="0"/>
              <a:t>acted </a:t>
            </a:r>
            <a:r>
              <a:rPr lang="en-GB" dirty="0"/>
              <a:t>as the </a:t>
            </a:r>
            <a:r>
              <a:rPr lang="en-GB" dirty="0" smtClean="0"/>
              <a:t>first stage of a network for face perception and computations of increasing complexity (such as identity and facial experience comparisons are performed). </a:t>
            </a:r>
            <a:endParaRPr lang="en-GB" dirty="0"/>
          </a:p>
          <a:p>
            <a:endParaRPr lang="en-GB" dirty="0"/>
          </a:p>
          <a:p>
            <a:endParaRPr lang="en-GB" dirty="0"/>
          </a:p>
        </p:txBody>
      </p:sp>
      <p:sp>
        <p:nvSpPr>
          <p:cNvPr id="4" name="Content Placeholder 3"/>
          <p:cNvSpPr>
            <a:spLocks noGrp="1"/>
          </p:cNvSpPr>
          <p:nvPr>
            <p:ph sz="half" idx="2"/>
          </p:nvPr>
        </p:nvSpPr>
        <p:spPr/>
        <p:txBody>
          <a:bodyPr>
            <a:normAutofit fontScale="92500" lnSpcReduction="10000"/>
          </a:bodyPr>
          <a:lstStyle/>
          <a:p>
            <a:endParaRPr lang="en-GB" dirty="0"/>
          </a:p>
        </p:txBody>
      </p:sp>
      <p:pic>
        <p:nvPicPr>
          <p:cNvPr id="5" name="Picture 4"/>
          <p:cNvPicPr>
            <a:picLocks noChangeAspect="1"/>
          </p:cNvPicPr>
          <p:nvPr/>
        </p:nvPicPr>
        <p:blipFill>
          <a:blip r:embed="rId3"/>
          <a:stretch>
            <a:fillRect/>
          </a:stretch>
        </p:blipFill>
        <p:spPr>
          <a:xfrm>
            <a:off x="6508433" y="2185987"/>
            <a:ext cx="4923005" cy="2970213"/>
          </a:xfrm>
          <a:prstGeom prst="rect">
            <a:avLst/>
          </a:prstGeom>
        </p:spPr>
      </p:pic>
    </p:spTree>
    <p:extLst>
      <p:ext uri="{BB962C8B-B14F-4D97-AF65-F5344CB8AC3E}">
        <p14:creationId xmlns:p14="http://schemas.microsoft.com/office/powerpoint/2010/main" val="3007811685"/>
      </p:ext>
    </p:extLst>
  </p:cSld>
  <p:clrMapOvr>
    <a:masterClrMapping/>
  </p:clrMapOvr>
  <p:timing>
    <p:tnLst>
      <p:par>
        <p:cTn id="1" dur="indefinite" restart="never" nodeType="tmRoot"/>
      </p:par>
    </p:tnLst>
  </p:timing>
</p:sld>
</file>

<file path=ppt/slides/slide5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dirty="0" smtClean="0"/>
              <a:t>TMS and the OFA</a:t>
            </a:r>
            <a:endParaRPr lang="en-GB" dirty="0"/>
          </a:p>
        </p:txBody>
      </p:sp>
      <p:sp>
        <p:nvSpPr>
          <p:cNvPr id="5" name="Content Placeholder 4"/>
          <p:cNvSpPr>
            <a:spLocks noGrp="1"/>
          </p:cNvSpPr>
          <p:nvPr>
            <p:ph idx="1"/>
          </p:nvPr>
        </p:nvSpPr>
        <p:spPr/>
        <p:txBody>
          <a:bodyPr>
            <a:normAutofit fontScale="92500" lnSpcReduction="20000"/>
          </a:bodyPr>
          <a:lstStyle/>
          <a:p>
            <a:r>
              <a:rPr lang="en-GB" dirty="0" smtClean="0"/>
              <a:t>Pitcher et al (2011).</a:t>
            </a:r>
          </a:p>
          <a:p>
            <a:endParaRPr lang="en-GB" dirty="0"/>
          </a:p>
          <a:p>
            <a:r>
              <a:rPr lang="en-GB" dirty="0" smtClean="0"/>
              <a:t>Face Identity and Expression discrimination tasks. </a:t>
            </a:r>
          </a:p>
          <a:p>
            <a:pPr lvl="1"/>
            <a:r>
              <a:rPr lang="en-GB" dirty="0" smtClean="0"/>
              <a:t>Face Identity – shown various pairs of faces and were asked if the faces were the same. </a:t>
            </a:r>
          </a:p>
          <a:p>
            <a:pPr lvl="1"/>
            <a:r>
              <a:rPr lang="en-GB" dirty="0" smtClean="0"/>
              <a:t>Expression discrimination task – given various pairs of faces and were asked if the expressions were the same (using Elkman’s facial expression guides). </a:t>
            </a:r>
          </a:p>
          <a:p>
            <a:endParaRPr lang="en-GB" dirty="0"/>
          </a:p>
          <a:p>
            <a:r>
              <a:rPr lang="en-GB" dirty="0" smtClean="0"/>
              <a:t>Experimental Group – given rTMS at three locations. </a:t>
            </a:r>
          </a:p>
          <a:p>
            <a:pPr lvl="1"/>
            <a:r>
              <a:rPr lang="en-GB" dirty="0" smtClean="0"/>
              <a:t>Right Occipital Face Area (rOFA). </a:t>
            </a:r>
          </a:p>
          <a:p>
            <a:pPr lvl="1"/>
            <a:r>
              <a:rPr lang="en-GB" dirty="0"/>
              <a:t>Right S</a:t>
            </a:r>
            <a:r>
              <a:rPr lang="en-GB" dirty="0" smtClean="0"/>
              <a:t>omatosensory Cortex </a:t>
            </a:r>
            <a:r>
              <a:rPr lang="en-GB" dirty="0"/>
              <a:t>(rSC</a:t>
            </a:r>
            <a:r>
              <a:rPr lang="en-GB" dirty="0" smtClean="0"/>
              <a:t>) – Face and Finger Region. </a:t>
            </a:r>
          </a:p>
          <a:p>
            <a:pPr lvl="1"/>
            <a:r>
              <a:rPr lang="en-GB" dirty="0" smtClean="0"/>
              <a:t>Vertex (working as a control). </a:t>
            </a:r>
          </a:p>
          <a:p>
            <a:pPr lvl="1"/>
            <a:r>
              <a:rPr lang="en-GB" dirty="0" smtClean="0"/>
              <a:t>No TMS. </a:t>
            </a:r>
          </a:p>
        </p:txBody>
      </p:sp>
    </p:spTree>
    <p:extLst>
      <p:ext uri="{BB962C8B-B14F-4D97-AF65-F5344CB8AC3E}">
        <p14:creationId xmlns:p14="http://schemas.microsoft.com/office/powerpoint/2010/main" val="3111155365"/>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2" presetClass="entr" presetSubtype="4" fill="hold" grpId="0" nodeType="clickEffect">
                                  <p:stCondLst>
                                    <p:cond delay="0"/>
                                  </p:stCondLst>
                                  <p:childTnLst>
                                    <p:set>
                                      <p:cBhvr>
                                        <p:cTn id="6" dur="1" fill="hold">
                                          <p:stCondLst>
                                            <p:cond delay="0"/>
                                          </p:stCondLst>
                                        </p:cTn>
                                        <p:tgtEl>
                                          <p:spTgt spid="5">
                                            <p:txEl>
                                              <p:pRg st="0" end="0"/>
                                            </p:txEl>
                                          </p:spTgt>
                                        </p:tgtEl>
                                        <p:attrNameLst>
                                          <p:attrName>style.visibility</p:attrName>
                                        </p:attrNameLst>
                                      </p:cBhvr>
                                      <p:to>
                                        <p:strVal val="visible"/>
                                      </p:to>
                                    </p:set>
                                    <p:anim calcmode="lin" valueType="num">
                                      <p:cBhvr additive="base">
                                        <p:cTn id="7" dur="500" fill="hold"/>
                                        <p:tgtEl>
                                          <p:spTgt spid="5">
                                            <p:txEl>
                                              <p:pRg st="0" end="0"/>
                                            </p:txEl>
                                          </p:spTgt>
                                        </p:tgtEl>
                                        <p:attrNameLst>
                                          <p:attrName>ppt_x</p:attrName>
                                        </p:attrNameLst>
                                      </p:cBhvr>
                                      <p:tavLst>
                                        <p:tav tm="0">
                                          <p:val>
                                            <p:strVal val="#ppt_x"/>
                                          </p:val>
                                        </p:tav>
                                        <p:tav tm="100000">
                                          <p:val>
                                            <p:strVal val="#ppt_x"/>
                                          </p:val>
                                        </p:tav>
                                      </p:tavLst>
                                    </p:anim>
                                    <p:anim calcmode="lin" valueType="num">
                                      <p:cBhvr additive="base">
                                        <p:cTn id="8" dur="500" fill="hold"/>
                                        <p:tgtEl>
                                          <p:spTgt spid="5">
                                            <p:txEl>
                                              <p:pRg st="0" end="0"/>
                                            </p:txEl>
                                          </p:spTgt>
                                        </p:tgtEl>
                                        <p:attrNameLst>
                                          <p:attrName>ppt_y</p:attrName>
                                        </p:attrNameLst>
                                      </p:cBhvr>
                                      <p:tavLst>
                                        <p:tav tm="0">
                                          <p:val>
                                            <p:strVal val="1+#ppt_h/2"/>
                                          </p:val>
                                        </p:tav>
                                        <p:tav tm="100000">
                                          <p:val>
                                            <p:strVal val="#ppt_y"/>
                                          </p:val>
                                        </p:tav>
                                      </p:tavLst>
                                    </p:anim>
                                  </p:childTnLst>
                                </p:cTn>
                              </p:par>
                            </p:childTnLst>
                          </p:cTn>
                        </p:par>
                      </p:childTnLst>
                    </p:cTn>
                  </p:par>
                  <p:par>
                    <p:cTn id="9" fill="hold">
                      <p:stCondLst>
                        <p:cond delay="indefinite"/>
                      </p:stCondLst>
                      <p:childTnLst>
                        <p:par>
                          <p:cTn id="10" fill="hold">
                            <p:stCondLst>
                              <p:cond delay="0"/>
                            </p:stCondLst>
                            <p:childTnLst>
                              <p:par>
                                <p:cTn id="11" presetID="2" presetClass="entr" presetSubtype="4" fill="hold" grpId="0" nodeType="clickEffect">
                                  <p:stCondLst>
                                    <p:cond delay="0"/>
                                  </p:stCondLst>
                                  <p:childTnLst>
                                    <p:set>
                                      <p:cBhvr>
                                        <p:cTn id="12" dur="1" fill="hold">
                                          <p:stCondLst>
                                            <p:cond delay="0"/>
                                          </p:stCondLst>
                                        </p:cTn>
                                        <p:tgtEl>
                                          <p:spTgt spid="5">
                                            <p:txEl>
                                              <p:pRg st="2" end="2"/>
                                            </p:txEl>
                                          </p:spTgt>
                                        </p:tgtEl>
                                        <p:attrNameLst>
                                          <p:attrName>style.visibility</p:attrName>
                                        </p:attrNameLst>
                                      </p:cBhvr>
                                      <p:to>
                                        <p:strVal val="visible"/>
                                      </p:to>
                                    </p:set>
                                    <p:anim calcmode="lin" valueType="num">
                                      <p:cBhvr additive="base">
                                        <p:cTn id="13" dur="500" fill="hold"/>
                                        <p:tgtEl>
                                          <p:spTgt spid="5">
                                            <p:txEl>
                                              <p:pRg st="2" end="2"/>
                                            </p:txEl>
                                          </p:spTgt>
                                        </p:tgtEl>
                                        <p:attrNameLst>
                                          <p:attrName>ppt_x</p:attrName>
                                        </p:attrNameLst>
                                      </p:cBhvr>
                                      <p:tavLst>
                                        <p:tav tm="0">
                                          <p:val>
                                            <p:strVal val="#ppt_x"/>
                                          </p:val>
                                        </p:tav>
                                        <p:tav tm="100000">
                                          <p:val>
                                            <p:strVal val="#ppt_x"/>
                                          </p:val>
                                        </p:tav>
                                      </p:tavLst>
                                    </p:anim>
                                    <p:anim calcmode="lin" valueType="num">
                                      <p:cBhvr additive="base">
                                        <p:cTn id="14" dur="500" fill="hold"/>
                                        <p:tgtEl>
                                          <p:spTgt spid="5">
                                            <p:txEl>
                                              <p:pRg st="2" end="2"/>
                                            </p:txEl>
                                          </p:spTgt>
                                        </p:tgtEl>
                                        <p:attrNameLst>
                                          <p:attrName>ppt_y</p:attrName>
                                        </p:attrNameLst>
                                      </p:cBhvr>
                                      <p:tavLst>
                                        <p:tav tm="0">
                                          <p:val>
                                            <p:strVal val="1+#ppt_h/2"/>
                                          </p:val>
                                        </p:tav>
                                        <p:tav tm="100000">
                                          <p:val>
                                            <p:strVal val="#ppt_y"/>
                                          </p:val>
                                        </p:tav>
                                      </p:tavLst>
                                    </p:anim>
                                  </p:childTnLst>
                                </p:cTn>
                              </p:par>
                              <p:par>
                                <p:cTn id="15" presetID="2" presetClass="entr" presetSubtype="4" fill="hold" grpId="0" nodeType="withEffect">
                                  <p:stCondLst>
                                    <p:cond delay="0"/>
                                  </p:stCondLst>
                                  <p:childTnLst>
                                    <p:set>
                                      <p:cBhvr>
                                        <p:cTn id="16" dur="1" fill="hold">
                                          <p:stCondLst>
                                            <p:cond delay="0"/>
                                          </p:stCondLst>
                                        </p:cTn>
                                        <p:tgtEl>
                                          <p:spTgt spid="5">
                                            <p:txEl>
                                              <p:pRg st="3" end="3"/>
                                            </p:txEl>
                                          </p:spTgt>
                                        </p:tgtEl>
                                        <p:attrNameLst>
                                          <p:attrName>style.visibility</p:attrName>
                                        </p:attrNameLst>
                                      </p:cBhvr>
                                      <p:to>
                                        <p:strVal val="visible"/>
                                      </p:to>
                                    </p:set>
                                    <p:anim calcmode="lin" valueType="num">
                                      <p:cBhvr additive="base">
                                        <p:cTn id="17" dur="500" fill="hold"/>
                                        <p:tgtEl>
                                          <p:spTgt spid="5">
                                            <p:txEl>
                                              <p:pRg st="3" end="3"/>
                                            </p:txEl>
                                          </p:spTgt>
                                        </p:tgtEl>
                                        <p:attrNameLst>
                                          <p:attrName>ppt_x</p:attrName>
                                        </p:attrNameLst>
                                      </p:cBhvr>
                                      <p:tavLst>
                                        <p:tav tm="0">
                                          <p:val>
                                            <p:strVal val="#ppt_x"/>
                                          </p:val>
                                        </p:tav>
                                        <p:tav tm="100000">
                                          <p:val>
                                            <p:strVal val="#ppt_x"/>
                                          </p:val>
                                        </p:tav>
                                      </p:tavLst>
                                    </p:anim>
                                    <p:anim calcmode="lin" valueType="num">
                                      <p:cBhvr additive="base">
                                        <p:cTn id="18" dur="500" fill="hold"/>
                                        <p:tgtEl>
                                          <p:spTgt spid="5">
                                            <p:txEl>
                                              <p:pRg st="3" end="3"/>
                                            </p:txEl>
                                          </p:spTgt>
                                        </p:tgtEl>
                                        <p:attrNameLst>
                                          <p:attrName>ppt_y</p:attrName>
                                        </p:attrNameLst>
                                      </p:cBhvr>
                                      <p:tavLst>
                                        <p:tav tm="0">
                                          <p:val>
                                            <p:strVal val="1+#ppt_h/2"/>
                                          </p:val>
                                        </p:tav>
                                        <p:tav tm="100000">
                                          <p:val>
                                            <p:strVal val="#ppt_y"/>
                                          </p:val>
                                        </p:tav>
                                      </p:tavLst>
                                    </p:anim>
                                  </p:childTnLst>
                                </p:cTn>
                              </p:par>
                              <p:par>
                                <p:cTn id="19" presetID="2" presetClass="entr" presetSubtype="4" fill="hold" grpId="0" nodeType="withEffect">
                                  <p:stCondLst>
                                    <p:cond delay="0"/>
                                  </p:stCondLst>
                                  <p:childTnLst>
                                    <p:set>
                                      <p:cBhvr>
                                        <p:cTn id="20" dur="1" fill="hold">
                                          <p:stCondLst>
                                            <p:cond delay="0"/>
                                          </p:stCondLst>
                                        </p:cTn>
                                        <p:tgtEl>
                                          <p:spTgt spid="5">
                                            <p:txEl>
                                              <p:pRg st="4" end="4"/>
                                            </p:txEl>
                                          </p:spTgt>
                                        </p:tgtEl>
                                        <p:attrNameLst>
                                          <p:attrName>style.visibility</p:attrName>
                                        </p:attrNameLst>
                                      </p:cBhvr>
                                      <p:to>
                                        <p:strVal val="visible"/>
                                      </p:to>
                                    </p:set>
                                    <p:anim calcmode="lin" valueType="num">
                                      <p:cBhvr additive="base">
                                        <p:cTn id="21" dur="500" fill="hold"/>
                                        <p:tgtEl>
                                          <p:spTgt spid="5">
                                            <p:txEl>
                                              <p:pRg st="4" end="4"/>
                                            </p:txEl>
                                          </p:spTgt>
                                        </p:tgtEl>
                                        <p:attrNameLst>
                                          <p:attrName>ppt_x</p:attrName>
                                        </p:attrNameLst>
                                      </p:cBhvr>
                                      <p:tavLst>
                                        <p:tav tm="0">
                                          <p:val>
                                            <p:strVal val="#ppt_x"/>
                                          </p:val>
                                        </p:tav>
                                        <p:tav tm="100000">
                                          <p:val>
                                            <p:strVal val="#ppt_x"/>
                                          </p:val>
                                        </p:tav>
                                      </p:tavLst>
                                    </p:anim>
                                    <p:anim calcmode="lin" valueType="num">
                                      <p:cBhvr additive="base">
                                        <p:cTn id="22" dur="500" fill="hold"/>
                                        <p:tgtEl>
                                          <p:spTgt spid="5">
                                            <p:txEl>
                                              <p:pRg st="4" end="4"/>
                                            </p:txEl>
                                          </p:spTgt>
                                        </p:tgtEl>
                                        <p:attrNameLst>
                                          <p:attrName>ppt_y</p:attrName>
                                        </p:attrNameLst>
                                      </p:cBhvr>
                                      <p:tavLst>
                                        <p:tav tm="0">
                                          <p:val>
                                            <p:strVal val="1+#ppt_h/2"/>
                                          </p:val>
                                        </p:tav>
                                        <p:tav tm="100000">
                                          <p:val>
                                            <p:strVal val="#ppt_y"/>
                                          </p:val>
                                        </p:tav>
                                      </p:tavLst>
                                    </p:anim>
                                  </p:childTnLst>
                                </p:cTn>
                              </p:par>
                            </p:childTnLst>
                          </p:cTn>
                        </p:par>
                      </p:childTnLst>
                    </p:cTn>
                  </p:par>
                  <p:par>
                    <p:cTn id="23" fill="hold">
                      <p:stCondLst>
                        <p:cond delay="indefinite"/>
                      </p:stCondLst>
                      <p:childTnLst>
                        <p:par>
                          <p:cTn id="24" fill="hold">
                            <p:stCondLst>
                              <p:cond delay="0"/>
                            </p:stCondLst>
                            <p:childTnLst>
                              <p:par>
                                <p:cTn id="25" presetID="2" presetClass="entr" presetSubtype="4" fill="hold" grpId="0" nodeType="clickEffect">
                                  <p:stCondLst>
                                    <p:cond delay="0"/>
                                  </p:stCondLst>
                                  <p:childTnLst>
                                    <p:set>
                                      <p:cBhvr>
                                        <p:cTn id="26" dur="1" fill="hold">
                                          <p:stCondLst>
                                            <p:cond delay="0"/>
                                          </p:stCondLst>
                                        </p:cTn>
                                        <p:tgtEl>
                                          <p:spTgt spid="5">
                                            <p:txEl>
                                              <p:pRg st="6" end="6"/>
                                            </p:txEl>
                                          </p:spTgt>
                                        </p:tgtEl>
                                        <p:attrNameLst>
                                          <p:attrName>style.visibility</p:attrName>
                                        </p:attrNameLst>
                                      </p:cBhvr>
                                      <p:to>
                                        <p:strVal val="visible"/>
                                      </p:to>
                                    </p:set>
                                    <p:anim calcmode="lin" valueType="num">
                                      <p:cBhvr additive="base">
                                        <p:cTn id="27" dur="500" fill="hold"/>
                                        <p:tgtEl>
                                          <p:spTgt spid="5">
                                            <p:txEl>
                                              <p:pRg st="6" end="6"/>
                                            </p:txEl>
                                          </p:spTgt>
                                        </p:tgtEl>
                                        <p:attrNameLst>
                                          <p:attrName>ppt_x</p:attrName>
                                        </p:attrNameLst>
                                      </p:cBhvr>
                                      <p:tavLst>
                                        <p:tav tm="0">
                                          <p:val>
                                            <p:strVal val="#ppt_x"/>
                                          </p:val>
                                        </p:tav>
                                        <p:tav tm="100000">
                                          <p:val>
                                            <p:strVal val="#ppt_x"/>
                                          </p:val>
                                        </p:tav>
                                      </p:tavLst>
                                    </p:anim>
                                    <p:anim calcmode="lin" valueType="num">
                                      <p:cBhvr additive="base">
                                        <p:cTn id="28" dur="500" fill="hold"/>
                                        <p:tgtEl>
                                          <p:spTgt spid="5">
                                            <p:txEl>
                                              <p:pRg st="6" end="6"/>
                                            </p:txEl>
                                          </p:spTgt>
                                        </p:tgtEl>
                                        <p:attrNameLst>
                                          <p:attrName>ppt_y</p:attrName>
                                        </p:attrNameLst>
                                      </p:cBhvr>
                                      <p:tavLst>
                                        <p:tav tm="0">
                                          <p:val>
                                            <p:strVal val="1+#ppt_h/2"/>
                                          </p:val>
                                        </p:tav>
                                        <p:tav tm="100000">
                                          <p:val>
                                            <p:strVal val="#ppt_y"/>
                                          </p:val>
                                        </p:tav>
                                      </p:tavLst>
                                    </p:anim>
                                  </p:childTnLst>
                                </p:cTn>
                              </p:par>
                              <p:par>
                                <p:cTn id="29" presetID="2" presetClass="entr" presetSubtype="4" fill="hold" grpId="0" nodeType="withEffect">
                                  <p:stCondLst>
                                    <p:cond delay="0"/>
                                  </p:stCondLst>
                                  <p:childTnLst>
                                    <p:set>
                                      <p:cBhvr>
                                        <p:cTn id="30" dur="1" fill="hold">
                                          <p:stCondLst>
                                            <p:cond delay="0"/>
                                          </p:stCondLst>
                                        </p:cTn>
                                        <p:tgtEl>
                                          <p:spTgt spid="5">
                                            <p:txEl>
                                              <p:pRg st="7" end="7"/>
                                            </p:txEl>
                                          </p:spTgt>
                                        </p:tgtEl>
                                        <p:attrNameLst>
                                          <p:attrName>style.visibility</p:attrName>
                                        </p:attrNameLst>
                                      </p:cBhvr>
                                      <p:to>
                                        <p:strVal val="visible"/>
                                      </p:to>
                                    </p:set>
                                    <p:anim calcmode="lin" valueType="num">
                                      <p:cBhvr additive="base">
                                        <p:cTn id="31" dur="500" fill="hold"/>
                                        <p:tgtEl>
                                          <p:spTgt spid="5">
                                            <p:txEl>
                                              <p:pRg st="7" end="7"/>
                                            </p:txEl>
                                          </p:spTgt>
                                        </p:tgtEl>
                                        <p:attrNameLst>
                                          <p:attrName>ppt_x</p:attrName>
                                        </p:attrNameLst>
                                      </p:cBhvr>
                                      <p:tavLst>
                                        <p:tav tm="0">
                                          <p:val>
                                            <p:strVal val="#ppt_x"/>
                                          </p:val>
                                        </p:tav>
                                        <p:tav tm="100000">
                                          <p:val>
                                            <p:strVal val="#ppt_x"/>
                                          </p:val>
                                        </p:tav>
                                      </p:tavLst>
                                    </p:anim>
                                    <p:anim calcmode="lin" valueType="num">
                                      <p:cBhvr additive="base">
                                        <p:cTn id="32" dur="500" fill="hold"/>
                                        <p:tgtEl>
                                          <p:spTgt spid="5">
                                            <p:txEl>
                                              <p:pRg st="7" end="7"/>
                                            </p:txEl>
                                          </p:spTgt>
                                        </p:tgtEl>
                                        <p:attrNameLst>
                                          <p:attrName>ppt_y</p:attrName>
                                        </p:attrNameLst>
                                      </p:cBhvr>
                                      <p:tavLst>
                                        <p:tav tm="0">
                                          <p:val>
                                            <p:strVal val="1+#ppt_h/2"/>
                                          </p:val>
                                        </p:tav>
                                        <p:tav tm="100000">
                                          <p:val>
                                            <p:strVal val="#ppt_y"/>
                                          </p:val>
                                        </p:tav>
                                      </p:tavLst>
                                    </p:anim>
                                  </p:childTnLst>
                                </p:cTn>
                              </p:par>
                              <p:par>
                                <p:cTn id="33" presetID="2" presetClass="entr" presetSubtype="4" fill="hold" grpId="0" nodeType="withEffect">
                                  <p:stCondLst>
                                    <p:cond delay="0"/>
                                  </p:stCondLst>
                                  <p:childTnLst>
                                    <p:set>
                                      <p:cBhvr>
                                        <p:cTn id="34" dur="1" fill="hold">
                                          <p:stCondLst>
                                            <p:cond delay="0"/>
                                          </p:stCondLst>
                                        </p:cTn>
                                        <p:tgtEl>
                                          <p:spTgt spid="5">
                                            <p:txEl>
                                              <p:pRg st="8" end="8"/>
                                            </p:txEl>
                                          </p:spTgt>
                                        </p:tgtEl>
                                        <p:attrNameLst>
                                          <p:attrName>style.visibility</p:attrName>
                                        </p:attrNameLst>
                                      </p:cBhvr>
                                      <p:to>
                                        <p:strVal val="visible"/>
                                      </p:to>
                                    </p:set>
                                    <p:anim calcmode="lin" valueType="num">
                                      <p:cBhvr additive="base">
                                        <p:cTn id="35" dur="500" fill="hold"/>
                                        <p:tgtEl>
                                          <p:spTgt spid="5">
                                            <p:txEl>
                                              <p:pRg st="8" end="8"/>
                                            </p:txEl>
                                          </p:spTgt>
                                        </p:tgtEl>
                                        <p:attrNameLst>
                                          <p:attrName>ppt_x</p:attrName>
                                        </p:attrNameLst>
                                      </p:cBhvr>
                                      <p:tavLst>
                                        <p:tav tm="0">
                                          <p:val>
                                            <p:strVal val="#ppt_x"/>
                                          </p:val>
                                        </p:tav>
                                        <p:tav tm="100000">
                                          <p:val>
                                            <p:strVal val="#ppt_x"/>
                                          </p:val>
                                        </p:tav>
                                      </p:tavLst>
                                    </p:anim>
                                    <p:anim calcmode="lin" valueType="num">
                                      <p:cBhvr additive="base">
                                        <p:cTn id="36" dur="500" fill="hold"/>
                                        <p:tgtEl>
                                          <p:spTgt spid="5">
                                            <p:txEl>
                                              <p:pRg st="8" end="8"/>
                                            </p:txEl>
                                          </p:spTgt>
                                        </p:tgtEl>
                                        <p:attrNameLst>
                                          <p:attrName>ppt_y</p:attrName>
                                        </p:attrNameLst>
                                      </p:cBhvr>
                                      <p:tavLst>
                                        <p:tav tm="0">
                                          <p:val>
                                            <p:strVal val="1+#ppt_h/2"/>
                                          </p:val>
                                        </p:tav>
                                        <p:tav tm="100000">
                                          <p:val>
                                            <p:strVal val="#ppt_y"/>
                                          </p:val>
                                        </p:tav>
                                      </p:tavLst>
                                    </p:anim>
                                  </p:childTnLst>
                                </p:cTn>
                              </p:par>
                              <p:par>
                                <p:cTn id="37" presetID="2" presetClass="entr" presetSubtype="4" fill="hold" grpId="0" nodeType="withEffect">
                                  <p:stCondLst>
                                    <p:cond delay="0"/>
                                  </p:stCondLst>
                                  <p:childTnLst>
                                    <p:set>
                                      <p:cBhvr>
                                        <p:cTn id="38" dur="1" fill="hold">
                                          <p:stCondLst>
                                            <p:cond delay="0"/>
                                          </p:stCondLst>
                                        </p:cTn>
                                        <p:tgtEl>
                                          <p:spTgt spid="5">
                                            <p:txEl>
                                              <p:pRg st="9" end="9"/>
                                            </p:txEl>
                                          </p:spTgt>
                                        </p:tgtEl>
                                        <p:attrNameLst>
                                          <p:attrName>style.visibility</p:attrName>
                                        </p:attrNameLst>
                                      </p:cBhvr>
                                      <p:to>
                                        <p:strVal val="visible"/>
                                      </p:to>
                                    </p:set>
                                    <p:anim calcmode="lin" valueType="num">
                                      <p:cBhvr additive="base">
                                        <p:cTn id="39" dur="500" fill="hold"/>
                                        <p:tgtEl>
                                          <p:spTgt spid="5">
                                            <p:txEl>
                                              <p:pRg st="9" end="9"/>
                                            </p:txEl>
                                          </p:spTgt>
                                        </p:tgtEl>
                                        <p:attrNameLst>
                                          <p:attrName>ppt_x</p:attrName>
                                        </p:attrNameLst>
                                      </p:cBhvr>
                                      <p:tavLst>
                                        <p:tav tm="0">
                                          <p:val>
                                            <p:strVal val="#ppt_x"/>
                                          </p:val>
                                        </p:tav>
                                        <p:tav tm="100000">
                                          <p:val>
                                            <p:strVal val="#ppt_x"/>
                                          </p:val>
                                        </p:tav>
                                      </p:tavLst>
                                    </p:anim>
                                    <p:anim calcmode="lin" valueType="num">
                                      <p:cBhvr additive="base">
                                        <p:cTn id="40" dur="500" fill="hold"/>
                                        <p:tgtEl>
                                          <p:spTgt spid="5">
                                            <p:txEl>
                                              <p:pRg st="9" end="9"/>
                                            </p:txEl>
                                          </p:spTgt>
                                        </p:tgtEl>
                                        <p:attrNameLst>
                                          <p:attrName>ppt_y</p:attrName>
                                        </p:attrNameLst>
                                      </p:cBhvr>
                                      <p:tavLst>
                                        <p:tav tm="0">
                                          <p:val>
                                            <p:strVal val="1+#ppt_h/2"/>
                                          </p:val>
                                        </p:tav>
                                        <p:tav tm="100000">
                                          <p:val>
                                            <p:strVal val="#ppt_y"/>
                                          </p:val>
                                        </p:tav>
                                      </p:tavLst>
                                    </p:anim>
                                  </p:childTnLst>
                                </p:cTn>
                              </p:par>
                              <p:par>
                                <p:cTn id="41" presetID="2" presetClass="entr" presetSubtype="4" fill="hold" grpId="0" nodeType="withEffect">
                                  <p:stCondLst>
                                    <p:cond delay="0"/>
                                  </p:stCondLst>
                                  <p:childTnLst>
                                    <p:set>
                                      <p:cBhvr>
                                        <p:cTn id="42" dur="1" fill="hold">
                                          <p:stCondLst>
                                            <p:cond delay="0"/>
                                          </p:stCondLst>
                                        </p:cTn>
                                        <p:tgtEl>
                                          <p:spTgt spid="5">
                                            <p:txEl>
                                              <p:pRg st="10" end="10"/>
                                            </p:txEl>
                                          </p:spTgt>
                                        </p:tgtEl>
                                        <p:attrNameLst>
                                          <p:attrName>style.visibility</p:attrName>
                                        </p:attrNameLst>
                                      </p:cBhvr>
                                      <p:to>
                                        <p:strVal val="visible"/>
                                      </p:to>
                                    </p:set>
                                    <p:anim calcmode="lin" valueType="num">
                                      <p:cBhvr additive="base">
                                        <p:cTn id="43" dur="500" fill="hold"/>
                                        <p:tgtEl>
                                          <p:spTgt spid="5">
                                            <p:txEl>
                                              <p:pRg st="10" end="10"/>
                                            </p:txEl>
                                          </p:spTgt>
                                        </p:tgtEl>
                                        <p:attrNameLst>
                                          <p:attrName>ppt_x</p:attrName>
                                        </p:attrNameLst>
                                      </p:cBhvr>
                                      <p:tavLst>
                                        <p:tav tm="0">
                                          <p:val>
                                            <p:strVal val="#ppt_x"/>
                                          </p:val>
                                        </p:tav>
                                        <p:tav tm="100000">
                                          <p:val>
                                            <p:strVal val="#ppt_x"/>
                                          </p:val>
                                        </p:tav>
                                      </p:tavLst>
                                    </p:anim>
                                    <p:anim calcmode="lin" valueType="num">
                                      <p:cBhvr additive="base">
                                        <p:cTn id="44" dur="500" fill="hold"/>
                                        <p:tgtEl>
                                          <p:spTgt spid="5">
                                            <p:txEl>
                                              <p:pRg st="10" end="10"/>
                                            </p:txEl>
                                          </p:spTgt>
                                        </p:tgtEl>
                                        <p:attrNameLst>
                                          <p:attrName>ppt_y</p:attrName>
                                        </p:attrNameLst>
                                      </p:cBhvr>
                                      <p:tavLst>
                                        <p:tav tm="0">
                                          <p:val>
                                            <p:strVal val="1+#ppt_h/2"/>
                                          </p:val>
                                        </p:tav>
                                        <p:tav tm="100000">
                                          <p:val>
                                            <p:strVal val="#ppt_y"/>
                                          </p:val>
                                        </p:tav>
                                      </p:tavLst>
                                    </p:anim>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5" grpId="0" build="p"/>
    </p:bldLst>
  </p:timing>
</p:sld>
</file>

<file path=ppt/slides/slide5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dirty="0" smtClean="0"/>
              <a:t>Findings</a:t>
            </a:r>
            <a:endParaRPr lang="en-GB" dirty="0"/>
          </a:p>
        </p:txBody>
      </p:sp>
      <p:sp>
        <p:nvSpPr>
          <p:cNvPr id="3" name="Content Placeholder 2"/>
          <p:cNvSpPr>
            <a:spLocks noGrp="1"/>
          </p:cNvSpPr>
          <p:nvPr>
            <p:ph idx="1"/>
          </p:nvPr>
        </p:nvSpPr>
        <p:spPr/>
        <p:txBody>
          <a:bodyPr/>
          <a:lstStyle/>
          <a:p>
            <a:endParaRPr lang="en-GB" dirty="0"/>
          </a:p>
        </p:txBody>
      </p:sp>
      <p:pic>
        <p:nvPicPr>
          <p:cNvPr id="4" name="Picture 3"/>
          <p:cNvPicPr>
            <a:picLocks noChangeAspect="1"/>
          </p:cNvPicPr>
          <p:nvPr/>
        </p:nvPicPr>
        <p:blipFill>
          <a:blip r:embed="rId3"/>
          <a:stretch>
            <a:fillRect/>
          </a:stretch>
        </p:blipFill>
        <p:spPr>
          <a:xfrm>
            <a:off x="838200" y="1690688"/>
            <a:ext cx="9093200" cy="5299315"/>
          </a:xfrm>
          <a:prstGeom prst="rect">
            <a:avLst/>
          </a:prstGeom>
        </p:spPr>
      </p:pic>
    </p:spTree>
    <p:extLst>
      <p:ext uri="{BB962C8B-B14F-4D97-AF65-F5344CB8AC3E}">
        <p14:creationId xmlns:p14="http://schemas.microsoft.com/office/powerpoint/2010/main" val="1871894904"/>
      </p:ext>
    </p:extLst>
  </p:cSld>
  <p:clrMapOvr>
    <a:masterClrMapping/>
  </p:clrMapOvr>
  <p:timing>
    <p:tnLst>
      <p:par>
        <p:cTn id="1" dur="indefinite" restart="never" nodeType="tmRoot"/>
      </p:par>
    </p:tnLst>
  </p:timing>
</p:sld>
</file>

<file path=ppt/slides/slide5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a:xfrm>
            <a:off x="2209800" y="114748"/>
            <a:ext cx="7772400" cy="692076"/>
          </a:xfrm>
        </p:spPr>
        <p:txBody>
          <a:bodyPr>
            <a:normAutofit/>
          </a:bodyPr>
          <a:lstStyle/>
          <a:p>
            <a:r>
              <a:rPr lang="en-GB" dirty="0"/>
              <a:t>Akinetopsia</a:t>
            </a:r>
          </a:p>
        </p:txBody>
      </p:sp>
      <p:sp>
        <p:nvSpPr>
          <p:cNvPr id="3" name="Content Placeholder 2"/>
          <p:cNvSpPr>
            <a:spLocks noGrp="1"/>
          </p:cNvSpPr>
          <p:nvPr>
            <p:ph idx="1"/>
          </p:nvPr>
        </p:nvSpPr>
        <p:spPr>
          <a:xfrm>
            <a:off x="747508" y="1200524"/>
            <a:ext cx="8713694" cy="5959736"/>
          </a:xfrm>
          <a:solidFill>
            <a:schemeClr val="bg1"/>
          </a:solidFill>
        </p:spPr>
        <p:txBody>
          <a:bodyPr/>
          <a:lstStyle/>
          <a:p>
            <a:r>
              <a:rPr lang="en-US" altLang="en-US" dirty="0">
                <a:latin typeface="Arial" panose="020B0604020202020204" pitchFamily="34" charset="0"/>
              </a:rPr>
              <a:t>Inability to detect movement that is normally seen in a smooth manner. </a:t>
            </a:r>
          </a:p>
          <a:p>
            <a:pPr marL="0" indent="0">
              <a:buNone/>
            </a:pPr>
            <a:endParaRPr lang="en-US" altLang="en-US" sz="1400" dirty="0">
              <a:latin typeface="Arial" panose="020B0604020202020204" pitchFamily="34" charset="0"/>
            </a:endParaRPr>
          </a:p>
          <a:p>
            <a:r>
              <a:rPr lang="en-US" altLang="en-US" dirty="0">
                <a:latin typeface="Arial" panose="020B0604020202020204" pitchFamily="34" charset="0"/>
              </a:rPr>
              <a:t>Associated with damage to middle temporal area of cortex. </a:t>
            </a:r>
          </a:p>
          <a:p>
            <a:pPr marL="0" indent="0">
              <a:buNone/>
            </a:pPr>
            <a:endParaRPr lang="en-US" altLang="en-US" sz="1400" dirty="0">
              <a:latin typeface="Arial" panose="020B0604020202020204" pitchFamily="34" charset="0"/>
            </a:endParaRPr>
          </a:p>
          <a:p>
            <a:r>
              <a:rPr lang="en-US" altLang="en-US" dirty="0">
                <a:latin typeface="Arial" panose="020B0604020202020204" pitchFamily="34" charset="0"/>
              </a:rPr>
              <a:t>fMRI studies have shown increase activation in the area when humans observe movement.</a:t>
            </a:r>
          </a:p>
          <a:p>
            <a:pPr marL="0" indent="0">
              <a:buNone/>
            </a:pPr>
            <a:endParaRPr lang="en-US" altLang="en-US" sz="1400" dirty="0">
              <a:latin typeface="Arial" panose="020B0604020202020204" pitchFamily="34" charset="0"/>
            </a:endParaRPr>
          </a:p>
          <a:p>
            <a:r>
              <a:rPr lang="en-US" altLang="en-US" dirty="0">
                <a:latin typeface="Arial" panose="020B0604020202020204" pitchFamily="34" charset="0"/>
              </a:rPr>
              <a:t>Blocking activity with TMS produces motion blindness.</a:t>
            </a:r>
          </a:p>
          <a:p>
            <a:pPr marL="0" indent="0">
              <a:buNone/>
            </a:pPr>
            <a:endParaRPr lang="en-US" altLang="en-US" sz="1400" dirty="0">
              <a:latin typeface="Arial" panose="020B0604020202020204" pitchFamily="34" charset="0"/>
            </a:endParaRPr>
          </a:p>
          <a:p>
            <a:r>
              <a:rPr lang="en-US" altLang="en-US" dirty="0">
                <a:latin typeface="Arial" panose="020B0604020202020204" pitchFamily="34" charset="0"/>
              </a:rPr>
              <a:t>Electrical stimulation of the area induces visual perception of motion. </a:t>
            </a:r>
          </a:p>
          <a:p>
            <a:endParaRPr lang="en-GB" dirty="0"/>
          </a:p>
        </p:txBody>
      </p:sp>
    </p:spTree>
    <p:extLst>
      <p:ext uri="{BB962C8B-B14F-4D97-AF65-F5344CB8AC3E}">
        <p14:creationId xmlns:p14="http://schemas.microsoft.com/office/powerpoint/2010/main" val="1736817348"/>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4" presetClass="entr" presetSubtype="10" fill="hold" nodeType="clickEffect">
                                  <p:stCondLst>
                                    <p:cond delay="0"/>
                                  </p:stCondLst>
                                  <p:childTnLst>
                                    <p:set>
                                      <p:cBhvr>
                                        <p:cTn id="6" dur="1" fill="hold">
                                          <p:stCondLst>
                                            <p:cond delay="0"/>
                                          </p:stCondLst>
                                        </p:cTn>
                                        <p:tgtEl>
                                          <p:spTgt spid="3">
                                            <p:txEl>
                                              <p:pRg st="0" end="0"/>
                                            </p:txEl>
                                          </p:spTgt>
                                        </p:tgtEl>
                                        <p:attrNameLst>
                                          <p:attrName>style.visibility</p:attrName>
                                        </p:attrNameLst>
                                      </p:cBhvr>
                                      <p:to>
                                        <p:strVal val="visible"/>
                                      </p:to>
                                    </p:set>
                                    <p:animEffect transition="in" filter="randombar(horizontal)">
                                      <p:cBhvr>
                                        <p:cTn id="7" dur="500"/>
                                        <p:tgtEl>
                                          <p:spTgt spid="3">
                                            <p:txEl>
                                              <p:pRg st="0" end="0"/>
                                            </p:txEl>
                                          </p:spTgt>
                                        </p:tgtEl>
                                      </p:cBhvr>
                                    </p:animEffect>
                                  </p:childTnLst>
                                </p:cTn>
                              </p:par>
                            </p:childTnLst>
                          </p:cTn>
                        </p:par>
                      </p:childTnLst>
                    </p:cTn>
                  </p:par>
                  <p:par>
                    <p:cTn id="8" fill="hold">
                      <p:stCondLst>
                        <p:cond delay="indefinite"/>
                      </p:stCondLst>
                      <p:childTnLst>
                        <p:par>
                          <p:cTn id="9" fill="hold">
                            <p:stCondLst>
                              <p:cond delay="0"/>
                            </p:stCondLst>
                            <p:childTnLst>
                              <p:par>
                                <p:cTn id="10" presetID="14" presetClass="entr" presetSubtype="10" fill="hold" nodeType="clickEffect">
                                  <p:stCondLst>
                                    <p:cond delay="0"/>
                                  </p:stCondLst>
                                  <p:childTnLst>
                                    <p:set>
                                      <p:cBhvr>
                                        <p:cTn id="11" dur="1" fill="hold">
                                          <p:stCondLst>
                                            <p:cond delay="0"/>
                                          </p:stCondLst>
                                        </p:cTn>
                                        <p:tgtEl>
                                          <p:spTgt spid="3">
                                            <p:txEl>
                                              <p:pRg st="2" end="2"/>
                                            </p:txEl>
                                          </p:spTgt>
                                        </p:tgtEl>
                                        <p:attrNameLst>
                                          <p:attrName>style.visibility</p:attrName>
                                        </p:attrNameLst>
                                      </p:cBhvr>
                                      <p:to>
                                        <p:strVal val="visible"/>
                                      </p:to>
                                    </p:set>
                                    <p:animEffect transition="in" filter="randombar(horizontal)">
                                      <p:cBhvr>
                                        <p:cTn id="12" dur="500"/>
                                        <p:tgtEl>
                                          <p:spTgt spid="3">
                                            <p:txEl>
                                              <p:pRg st="2" end="2"/>
                                            </p:txEl>
                                          </p:spTgt>
                                        </p:tgtEl>
                                      </p:cBhvr>
                                    </p:animEffect>
                                  </p:childTnLst>
                                </p:cTn>
                              </p:par>
                            </p:childTnLst>
                          </p:cTn>
                        </p:par>
                      </p:childTnLst>
                    </p:cTn>
                  </p:par>
                  <p:par>
                    <p:cTn id="13" fill="hold">
                      <p:stCondLst>
                        <p:cond delay="indefinite"/>
                      </p:stCondLst>
                      <p:childTnLst>
                        <p:par>
                          <p:cTn id="14" fill="hold">
                            <p:stCondLst>
                              <p:cond delay="0"/>
                            </p:stCondLst>
                            <p:childTnLst>
                              <p:par>
                                <p:cTn id="15" presetID="14" presetClass="entr" presetSubtype="10" fill="hold" nodeType="clickEffect">
                                  <p:stCondLst>
                                    <p:cond delay="0"/>
                                  </p:stCondLst>
                                  <p:childTnLst>
                                    <p:set>
                                      <p:cBhvr>
                                        <p:cTn id="16" dur="1" fill="hold">
                                          <p:stCondLst>
                                            <p:cond delay="0"/>
                                          </p:stCondLst>
                                        </p:cTn>
                                        <p:tgtEl>
                                          <p:spTgt spid="3">
                                            <p:txEl>
                                              <p:pRg st="4" end="4"/>
                                            </p:txEl>
                                          </p:spTgt>
                                        </p:tgtEl>
                                        <p:attrNameLst>
                                          <p:attrName>style.visibility</p:attrName>
                                        </p:attrNameLst>
                                      </p:cBhvr>
                                      <p:to>
                                        <p:strVal val="visible"/>
                                      </p:to>
                                    </p:set>
                                    <p:animEffect transition="in" filter="randombar(horizontal)">
                                      <p:cBhvr>
                                        <p:cTn id="17" dur="500"/>
                                        <p:tgtEl>
                                          <p:spTgt spid="3">
                                            <p:txEl>
                                              <p:pRg st="4" end="4"/>
                                            </p:txEl>
                                          </p:spTgt>
                                        </p:tgtEl>
                                      </p:cBhvr>
                                    </p:animEffect>
                                  </p:childTnLst>
                                </p:cTn>
                              </p:par>
                            </p:childTnLst>
                          </p:cTn>
                        </p:par>
                      </p:childTnLst>
                    </p:cTn>
                  </p:par>
                  <p:par>
                    <p:cTn id="18" fill="hold">
                      <p:stCondLst>
                        <p:cond delay="indefinite"/>
                      </p:stCondLst>
                      <p:childTnLst>
                        <p:par>
                          <p:cTn id="19" fill="hold">
                            <p:stCondLst>
                              <p:cond delay="0"/>
                            </p:stCondLst>
                            <p:childTnLst>
                              <p:par>
                                <p:cTn id="20" presetID="14" presetClass="entr" presetSubtype="10" fill="hold" nodeType="clickEffect">
                                  <p:stCondLst>
                                    <p:cond delay="0"/>
                                  </p:stCondLst>
                                  <p:childTnLst>
                                    <p:set>
                                      <p:cBhvr>
                                        <p:cTn id="21" dur="1" fill="hold">
                                          <p:stCondLst>
                                            <p:cond delay="0"/>
                                          </p:stCondLst>
                                        </p:cTn>
                                        <p:tgtEl>
                                          <p:spTgt spid="3">
                                            <p:txEl>
                                              <p:pRg st="6" end="6"/>
                                            </p:txEl>
                                          </p:spTgt>
                                        </p:tgtEl>
                                        <p:attrNameLst>
                                          <p:attrName>style.visibility</p:attrName>
                                        </p:attrNameLst>
                                      </p:cBhvr>
                                      <p:to>
                                        <p:strVal val="visible"/>
                                      </p:to>
                                    </p:set>
                                    <p:animEffect transition="in" filter="randombar(horizontal)">
                                      <p:cBhvr>
                                        <p:cTn id="22" dur="500"/>
                                        <p:tgtEl>
                                          <p:spTgt spid="3">
                                            <p:txEl>
                                              <p:pRg st="6" end="6"/>
                                            </p:txEl>
                                          </p:spTgt>
                                        </p:tgtEl>
                                      </p:cBhvr>
                                    </p:animEffect>
                                  </p:childTnLst>
                                </p:cTn>
                              </p:par>
                            </p:childTnLst>
                          </p:cTn>
                        </p:par>
                      </p:childTnLst>
                    </p:cTn>
                  </p:par>
                  <p:par>
                    <p:cTn id="23" fill="hold">
                      <p:stCondLst>
                        <p:cond delay="indefinite"/>
                      </p:stCondLst>
                      <p:childTnLst>
                        <p:par>
                          <p:cTn id="24" fill="hold">
                            <p:stCondLst>
                              <p:cond delay="0"/>
                            </p:stCondLst>
                            <p:childTnLst>
                              <p:par>
                                <p:cTn id="25" presetID="14" presetClass="entr" presetSubtype="10" fill="hold" nodeType="clickEffect">
                                  <p:stCondLst>
                                    <p:cond delay="0"/>
                                  </p:stCondLst>
                                  <p:childTnLst>
                                    <p:set>
                                      <p:cBhvr>
                                        <p:cTn id="26" dur="1" fill="hold">
                                          <p:stCondLst>
                                            <p:cond delay="0"/>
                                          </p:stCondLst>
                                        </p:cTn>
                                        <p:tgtEl>
                                          <p:spTgt spid="3">
                                            <p:txEl>
                                              <p:pRg st="8" end="8"/>
                                            </p:txEl>
                                          </p:spTgt>
                                        </p:tgtEl>
                                        <p:attrNameLst>
                                          <p:attrName>style.visibility</p:attrName>
                                        </p:attrNameLst>
                                      </p:cBhvr>
                                      <p:to>
                                        <p:strVal val="visible"/>
                                      </p:to>
                                    </p:set>
                                    <p:animEffect transition="in" filter="randombar(horizontal)">
                                      <p:cBhvr>
                                        <p:cTn id="27" dur="500"/>
                                        <p:tgtEl>
                                          <p:spTgt spid="3">
                                            <p:txEl>
                                              <p:pRg st="8" end="8"/>
                                            </p:txEl>
                                          </p:spTgt>
                                        </p:tgtEl>
                                      </p:cBhvr>
                                    </p:animEffect>
                                  </p:childTnLst>
                                </p:cTn>
                              </p:par>
                            </p:childTnLst>
                          </p:cTn>
                        </p:par>
                      </p:childTnLst>
                    </p:cTn>
                  </p:par>
                </p:childTnLst>
              </p:cTn>
              <p:prevCondLst>
                <p:cond evt="onPrev" delay="0">
                  <p:tgtEl>
                    <p:sldTgt/>
                  </p:tgtEl>
                </p:cond>
              </p:prevCondLst>
              <p:nextCondLst>
                <p:cond evt="onNext" delay="0">
                  <p:tgtEl>
                    <p:sldTgt/>
                  </p:tgtEl>
                </p:cond>
              </p:nextCondLst>
            </p:seq>
          </p:childTnLst>
        </p:cTn>
      </p:par>
    </p:tnLst>
  </p:timing>
</p:sld>
</file>

<file path=ppt/slides/slide5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a:xfrm>
            <a:off x="2209799" y="93233"/>
            <a:ext cx="7772400" cy="1143000"/>
          </a:xfrm>
        </p:spPr>
        <p:txBody>
          <a:bodyPr/>
          <a:lstStyle/>
          <a:p>
            <a:r>
              <a:rPr lang="en-GB" dirty="0"/>
              <a:t>Akinetopsia</a:t>
            </a:r>
          </a:p>
        </p:txBody>
      </p:sp>
      <p:pic>
        <p:nvPicPr>
          <p:cNvPr id="4" name="Picture 13"/>
          <p:cNvPicPr>
            <a:picLocks noGrp="1" noChangeAspect="1" noChangeArrowheads="1"/>
          </p:cNvPicPr>
          <p:nvPr>
            <p:ph idx="1"/>
          </p:nvPr>
        </p:nvPicPr>
        <p:blipFill>
          <a:blip r:embed="rId3">
            <a:extLst>
              <a:ext uri="{28A0092B-C50C-407E-A947-70E740481C1C}">
                <a14:useLocalDpi xmlns:a14="http://schemas.microsoft.com/office/drawing/2010/main" val="0"/>
              </a:ext>
            </a:extLst>
          </a:blip>
          <a:srcRect l="6712" t="4729" r="6805" b="4352"/>
          <a:stretch>
            <a:fillRect/>
          </a:stretch>
        </p:blipFill>
        <p:spPr bwMode="auto">
          <a:xfrm>
            <a:off x="3801465" y="1236234"/>
            <a:ext cx="4589069" cy="4082445"/>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12700">
                <a:solidFill>
                  <a:srgbClr val="000000"/>
                </a:solidFill>
                <a:miter lim="800000"/>
                <a:headEnd type="none" w="sm" len="sm"/>
                <a:tailEnd type="none" w="sm" len="sm"/>
              </a14:hiddenLine>
            </a:ext>
          </a:extLst>
        </p:spPr>
      </p:pic>
    </p:spTree>
    <p:extLst>
      <p:ext uri="{BB962C8B-B14F-4D97-AF65-F5344CB8AC3E}">
        <p14:creationId xmlns:p14="http://schemas.microsoft.com/office/powerpoint/2010/main" val="2660054109"/>
      </p:ext>
    </p:extLst>
  </p:cSld>
  <p:clrMapOvr>
    <a:masterClrMapping/>
  </p:clrMapOvr>
  <p:timing>
    <p:tnLst>
      <p:par>
        <p:cTn id="1" dur="indefinite" restart="never" nodeType="tmRoot"/>
      </p:par>
    </p:tnLst>
  </p:timing>
</p:sld>
</file>

<file path=ppt/slides/slide5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dirty="0" smtClean="0"/>
              <a:t>Akinotopsia Case Study. </a:t>
            </a:r>
            <a:endParaRPr lang="en-GB" dirty="0"/>
          </a:p>
        </p:txBody>
      </p:sp>
      <p:sp>
        <p:nvSpPr>
          <p:cNvPr id="3" name="Content Placeholder 2"/>
          <p:cNvSpPr>
            <a:spLocks noGrp="1"/>
          </p:cNvSpPr>
          <p:nvPr>
            <p:ph idx="1"/>
          </p:nvPr>
        </p:nvSpPr>
        <p:spPr/>
        <p:txBody>
          <a:bodyPr>
            <a:normAutofit fontScale="92500" lnSpcReduction="10000"/>
          </a:bodyPr>
          <a:lstStyle/>
          <a:p>
            <a:r>
              <a:rPr lang="en-GB" dirty="0" smtClean="0"/>
              <a:t>M.P. (Zihl et al, 1983). </a:t>
            </a:r>
          </a:p>
          <a:p>
            <a:endParaRPr lang="en-GB" dirty="0"/>
          </a:p>
          <a:p>
            <a:r>
              <a:rPr lang="en-GB" dirty="0" smtClean="0"/>
              <a:t>Woman who has selective loss of motion perception. </a:t>
            </a:r>
          </a:p>
          <a:p>
            <a:r>
              <a:rPr lang="en-GB" dirty="0" smtClean="0"/>
              <a:t>Viewing the world as a series of snapshots. </a:t>
            </a:r>
          </a:p>
          <a:p>
            <a:pPr lvl="1"/>
            <a:r>
              <a:rPr lang="en-GB" dirty="0" smtClean="0"/>
              <a:t>“When I’m looking at the car first, it seems far away. But then, when I want to cross the road, suddenly the car is very near” (p315)</a:t>
            </a:r>
          </a:p>
          <a:p>
            <a:endParaRPr lang="en-GB" dirty="0"/>
          </a:p>
          <a:p>
            <a:r>
              <a:rPr lang="en-GB" dirty="0" smtClean="0"/>
              <a:t>M.P’s – Colour and Object Recognition seemed to be fully intact – ability to perceive and recognise objects and letters were within normal range no matter how briefly they were presented. </a:t>
            </a:r>
            <a:endParaRPr lang="en-GB" dirty="0"/>
          </a:p>
          <a:p>
            <a:endParaRPr lang="en-GB" dirty="0" smtClean="0"/>
          </a:p>
          <a:p>
            <a:r>
              <a:rPr lang="en-GB" dirty="0" smtClean="0"/>
              <a:t>Issue was with motion.  </a:t>
            </a:r>
            <a:endParaRPr lang="en-GB" dirty="0"/>
          </a:p>
        </p:txBody>
      </p:sp>
    </p:spTree>
    <p:extLst>
      <p:ext uri="{BB962C8B-B14F-4D97-AF65-F5344CB8AC3E}">
        <p14:creationId xmlns:p14="http://schemas.microsoft.com/office/powerpoint/2010/main" val="2105113738"/>
      </p:ext>
    </p:extLst>
  </p:cSld>
  <p:clrMapOvr>
    <a:masterClrMapping/>
  </p:clrMapOvr>
  <p:timing>
    <p:tnLst>
      <p:par>
        <p:cTn id="1" dur="indefinite" restart="never" nodeType="tmRoot"/>
      </p:par>
    </p:tnLst>
  </p:timing>
</p:sld>
</file>

<file path=ppt/slides/slide5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dirty="0" smtClean="0"/>
              <a:t>M.P.</a:t>
            </a:r>
            <a:endParaRPr lang="en-GB" dirty="0"/>
          </a:p>
        </p:txBody>
      </p:sp>
      <p:sp>
        <p:nvSpPr>
          <p:cNvPr id="3" name="Content Placeholder 2"/>
          <p:cNvSpPr>
            <a:spLocks noGrp="1"/>
          </p:cNvSpPr>
          <p:nvPr>
            <p:ph sz="half" idx="1"/>
          </p:nvPr>
        </p:nvSpPr>
        <p:spPr/>
        <p:txBody>
          <a:bodyPr>
            <a:normAutofit/>
          </a:bodyPr>
          <a:lstStyle/>
          <a:p>
            <a:r>
              <a:rPr lang="en-GB" dirty="0" smtClean="0"/>
              <a:t>CT scans revealed large, bilateral lesions involving the temporoparietal cortices. </a:t>
            </a:r>
          </a:p>
          <a:p>
            <a:endParaRPr lang="en-GB" dirty="0"/>
          </a:p>
          <a:p>
            <a:r>
              <a:rPr lang="en-GB" dirty="0" smtClean="0"/>
              <a:t>V5 specifically. </a:t>
            </a:r>
          </a:p>
          <a:p>
            <a:endParaRPr lang="en-GB" dirty="0"/>
          </a:p>
          <a:p>
            <a:r>
              <a:rPr lang="en-GB" dirty="0" smtClean="0"/>
              <a:t>But what about unilateral lesions (one side). </a:t>
            </a:r>
          </a:p>
          <a:p>
            <a:pPr lvl="1"/>
            <a:r>
              <a:rPr lang="en-GB" dirty="0" smtClean="0"/>
              <a:t>Plant et al (1993) – impact is much more subtle. </a:t>
            </a:r>
            <a:endParaRPr lang="en-GB" dirty="0"/>
          </a:p>
        </p:txBody>
      </p:sp>
      <p:sp>
        <p:nvSpPr>
          <p:cNvPr id="4" name="Content Placeholder 3"/>
          <p:cNvSpPr>
            <a:spLocks noGrp="1"/>
          </p:cNvSpPr>
          <p:nvPr>
            <p:ph sz="half" idx="2"/>
          </p:nvPr>
        </p:nvSpPr>
        <p:spPr/>
        <p:txBody>
          <a:bodyPr>
            <a:normAutofit/>
          </a:bodyPr>
          <a:lstStyle/>
          <a:p>
            <a:endParaRPr lang="en-GB" dirty="0"/>
          </a:p>
        </p:txBody>
      </p:sp>
      <p:pic>
        <p:nvPicPr>
          <p:cNvPr id="5" name="Picture 4"/>
          <p:cNvPicPr>
            <a:picLocks noChangeAspect="1"/>
          </p:cNvPicPr>
          <p:nvPr/>
        </p:nvPicPr>
        <p:blipFill>
          <a:blip r:embed="rId3"/>
          <a:stretch>
            <a:fillRect/>
          </a:stretch>
        </p:blipFill>
        <p:spPr>
          <a:xfrm>
            <a:off x="6172200" y="725565"/>
            <a:ext cx="4966120" cy="2868535"/>
          </a:xfrm>
          <a:prstGeom prst="rect">
            <a:avLst/>
          </a:prstGeom>
        </p:spPr>
      </p:pic>
      <p:pic>
        <p:nvPicPr>
          <p:cNvPr id="6" name="Picture 5"/>
          <p:cNvPicPr>
            <a:picLocks noChangeAspect="1"/>
          </p:cNvPicPr>
          <p:nvPr/>
        </p:nvPicPr>
        <p:blipFill>
          <a:blip r:embed="rId4"/>
          <a:stretch>
            <a:fillRect/>
          </a:stretch>
        </p:blipFill>
        <p:spPr>
          <a:xfrm>
            <a:off x="7148831" y="3729037"/>
            <a:ext cx="2906067" cy="2447925"/>
          </a:xfrm>
          <a:prstGeom prst="rect">
            <a:avLst/>
          </a:prstGeom>
        </p:spPr>
      </p:pic>
    </p:spTree>
    <p:extLst>
      <p:ext uri="{BB962C8B-B14F-4D97-AF65-F5344CB8AC3E}">
        <p14:creationId xmlns:p14="http://schemas.microsoft.com/office/powerpoint/2010/main" val="835336924"/>
      </p:ext>
    </p:extLst>
  </p:cSld>
  <p:clrMapOvr>
    <a:masterClrMapping/>
  </p:clrMapOvr>
  <p:timing>
    <p:tnLst>
      <p:par>
        <p:cTn id="1" dur="indefinite" restart="never" nodeType="tmRoot"/>
      </p:par>
    </p:tnLst>
  </p:timing>
</p:sld>
</file>

<file path=ppt/slides/slide5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dirty="0" smtClean="0"/>
              <a:t>TMS on the V5 – Beckers and Zeki (1995). </a:t>
            </a:r>
            <a:endParaRPr lang="en-GB" dirty="0"/>
          </a:p>
        </p:txBody>
      </p:sp>
      <p:sp>
        <p:nvSpPr>
          <p:cNvPr id="5" name="Content Placeholder 4"/>
          <p:cNvSpPr>
            <a:spLocks noGrp="1"/>
          </p:cNvSpPr>
          <p:nvPr>
            <p:ph sz="half" idx="1"/>
          </p:nvPr>
        </p:nvSpPr>
        <p:spPr>
          <a:xfrm>
            <a:off x="838200" y="1825624"/>
            <a:ext cx="5181600" cy="4625975"/>
          </a:xfrm>
        </p:spPr>
        <p:txBody>
          <a:bodyPr>
            <a:normAutofit fontScale="70000" lnSpcReduction="20000"/>
          </a:bodyPr>
          <a:lstStyle/>
          <a:p>
            <a:pPr marL="0" indent="0">
              <a:buNone/>
            </a:pPr>
            <a:r>
              <a:rPr lang="en-GB" dirty="0" smtClean="0"/>
              <a:t>Participants were asked whether a stimulus moved to the left or the right. </a:t>
            </a:r>
          </a:p>
          <a:p>
            <a:pPr lvl="1"/>
            <a:r>
              <a:rPr lang="en-GB" dirty="0" smtClean="0"/>
              <a:t>Stimulus only visible for 25 ms. </a:t>
            </a:r>
          </a:p>
          <a:p>
            <a:endParaRPr lang="en-GB" dirty="0"/>
          </a:p>
          <a:p>
            <a:r>
              <a:rPr lang="en-GB" dirty="0" smtClean="0"/>
              <a:t>TMS applied to three regions. </a:t>
            </a:r>
          </a:p>
          <a:p>
            <a:pPr lvl="1"/>
            <a:r>
              <a:rPr lang="en-GB" dirty="0" smtClean="0"/>
              <a:t>V5 – Motion area (hypothesised to have an impact). </a:t>
            </a:r>
          </a:p>
          <a:p>
            <a:pPr lvl="1"/>
            <a:r>
              <a:rPr lang="en-GB" dirty="0" smtClean="0"/>
              <a:t>V1 – Gateway to all visual information processing (hypothesised to have an impact). </a:t>
            </a:r>
          </a:p>
          <a:p>
            <a:pPr lvl="1"/>
            <a:r>
              <a:rPr lang="en-GB" dirty="0" smtClean="0"/>
              <a:t>Control Region – Not linked to visual processing (not hypothesised to have an impact). </a:t>
            </a:r>
          </a:p>
          <a:p>
            <a:endParaRPr lang="en-GB" dirty="0"/>
          </a:p>
          <a:p>
            <a:r>
              <a:rPr lang="en-GB" dirty="0" smtClean="0"/>
              <a:t>Performance in the task disrupted by stimulation of the V5. </a:t>
            </a:r>
          </a:p>
          <a:p>
            <a:pPr lvl="1"/>
            <a:r>
              <a:rPr lang="en-GB" dirty="0" smtClean="0"/>
              <a:t>But what about V1??? </a:t>
            </a:r>
          </a:p>
          <a:p>
            <a:endParaRPr lang="en-GB" dirty="0"/>
          </a:p>
          <a:p>
            <a:r>
              <a:rPr lang="en-GB" dirty="0" smtClean="0"/>
              <a:t>Timing – also an important aspect. </a:t>
            </a:r>
          </a:p>
          <a:p>
            <a:pPr lvl="1"/>
            <a:r>
              <a:rPr lang="en-GB" dirty="0" smtClean="0"/>
              <a:t>TMS applied to V5 just prior to stimulus onset – disruption but 40ms AFTER stimulus onset = no disruption. </a:t>
            </a:r>
          </a:p>
          <a:p>
            <a:pPr lvl="1"/>
            <a:r>
              <a:rPr lang="en-GB" dirty="0" smtClean="0"/>
              <a:t>TMS applied to V1 AFTER stimulus onset = disruption. </a:t>
            </a:r>
            <a:endParaRPr lang="en-GB" dirty="0"/>
          </a:p>
        </p:txBody>
      </p:sp>
      <p:sp>
        <p:nvSpPr>
          <p:cNvPr id="6" name="Content Placeholder 5"/>
          <p:cNvSpPr>
            <a:spLocks noGrp="1"/>
          </p:cNvSpPr>
          <p:nvPr>
            <p:ph sz="half" idx="2"/>
          </p:nvPr>
        </p:nvSpPr>
        <p:spPr/>
        <p:txBody>
          <a:bodyPr>
            <a:normAutofit fontScale="70000" lnSpcReduction="20000"/>
          </a:bodyPr>
          <a:lstStyle/>
          <a:p>
            <a:endParaRPr lang="en-GB" dirty="0"/>
          </a:p>
        </p:txBody>
      </p:sp>
      <p:pic>
        <p:nvPicPr>
          <p:cNvPr id="7" name="Picture 6"/>
          <p:cNvPicPr>
            <a:picLocks noChangeAspect="1"/>
          </p:cNvPicPr>
          <p:nvPr/>
        </p:nvPicPr>
        <p:blipFill>
          <a:blip r:embed="rId3"/>
          <a:stretch>
            <a:fillRect/>
          </a:stretch>
        </p:blipFill>
        <p:spPr>
          <a:xfrm>
            <a:off x="6180666" y="1985961"/>
            <a:ext cx="3700831" cy="4305300"/>
          </a:xfrm>
          <a:prstGeom prst="rect">
            <a:avLst/>
          </a:prstGeom>
        </p:spPr>
      </p:pic>
    </p:spTree>
    <p:extLst>
      <p:ext uri="{BB962C8B-B14F-4D97-AF65-F5344CB8AC3E}">
        <p14:creationId xmlns:p14="http://schemas.microsoft.com/office/powerpoint/2010/main" val="2713570315"/>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2" presetClass="entr" presetSubtype="4" fill="hold" nodeType="clickEffect">
                                  <p:stCondLst>
                                    <p:cond delay="0"/>
                                  </p:stCondLst>
                                  <p:childTnLst>
                                    <p:set>
                                      <p:cBhvr>
                                        <p:cTn id="6" dur="1" fill="hold">
                                          <p:stCondLst>
                                            <p:cond delay="0"/>
                                          </p:stCondLst>
                                        </p:cTn>
                                        <p:tgtEl>
                                          <p:spTgt spid="5">
                                            <p:txEl>
                                              <p:pRg st="0" end="0"/>
                                            </p:txEl>
                                          </p:spTgt>
                                        </p:tgtEl>
                                        <p:attrNameLst>
                                          <p:attrName>style.visibility</p:attrName>
                                        </p:attrNameLst>
                                      </p:cBhvr>
                                      <p:to>
                                        <p:strVal val="visible"/>
                                      </p:to>
                                    </p:set>
                                    <p:anim calcmode="lin" valueType="num">
                                      <p:cBhvr additive="base">
                                        <p:cTn id="7" dur="500" fill="hold"/>
                                        <p:tgtEl>
                                          <p:spTgt spid="5">
                                            <p:txEl>
                                              <p:pRg st="0" end="0"/>
                                            </p:txEl>
                                          </p:spTgt>
                                        </p:tgtEl>
                                        <p:attrNameLst>
                                          <p:attrName>ppt_x</p:attrName>
                                        </p:attrNameLst>
                                      </p:cBhvr>
                                      <p:tavLst>
                                        <p:tav tm="0">
                                          <p:val>
                                            <p:strVal val="#ppt_x"/>
                                          </p:val>
                                        </p:tav>
                                        <p:tav tm="100000">
                                          <p:val>
                                            <p:strVal val="#ppt_x"/>
                                          </p:val>
                                        </p:tav>
                                      </p:tavLst>
                                    </p:anim>
                                    <p:anim calcmode="lin" valueType="num">
                                      <p:cBhvr additive="base">
                                        <p:cTn id="8" dur="500" fill="hold"/>
                                        <p:tgtEl>
                                          <p:spTgt spid="5">
                                            <p:txEl>
                                              <p:pRg st="0" end="0"/>
                                            </p:txEl>
                                          </p:spTgt>
                                        </p:tgtEl>
                                        <p:attrNameLst>
                                          <p:attrName>ppt_y</p:attrName>
                                        </p:attrNameLst>
                                      </p:cBhvr>
                                      <p:tavLst>
                                        <p:tav tm="0">
                                          <p:val>
                                            <p:strVal val="1+#ppt_h/2"/>
                                          </p:val>
                                        </p:tav>
                                        <p:tav tm="100000">
                                          <p:val>
                                            <p:strVal val="#ppt_y"/>
                                          </p:val>
                                        </p:tav>
                                      </p:tavLst>
                                    </p:anim>
                                  </p:childTnLst>
                                </p:cTn>
                              </p:par>
                              <p:par>
                                <p:cTn id="9" presetID="2" presetClass="entr" presetSubtype="4" fill="hold" nodeType="withEffect">
                                  <p:stCondLst>
                                    <p:cond delay="0"/>
                                  </p:stCondLst>
                                  <p:childTnLst>
                                    <p:set>
                                      <p:cBhvr>
                                        <p:cTn id="10" dur="1" fill="hold">
                                          <p:stCondLst>
                                            <p:cond delay="0"/>
                                          </p:stCondLst>
                                        </p:cTn>
                                        <p:tgtEl>
                                          <p:spTgt spid="5">
                                            <p:txEl>
                                              <p:pRg st="1" end="1"/>
                                            </p:txEl>
                                          </p:spTgt>
                                        </p:tgtEl>
                                        <p:attrNameLst>
                                          <p:attrName>style.visibility</p:attrName>
                                        </p:attrNameLst>
                                      </p:cBhvr>
                                      <p:to>
                                        <p:strVal val="visible"/>
                                      </p:to>
                                    </p:set>
                                    <p:anim calcmode="lin" valueType="num">
                                      <p:cBhvr additive="base">
                                        <p:cTn id="11" dur="500" fill="hold"/>
                                        <p:tgtEl>
                                          <p:spTgt spid="5">
                                            <p:txEl>
                                              <p:pRg st="1" end="1"/>
                                            </p:txEl>
                                          </p:spTgt>
                                        </p:tgtEl>
                                        <p:attrNameLst>
                                          <p:attrName>ppt_x</p:attrName>
                                        </p:attrNameLst>
                                      </p:cBhvr>
                                      <p:tavLst>
                                        <p:tav tm="0">
                                          <p:val>
                                            <p:strVal val="#ppt_x"/>
                                          </p:val>
                                        </p:tav>
                                        <p:tav tm="100000">
                                          <p:val>
                                            <p:strVal val="#ppt_x"/>
                                          </p:val>
                                        </p:tav>
                                      </p:tavLst>
                                    </p:anim>
                                    <p:anim calcmode="lin" valueType="num">
                                      <p:cBhvr additive="base">
                                        <p:cTn id="12" dur="500" fill="hold"/>
                                        <p:tgtEl>
                                          <p:spTgt spid="5">
                                            <p:txEl>
                                              <p:pRg st="1" end="1"/>
                                            </p:txEl>
                                          </p:spTgt>
                                        </p:tgtEl>
                                        <p:attrNameLst>
                                          <p:attrName>ppt_y</p:attrName>
                                        </p:attrNameLst>
                                      </p:cBhvr>
                                      <p:tavLst>
                                        <p:tav tm="0">
                                          <p:val>
                                            <p:strVal val="1+#ppt_h/2"/>
                                          </p:val>
                                        </p:tav>
                                        <p:tav tm="100000">
                                          <p:val>
                                            <p:strVal val="#ppt_y"/>
                                          </p:val>
                                        </p:tav>
                                      </p:tavLst>
                                    </p:anim>
                                  </p:childTnLst>
                                </p:cTn>
                              </p:par>
                            </p:childTnLst>
                          </p:cTn>
                        </p:par>
                      </p:childTnLst>
                    </p:cTn>
                  </p:par>
                  <p:par>
                    <p:cTn id="13" fill="hold">
                      <p:stCondLst>
                        <p:cond delay="indefinite"/>
                      </p:stCondLst>
                      <p:childTnLst>
                        <p:par>
                          <p:cTn id="14" fill="hold">
                            <p:stCondLst>
                              <p:cond delay="0"/>
                            </p:stCondLst>
                            <p:childTnLst>
                              <p:par>
                                <p:cTn id="15" presetID="2" presetClass="entr" presetSubtype="4" fill="hold" nodeType="clickEffect">
                                  <p:stCondLst>
                                    <p:cond delay="0"/>
                                  </p:stCondLst>
                                  <p:childTnLst>
                                    <p:set>
                                      <p:cBhvr>
                                        <p:cTn id="16" dur="1" fill="hold">
                                          <p:stCondLst>
                                            <p:cond delay="0"/>
                                          </p:stCondLst>
                                        </p:cTn>
                                        <p:tgtEl>
                                          <p:spTgt spid="5">
                                            <p:txEl>
                                              <p:pRg st="3" end="3"/>
                                            </p:txEl>
                                          </p:spTgt>
                                        </p:tgtEl>
                                        <p:attrNameLst>
                                          <p:attrName>style.visibility</p:attrName>
                                        </p:attrNameLst>
                                      </p:cBhvr>
                                      <p:to>
                                        <p:strVal val="visible"/>
                                      </p:to>
                                    </p:set>
                                    <p:anim calcmode="lin" valueType="num">
                                      <p:cBhvr additive="base">
                                        <p:cTn id="17" dur="500" fill="hold"/>
                                        <p:tgtEl>
                                          <p:spTgt spid="5">
                                            <p:txEl>
                                              <p:pRg st="3" end="3"/>
                                            </p:txEl>
                                          </p:spTgt>
                                        </p:tgtEl>
                                        <p:attrNameLst>
                                          <p:attrName>ppt_x</p:attrName>
                                        </p:attrNameLst>
                                      </p:cBhvr>
                                      <p:tavLst>
                                        <p:tav tm="0">
                                          <p:val>
                                            <p:strVal val="#ppt_x"/>
                                          </p:val>
                                        </p:tav>
                                        <p:tav tm="100000">
                                          <p:val>
                                            <p:strVal val="#ppt_x"/>
                                          </p:val>
                                        </p:tav>
                                      </p:tavLst>
                                    </p:anim>
                                    <p:anim calcmode="lin" valueType="num">
                                      <p:cBhvr additive="base">
                                        <p:cTn id="18" dur="500" fill="hold"/>
                                        <p:tgtEl>
                                          <p:spTgt spid="5">
                                            <p:txEl>
                                              <p:pRg st="3" end="3"/>
                                            </p:txEl>
                                          </p:spTgt>
                                        </p:tgtEl>
                                        <p:attrNameLst>
                                          <p:attrName>ppt_y</p:attrName>
                                        </p:attrNameLst>
                                      </p:cBhvr>
                                      <p:tavLst>
                                        <p:tav tm="0">
                                          <p:val>
                                            <p:strVal val="1+#ppt_h/2"/>
                                          </p:val>
                                        </p:tav>
                                        <p:tav tm="100000">
                                          <p:val>
                                            <p:strVal val="#ppt_y"/>
                                          </p:val>
                                        </p:tav>
                                      </p:tavLst>
                                    </p:anim>
                                  </p:childTnLst>
                                </p:cTn>
                              </p:par>
                            </p:childTnLst>
                          </p:cTn>
                        </p:par>
                      </p:childTnLst>
                    </p:cTn>
                  </p:par>
                  <p:par>
                    <p:cTn id="19" fill="hold">
                      <p:stCondLst>
                        <p:cond delay="indefinite"/>
                      </p:stCondLst>
                      <p:childTnLst>
                        <p:par>
                          <p:cTn id="20" fill="hold">
                            <p:stCondLst>
                              <p:cond delay="0"/>
                            </p:stCondLst>
                            <p:childTnLst>
                              <p:par>
                                <p:cTn id="21" presetID="2" presetClass="entr" presetSubtype="4" fill="hold" nodeType="clickEffect">
                                  <p:stCondLst>
                                    <p:cond delay="0"/>
                                  </p:stCondLst>
                                  <p:childTnLst>
                                    <p:set>
                                      <p:cBhvr>
                                        <p:cTn id="22" dur="1" fill="hold">
                                          <p:stCondLst>
                                            <p:cond delay="0"/>
                                          </p:stCondLst>
                                        </p:cTn>
                                        <p:tgtEl>
                                          <p:spTgt spid="5">
                                            <p:txEl>
                                              <p:pRg st="4" end="4"/>
                                            </p:txEl>
                                          </p:spTgt>
                                        </p:tgtEl>
                                        <p:attrNameLst>
                                          <p:attrName>style.visibility</p:attrName>
                                        </p:attrNameLst>
                                      </p:cBhvr>
                                      <p:to>
                                        <p:strVal val="visible"/>
                                      </p:to>
                                    </p:set>
                                    <p:anim calcmode="lin" valueType="num">
                                      <p:cBhvr additive="base">
                                        <p:cTn id="23" dur="500" fill="hold"/>
                                        <p:tgtEl>
                                          <p:spTgt spid="5">
                                            <p:txEl>
                                              <p:pRg st="4" end="4"/>
                                            </p:txEl>
                                          </p:spTgt>
                                        </p:tgtEl>
                                        <p:attrNameLst>
                                          <p:attrName>ppt_x</p:attrName>
                                        </p:attrNameLst>
                                      </p:cBhvr>
                                      <p:tavLst>
                                        <p:tav tm="0">
                                          <p:val>
                                            <p:strVal val="#ppt_x"/>
                                          </p:val>
                                        </p:tav>
                                        <p:tav tm="100000">
                                          <p:val>
                                            <p:strVal val="#ppt_x"/>
                                          </p:val>
                                        </p:tav>
                                      </p:tavLst>
                                    </p:anim>
                                    <p:anim calcmode="lin" valueType="num">
                                      <p:cBhvr additive="base">
                                        <p:cTn id="24" dur="500" fill="hold"/>
                                        <p:tgtEl>
                                          <p:spTgt spid="5">
                                            <p:txEl>
                                              <p:pRg st="4" end="4"/>
                                            </p:txEl>
                                          </p:spTgt>
                                        </p:tgtEl>
                                        <p:attrNameLst>
                                          <p:attrName>ppt_y</p:attrName>
                                        </p:attrNameLst>
                                      </p:cBhvr>
                                      <p:tavLst>
                                        <p:tav tm="0">
                                          <p:val>
                                            <p:strVal val="1+#ppt_h/2"/>
                                          </p:val>
                                        </p:tav>
                                        <p:tav tm="100000">
                                          <p:val>
                                            <p:strVal val="#ppt_y"/>
                                          </p:val>
                                        </p:tav>
                                      </p:tavLst>
                                    </p:anim>
                                  </p:childTnLst>
                                </p:cTn>
                              </p:par>
                            </p:childTnLst>
                          </p:cTn>
                        </p:par>
                      </p:childTnLst>
                    </p:cTn>
                  </p:par>
                  <p:par>
                    <p:cTn id="25" fill="hold">
                      <p:stCondLst>
                        <p:cond delay="indefinite"/>
                      </p:stCondLst>
                      <p:childTnLst>
                        <p:par>
                          <p:cTn id="26" fill="hold">
                            <p:stCondLst>
                              <p:cond delay="0"/>
                            </p:stCondLst>
                            <p:childTnLst>
                              <p:par>
                                <p:cTn id="27" presetID="2" presetClass="entr" presetSubtype="4" fill="hold" nodeType="clickEffect">
                                  <p:stCondLst>
                                    <p:cond delay="0"/>
                                  </p:stCondLst>
                                  <p:childTnLst>
                                    <p:set>
                                      <p:cBhvr>
                                        <p:cTn id="28" dur="1" fill="hold">
                                          <p:stCondLst>
                                            <p:cond delay="0"/>
                                          </p:stCondLst>
                                        </p:cTn>
                                        <p:tgtEl>
                                          <p:spTgt spid="5">
                                            <p:txEl>
                                              <p:pRg st="5" end="5"/>
                                            </p:txEl>
                                          </p:spTgt>
                                        </p:tgtEl>
                                        <p:attrNameLst>
                                          <p:attrName>style.visibility</p:attrName>
                                        </p:attrNameLst>
                                      </p:cBhvr>
                                      <p:to>
                                        <p:strVal val="visible"/>
                                      </p:to>
                                    </p:set>
                                    <p:anim calcmode="lin" valueType="num">
                                      <p:cBhvr additive="base">
                                        <p:cTn id="29" dur="500" fill="hold"/>
                                        <p:tgtEl>
                                          <p:spTgt spid="5">
                                            <p:txEl>
                                              <p:pRg st="5" end="5"/>
                                            </p:txEl>
                                          </p:spTgt>
                                        </p:tgtEl>
                                        <p:attrNameLst>
                                          <p:attrName>ppt_x</p:attrName>
                                        </p:attrNameLst>
                                      </p:cBhvr>
                                      <p:tavLst>
                                        <p:tav tm="0">
                                          <p:val>
                                            <p:strVal val="#ppt_x"/>
                                          </p:val>
                                        </p:tav>
                                        <p:tav tm="100000">
                                          <p:val>
                                            <p:strVal val="#ppt_x"/>
                                          </p:val>
                                        </p:tav>
                                      </p:tavLst>
                                    </p:anim>
                                    <p:anim calcmode="lin" valueType="num">
                                      <p:cBhvr additive="base">
                                        <p:cTn id="30" dur="500" fill="hold"/>
                                        <p:tgtEl>
                                          <p:spTgt spid="5">
                                            <p:txEl>
                                              <p:pRg st="5" end="5"/>
                                            </p:txEl>
                                          </p:spTgt>
                                        </p:tgtEl>
                                        <p:attrNameLst>
                                          <p:attrName>ppt_y</p:attrName>
                                        </p:attrNameLst>
                                      </p:cBhvr>
                                      <p:tavLst>
                                        <p:tav tm="0">
                                          <p:val>
                                            <p:strVal val="1+#ppt_h/2"/>
                                          </p:val>
                                        </p:tav>
                                        <p:tav tm="100000">
                                          <p:val>
                                            <p:strVal val="#ppt_y"/>
                                          </p:val>
                                        </p:tav>
                                      </p:tavLst>
                                    </p:anim>
                                  </p:childTnLst>
                                </p:cTn>
                              </p:par>
                            </p:childTnLst>
                          </p:cTn>
                        </p:par>
                      </p:childTnLst>
                    </p:cTn>
                  </p:par>
                  <p:par>
                    <p:cTn id="31" fill="hold">
                      <p:stCondLst>
                        <p:cond delay="indefinite"/>
                      </p:stCondLst>
                      <p:childTnLst>
                        <p:par>
                          <p:cTn id="32" fill="hold">
                            <p:stCondLst>
                              <p:cond delay="0"/>
                            </p:stCondLst>
                            <p:childTnLst>
                              <p:par>
                                <p:cTn id="33" presetID="2" presetClass="entr" presetSubtype="4" fill="hold" nodeType="clickEffect">
                                  <p:stCondLst>
                                    <p:cond delay="0"/>
                                  </p:stCondLst>
                                  <p:childTnLst>
                                    <p:set>
                                      <p:cBhvr>
                                        <p:cTn id="34" dur="1" fill="hold">
                                          <p:stCondLst>
                                            <p:cond delay="0"/>
                                          </p:stCondLst>
                                        </p:cTn>
                                        <p:tgtEl>
                                          <p:spTgt spid="5">
                                            <p:txEl>
                                              <p:pRg st="6" end="6"/>
                                            </p:txEl>
                                          </p:spTgt>
                                        </p:tgtEl>
                                        <p:attrNameLst>
                                          <p:attrName>style.visibility</p:attrName>
                                        </p:attrNameLst>
                                      </p:cBhvr>
                                      <p:to>
                                        <p:strVal val="visible"/>
                                      </p:to>
                                    </p:set>
                                    <p:anim calcmode="lin" valueType="num">
                                      <p:cBhvr additive="base">
                                        <p:cTn id="35" dur="500" fill="hold"/>
                                        <p:tgtEl>
                                          <p:spTgt spid="5">
                                            <p:txEl>
                                              <p:pRg st="6" end="6"/>
                                            </p:txEl>
                                          </p:spTgt>
                                        </p:tgtEl>
                                        <p:attrNameLst>
                                          <p:attrName>ppt_x</p:attrName>
                                        </p:attrNameLst>
                                      </p:cBhvr>
                                      <p:tavLst>
                                        <p:tav tm="0">
                                          <p:val>
                                            <p:strVal val="#ppt_x"/>
                                          </p:val>
                                        </p:tav>
                                        <p:tav tm="100000">
                                          <p:val>
                                            <p:strVal val="#ppt_x"/>
                                          </p:val>
                                        </p:tav>
                                      </p:tavLst>
                                    </p:anim>
                                    <p:anim calcmode="lin" valueType="num">
                                      <p:cBhvr additive="base">
                                        <p:cTn id="36" dur="500" fill="hold"/>
                                        <p:tgtEl>
                                          <p:spTgt spid="5">
                                            <p:txEl>
                                              <p:pRg st="6" end="6"/>
                                            </p:txEl>
                                          </p:spTgt>
                                        </p:tgtEl>
                                        <p:attrNameLst>
                                          <p:attrName>ppt_y</p:attrName>
                                        </p:attrNameLst>
                                      </p:cBhvr>
                                      <p:tavLst>
                                        <p:tav tm="0">
                                          <p:val>
                                            <p:strVal val="1+#ppt_h/2"/>
                                          </p:val>
                                        </p:tav>
                                        <p:tav tm="100000">
                                          <p:val>
                                            <p:strVal val="#ppt_y"/>
                                          </p:val>
                                        </p:tav>
                                      </p:tavLst>
                                    </p:anim>
                                  </p:childTnLst>
                                </p:cTn>
                              </p:par>
                            </p:childTnLst>
                          </p:cTn>
                        </p:par>
                      </p:childTnLst>
                    </p:cTn>
                  </p:par>
                  <p:par>
                    <p:cTn id="37" fill="hold">
                      <p:stCondLst>
                        <p:cond delay="indefinite"/>
                      </p:stCondLst>
                      <p:childTnLst>
                        <p:par>
                          <p:cTn id="38" fill="hold">
                            <p:stCondLst>
                              <p:cond delay="0"/>
                            </p:stCondLst>
                            <p:childTnLst>
                              <p:par>
                                <p:cTn id="39" presetID="2" presetClass="entr" presetSubtype="4" fill="hold" nodeType="clickEffect">
                                  <p:stCondLst>
                                    <p:cond delay="0"/>
                                  </p:stCondLst>
                                  <p:childTnLst>
                                    <p:set>
                                      <p:cBhvr>
                                        <p:cTn id="40" dur="1" fill="hold">
                                          <p:stCondLst>
                                            <p:cond delay="0"/>
                                          </p:stCondLst>
                                        </p:cTn>
                                        <p:tgtEl>
                                          <p:spTgt spid="5">
                                            <p:txEl>
                                              <p:pRg st="8" end="8"/>
                                            </p:txEl>
                                          </p:spTgt>
                                        </p:tgtEl>
                                        <p:attrNameLst>
                                          <p:attrName>style.visibility</p:attrName>
                                        </p:attrNameLst>
                                      </p:cBhvr>
                                      <p:to>
                                        <p:strVal val="visible"/>
                                      </p:to>
                                    </p:set>
                                    <p:anim calcmode="lin" valueType="num">
                                      <p:cBhvr additive="base">
                                        <p:cTn id="41" dur="500" fill="hold"/>
                                        <p:tgtEl>
                                          <p:spTgt spid="5">
                                            <p:txEl>
                                              <p:pRg st="8" end="8"/>
                                            </p:txEl>
                                          </p:spTgt>
                                        </p:tgtEl>
                                        <p:attrNameLst>
                                          <p:attrName>ppt_x</p:attrName>
                                        </p:attrNameLst>
                                      </p:cBhvr>
                                      <p:tavLst>
                                        <p:tav tm="0">
                                          <p:val>
                                            <p:strVal val="#ppt_x"/>
                                          </p:val>
                                        </p:tav>
                                        <p:tav tm="100000">
                                          <p:val>
                                            <p:strVal val="#ppt_x"/>
                                          </p:val>
                                        </p:tav>
                                      </p:tavLst>
                                    </p:anim>
                                    <p:anim calcmode="lin" valueType="num">
                                      <p:cBhvr additive="base">
                                        <p:cTn id="42" dur="500" fill="hold"/>
                                        <p:tgtEl>
                                          <p:spTgt spid="5">
                                            <p:txEl>
                                              <p:pRg st="8" end="8"/>
                                            </p:txEl>
                                          </p:spTgt>
                                        </p:tgtEl>
                                        <p:attrNameLst>
                                          <p:attrName>ppt_y</p:attrName>
                                        </p:attrNameLst>
                                      </p:cBhvr>
                                      <p:tavLst>
                                        <p:tav tm="0">
                                          <p:val>
                                            <p:strVal val="1+#ppt_h/2"/>
                                          </p:val>
                                        </p:tav>
                                        <p:tav tm="100000">
                                          <p:val>
                                            <p:strVal val="#ppt_y"/>
                                          </p:val>
                                        </p:tav>
                                      </p:tavLst>
                                    </p:anim>
                                  </p:childTnLst>
                                </p:cTn>
                              </p:par>
                              <p:par>
                                <p:cTn id="43" presetID="2" presetClass="entr" presetSubtype="4" fill="hold" nodeType="withEffect">
                                  <p:stCondLst>
                                    <p:cond delay="0"/>
                                  </p:stCondLst>
                                  <p:childTnLst>
                                    <p:set>
                                      <p:cBhvr>
                                        <p:cTn id="44" dur="1" fill="hold">
                                          <p:stCondLst>
                                            <p:cond delay="0"/>
                                          </p:stCondLst>
                                        </p:cTn>
                                        <p:tgtEl>
                                          <p:spTgt spid="5">
                                            <p:txEl>
                                              <p:pRg st="9" end="9"/>
                                            </p:txEl>
                                          </p:spTgt>
                                        </p:tgtEl>
                                        <p:attrNameLst>
                                          <p:attrName>style.visibility</p:attrName>
                                        </p:attrNameLst>
                                      </p:cBhvr>
                                      <p:to>
                                        <p:strVal val="visible"/>
                                      </p:to>
                                    </p:set>
                                    <p:anim calcmode="lin" valueType="num">
                                      <p:cBhvr additive="base">
                                        <p:cTn id="45" dur="500" fill="hold"/>
                                        <p:tgtEl>
                                          <p:spTgt spid="5">
                                            <p:txEl>
                                              <p:pRg st="9" end="9"/>
                                            </p:txEl>
                                          </p:spTgt>
                                        </p:tgtEl>
                                        <p:attrNameLst>
                                          <p:attrName>ppt_x</p:attrName>
                                        </p:attrNameLst>
                                      </p:cBhvr>
                                      <p:tavLst>
                                        <p:tav tm="0">
                                          <p:val>
                                            <p:strVal val="#ppt_x"/>
                                          </p:val>
                                        </p:tav>
                                        <p:tav tm="100000">
                                          <p:val>
                                            <p:strVal val="#ppt_x"/>
                                          </p:val>
                                        </p:tav>
                                      </p:tavLst>
                                    </p:anim>
                                    <p:anim calcmode="lin" valueType="num">
                                      <p:cBhvr additive="base">
                                        <p:cTn id="46" dur="500" fill="hold"/>
                                        <p:tgtEl>
                                          <p:spTgt spid="5">
                                            <p:txEl>
                                              <p:pRg st="9" end="9"/>
                                            </p:txEl>
                                          </p:spTgt>
                                        </p:tgtEl>
                                        <p:attrNameLst>
                                          <p:attrName>ppt_y</p:attrName>
                                        </p:attrNameLst>
                                      </p:cBhvr>
                                      <p:tavLst>
                                        <p:tav tm="0">
                                          <p:val>
                                            <p:strVal val="1+#ppt_h/2"/>
                                          </p:val>
                                        </p:tav>
                                        <p:tav tm="100000">
                                          <p:val>
                                            <p:strVal val="#ppt_y"/>
                                          </p:val>
                                        </p:tav>
                                      </p:tavLst>
                                    </p:anim>
                                  </p:childTnLst>
                                </p:cTn>
                              </p:par>
                            </p:childTnLst>
                          </p:cTn>
                        </p:par>
                      </p:childTnLst>
                    </p:cTn>
                  </p:par>
                  <p:par>
                    <p:cTn id="47" fill="hold">
                      <p:stCondLst>
                        <p:cond delay="indefinite"/>
                      </p:stCondLst>
                      <p:childTnLst>
                        <p:par>
                          <p:cTn id="48" fill="hold">
                            <p:stCondLst>
                              <p:cond delay="0"/>
                            </p:stCondLst>
                            <p:childTnLst>
                              <p:par>
                                <p:cTn id="49" presetID="2" presetClass="entr" presetSubtype="4" fill="hold" nodeType="clickEffect">
                                  <p:stCondLst>
                                    <p:cond delay="0"/>
                                  </p:stCondLst>
                                  <p:childTnLst>
                                    <p:set>
                                      <p:cBhvr>
                                        <p:cTn id="50" dur="1" fill="hold">
                                          <p:stCondLst>
                                            <p:cond delay="0"/>
                                          </p:stCondLst>
                                        </p:cTn>
                                        <p:tgtEl>
                                          <p:spTgt spid="5">
                                            <p:txEl>
                                              <p:pRg st="11" end="11"/>
                                            </p:txEl>
                                          </p:spTgt>
                                        </p:tgtEl>
                                        <p:attrNameLst>
                                          <p:attrName>style.visibility</p:attrName>
                                        </p:attrNameLst>
                                      </p:cBhvr>
                                      <p:to>
                                        <p:strVal val="visible"/>
                                      </p:to>
                                    </p:set>
                                    <p:anim calcmode="lin" valueType="num">
                                      <p:cBhvr additive="base">
                                        <p:cTn id="51" dur="500" fill="hold"/>
                                        <p:tgtEl>
                                          <p:spTgt spid="5">
                                            <p:txEl>
                                              <p:pRg st="11" end="11"/>
                                            </p:txEl>
                                          </p:spTgt>
                                        </p:tgtEl>
                                        <p:attrNameLst>
                                          <p:attrName>ppt_x</p:attrName>
                                        </p:attrNameLst>
                                      </p:cBhvr>
                                      <p:tavLst>
                                        <p:tav tm="0">
                                          <p:val>
                                            <p:strVal val="#ppt_x"/>
                                          </p:val>
                                        </p:tav>
                                        <p:tav tm="100000">
                                          <p:val>
                                            <p:strVal val="#ppt_x"/>
                                          </p:val>
                                        </p:tav>
                                      </p:tavLst>
                                    </p:anim>
                                    <p:anim calcmode="lin" valueType="num">
                                      <p:cBhvr additive="base">
                                        <p:cTn id="52" dur="500" fill="hold"/>
                                        <p:tgtEl>
                                          <p:spTgt spid="5">
                                            <p:txEl>
                                              <p:pRg st="11" end="11"/>
                                            </p:txEl>
                                          </p:spTgt>
                                        </p:tgtEl>
                                        <p:attrNameLst>
                                          <p:attrName>ppt_y</p:attrName>
                                        </p:attrNameLst>
                                      </p:cBhvr>
                                      <p:tavLst>
                                        <p:tav tm="0">
                                          <p:val>
                                            <p:strVal val="1+#ppt_h/2"/>
                                          </p:val>
                                        </p:tav>
                                        <p:tav tm="100000">
                                          <p:val>
                                            <p:strVal val="#ppt_y"/>
                                          </p:val>
                                        </p:tav>
                                      </p:tavLst>
                                    </p:anim>
                                  </p:childTnLst>
                                </p:cTn>
                              </p:par>
                              <p:par>
                                <p:cTn id="53" presetID="2" presetClass="entr" presetSubtype="4" fill="hold" nodeType="withEffect">
                                  <p:stCondLst>
                                    <p:cond delay="0"/>
                                  </p:stCondLst>
                                  <p:childTnLst>
                                    <p:set>
                                      <p:cBhvr>
                                        <p:cTn id="54" dur="1" fill="hold">
                                          <p:stCondLst>
                                            <p:cond delay="0"/>
                                          </p:stCondLst>
                                        </p:cTn>
                                        <p:tgtEl>
                                          <p:spTgt spid="5">
                                            <p:txEl>
                                              <p:pRg st="12" end="12"/>
                                            </p:txEl>
                                          </p:spTgt>
                                        </p:tgtEl>
                                        <p:attrNameLst>
                                          <p:attrName>style.visibility</p:attrName>
                                        </p:attrNameLst>
                                      </p:cBhvr>
                                      <p:to>
                                        <p:strVal val="visible"/>
                                      </p:to>
                                    </p:set>
                                    <p:anim calcmode="lin" valueType="num">
                                      <p:cBhvr additive="base">
                                        <p:cTn id="55" dur="500" fill="hold"/>
                                        <p:tgtEl>
                                          <p:spTgt spid="5">
                                            <p:txEl>
                                              <p:pRg st="12" end="12"/>
                                            </p:txEl>
                                          </p:spTgt>
                                        </p:tgtEl>
                                        <p:attrNameLst>
                                          <p:attrName>ppt_x</p:attrName>
                                        </p:attrNameLst>
                                      </p:cBhvr>
                                      <p:tavLst>
                                        <p:tav tm="0">
                                          <p:val>
                                            <p:strVal val="#ppt_x"/>
                                          </p:val>
                                        </p:tav>
                                        <p:tav tm="100000">
                                          <p:val>
                                            <p:strVal val="#ppt_x"/>
                                          </p:val>
                                        </p:tav>
                                      </p:tavLst>
                                    </p:anim>
                                    <p:anim calcmode="lin" valueType="num">
                                      <p:cBhvr additive="base">
                                        <p:cTn id="56" dur="500" fill="hold"/>
                                        <p:tgtEl>
                                          <p:spTgt spid="5">
                                            <p:txEl>
                                              <p:pRg st="12" end="12"/>
                                            </p:txEl>
                                          </p:spTgt>
                                        </p:tgtEl>
                                        <p:attrNameLst>
                                          <p:attrName>ppt_y</p:attrName>
                                        </p:attrNameLst>
                                      </p:cBhvr>
                                      <p:tavLst>
                                        <p:tav tm="0">
                                          <p:val>
                                            <p:strVal val="1+#ppt_h/2"/>
                                          </p:val>
                                        </p:tav>
                                        <p:tav tm="100000">
                                          <p:val>
                                            <p:strVal val="#ppt_y"/>
                                          </p:val>
                                        </p:tav>
                                      </p:tavLst>
                                    </p:anim>
                                  </p:childTnLst>
                                </p:cTn>
                              </p:par>
                              <p:par>
                                <p:cTn id="57" presetID="2" presetClass="entr" presetSubtype="4" fill="hold" nodeType="withEffect">
                                  <p:stCondLst>
                                    <p:cond delay="0"/>
                                  </p:stCondLst>
                                  <p:childTnLst>
                                    <p:set>
                                      <p:cBhvr>
                                        <p:cTn id="58" dur="1" fill="hold">
                                          <p:stCondLst>
                                            <p:cond delay="0"/>
                                          </p:stCondLst>
                                        </p:cTn>
                                        <p:tgtEl>
                                          <p:spTgt spid="5">
                                            <p:txEl>
                                              <p:pRg st="13" end="13"/>
                                            </p:txEl>
                                          </p:spTgt>
                                        </p:tgtEl>
                                        <p:attrNameLst>
                                          <p:attrName>style.visibility</p:attrName>
                                        </p:attrNameLst>
                                      </p:cBhvr>
                                      <p:to>
                                        <p:strVal val="visible"/>
                                      </p:to>
                                    </p:set>
                                    <p:anim calcmode="lin" valueType="num">
                                      <p:cBhvr additive="base">
                                        <p:cTn id="59" dur="500" fill="hold"/>
                                        <p:tgtEl>
                                          <p:spTgt spid="5">
                                            <p:txEl>
                                              <p:pRg st="13" end="13"/>
                                            </p:txEl>
                                          </p:spTgt>
                                        </p:tgtEl>
                                        <p:attrNameLst>
                                          <p:attrName>ppt_x</p:attrName>
                                        </p:attrNameLst>
                                      </p:cBhvr>
                                      <p:tavLst>
                                        <p:tav tm="0">
                                          <p:val>
                                            <p:strVal val="#ppt_x"/>
                                          </p:val>
                                        </p:tav>
                                        <p:tav tm="100000">
                                          <p:val>
                                            <p:strVal val="#ppt_x"/>
                                          </p:val>
                                        </p:tav>
                                      </p:tavLst>
                                    </p:anim>
                                    <p:anim calcmode="lin" valueType="num">
                                      <p:cBhvr additive="base">
                                        <p:cTn id="60" dur="500" fill="hold"/>
                                        <p:tgtEl>
                                          <p:spTgt spid="5">
                                            <p:txEl>
                                              <p:pRg st="13" end="13"/>
                                            </p:txEl>
                                          </p:spTgt>
                                        </p:tgtEl>
                                        <p:attrNameLst>
                                          <p:attrName>ppt_y</p:attrName>
                                        </p:attrNameLst>
                                      </p:cBhvr>
                                      <p:tavLst>
                                        <p:tav tm="0">
                                          <p:val>
                                            <p:strVal val="1+#ppt_h/2"/>
                                          </p:val>
                                        </p:tav>
                                        <p:tav tm="100000">
                                          <p:val>
                                            <p:strVal val="#ppt_y"/>
                                          </p:val>
                                        </p:tav>
                                      </p:tavLst>
                                    </p:anim>
                                  </p:childTnLst>
                                </p:cTn>
                              </p:par>
                            </p:childTnLst>
                          </p:cTn>
                        </p:par>
                      </p:childTnLst>
                    </p:cTn>
                  </p:par>
                </p:childTnLst>
              </p:cTn>
              <p:prevCondLst>
                <p:cond evt="onPrev" delay="0">
                  <p:tgtEl>
                    <p:sldTgt/>
                  </p:tgtEl>
                </p:cond>
              </p:prevCondLst>
              <p:nextCondLst>
                <p:cond evt="onNext" delay="0">
                  <p:tgtEl>
                    <p:sldTgt/>
                  </p:tgtEl>
                </p:cond>
              </p:nextCondLst>
            </p:seq>
          </p:childTnLst>
        </p:cTn>
      </p:par>
    </p:tnLst>
  </p:timing>
</p:sld>
</file>

<file path=ppt/slides/slide5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5" name="Title 4"/>
          <p:cNvSpPr>
            <a:spLocks noGrp="1"/>
          </p:cNvSpPr>
          <p:nvPr>
            <p:ph type="title"/>
          </p:nvPr>
        </p:nvSpPr>
        <p:spPr/>
        <p:txBody>
          <a:bodyPr/>
          <a:lstStyle/>
          <a:p>
            <a:r>
              <a:rPr lang="en-GB" dirty="0" smtClean="0"/>
              <a:t>What does this mean?…. </a:t>
            </a:r>
            <a:endParaRPr lang="en-GB" dirty="0"/>
          </a:p>
        </p:txBody>
      </p:sp>
      <p:sp>
        <p:nvSpPr>
          <p:cNvPr id="6" name="Content Placeholder 5"/>
          <p:cNvSpPr>
            <a:spLocks noGrp="1"/>
          </p:cNvSpPr>
          <p:nvPr>
            <p:ph idx="1"/>
          </p:nvPr>
        </p:nvSpPr>
        <p:spPr/>
        <p:txBody>
          <a:bodyPr>
            <a:normAutofit/>
          </a:bodyPr>
          <a:lstStyle/>
          <a:p>
            <a:r>
              <a:rPr lang="en-GB" dirty="0" smtClean="0"/>
              <a:t>It was expected that the optimal time of the impact of V1 stimulation to proceed the optimal time of the impact of V5 stimulation. </a:t>
            </a:r>
          </a:p>
          <a:p>
            <a:endParaRPr lang="en-GB" dirty="0"/>
          </a:p>
          <a:p>
            <a:r>
              <a:rPr lang="en-GB" dirty="0" smtClean="0"/>
              <a:t>However the reserve was found. </a:t>
            </a:r>
          </a:p>
          <a:p>
            <a:endParaRPr lang="en-GB" dirty="0"/>
          </a:p>
          <a:p>
            <a:r>
              <a:rPr lang="en-GB" dirty="0" smtClean="0"/>
              <a:t>Perhaps issues with the study? </a:t>
            </a:r>
          </a:p>
          <a:p>
            <a:endParaRPr lang="en-GB" dirty="0"/>
          </a:p>
          <a:p>
            <a:r>
              <a:rPr lang="en-GB" dirty="0" smtClean="0"/>
              <a:t>But rises to the notional of alternative ways for signals to reach V5. </a:t>
            </a:r>
          </a:p>
          <a:p>
            <a:pPr lvl="1"/>
            <a:r>
              <a:rPr lang="en-GB" dirty="0" smtClean="0"/>
              <a:t>Bypass of V1 – direct projection to V5. </a:t>
            </a:r>
          </a:p>
          <a:p>
            <a:pPr lvl="1"/>
            <a:r>
              <a:rPr lang="en-GB" dirty="0" smtClean="0"/>
              <a:t>More research needed. </a:t>
            </a:r>
            <a:endParaRPr lang="en-GB" dirty="0"/>
          </a:p>
        </p:txBody>
      </p:sp>
    </p:spTree>
    <p:extLst>
      <p:ext uri="{BB962C8B-B14F-4D97-AF65-F5344CB8AC3E}">
        <p14:creationId xmlns:p14="http://schemas.microsoft.com/office/powerpoint/2010/main" val="478179765"/>
      </p:ext>
    </p:extLst>
  </p:cSld>
  <p:clrMapOvr>
    <a:masterClrMapping/>
  </p:clrMapOvr>
  <p:timing>
    <p:tnLst>
      <p:par>
        <p:cTn id="1" dur="indefinite" restart="never" nodeType="tmRoot"/>
      </p:par>
    </p:tnLst>
  </p:timing>
</p:sld>
</file>

<file path=ppt/slides/slide5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dirty="0" smtClean="0"/>
              <a:t>Visual Illusions</a:t>
            </a:r>
            <a:endParaRPr lang="en-GB" dirty="0"/>
          </a:p>
        </p:txBody>
      </p:sp>
      <p:sp>
        <p:nvSpPr>
          <p:cNvPr id="3" name="Content Placeholder 2"/>
          <p:cNvSpPr>
            <a:spLocks noGrp="1"/>
          </p:cNvSpPr>
          <p:nvPr>
            <p:ph idx="1"/>
          </p:nvPr>
        </p:nvSpPr>
        <p:spPr/>
        <p:txBody>
          <a:bodyPr/>
          <a:lstStyle/>
          <a:p>
            <a:endParaRPr lang="en-GB" dirty="0"/>
          </a:p>
        </p:txBody>
      </p:sp>
      <p:pic>
        <p:nvPicPr>
          <p:cNvPr id="4" name="Picture 3"/>
          <p:cNvPicPr>
            <a:picLocks noChangeAspect="1"/>
          </p:cNvPicPr>
          <p:nvPr/>
        </p:nvPicPr>
        <p:blipFill>
          <a:blip r:embed="rId3"/>
          <a:stretch>
            <a:fillRect/>
          </a:stretch>
        </p:blipFill>
        <p:spPr>
          <a:xfrm>
            <a:off x="3251200" y="2160589"/>
            <a:ext cx="3810000" cy="3810000"/>
          </a:xfrm>
          <a:prstGeom prst="rect">
            <a:avLst/>
          </a:prstGeom>
        </p:spPr>
      </p:pic>
    </p:spTree>
    <p:extLst>
      <p:ext uri="{BB962C8B-B14F-4D97-AF65-F5344CB8AC3E}">
        <p14:creationId xmlns:p14="http://schemas.microsoft.com/office/powerpoint/2010/main" val="2796077069"/>
      </p:ext>
    </p:extLst>
  </p:cSld>
  <p:clrMapOvr>
    <a:masterClrMapping/>
  </p:clrMapOvr>
  <p:timing>
    <p:tnLst>
      <p:par>
        <p:cTn id="1" dur="indefinite" restart="never" nodeType="tmRoot"/>
      </p:par>
    </p:tnLst>
  </p:timing>
</p:sld>
</file>

<file path=ppt/slides/slide6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dirty="0" smtClean="0"/>
              <a:t>Visual Illusions</a:t>
            </a:r>
            <a:endParaRPr lang="en-GB" dirty="0"/>
          </a:p>
        </p:txBody>
      </p:sp>
      <p:sp>
        <p:nvSpPr>
          <p:cNvPr id="3" name="Content Placeholder 2"/>
          <p:cNvSpPr>
            <a:spLocks noGrp="1"/>
          </p:cNvSpPr>
          <p:nvPr>
            <p:ph idx="1"/>
          </p:nvPr>
        </p:nvSpPr>
        <p:spPr/>
        <p:txBody>
          <a:bodyPr/>
          <a:lstStyle/>
          <a:p>
            <a:endParaRPr lang="en-GB" dirty="0"/>
          </a:p>
        </p:txBody>
      </p:sp>
      <p:pic>
        <p:nvPicPr>
          <p:cNvPr id="4" name="Picture 3"/>
          <p:cNvPicPr>
            <a:picLocks noChangeAspect="1"/>
          </p:cNvPicPr>
          <p:nvPr/>
        </p:nvPicPr>
        <p:blipFill>
          <a:blip r:embed="rId2"/>
          <a:stretch>
            <a:fillRect/>
          </a:stretch>
        </p:blipFill>
        <p:spPr>
          <a:xfrm>
            <a:off x="1055510" y="2160589"/>
            <a:ext cx="7450667" cy="4191000"/>
          </a:xfrm>
          <a:prstGeom prst="rect">
            <a:avLst/>
          </a:prstGeom>
        </p:spPr>
      </p:pic>
    </p:spTree>
    <p:extLst>
      <p:ext uri="{BB962C8B-B14F-4D97-AF65-F5344CB8AC3E}">
        <p14:creationId xmlns:p14="http://schemas.microsoft.com/office/powerpoint/2010/main" val="506169146"/>
      </p:ext>
    </p:extLst>
  </p:cSld>
  <p:clrMapOvr>
    <a:masterClrMapping/>
  </p:clrMapOvr>
  <p:timing>
    <p:tnLst>
      <p:par>
        <p:cTn id="1" dur="indefinite" restart="never" nodeType="tmRoot"/>
      </p:par>
    </p:tnLst>
  </p:timing>
</p:sld>
</file>

<file path=ppt/slides/slide6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endParaRPr lang="en-GB" dirty="0"/>
          </a:p>
        </p:txBody>
      </p:sp>
      <p:sp>
        <p:nvSpPr>
          <p:cNvPr id="3" name="Content Placeholder 2"/>
          <p:cNvSpPr>
            <a:spLocks noGrp="1"/>
          </p:cNvSpPr>
          <p:nvPr>
            <p:ph idx="1"/>
          </p:nvPr>
        </p:nvSpPr>
        <p:spPr/>
        <p:txBody>
          <a:bodyPr/>
          <a:lstStyle/>
          <a:p>
            <a:endParaRPr lang="en-GB" dirty="0"/>
          </a:p>
        </p:txBody>
      </p:sp>
      <p:pic>
        <p:nvPicPr>
          <p:cNvPr id="4" name="Picture 3"/>
          <p:cNvPicPr>
            <a:picLocks noChangeAspect="1"/>
          </p:cNvPicPr>
          <p:nvPr/>
        </p:nvPicPr>
        <p:blipFill>
          <a:blip r:embed="rId2"/>
          <a:stretch>
            <a:fillRect/>
          </a:stretch>
        </p:blipFill>
        <p:spPr>
          <a:xfrm>
            <a:off x="2455862" y="640687"/>
            <a:ext cx="5400675" cy="5400675"/>
          </a:xfrm>
          <a:prstGeom prst="rect">
            <a:avLst/>
          </a:prstGeom>
        </p:spPr>
      </p:pic>
    </p:spTree>
    <p:extLst>
      <p:ext uri="{BB962C8B-B14F-4D97-AF65-F5344CB8AC3E}">
        <p14:creationId xmlns:p14="http://schemas.microsoft.com/office/powerpoint/2010/main" val="353286132"/>
      </p:ext>
    </p:extLst>
  </p:cSld>
  <p:clrMapOvr>
    <a:masterClrMapping/>
  </p:clrMapOvr>
  <p:timing>
    <p:tnLst>
      <p:par>
        <p:cTn id="1" dur="indefinite" restart="never" nodeType="tmRoot"/>
      </p:par>
    </p:tnLst>
  </p:timing>
</p:sld>
</file>

<file path=ppt/slides/slide6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endParaRPr lang="en-GB" dirty="0"/>
          </a:p>
        </p:txBody>
      </p:sp>
      <p:sp>
        <p:nvSpPr>
          <p:cNvPr id="3" name="Content Placeholder 2"/>
          <p:cNvSpPr>
            <a:spLocks noGrp="1"/>
          </p:cNvSpPr>
          <p:nvPr>
            <p:ph idx="1"/>
          </p:nvPr>
        </p:nvSpPr>
        <p:spPr/>
        <p:txBody>
          <a:bodyPr/>
          <a:lstStyle/>
          <a:p>
            <a:endParaRPr lang="en-GB" dirty="0"/>
          </a:p>
        </p:txBody>
      </p:sp>
      <p:pic>
        <p:nvPicPr>
          <p:cNvPr id="4" name="Picture 3"/>
          <p:cNvPicPr>
            <a:picLocks noChangeAspect="1"/>
          </p:cNvPicPr>
          <p:nvPr/>
        </p:nvPicPr>
        <p:blipFill>
          <a:blip r:embed="rId2"/>
          <a:stretch>
            <a:fillRect/>
          </a:stretch>
        </p:blipFill>
        <p:spPr>
          <a:xfrm>
            <a:off x="3013075" y="1930400"/>
            <a:ext cx="4514850" cy="4057650"/>
          </a:xfrm>
          <a:prstGeom prst="rect">
            <a:avLst/>
          </a:prstGeom>
        </p:spPr>
      </p:pic>
    </p:spTree>
    <p:extLst>
      <p:ext uri="{BB962C8B-B14F-4D97-AF65-F5344CB8AC3E}">
        <p14:creationId xmlns:p14="http://schemas.microsoft.com/office/powerpoint/2010/main" val="130264192"/>
      </p:ext>
    </p:extLst>
  </p:cSld>
  <p:clrMapOvr>
    <a:masterClrMapping/>
  </p:clrMapOvr>
  <p:timing>
    <p:tnLst>
      <p:par>
        <p:cTn id="1" dur="indefinite" restart="never" nodeType="tmRoot"/>
      </p:par>
    </p:tnLst>
  </p:timing>
</p:sld>
</file>

<file path=ppt/slides/slide6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dirty="0" smtClean="0"/>
              <a:t>Neuroscience and the study of visual illusions…. </a:t>
            </a:r>
            <a:endParaRPr lang="en-GB" dirty="0"/>
          </a:p>
        </p:txBody>
      </p:sp>
      <p:sp>
        <p:nvSpPr>
          <p:cNvPr id="3" name="Content Placeholder 2"/>
          <p:cNvSpPr>
            <a:spLocks noGrp="1"/>
          </p:cNvSpPr>
          <p:nvPr>
            <p:ph sz="half" idx="1"/>
          </p:nvPr>
        </p:nvSpPr>
        <p:spPr/>
        <p:txBody>
          <a:bodyPr/>
          <a:lstStyle/>
          <a:p>
            <a:r>
              <a:rPr lang="en-GB" dirty="0" smtClean="0"/>
              <a:t>Imaging studies have opened a new window for the study of visual illusions. </a:t>
            </a:r>
          </a:p>
          <a:p>
            <a:endParaRPr lang="en-GB" dirty="0"/>
          </a:p>
          <a:p>
            <a:r>
              <a:rPr lang="en-GB" dirty="0" smtClean="0"/>
              <a:t>We are becoming more aware of the role of V5 in actual moving images</a:t>
            </a:r>
          </a:p>
          <a:p>
            <a:endParaRPr lang="en-GB" dirty="0"/>
          </a:p>
          <a:p>
            <a:r>
              <a:rPr lang="en-GB" dirty="0" smtClean="0"/>
              <a:t>But what about in these visual illusion phenomena????</a:t>
            </a:r>
            <a:endParaRPr lang="en-GB" dirty="0"/>
          </a:p>
        </p:txBody>
      </p:sp>
      <p:sp>
        <p:nvSpPr>
          <p:cNvPr id="4" name="Content Placeholder 3"/>
          <p:cNvSpPr>
            <a:spLocks noGrp="1"/>
          </p:cNvSpPr>
          <p:nvPr>
            <p:ph sz="half" idx="2"/>
          </p:nvPr>
        </p:nvSpPr>
        <p:spPr/>
        <p:txBody>
          <a:bodyPr/>
          <a:lstStyle/>
          <a:p>
            <a:endParaRPr lang="en-GB" dirty="0"/>
          </a:p>
        </p:txBody>
      </p:sp>
      <p:pic>
        <p:nvPicPr>
          <p:cNvPr id="5" name="Picture 4"/>
          <p:cNvPicPr>
            <a:picLocks noChangeAspect="1"/>
          </p:cNvPicPr>
          <p:nvPr/>
        </p:nvPicPr>
        <p:blipFill>
          <a:blip r:embed="rId3"/>
          <a:stretch>
            <a:fillRect/>
          </a:stretch>
        </p:blipFill>
        <p:spPr>
          <a:xfrm>
            <a:off x="5089970" y="2160589"/>
            <a:ext cx="4500000" cy="4572000"/>
          </a:xfrm>
          <a:prstGeom prst="rect">
            <a:avLst/>
          </a:prstGeom>
        </p:spPr>
      </p:pic>
    </p:spTree>
    <p:extLst>
      <p:ext uri="{BB962C8B-B14F-4D97-AF65-F5344CB8AC3E}">
        <p14:creationId xmlns:p14="http://schemas.microsoft.com/office/powerpoint/2010/main" val="3163697656"/>
      </p:ext>
    </p:extLst>
  </p:cSld>
  <p:clrMapOvr>
    <a:masterClrMapping/>
  </p:clrMapOvr>
  <p:timing>
    <p:tnLst>
      <p:par>
        <p:cTn id="1" dur="indefinite" restart="never" nodeType="tmRoot"/>
      </p:par>
    </p:tnLst>
  </p:timing>
</p:sld>
</file>

<file path=ppt/slides/slide6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5" name="Title 4"/>
          <p:cNvSpPr>
            <a:spLocks noGrp="1"/>
          </p:cNvSpPr>
          <p:nvPr>
            <p:ph type="title"/>
          </p:nvPr>
        </p:nvSpPr>
        <p:spPr/>
        <p:txBody>
          <a:bodyPr/>
          <a:lstStyle/>
          <a:p>
            <a:r>
              <a:rPr lang="en-GB" dirty="0" smtClean="0"/>
              <a:t>Gazzaniga et al (2009). </a:t>
            </a:r>
            <a:endParaRPr lang="en-GB" dirty="0"/>
          </a:p>
        </p:txBody>
      </p:sp>
      <p:sp>
        <p:nvSpPr>
          <p:cNvPr id="6" name="Content Placeholder 5"/>
          <p:cNvSpPr>
            <a:spLocks noGrp="1"/>
          </p:cNvSpPr>
          <p:nvPr>
            <p:ph sz="half" idx="1"/>
          </p:nvPr>
        </p:nvSpPr>
        <p:spPr/>
        <p:txBody>
          <a:bodyPr>
            <a:normAutofit lnSpcReduction="10000"/>
          </a:bodyPr>
          <a:lstStyle/>
          <a:p>
            <a:r>
              <a:rPr lang="en-GB" dirty="0" smtClean="0"/>
              <a:t>Numerous PET and FMRI studies have highlighted the view displays such as those shown on the previous slides can lead to increased activation in V5. </a:t>
            </a:r>
          </a:p>
          <a:p>
            <a:endParaRPr lang="en-GB" dirty="0"/>
          </a:p>
          <a:p>
            <a:r>
              <a:rPr lang="en-GB" dirty="0" smtClean="0"/>
              <a:t>This is selective, activity in V1 does not increase during illusionary motion. </a:t>
            </a:r>
          </a:p>
          <a:p>
            <a:endParaRPr lang="en-GB" dirty="0"/>
          </a:p>
          <a:p>
            <a:r>
              <a:rPr lang="en-GB" dirty="0" smtClean="0"/>
              <a:t>Issues – the low temporal resolution when does the activation occur?</a:t>
            </a:r>
            <a:endParaRPr lang="en-GB" dirty="0"/>
          </a:p>
        </p:txBody>
      </p:sp>
      <p:sp>
        <p:nvSpPr>
          <p:cNvPr id="7" name="Content Placeholder 6"/>
          <p:cNvSpPr>
            <a:spLocks noGrp="1"/>
          </p:cNvSpPr>
          <p:nvPr>
            <p:ph sz="half" idx="2"/>
          </p:nvPr>
        </p:nvSpPr>
        <p:spPr/>
        <p:txBody>
          <a:bodyPr>
            <a:normAutofit lnSpcReduction="10000"/>
          </a:bodyPr>
          <a:lstStyle/>
          <a:p>
            <a:endParaRPr lang="en-GB" dirty="0"/>
          </a:p>
        </p:txBody>
      </p:sp>
      <p:pic>
        <p:nvPicPr>
          <p:cNvPr id="8" name="Picture 7"/>
          <p:cNvPicPr>
            <a:picLocks noChangeAspect="1"/>
          </p:cNvPicPr>
          <p:nvPr/>
        </p:nvPicPr>
        <p:blipFill>
          <a:blip r:embed="rId3"/>
          <a:stretch>
            <a:fillRect/>
          </a:stretch>
        </p:blipFill>
        <p:spPr>
          <a:xfrm>
            <a:off x="5170322" y="2806700"/>
            <a:ext cx="4204153" cy="2362200"/>
          </a:xfrm>
          <a:prstGeom prst="rect">
            <a:avLst/>
          </a:prstGeom>
        </p:spPr>
      </p:pic>
    </p:spTree>
    <p:extLst>
      <p:ext uri="{BB962C8B-B14F-4D97-AF65-F5344CB8AC3E}">
        <p14:creationId xmlns:p14="http://schemas.microsoft.com/office/powerpoint/2010/main" val="26624565"/>
      </p:ext>
    </p:extLst>
  </p:cSld>
  <p:clrMapOvr>
    <a:masterClrMapping/>
  </p:clrMapOvr>
  <p:timing>
    <p:tnLst>
      <p:par>
        <p:cTn id="1" dur="indefinite" restart="never" nodeType="tmRoot"/>
      </p:par>
    </p:tnLst>
  </p:timing>
</p:sld>
</file>

<file path=ppt/slides/slide6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5" name="Title 4"/>
          <p:cNvSpPr>
            <a:spLocks noGrp="1"/>
          </p:cNvSpPr>
          <p:nvPr>
            <p:ph type="title"/>
          </p:nvPr>
        </p:nvSpPr>
        <p:spPr/>
        <p:txBody>
          <a:bodyPr/>
          <a:lstStyle/>
          <a:p>
            <a:endParaRPr lang="en-GB" dirty="0"/>
          </a:p>
        </p:txBody>
      </p:sp>
      <p:sp>
        <p:nvSpPr>
          <p:cNvPr id="6" name="Content Placeholder 5"/>
          <p:cNvSpPr>
            <a:spLocks noGrp="1"/>
          </p:cNvSpPr>
          <p:nvPr>
            <p:ph idx="1"/>
          </p:nvPr>
        </p:nvSpPr>
        <p:spPr/>
        <p:txBody>
          <a:bodyPr/>
          <a:lstStyle/>
          <a:p>
            <a:endParaRPr lang="en-GB" dirty="0"/>
          </a:p>
        </p:txBody>
      </p:sp>
      <p:pic>
        <p:nvPicPr>
          <p:cNvPr id="7" name="Picture 6"/>
          <p:cNvPicPr>
            <a:picLocks noChangeAspect="1"/>
          </p:cNvPicPr>
          <p:nvPr/>
        </p:nvPicPr>
        <p:blipFill>
          <a:blip r:embed="rId3"/>
          <a:stretch>
            <a:fillRect/>
          </a:stretch>
        </p:blipFill>
        <p:spPr>
          <a:xfrm>
            <a:off x="838716" y="2160589"/>
            <a:ext cx="8435286" cy="3994714"/>
          </a:xfrm>
          <a:prstGeom prst="rect">
            <a:avLst/>
          </a:prstGeom>
        </p:spPr>
      </p:pic>
    </p:spTree>
    <p:extLst>
      <p:ext uri="{BB962C8B-B14F-4D97-AF65-F5344CB8AC3E}">
        <p14:creationId xmlns:p14="http://schemas.microsoft.com/office/powerpoint/2010/main" val="3662488875"/>
      </p:ext>
    </p:extLst>
  </p:cSld>
  <p:clrMapOvr>
    <a:masterClrMapping/>
  </p:clrMapOvr>
  <p:timing>
    <p:tnLst>
      <p:par>
        <p:cTn id="1" dur="indefinite" restart="never" nodeType="tmRoot"/>
      </p:par>
    </p:tnLst>
  </p:timing>
</p:sld>
</file>

<file path=ppt/slides/slide6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dirty="0" smtClean="0"/>
              <a:t>Colour illusion</a:t>
            </a:r>
            <a:endParaRPr lang="en-GB" dirty="0"/>
          </a:p>
        </p:txBody>
      </p:sp>
      <p:sp>
        <p:nvSpPr>
          <p:cNvPr id="3" name="Content Placeholder 2"/>
          <p:cNvSpPr>
            <a:spLocks noGrp="1"/>
          </p:cNvSpPr>
          <p:nvPr>
            <p:ph idx="1"/>
          </p:nvPr>
        </p:nvSpPr>
        <p:spPr/>
        <p:txBody>
          <a:bodyPr/>
          <a:lstStyle/>
          <a:p>
            <a:r>
              <a:rPr lang="en-GB" dirty="0" smtClean="0"/>
              <a:t>The previous slide was an example of a colour illusion.</a:t>
            </a:r>
          </a:p>
          <a:p>
            <a:endParaRPr lang="en-GB" dirty="0"/>
          </a:p>
          <a:p>
            <a:r>
              <a:rPr lang="en-GB" dirty="0" smtClean="0"/>
              <a:t>Stare at the green circle for 30s and then shift your gaze to the grey circle.  </a:t>
            </a:r>
          </a:p>
          <a:p>
            <a:endParaRPr lang="en-GB" dirty="0"/>
          </a:p>
          <a:p>
            <a:r>
              <a:rPr lang="en-GB" dirty="0" smtClean="0"/>
              <a:t>Do you see the grey circle tinged with a reddish/purple colour? </a:t>
            </a:r>
          </a:p>
          <a:p>
            <a:endParaRPr lang="en-GB" dirty="0"/>
          </a:p>
          <a:p>
            <a:r>
              <a:rPr lang="en-GB" dirty="0" smtClean="0"/>
              <a:t>Gazzaniga et al (2009) – FMRI scans suggest activation of V4 when performing such a task. </a:t>
            </a:r>
          </a:p>
          <a:p>
            <a:endParaRPr lang="en-GB" dirty="0"/>
          </a:p>
          <a:p>
            <a:endParaRPr lang="en-GB" dirty="0"/>
          </a:p>
        </p:txBody>
      </p:sp>
    </p:spTree>
    <p:extLst>
      <p:ext uri="{BB962C8B-B14F-4D97-AF65-F5344CB8AC3E}">
        <p14:creationId xmlns:p14="http://schemas.microsoft.com/office/powerpoint/2010/main" val="1135906103"/>
      </p:ext>
    </p:extLst>
  </p:cSld>
  <p:clrMapOvr>
    <a:masterClrMapping/>
  </p:clrMapOvr>
  <p:timing>
    <p:tnLst>
      <p:par>
        <p:cTn id="1" dur="indefinite" restart="never" nodeType="tmRoot"/>
      </p:par>
    </p:tnLst>
  </p:timing>
</p:sld>
</file>

<file path=ppt/slides/slide6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dirty="0"/>
              <a:t>Simultanagnosia</a:t>
            </a:r>
          </a:p>
        </p:txBody>
      </p:sp>
      <p:sp>
        <p:nvSpPr>
          <p:cNvPr id="3" name="Content Placeholder 2"/>
          <p:cNvSpPr>
            <a:spLocks noGrp="1"/>
          </p:cNvSpPr>
          <p:nvPr>
            <p:ph sz="half" idx="1"/>
          </p:nvPr>
        </p:nvSpPr>
        <p:spPr/>
        <p:txBody>
          <a:bodyPr>
            <a:normAutofit fontScale="92500"/>
          </a:bodyPr>
          <a:lstStyle/>
          <a:p>
            <a:pPr>
              <a:spcBef>
                <a:spcPct val="0"/>
              </a:spcBef>
            </a:pPr>
            <a:r>
              <a:rPr lang="en-US" altLang="en-US" dirty="0">
                <a:solidFill>
                  <a:srgbClr val="000000"/>
                </a:solidFill>
              </a:rPr>
              <a:t>A difficulty attending to more than one visual object at a time.</a:t>
            </a:r>
          </a:p>
          <a:p>
            <a:pPr>
              <a:spcBef>
                <a:spcPct val="0"/>
              </a:spcBef>
            </a:pPr>
            <a:endParaRPr lang="en-US" altLang="en-US" dirty="0">
              <a:solidFill>
                <a:srgbClr val="000000"/>
              </a:solidFill>
            </a:endParaRPr>
          </a:p>
          <a:p>
            <a:pPr>
              <a:spcBef>
                <a:spcPct val="0"/>
              </a:spcBef>
            </a:pPr>
            <a:r>
              <a:rPr lang="en-US" altLang="en-US" dirty="0">
                <a:solidFill>
                  <a:srgbClr val="000000"/>
                </a:solidFill>
              </a:rPr>
              <a:t>Typical cause: bilateral damage to the dorsal stream (involved with localizing objects in </a:t>
            </a:r>
            <a:r>
              <a:rPr lang="en-US" altLang="en-US" dirty="0" smtClean="0">
                <a:solidFill>
                  <a:srgbClr val="000000"/>
                </a:solidFill>
              </a:rPr>
              <a:t>space</a:t>
            </a:r>
            <a:r>
              <a:rPr lang="en-US" altLang="en-US" dirty="0">
                <a:solidFill>
                  <a:srgbClr val="000000"/>
                </a:solidFill>
              </a:rPr>
              <a:t> </a:t>
            </a:r>
            <a:r>
              <a:rPr lang="en-US" altLang="en-US" dirty="0" smtClean="0">
                <a:solidFill>
                  <a:srgbClr val="000000"/>
                </a:solidFill>
              </a:rPr>
              <a:t>– junction between parietal/occipital lobes</a:t>
            </a:r>
          </a:p>
          <a:p>
            <a:pPr lvl="1">
              <a:spcBef>
                <a:spcPct val="0"/>
              </a:spcBef>
            </a:pPr>
            <a:r>
              <a:rPr lang="en-US" altLang="en-US" dirty="0" smtClean="0">
                <a:solidFill>
                  <a:srgbClr val="000000"/>
                </a:solidFill>
              </a:rPr>
              <a:t>But also ventral stream (junction between temporal / occipital lobes)</a:t>
            </a:r>
          </a:p>
          <a:p>
            <a:pPr lvl="1">
              <a:spcBef>
                <a:spcPct val="0"/>
              </a:spcBef>
            </a:pPr>
            <a:endParaRPr lang="en-US" altLang="en-US" dirty="0" smtClean="0">
              <a:solidFill>
                <a:srgbClr val="000000"/>
              </a:solidFill>
            </a:endParaRPr>
          </a:p>
          <a:p>
            <a:pPr>
              <a:spcBef>
                <a:spcPct val="0"/>
              </a:spcBef>
            </a:pPr>
            <a:endParaRPr lang="en-US" altLang="en-US" dirty="0">
              <a:solidFill>
                <a:srgbClr val="000000"/>
              </a:solidFill>
            </a:endParaRPr>
          </a:p>
          <a:p>
            <a:pPr>
              <a:spcBef>
                <a:spcPct val="0"/>
              </a:spcBef>
            </a:pPr>
            <a:r>
              <a:rPr lang="en-US" altLang="en-US" dirty="0" smtClean="0">
                <a:solidFill>
                  <a:srgbClr val="000000"/>
                </a:solidFill>
              </a:rPr>
              <a:t>Remember Balint’s syndrome in the attention lecture, this one of the criteria of Balint’s syndrome. </a:t>
            </a:r>
            <a:endParaRPr lang="en-US" altLang="en-US" dirty="0">
              <a:solidFill>
                <a:srgbClr val="000000"/>
              </a:solidFill>
            </a:endParaRPr>
          </a:p>
          <a:p>
            <a:endParaRPr lang="en-GB" dirty="0"/>
          </a:p>
        </p:txBody>
      </p:sp>
      <p:sp>
        <p:nvSpPr>
          <p:cNvPr id="4" name="Content Placeholder 3"/>
          <p:cNvSpPr>
            <a:spLocks noGrp="1"/>
          </p:cNvSpPr>
          <p:nvPr>
            <p:ph sz="half" idx="2"/>
          </p:nvPr>
        </p:nvSpPr>
        <p:spPr/>
        <p:txBody>
          <a:bodyPr>
            <a:normAutofit fontScale="92500"/>
          </a:bodyPr>
          <a:lstStyle/>
          <a:p>
            <a:endParaRPr lang="en-GB" dirty="0"/>
          </a:p>
        </p:txBody>
      </p:sp>
      <p:pic>
        <p:nvPicPr>
          <p:cNvPr id="5" name="Picture 4"/>
          <p:cNvPicPr>
            <a:picLocks noChangeAspect="1"/>
          </p:cNvPicPr>
          <p:nvPr/>
        </p:nvPicPr>
        <p:blipFill>
          <a:blip r:embed="rId3"/>
          <a:stretch>
            <a:fillRect/>
          </a:stretch>
        </p:blipFill>
        <p:spPr>
          <a:xfrm>
            <a:off x="4975668" y="2445691"/>
            <a:ext cx="5421360" cy="2532709"/>
          </a:xfrm>
          <a:prstGeom prst="rect">
            <a:avLst/>
          </a:prstGeom>
        </p:spPr>
      </p:pic>
    </p:spTree>
    <p:extLst>
      <p:ext uri="{BB962C8B-B14F-4D97-AF65-F5344CB8AC3E}">
        <p14:creationId xmlns:p14="http://schemas.microsoft.com/office/powerpoint/2010/main" val="2668082903"/>
      </p:ext>
    </p:extLst>
  </p:cSld>
  <p:clrMapOvr>
    <a:masterClrMapping/>
  </p:clrMapOvr>
  <p:timing>
    <p:tnLst>
      <p:par>
        <p:cTn id="1" dur="indefinite" restart="never" nodeType="tmRoot"/>
      </p:par>
    </p:tnLst>
  </p:timing>
</p:sld>
</file>

<file path=ppt/slides/slide6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dirty="0" smtClean="0"/>
              <a:t>Checklacz et al (2012). </a:t>
            </a:r>
            <a:endParaRPr lang="en-GB" dirty="0"/>
          </a:p>
        </p:txBody>
      </p:sp>
      <p:sp>
        <p:nvSpPr>
          <p:cNvPr id="3" name="Content Placeholder 2"/>
          <p:cNvSpPr>
            <a:spLocks noGrp="1"/>
          </p:cNvSpPr>
          <p:nvPr>
            <p:ph idx="1"/>
          </p:nvPr>
        </p:nvSpPr>
        <p:spPr/>
        <p:txBody>
          <a:bodyPr>
            <a:normAutofit fontScale="85000" lnSpcReduction="20000"/>
          </a:bodyPr>
          <a:lstStyle/>
          <a:p>
            <a:r>
              <a:rPr lang="en-GB" dirty="0" smtClean="0"/>
              <a:t>MRI study examining the neural underpinning of simultanagnosia. </a:t>
            </a:r>
          </a:p>
          <a:p>
            <a:endParaRPr lang="en-GB" dirty="0"/>
          </a:p>
          <a:p>
            <a:r>
              <a:rPr lang="en-GB" dirty="0" smtClean="0"/>
              <a:t>Compared Simultanagnosia patients to those with…. </a:t>
            </a:r>
          </a:p>
          <a:p>
            <a:pPr lvl="1"/>
            <a:r>
              <a:rPr lang="en-GB" dirty="0" smtClean="0"/>
              <a:t>Unilateral visuo-spatial deficits. </a:t>
            </a:r>
          </a:p>
          <a:p>
            <a:pPr lvl="1"/>
            <a:r>
              <a:rPr lang="en-GB" dirty="0" smtClean="0"/>
              <a:t>Bilateral lesions without visuo-spatial deficits. </a:t>
            </a:r>
          </a:p>
          <a:p>
            <a:endParaRPr lang="en-GB" dirty="0"/>
          </a:p>
          <a:p>
            <a:r>
              <a:rPr lang="en-GB" dirty="0" smtClean="0"/>
              <a:t>Findings</a:t>
            </a:r>
          </a:p>
          <a:p>
            <a:pPr lvl="1"/>
            <a:r>
              <a:rPr lang="en-GB" dirty="0" smtClean="0"/>
              <a:t>Bilateral parieto-occipital white matter disconnections distinctive and necessary associated with Simultangnosia. </a:t>
            </a:r>
          </a:p>
          <a:p>
            <a:pPr lvl="1"/>
            <a:r>
              <a:rPr lang="en-GB" dirty="0" smtClean="0"/>
              <a:t>Bilateral grey matter damage middle frontal area and parieto-occipital regions. </a:t>
            </a:r>
          </a:p>
          <a:p>
            <a:pPr lvl="1"/>
            <a:endParaRPr lang="en-GB" dirty="0"/>
          </a:p>
          <a:p>
            <a:pPr lvl="1"/>
            <a:r>
              <a:rPr lang="en-GB" dirty="0" smtClean="0"/>
              <a:t>Conclusion – White Matter disconnections in parieto-occipital regions contribute to symptoms – poor visual processing and the other symptoms associated with simultanagnosia. </a:t>
            </a:r>
            <a:endParaRPr lang="en-GB" dirty="0"/>
          </a:p>
        </p:txBody>
      </p:sp>
    </p:spTree>
    <p:extLst>
      <p:ext uri="{BB962C8B-B14F-4D97-AF65-F5344CB8AC3E}">
        <p14:creationId xmlns:p14="http://schemas.microsoft.com/office/powerpoint/2010/main" val="1208962906"/>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2" presetClass="entr" presetSubtype="4" fill="hold" nodeType="clickEffect">
                                  <p:stCondLst>
                                    <p:cond delay="0"/>
                                  </p:stCondLst>
                                  <p:childTnLst>
                                    <p:set>
                                      <p:cBhvr>
                                        <p:cTn id="6" dur="1" fill="hold">
                                          <p:stCondLst>
                                            <p:cond delay="0"/>
                                          </p:stCondLst>
                                        </p:cTn>
                                        <p:tgtEl>
                                          <p:spTgt spid="3">
                                            <p:txEl>
                                              <p:pRg st="0" end="0"/>
                                            </p:txEl>
                                          </p:spTgt>
                                        </p:tgtEl>
                                        <p:attrNameLst>
                                          <p:attrName>style.visibility</p:attrName>
                                        </p:attrNameLst>
                                      </p:cBhvr>
                                      <p:to>
                                        <p:strVal val="visible"/>
                                      </p:to>
                                    </p:set>
                                    <p:anim calcmode="lin" valueType="num">
                                      <p:cBhvr additive="base">
                                        <p:cTn id="7" dur="500" fill="hold"/>
                                        <p:tgtEl>
                                          <p:spTgt spid="3">
                                            <p:txEl>
                                              <p:pRg st="0" end="0"/>
                                            </p:txEl>
                                          </p:spTgt>
                                        </p:tgtEl>
                                        <p:attrNameLst>
                                          <p:attrName>ppt_x</p:attrName>
                                        </p:attrNameLst>
                                      </p:cBhvr>
                                      <p:tavLst>
                                        <p:tav tm="0">
                                          <p:val>
                                            <p:strVal val="#ppt_x"/>
                                          </p:val>
                                        </p:tav>
                                        <p:tav tm="100000">
                                          <p:val>
                                            <p:strVal val="#ppt_x"/>
                                          </p:val>
                                        </p:tav>
                                      </p:tavLst>
                                    </p:anim>
                                    <p:anim calcmode="lin" valueType="num">
                                      <p:cBhvr additive="base">
                                        <p:cTn id="8" dur="500" fill="hold"/>
                                        <p:tgtEl>
                                          <p:spTgt spid="3">
                                            <p:txEl>
                                              <p:pRg st="0" end="0"/>
                                            </p:txEl>
                                          </p:spTgt>
                                        </p:tgtEl>
                                        <p:attrNameLst>
                                          <p:attrName>ppt_y</p:attrName>
                                        </p:attrNameLst>
                                      </p:cBhvr>
                                      <p:tavLst>
                                        <p:tav tm="0">
                                          <p:val>
                                            <p:strVal val="1+#ppt_h/2"/>
                                          </p:val>
                                        </p:tav>
                                        <p:tav tm="100000">
                                          <p:val>
                                            <p:strVal val="#ppt_y"/>
                                          </p:val>
                                        </p:tav>
                                      </p:tavLst>
                                    </p:anim>
                                  </p:childTnLst>
                                </p:cTn>
                              </p:par>
                            </p:childTnLst>
                          </p:cTn>
                        </p:par>
                      </p:childTnLst>
                    </p:cTn>
                  </p:par>
                  <p:par>
                    <p:cTn id="9" fill="hold">
                      <p:stCondLst>
                        <p:cond delay="indefinite"/>
                      </p:stCondLst>
                      <p:childTnLst>
                        <p:par>
                          <p:cTn id="10" fill="hold">
                            <p:stCondLst>
                              <p:cond delay="0"/>
                            </p:stCondLst>
                            <p:childTnLst>
                              <p:par>
                                <p:cTn id="11" presetID="2" presetClass="entr" presetSubtype="4" fill="hold" nodeType="clickEffect">
                                  <p:stCondLst>
                                    <p:cond delay="0"/>
                                  </p:stCondLst>
                                  <p:childTnLst>
                                    <p:set>
                                      <p:cBhvr>
                                        <p:cTn id="12" dur="1" fill="hold">
                                          <p:stCondLst>
                                            <p:cond delay="0"/>
                                          </p:stCondLst>
                                        </p:cTn>
                                        <p:tgtEl>
                                          <p:spTgt spid="3">
                                            <p:txEl>
                                              <p:pRg st="2" end="2"/>
                                            </p:txEl>
                                          </p:spTgt>
                                        </p:tgtEl>
                                        <p:attrNameLst>
                                          <p:attrName>style.visibility</p:attrName>
                                        </p:attrNameLst>
                                      </p:cBhvr>
                                      <p:to>
                                        <p:strVal val="visible"/>
                                      </p:to>
                                    </p:set>
                                    <p:anim calcmode="lin" valueType="num">
                                      <p:cBhvr additive="base">
                                        <p:cTn id="13" dur="500" fill="hold"/>
                                        <p:tgtEl>
                                          <p:spTgt spid="3">
                                            <p:txEl>
                                              <p:pRg st="2" end="2"/>
                                            </p:txEl>
                                          </p:spTgt>
                                        </p:tgtEl>
                                        <p:attrNameLst>
                                          <p:attrName>ppt_x</p:attrName>
                                        </p:attrNameLst>
                                      </p:cBhvr>
                                      <p:tavLst>
                                        <p:tav tm="0">
                                          <p:val>
                                            <p:strVal val="#ppt_x"/>
                                          </p:val>
                                        </p:tav>
                                        <p:tav tm="100000">
                                          <p:val>
                                            <p:strVal val="#ppt_x"/>
                                          </p:val>
                                        </p:tav>
                                      </p:tavLst>
                                    </p:anim>
                                    <p:anim calcmode="lin" valueType="num">
                                      <p:cBhvr additive="base">
                                        <p:cTn id="14" dur="500" fill="hold"/>
                                        <p:tgtEl>
                                          <p:spTgt spid="3">
                                            <p:txEl>
                                              <p:pRg st="2" end="2"/>
                                            </p:txEl>
                                          </p:spTgt>
                                        </p:tgtEl>
                                        <p:attrNameLst>
                                          <p:attrName>ppt_y</p:attrName>
                                        </p:attrNameLst>
                                      </p:cBhvr>
                                      <p:tavLst>
                                        <p:tav tm="0">
                                          <p:val>
                                            <p:strVal val="1+#ppt_h/2"/>
                                          </p:val>
                                        </p:tav>
                                        <p:tav tm="100000">
                                          <p:val>
                                            <p:strVal val="#ppt_y"/>
                                          </p:val>
                                        </p:tav>
                                      </p:tavLst>
                                    </p:anim>
                                  </p:childTnLst>
                                </p:cTn>
                              </p:par>
                              <p:par>
                                <p:cTn id="15" presetID="2" presetClass="entr" presetSubtype="4" fill="hold" nodeType="withEffect">
                                  <p:stCondLst>
                                    <p:cond delay="0"/>
                                  </p:stCondLst>
                                  <p:childTnLst>
                                    <p:set>
                                      <p:cBhvr>
                                        <p:cTn id="16" dur="1" fill="hold">
                                          <p:stCondLst>
                                            <p:cond delay="0"/>
                                          </p:stCondLst>
                                        </p:cTn>
                                        <p:tgtEl>
                                          <p:spTgt spid="3">
                                            <p:txEl>
                                              <p:pRg st="3" end="3"/>
                                            </p:txEl>
                                          </p:spTgt>
                                        </p:tgtEl>
                                        <p:attrNameLst>
                                          <p:attrName>style.visibility</p:attrName>
                                        </p:attrNameLst>
                                      </p:cBhvr>
                                      <p:to>
                                        <p:strVal val="visible"/>
                                      </p:to>
                                    </p:set>
                                    <p:anim calcmode="lin" valueType="num">
                                      <p:cBhvr additive="base">
                                        <p:cTn id="17" dur="500" fill="hold"/>
                                        <p:tgtEl>
                                          <p:spTgt spid="3">
                                            <p:txEl>
                                              <p:pRg st="3" end="3"/>
                                            </p:txEl>
                                          </p:spTgt>
                                        </p:tgtEl>
                                        <p:attrNameLst>
                                          <p:attrName>ppt_x</p:attrName>
                                        </p:attrNameLst>
                                      </p:cBhvr>
                                      <p:tavLst>
                                        <p:tav tm="0">
                                          <p:val>
                                            <p:strVal val="#ppt_x"/>
                                          </p:val>
                                        </p:tav>
                                        <p:tav tm="100000">
                                          <p:val>
                                            <p:strVal val="#ppt_x"/>
                                          </p:val>
                                        </p:tav>
                                      </p:tavLst>
                                    </p:anim>
                                    <p:anim calcmode="lin" valueType="num">
                                      <p:cBhvr additive="base">
                                        <p:cTn id="18" dur="500" fill="hold"/>
                                        <p:tgtEl>
                                          <p:spTgt spid="3">
                                            <p:txEl>
                                              <p:pRg st="3" end="3"/>
                                            </p:txEl>
                                          </p:spTgt>
                                        </p:tgtEl>
                                        <p:attrNameLst>
                                          <p:attrName>ppt_y</p:attrName>
                                        </p:attrNameLst>
                                      </p:cBhvr>
                                      <p:tavLst>
                                        <p:tav tm="0">
                                          <p:val>
                                            <p:strVal val="1+#ppt_h/2"/>
                                          </p:val>
                                        </p:tav>
                                        <p:tav tm="100000">
                                          <p:val>
                                            <p:strVal val="#ppt_y"/>
                                          </p:val>
                                        </p:tav>
                                      </p:tavLst>
                                    </p:anim>
                                  </p:childTnLst>
                                </p:cTn>
                              </p:par>
                              <p:par>
                                <p:cTn id="19" presetID="2" presetClass="entr" presetSubtype="4" fill="hold" nodeType="withEffect">
                                  <p:stCondLst>
                                    <p:cond delay="0"/>
                                  </p:stCondLst>
                                  <p:childTnLst>
                                    <p:set>
                                      <p:cBhvr>
                                        <p:cTn id="20" dur="1" fill="hold">
                                          <p:stCondLst>
                                            <p:cond delay="0"/>
                                          </p:stCondLst>
                                        </p:cTn>
                                        <p:tgtEl>
                                          <p:spTgt spid="3">
                                            <p:txEl>
                                              <p:pRg st="4" end="4"/>
                                            </p:txEl>
                                          </p:spTgt>
                                        </p:tgtEl>
                                        <p:attrNameLst>
                                          <p:attrName>style.visibility</p:attrName>
                                        </p:attrNameLst>
                                      </p:cBhvr>
                                      <p:to>
                                        <p:strVal val="visible"/>
                                      </p:to>
                                    </p:set>
                                    <p:anim calcmode="lin" valueType="num">
                                      <p:cBhvr additive="base">
                                        <p:cTn id="21" dur="500" fill="hold"/>
                                        <p:tgtEl>
                                          <p:spTgt spid="3">
                                            <p:txEl>
                                              <p:pRg st="4" end="4"/>
                                            </p:txEl>
                                          </p:spTgt>
                                        </p:tgtEl>
                                        <p:attrNameLst>
                                          <p:attrName>ppt_x</p:attrName>
                                        </p:attrNameLst>
                                      </p:cBhvr>
                                      <p:tavLst>
                                        <p:tav tm="0">
                                          <p:val>
                                            <p:strVal val="#ppt_x"/>
                                          </p:val>
                                        </p:tav>
                                        <p:tav tm="100000">
                                          <p:val>
                                            <p:strVal val="#ppt_x"/>
                                          </p:val>
                                        </p:tav>
                                      </p:tavLst>
                                    </p:anim>
                                    <p:anim calcmode="lin" valueType="num">
                                      <p:cBhvr additive="base">
                                        <p:cTn id="22" dur="500" fill="hold"/>
                                        <p:tgtEl>
                                          <p:spTgt spid="3">
                                            <p:txEl>
                                              <p:pRg st="4" end="4"/>
                                            </p:txEl>
                                          </p:spTgt>
                                        </p:tgtEl>
                                        <p:attrNameLst>
                                          <p:attrName>ppt_y</p:attrName>
                                        </p:attrNameLst>
                                      </p:cBhvr>
                                      <p:tavLst>
                                        <p:tav tm="0">
                                          <p:val>
                                            <p:strVal val="1+#ppt_h/2"/>
                                          </p:val>
                                        </p:tav>
                                        <p:tav tm="100000">
                                          <p:val>
                                            <p:strVal val="#ppt_y"/>
                                          </p:val>
                                        </p:tav>
                                      </p:tavLst>
                                    </p:anim>
                                  </p:childTnLst>
                                </p:cTn>
                              </p:par>
                            </p:childTnLst>
                          </p:cTn>
                        </p:par>
                      </p:childTnLst>
                    </p:cTn>
                  </p:par>
                  <p:par>
                    <p:cTn id="23" fill="hold">
                      <p:stCondLst>
                        <p:cond delay="indefinite"/>
                      </p:stCondLst>
                      <p:childTnLst>
                        <p:par>
                          <p:cTn id="24" fill="hold">
                            <p:stCondLst>
                              <p:cond delay="0"/>
                            </p:stCondLst>
                            <p:childTnLst>
                              <p:par>
                                <p:cTn id="25" presetID="2" presetClass="entr" presetSubtype="4" fill="hold" nodeType="clickEffect">
                                  <p:stCondLst>
                                    <p:cond delay="0"/>
                                  </p:stCondLst>
                                  <p:childTnLst>
                                    <p:set>
                                      <p:cBhvr>
                                        <p:cTn id="26" dur="1" fill="hold">
                                          <p:stCondLst>
                                            <p:cond delay="0"/>
                                          </p:stCondLst>
                                        </p:cTn>
                                        <p:tgtEl>
                                          <p:spTgt spid="3">
                                            <p:txEl>
                                              <p:pRg st="6" end="6"/>
                                            </p:txEl>
                                          </p:spTgt>
                                        </p:tgtEl>
                                        <p:attrNameLst>
                                          <p:attrName>style.visibility</p:attrName>
                                        </p:attrNameLst>
                                      </p:cBhvr>
                                      <p:to>
                                        <p:strVal val="visible"/>
                                      </p:to>
                                    </p:set>
                                    <p:anim calcmode="lin" valueType="num">
                                      <p:cBhvr additive="base">
                                        <p:cTn id="27" dur="500" fill="hold"/>
                                        <p:tgtEl>
                                          <p:spTgt spid="3">
                                            <p:txEl>
                                              <p:pRg st="6" end="6"/>
                                            </p:txEl>
                                          </p:spTgt>
                                        </p:tgtEl>
                                        <p:attrNameLst>
                                          <p:attrName>ppt_x</p:attrName>
                                        </p:attrNameLst>
                                      </p:cBhvr>
                                      <p:tavLst>
                                        <p:tav tm="0">
                                          <p:val>
                                            <p:strVal val="#ppt_x"/>
                                          </p:val>
                                        </p:tav>
                                        <p:tav tm="100000">
                                          <p:val>
                                            <p:strVal val="#ppt_x"/>
                                          </p:val>
                                        </p:tav>
                                      </p:tavLst>
                                    </p:anim>
                                    <p:anim calcmode="lin" valueType="num">
                                      <p:cBhvr additive="base">
                                        <p:cTn id="28" dur="500" fill="hold"/>
                                        <p:tgtEl>
                                          <p:spTgt spid="3">
                                            <p:txEl>
                                              <p:pRg st="6" end="6"/>
                                            </p:txEl>
                                          </p:spTgt>
                                        </p:tgtEl>
                                        <p:attrNameLst>
                                          <p:attrName>ppt_y</p:attrName>
                                        </p:attrNameLst>
                                      </p:cBhvr>
                                      <p:tavLst>
                                        <p:tav tm="0">
                                          <p:val>
                                            <p:strVal val="1+#ppt_h/2"/>
                                          </p:val>
                                        </p:tav>
                                        <p:tav tm="100000">
                                          <p:val>
                                            <p:strVal val="#ppt_y"/>
                                          </p:val>
                                        </p:tav>
                                      </p:tavLst>
                                    </p:anim>
                                  </p:childTnLst>
                                </p:cTn>
                              </p:par>
                            </p:childTnLst>
                          </p:cTn>
                        </p:par>
                      </p:childTnLst>
                    </p:cTn>
                  </p:par>
                  <p:par>
                    <p:cTn id="29" fill="hold">
                      <p:stCondLst>
                        <p:cond delay="indefinite"/>
                      </p:stCondLst>
                      <p:childTnLst>
                        <p:par>
                          <p:cTn id="30" fill="hold">
                            <p:stCondLst>
                              <p:cond delay="0"/>
                            </p:stCondLst>
                            <p:childTnLst>
                              <p:par>
                                <p:cTn id="31" presetID="2" presetClass="entr" presetSubtype="4" fill="hold" nodeType="clickEffect">
                                  <p:stCondLst>
                                    <p:cond delay="0"/>
                                  </p:stCondLst>
                                  <p:childTnLst>
                                    <p:set>
                                      <p:cBhvr>
                                        <p:cTn id="32" dur="1" fill="hold">
                                          <p:stCondLst>
                                            <p:cond delay="0"/>
                                          </p:stCondLst>
                                        </p:cTn>
                                        <p:tgtEl>
                                          <p:spTgt spid="3">
                                            <p:txEl>
                                              <p:pRg st="7" end="7"/>
                                            </p:txEl>
                                          </p:spTgt>
                                        </p:tgtEl>
                                        <p:attrNameLst>
                                          <p:attrName>style.visibility</p:attrName>
                                        </p:attrNameLst>
                                      </p:cBhvr>
                                      <p:to>
                                        <p:strVal val="visible"/>
                                      </p:to>
                                    </p:set>
                                    <p:anim calcmode="lin" valueType="num">
                                      <p:cBhvr additive="base">
                                        <p:cTn id="33" dur="500" fill="hold"/>
                                        <p:tgtEl>
                                          <p:spTgt spid="3">
                                            <p:txEl>
                                              <p:pRg st="7" end="7"/>
                                            </p:txEl>
                                          </p:spTgt>
                                        </p:tgtEl>
                                        <p:attrNameLst>
                                          <p:attrName>ppt_x</p:attrName>
                                        </p:attrNameLst>
                                      </p:cBhvr>
                                      <p:tavLst>
                                        <p:tav tm="0">
                                          <p:val>
                                            <p:strVal val="#ppt_x"/>
                                          </p:val>
                                        </p:tav>
                                        <p:tav tm="100000">
                                          <p:val>
                                            <p:strVal val="#ppt_x"/>
                                          </p:val>
                                        </p:tav>
                                      </p:tavLst>
                                    </p:anim>
                                    <p:anim calcmode="lin" valueType="num">
                                      <p:cBhvr additive="base">
                                        <p:cTn id="34" dur="500" fill="hold"/>
                                        <p:tgtEl>
                                          <p:spTgt spid="3">
                                            <p:txEl>
                                              <p:pRg st="7" end="7"/>
                                            </p:txEl>
                                          </p:spTgt>
                                        </p:tgtEl>
                                        <p:attrNameLst>
                                          <p:attrName>ppt_y</p:attrName>
                                        </p:attrNameLst>
                                      </p:cBhvr>
                                      <p:tavLst>
                                        <p:tav tm="0">
                                          <p:val>
                                            <p:strVal val="1+#ppt_h/2"/>
                                          </p:val>
                                        </p:tav>
                                        <p:tav tm="100000">
                                          <p:val>
                                            <p:strVal val="#ppt_y"/>
                                          </p:val>
                                        </p:tav>
                                      </p:tavLst>
                                    </p:anim>
                                  </p:childTnLst>
                                </p:cTn>
                              </p:par>
                              <p:par>
                                <p:cTn id="35" presetID="2" presetClass="entr" presetSubtype="4" fill="hold" nodeType="withEffect">
                                  <p:stCondLst>
                                    <p:cond delay="0"/>
                                  </p:stCondLst>
                                  <p:childTnLst>
                                    <p:set>
                                      <p:cBhvr>
                                        <p:cTn id="36" dur="1" fill="hold">
                                          <p:stCondLst>
                                            <p:cond delay="0"/>
                                          </p:stCondLst>
                                        </p:cTn>
                                        <p:tgtEl>
                                          <p:spTgt spid="3">
                                            <p:txEl>
                                              <p:pRg st="8" end="8"/>
                                            </p:txEl>
                                          </p:spTgt>
                                        </p:tgtEl>
                                        <p:attrNameLst>
                                          <p:attrName>style.visibility</p:attrName>
                                        </p:attrNameLst>
                                      </p:cBhvr>
                                      <p:to>
                                        <p:strVal val="visible"/>
                                      </p:to>
                                    </p:set>
                                    <p:anim calcmode="lin" valueType="num">
                                      <p:cBhvr additive="base">
                                        <p:cTn id="37" dur="500" fill="hold"/>
                                        <p:tgtEl>
                                          <p:spTgt spid="3">
                                            <p:txEl>
                                              <p:pRg st="8" end="8"/>
                                            </p:txEl>
                                          </p:spTgt>
                                        </p:tgtEl>
                                        <p:attrNameLst>
                                          <p:attrName>ppt_x</p:attrName>
                                        </p:attrNameLst>
                                      </p:cBhvr>
                                      <p:tavLst>
                                        <p:tav tm="0">
                                          <p:val>
                                            <p:strVal val="#ppt_x"/>
                                          </p:val>
                                        </p:tav>
                                        <p:tav tm="100000">
                                          <p:val>
                                            <p:strVal val="#ppt_x"/>
                                          </p:val>
                                        </p:tav>
                                      </p:tavLst>
                                    </p:anim>
                                    <p:anim calcmode="lin" valueType="num">
                                      <p:cBhvr additive="base">
                                        <p:cTn id="38" dur="500" fill="hold"/>
                                        <p:tgtEl>
                                          <p:spTgt spid="3">
                                            <p:txEl>
                                              <p:pRg st="8" end="8"/>
                                            </p:txEl>
                                          </p:spTgt>
                                        </p:tgtEl>
                                        <p:attrNameLst>
                                          <p:attrName>ppt_y</p:attrName>
                                        </p:attrNameLst>
                                      </p:cBhvr>
                                      <p:tavLst>
                                        <p:tav tm="0">
                                          <p:val>
                                            <p:strVal val="1+#ppt_h/2"/>
                                          </p:val>
                                        </p:tav>
                                        <p:tav tm="100000">
                                          <p:val>
                                            <p:strVal val="#ppt_y"/>
                                          </p:val>
                                        </p:tav>
                                      </p:tavLst>
                                    </p:anim>
                                  </p:childTnLst>
                                </p:cTn>
                              </p:par>
                            </p:childTnLst>
                          </p:cTn>
                        </p:par>
                      </p:childTnLst>
                    </p:cTn>
                  </p:par>
                  <p:par>
                    <p:cTn id="39" fill="hold">
                      <p:stCondLst>
                        <p:cond delay="indefinite"/>
                      </p:stCondLst>
                      <p:childTnLst>
                        <p:par>
                          <p:cTn id="40" fill="hold">
                            <p:stCondLst>
                              <p:cond delay="0"/>
                            </p:stCondLst>
                            <p:childTnLst>
                              <p:par>
                                <p:cTn id="41" presetID="2" presetClass="entr" presetSubtype="4" fill="hold" nodeType="clickEffect">
                                  <p:stCondLst>
                                    <p:cond delay="0"/>
                                  </p:stCondLst>
                                  <p:childTnLst>
                                    <p:set>
                                      <p:cBhvr>
                                        <p:cTn id="42" dur="1" fill="hold">
                                          <p:stCondLst>
                                            <p:cond delay="0"/>
                                          </p:stCondLst>
                                        </p:cTn>
                                        <p:tgtEl>
                                          <p:spTgt spid="3">
                                            <p:txEl>
                                              <p:pRg st="10" end="10"/>
                                            </p:txEl>
                                          </p:spTgt>
                                        </p:tgtEl>
                                        <p:attrNameLst>
                                          <p:attrName>style.visibility</p:attrName>
                                        </p:attrNameLst>
                                      </p:cBhvr>
                                      <p:to>
                                        <p:strVal val="visible"/>
                                      </p:to>
                                    </p:set>
                                    <p:anim calcmode="lin" valueType="num">
                                      <p:cBhvr additive="base">
                                        <p:cTn id="43" dur="500" fill="hold"/>
                                        <p:tgtEl>
                                          <p:spTgt spid="3">
                                            <p:txEl>
                                              <p:pRg st="10" end="10"/>
                                            </p:txEl>
                                          </p:spTgt>
                                        </p:tgtEl>
                                        <p:attrNameLst>
                                          <p:attrName>ppt_x</p:attrName>
                                        </p:attrNameLst>
                                      </p:cBhvr>
                                      <p:tavLst>
                                        <p:tav tm="0">
                                          <p:val>
                                            <p:strVal val="#ppt_x"/>
                                          </p:val>
                                        </p:tav>
                                        <p:tav tm="100000">
                                          <p:val>
                                            <p:strVal val="#ppt_x"/>
                                          </p:val>
                                        </p:tav>
                                      </p:tavLst>
                                    </p:anim>
                                    <p:anim calcmode="lin" valueType="num">
                                      <p:cBhvr additive="base">
                                        <p:cTn id="44" dur="500" fill="hold"/>
                                        <p:tgtEl>
                                          <p:spTgt spid="3">
                                            <p:txEl>
                                              <p:pRg st="10" end="10"/>
                                            </p:txEl>
                                          </p:spTgt>
                                        </p:tgtEl>
                                        <p:attrNameLst>
                                          <p:attrName>ppt_y</p:attrName>
                                        </p:attrNameLst>
                                      </p:cBhvr>
                                      <p:tavLst>
                                        <p:tav tm="0">
                                          <p:val>
                                            <p:strVal val="1+#ppt_h/2"/>
                                          </p:val>
                                        </p:tav>
                                        <p:tav tm="100000">
                                          <p:val>
                                            <p:strVal val="#ppt_y"/>
                                          </p:val>
                                        </p:tav>
                                      </p:tavLst>
                                    </p:anim>
                                  </p:childTnLst>
                                </p:cTn>
                              </p:par>
                            </p:childTnLst>
                          </p:cTn>
                        </p:par>
                      </p:childTnLst>
                    </p:cTn>
                  </p:par>
                </p:childTnLst>
              </p:cTn>
              <p:prevCondLst>
                <p:cond evt="onPrev" delay="0">
                  <p:tgtEl>
                    <p:sldTgt/>
                  </p:tgtEl>
                </p:cond>
              </p:prevCondLst>
              <p:nextCondLst>
                <p:cond evt="onNext" delay="0">
                  <p:tgtEl>
                    <p:sldTgt/>
                  </p:tgtEl>
                </p:cond>
              </p:nextCondLst>
            </p:seq>
          </p:childTnLst>
        </p:cTn>
      </p:par>
    </p:tnLst>
  </p:timing>
</p:sld>
</file>

<file path=ppt/theme/theme1.xml><?xml version="1.0" encoding="utf-8"?>
<a:theme xmlns:a="http://schemas.openxmlformats.org/drawingml/2006/main" name="Facet">
  <a:themeElements>
    <a:clrScheme name="Facet">
      <a:dk1>
        <a:sysClr val="windowText" lastClr="000000"/>
      </a:dk1>
      <a:lt1>
        <a:sysClr val="window" lastClr="FFFFFF"/>
      </a:lt1>
      <a:dk2>
        <a:srgbClr val="2C3C43"/>
      </a:dk2>
      <a:lt2>
        <a:srgbClr val="EBEBEB"/>
      </a:lt2>
      <a:accent1>
        <a:srgbClr val="90C226"/>
      </a:accent1>
      <a:accent2>
        <a:srgbClr val="54A021"/>
      </a:accent2>
      <a:accent3>
        <a:srgbClr val="E6B91E"/>
      </a:accent3>
      <a:accent4>
        <a:srgbClr val="E76618"/>
      </a:accent4>
      <a:accent5>
        <a:srgbClr val="C42F1A"/>
      </a:accent5>
      <a:accent6>
        <a:srgbClr val="918655"/>
      </a:accent6>
      <a:hlink>
        <a:srgbClr val="99CA3C"/>
      </a:hlink>
      <a:folHlink>
        <a:srgbClr val="B9D181"/>
      </a:folHlink>
    </a:clrScheme>
    <a:fontScheme name="Facet">
      <a:majorFont>
        <a:latin typeface="Trebuchet MS" panose="020B0603020202020204"/>
        <a:ea typeface=""/>
        <a:cs typeface=""/>
        <a:font script="Jpan" typeface="メイリオ"/>
        <a:font script="Hang" typeface="맑은 고딕"/>
        <a:font script="Hans" typeface="方正姚体"/>
        <a:font script="Hant" typeface="微軟正黑體"/>
        <a:font script="Arab" typeface="Tahoma"/>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ahoma"/>
        <a:font script="Uigh" typeface="Microsoft Uighur"/>
        <a:font script="Geor" typeface="Sylfaen"/>
      </a:majorFont>
      <a:minorFont>
        <a:latin typeface="Trebuchet MS" panose="020B0603020202020204"/>
        <a:ea typeface=""/>
        <a:cs typeface=""/>
        <a:font script="Jpan" typeface="メイリオ"/>
        <a:font script="Hang" typeface="HY그래픽M"/>
        <a:font script="Hans" typeface="华文新魏"/>
        <a:font script="Hant" typeface="微軟正黑體"/>
        <a:font script="Arab" typeface="Tahoma"/>
        <a:font script="Hebr" typeface="Gisha"/>
        <a:font script="Thai" typeface="IrisUPC"/>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minorFont>
    </a:fontScheme>
    <a:fmtScheme name="Facet">
      <a:fillStyleLst>
        <a:solidFill>
          <a:schemeClr val="phClr"/>
        </a:solidFill>
        <a:gradFill rotWithShape="1">
          <a:gsLst>
            <a:gs pos="0">
              <a:schemeClr val="phClr">
                <a:tint val="65000"/>
                <a:lumMod val="110000"/>
              </a:schemeClr>
            </a:gs>
            <a:gs pos="88000">
              <a:schemeClr val="phClr">
                <a:tint val="90000"/>
              </a:schemeClr>
            </a:gs>
          </a:gsLst>
          <a:lin ang="5400000" scaled="0"/>
        </a:gradFill>
        <a:gradFill rotWithShape="1">
          <a:gsLst>
            <a:gs pos="0">
              <a:schemeClr val="phClr">
                <a:tint val="96000"/>
                <a:lumMod val="100000"/>
              </a:schemeClr>
            </a:gs>
            <a:gs pos="78000">
              <a:schemeClr val="phClr">
                <a:shade val="94000"/>
                <a:lumMod val="94000"/>
              </a:schemeClr>
            </a:gs>
          </a:gsLst>
          <a:lin ang="5400000" scaled="0"/>
        </a:gradFill>
      </a:fillStyleLst>
      <a:lnStyleLst>
        <a:ln w="12700" cap="rnd" cmpd="sng" algn="ctr">
          <a:solidFill>
            <a:schemeClr val="phClr"/>
          </a:solidFill>
          <a:prstDash val="solid"/>
        </a:ln>
        <a:ln w="19050" cap="rnd" cmpd="sng" algn="ctr">
          <a:solidFill>
            <a:schemeClr val="phClr"/>
          </a:solidFill>
          <a:prstDash val="solid"/>
        </a:ln>
        <a:ln w="25400" cap="rnd" cmpd="sng" algn="ctr">
          <a:solidFill>
            <a:schemeClr val="phClr"/>
          </a:solidFill>
          <a:prstDash val="solid"/>
        </a:ln>
      </a:lnStyleLst>
      <a:effectStyleLst>
        <a:effectStyle>
          <a:effectLst/>
        </a:effectStyle>
        <a:effectStyle>
          <a:effectLst>
            <a:outerShdw blurRad="38100" dist="25400" dir="5400000" rotWithShape="0">
              <a:srgbClr val="000000">
                <a:alpha val="35000"/>
              </a:srgbClr>
            </a:outerShdw>
          </a:effectLst>
        </a:effectStyle>
        <a:effectStyle>
          <a:effectLst>
            <a:outerShdw blurRad="50800" dist="38100" dir="5400000" rotWithShape="0">
              <a:srgbClr val="000000">
                <a:alpha val="35000"/>
              </a:srgbClr>
            </a:outerShdw>
          </a:effectLst>
          <a:scene3d>
            <a:camera prst="orthographicFront">
              <a:rot lat="0" lon="0" rev="0"/>
            </a:camera>
            <a:lightRig rig="threePt" dir="tl"/>
          </a:scene3d>
          <a:sp3d prstMaterial="plastic">
            <a:bevelT w="0" h="0"/>
          </a:sp3d>
        </a:effectStyle>
      </a:effectStyleLst>
      <a:bgFillStyleLst>
        <a:solidFill>
          <a:schemeClr val="phClr"/>
        </a:solidFill>
        <a:gradFill rotWithShape="1">
          <a:gsLst>
            <a:gs pos="0">
              <a:schemeClr val="phClr">
                <a:tint val="90000"/>
                <a:lumMod val="104000"/>
              </a:schemeClr>
            </a:gs>
            <a:gs pos="94000">
              <a:schemeClr val="phClr">
                <a:shade val="96000"/>
                <a:lumMod val="82000"/>
              </a:schemeClr>
            </a:gs>
          </a:gsLst>
          <a:lin ang="5400000" scaled="0"/>
        </a:gradFill>
        <a:gradFill rotWithShape="1">
          <a:gsLst>
            <a:gs pos="0">
              <a:schemeClr val="phClr">
                <a:tint val="90000"/>
                <a:lumMod val="110000"/>
              </a:schemeClr>
            </a:gs>
            <a:gs pos="100000">
              <a:schemeClr val="phClr">
                <a:shade val="94000"/>
                <a:lumMod val="96000"/>
              </a:schemeClr>
            </a:gs>
          </a:gsLst>
          <a:path path="circle">
            <a:fillToRect l="50000" t="50000" r="100000" b="100000"/>
          </a:path>
        </a:gradFill>
      </a:bgFillStyleLst>
    </a:fmtScheme>
  </a:themeElements>
  <a:objectDefaults/>
  <a:extraClrSchemeLst/>
  <a:extLst>
    <a:ext uri="{05A4C25C-085E-4340-85A3-A5531E510DB2}">
      <thm15:themeFamily xmlns:thm15="http://schemas.microsoft.com/office/thememl/2012/main" name="Facet" id="{C0C680CD-088A-49FC-A102-D699147F32B2}" vid="{CFBC31BA-B70F-4F30-BCAA-4F3011E16C4D}"/>
    </a:ext>
  </a:extLst>
</a:theme>
</file>

<file path=ppt/theme/theme2.xml><?xml version="1.0" encoding="utf-8"?>
<a:theme xmlns:a="http://schemas.openxmlformats.org/drawingml/2006/main" name="Office Theme">
  <a:themeElements>
    <a:clrScheme name="Office">
      <a:dk1>
        <a:sysClr val="windowText" lastClr="000000"/>
      </a:dk1>
      <a:lt1>
        <a:sysClr val="window" lastClr="FFFFFF"/>
      </a:lt1>
      <a:dk2>
        <a:srgbClr val="44546A"/>
      </a:dk2>
      <a:lt2>
        <a:srgbClr val="E7E6E6"/>
      </a:lt2>
      <a:accent1>
        <a:srgbClr val="5B9BD5"/>
      </a:accent1>
      <a:accent2>
        <a:srgbClr val="ED7D31"/>
      </a:accent2>
      <a:accent3>
        <a:srgbClr val="A5A5A5"/>
      </a:accent3>
      <a:accent4>
        <a:srgbClr val="FFC000"/>
      </a:accent4>
      <a:accent5>
        <a:srgbClr val="4472C4"/>
      </a:accent5>
      <a:accent6>
        <a:srgbClr val="70AD47"/>
      </a:accent6>
      <a:hlink>
        <a:srgbClr val="0563C1"/>
      </a:hlink>
      <a:folHlink>
        <a:srgbClr val="954F72"/>
      </a:folHlink>
    </a:clrScheme>
    <a:fontScheme name="Office">
      <a:majorFont>
        <a:latin typeface="Calibri Light" panose="020F0302020204030204"/>
        <a:ea typeface=""/>
        <a:cs typeface=""/>
        <a:font script="Jpan" typeface="ＭＳ Ｐゴシック"/>
        <a:font script="Hang" typeface="맑은 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majorFont>
      <a:minorFont>
        <a:latin typeface="Calibri" panose="020F0502020204030204"/>
        <a:ea typeface=""/>
        <a:cs typeface=""/>
        <a:font script="Jpan" typeface="ＭＳ Ｐゴシック"/>
        <a:font script="Hang" typeface="맑은 고딕"/>
        <a:font script="Hans" typeface="宋体"/>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Office Theme" id="{62F939B6-93AF-4DB8-9C6B-D6C7DFDC589F}" vid="{4A3C46E8-61CC-4603-A589-7422A47A8E4A}"/>
    </a:ext>
  </a:extLst>
</a:theme>
</file>

<file path=ppt/theme/theme3.xml><?xml version="1.0" encoding="utf-8"?>
<a:theme xmlns:a="http://schemas.openxmlformats.org/drawingml/2006/main" name="Office Theme">
  <a:themeElements>
    <a:clrScheme name="Office">
      <a:dk1>
        <a:sysClr val="windowText" lastClr="000000"/>
      </a:dk1>
      <a:lt1>
        <a:sysClr val="window" lastClr="FFFFFF"/>
      </a:lt1>
      <a:dk2>
        <a:srgbClr val="44546A"/>
      </a:dk2>
      <a:lt2>
        <a:srgbClr val="E7E6E6"/>
      </a:lt2>
      <a:accent1>
        <a:srgbClr val="5B9BD5"/>
      </a:accent1>
      <a:accent2>
        <a:srgbClr val="ED7D31"/>
      </a:accent2>
      <a:accent3>
        <a:srgbClr val="A5A5A5"/>
      </a:accent3>
      <a:accent4>
        <a:srgbClr val="FFC000"/>
      </a:accent4>
      <a:accent5>
        <a:srgbClr val="4472C4"/>
      </a:accent5>
      <a:accent6>
        <a:srgbClr val="70AD47"/>
      </a:accent6>
      <a:hlink>
        <a:srgbClr val="0563C1"/>
      </a:hlink>
      <a:folHlink>
        <a:srgbClr val="954F72"/>
      </a:folHlink>
    </a:clrScheme>
    <a:fontScheme name="Office">
      <a:majorFont>
        <a:latin typeface="Calibri Light" panose="020F030202020403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majorFont>
      <a:minorFont>
        <a:latin typeface="Calibri" panose="020F0502020204030204"/>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Office Theme" id="{62F939B6-93AF-4DB8-9C6B-D6C7DFDC589F}" vid="{4A3C46E8-61CC-4603-A589-7422A47A8E4A}"/>
    </a:ext>
  </a:extLst>
</a:theme>
</file>

<file path=docProps/app.xml><?xml version="1.0" encoding="utf-8"?>
<Properties xmlns="http://schemas.openxmlformats.org/officeDocument/2006/extended-properties" xmlns:vt="http://schemas.openxmlformats.org/officeDocument/2006/docPropsVTypes">
  <Template>Facet</Template>
  <TotalTime>1435</TotalTime>
  <Words>5573</Words>
  <Application>Microsoft Office PowerPoint</Application>
  <PresentationFormat>Widescreen</PresentationFormat>
  <Paragraphs>578</Paragraphs>
  <Slides>68</Slides>
  <Notes>56</Notes>
  <HiddenSlides>0</HiddenSlides>
  <MMClips>0</MMClips>
  <ScaleCrop>false</ScaleCrop>
  <HeadingPairs>
    <vt:vector size="6" baseType="variant">
      <vt:variant>
        <vt:lpstr>Fonts Used</vt:lpstr>
      </vt:variant>
      <vt:variant>
        <vt:i4>5</vt:i4>
      </vt:variant>
      <vt:variant>
        <vt:lpstr>Theme</vt:lpstr>
      </vt:variant>
      <vt:variant>
        <vt:i4>1</vt:i4>
      </vt:variant>
      <vt:variant>
        <vt:lpstr>Slide Titles</vt:lpstr>
      </vt:variant>
      <vt:variant>
        <vt:i4>68</vt:i4>
      </vt:variant>
    </vt:vector>
  </HeadingPairs>
  <TitlesOfParts>
    <vt:vector size="74" baseType="lpstr">
      <vt:lpstr>Arial</vt:lpstr>
      <vt:lpstr>Calibri</vt:lpstr>
      <vt:lpstr>Times</vt:lpstr>
      <vt:lpstr>Trebuchet MS</vt:lpstr>
      <vt:lpstr>Wingdings 3</vt:lpstr>
      <vt:lpstr>Facet</vt:lpstr>
      <vt:lpstr>Sensation and Perception</vt:lpstr>
      <vt:lpstr>Aims of the Lecture</vt:lpstr>
      <vt:lpstr>Aims of the Lecture</vt:lpstr>
      <vt:lpstr>Auditory Perception. </vt:lpstr>
      <vt:lpstr>Auditory Perception</vt:lpstr>
      <vt:lpstr>Auditory Perception</vt:lpstr>
      <vt:lpstr>Subcortical Relays of Auditory System. </vt:lpstr>
      <vt:lpstr>PowerPoint Presentation</vt:lpstr>
      <vt:lpstr>Human Auditory Sensitivity</vt:lpstr>
      <vt:lpstr>Tonotopic Organisation of Auditory Processing. </vt:lpstr>
      <vt:lpstr>PowerPoint Presentation</vt:lpstr>
      <vt:lpstr>The auditory cortex</vt:lpstr>
      <vt:lpstr>The auditory cortex</vt:lpstr>
      <vt:lpstr>The auditory cortex </vt:lpstr>
      <vt:lpstr>Discussion….. </vt:lpstr>
      <vt:lpstr>The auditory cortex</vt:lpstr>
      <vt:lpstr>Damage to the Auditory System</vt:lpstr>
      <vt:lpstr>Deafness in humans</vt:lpstr>
      <vt:lpstr>Deafness in humans</vt:lpstr>
      <vt:lpstr>Williams syndrome</vt:lpstr>
      <vt:lpstr>PowerPoint Presentation</vt:lpstr>
      <vt:lpstr>Visual Perception</vt:lpstr>
      <vt:lpstr>Introduction</vt:lpstr>
      <vt:lpstr>Vision</vt:lpstr>
      <vt:lpstr>Visual Processing</vt:lpstr>
      <vt:lpstr>PowerPoint Presentation</vt:lpstr>
      <vt:lpstr>The Photoreceptors: The Duplexity theory of vision  </vt:lpstr>
      <vt:lpstr>From the Eye to the Central Nervous System. </vt:lpstr>
      <vt:lpstr>PowerPoint Presentation</vt:lpstr>
      <vt:lpstr>How Visual information enters the central nervous system. </vt:lpstr>
      <vt:lpstr>PowerPoint Presentation</vt:lpstr>
      <vt:lpstr>Neuroscience and the Human Visual Areas</vt:lpstr>
      <vt:lpstr>Zeki (1993). </vt:lpstr>
      <vt:lpstr>Zeki (1993). </vt:lpstr>
      <vt:lpstr>Zeki (1993). </vt:lpstr>
      <vt:lpstr>Visual Perception: Brain systems</vt:lpstr>
      <vt:lpstr>The Binding Problem….</vt:lpstr>
      <vt:lpstr>The binding problem. </vt:lpstr>
      <vt:lpstr>Neuropsychological disorders of vision</vt:lpstr>
      <vt:lpstr>Achromatopsia – Colour Agnosia. </vt:lpstr>
      <vt:lpstr>MRI on Achromatopsia </vt:lpstr>
      <vt:lpstr>Prosopagnosia</vt:lpstr>
      <vt:lpstr>Prosopagnosia</vt:lpstr>
      <vt:lpstr>O’Craven et al (1999) </vt:lpstr>
      <vt:lpstr>PowerPoint Presentation</vt:lpstr>
      <vt:lpstr>O’Craven et al (1999) </vt:lpstr>
      <vt:lpstr>. </vt:lpstr>
      <vt:lpstr>Findings. </vt:lpstr>
      <vt:lpstr>Neuroscientific studies on Prosopagnosia</vt:lpstr>
      <vt:lpstr>Occipital Face Area (OFA). </vt:lpstr>
      <vt:lpstr>TMS and the OFA</vt:lpstr>
      <vt:lpstr>Findings</vt:lpstr>
      <vt:lpstr>Akinetopsia</vt:lpstr>
      <vt:lpstr>Akinetopsia</vt:lpstr>
      <vt:lpstr>Akinotopsia Case Study. </vt:lpstr>
      <vt:lpstr>M.P.</vt:lpstr>
      <vt:lpstr>TMS on the V5 – Beckers and Zeki (1995). </vt:lpstr>
      <vt:lpstr>What does this mean?…. </vt:lpstr>
      <vt:lpstr>Visual Illusions</vt:lpstr>
      <vt:lpstr>Visual Illusions</vt:lpstr>
      <vt:lpstr>PowerPoint Presentation</vt:lpstr>
      <vt:lpstr>PowerPoint Presentation</vt:lpstr>
      <vt:lpstr>Neuroscience and the study of visual illusions…. </vt:lpstr>
      <vt:lpstr>Gazzaniga et al (2009). </vt:lpstr>
      <vt:lpstr>PowerPoint Presentation</vt:lpstr>
      <vt:lpstr>Colour illusion</vt:lpstr>
      <vt:lpstr>Simultanagnosia</vt:lpstr>
      <vt:lpstr>Checklacz et al (2012). </vt:lpstr>
    </vt:vector>
  </TitlesOfParts>
  <Company>University of Wales Trinity Saint David</Company>
  <LinksUpToDate>false</LinksUpToDate>
  <SharedDoc>false</SharedDoc>
  <HyperlinksChanged>false</HyperlinksChanged>
  <AppVersion>16.0000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title>Sensation and Perception</dc:title>
  <dc:creator>Stuart Jones</dc:creator>
  <cp:lastModifiedBy>Stuart Jones</cp:lastModifiedBy>
  <cp:revision>42</cp:revision>
  <dcterms:created xsi:type="dcterms:W3CDTF">2018-02-14T16:46:36Z</dcterms:created>
  <dcterms:modified xsi:type="dcterms:W3CDTF">2019-03-25T08:52:44Z</dcterms:modified>
</cp:coreProperties>
</file>