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6985" autoAdjust="0"/>
    <p:restoredTop sz="94660"/>
  </p:normalViewPr>
  <p:slideViewPr>
    <p:cSldViewPr snapToGrid="0">
      <p:cViewPr>
        <p:scale>
          <a:sx n="76" d="100"/>
          <a:sy n="76" d="100"/>
        </p:scale>
        <p:origin x="-220" y="-16"/>
      </p:cViewPr>
      <p:guideLst>
        <p:guide orient="horz" pos="2160"/>
        <p:guide pos="3840"/>
      </p:guideLst>
    </p:cSldViewPr>
  </p:slideViewPr>
  <p:notesTextViewPr>
    <p:cViewPr>
      <p:scale>
        <a:sx n="1" d="1"/>
        <a:sy n="1" d="1"/>
      </p:scale>
      <p:origin x="0" y="0"/>
    </p:cViewPr>
  </p:notesTextViewPr>
  <p:sorterViewPr>
    <p:cViewPr>
      <p:scale>
        <a:sx n="100" d="100"/>
        <a:sy n="100" d="100"/>
      </p:scale>
      <p:origin x="0" y="207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4233622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2530178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558595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8A2374-9B76-4C67-BECF-46C82B16527D}" type="datetimeFigureOut">
              <a:rPr lang="en-ZA" smtClean="0"/>
              <a:t>2021/06/19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27608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8A2374-9B76-4C67-BECF-46C82B16527D}" type="datetimeFigureOut">
              <a:rPr lang="en-ZA" smtClean="0"/>
              <a:t>2021/06/19</a:t>
            </a:fld>
            <a:endParaRPr lang="en-ZA"/>
          </a:p>
        </p:txBody>
      </p:sp>
      <p:sp>
        <p:nvSpPr>
          <p:cNvPr id="8" name="Footer Placeholder 7"/>
          <p:cNvSpPr>
            <a:spLocks noGrp="1"/>
          </p:cNvSpPr>
          <p:nvPr>
            <p:ph type="ftr" sz="quarter" idx="11"/>
          </p:nvPr>
        </p:nvSpPr>
        <p:spPr/>
        <p:txBody>
          <a:bodyPr/>
          <a:lstStyle/>
          <a:p>
            <a:endParaRPr lang="en-ZA"/>
          </a:p>
        </p:txBody>
      </p:sp>
      <p:sp>
        <p:nvSpPr>
          <p:cNvPr id="9" name="Slide Number Placeholder 8"/>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3183280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3"/>
          <p:cNvSpPr>
            <a:spLocks noGrp="1"/>
          </p:cNvSpPr>
          <p:nvPr>
            <p:ph type="ftr" sz="quarter" idx="11"/>
          </p:nvPr>
        </p:nvSpPr>
        <p:spPr/>
        <p:txBody>
          <a:bodyPr/>
          <a:lstStyle/>
          <a:p>
            <a:endParaRPr lang="en-ZA"/>
          </a:p>
        </p:txBody>
      </p:sp>
      <p:sp>
        <p:nvSpPr>
          <p:cNvPr id="6" name="Slide Number Placeholder 4"/>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9066015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2"/>
          <p:cNvSpPr>
            <a:spLocks noGrp="1"/>
          </p:cNvSpPr>
          <p:nvPr>
            <p:ph type="ftr" sz="quarter" idx="11"/>
          </p:nvPr>
        </p:nvSpPr>
        <p:spPr/>
        <p:txBody>
          <a:bodyPr/>
          <a:lstStyle/>
          <a:p>
            <a:endParaRPr lang="en-ZA"/>
          </a:p>
        </p:txBody>
      </p:sp>
      <p:sp>
        <p:nvSpPr>
          <p:cNvPr id="6" name="Slide Number Placeholder 3"/>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70761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7" name="Date Placeholder 4"/>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5"/>
          <p:cNvSpPr>
            <a:spLocks noGrp="1"/>
          </p:cNvSpPr>
          <p:nvPr>
            <p:ph type="ftr" sz="quarter" idx="11"/>
          </p:nvPr>
        </p:nvSpPr>
        <p:spPr/>
        <p:txBody>
          <a:bodyPr/>
          <a:lstStyle/>
          <a:p>
            <a:endParaRPr lang="en-ZA"/>
          </a:p>
        </p:txBody>
      </p:sp>
      <p:sp>
        <p:nvSpPr>
          <p:cNvPr id="6" name="Slide Number Placeholder 6"/>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589132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8A2374-9B76-4C67-BECF-46C82B16527D}" type="datetimeFigureOut">
              <a:rPr lang="en-ZA" smtClean="0"/>
              <a:t>2021/06/19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60330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F8A2374-9B76-4C67-BECF-46C82B16527D}" type="datetimeFigureOut">
              <a:rPr lang="en-ZA" smtClean="0"/>
              <a:t>2021/06/19</a:t>
            </a:fld>
            <a:endParaRPr lang="en-ZA"/>
          </a:p>
        </p:txBody>
      </p:sp>
      <p:sp>
        <p:nvSpPr>
          <p:cNvPr id="6" name="Footer Placeholder 5"/>
          <p:cNvSpPr>
            <a:spLocks noGrp="1"/>
          </p:cNvSpPr>
          <p:nvPr>
            <p:ph type="ftr" sz="quarter" idx="11"/>
          </p:nvPr>
        </p:nvSpPr>
        <p:spPr/>
        <p:txBody>
          <a:bodyPr/>
          <a:lstStyle/>
          <a:p>
            <a:endParaRPr lang="en-ZA"/>
          </a:p>
        </p:txBody>
      </p:sp>
      <p:sp>
        <p:nvSpPr>
          <p:cNvPr id="7" name="Slide Number Placeholder 6"/>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646876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25510171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8866661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3280717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4"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7249224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4"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27381925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25988300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8A2374-9B76-4C67-BECF-46C82B16527D}" type="datetimeFigureOut">
              <a:rPr lang="en-ZA" smtClean="0"/>
              <a:t>2021/06/19</a:t>
            </a:fld>
            <a:endParaRPr lang="en-ZA"/>
          </a:p>
        </p:txBody>
      </p:sp>
      <p:sp>
        <p:nvSpPr>
          <p:cNvPr id="5" name="Footer Placeholder 4"/>
          <p:cNvSpPr>
            <a:spLocks noGrp="1"/>
          </p:cNvSpPr>
          <p:nvPr>
            <p:ph type="ftr" sz="quarter" idx="11"/>
          </p:nvPr>
        </p:nvSpPr>
        <p:spPr/>
        <p:txBody>
          <a:bodyPr/>
          <a:lstStyle/>
          <a:p>
            <a:endParaRPr lang="en-ZA"/>
          </a:p>
        </p:txBody>
      </p:sp>
      <p:sp>
        <p:nvSpPr>
          <p:cNvPr id="6" name="Slide Number Placeholder 5"/>
          <p:cNvSpPr>
            <a:spLocks noGrp="1"/>
          </p:cNvSpPr>
          <p:nvPr>
            <p:ph type="sldNum" sz="quarter" idx="12"/>
          </p:nvPr>
        </p:nvSpPr>
        <p:spPr/>
        <p:txBody>
          <a:bodyPr/>
          <a:lstStyle/>
          <a:p>
            <a:fld id="{A769696F-0B0E-4FC0-B148-BA9492F9EE20}" type="slidenum">
              <a:rPr lang="en-ZA" smtClean="0"/>
              <a:t>‹#›</a:t>
            </a:fld>
            <a:endParaRPr lang="en-ZA"/>
          </a:p>
        </p:txBody>
      </p:sp>
    </p:spTree>
    <p:extLst>
      <p:ext uri="{BB962C8B-B14F-4D97-AF65-F5344CB8AC3E}">
        <p14:creationId xmlns:p14="http://schemas.microsoft.com/office/powerpoint/2010/main" val="1693329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F8A2374-9B76-4C67-BECF-46C82B16527D}" type="datetimeFigureOut">
              <a:rPr lang="en-ZA" smtClean="0"/>
              <a:t>2021/06/19</a:t>
            </a:fld>
            <a:endParaRPr lang="en-ZA"/>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ZA"/>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769696F-0B0E-4FC0-B148-BA9492F9EE20}" type="slidenum">
              <a:rPr lang="en-ZA" smtClean="0"/>
              <a:t>‹#›</a:t>
            </a:fld>
            <a:endParaRPr lang="en-ZA"/>
          </a:p>
        </p:txBody>
      </p:sp>
    </p:spTree>
    <p:extLst>
      <p:ext uri="{BB962C8B-B14F-4D97-AF65-F5344CB8AC3E}">
        <p14:creationId xmlns:p14="http://schemas.microsoft.com/office/powerpoint/2010/main" val="424242775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wav"/><Relationship Id="rId1" Type="http://schemas.microsoft.com/office/2007/relationships/media" Target="../media/media3.wav"/><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wav"/><Relationship Id="rId1" Type="http://schemas.microsoft.com/office/2007/relationships/media" Target="../media/media4.wav"/><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wav"/><Relationship Id="rId1" Type="http://schemas.microsoft.com/office/2007/relationships/media" Target="../media/media5.wav"/><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wav"/><Relationship Id="rId1" Type="http://schemas.microsoft.com/office/2007/relationships/media" Target="../media/media6.wav"/><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wav"/><Relationship Id="rId1" Type="http://schemas.microsoft.com/office/2007/relationships/media" Target="../media/media7.wav"/><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wav"/><Relationship Id="rId1" Type="http://schemas.microsoft.com/office/2007/relationships/media" Target="../media/media8.wav"/><Relationship Id="rId5" Type="http://schemas.openxmlformats.org/officeDocument/2006/relationships/image" Target="../media/image6.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wav"/><Relationship Id="rId1" Type="http://schemas.microsoft.com/office/2007/relationships/media" Target="../media/media9.wav"/><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wav"/><Relationship Id="rId1" Type="http://schemas.microsoft.com/office/2007/relationships/media" Target="../media/media10.wav"/><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wav"/><Relationship Id="rId1" Type="http://schemas.microsoft.com/office/2007/relationships/media" Target="../media/media11.wav"/><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wav"/><Relationship Id="rId1" Type="http://schemas.microsoft.com/office/2007/relationships/media" Target="../media/media12.wav"/><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ZA" dirty="0" smtClean="0"/>
              <a:t>Company Analysis of Virgin Media Inc</a:t>
            </a:r>
            <a:endParaRPr lang="en-ZA" dirty="0"/>
          </a:p>
        </p:txBody>
      </p:sp>
      <p:sp>
        <p:nvSpPr>
          <p:cNvPr id="3" name="Subtitle 2"/>
          <p:cNvSpPr>
            <a:spLocks noGrp="1"/>
          </p:cNvSpPr>
          <p:nvPr>
            <p:ph type="subTitle" idx="1"/>
          </p:nvPr>
        </p:nvSpPr>
        <p:spPr/>
        <p:txBody>
          <a:bodyPr/>
          <a:lstStyle/>
          <a:p>
            <a:endParaRPr lang="en-ZA"/>
          </a:p>
        </p:txBody>
      </p:sp>
      <p:pic>
        <p:nvPicPr>
          <p:cNvPr id="15" name="Audio 1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18240960"/>
      </p:ext>
    </p:extLst>
  </p:cSld>
  <p:clrMapOvr>
    <a:masterClrMapping/>
  </p:clrMapOvr>
  <mc:AlternateContent xmlns:mc="http://schemas.openxmlformats.org/markup-compatibility/2006">
    <mc:Choice xmlns:p14="http://schemas.microsoft.com/office/powerpoint/2010/main" Requires="p14">
      <p:transition spd="slow" p14:dur="2000" advTm="7235"/>
    </mc:Choice>
    <mc:Fallback>
      <p:transition spd="slow" advTm="7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Introduction</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a:t>The media industry globally has been leading in </a:t>
            </a:r>
            <a:r>
              <a:rPr lang="en-ZA" dirty="0" smtClean="0"/>
              <a:t>the </a:t>
            </a:r>
            <a:r>
              <a:rPr lang="en-ZA" dirty="0"/>
              <a:t>initiative of re-invention and re-defining of the business world through its provision of </a:t>
            </a:r>
            <a:r>
              <a:rPr lang="en-ZA" dirty="0" smtClean="0"/>
              <a:t>advanced </a:t>
            </a:r>
            <a:r>
              <a:rPr lang="en-ZA" dirty="0"/>
              <a:t>digital technologies that have new </a:t>
            </a:r>
            <a:r>
              <a:rPr lang="en-ZA" dirty="0" smtClean="0"/>
              <a:t>functionalities.</a:t>
            </a:r>
          </a:p>
          <a:p>
            <a:pPr algn="just">
              <a:buFont typeface="Wingdings" panose="05000000000000000000" pitchFamily="2" charset="2"/>
              <a:buChar char="q"/>
            </a:pPr>
            <a:r>
              <a:rPr lang="en-ZA" dirty="0"/>
              <a:t>According to Bharadwaj et al. (2013</a:t>
            </a:r>
            <a:r>
              <a:rPr lang="en-ZA" dirty="0" smtClean="0"/>
              <a:t>), rapid </a:t>
            </a:r>
            <a:r>
              <a:rPr lang="en-ZA" dirty="0"/>
              <a:t>proliferation of digital technologies with new functionalities has profoundly changed competitive environments, reshaping traditional business strategies, structures and processes. </a:t>
            </a:r>
            <a:endParaRPr lang="en-ZA" dirty="0" smtClean="0"/>
          </a:p>
          <a:p>
            <a:pPr algn="just">
              <a:buFont typeface="Wingdings" panose="05000000000000000000" pitchFamily="2" charset="2"/>
              <a:buChar char="q"/>
            </a:pPr>
            <a:r>
              <a:rPr lang="en-ZA" dirty="0" smtClean="0"/>
              <a:t>The </a:t>
            </a:r>
            <a:r>
              <a:rPr lang="en-ZA" dirty="0"/>
              <a:t>following analysis of Virgin Media Inc (from now on Virgin Media) which is a UK based media company is primarily assessing the company internal-external environment with special emphasis on the digital disruptions of the media industry and its impact on the whole business fraternity globally.</a:t>
            </a:r>
          </a:p>
        </p:txBody>
      </p:sp>
      <p:pic>
        <p:nvPicPr>
          <p:cNvPr id="14" name="Audio 1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77453496"/>
      </p:ext>
    </p:extLst>
  </p:cSld>
  <p:clrMapOvr>
    <a:masterClrMapping/>
  </p:clrMapOvr>
  <mc:AlternateContent xmlns:mc="http://schemas.openxmlformats.org/markup-compatibility/2006">
    <mc:Choice xmlns:p14="http://schemas.microsoft.com/office/powerpoint/2010/main" Requires="p14">
      <p:transition spd="slow" p14:dur="2000" advTm="44602"/>
    </mc:Choice>
    <mc:Fallback>
      <p:transition spd="slow" advTm="446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Company Background</a:t>
            </a:r>
            <a:endParaRPr lang="en-ZA" dirty="0"/>
          </a:p>
        </p:txBody>
      </p:sp>
      <p:sp>
        <p:nvSpPr>
          <p:cNvPr id="3" name="Content Placeholder 2"/>
          <p:cNvSpPr>
            <a:spLocks noGrp="1"/>
          </p:cNvSpPr>
          <p:nvPr>
            <p:ph idx="1"/>
          </p:nvPr>
        </p:nvSpPr>
        <p:spPr/>
        <p:txBody>
          <a:bodyPr>
            <a:noAutofit/>
          </a:bodyPr>
          <a:lstStyle/>
          <a:p>
            <a:pPr algn="just">
              <a:buFont typeface="Wingdings" panose="05000000000000000000" pitchFamily="2" charset="2"/>
              <a:buChar char="q"/>
            </a:pPr>
            <a:r>
              <a:rPr lang="en-ZA" dirty="0"/>
              <a:t>Virgin Media is a household name in the communications and entertainment industry in the UK that was founded in March 2006. </a:t>
            </a:r>
            <a:endParaRPr lang="en-ZA" dirty="0" smtClean="0"/>
          </a:p>
          <a:p>
            <a:pPr algn="just">
              <a:buFont typeface="Wingdings" panose="05000000000000000000" pitchFamily="2" charset="2"/>
              <a:buChar char="q"/>
            </a:pPr>
            <a:r>
              <a:rPr lang="en-ZA" dirty="0" smtClean="0"/>
              <a:t>According to the company’s website, it is UK’s </a:t>
            </a:r>
            <a:r>
              <a:rPr lang="en-ZA" dirty="0"/>
              <a:t>only telco with a national fibre optic Next Generation </a:t>
            </a:r>
            <a:r>
              <a:rPr lang="en-ZA" dirty="0" smtClean="0"/>
              <a:t>Network, aiming at bringing its company philosophy</a:t>
            </a:r>
            <a:r>
              <a:rPr lang="en-ZA" dirty="0"/>
              <a:t> </a:t>
            </a:r>
            <a:r>
              <a:rPr lang="en-ZA" dirty="0" smtClean="0"/>
              <a:t>to </a:t>
            </a:r>
            <a:r>
              <a:rPr lang="en-ZA" dirty="0"/>
              <a:t>the business telecoms </a:t>
            </a:r>
            <a:r>
              <a:rPr lang="en-ZA" dirty="0" smtClean="0"/>
              <a:t>market through provision of innovative</a:t>
            </a:r>
            <a:r>
              <a:rPr lang="en-ZA" dirty="0"/>
              <a:t>, high quality solutions built on brilliant customer service. </a:t>
            </a:r>
            <a:endParaRPr lang="en-ZA" dirty="0" smtClean="0"/>
          </a:p>
          <a:p>
            <a:pPr algn="just">
              <a:buFont typeface="Wingdings" panose="05000000000000000000" pitchFamily="2" charset="2"/>
              <a:buChar char="q"/>
            </a:pPr>
            <a:r>
              <a:rPr lang="en-ZA" dirty="0" smtClean="0"/>
              <a:t>Virgin </a:t>
            </a:r>
            <a:r>
              <a:rPr lang="en-ZA" dirty="0"/>
              <a:t>Media Business is the largest business-to-business brand in the Virgin group. With a strong product portfolio that includes its market leading Ethernet </a:t>
            </a:r>
            <a:r>
              <a:rPr lang="en-ZA" dirty="0" smtClean="0"/>
              <a:t>services.</a:t>
            </a:r>
          </a:p>
          <a:p>
            <a:pPr algn="just">
              <a:buFont typeface="Wingdings" panose="05000000000000000000" pitchFamily="2" charset="2"/>
              <a:buChar char="q"/>
            </a:pPr>
            <a:r>
              <a:rPr lang="en-ZA" dirty="0"/>
              <a:t>The media company provides the popular “quad play” services which is comprising of fixed line television services, broad band internet, mobile phone and fixed line telephone line </a:t>
            </a:r>
            <a:r>
              <a:rPr lang="en-ZA" dirty="0" smtClean="0"/>
              <a:t>services</a:t>
            </a:r>
            <a:r>
              <a:rPr lang="en-ZA" dirty="0"/>
              <a:t> </a:t>
            </a:r>
            <a:r>
              <a:rPr lang="en-ZA" dirty="0" smtClean="0"/>
              <a:t>ultimately amounting to its major key competitive advantage.</a:t>
            </a:r>
            <a:endParaRPr lang="en-ZA" dirty="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90651685"/>
      </p:ext>
    </p:extLst>
  </p:cSld>
  <p:clrMapOvr>
    <a:masterClrMapping/>
  </p:clrMapOvr>
  <mc:AlternateContent xmlns:mc="http://schemas.openxmlformats.org/markup-compatibility/2006">
    <mc:Choice xmlns:p14="http://schemas.microsoft.com/office/powerpoint/2010/main" Requires="p14">
      <p:transition spd="slow" p14:dur="2000" advTm="34048"/>
    </mc:Choice>
    <mc:Fallback>
      <p:transition spd="slow" advTm="34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UK media sector analysis</a:t>
            </a:r>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q"/>
            </a:pPr>
            <a:r>
              <a:rPr lang="en-ZA" dirty="0"/>
              <a:t>According to Deloitte (2017), the UK media sector has been performing robustly over the years, with 100 media companies ranked by revenue, reporting ₤96.3 billion in revenues which represents 11% of year on year </a:t>
            </a:r>
            <a:r>
              <a:rPr lang="en-ZA" dirty="0" smtClean="0"/>
              <a:t>revenue </a:t>
            </a:r>
            <a:r>
              <a:rPr lang="en-ZA" dirty="0"/>
              <a:t>growth. </a:t>
            </a:r>
            <a:endParaRPr lang="en-ZA" dirty="0" smtClean="0"/>
          </a:p>
          <a:p>
            <a:pPr algn="just">
              <a:buFont typeface="Wingdings" panose="05000000000000000000" pitchFamily="2" charset="2"/>
              <a:buChar char="q"/>
            </a:pPr>
            <a:r>
              <a:rPr lang="en-ZA" dirty="0" smtClean="0"/>
              <a:t>However, the industry like any other industry globally have been forced to adjust its operational models currently owing to the effects of the global Covid-19 pandemic with costs cutting as one key area of competitiveness. </a:t>
            </a:r>
          </a:p>
          <a:p>
            <a:pPr algn="just">
              <a:buFont typeface="Wingdings" panose="05000000000000000000" pitchFamily="2" charset="2"/>
              <a:buChar char="q"/>
            </a:pPr>
            <a:r>
              <a:rPr lang="en-ZA" dirty="0" smtClean="0"/>
              <a:t>Therefore, there is marked growth of services such as </a:t>
            </a:r>
            <a:r>
              <a:rPr lang="en-ZA" dirty="0"/>
              <a:t>premium video on demand (PVoD) since most customers a</a:t>
            </a:r>
            <a:r>
              <a:rPr lang="en-ZA" dirty="0" smtClean="0"/>
              <a:t>re </a:t>
            </a:r>
            <a:r>
              <a:rPr lang="en-ZA" dirty="0"/>
              <a:t>stuck at home and could not physically go to cinemas or theatres thus ending up opting for transactional straight-to-digital release. </a:t>
            </a: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25910264"/>
      </p:ext>
    </p:extLst>
  </p:cSld>
  <p:clrMapOvr>
    <a:masterClrMapping/>
  </p:clrMapOvr>
  <mc:AlternateContent xmlns:mc="http://schemas.openxmlformats.org/markup-compatibility/2006">
    <mc:Choice xmlns:p14="http://schemas.microsoft.com/office/powerpoint/2010/main" Requires="p14">
      <p:transition spd="slow" p14:dur="2000" advTm="77856"/>
    </mc:Choice>
    <mc:Fallback>
      <p:transition spd="slow" advTm="778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Internal-External Environmental analysis of Virgin Media</a:t>
            </a:r>
          </a:p>
        </p:txBody>
      </p:sp>
      <p:sp>
        <p:nvSpPr>
          <p:cNvPr id="3" name="Content Placeholder 2"/>
          <p:cNvSpPr>
            <a:spLocks noGrp="1"/>
          </p:cNvSpPr>
          <p:nvPr>
            <p:ph idx="1"/>
          </p:nvPr>
        </p:nvSpPr>
        <p:spPr/>
        <p:txBody>
          <a:bodyPr/>
          <a:lstStyle/>
          <a:p>
            <a:pPr marL="0" indent="0">
              <a:buNone/>
            </a:pPr>
            <a:r>
              <a:rPr lang="en-ZA" b="1" dirty="0"/>
              <a:t>PESTL </a:t>
            </a:r>
            <a:r>
              <a:rPr lang="en-ZA" b="1" dirty="0" smtClean="0"/>
              <a:t>analysis:</a:t>
            </a:r>
          </a:p>
          <a:p>
            <a:pPr algn="just">
              <a:buFont typeface="Wingdings" panose="05000000000000000000" pitchFamily="2" charset="2"/>
              <a:buChar char="q"/>
            </a:pPr>
            <a:r>
              <a:rPr lang="en-ZA" b="1" dirty="0"/>
              <a:t>Political factors </a:t>
            </a:r>
            <a:r>
              <a:rPr lang="en-ZA" dirty="0"/>
              <a:t>- For Virgin Media, it is impacted mostly by the Communications Act of 2003 that has governmental policies the company should adhere to (Department for Culture Media and Sport, 2016). </a:t>
            </a:r>
            <a:endParaRPr lang="en-ZA" dirty="0" smtClean="0"/>
          </a:p>
          <a:p>
            <a:pPr algn="just">
              <a:buFont typeface="Wingdings" panose="05000000000000000000" pitchFamily="2" charset="2"/>
              <a:buChar char="q"/>
            </a:pPr>
            <a:r>
              <a:rPr lang="en-ZA" b="1" dirty="0" smtClean="0"/>
              <a:t>Economic factors </a:t>
            </a:r>
            <a:r>
              <a:rPr lang="en-ZA" dirty="0"/>
              <a:t>– The downturn of the global economy of late due to Covid-19 has negatively impacted businesses and individuals alike with </a:t>
            </a:r>
            <a:r>
              <a:rPr lang="en-ZA" dirty="0" smtClean="0"/>
              <a:t>incomes </a:t>
            </a:r>
            <a:r>
              <a:rPr lang="en-ZA" dirty="0"/>
              <a:t>affected drastically. </a:t>
            </a:r>
            <a:endParaRPr lang="en-ZA" dirty="0" smtClean="0"/>
          </a:p>
          <a:p>
            <a:pPr algn="just">
              <a:buFont typeface="Wingdings" panose="05000000000000000000" pitchFamily="2" charset="2"/>
              <a:buChar char="q"/>
            </a:pPr>
            <a:r>
              <a:rPr lang="en-ZA" b="1" dirty="0"/>
              <a:t>Social</a:t>
            </a:r>
            <a:r>
              <a:rPr lang="en-ZA" dirty="0"/>
              <a:t> </a:t>
            </a:r>
            <a:r>
              <a:rPr lang="en-ZA" b="1" dirty="0" smtClean="0"/>
              <a:t>factors </a:t>
            </a:r>
            <a:r>
              <a:rPr lang="en-ZA" dirty="0"/>
              <a:t>– For Virgin Media, issues surrounding Web privacy for example has great impact on the company services calling for many customers constantly enquiring over safety and reliability of the organisation’s online services. </a:t>
            </a:r>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695574033"/>
      </p:ext>
    </p:extLst>
  </p:cSld>
  <p:clrMapOvr>
    <a:masterClrMapping/>
  </p:clrMapOvr>
  <mc:AlternateContent xmlns:mc="http://schemas.openxmlformats.org/markup-compatibility/2006">
    <mc:Choice xmlns:p14="http://schemas.microsoft.com/office/powerpoint/2010/main" Requires="p14">
      <p:transition spd="slow" p14:dur="2000" advTm="120783"/>
    </mc:Choice>
    <mc:Fallback>
      <p:transition spd="slow" advTm="120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Internal-External Environmental analysis of Virgin </a:t>
            </a:r>
            <a:r>
              <a:rPr lang="en-ZA" dirty="0" smtClean="0"/>
              <a:t>Media </a:t>
            </a:r>
            <a:r>
              <a:rPr lang="en-ZA" dirty="0" err="1" smtClean="0"/>
              <a:t>contd</a:t>
            </a:r>
            <a:r>
              <a:rPr lang="en-ZA" dirty="0" smtClean="0"/>
              <a:t>…</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b="1" dirty="0"/>
              <a:t>Technological </a:t>
            </a:r>
            <a:r>
              <a:rPr lang="en-ZA" b="1" dirty="0" smtClean="0"/>
              <a:t>factors </a:t>
            </a:r>
            <a:r>
              <a:rPr lang="en-ZA" dirty="0" smtClean="0"/>
              <a:t>– </a:t>
            </a:r>
            <a:r>
              <a:rPr lang="en-ZA" dirty="0"/>
              <a:t>the recent advancement in technologies and specifically communications technologies are very significant such as broadband speeds define the competitiveness of Virgin Media. </a:t>
            </a:r>
            <a:endParaRPr lang="en-ZA" dirty="0" smtClean="0"/>
          </a:p>
          <a:p>
            <a:pPr algn="just">
              <a:buFont typeface="Wingdings" panose="05000000000000000000" pitchFamily="2" charset="2"/>
              <a:buChar char="q"/>
            </a:pPr>
            <a:endParaRPr lang="en-ZA" dirty="0" smtClean="0"/>
          </a:p>
          <a:p>
            <a:pPr algn="just">
              <a:buFont typeface="Wingdings" panose="05000000000000000000" pitchFamily="2" charset="2"/>
              <a:buChar char="q"/>
            </a:pPr>
            <a:r>
              <a:rPr lang="en-ZA" b="1" dirty="0"/>
              <a:t>Legal</a:t>
            </a:r>
            <a:r>
              <a:rPr lang="en-ZA" dirty="0"/>
              <a:t> </a:t>
            </a:r>
            <a:r>
              <a:rPr lang="en-ZA" dirty="0" smtClean="0"/>
              <a:t>factors – </a:t>
            </a:r>
            <a:r>
              <a:rPr lang="en-ZA" dirty="0"/>
              <a:t>these factors entail company requirement of legal complications avoidance. According to the Department for Culture Media and Sport (2016), companies must always comply with and seek updated version of the regulatory framework for telecommunications used throughout the European Union which has been implemented by UK in 2002 to avoid legal implications. </a:t>
            </a: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030988936"/>
      </p:ext>
    </p:extLst>
  </p:cSld>
  <p:clrMapOvr>
    <a:masterClrMapping/>
  </p:clrMapOvr>
  <mc:AlternateContent xmlns:mc="http://schemas.openxmlformats.org/markup-compatibility/2006">
    <mc:Choice xmlns:p14="http://schemas.microsoft.com/office/powerpoint/2010/main" Requires="p14">
      <p:transition spd="slow" p14:dur="2000" advTm="43600"/>
    </mc:Choice>
    <mc:Fallback>
      <p:transition spd="slow" advTm="436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Internal-External Environmental analysis of Virgin Media </a:t>
            </a:r>
            <a:r>
              <a:rPr lang="en-ZA" dirty="0" err="1"/>
              <a:t>contd</a:t>
            </a:r>
            <a:r>
              <a:rPr lang="en-ZA" dirty="0"/>
              <a:t>…</a:t>
            </a:r>
          </a:p>
        </p:txBody>
      </p:sp>
      <p:sp>
        <p:nvSpPr>
          <p:cNvPr id="3" name="Content Placeholder 2"/>
          <p:cNvSpPr>
            <a:spLocks noGrp="1"/>
          </p:cNvSpPr>
          <p:nvPr>
            <p:ph idx="1"/>
          </p:nvPr>
        </p:nvSpPr>
        <p:spPr/>
        <p:txBody>
          <a:bodyPr/>
          <a:lstStyle/>
          <a:p>
            <a:pPr marL="0" indent="0">
              <a:buNone/>
            </a:pPr>
            <a:r>
              <a:rPr lang="en-ZA" b="1" dirty="0" smtClean="0"/>
              <a:t>SWOT analysis:</a:t>
            </a:r>
          </a:p>
          <a:p>
            <a:pPr marL="0" indent="0">
              <a:buNone/>
            </a:pPr>
            <a:endParaRPr lang="en-ZA" b="1" dirty="0"/>
          </a:p>
        </p:txBody>
      </p:sp>
      <p:graphicFrame>
        <p:nvGraphicFramePr>
          <p:cNvPr id="4" name="Table 3"/>
          <p:cNvGraphicFramePr>
            <a:graphicFrameLocks noGrp="1"/>
          </p:cNvGraphicFramePr>
          <p:nvPr>
            <p:extLst>
              <p:ext uri="{D42A27DB-BD31-4B8C-83A1-F6EECF244321}">
                <p14:modId xmlns:p14="http://schemas.microsoft.com/office/powerpoint/2010/main" val="2152488188"/>
              </p:ext>
            </p:extLst>
          </p:nvPr>
        </p:nvGraphicFramePr>
        <p:xfrm>
          <a:off x="1286930" y="2453833"/>
          <a:ext cx="8602136" cy="4105012"/>
        </p:xfrm>
        <a:graphic>
          <a:graphicData uri="http://schemas.openxmlformats.org/drawingml/2006/table">
            <a:tbl>
              <a:tblPr firstRow="1" bandRow="1">
                <a:tableStyleId>{5C22544A-7EE6-4342-B048-85BDC9FD1C3A}</a:tableStyleId>
              </a:tblPr>
              <a:tblGrid>
                <a:gridCol w="4301068"/>
                <a:gridCol w="4301068"/>
              </a:tblGrid>
              <a:tr h="1819012">
                <a:tc>
                  <a:txBody>
                    <a:bodyPr/>
                    <a:lstStyle/>
                    <a:p>
                      <a:r>
                        <a:rPr lang="en-ZA" b="1" dirty="0" smtClean="0"/>
                        <a:t>Strengths:</a:t>
                      </a:r>
                    </a:p>
                    <a:p>
                      <a:pPr algn="just"/>
                      <a:r>
                        <a:rPr lang="en-ZA" b="1" dirty="0" smtClean="0"/>
                        <a:t>•The company is leading in the industry in communications technologies innovations.</a:t>
                      </a:r>
                    </a:p>
                    <a:p>
                      <a:pPr algn="just"/>
                      <a:r>
                        <a:rPr lang="en-ZA" b="1" dirty="0" smtClean="0"/>
                        <a:t>•The “quad-play” bundled service provision.</a:t>
                      </a:r>
                    </a:p>
                  </a:txBody>
                  <a:tcPr/>
                </a:tc>
                <a:tc>
                  <a:txBody>
                    <a:bodyPr/>
                    <a:lstStyle/>
                    <a:p>
                      <a:pPr algn="just"/>
                      <a:r>
                        <a:rPr lang="en-ZA" dirty="0" smtClean="0"/>
                        <a:t>Weaknesses:</a:t>
                      </a:r>
                    </a:p>
                    <a:p>
                      <a:pPr marL="0" indent="0" algn="just">
                        <a:buFont typeface="Arial" panose="020B0604020202020204" pitchFamily="34" charset="0"/>
                        <a:buNone/>
                      </a:pPr>
                      <a:r>
                        <a:rPr lang="en-ZA" dirty="0" smtClean="0"/>
                        <a:t>•Cultural clashes. </a:t>
                      </a:r>
                    </a:p>
                    <a:p>
                      <a:pPr marL="0" indent="0" algn="just">
                        <a:buFont typeface="Arial" panose="020B0604020202020204" pitchFamily="34" charset="0"/>
                        <a:buNone/>
                      </a:pPr>
                      <a:r>
                        <a:rPr lang="en-ZA" dirty="0" smtClean="0"/>
                        <a:t>•Absence of premium spots channel in its services.</a:t>
                      </a:r>
                    </a:p>
                    <a:p>
                      <a:pPr marL="285750" indent="-285750">
                        <a:buFont typeface="Arial" panose="020B0604020202020204" pitchFamily="34" charset="0"/>
                        <a:buChar char="•"/>
                      </a:pPr>
                      <a:endParaRPr lang="en-ZA" dirty="0"/>
                    </a:p>
                  </a:txBody>
                  <a:tcPr/>
                </a:tc>
              </a:tr>
              <a:tr h="2030499">
                <a:tc>
                  <a:txBody>
                    <a:bodyPr/>
                    <a:lstStyle/>
                    <a:p>
                      <a:pPr algn="just"/>
                      <a:r>
                        <a:rPr lang="en-ZA" b="1" dirty="0" smtClean="0"/>
                        <a:t>Opportunities:</a:t>
                      </a:r>
                    </a:p>
                    <a:p>
                      <a:pPr marL="0" indent="0" algn="just">
                        <a:buFont typeface="Arial" panose="020B0604020202020204" pitchFamily="34" charset="0"/>
                        <a:buNone/>
                      </a:pPr>
                      <a:r>
                        <a:rPr lang="en-ZA" b="1" dirty="0" smtClean="0"/>
                        <a:t>•The company can still tap into online gaming services.</a:t>
                      </a:r>
                    </a:p>
                    <a:p>
                      <a:pPr marL="0" indent="0" algn="just">
                        <a:buFont typeface="Arial" panose="020B0604020202020204" pitchFamily="34" charset="0"/>
                        <a:buNone/>
                      </a:pPr>
                      <a:r>
                        <a:rPr lang="en-ZA" b="1" dirty="0" smtClean="0"/>
                        <a:t>•Increased demand for broadband services.</a:t>
                      </a:r>
                    </a:p>
                    <a:p>
                      <a:pPr marL="285750" indent="-285750" algn="just">
                        <a:buFont typeface="Arial" panose="020B0604020202020204" pitchFamily="34" charset="0"/>
                        <a:buChar char="•"/>
                      </a:pPr>
                      <a:endParaRPr lang="en-ZA" b="1" dirty="0" smtClean="0"/>
                    </a:p>
                    <a:p>
                      <a:pPr marL="285750" indent="-285750" algn="just">
                        <a:buFont typeface="Arial" panose="020B0604020202020204" pitchFamily="34" charset="0"/>
                        <a:buChar char="•"/>
                      </a:pPr>
                      <a:endParaRPr lang="en-ZA" b="1" dirty="0" smtClean="0"/>
                    </a:p>
                    <a:p>
                      <a:pPr algn="just"/>
                      <a:endParaRPr lang="en-ZA" b="1" dirty="0"/>
                    </a:p>
                  </a:txBody>
                  <a:tcPr/>
                </a:tc>
                <a:tc>
                  <a:txBody>
                    <a:bodyPr/>
                    <a:lstStyle/>
                    <a:p>
                      <a:pPr algn="just"/>
                      <a:r>
                        <a:rPr lang="en-ZA" b="1" dirty="0" smtClean="0"/>
                        <a:t>Threats:</a:t>
                      </a:r>
                    </a:p>
                    <a:p>
                      <a:pPr algn="just"/>
                      <a:r>
                        <a:rPr lang="en-ZA" b="1" dirty="0" smtClean="0"/>
                        <a:t>•The recent Covid-19 pandemic.</a:t>
                      </a:r>
                    </a:p>
                    <a:p>
                      <a:pPr algn="just"/>
                      <a:r>
                        <a:rPr lang="en-ZA" b="1" dirty="0" smtClean="0"/>
                        <a:t>•Availability of substitute products in the industry.</a:t>
                      </a:r>
                      <a:endParaRPr lang="en-ZA" b="1" dirty="0"/>
                    </a:p>
                  </a:txBody>
                  <a:tcPr/>
                </a:tc>
              </a:tr>
            </a:tbl>
          </a:graphicData>
        </a:graphic>
      </p:graphicFrame>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23179500"/>
      </p:ext>
    </p:extLst>
  </p:cSld>
  <p:clrMapOvr>
    <a:masterClrMapping/>
  </p:clrMapOvr>
  <mc:AlternateContent xmlns:mc="http://schemas.openxmlformats.org/markup-compatibility/2006">
    <mc:Choice xmlns:p14="http://schemas.microsoft.com/office/powerpoint/2010/main" Requires="p14">
      <p:transition spd="slow" p14:dur="2000" advTm="78816"/>
    </mc:Choice>
    <mc:Fallback>
      <p:transition spd="slow" advTm="788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Internal-External Environmental analysis of Virgin Media </a:t>
            </a:r>
            <a:r>
              <a:rPr lang="en-ZA" dirty="0" err="1"/>
              <a:t>contd</a:t>
            </a:r>
            <a:r>
              <a:rPr lang="en-ZA" dirty="0"/>
              <a:t>…</a:t>
            </a:r>
          </a:p>
        </p:txBody>
      </p:sp>
      <p:sp>
        <p:nvSpPr>
          <p:cNvPr id="3" name="Content Placeholder 2"/>
          <p:cNvSpPr>
            <a:spLocks noGrp="1"/>
          </p:cNvSpPr>
          <p:nvPr>
            <p:ph idx="1"/>
          </p:nvPr>
        </p:nvSpPr>
        <p:spPr/>
        <p:txBody>
          <a:bodyPr/>
          <a:lstStyle/>
          <a:p>
            <a:pPr marL="0" indent="0">
              <a:buNone/>
            </a:pPr>
            <a:r>
              <a:rPr lang="en-ZA" b="1" dirty="0"/>
              <a:t>Porter’s five </a:t>
            </a:r>
            <a:r>
              <a:rPr lang="en-ZA" b="1" dirty="0" smtClean="0"/>
              <a:t>forces:</a:t>
            </a:r>
          </a:p>
          <a:p>
            <a:pPr marL="0" indent="0">
              <a:buNone/>
            </a:pPr>
            <a:r>
              <a:rPr lang="en-ZA" b="1" dirty="0" smtClean="0"/>
              <a:t> </a:t>
            </a:r>
          </a:p>
          <a:p>
            <a:pPr marL="0" indent="0">
              <a:buNone/>
            </a:pPr>
            <a:endParaRPr lang="en-ZA" b="1" dirty="0"/>
          </a:p>
          <a:p>
            <a:pPr marL="0" indent="0">
              <a:buNone/>
            </a:pPr>
            <a:endParaRPr lang="en-ZA" dirty="0"/>
          </a:p>
        </p:txBody>
      </p:sp>
      <p:pic>
        <p:nvPicPr>
          <p:cNvPr id="4" name="Picture 3"/>
          <p:cNvPicPr>
            <a:picLocks noChangeAspect="1"/>
          </p:cNvPicPr>
          <p:nvPr/>
        </p:nvPicPr>
        <p:blipFill>
          <a:blip r:embed="rId4"/>
          <a:stretch>
            <a:fillRect/>
          </a:stretch>
        </p:blipFill>
        <p:spPr>
          <a:xfrm>
            <a:off x="776472" y="1468719"/>
            <a:ext cx="9144000" cy="5389281"/>
          </a:xfrm>
          <a:prstGeom prst="rect">
            <a:avLst/>
          </a:prstGeom>
        </p:spPr>
      </p:pic>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62411144"/>
      </p:ext>
    </p:extLst>
  </p:cSld>
  <p:clrMapOvr>
    <a:masterClrMapping/>
  </p:clrMapOvr>
  <mc:AlternateContent xmlns:mc="http://schemas.openxmlformats.org/markup-compatibility/2006">
    <mc:Choice xmlns:p14="http://schemas.microsoft.com/office/powerpoint/2010/main" Requires="p14">
      <p:transition spd="slow" p14:dur="2000" advTm="106102"/>
    </mc:Choice>
    <mc:Fallback>
      <p:transition spd="slow" advTm="1061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a:t>Digital disruption of the media industry</a:t>
            </a:r>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a:t>According to Cacciatore and Iyengar (2016), the ecosystem of the media industry is undergoing fundamental changes as disruptive innovations take precedence and are transforming the dominating rules in the industry as they are construed polymediation and media digitalization. </a:t>
            </a:r>
            <a:endParaRPr lang="en-ZA" dirty="0" smtClean="0"/>
          </a:p>
          <a:p>
            <a:pPr algn="just">
              <a:buFont typeface="Wingdings" panose="05000000000000000000" pitchFamily="2" charset="2"/>
              <a:buChar char="q"/>
            </a:pPr>
            <a:r>
              <a:rPr lang="en-ZA" dirty="0" smtClean="0"/>
              <a:t>There </a:t>
            </a:r>
            <a:r>
              <a:rPr lang="en-ZA" dirty="0"/>
              <a:t>are a number of digital initiatives </a:t>
            </a:r>
            <a:r>
              <a:rPr lang="en-ZA" dirty="0" smtClean="0"/>
              <a:t>(as cited by Rad, 2017)that </a:t>
            </a:r>
            <a:r>
              <a:rPr lang="en-ZA" dirty="0"/>
              <a:t>formulate building blocks for media companies which are transforming their businesses categorized as personalization and contextualization, content fragmentation, and partnerships and industrialization—which are believed to be of vital importance to the digital transformation of the media industry</a:t>
            </a:r>
            <a:r>
              <a:rPr lang="en-ZA" dirty="0" smtClean="0"/>
              <a:t>.</a:t>
            </a:r>
          </a:p>
          <a:p>
            <a:pPr marL="0" indent="0">
              <a:buNone/>
            </a:pPr>
            <a:endParaRPr lang="en-ZA" dirty="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69196662"/>
      </p:ext>
    </p:extLst>
  </p:cSld>
  <p:clrMapOvr>
    <a:masterClrMapping/>
  </p:clrMapOvr>
  <mc:AlternateContent xmlns:mc="http://schemas.openxmlformats.org/markup-compatibility/2006">
    <mc:Choice xmlns:p14="http://schemas.microsoft.com/office/powerpoint/2010/main" Requires="p14">
      <p:transition spd="slow" p14:dur="2000" advTm="52807"/>
    </mc:Choice>
    <mc:Fallback>
      <p:transition spd="slow" advTm="528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Conclusion</a:t>
            </a:r>
            <a:endParaRPr lang="en-ZA" dirty="0"/>
          </a:p>
        </p:txBody>
      </p:sp>
      <p:sp>
        <p:nvSpPr>
          <p:cNvPr id="3" name="Content Placeholder 2"/>
          <p:cNvSpPr>
            <a:spLocks noGrp="1"/>
          </p:cNvSpPr>
          <p:nvPr>
            <p:ph idx="1"/>
          </p:nvPr>
        </p:nvSpPr>
        <p:spPr/>
        <p:txBody>
          <a:bodyPr/>
          <a:lstStyle/>
          <a:p>
            <a:pPr algn="just">
              <a:buFont typeface="Wingdings" panose="05000000000000000000" pitchFamily="2" charset="2"/>
              <a:buChar char="q"/>
            </a:pPr>
            <a:r>
              <a:rPr lang="en-ZA" dirty="0"/>
              <a:t>In conclusive remarks, technologically, Virgin Media is a sound company who has been and still is riding the waves of fourth industrial revolution and global economic downturns like the 2008 global economic meltdown and the current Covid-19 pandemic. </a:t>
            </a:r>
            <a:endParaRPr lang="en-ZA" dirty="0" smtClean="0"/>
          </a:p>
          <a:p>
            <a:pPr algn="just">
              <a:buFont typeface="Wingdings" panose="05000000000000000000" pitchFamily="2" charset="2"/>
              <a:buChar char="q"/>
            </a:pPr>
            <a:r>
              <a:rPr lang="en-ZA" dirty="0" smtClean="0"/>
              <a:t>However</a:t>
            </a:r>
            <a:r>
              <a:rPr lang="en-ZA" dirty="0"/>
              <a:t>, the company needs to continuously take advantage of the opportunities presented by the external environment and capitalize on its internal capabilities to ward of growing competition in the industry. </a:t>
            </a:r>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217500463"/>
      </p:ext>
    </p:extLst>
  </p:cSld>
  <p:clrMapOvr>
    <a:masterClrMapping/>
  </p:clrMapOvr>
  <mc:AlternateContent xmlns:mc="http://schemas.openxmlformats.org/markup-compatibility/2006">
    <mc:Choice xmlns:p14="http://schemas.microsoft.com/office/powerpoint/2010/main" Requires="p14">
      <p:transition spd="slow" p14:dur="2000" advTm="32779"/>
    </mc:Choice>
    <mc:Fallback>
      <p:transition spd="slow" advTm="32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Bibliography</a:t>
            </a:r>
            <a:endParaRPr lang="en-ZA" dirty="0"/>
          </a:p>
        </p:txBody>
      </p:sp>
      <p:sp>
        <p:nvSpPr>
          <p:cNvPr id="3" name="Content Placeholder 2"/>
          <p:cNvSpPr>
            <a:spLocks noGrp="1"/>
          </p:cNvSpPr>
          <p:nvPr>
            <p:ph idx="1"/>
          </p:nvPr>
        </p:nvSpPr>
        <p:spPr/>
        <p:txBody>
          <a:bodyPr>
            <a:normAutofit fontScale="70000" lnSpcReduction="20000"/>
          </a:bodyPr>
          <a:lstStyle/>
          <a:p>
            <a:pPr algn="just">
              <a:buFont typeface="Wingdings" panose="05000000000000000000" pitchFamily="2" charset="2"/>
              <a:buChar char="q"/>
            </a:pPr>
            <a:r>
              <a:rPr lang="en-ZA" dirty="0"/>
              <a:t>Bharadwaj, A., Sawy, O.A.E., Pavlou, P.A. and Venkatraman, N., (2013). Digital business strategy: Toward a next generation of insights. </a:t>
            </a:r>
            <a:r>
              <a:rPr lang="en-ZA" i="1" dirty="0"/>
              <a:t>MIS Quarterly</a:t>
            </a:r>
            <a:r>
              <a:rPr lang="en-ZA" dirty="0"/>
              <a:t>, 37(2), pp. 471-482</a:t>
            </a:r>
            <a:r>
              <a:rPr lang="en-ZA" dirty="0" smtClean="0"/>
              <a:t>.</a:t>
            </a:r>
            <a:endParaRPr lang="en-ZA" dirty="0"/>
          </a:p>
          <a:p>
            <a:pPr algn="just">
              <a:buFont typeface="Wingdings" panose="05000000000000000000" pitchFamily="2" charset="2"/>
              <a:buChar char="q"/>
            </a:pPr>
            <a:r>
              <a:rPr lang="en-ZA" dirty="0"/>
              <a:t>Christensen, C.M., Baumann, H., Ruggles, R. and Sadtler, T. M., (2006). Disruptive innovation for social change. </a:t>
            </a:r>
            <a:r>
              <a:rPr lang="en-ZA" i="1" dirty="0"/>
              <a:t>Harvard Business Review, December</a:t>
            </a:r>
            <a:r>
              <a:rPr lang="en-ZA" dirty="0"/>
              <a:t>, pp. </a:t>
            </a:r>
            <a:r>
              <a:rPr lang="en-ZA" dirty="0" smtClean="0"/>
              <a:t>94-101</a:t>
            </a:r>
            <a:endParaRPr lang="en-ZA" dirty="0"/>
          </a:p>
          <a:p>
            <a:pPr algn="just">
              <a:buFont typeface="Wingdings" panose="05000000000000000000" pitchFamily="2" charset="2"/>
              <a:buChar char="q"/>
            </a:pPr>
            <a:r>
              <a:rPr lang="en-ZA" dirty="0"/>
              <a:t>Department for Culture Media and Sport, (2016). </a:t>
            </a:r>
            <a:r>
              <a:rPr lang="en-ZA" i="1" dirty="0"/>
              <a:t>2010 to 2015 government policy: Communications and Telecomms</a:t>
            </a:r>
            <a:r>
              <a:rPr lang="en-ZA" dirty="0"/>
              <a:t>, [online], Available at: London: GOV.UK. Web [Accessed 3 June 2021].</a:t>
            </a:r>
          </a:p>
          <a:p>
            <a:pPr algn="just">
              <a:buFont typeface="Wingdings" panose="05000000000000000000" pitchFamily="2" charset="2"/>
              <a:buChar char="q"/>
            </a:pPr>
            <a:r>
              <a:rPr lang="en-ZA" dirty="0"/>
              <a:t>Dyer, J.H., Gregersen, H.B. and Christensen, C.M., (2009). The innovator's DNA. </a:t>
            </a:r>
            <a:r>
              <a:rPr lang="en-ZA" i="1" dirty="0"/>
              <a:t>Harvard Business Review</a:t>
            </a:r>
            <a:r>
              <a:rPr lang="en-ZA" dirty="0"/>
              <a:t>, December, pp. </a:t>
            </a:r>
            <a:r>
              <a:rPr lang="en-ZA" dirty="0" smtClean="0"/>
              <a:t>61-67</a:t>
            </a:r>
            <a:endParaRPr lang="en-ZA" dirty="0"/>
          </a:p>
          <a:p>
            <a:pPr algn="just">
              <a:buFont typeface="Wingdings" panose="05000000000000000000" pitchFamily="2" charset="2"/>
              <a:buChar char="q"/>
            </a:pPr>
            <a:r>
              <a:rPr lang="en-ZA" dirty="0"/>
              <a:t>European Commission, (2015). </a:t>
            </a:r>
            <a:r>
              <a:rPr lang="en-ZA" i="1" dirty="0"/>
              <a:t>European Commission (EC), digital transformation of European industry and enterprises: A report of the strategic policy forum on digital entrepreneurship</a:t>
            </a:r>
            <a:r>
              <a:rPr lang="en-ZA" dirty="0"/>
              <a:t>, [online], Available at: http://ec.europa.eu/DocsRoom/documents/9462/attachments/1/translations/en/renditions/native  [Accessed 28 May 2021</a:t>
            </a:r>
            <a:r>
              <a:rPr lang="en-ZA" dirty="0" smtClean="0"/>
              <a:t>].</a:t>
            </a:r>
            <a:endParaRPr lang="en-ZA" dirty="0"/>
          </a:p>
          <a:p>
            <a:pPr algn="just">
              <a:buFont typeface="Wingdings" panose="05000000000000000000" pitchFamily="2" charset="2"/>
              <a:buChar char="q"/>
            </a:pPr>
            <a:r>
              <a:rPr lang="en-ZA" dirty="0"/>
              <a:t>Rad, M.G., (2017). Disruptive innovation in media industry ecosystem and need for improving managerial cognitive capabilities in polymediation era. </a:t>
            </a:r>
            <a:r>
              <a:rPr lang="en-ZA" i="1" dirty="0"/>
              <a:t>Contingent Business &amp; Management</a:t>
            </a:r>
            <a:r>
              <a:rPr lang="en-ZA" dirty="0"/>
              <a:t>, [e-journal] 4(1). https://doi.org/10.1080/23311975.2017.1352183.</a:t>
            </a:r>
          </a:p>
          <a:p>
            <a:pPr>
              <a:buFont typeface="Wingdings" panose="05000000000000000000" pitchFamily="2" charset="2"/>
              <a:buChar char="q"/>
            </a:pPr>
            <a:endParaRPr lang="en-ZA" dirty="0"/>
          </a:p>
          <a:p>
            <a:pPr>
              <a:buFont typeface="Wingdings" panose="05000000000000000000" pitchFamily="2" charset="2"/>
              <a:buChar char="q"/>
            </a:pPr>
            <a:endParaRPr lang="en-ZA" dirty="0"/>
          </a:p>
        </p:txBody>
      </p:sp>
      <p:pic>
        <p:nvPicPr>
          <p:cNvPr id="8" name="Audio 7">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616048217"/>
      </p:ext>
    </p:extLst>
  </p:cSld>
  <p:clrMapOvr>
    <a:masterClrMapping/>
  </p:clrMapOvr>
  <mc:AlternateContent xmlns:mc="http://schemas.openxmlformats.org/markup-compatibility/2006">
    <mc:Choice xmlns:p14="http://schemas.microsoft.com/office/powerpoint/2010/main" Requires="p14">
      <p:transition spd="slow" p14:dur="2000" advTm="482"/>
    </mc:Choice>
    <mc:Fallback>
      <p:transition spd="slow" advTm="4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ZA" dirty="0" smtClean="0"/>
              <a:t>Bibliography </a:t>
            </a:r>
            <a:r>
              <a:rPr lang="en-ZA" dirty="0" err="1" smtClean="0"/>
              <a:t>contd</a:t>
            </a:r>
            <a:r>
              <a:rPr lang="en-ZA" dirty="0" smtClean="0"/>
              <a:t>…</a:t>
            </a:r>
            <a:endParaRPr lang="en-ZA" dirty="0"/>
          </a:p>
        </p:txBody>
      </p:sp>
      <p:sp>
        <p:nvSpPr>
          <p:cNvPr id="3" name="Content Placeholder 2"/>
          <p:cNvSpPr>
            <a:spLocks noGrp="1"/>
          </p:cNvSpPr>
          <p:nvPr>
            <p:ph idx="1"/>
          </p:nvPr>
        </p:nvSpPr>
        <p:spPr/>
        <p:txBody>
          <a:bodyPr>
            <a:normAutofit/>
          </a:bodyPr>
          <a:lstStyle/>
          <a:p>
            <a:pPr algn="just">
              <a:buFont typeface="Wingdings" panose="05000000000000000000" pitchFamily="2" charset="2"/>
              <a:buChar char="q"/>
            </a:pPr>
            <a:r>
              <a:rPr lang="en-ZA" sz="1400" dirty="0"/>
              <a:t>Schilling, M.A., (2013). </a:t>
            </a:r>
            <a:r>
              <a:rPr lang="en-ZA" sz="1400" i="1" dirty="0"/>
              <a:t>Strategic management of technological Innovation</a:t>
            </a:r>
            <a:r>
              <a:rPr lang="en-ZA" sz="1400" dirty="0"/>
              <a:t>. 2nd ed. New York: McGraw-Hill Education</a:t>
            </a:r>
            <a:r>
              <a:rPr lang="en-ZA" sz="1400" dirty="0" smtClean="0"/>
              <a:t>.</a:t>
            </a:r>
          </a:p>
          <a:p>
            <a:pPr algn="just">
              <a:buFont typeface="Wingdings" panose="05000000000000000000" pitchFamily="2" charset="2"/>
              <a:buChar char="q"/>
            </a:pPr>
            <a:r>
              <a:rPr lang="en-ZA" sz="1400" dirty="0" smtClean="0"/>
              <a:t> Thompson</a:t>
            </a:r>
            <a:r>
              <a:rPr lang="en-ZA" sz="1400" dirty="0"/>
              <a:t>, A.A., Peteraf, M.A., Gamble, J.E. and Strickland, A.J., (2016). </a:t>
            </a:r>
            <a:r>
              <a:rPr lang="en-ZA" sz="1400" i="1" dirty="0"/>
              <a:t>Crafting and executing strategy: the quest for competitive advantage: concepts and readings</a:t>
            </a:r>
            <a:r>
              <a:rPr lang="en-ZA" sz="1400" dirty="0"/>
              <a:t>. 20th ed. New York: McGraw-Hill Education</a:t>
            </a:r>
            <a:r>
              <a:rPr lang="en-ZA" sz="1400" dirty="0" smtClean="0"/>
              <a:t>.</a:t>
            </a:r>
          </a:p>
          <a:p>
            <a:pPr algn="just">
              <a:buFont typeface="Wingdings" panose="05000000000000000000" pitchFamily="2" charset="2"/>
              <a:buChar char="q"/>
            </a:pPr>
            <a:r>
              <a:rPr lang="en-ZA" sz="1400" dirty="0" smtClean="0"/>
              <a:t>Virgin </a:t>
            </a:r>
            <a:r>
              <a:rPr lang="en-ZA" sz="1400" dirty="0"/>
              <a:t>Media, (2012). </a:t>
            </a:r>
            <a:r>
              <a:rPr lang="en-ZA" sz="1400" i="1" dirty="0"/>
              <a:t>Annual report pursuant to </a:t>
            </a:r>
            <a:r>
              <a:rPr lang="en-ZA" sz="1400" i="1" dirty="0" smtClean="0"/>
              <a:t>section </a:t>
            </a:r>
            <a:r>
              <a:rPr lang="en-ZA" sz="1400" i="1" dirty="0"/>
              <a:t>13 and 15(d) for the fiscal year ended December 31, 2012</a:t>
            </a:r>
            <a:r>
              <a:rPr lang="en-ZA" sz="1400" dirty="0"/>
              <a:t>. Available </a:t>
            </a:r>
            <a:r>
              <a:rPr lang="en-ZA" sz="1400" dirty="0" smtClean="0"/>
              <a:t>at: http</a:t>
            </a:r>
            <a:r>
              <a:rPr lang="en-ZA" sz="1400" dirty="0"/>
              <a:t>://phx.corporateir.net/External.File?item=UGFyZW50SUQ9MTcxMTYzfENoaWxkSUQ9LTF8VHlwZT0z&amp;t=1  [Accessed 22 May 2021</a:t>
            </a:r>
            <a:r>
              <a:rPr lang="en-ZA" sz="1400" dirty="0" smtClean="0"/>
              <a:t>]</a:t>
            </a:r>
            <a:endParaRPr lang="en-ZA" sz="1400" dirty="0"/>
          </a:p>
          <a:p>
            <a:pPr algn="just">
              <a:buFont typeface="Wingdings" panose="05000000000000000000" pitchFamily="2" charset="2"/>
              <a:buChar char="q"/>
            </a:pPr>
            <a:r>
              <a:rPr lang="en-ZA" sz="1400" dirty="0"/>
              <a:t>WEF, (2016). </a:t>
            </a:r>
            <a:r>
              <a:rPr lang="en-ZA" sz="1400" i="1" dirty="0"/>
              <a:t>Digital transformation of industries: Media industry</a:t>
            </a:r>
            <a:r>
              <a:rPr lang="en-ZA" sz="1400" dirty="0"/>
              <a:t>. World Economic Forum Report. [Google Scholar] Available </a:t>
            </a:r>
            <a:r>
              <a:rPr lang="en-ZA" sz="1400" dirty="0" err="1" smtClean="0"/>
              <a:t>at:http</a:t>
            </a:r>
            <a:r>
              <a:rPr lang="en-ZA" sz="1400" dirty="0"/>
              <a:t>://scholar.google.com/scholar_lookup?hl=en&amp;publication_year=2016&amp;author=WEF&amp;title=Digital+transformation+of+industries%3A+Media+industry  [Accessed 22 May 2021]</a:t>
            </a:r>
          </a:p>
          <a:p>
            <a:pPr marL="0" indent="0">
              <a:buNone/>
            </a:pPr>
            <a:endParaRPr lang="en-ZA" sz="1400" dirty="0"/>
          </a:p>
        </p:txBody>
      </p:sp>
      <p:pic>
        <p:nvPicPr>
          <p:cNvPr id="10" name="Audio 9">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5220224"/>
      </p:ext>
    </p:extLst>
  </p:cSld>
  <p:clrMapOvr>
    <a:masterClrMapping/>
  </p:clrMapOvr>
  <mc:AlternateContent xmlns:mc="http://schemas.openxmlformats.org/markup-compatibility/2006">
    <mc:Choice xmlns:p14="http://schemas.microsoft.com/office/powerpoint/2010/main" Requires="p14">
      <p:transition spd="slow" p14:dur="2000" advTm="658"/>
    </mc:Choice>
    <mc:Fallback>
      <p:transition spd="slow" advTm="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xmlns=""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1938</TotalTime>
  <Words>1221</Words>
  <Application>Microsoft Office PowerPoint</Application>
  <PresentationFormat>Custom</PresentationFormat>
  <Paragraphs>59</Paragraphs>
  <Slides>12</Slides>
  <Notes>0</Notes>
  <HiddenSlides>0</HiddenSlides>
  <MMClips>12</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Ion</vt:lpstr>
      <vt:lpstr>Company Analysis of Virgin Media Inc</vt:lpstr>
      <vt:lpstr>Introduction</vt:lpstr>
      <vt:lpstr>Company Background</vt:lpstr>
      <vt:lpstr>UK media sector analysis</vt:lpstr>
      <vt:lpstr>Internal-External Environmental analysis of Virgin Media</vt:lpstr>
      <vt:lpstr>Internal-External Environmental analysis of Virgin Media contd…</vt:lpstr>
      <vt:lpstr>Internal-External Environmental analysis of Virgin Media contd…</vt:lpstr>
      <vt:lpstr>Internal-External Environmental analysis of Virgin Media contd…</vt:lpstr>
      <vt:lpstr>Digital disruption of the media industry</vt:lpstr>
      <vt:lpstr>Conclusion</vt:lpstr>
      <vt:lpstr>Bibliography</vt:lpstr>
      <vt:lpstr>Bibliography contd…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Virgin Media</dc:title>
  <dc:creator>Marjorie Gunzvenzve</dc:creator>
  <cp:lastModifiedBy>Gunzvenzve Marjorie</cp:lastModifiedBy>
  <cp:revision>30</cp:revision>
  <dcterms:created xsi:type="dcterms:W3CDTF">2021-06-14T19:48:41Z</dcterms:created>
  <dcterms:modified xsi:type="dcterms:W3CDTF">2021-06-19T21:19:47Z</dcterms:modified>
</cp:coreProperties>
</file>