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8288000" cy="10287000"/>
  <p:notesSz cx="6858000" cy="9144000"/>
  <p:embeddedFontLst>
    <p:embeddedFont>
      <p:font typeface="Poppins" pitchFamily="2" charset="77"/>
      <p:regular r:id="rId13"/>
    </p:embeddedFont>
    <p:embeddedFont>
      <p:font typeface="Poppins Medium" panose="00000600000000000000" pitchFamily="2" charset="77"/>
      <p:regular r:id="rId14"/>
    </p:embeddedFont>
    <p:embeddedFont>
      <p:font typeface="Times New Roman Bold" panose="02020803070505020304" pitchFamily="18" charset="0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13" autoAdjust="0"/>
    <p:restoredTop sz="96993" autoAdjust="0"/>
  </p:normalViewPr>
  <p:slideViewPr>
    <p:cSldViewPr>
      <p:cViewPr varScale="1">
        <p:scale>
          <a:sx n="96" d="100"/>
          <a:sy n="96" d="100"/>
        </p:scale>
        <p:origin x="304" y="4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56BA6-F6D7-4297-9F18-2D1E09AF7F8C}" type="datetimeFigureOut">
              <a:rPr lang="en-IN" smtClean="0"/>
              <a:t>17/11/25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88A14-D66F-45ED-897F-DD8E462B2B9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08545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6917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6621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6423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92181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65506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0574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6253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66386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647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endParaRPr lang="en-GB" sz="1200" kern="1200" noProof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8A14-D66F-45ED-897F-DD8E462B2B92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8008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329166" y="1028700"/>
            <a:ext cx="7930134" cy="8229600"/>
            <a:chOff x="0" y="0"/>
            <a:chExt cx="2088595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88595" cy="2167467"/>
            </a:xfrm>
            <a:custGeom>
              <a:avLst/>
              <a:gdLst/>
              <a:ahLst/>
              <a:cxnLst/>
              <a:rect l="l" t="t" r="r" b="b"/>
              <a:pathLst>
                <a:path w="2088595" h="2167467">
                  <a:moveTo>
                    <a:pt x="0" y="0"/>
                  </a:moveTo>
                  <a:lnTo>
                    <a:pt x="2088595" y="0"/>
                  </a:lnTo>
                  <a:lnTo>
                    <a:pt x="2088595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088595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550078" y="1243405"/>
            <a:ext cx="7488310" cy="7800191"/>
            <a:chOff x="0" y="0"/>
            <a:chExt cx="1972230" cy="20543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72230" cy="2054371"/>
            </a:xfrm>
            <a:custGeom>
              <a:avLst/>
              <a:gdLst/>
              <a:ahLst/>
              <a:cxnLst/>
              <a:rect l="l" t="t" r="r" b="b"/>
              <a:pathLst>
                <a:path w="1972230" h="2054371">
                  <a:moveTo>
                    <a:pt x="103387" y="0"/>
                  </a:moveTo>
                  <a:lnTo>
                    <a:pt x="1868843" y="0"/>
                  </a:lnTo>
                  <a:cubicBezTo>
                    <a:pt x="1925942" y="0"/>
                    <a:pt x="1972230" y="46288"/>
                    <a:pt x="1972230" y="103387"/>
                  </a:cubicBezTo>
                  <a:lnTo>
                    <a:pt x="1972230" y="1950984"/>
                  </a:lnTo>
                  <a:cubicBezTo>
                    <a:pt x="1972230" y="2008083"/>
                    <a:pt x="1925942" y="2054371"/>
                    <a:pt x="1868843" y="2054371"/>
                  </a:cubicBezTo>
                  <a:lnTo>
                    <a:pt x="103387" y="2054371"/>
                  </a:lnTo>
                  <a:cubicBezTo>
                    <a:pt x="46288" y="2054371"/>
                    <a:pt x="0" y="2008083"/>
                    <a:pt x="0" y="1950984"/>
                  </a:cubicBezTo>
                  <a:lnTo>
                    <a:pt x="0" y="103387"/>
                  </a:lnTo>
                  <a:cubicBezTo>
                    <a:pt x="0" y="46288"/>
                    <a:pt x="46288" y="0"/>
                    <a:pt x="103387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972230" cy="20924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1028700" y="5153025"/>
            <a:ext cx="8300466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grpSp>
        <p:nvGrpSpPr>
          <p:cNvPr id="14" name="Group 14"/>
          <p:cNvGrpSpPr/>
          <p:nvPr/>
        </p:nvGrpSpPr>
        <p:grpSpPr>
          <a:xfrm>
            <a:off x="1028700" y="8270748"/>
            <a:ext cx="8521378" cy="987552"/>
            <a:chOff x="0" y="0"/>
            <a:chExt cx="2244314" cy="26009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244314" cy="260096"/>
            </a:xfrm>
            <a:custGeom>
              <a:avLst/>
              <a:gdLst/>
              <a:ahLst/>
              <a:cxnLst/>
              <a:rect l="l" t="t" r="r" b="b"/>
              <a:pathLst>
                <a:path w="2244314" h="260096">
                  <a:moveTo>
                    <a:pt x="0" y="0"/>
                  </a:moveTo>
                  <a:lnTo>
                    <a:pt x="2244314" y="0"/>
                  </a:lnTo>
                  <a:lnTo>
                    <a:pt x="2244314" y="260096"/>
                  </a:lnTo>
                  <a:lnTo>
                    <a:pt x="0" y="260096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244314" cy="2981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sp>
        <p:nvSpPr>
          <p:cNvPr id="17" name="Freeform 17"/>
          <p:cNvSpPr/>
          <p:nvPr/>
        </p:nvSpPr>
        <p:spPr>
          <a:xfrm>
            <a:off x="5031937" y="4812167"/>
            <a:ext cx="681717" cy="681717"/>
          </a:xfrm>
          <a:custGeom>
            <a:avLst/>
            <a:gdLst/>
            <a:ahLst/>
            <a:cxnLst/>
            <a:rect l="l" t="t" r="r" b="b"/>
            <a:pathLst>
              <a:path w="681717" h="681717">
                <a:moveTo>
                  <a:pt x="0" y="0"/>
                </a:moveTo>
                <a:lnTo>
                  <a:pt x="681717" y="0"/>
                </a:lnTo>
                <a:lnTo>
                  <a:pt x="681717" y="681716"/>
                </a:lnTo>
                <a:lnTo>
                  <a:pt x="0" y="6817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18" name="Group 18"/>
          <p:cNvGrpSpPr/>
          <p:nvPr/>
        </p:nvGrpSpPr>
        <p:grpSpPr>
          <a:xfrm>
            <a:off x="9737931" y="1724025"/>
            <a:ext cx="3477038" cy="7133272"/>
            <a:chOff x="0" y="0"/>
            <a:chExt cx="538684" cy="110513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38684" cy="1105131"/>
            </a:xfrm>
            <a:custGeom>
              <a:avLst/>
              <a:gdLst/>
              <a:ahLst/>
              <a:cxnLst/>
              <a:rect l="l" t="t" r="r" b="b"/>
              <a:pathLst>
                <a:path w="538684" h="1105131">
                  <a:moveTo>
                    <a:pt x="538684" y="0"/>
                  </a:moveTo>
                  <a:lnTo>
                    <a:pt x="538684" y="990831"/>
                  </a:lnTo>
                  <a:lnTo>
                    <a:pt x="269342" y="1105131"/>
                  </a:lnTo>
                  <a:lnTo>
                    <a:pt x="0" y="990831"/>
                  </a:lnTo>
                  <a:lnTo>
                    <a:pt x="0" y="0"/>
                  </a:lnTo>
                  <a:lnTo>
                    <a:pt x="538684" y="0"/>
                  </a:lnTo>
                  <a:close/>
                </a:path>
              </a:pathLst>
            </a:custGeom>
            <a:blipFill>
              <a:blip r:embed="rId7"/>
              <a:stretch>
                <a:fillRect l="-114122" r="-114122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3373497" y="1724025"/>
            <a:ext cx="3477038" cy="7133272"/>
            <a:chOff x="0" y="0"/>
            <a:chExt cx="538684" cy="110513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38684" cy="1105131"/>
            </a:xfrm>
            <a:custGeom>
              <a:avLst/>
              <a:gdLst/>
              <a:ahLst/>
              <a:cxnLst/>
              <a:rect l="l" t="t" r="r" b="b"/>
              <a:pathLst>
                <a:path w="538684" h="1105131">
                  <a:moveTo>
                    <a:pt x="538684" y="0"/>
                  </a:moveTo>
                  <a:lnTo>
                    <a:pt x="538684" y="990831"/>
                  </a:lnTo>
                  <a:lnTo>
                    <a:pt x="269342" y="1105131"/>
                  </a:lnTo>
                  <a:lnTo>
                    <a:pt x="0" y="990831"/>
                  </a:lnTo>
                  <a:lnTo>
                    <a:pt x="0" y="0"/>
                  </a:lnTo>
                  <a:lnTo>
                    <a:pt x="538684" y="0"/>
                  </a:lnTo>
                  <a:close/>
                </a:path>
              </a:pathLst>
            </a:custGeom>
            <a:blipFill>
              <a:blip r:embed="rId8"/>
              <a:stretch>
                <a:fillRect l="-139719" r="-66480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518184" y="5982081"/>
            <a:ext cx="7542410" cy="875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08"/>
              </a:lnSpc>
            </a:pPr>
            <a:r>
              <a:rPr lang="en-GB" sz="2400" b="1" noProof="0" dirty="0">
                <a:solidFill>
                  <a:srgbClr val="8F3DC5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Intercultural Communication in Business: A Comparative Analysis of Samsung UK and South Korea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786756" y="8612314"/>
            <a:ext cx="7542410" cy="450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56"/>
              </a:lnSpc>
            </a:pPr>
            <a:r>
              <a:rPr lang="en-GB" sz="1800" noProof="0" dirty="0">
                <a:solidFill>
                  <a:srgbClr val="FFF8FF"/>
                </a:solidFill>
                <a:latin typeface="Poppins"/>
                <a:ea typeface="Poppins"/>
                <a:cs typeface="Poppins"/>
                <a:sym typeface="Poppins"/>
              </a:rPr>
              <a:t>Student Name | </a:t>
            </a:r>
            <a:r>
              <a:rPr lang="en-GB" dirty="0">
                <a:solidFill>
                  <a:srgbClr val="FFF8FF"/>
                </a:solidFill>
                <a:latin typeface="Poppins"/>
                <a:ea typeface="Poppins"/>
                <a:cs typeface="Poppins"/>
                <a:sym typeface="Poppins"/>
              </a:rPr>
              <a:t>Daniela Voda</a:t>
            </a:r>
          </a:p>
          <a:p>
            <a:pPr algn="l">
              <a:lnSpc>
                <a:spcPts val="1656"/>
              </a:lnSpc>
            </a:pPr>
            <a:r>
              <a:rPr lang="en-GB" sz="1800" noProof="0" dirty="0">
                <a:solidFill>
                  <a:srgbClr val="FFF8FF"/>
                </a:solidFill>
                <a:latin typeface="Poppins"/>
                <a:ea typeface="Poppins"/>
                <a:cs typeface="Poppins"/>
                <a:sym typeface="Poppins"/>
              </a:rPr>
              <a:t>Id number :22</a:t>
            </a:r>
            <a:r>
              <a:rPr lang="en-GB" dirty="0">
                <a:solidFill>
                  <a:srgbClr val="FFF8FF"/>
                </a:solidFill>
                <a:latin typeface="Poppins"/>
                <a:ea typeface="Poppins"/>
                <a:cs typeface="Poppins"/>
                <a:sym typeface="Poppins"/>
              </a:rPr>
              <a:t>46662</a:t>
            </a:r>
            <a:endParaRPr lang="en-GB" sz="1800" noProof="0" dirty="0">
              <a:solidFill>
                <a:srgbClr val="FFF8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28700" y="2928309"/>
            <a:ext cx="8300466" cy="15294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6"/>
              </a:lnSpc>
            </a:pPr>
            <a:r>
              <a:rPr lang="en-GB" sz="5778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LCBB6023 </a:t>
            </a:r>
          </a:p>
          <a:p>
            <a:pPr algn="ctr">
              <a:lnSpc>
                <a:spcPts val="5316"/>
              </a:lnSpc>
            </a:pPr>
            <a:r>
              <a:rPr lang="en-GB" sz="5778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INTERNATIONAL BUSINESS COMMUNICATIONS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050021"/>
            <a:chOff x="0" y="0"/>
            <a:chExt cx="4274726" cy="212017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20170"/>
            </a:xfrm>
            <a:custGeom>
              <a:avLst/>
              <a:gdLst/>
              <a:ahLst/>
              <a:cxnLst/>
              <a:rect l="l" t="t" r="r" b="b"/>
              <a:pathLst>
                <a:path w="4274726" h="2120170">
                  <a:moveTo>
                    <a:pt x="0" y="0"/>
                  </a:moveTo>
                  <a:lnTo>
                    <a:pt x="4274726" y="0"/>
                  </a:lnTo>
                  <a:lnTo>
                    <a:pt x="4274726" y="2120170"/>
                  </a:lnTo>
                  <a:lnTo>
                    <a:pt x="0" y="2120170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1582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1800324" y="1028700"/>
            <a:ext cx="5458976" cy="8229600"/>
            <a:chOff x="0" y="0"/>
            <a:chExt cx="1437755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37755" cy="2167467"/>
            </a:xfrm>
            <a:custGeom>
              <a:avLst/>
              <a:gdLst/>
              <a:ahLst/>
              <a:cxnLst/>
              <a:rect l="l" t="t" r="r" b="b"/>
              <a:pathLst>
                <a:path w="1437755" h="2167467">
                  <a:moveTo>
                    <a:pt x="0" y="0"/>
                  </a:moveTo>
                  <a:lnTo>
                    <a:pt x="1437755" y="0"/>
                  </a:lnTo>
                  <a:lnTo>
                    <a:pt x="1437755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437755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070170" y="1243405"/>
            <a:ext cx="4968218" cy="7800191"/>
            <a:chOff x="0" y="0"/>
            <a:chExt cx="1308502" cy="20543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08502" cy="2054371"/>
            </a:xfrm>
            <a:custGeom>
              <a:avLst/>
              <a:gdLst/>
              <a:ahLst/>
              <a:cxnLst/>
              <a:rect l="l" t="t" r="r" b="b"/>
              <a:pathLst>
                <a:path w="1308502" h="2054371">
                  <a:moveTo>
                    <a:pt x="155829" y="0"/>
                  </a:moveTo>
                  <a:lnTo>
                    <a:pt x="1152673" y="0"/>
                  </a:lnTo>
                  <a:cubicBezTo>
                    <a:pt x="1238735" y="0"/>
                    <a:pt x="1308502" y="69767"/>
                    <a:pt x="1308502" y="155829"/>
                  </a:cubicBezTo>
                  <a:lnTo>
                    <a:pt x="1308502" y="1898542"/>
                  </a:lnTo>
                  <a:cubicBezTo>
                    <a:pt x="1308502" y="1984604"/>
                    <a:pt x="1238735" y="2054371"/>
                    <a:pt x="1152673" y="2054371"/>
                  </a:cubicBezTo>
                  <a:lnTo>
                    <a:pt x="155829" y="2054371"/>
                  </a:lnTo>
                  <a:cubicBezTo>
                    <a:pt x="69767" y="2054371"/>
                    <a:pt x="0" y="1984604"/>
                    <a:pt x="0" y="1898542"/>
                  </a:cubicBezTo>
                  <a:lnTo>
                    <a:pt x="0" y="155829"/>
                  </a:lnTo>
                  <a:cubicBezTo>
                    <a:pt x="0" y="69767"/>
                    <a:pt x="69767" y="0"/>
                    <a:pt x="155829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308502" cy="20924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1028700" y="3148300"/>
            <a:ext cx="10771624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grpSp>
        <p:nvGrpSpPr>
          <p:cNvPr id="14" name="Group 14"/>
          <p:cNvGrpSpPr/>
          <p:nvPr/>
        </p:nvGrpSpPr>
        <p:grpSpPr>
          <a:xfrm>
            <a:off x="1028700" y="3148300"/>
            <a:ext cx="10771624" cy="6110000"/>
            <a:chOff x="0" y="0"/>
            <a:chExt cx="2836971" cy="160921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836971" cy="1609218"/>
            </a:xfrm>
            <a:custGeom>
              <a:avLst/>
              <a:gdLst/>
              <a:ahLst/>
              <a:cxnLst/>
              <a:rect l="l" t="t" r="r" b="b"/>
              <a:pathLst>
                <a:path w="2836971" h="1609218">
                  <a:moveTo>
                    <a:pt x="0" y="0"/>
                  </a:moveTo>
                  <a:lnTo>
                    <a:pt x="2836971" y="0"/>
                  </a:lnTo>
                  <a:lnTo>
                    <a:pt x="2836971" y="1609218"/>
                  </a:lnTo>
                  <a:lnTo>
                    <a:pt x="0" y="1609218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836971" cy="16473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sp>
        <p:nvSpPr>
          <p:cNvPr id="17" name="Freeform 17"/>
          <p:cNvSpPr/>
          <p:nvPr/>
        </p:nvSpPr>
        <p:spPr>
          <a:xfrm>
            <a:off x="10803019" y="2363100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18" name="Group 18"/>
          <p:cNvGrpSpPr/>
          <p:nvPr/>
        </p:nvGrpSpPr>
        <p:grpSpPr>
          <a:xfrm>
            <a:off x="12070170" y="1243405"/>
            <a:ext cx="4968218" cy="7835317"/>
            <a:chOff x="0" y="0"/>
            <a:chExt cx="769707" cy="1213896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769707" cy="1213896"/>
            </a:xfrm>
            <a:custGeom>
              <a:avLst/>
              <a:gdLst/>
              <a:ahLst/>
              <a:cxnLst/>
              <a:rect l="l" t="t" r="r" b="b"/>
              <a:pathLst>
                <a:path w="769707" h="1213896">
                  <a:moveTo>
                    <a:pt x="35841" y="0"/>
                  </a:moveTo>
                  <a:lnTo>
                    <a:pt x="733866" y="0"/>
                  </a:lnTo>
                  <a:cubicBezTo>
                    <a:pt x="753660" y="0"/>
                    <a:pt x="769707" y="16046"/>
                    <a:pt x="769707" y="35841"/>
                  </a:cubicBezTo>
                  <a:lnTo>
                    <a:pt x="769707" y="1178055"/>
                  </a:lnTo>
                  <a:cubicBezTo>
                    <a:pt x="769707" y="1187560"/>
                    <a:pt x="765931" y="1196677"/>
                    <a:pt x="759209" y="1203398"/>
                  </a:cubicBezTo>
                  <a:cubicBezTo>
                    <a:pt x="752488" y="1210120"/>
                    <a:pt x="743372" y="1213896"/>
                    <a:pt x="733866" y="1213896"/>
                  </a:cubicBezTo>
                  <a:lnTo>
                    <a:pt x="35841" y="1213896"/>
                  </a:lnTo>
                  <a:cubicBezTo>
                    <a:pt x="16046" y="1213896"/>
                    <a:pt x="0" y="1197849"/>
                    <a:pt x="0" y="1178055"/>
                  </a:cubicBezTo>
                  <a:lnTo>
                    <a:pt x="0" y="35841"/>
                  </a:lnTo>
                  <a:cubicBezTo>
                    <a:pt x="0" y="16046"/>
                    <a:pt x="16046" y="0"/>
                    <a:pt x="35841" y="0"/>
                  </a:cubicBezTo>
                  <a:close/>
                </a:path>
              </a:pathLst>
            </a:custGeom>
            <a:blipFill>
              <a:blip r:embed="rId7"/>
              <a:stretch>
                <a:fillRect l="-56560" r="-56560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448083" y="3783786"/>
            <a:ext cx="9932858" cy="4505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significance of effective intercultural communication has grown in multinational companies due to globalisation (Deresky, 2017).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Samsung is a South Korean technology conglomerate that runs operations in various global markets, including the United Kingdom.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cross-cultural environment is an eye-opener to the importance of national cultural values in management, communication, and teamwork.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presentation will critically examine the communication practices between Samsung's UK subsidiary and its Korean headquarters.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discussion uses the Cultural Dimensions Theory by Hofstede as a reference to establish some similarities, differences, challenges, and opportunities (The Culture Factor, 2020).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543218" y="1700112"/>
            <a:ext cx="8652884" cy="961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95"/>
              </a:lnSpc>
            </a:pPr>
            <a:r>
              <a:rPr lang="en-GB" sz="48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INTRODUCTION &amp; PURPOSE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573835" y="3043309"/>
            <a:ext cx="7685465" cy="6214991"/>
            <a:chOff x="0" y="0"/>
            <a:chExt cx="2024155" cy="163687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24155" cy="1636870"/>
            </a:xfrm>
            <a:custGeom>
              <a:avLst/>
              <a:gdLst/>
              <a:ahLst/>
              <a:cxnLst/>
              <a:rect l="l" t="t" r="r" b="b"/>
              <a:pathLst>
                <a:path w="2024155" h="1636870">
                  <a:moveTo>
                    <a:pt x="0" y="0"/>
                  </a:moveTo>
                  <a:lnTo>
                    <a:pt x="2024155" y="0"/>
                  </a:lnTo>
                  <a:lnTo>
                    <a:pt x="2024155" y="1636870"/>
                  </a:lnTo>
                  <a:lnTo>
                    <a:pt x="0" y="1636870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024155" cy="16749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9926260" y="3367159"/>
            <a:ext cx="6994547" cy="5571271"/>
            <a:chOff x="0" y="0"/>
            <a:chExt cx="1842185" cy="146733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842185" cy="1467331"/>
            </a:xfrm>
            <a:custGeom>
              <a:avLst/>
              <a:gdLst/>
              <a:ahLst/>
              <a:cxnLst/>
              <a:rect l="l" t="t" r="r" b="b"/>
              <a:pathLst>
                <a:path w="1842185" h="1467331">
                  <a:moveTo>
                    <a:pt x="110685" y="0"/>
                  </a:moveTo>
                  <a:lnTo>
                    <a:pt x="1731500" y="0"/>
                  </a:lnTo>
                  <a:cubicBezTo>
                    <a:pt x="1760856" y="0"/>
                    <a:pt x="1789009" y="11661"/>
                    <a:pt x="1809766" y="32419"/>
                  </a:cubicBezTo>
                  <a:cubicBezTo>
                    <a:pt x="1830524" y="53176"/>
                    <a:pt x="1842185" y="81330"/>
                    <a:pt x="1842185" y="110685"/>
                  </a:cubicBezTo>
                  <a:lnTo>
                    <a:pt x="1842185" y="1356645"/>
                  </a:lnTo>
                  <a:cubicBezTo>
                    <a:pt x="1842185" y="1386001"/>
                    <a:pt x="1830524" y="1414154"/>
                    <a:pt x="1809766" y="1434912"/>
                  </a:cubicBezTo>
                  <a:cubicBezTo>
                    <a:pt x="1789009" y="1455669"/>
                    <a:pt x="1760856" y="1467331"/>
                    <a:pt x="1731500" y="1467331"/>
                  </a:cubicBezTo>
                  <a:lnTo>
                    <a:pt x="110685" y="1467331"/>
                  </a:lnTo>
                  <a:cubicBezTo>
                    <a:pt x="49555" y="1467331"/>
                    <a:pt x="0" y="1417775"/>
                    <a:pt x="0" y="1356645"/>
                  </a:cubicBezTo>
                  <a:lnTo>
                    <a:pt x="0" y="110685"/>
                  </a:lnTo>
                  <a:cubicBezTo>
                    <a:pt x="0" y="81330"/>
                    <a:pt x="11661" y="53176"/>
                    <a:pt x="32419" y="32419"/>
                  </a:cubicBezTo>
                  <a:cubicBezTo>
                    <a:pt x="53176" y="11661"/>
                    <a:pt x="81330" y="0"/>
                    <a:pt x="110685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842185" cy="15054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1028700" y="3043309"/>
            <a:ext cx="16230600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4" name="Freeform 14"/>
          <p:cNvSpPr/>
          <p:nvPr/>
        </p:nvSpPr>
        <p:spPr>
          <a:xfrm>
            <a:off x="16048882" y="2294645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15" name="Group 15"/>
          <p:cNvGrpSpPr/>
          <p:nvPr/>
        </p:nvGrpSpPr>
        <p:grpSpPr>
          <a:xfrm>
            <a:off x="9926260" y="3326130"/>
            <a:ext cx="6994547" cy="5612300"/>
            <a:chOff x="0" y="0"/>
            <a:chExt cx="1083638" cy="869492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83638" cy="869492"/>
            </a:xfrm>
            <a:custGeom>
              <a:avLst/>
              <a:gdLst/>
              <a:ahLst/>
              <a:cxnLst/>
              <a:rect l="l" t="t" r="r" b="b"/>
              <a:pathLst>
                <a:path w="1083638" h="869492">
                  <a:moveTo>
                    <a:pt x="25458" y="0"/>
                  </a:moveTo>
                  <a:lnTo>
                    <a:pt x="1058181" y="0"/>
                  </a:lnTo>
                  <a:cubicBezTo>
                    <a:pt x="1064933" y="0"/>
                    <a:pt x="1071408" y="2682"/>
                    <a:pt x="1076182" y="7456"/>
                  </a:cubicBezTo>
                  <a:cubicBezTo>
                    <a:pt x="1080956" y="12231"/>
                    <a:pt x="1083638" y="18706"/>
                    <a:pt x="1083638" y="25458"/>
                  </a:cubicBezTo>
                  <a:lnTo>
                    <a:pt x="1083638" y="844035"/>
                  </a:lnTo>
                  <a:cubicBezTo>
                    <a:pt x="1083638" y="850786"/>
                    <a:pt x="1080956" y="857262"/>
                    <a:pt x="1076182" y="862036"/>
                  </a:cubicBezTo>
                  <a:cubicBezTo>
                    <a:pt x="1071408" y="866810"/>
                    <a:pt x="1064933" y="869492"/>
                    <a:pt x="1058181" y="869492"/>
                  </a:cubicBezTo>
                  <a:lnTo>
                    <a:pt x="25458" y="869492"/>
                  </a:lnTo>
                  <a:cubicBezTo>
                    <a:pt x="18706" y="869492"/>
                    <a:pt x="12231" y="866810"/>
                    <a:pt x="7456" y="862036"/>
                  </a:cubicBezTo>
                  <a:cubicBezTo>
                    <a:pt x="2682" y="857262"/>
                    <a:pt x="0" y="850786"/>
                    <a:pt x="0" y="844035"/>
                  </a:cubicBezTo>
                  <a:lnTo>
                    <a:pt x="0" y="25458"/>
                  </a:lnTo>
                  <a:cubicBezTo>
                    <a:pt x="0" y="18706"/>
                    <a:pt x="2682" y="12231"/>
                    <a:pt x="7456" y="7456"/>
                  </a:cubicBezTo>
                  <a:cubicBezTo>
                    <a:pt x="12231" y="2682"/>
                    <a:pt x="18706" y="0"/>
                    <a:pt x="25458" y="0"/>
                  </a:cubicBezTo>
                  <a:close/>
                </a:path>
              </a:pathLst>
            </a:custGeom>
            <a:blipFill>
              <a:blip r:embed="rId7"/>
              <a:stretch>
                <a:fillRect l="-6863" r="-6863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384320" y="3400425"/>
            <a:ext cx="7759680" cy="532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299"/>
              </a:lnSpc>
            </a:pP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Cultural Dimensions Theory by Geert Hofstede describes the impact of national values on workplace communication and management behaviour (Greene, 2024).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b="1" noProof="0" dirty="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Power Distance:</a:t>
            </a: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Korea – 60 | UK – 35 → Korea values hierarchy; the UK prefers equality.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b="1" noProof="0" dirty="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Individualism: </a:t>
            </a: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 – 18 | UK – 89 → Korea is collectivist; the UK is individualistic.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b="1" noProof="0" dirty="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Uncertainty Avoidance: </a:t>
            </a: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 – 85 | UK – 35 → Koreans prefer structure; Britons accept ambiguity.</a:t>
            </a:r>
          </a:p>
          <a:p>
            <a:pPr marL="539749" lvl="1" indent="-269875" algn="just">
              <a:lnSpc>
                <a:spcPts val="3299"/>
              </a:lnSpc>
              <a:buFont typeface="Arial"/>
              <a:buChar char="•"/>
            </a:pPr>
            <a:r>
              <a:rPr lang="en-GB" sz="2499" b="1" noProof="0" dirty="0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Long-Term Orientation: </a:t>
            </a: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 – 100 | UK – 51 → Korea emphasises long-term stability.</a:t>
            </a:r>
          </a:p>
          <a:p>
            <a:pPr algn="just">
              <a:lnSpc>
                <a:spcPts val="3299"/>
              </a:lnSpc>
            </a:pPr>
            <a:r>
              <a:rPr lang="en-GB" sz="2499" noProof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differences influence Samsung's intercultural communication practices.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84320" y="1595121"/>
            <a:ext cx="11755942" cy="9821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95"/>
              </a:lnSpc>
            </a:pPr>
            <a:r>
              <a:rPr lang="en-GB" sz="5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HOFSTEDE’S CULTURAL DIMENSIONS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5544800" y="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846703" cy="8229600"/>
            <a:chOff x="0" y="0"/>
            <a:chExt cx="4436992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436992" cy="2167467"/>
            </a:xfrm>
            <a:custGeom>
              <a:avLst/>
              <a:gdLst/>
              <a:ahLst/>
              <a:cxnLst/>
              <a:rect l="l" t="t" r="r" b="b"/>
              <a:pathLst>
                <a:path w="4436992" h="2167467">
                  <a:moveTo>
                    <a:pt x="0" y="0"/>
                  </a:moveTo>
                  <a:lnTo>
                    <a:pt x="4436992" y="0"/>
                  </a:lnTo>
                  <a:lnTo>
                    <a:pt x="4436992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436992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1028700"/>
            <a:ext cx="7685465" cy="8236708"/>
            <a:chOff x="0" y="0"/>
            <a:chExt cx="10247287" cy="10982277"/>
          </a:xfrm>
        </p:grpSpPr>
        <p:grpSp>
          <p:nvGrpSpPr>
            <p:cNvPr id="8" name="Group 8"/>
            <p:cNvGrpSpPr/>
            <p:nvPr/>
          </p:nvGrpSpPr>
          <p:grpSpPr>
            <a:xfrm>
              <a:off x="0" y="0"/>
              <a:ext cx="10247287" cy="10982277"/>
              <a:chOff x="0" y="0"/>
              <a:chExt cx="2024155" cy="2169339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024155" cy="2169339"/>
              </a:xfrm>
              <a:custGeom>
                <a:avLst/>
                <a:gdLst/>
                <a:ahLst/>
                <a:cxnLst/>
                <a:rect l="l" t="t" r="r" b="b"/>
                <a:pathLst>
                  <a:path w="2024155" h="2169339">
                    <a:moveTo>
                      <a:pt x="0" y="0"/>
                    </a:moveTo>
                    <a:lnTo>
                      <a:pt x="2024155" y="0"/>
                    </a:lnTo>
                    <a:lnTo>
                      <a:pt x="2024155" y="2169339"/>
                    </a:lnTo>
                    <a:lnTo>
                      <a:pt x="0" y="2169339"/>
                    </a:lnTo>
                    <a:close/>
                  </a:path>
                </a:pathLst>
              </a:custGeom>
              <a:solidFill>
                <a:srgbClr val="8F3DC5"/>
              </a:solidFill>
              <a:ln w="19050" cap="sq">
                <a:solidFill>
                  <a:srgbClr val="8F3DC5"/>
                </a:solidFill>
                <a:prstDash val="solid"/>
                <a:miter/>
              </a:ln>
            </p:spPr>
            <p:txBody>
              <a:bodyPr/>
              <a:lstStyle/>
              <a:p>
                <a:endParaRPr lang="en-GB" noProof="0" dirty="0"/>
              </a:p>
            </p:txBody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2024155" cy="220743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 lang="en-GB" noProof="0" dirty="0"/>
              </a:p>
            </p:txBody>
          </p:sp>
        </p:grpSp>
        <p:grpSp>
          <p:nvGrpSpPr>
            <p:cNvPr id="11" name="Group 11"/>
            <p:cNvGrpSpPr/>
            <p:nvPr/>
          </p:nvGrpSpPr>
          <p:grpSpPr>
            <a:xfrm>
              <a:off x="469900" y="627716"/>
              <a:ext cx="9326063" cy="9624960"/>
              <a:chOff x="0" y="0"/>
              <a:chExt cx="1842185" cy="1901227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1842185" cy="1901227"/>
              </a:xfrm>
              <a:custGeom>
                <a:avLst/>
                <a:gdLst/>
                <a:ahLst/>
                <a:cxnLst/>
                <a:rect l="l" t="t" r="r" b="b"/>
                <a:pathLst>
                  <a:path w="1842185" h="1901227">
                    <a:moveTo>
                      <a:pt x="110685" y="0"/>
                    </a:moveTo>
                    <a:lnTo>
                      <a:pt x="1731500" y="0"/>
                    </a:lnTo>
                    <a:cubicBezTo>
                      <a:pt x="1760856" y="0"/>
                      <a:pt x="1789009" y="11661"/>
                      <a:pt x="1809766" y="32419"/>
                    </a:cubicBezTo>
                    <a:cubicBezTo>
                      <a:pt x="1830524" y="53176"/>
                      <a:pt x="1842185" y="81330"/>
                      <a:pt x="1842185" y="110685"/>
                    </a:cubicBezTo>
                    <a:lnTo>
                      <a:pt x="1842185" y="1790541"/>
                    </a:lnTo>
                    <a:cubicBezTo>
                      <a:pt x="1842185" y="1819897"/>
                      <a:pt x="1830524" y="1848050"/>
                      <a:pt x="1809766" y="1868808"/>
                    </a:cubicBezTo>
                    <a:cubicBezTo>
                      <a:pt x="1789009" y="1889565"/>
                      <a:pt x="1760856" y="1901227"/>
                      <a:pt x="1731500" y="1901227"/>
                    </a:cubicBezTo>
                    <a:lnTo>
                      <a:pt x="110685" y="1901227"/>
                    </a:lnTo>
                    <a:cubicBezTo>
                      <a:pt x="81330" y="1901227"/>
                      <a:pt x="53176" y="1889565"/>
                      <a:pt x="32419" y="1868808"/>
                    </a:cubicBezTo>
                    <a:cubicBezTo>
                      <a:pt x="11661" y="1848050"/>
                      <a:pt x="0" y="1819897"/>
                      <a:pt x="0" y="1790541"/>
                    </a:cubicBezTo>
                    <a:lnTo>
                      <a:pt x="0" y="110685"/>
                    </a:lnTo>
                    <a:cubicBezTo>
                      <a:pt x="0" y="81330"/>
                      <a:pt x="11661" y="53176"/>
                      <a:pt x="32419" y="32419"/>
                    </a:cubicBezTo>
                    <a:cubicBezTo>
                      <a:pt x="53176" y="11661"/>
                      <a:pt x="81330" y="0"/>
                      <a:pt x="110685" y="0"/>
                    </a:cubicBezTo>
                    <a:close/>
                  </a:path>
                </a:pathLst>
              </a:custGeom>
              <a:solidFill>
                <a:srgbClr val="FFF8FF"/>
              </a:solidFill>
              <a:ln cap="rnd">
                <a:noFill/>
                <a:prstDash val="solid"/>
                <a:round/>
              </a:ln>
            </p:spPr>
            <p:txBody>
              <a:bodyPr/>
              <a:lstStyle/>
              <a:p>
                <a:endParaRPr lang="en-GB" noProof="0" dirty="0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0" y="-38100"/>
                <a:ext cx="1842185" cy="193932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  <a:endParaRPr lang="en-GB" noProof="0" dirty="0"/>
              </a:p>
            </p:txBody>
          </p:sp>
        </p:grpSp>
      </p:grpSp>
      <p:sp>
        <p:nvSpPr>
          <p:cNvPr id="14" name="AutoShape 14"/>
          <p:cNvSpPr/>
          <p:nvPr/>
        </p:nvSpPr>
        <p:spPr>
          <a:xfrm flipV="1">
            <a:off x="8714165" y="2932346"/>
            <a:ext cx="8545135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5" name="AutoShape 15"/>
          <p:cNvSpPr/>
          <p:nvPr/>
        </p:nvSpPr>
        <p:spPr>
          <a:xfrm flipV="1">
            <a:off x="8714165" y="5205484"/>
            <a:ext cx="8545135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6" name="Freeform 16"/>
          <p:cNvSpPr/>
          <p:nvPr/>
        </p:nvSpPr>
        <p:spPr>
          <a:xfrm>
            <a:off x="17177662" y="2043444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17" name="Group 17"/>
          <p:cNvGrpSpPr/>
          <p:nvPr/>
        </p:nvGrpSpPr>
        <p:grpSpPr>
          <a:xfrm>
            <a:off x="8714165" y="2594708"/>
            <a:ext cx="9161238" cy="6670700"/>
            <a:chOff x="0" y="0"/>
            <a:chExt cx="2412836" cy="175689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412836" cy="1756892"/>
            </a:xfrm>
            <a:custGeom>
              <a:avLst/>
              <a:gdLst/>
              <a:ahLst/>
              <a:cxnLst/>
              <a:rect l="l" t="t" r="r" b="b"/>
              <a:pathLst>
                <a:path w="2412836" h="1756892">
                  <a:moveTo>
                    <a:pt x="0" y="0"/>
                  </a:moveTo>
                  <a:lnTo>
                    <a:pt x="2412836" y="0"/>
                  </a:lnTo>
                  <a:lnTo>
                    <a:pt x="2412836" y="1756892"/>
                  </a:lnTo>
                  <a:lnTo>
                    <a:pt x="0" y="1756892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38100"/>
              <a:ext cx="2412836" cy="17949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336540" y="1445703"/>
            <a:ext cx="7101711" cy="7377624"/>
            <a:chOff x="0" y="0"/>
            <a:chExt cx="782402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782402" cy="812800"/>
            </a:xfrm>
            <a:custGeom>
              <a:avLst/>
              <a:gdLst/>
              <a:ahLst/>
              <a:cxnLst/>
              <a:rect l="l" t="t" r="r" b="b"/>
              <a:pathLst>
                <a:path w="782402" h="812800">
                  <a:moveTo>
                    <a:pt x="25073" y="0"/>
                  </a:moveTo>
                  <a:lnTo>
                    <a:pt x="757329" y="0"/>
                  </a:lnTo>
                  <a:cubicBezTo>
                    <a:pt x="771177" y="0"/>
                    <a:pt x="782402" y="11226"/>
                    <a:pt x="782402" y="25073"/>
                  </a:cubicBezTo>
                  <a:lnTo>
                    <a:pt x="782402" y="787727"/>
                  </a:lnTo>
                  <a:cubicBezTo>
                    <a:pt x="782402" y="801574"/>
                    <a:pt x="771177" y="812800"/>
                    <a:pt x="757329" y="812800"/>
                  </a:cubicBezTo>
                  <a:lnTo>
                    <a:pt x="25073" y="812800"/>
                  </a:lnTo>
                  <a:cubicBezTo>
                    <a:pt x="11226" y="812800"/>
                    <a:pt x="0" y="801574"/>
                    <a:pt x="0" y="787727"/>
                  </a:cubicBezTo>
                  <a:lnTo>
                    <a:pt x="0" y="25073"/>
                  </a:lnTo>
                  <a:cubicBezTo>
                    <a:pt x="0" y="11226"/>
                    <a:pt x="11226" y="0"/>
                    <a:pt x="25073" y="0"/>
                  </a:cubicBezTo>
                  <a:close/>
                </a:path>
              </a:pathLst>
            </a:custGeom>
            <a:blipFill>
              <a:blip r:embed="rId7"/>
              <a:stretch>
                <a:fillRect l="-42342" t="-22961" r="-84748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8714165" y="2822622"/>
            <a:ext cx="8766955" cy="6167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Traditional communication in Samsung Korea is top-down, formal, indirect, and has the Confucian notion of harmony (</a:t>
            </a:r>
            <a:r>
              <a:rPr lang="en-GB" sz="2200" noProof="0" dirty="0" err="1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inhwa</a:t>
            </a: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Authority, seniority, and hierarchy are respected, hence the basis of workplace behaviour.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Superiors are rarely challenged by employees because unity and saving face are valued more than an open confrontation (OECD, 2023).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Decision-making is based on a consensus style, where unity in decision-making is achieved at the cost of speed of innovation and dynamism (Kim, 2023).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managers’ focus on loyalty, hard work, and communal attainment, which fits the high Power Distance (60) and low Individualism (18) scores (The Culture Factor, 2020).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Such a system builds a cohesive and stable team, but may stifle creativity and bottom-up feedback.</a:t>
            </a:r>
          </a:p>
          <a:p>
            <a:pPr marL="474981" lvl="1" indent="-237491" algn="just">
              <a:lnSpc>
                <a:spcPts val="290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Regardless of these limitations, a hierarchical culture has played a significant role in long-term consistency and quality at Samsung (Chu, 2024).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948937" y="1448764"/>
            <a:ext cx="7460924" cy="941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95"/>
              </a:lnSpc>
            </a:pPr>
            <a:r>
              <a:rPr lang="en-GB" sz="4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SAMSUNG IN SOUTH KOREA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1028700"/>
            <a:ext cx="5038464" cy="8236708"/>
            <a:chOff x="0" y="0"/>
            <a:chExt cx="1327003" cy="216933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27003" cy="2169339"/>
            </a:xfrm>
            <a:custGeom>
              <a:avLst/>
              <a:gdLst/>
              <a:ahLst/>
              <a:cxnLst/>
              <a:rect l="l" t="t" r="r" b="b"/>
              <a:pathLst>
                <a:path w="1327003" h="2169339">
                  <a:moveTo>
                    <a:pt x="0" y="0"/>
                  </a:moveTo>
                  <a:lnTo>
                    <a:pt x="1327003" y="0"/>
                  </a:lnTo>
                  <a:lnTo>
                    <a:pt x="1327003" y="2169339"/>
                  </a:lnTo>
                  <a:lnTo>
                    <a:pt x="0" y="2169339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27003" cy="2207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55177" y="1241107"/>
            <a:ext cx="4585510" cy="7704117"/>
            <a:chOff x="0" y="0"/>
            <a:chExt cx="1207706" cy="202906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207706" cy="2029068"/>
            </a:xfrm>
            <a:custGeom>
              <a:avLst/>
              <a:gdLst/>
              <a:ahLst/>
              <a:cxnLst/>
              <a:rect l="l" t="t" r="r" b="b"/>
              <a:pathLst>
                <a:path w="1207706" h="2029068">
                  <a:moveTo>
                    <a:pt x="168834" y="0"/>
                  </a:moveTo>
                  <a:lnTo>
                    <a:pt x="1038872" y="0"/>
                  </a:lnTo>
                  <a:cubicBezTo>
                    <a:pt x="1132116" y="0"/>
                    <a:pt x="1207706" y="75590"/>
                    <a:pt x="1207706" y="168834"/>
                  </a:cubicBezTo>
                  <a:lnTo>
                    <a:pt x="1207706" y="1860234"/>
                  </a:lnTo>
                  <a:cubicBezTo>
                    <a:pt x="1207706" y="1953478"/>
                    <a:pt x="1132116" y="2029068"/>
                    <a:pt x="1038872" y="2029068"/>
                  </a:cubicBezTo>
                  <a:lnTo>
                    <a:pt x="168834" y="2029068"/>
                  </a:lnTo>
                  <a:cubicBezTo>
                    <a:pt x="75590" y="2029068"/>
                    <a:pt x="0" y="1953478"/>
                    <a:pt x="0" y="1860234"/>
                  </a:cubicBezTo>
                  <a:lnTo>
                    <a:pt x="0" y="168834"/>
                  </a:lnTo>
                  <a:cubicBezTo>
                    <a:pt x="0" y="75590"/>
                    <a:pt x="75590" y="0"/>
                    <a:pt x="168834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207706" cy="20671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6088219" y="2399601"/>
            <a:ext cx="11171081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4" name="Freeform 14"/>
          <p:cNvSpPr/>
          <p:nvPr/>
        </p:nvSpPr>
        <p:spPr>
          <a:xfrm>
            <a:off x="17046893" y="2187194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5" name="Freeform 15"/>
          <p:cNvSpPr/>
          <p:nvPr/>
        </p:nvSpPr>
        <p:spPr>
          <a:xfrm>
            <a:off x="816293" y="816293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16" name="Group 16"/>
          <p:cNvGrpSpPr/>
          <p:nvPr/>
        </p:nvGrpSpPr>
        <p:grpSpPr>
          <a:xfrm>
            <a:off x="1255177" y="1241107"/>
            <a:ext cx="4659587" cy="7860290"/>
            <a:chOff x="0" y="0"/>
            <a:chExt cx="721892" cy="121776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21892" cy="1217765"/>
            </a:xfrm>
            <a:custGeom>
              <a:avLst/>
              <a:gdLst/>
              <a:ahLst/>
              <a:cxnLst/>
              <a:rect l="l" t="t" r="r" b="b"/>
              <a:pathLst>
                <a:path w="721892" h="1217765">
                  <a:moveTo>
                    <a:pt x="38215" y="0"/>
                  </a:moveTo>
                  <a:lnTo>
                    <a:pt x="683677" y="0"/>
                  </a:lnTo>
                  <a:cubicBezTo>
                    <a:pt x="704783" y="0"/>
                    <a:pt x="721892" y="17109"/>
                    <a:pt x="721892" y="38215"/>
                  </a:cubicBezTo>
                  <a:lnTo>
                    <a:pt x="721892" y="1179550"/>
                  </a:lnTo>
                  <a:cubicBezTo>
                    <a:pt x="721892" y="1200655"/>
                    <a:pt x="704783" y="1217765"/>
                    <a:pt x="683677" y="1217765"/>
                  </a:cubicBezTo>
                  <a:lnTo>
                    <a:pt x="38215" y="1217765"/>
                  </a:lnTo>
                  <a:cubicBezTo>
                    <a:pt x="17109" y="1217765"/>
                    <a:pt x="0" y="1200655"/>
                    <a:pt x="0" y="1179550"/>
                  </a:cubicBezTo>
                  <a:lnTo>
                    <a:pt x="0" y="38215"/>
                  </a:lnTo>
                  <a:cubicBezTo>
                    <a:pt x="0" y="17109"/>
                    <a:pt x="17109" y="0"/>
                    <a:pt x="38215" y="0"/>
                  </a:cubicBezTo>
                  <a:close/>
                </a:path>
              </a:pathLst>
            </a:custGeom>
            <a:blipFill>
              <a:blip r:embed="rId7"/>
              <a:stretch>
                <a:fillRect l="-81789" r="-81789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6333009" y="2660743"/>
            <a:ext cx="10564367" cy="6288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Samsung UK has a low power distance culture, which places open and direct communication and transparency (Samsung Electronics, 2023).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Trojan workers are also allowed to express their opinions openly and criticize the management ideas without fear of retribution (Saunders, 2025).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meetings are informal, which encourages work together, equality, and innovative suggestions.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 of decision-making is swift and personalistic, and it is results-focused rather than being reached through long-term agreements (McGregor, 2024).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 is participative leadership where accountability and quantifiable results are given emphasis.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emphasis is put on work-life balance and the welfare of workers, which corresponds to moderate uncertainty avoidance and high individualism of the UK.</a:t>
            </a:r>
          </a:p>
          <a:p>
            <a:pPr marL="518160" lvl="1" indent="-259080" algn="l">
              <a:lnSpc>
                <a:spcPts val="3311"/>
              </a:lnSpc>
              <a:buFont typeface="Arial"/>
              <a:buChar char="•"/>
            </a:pPr>
            <a:r>
              <a:rPr lang="en-GB" sz="24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Such culture promotes creativity and motivation, which can cause tension with the headquarters of Samsung that favour structure, seniority, and group decision-making.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177220" y="1303098"/>
            <a:ext cx="9801843" cy="941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95"/>
              </a:lnSpc>
            </a:pPr>
            <a:r>
              <a:rPr lang="en-GB" sz="48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SAMSUNG IN THE UNITED KINGDOM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561373" y="1028700"/>
            <a:ext cx="6697927" cy="8229600"/>
            <a:chOff x="0" y="0"/>
            <a:chExt cx="1764063" cy="216746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764063" cy="2167467"/>
            </a:xfrm>
            <a:custGeom>
              <a:avLst/>
              <a:gdLst/>
              <a:ahLst/>
              <a:cxnLst/>
              <a:rect l="l" t="t" r="r" b="b"/>
              <a:pathLst>
                <a:path w="1764063" h="2167467">
                  <a:moveTo>
                    <a:pt x="0" y="0"/>
                  </a:moveTo>
                  <a:lnTo>
                    <a:pt x="1764063" y="0"/>
                  </a:lnTo>
                  <a:lnTo>
                    <a:pt x="1764063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764063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0843895" y="1243405"/>
            <a:ext cx="6194493" cy="7800191"/>
            <a:chOff x="0" y="0"/>
            <a:chExt cx="1631471" cy="20543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631471" cy="2054371"/>
            </a:xfrm>
            <a:custGeom>
              <a:avLst/>
              <a:gdLst/>
              <a:ahLst/>
              <a:cxnLst/>
              <a:rect l="l" t="t" r="r" b="b"/>
              <a:pathLst>
                <a:path w="1631471" h="2054371">
                  <a:moveTo>
                    <a:pt x="124981" y="0"/>
                  </a:moveTo>
                  <a:lnTo>
                    <a:pt x="1506491" y="0"/>
                  </a:lnTo>
                  <a:cubicBezTo>
                    <a:pt x="1539638" y="0"/>
                    <a:pt x="1571427" y="13168"/>
                    <a:pt x="1594865" y="36606"/>
                  </a:cubicBezTo>
                  <a:cubicBezTo>
                    <a:pt x="1618304" y="60044"/>
                    <a:pt x="1631471" y="91834"/>
                    <a:pt x="1631471" y="124981"/>
                  </a:cubicBezTo>
                  <a:lnTo>
                    <a:pt x="1631471" y="1929390"/>
                  </a:lnTo>
                  <a:cubicBezTo>
                    <a:pt x="1631471" y="1962537"/>
                    <a:pt x="1618304" y="1994327"/>
                    <a:pt x="1594865" y="2017765"/>
                  </a:cubicBezTo>
                  <a:cubicBezTo>
                    <a:pt x="1571427" y="2041204"/>
                    <a:pt x="1539638" y="2054371"/>
                    <a:pt x="1506491" y="2054371"/>
                  </a:cubicBezTo>
                  <a:lnTo>
                    <a:pt x="124981" y="2054371"/>
                  </a:lnTo>
                  <a:cubicBezTo>
                    <a:pt x="91834" y="2054371"/>
                    <a:pt x="60044" y="2041204"/>
                    <a:pt x="36606" y="2017765"/>
                  </a:cubicBezTo>
                  <a:cubicBezTo>
                    <a:pt x="13168" y="1994327"/>
                    <a:pt x="0" y="1962537"/>
                    <a:pt x="0" y="1929390"/>
                  </a:cubicBezTo>
                  <a:lnTo>
                    <a:pt x="0" y="124981"/>
                  </a:lnTo>
                  <a:cubicBezTo>
                    <a:pt x="0" y="91834"/>
                    <a:pt x="13168" y="60044"/>
                    <a:pt x="36606" y="36606"/>
                  </a:cubicBezTo>
                  <a:cubicBezTo>
                    <a:pt x="60044" y="13168"/>
                    <a:pt x="91834" y="0"/>
                    <a:pt x="124981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631471" cy="20924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1028700" y="2401179"/>
            <a:ext cx="9532673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4" name="Freeform 14"/>
          <p:cNvSpPr/>
          <p:nvPr/>
        </p:nvSpPr>
        <p:spPr>
          <a:xfrm>
            <a:off x="5023302" y="2134362"/>
            <a:ext cx="496886" cy="496886"/>
          </a:xfrm>
          <a:custGeom>
            <a:avLst/>
            <a:gdLst/>
            <a:ahLst/>
            <a:cxnLst/>
            <a:rect l="l" t="t" r="r" b="b"/>
            <a:pathLst>
              <a:path w="496886" h="496886">
                <a:moveTo>
                  <a:pt x="0" y="0"/>
                </a:moveTo>
                <a:lnTo>
                  <a:pt x="496886" y="0"/>
                </a:lnTo>
                <a:lnTo>
                  <a:pt x="496886" y="496886"/>
                </a:lnTo>
                <a:lnTo>
                  <a:pt x="0" y="49688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5" name="AutoShape 15"/>
          <p:cNvSpPr/>
          <p:nvPr/>
        </p:nvSpPr>
        <p:spPr>
          <a:xfrm>
            <a:off x="1028700" y="4092114"/>
            <a:ext cx="9604551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6" name="AutoShape 16"/>
          <p:cNvSpPr/>
          <p:nvPr/>
        </p:nvSpPr>
        <p:spPr>
          <a:xfrm>
            <a:off x="1028700" y="5562505"/>
            <a:ext cx="9604551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7" name="AutoShape 17"/>
          <p:cNvSpPr/>
          <p:nvPr/>
        </p:nvSpPr>
        <p:spPr>
          <a:xfrm>
            <a:off x="1028700" y="7029355"/>
            <a:ext cx="9604551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8" name="AutoShape 18"/>
          <p:cNvSpPr/>
          <p:nvPr/>
        </p:nvSpPr>
        <p:spPr>
          <a:xfrm>
            <a:off x="1028700" y="8235093"/>
            <a:ext cx="9604551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grpSp>
        <p:nvGrpSpPr>
          <p:cNvPr id="19" name="Group 19"/>
          <p:cNvGrpSpPr/>
          <p:nvPr/>
        </p:nvGrpSpPr>
        <p:grpSpPr>
          <a:xfrm>
            <a:off x="10843895" y="284967"/>
            <a:ext cx="6194493" cy="9717065"/>
            <a:chOff x="0" y="0"/>
            <a:chExt cx="959689" cy="150542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59689" cy="1505428"/>
            </a:xfrm>
            <a:custGeom>
              <a:avLst/>
              <a:gdLst/>
              <a:ahLst/>
              <a:cxnLst/>
              <a:rect l="l" t="t" r="r" b="b"/>
              <a:pathLst>
                <a:path w="959689" h="1505428">
                  <a:moveTo>
                    <a:pt x="28746" y="0"/>
                  </a:moveTo>
                  <a:lnTo>
                    <a:pt x="930944" y="0"/>
                  </a:lnTo>
                  <a:cubicBezTo>
                    <a:pt x="946819" y="0"/>
                    <a:pt x="959689" y="12870"/>
                    <a:pt x="959689" y="28746"/>
                  </a:cubicBezTo>
                  <a:lnTo>
                    <a:pt x="959689" y="1476682"/>
                  </a:lnTo>
                  <a:cubicBezTo>
                    <a:pt x="959689" y="1492558"/>
                    <a:pt x="946819" y="1505428"/>
                    <a:pt x="930944" y="1505428"/>
                  </a:cubicBezTo>
                  <a:lnTo>
                    <a:pt x="28746" y="1505428"/>
                  </a:lnTo>
                  <a:cubicBezTo>
                    <a:pt x="12870" y="1505428"/>
                    <a:pt x="0" y="1492558"/>
                    <a:pt x="0" y="1476682"/>
                  </a:cubicBezTo>
                  <a:lnTo>
                    <a:pt x="0" y="28746"/>
                  </a:lnTo>
                  <a:cubicBezTo>
                    <a:pt x="0" y="12870"/>
                    <a:pt x="12870" y="0"/>
                    <a:pt x="28746" y="0"/>
                  </a:cubicBezTo>
                  <a:close/>
                </a:path>
              </a:pathLst>
            </a:custGeom>
            <a:blipFill>
              <a:blip r:embed="rId7"/>
              <a:stretch>
                <a:fillRect t="-5449" b="-3058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146587" y="2842196"/>
            <a:ext cx="9173678" cy="103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24"/>
              </a:lnSpc>
            </a:pPr>
            <a:r>
              <a:rPr lang="en-GB" sz="22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Hierarchy vs Egalitarianism: </a:t>
            </a: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South Korean employees prefer seniority and formality over British employees, who value equality and free communication. It may be a source of confusion when Korean managers seem detached or too formal (Richter, 2023).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369955" y="1356879"/>
            <a:ext cx="8300466" cy="745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36"/>
              </a:lnSpc>
            </a:pPr>
            <a:r>
              <a:rPr lang="en-GB" sz="4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KEY INTERCULTURAL CHALLENGES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46587" y="4369848"/>
            <a:ext cx="9173678" cy="1030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24"/>
              </a:lnSpc>
            </a:pPr>
            <a:r>
              <a:rPr lang="en-GB" sz="22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Indirect vs Direct Communication: </a:t>
            </a: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Korean employees use non-verbal communication and minor signals, and British people use straightforward and open communication. This usually results in misunderstanding at meetings or feedback.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146587" y="5923439"/>
            <a:ext cx="9173678" cy="783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24"/>
              </a:lnSpc>
            </a:pPr>
            <a:r>
              <a:rPr lang="en-GB" sz="22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Consensus vs Speed: </a:t>
            </a: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Korea, the decision-making process implies mutual agreeableness, whereas UK teams appreciate fast decision-making and independence. A combination of the two styles is capable of postponing projects.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46587" y="7248430"/>
            <a:ext cx="9173678" cy="783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24"/>
              </a:lnSpc>
            </a:pPr>
            <a:r>
              <a:rPr lang="en-GB" sz="22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Work–Life Expectations: </a:t>
            </a: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Koreans believe in loyalty and excessive hours, British employees demand work-life balance as it influences retention and motivation (Kang, 2020).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146587" y="8454168"/>
            <a:ext cx="9173678" cy="5354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024"/>
              </a:lnSpc>
            </a:pPr>
            <a:r>
              <a:rPr lang="en-GB" sz="22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Result: </a:t>
            </a: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Miscommunication, lower morale, and inefficiencies if not properly managed.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2220836" y="1025146"/>
            <a:ext cx="5038464" cy="8233154"/>
            <a:chOff x="0" y="0"/>
            <a:chExt cx="1327003" cy="216840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27003" cy="2168403"/>
            </a:xfrm>
            <a:custGeom>
              <a:avLst/>
              <a:gdLst/>
              <a:ahLst/>
              <a:cxnLst/>
              <a:rect l="l" t="t" r="r" b="b"/>
              <a:pathLst>
                <a:path w="1327003" h="2168403">
                  <a:moveTo>
                    <a:pt x="0" y="0"/>
                  </a:moveTo>
                  <a:lnTo>
                    <a:pt x="1327003" y="0"/>
                  </a:lnTo>
                  <a:lnTo>
                    <a:pt x="1327003" y="2168403"/>
                  </a:lnTo>
                  <a:lnTo>
                    <a:pt x="0" y="2168403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327003" cy="22065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2507866" y="1361923"/>
            <a:ext cx="4464405" cy="7559601"/>
            <a:chOff x="0" y="0"/>
            <a:chExt cx="1175810" cy="19910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75810" cy="1991006"/>
            </a:xfrm>
            <a:custGeom>
              <a:avLst/>
              <a:gdLst/>
              <a:ahLst/>
              <a:cxnLst/>
              <a:rect l="l" t="t" r="r" b="b"/>
              <a:pathLst>
                <a:path w="1175810" h="1991006">
                  <a:moveTo>
                    <a:pt x="173414" y="0"/>
                  </a:moveTo>
                  <a:lnTo>
                    <a:pt x="1002396" y="0"/>
                  </a:lnTo>
                  <a:cubicBezTo>
                    <a:pt x="1098170" y="0"/>
                    <a:pt x="1175810" y="77640"/>
                    <a:pt x="1175810" y="173414"/>
                  </a:cubicBezTo>
                  <a:lnTo>
                    <a:pt x="1175810" y="1817592"/>
                  </a:lnTo>
                  <a:cubicBezTo>
                    <a:pt x="1175810" y="1913366"/>
                    <a:pt x="1098170" y="1991006"/>
                    <a:pt x="1002396" y="1991006"/>
                  </a:cubicBezTo>
                  <a:lnTo>
                    <a:pt x="173414" y="1991006"/>
                  </a:lnTo>
                  <a:cubicBezTo>
                    <a:pt x="77640" y="1991006"/>
                    <a:pt x="0" y="1913366"/>
                    <a:pt x="0" y="1817592"/>
                  </a:cubicBezTo>
                  <a:lnTo>
                    <a:pt x="0" y="173414"/>
                  </a:lnTo>
                  <a:cubicBezTo>
                    <a:pt x="0" y="77640"/>
                    <a:pt x="77640" y="0"/>
                    <a:pt x="173414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175810" cy="20291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>
            <a:off x="1028700" y="2728473"/>
            <a:ext cx="11192136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grpSp>
        <p:nvGrpSpPr>
          <p:cNvPr id="14" name="Group 14"/>
          <p:cNvGrpSpPr/>
          <p:nvPr/>
        </p:nvGrpSpPr>
        <p:grpSpPr>
          <a:xfrm>
            <a:off x="1028700" y="2728473"/>
            <a:ext cx="11334513" cy="6536935"/>
            <a:chOff x="0" y="0"/>
            <a:chExt cx="2985222" cy="172166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85221" cy="1721662"/>
            </a:xfrm>
            <a:custGeom>
              <a:avLst/>
              <a:gdLst/>
              <a:ahLst/>
              <a:cxnLst/>
              <a:rect l="l" t="t" r="r" b="b"/>
              <a:pathLst>
                <a:path w="2985221" h="1721662">
                  <a:moveTo>
                    <a:pt x="0" y="0"/>
                  </a:moveTo>
                  <a:lnTo>
                    <a:pt x="2985221" y="0"/>
                  </a:lnTo>
                  <a:lnTo>
                    <a:pt x="2985221" y="1721662"/>
                  </a:lnTo>
                  <a:lnTo>
                    <a:pt x="0" y="1721662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2985222" cy="17597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253492" y="2823723"/>
            <a:ext cx="10669615" cy="6146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Korean structure and British innovation create creativity and organisational power.</a:t>
            </a:r>
          </a:p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Flexibility and adaptability in different teams are promoted through hybrid leadership.</a:t>
            </a:r>
          </a:p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exposure to the two cultures positively influences problem-solving and innovation because of a wide range of perspectives.</a:t>
            </a:r>
          </a:p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integration of the Korean precision and the British openness enhances the effectiveness and choice.</a:t>
            </a:r>
          </a:p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Cultural awareness campaigns will increase the goodwill and human resource image of Samsung internationally (Lee, 2025).</a:t>
            </a:r>
          </a:p>
          <a:p>
            <a:pPr marL="539749" lvl="1" indent="-269875" algn="just">
              <a:lnSpc>
                <a:spcPts val="4099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cross-cultural synergy enables Samsung to be competitive and agile in the dynamic global technology market.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2507866" y="1186820"/>
            <a:ext cx="4592890" cy="7903855"/>
            <a:chOff x="0" y="0"/>
            <a:chExt cx="711559" cy="1224514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711559" cy="1224514"/>
            </a:xfrm>
            <a:custGeom>
              <a:avLst/>
              <a:gdLst/>
              <a:ahLst/>
              <a:cxnLst/>
              <a:rect l="l" t="t" r="r" b="b"/>
              <a:pathLst>
                <a:path w="711559" h="1224514">
                  <a:moveTo>
                    <a:pt x="38770" y="0"/>
                  </a:moveTo>
                  <a:lnTo>
                    <a:pt x="672789" y="0"/>
                  </a:lnTo>
                  <a:cubicBezTo>
                    <a:pt x="694201" y="0"/>
                    <a:pt x="711559" y="17358"/>
                    <a:pt x="711559" y="38770"/>
                  </a:cubicBezTo>
                  <a:lnTo>
                    <a:pt x="711559" y="1185744"/>
                  </a:lnTo>
                  <a:cubicBezTo>
                    <a:pt x="711559" y="1207156"/>
                    <a:pt x="694201" y="1224514"/>
                    <a:pt x="672789" y="1224514"/>
                  </a:cubicBezTo>
                  <a:lnTo>
                    <a:pt x="38770" y="1224514"/>
                  </a:lnTo>
                  <a:cubicBezTo>
                    <a:pt x="28487" y="1224514"/>
                    <a:pt x="18626" y="1220429"/>
                    <a:pt x="11355" y="1213159"/>
                  </a:cubicBezTo>
                  <a:cubicBezTo>
                    <a:pt x="4085" y="1205888"/>
                    <a:pt x="0" y="1196027"/>
                    <a:pt x="0" y="1185744"/>
                  </a:cubicBezTo>
                  <a:lnTo>
                    <a:pt x="0" y="38770"/>
                  </a:lnTo>
                  <a:cubicBezTo>
                    <a:pt x="0" y="17358"/>
                    <a:pt x="17358" y="0"/>
                    <a:pt x="38770" y="0"/>
                  </a:cubicBezTo>
                  <a:close/>
                </a:path>
              </a:pathLst>
            </a:custGeom>
            <a:blipFill>
              <a:blip r:embed="rId5"/>
              <a:stretch>
                <a:fillRect l="-7327" r="-7327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253492" y="1215395"/>
            <a:ext cx="8833006" cy="961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95"/>
              </a:lnSpc>
            </a:pPr>
            <a:r>
              <a:rPr lang="en-GB" sz="5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OPPORTUNITIES FOR SYNERGY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1028700"/>
            <a:ext cx="9780216" cy="4176784"/>
            <a:chOff x="0" y="0"/>
            <a:chExt cx="2575859" cy="110005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575859" cy="1100058"/>
            </a:xfrm>
            <a:custGeom>
              <a:avLst/>
              <a:gdLst/>
              <a:ahLst/>
              <a:cxnLst/>
              <a:rect l="l" t="t" r="r" b="b"/>
              <a:pathLst>
                <a:path w="2575859" h="1100058">
                  <a:moveTo>
                    <a:pt x="0" y="0"/>
                  </a:moveTo>
                  <a:lnTo>
                    <a:pt x="2575859" y="0"/>
                  </a:lnTo>
                  <a:lnTo>
                    <a:pt x="2575859" y="1100058"/>
                  </a:lnTo>
                  <a:lnTo>
                    <a:pt x="0" y="1100058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575859" cy="11381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81125" y="1267433"/>
            <a:ext cx="8986615" cy="3660569"/>
            <a:chOff x="0" y="0"/>
            <a:chExt cx="2366845" cy="9641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66845" cy="964100"/>
            </a:xfrm>
            <a:custGeom>
              <a:avLst/>
              <a:gdLst/>
              <a:ahLst/>
              <a:cxnLst/>
              <a:rect l="l" t="t" r="r" b="b"/>
              <a:pathLst>
                <a:path w="2366845" h="964100">
                  <a:moveTo>
                    <a:pt x="86149" y="0"/>
                  </a:moveTo>
                  <a:lnTo>
                    <a:pt x="2280696" y="0"/>
                  </a:lnTo>
                  <a:cubicBezTo>
                    <a:pt x="2328275" y="0"/>
                    <a:pt x="2366845" y="38570"/>
                    <a:pt x="2366845" y="86149"/>
                  </a:cubicBezTo>
                  <a:lnTo>
                    <a:pt x="2366845" y="877951"/>
                  </a:lnTo>
                  <a:cubicBezTo>
                    <a:pt x="2366845" y="900799"/>
                    <a:pt x="2357769" y="922712"/>
                    <a:pt x="2341612" y="938868"/>
                  </a:cubicBezTo>
                  <a:cubicBezTo>
                    <a:pt x="2325456" y="955024"/>
                    <a:pt x="2303544" y="964100"/>
                    <a:pt x="2280696" y="964100"/>
                  </a:cubicBezTo>
                  <a:lnTo>
                    <a:pt x="86149" y="964100"/>
                  </a:lnTo>
                  <a:cubicBezTo>
                    <a:pt x="63301" y="964100"/>
                    <a:pt x="41389" y="955024"/>
                    <a:pt x="25233" y="938868"/>
                  </a:cubicBezTo>
                  <a:cubicBezTo>
                    <a:pt x="9076" y="922712"/>
                    <a:pt x="0" y="900799"/>
                    <a:pt x="0" y="877951"/>
                  </a:cubicBezTo>
                  <a:lnTo>
                    <a:pt x="0" y="86149"/>
                  </a:lnTo>
                  <a:cubicBezTo>
                    <a:pt x="0" y="38570"/>
                    <a:pt x="38570" y="0"/>
                    <a:pt x="86149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366845" cy="10022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sp>
        <p:nvSpPr>
          <p:cNvPr id="13" name="AutoShape 13"/>
          <p:cNvSpPr/>
          <p:nvPr/>
        </p:nvSpPr>
        <p:spPr>
          <a:xfrm flipV="1">
            <a:off x="1049630" y="6474217"/>
            <a:ext cx="7664535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4" name="AutoShape 14"/>
          <p:cNvSpPr/>
          <p:nvPr/>
        </p:nvSpPr>
        <p:spPr>
          <a:xfrm flipV="1">
            <a:off x="1028700" y="7996675"/>
            <a:ext cx="7664535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5" name="AutoShape 15"/>
          <p:cNvSpPr/>
          <p:nvPr/>
        </p:nvSpPr>
        <p:spPr>
          <a:xfrm flipV="1">
            <a:off x="8714165" y="5205484"/>
            <a:ext cx="8545135" cy="0"/>
          </a:xfrm>
          <a:prstGeom prst="line">
            <a:avLst/>
          </a:prstGeom>
          <a:ln w="19050" cap="flat">
            <a:solidFill>
              <a:srgbClr val="8F3DC5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 noProof="0" dirty="0"/>
          </a:p>
        </p:txBody>
      </p:sp>
      <p:sp>
        <p:nvSpPr>
          <p:cNvPr id="16" name="Freeform 16"/>
          <p:cNvSpPr/>
          <p:nvPr/>
        </p:nvSpPr>
        <p:spPr>
          <a:xfrm>
            <a:off x="16551697" y="4503188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7" name="Freeform 17"/>
          <p:cNvSpPr/>
          <p:nvPr/>
        </p:nvSpPr>
        <p:spPr>
          <a:xfrm>
            <a:off x="1381125" y="5622681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8" name="Freeform 18"/>
          <p:cNvSpPr/>
          <p:nvPr/>
        </p:nvSpPr>
        <p:spPr>
          <a:xfrm>
            <a:off x="1381125" y="7088387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4"/>
                </a:lnTo>
                <a:lnTo>
                  <a:pt x="0" y="4248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9" name="Freeform 19"/>
          <p:cNvSpPr/>
          <p:nvPr/>
        </p:nvSpPr>
        <p:spPr>
          <a:xfrm>
            <a:off x="1381125" y="8425300"/>
            <a:ext cx="424814" cy="424814"/>
          </a:xfrm>
          <a:custGeom>
            <a:avLst/>
            <a:gdLst/>
            <a:ahLst/>
            <a:cxnLst/>
            <a:rect l="l" t="t" r="r" b="b"/>
            <a:pathLst>
              <a:path w="424814" h="424814">
                <a:moveTo>
                  <a:pt x="0" y="0"/>
                </a:moveTo>
                <a:lnTo>
                  <a:pt x="424814" y="0"/>
                </a:lnTo>
                <a:lnTo>
                  <a:pt x="424814" y="424815"/>
                </a:lnTo>
                <a:lnTo>
                  <a:pt x="0" y="4248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20" name="Group 20"/>
          <p:cNvGrpSpPr/>
          <p:nvPr/>
        </p:nvGrpSpPr>
        <p:grpSpPr>
          <a:xfrm>
            <a:off x="1249410" y="342019"/>
            <a:ext cx="9312468" cy="4672966"/>
            <a:chOff x="0" y="0"/>
            <a:chExt cx="1442745" cy="723965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442745" cy="723965"/>
            </a:xfrm>
            <a:custGeom>
              <a:avLst/>
              <a:gdLst/>
              <a:ahLst/>
              <a:cxnLst/>
              <a:rect l="l" t="t" r="r" b="b"/>
              <a:pathLst>
                <a:path w="1442745" h="723965">
                  <a:moveTo>
                    <a:pt x="19121" y="0"/>
                  </a:moveTo>
                  <a:lnTo>
                    <a:pt x="1423624" y="0"/>
                  </a:lnTo>
                  <a:cubicBezTo>
                    <a:pt x="1428695" y="0"/>
                    <a:pt x="1433559" y="2015"/>
                    <a:pt x="1437145" y="5600"/>
                  </a:cubicBezTo>
                  <a:cubicBezTo>
                    <a:pt x="1440730" y="9186"/>
                    <a:pt x="1442745" y="14050"/>
                    <a:pt x="1442745" y="19121"/>
                  </a:cubicBezTo>
                  <a:lnTo>
                    <a:pt x="1442745" y="704844"/>
                  </a:lnTo>
                  <a:cubicBezTo>
                    <a:pt x="1442745" y="715404"/>
                    <a:pt x="1434184" y="723965"/>
                    <a:pt x="1423624" y="723965"/>
                  </a:cubicBezTo>
                  <a:lnTo>
                    <a:pt x="19121" y="723965"/>
                  </a:lnTo>
                  <a:cubicBezTo>
                    <a:pt x="8561" y="723965"/>
                    <a:pt x="0" y="715404"/>
                    <a:pt x="0" y="704844"/>
                  </a:cubicBezTo>
                  <a:lnTo>
                    <a:pt x="0" y="19121"/>
                  </a:lnTo>
                  <a:cubicBezTo>
                    <a:pt x="0" y="8561"/>
                    <a:pt x="8561" y="0"/>
                    <a:pt x="19121" y="0"/>
                  </a:cubicBezTo>
                  <a:close/>
                </a:path>
              </a:pathLst>
            </a:custGeom>
            <a:blipFill>
              <a:blip r:embed="rId7"/>
              <a:stretch>
                <a:fillRect b="-7624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040652" y="5568706"/>
            <a:ext cx="14723452" cy="718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40"/>
              </a:lnSpc>
            </a:pPr>
            <a:r>
              <a:rPr lang="en-GB" sz="20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Cross-Cultural Training:</a:t>
            </a:r>
          </a:p>
          <a:p>
            <a:pPr algn="l">
              <a:lnSpc>
                <a:spcPts val="1840"/>
              </a:lnSpc>
            </a:pPr>
            <a:r>
              <a:rPr lang="en-GB" sz="20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Implement managed intercultural managerial and employee training in South Korea and the UK. This will facilitate the culture, empathy, and communication to reduce misunderstandings and strengthen teamwork (Samsung Electronics, 2023).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194389" y="2965954"/>
            <a:ext cx="7979558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44"/>
              </a:lnSpc>
            </a:pPr>
            <a:r>
              <a:rPr lang="en-GB" sz="5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PRIMARY </a:t>
            </a:r>
          </a:p>
          <a:p>
            <a:pPr algn="l">
              <a:lnSpc>
                <a:spcPts val="7544"/>
              </a:lnSpc>
            </a:pPr>
            <a:r>
              <a:rPr lang="en-GB" sz="5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RECOMMENDATIONS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040652" y="6912367"/>
            <a:ext cx="14723452" cy="718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40"/>
              </a:lnSpc>
            </a:pPr>
            <a:r>
              <a:rPr lang="en-GB" sz="20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Hybrid Leadership Approach:</a:t>
            </a:r>
          </a:p>
          <a:p>
            <a:pPr algn="l">
              <a:lnSpc>
                <a:spcPts val="1840"/>
              </a:lnSpc>
            </a:pPr>
            <a:r>
              <a:rPr lang="en-GB" sz="20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Encourage the combination of the Korean respect-based hierarchy and British openness and equality amongst the leaders. This will help Samsung to develop a more agile management culture and contribute to trust, resourcefulness, and efficiency (Samsung, 2024).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2040652" y="8311000"/>
            <a:ext cx="14723452" cy="718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40"/>
              </a:lnSpc>
            </a:pPr>
            <a:r>
              <a:rPr lang="en-GB" sz="2000" b="1" noProof="0" dirty="0">
                <a:solidFill>
                  <a:srgbClr val="8F3DC5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Feedback and Dialogue Mechanisms:</a:t>
            </a:r>
          </a:p>
          <a:p>
            <a:pPr algn="l">
              <a:lnSpc>
                <a:spcPts val="1840"/>
              </a:lnSpc>
            </a:pPr>
            <a:r>
              <a:rPr lang="en-GB" sz="20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Implement periodic feedback and open forums so that employees from both countries can express their opinions freely, which will also contribute to a sense of inclusion, eliminating cultural tension (Kang, 2020).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1028700"/>
            <a:ext cx="6477805" cy="8233154"/>
            <a:chOff x="0" y="0"/>
            <a:chExt cx="1706088" cy="216840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706088" cy="2168403"/>
            </a:xfrm>
            <a:custGeom>
              <a:avLst/>
              <a:gdLst/>
              <a:ahLst/>
              <a:cxnLst/>
              <a:rect l="l" t="t" r="r" b="b"/>
              <a:pathLst>
                <a:path w="1706088" h="2168403">
                  <a:moveTo>
                    <a:pt x="0" y="0"/>
                  </a:moveTo>
                  <a:lnTo>
                    <a:pt x="1706088" y="0"/>
                  </a:lnTo>
                  <a:lnTo>
                    <a:pt x="1706088" y="2168403"/>
                  </a:lnTo>
                  <a:lnTo>
                    <a:pt x="0" y="2168403"/>
                  </a:lnTo>
                  <a:close/>
                </a:path>
              </a:pathLst>
            </a:custGeom>
            <a:solidFill>
              <a:srgbClr val="8F3DC5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706088" cy="22065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397725" y="1365477"/>
            <a:ext cx="5739754" cy="7559601"/>
            <a:chOff x="0" y="0"/>
            <a:chExt cx="1511705" cy="19910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511705" cy="1991006"/>
            </a:xfrm>
            <a:custGeom>
              <a:avLst/>
              <a:gdLst/>
              <a:ahLst/>
              <a:cxnLst/>
              <a:rect l="l" t="t" r="r" b="b"/>
              <a:pathLst>
                <a:path w="1511705" h="1991006">
                  <a:moveTo>
                    <a:pt x="134882" y="0"/>
                  </a:moveTo>
                  <a:lnTo>
                    <a:pt x="1376822" y="0"/>
                  </a:lnTo>
                  <a:cubicBezTo>
                    <a:pt x="1412595" y="0"/>
                    <a:pt x="1446903" y="14211"/>
                    <a:pt x="1472199" y="39506"/>
                  </a:cubicBezTo>
                  <a:cubicBezTo>
                    <a:pt x="1497494" y="64802"/>
                    <a:pt x="1511705" y="99109"/>
                    <a:pt x="1511705" y="134882"/>
                  </a:cubicBezTo>
                  <a:lnTo>
                    <a:pt x="1511705" y="1856124"/>
                  </a:lnTo>
                  <a:cubicBezTo>
                    <a:pt x="1511705" y="1930617"/>
                    <a:pt x="1451316" y="1991006"/>
                    <a:pt x="1376822" y="1991006"/>
                  </a:cubicBezTo>
                  <a:lnTo>
                    <a:pt x="134882" y="1991006"/>
                  </a:lnTo>
                  <a:cubicBezTo>
                    <a:pt x="99109" y="1991006"/>
                    <a:pt x="64802" y="1976795"/>
                    <a:pt x="39506" y="1951500"/>
                  </a:cubicBezTo>
                  <a:cubicBezTo>
                    <a:pt x="14211" y="1926205"/>
                    <a:pt x="0" y="1891897"/>
                    <a:pt x="0" y="1856124"/>
                  </a:cubicBezTo>
                  <a:lnTo>
                    <a:pt x="0" y="134882"/>
                  </a:lnTo>
                  <a:cubicBezTo>
                    <a:pt x="0" y="99109"/>
                    <a:pt x="14211" y="64802"/>
                    <a:pt x="39506" y="39506"/>
                  </a:cubicBezTo>
                  <a:cubicBezTo>
                    <a:pt x="64802" y="14211"/>
                    <a:pt x="99109" y="0"/>
                    <a:pt x="134882" y="0"/>
                  </a:cubicBezTo>
                  <a:close/>
                </a:path>
              </a:pathLst>
            </a:custGeom>
            <a:solidFill>
              <a:srgbClr val="FFF8FF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1511705" cy="202910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7506505" y="2697579"/>
            <a:ext cx="9752795" cy="6560721"/>
            <a:chOff x="0" y="0"/>
            <a:chExt cx="2568637" cy="1727927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568637" cy="1727927"/>
            </a:xfrm>
            <a:custGeom>
              <a:avLst/>
              <a:gdLst/>
              <a:ahLst/>
              <a:cxnLst/>
              <a:rect l="l" t="t" r="r" b="b"/>
              <a:pathLst>
                <a:path w="2568637" h="1727927">
                  <a:moveTo>
                    <a:pt x="0" y="0"/>
                  </a:moveTo>
                  <a:lnTo>
                    <a:pt x="2568637" y="0"/>
                  </a:lnTo>
                  <a:lnTo>
                    <a:pt x="2568637" y="1727927"/>
                  </a:lnTo>
                  <a:lnTo>
                    <a:pt x="0" y="1727927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2568637" cy="17660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220366" y="1201182"/>
            <a:ext cx="6063188" cy="7845768"/>
            <a:chOff x="0" y="0"/>
            <a:chExt cx="939347" cy="121551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939347" cy="1215515"/>
            </a:xfrm>
            <a:custGeom>
              <a:avLst/>
              <a:gdLst/>
              <a:ahLst/>
              <a:cxnLst/>
              <a:rect l="l" t="t" r="r" b="b"/>
              <a:pathLst>
                <a:path w="939347" h="1215515">
                  <a:moveTo>
                    <a:pt x="29368" y="0"/>
                  </a:moveTo>
                  <a:lnTo>
                    <a:pt x="909978" y="0"/>
                  </a:lnTo>
                  <a:cubicBezTo>
                    <a:pt x="926198" y="0"/>
                    <a:pt x="939347" y="13149"/>
                    <a:pt x="939347" y="29368"/>
                  </a:cubicBezTo>
                  <a:lnTo>
                    <a:pt x="939347" y="1186147"/>
                  </a:lnTo>
                  <a:cubicBezTo>
                    <a:pt x="939347" y="1193936"/>
                    <a:pt x="936252" y="1201405"/>
                    <a:pt x="930745" y="1206913"/>
                  </a:cubicBezTo>
                  <a:cubicBezTo>
                    <a:pt x="925237" y="1212421"/>
                    <a:pt x="917767" y="1215515"/>
                    <a:pt x="909978" y="1215515"/>
                  </a:cubicBezTo>
                  <a:lnTo>
                    <a:pt x="29368" y="1215515"/>
                  </a:lnTo>
                  <a:cubicBezTo>
                    <a:pt x="13149" y="1215515"/>
                    <a:pt x="0" y="1202366"/>
                    <a:pt x="0" y="1186147"/>
                  </a:cubicBezTo>
                  <a:lnTo>
                    <a:pt x="0" y="29368"/>
                  </a:lnTo>
                  <a:cubicBezTo>
                    <a:pt x="0" y="13149"/>
                    <a:pt x="13149" y="0"/>
                    <a:pt x="29368" y="0"/>
                  </a:cubicBezTo>
                  <a:close/>
                </a:path>
              </a:pathLst>
            </a:custGeom>
            <a:blipFill>
              <a:blip r:embed="rId5"/>
              <a:stretch>
                <a:fillRect l="-36760" r="-93284"/>
              </a:stretch>
            </a:blipFill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7862346" y="3004552"/>
            <a:ext cx="9041113" cy="5775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9" lvl="1" indent="-269875" algn="just">
              <a:lnSpc>
                <a:spcPts val="4624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Cultural Dimensions Theory by Hofstede can be used to describe the communication and leadership differences between Samsung Korea and Samsung UK.</a:t>
            </a:r>
          </a:p>
          <a:p>
            <a:pPr marL="539749" lvl="1" indent="-269875" algn="just">
              <a:lnSpc>
                <a:spcPts val="4624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cultural differences can be used by managers to adjust communication, promote inclusiveness, and improve cooperation.</a:t>
            </a:r>
          </a:p>
          <a:p>
            <a:pPr marL="539749" lvl="1" indent="-269875" algn="just">
              <a:lnSpc>
                <a:spcPts val="4624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Intercultural awareness enhances trust, minimizes misunderstanding, and enhances performance globally.</a:t>
            </a:r>
          </a:p>
          <a:p>
            <a:pPr marL="539749" lvl="1" indent="-269875" algn="just">
              <a:lnSpc>
                <a:spcPts val="4624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Successful international leaders are also empathetic and flexible.</a:t>
            </a:r>
          </a:p>
          <a:p>
            <a:pPr marL="539749" lvl="1" indent="-269875" algn="just">
              <a:lnSpc>
                <a:spcPts val="4624"/>
              </a:lnSpc>
              <a:buFont typeface="Arial"/>
              <a:buChar char="•"/>
            </a:pPr>
            <a:r>
              <a:rPr lang="en-GB" sz="2499" noProof="0" dirty="0">
                <a:solidFill>
                  <a:srgbClr val="FFF8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Cultural intelligence can help Samsung transform diversity into innovation, competitive edge, and sustainable global expansion.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843028" y="1403077"/>
            <a:ext cx="8833006" cy="961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095"/>
              </a:lnSpc>
            </a:pPr>
            <a:r>
              <a:rPr lang="en-GB" sz="4400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CONCLUSION &amp; IMPLICATIONS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4889700" y="9525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3429000" y="3429000"/>
                </a:moveTo>
                <a:lnTo>
                  <a:pt x="0" y="3429000"/>
                </a:lnTo>
                <a:lnTo>
                  <a:pt x="0" y="0"/>
                </a:lnTo>
                <a:lnTo>
                  <a:pt x="3429000" y="0"/>
                </a:lnTo>
                <a:lnTo>
                  <a:pt x="3429000" y="342900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3" name="Freeform 3"/>
          <p:cNvSpPr/>
          <p:nvPr/>
        </p:nvSpPr>
        <p:spPr>
          <a:xfrm>
            <a:off x="0" y="6858000"/>
            <a:ext cx="3429000" cy="3429000"/>
          </a:xfrm>
          <a:custGeom>
            <a:avLst/>
            <a:gdLst/>
            <a:ahLst/>
            <a:cxnLst/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7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grpSp>
        <p:nvGrpSpPr>
          <p:cNvPr id="4" name="Group 4"/>
          <p:cNvGrpSpPr/>
          <p:nvPr/>
        </p:nvGrpSpPr>
        <p:grpSpPr>
          <a:xfrm>
            <a:off x="1028700" y="1028700"/>
            <a:ext cx="16230600" cy="8229600"/>
            <a:chOff x="0" y="0"/>
            <a:chExt cx="427472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74726" cy="2167467"/>
            </a:xfrm>
            <a:custGeom>
              <a:avLst/>
              <a:gdLst/>
              <a:ahLst/>
              <a:cxnLst/>
              <a:rect l="l" t="t" r="r" b="b"/>
              <a:pathLst>
                <a:path w="4274726" h="2167467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8FF"/>
            </a:solidFill>
            <a:ln w="19050" cap="sq">
              <a:solidFill>
                <a:srgbClr val="8F3DC5"/>
              </a:solidFill>
              <a:prstDash val="solid"/>
              <a:miter/>
            </a:ln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274726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 lang="en-GB" noProof="0" dirty="0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8270748"/>
            <a:ext cx="16230600" cy="987552"/>
            <a:chOff x="0" y="0"/>
            <a:chExt cx="4274726" cy="26009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274726" cy="260096"/>
            </a:xfrm>
            <a:custGeom>
              <a:avLst/>
              <a:gdLst/>
              <a:ahLst/>
              <a:cxnLst/>
              <a:rect l="l" t="t" r="r" b="b"/>
              <a:pathLst>
                <a:path w="4274726" h="260096">
                  <a:moveTo>
                    <a:pt x="0" y="0"/>
                  </a:moveTo>
                  <a:lnTo>
                    <a:pt x="4274726" y="0"/>
                  </a:lnTo>
                  <a:lnTo>
                    <a:pt x="4274726" y="260096"/>
                  </a:lnTo>
                  <a:lnTo>
                    <a:pt x="0" y="260096"/>
                  </a:lnTo>
                  <a:close/>
                </a:path>
              </a:pathLst>
            </a:custGeom>
            <a:solidFill>
              <a:srgbClr val="8F3DC5"/>
            </a:solidFill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4274726" cy="2981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 lang="en-GB" noProof="0" dirty="0"/>
            </a:p>
          </p:txBody>
        </p:sp>
      </p:grpSp>
      <p:sp>
        <p:nvSpPr>
          <p:cNvPr id="10" name="Freeform 10"/>
          <p:cNvSpPr/>
          <p:nvPr/>
        </p:nvSpPr>
        <p:spPr>
          <a:xfrm>
            <a:off x="16918442" y="687842"/>
            <a:ext cx="681717" cy="681717"/>
          </a:xfrm>
          <a:custGeom>
            <a:avLst/>
            <a:gdLst/>
            <a:ahLst/>
            <a:cxnLst/>
            <a:rect l="l" t="t" r="r" b="b"/>
            <a:pathLst>
              <a:path w="681717" h="681717">
                <a:moveTo>
                  <a:pt x="0" y="0"/>
                </a:moveTo>
                <a:lnTo>
                  <a:pt x="681716" y="0"/>
                </a:lnTo>
                <a:lnTo>
                  <a:pt x="681716" y="681716"/>
                </a:lnTo>
                <a:lnTo>
                  <a:pt x="0" y="6817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noProof="0" dirty="0"/>
          </a:p>
        </p:txBody>
      </p:sp>
      <p:sp>
        <p:nvSpPr>
          <p:cNvPr id="11" name="TextBox 11"/>
          <p:cNvSpPr txBox="1"/>
          <p:nvPr/>
        </p:nvSpPr>
        <p:spPr>
          <a:xfrm>
            <a:off x="1396222" y="3097667"/>
            <a:ext cx="15392809" cy="4680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Chu, A. (2024). As South Korean Investment grows, so Do ‘Koreatowns’. [online] @FinancialTimes. Available at: https://www.ft.com/content/d03d7de9-9b79-4c87-91f7-faab9ba3a245.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Deresky, H. (2017). International Management: Managing across Borders and Cultures. 9th ed. Pearson.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Greene, J. (2024). Hofstede’s Cultural Dimensions Theory | EBSCO. [online] EBSCO Information Services, Inc. | www.ebsco.com. Available at: https://www.ebsco.com/research-starters/business-and-management/hofstedes-cultural-dimensions-theory.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Kang, S. (2020). Workaholism in Korea: Prevalence and Socio-Demographic Differences. Frontiers in Psychology, 11. doi:https://doi.org/10.3389/fpsyg.2020.569744.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Lee, Y. (2025). Samsung Rides Global AI Boom to Its Biggest Profit since 2022. [online] Bloomberg.com. Available at: https://www.bloomberg.com/news/articles/2025-10-13/samsung-rides-global-ai-boom-to-its-biggest-profit-since-2022.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McGregor, J. (2024). Samsung Is Giving a New Feature Boost to Millions of Galaxy Phones. [online] Forbes. Available at: https://www.forbes.com/sites/jaymcgregor/2024/02/28/samsung-galaxy-ai-s23-s24-ultra-features-one-ui-61-update/.</a:t>
            </a:r>
          </a:p>
          <a:p>
            <a:pPr marL="474981" lvl="1" indent="-237491" algn="just">
              <a:lnSpc>
                <a:spcPts val="2684"/>
              </a:lnSpc>
              <a:buFont typeface="Arial"/>
              <a:buChar char="•"/>
            </a:pPr>
            <a:r>
              <a:rPr lang="en-GB" sz="2200" noProof="0" dirty="0">
                <a:solidFill>
                  <a:srgbClr val="8F3DC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OECD (2023). OECD Reviews of Innovation Policy. [online] Available at: https://www.oecd.org/content/dam/oecd/en/publications/reports/2023/07/oecd-reviews-of-innovation-policy-korea-2023_6517d469/bdcf9685-en.pdf.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786756" y="8612314"/>
            <a:ext cx="7542410" cy="244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56"/>
              </a:lnSpc>
            </a:pPr>
            <a:r>
              <a:rPr lang="en-GB" sz="1800" noProof="0" dirty="0">
                <a:solidFill>
                  <a:srgbClr val="FFF8FF"/>
                </a:solidFill>
                <a:latin typeface="Poppins"/>
                <a:ea typeface="Poppins"/>
                <a:cs typeface="Poppins"/>
                <a:sym typeface="Poppins"/>
              </a:rPr>
              <a:t>www.reallygreatsite.com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733800" y="1335165"/>
            <a:ext cx="9753600" cy="17139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858"/>
              </a:lnSpc>
            </a:pPr>
            <a:r>
              <a:rPr lang="en-GB" sz="13976" b="1" noProof="0" dirty="0">
                <a:solidFill>
                  <a:srgbClr val="8F3DC5"/>
                </a:solidFill>
                <a:latin typeface="Heading Now 31-38 Bold"/>
                <a:ea typeface="Heading Now 31-38 Bold"/>
                <a:cs typeface="Heading Now 31-38 Bold"/>
                <a:sym typeface="Heading Now 31-38 Bold"/>
              </a:rPr>
              <a:t>REFERENCES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1335</Words>
  <Application>Microsoft Macintosh PowerPoint</Application>
  <PresentationFormat>Custom</PresentationFormat>
  <Paragraphs>80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Poppins Medium</vt:lpstr>
      <vt:lpstr>Arial</vt:lpstr>
      <vt:lpstr>Heading Now 31-38 Bold</vt:lpstr>
      <vt:lpstr>Poppins</vt:lpstr>
      <vt:lpstr>Calibri</vt:lpstr>
      <vt:lpstr>Times New Roman 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C94208</dc:title>
  <dc:creator>Guest User</dc:creator>
  <cp:lastModifiedBy>Dana Voda</cp:lastModifiedBy>
  <cp:revision>4</cp:revision>
  <dcterms:created xsi:type="dcterms:W3CDTF">2006-08-16T00:00:00Z</dcterms:created>
  <dcterms:modified xsi:type="dcterms:W3CDTF">2025-11-17T20:42:13Z</dcterms:modified>
  <dc:identifier>DAG4hngKU8U</dc:identifier>
</cp:coreProperties>
</file>