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7" r:id="rId3"/>
    <p:sldId id="279" r:id="rId4"/>
    <p:sldId id="276" r:id="rId5"/>
    <p:sldId id="280" r:id="rId6"/>
    <p:sldId id="261" r:id="rId7"/>
    <p:sldId id="257" r:id="rId8"/>
    <p:sldId id="271" r:id="rId9"/>
    <p:sldId id="272" r:id="rId10"/>
    <p:sldId id="258" r:id="rId11"/>
    <p:sldId id="259" r:id="rId12"/>
    <p:sldId id="260" r:id="rId13"/>
    <p:sldId id="262" r:id="rId14"/>
    <p:sldId id="278" r:id="rId15"/>
    <p:sldId id="263" r:id="rId16"/>
    <p:sldId id="285" r:id="rId17"/>
    <p:sldId id="264" r:id="rId18"/>
    <p:sldId id="265" r:id="rId19"/>
    <p:sldId id="266" r:id="rId20"/>
    <p:sldId id="267" r:id="rId21"/>
    <p:sldId id="268" r:id="rId22"/>
    <p:sldId id="270" r:id="rId23"/>
    <p:sldId id="281" r:id="rId24"/>
    <p:sldId id="283" r:id="rId25"/>
    <p:sldId id="273" r:id="rId26"/>
    <p:sldId id="275"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3" d="100"/>
          <a:sy n="53" d="100"/>
        </p:scale>
        <p:origin x="32" y="2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9FE5D446-FDDF-438F-BADF-4D11546E235D}" type="datetimeFigureOut">
              <a:rPr lang="en-GB" smtClean="0"/>
              <a:t>10/02/2020</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8CFE6EA2-12F4-477F-9CF3-DAD3ED2DF5AD}"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FE5D446-FDDF-438F-BADF-4D11546E235D}"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E6EA2-12F4-477F-9CF3-DAD3ED2DF5AD}"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9FE5D446-FDDF-438F-BADF-4D11546E235D}" type="datetimeFigureOut">
              <a:rPr lang="en-GB" smtClean="0"/>
              <a:t>10/02/2020</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8CFE6EA2-12F4-477F-9CF3-DAD3ED2DF5AD}"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FE5D446-FDDF-438F-BADF-4D11546E235D}"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E6EA2-12F4-477F-9CF3-DAD3ED2DF5AD}"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FE5D446-FDDF-438F-BADF-4D11546E235D}" type="datetimeFigureOut">
              <a:rPr lang="en-GB" smtClean="0"/>
              <a:t>10/02/2020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FE6EA2-12F4-477F-9CF3-DAD3ED2DF5AD}"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FE5D446-FDDF-438F-BADF-4D11546E235D}" type="datetimeFigureOut">
              <a:rPr lang="en-GB" smtClean="0"/>
              <a:t>10/02/2020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FE6EA2-12F4-477F-9CF3-DAD3ED2DF5AD}"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E5D446-FDDF-438F-BADF-4D11546E235D}" type="datetimeFigureOut">
              <a:rPr lang="en-GB" smtClean="0"/>
              <a:t>10/02/2020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FE6EA2-12F4-477F-9CF3-DAD3ED2DF5AD}"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FE5D446-FDDF-438F-BADF-4D11546E235D}"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E6EA2-12F4-477F-9CF3-DAD3ED2DF5AD}"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FE5D446-FDDF-438F-BADF-4D11546E235D}"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E6EA2-12F4-477F-9CF3-DAD3ED2DF5AD}"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E5D446-FDDF-438F-BADF-4D11546E235D}"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E6EA2-12F4-477F-9CF3-DAD3ED2DF5A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E5D446-FDDF-438F-BADF-4D11546E235D}"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E6EA2-12F4-477F-9CF3-DAD3ED2DF5AD}"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9FE5D446-FDDF-438F-BADF-4D11546E235D}" type="datetimeFigureOut">
              <a:rPr lang="en-GB" smtClean="0"/>
              <a:t>10/02/2020</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8CFE6EA2-12F4-477F-9CF3-DAD3ED2DF5AD}"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SJYW6013</a:t>
            </a:r>
            <a:br>
              <a:rPr lang="en-GB" dirty="0"/>
            </a:br>
            <a:r>
              <a:rPr lang="en-GB" dirty="0"/>
              <a:t>Young People in Society</a:t>
            </a:r>
          </a:p>
        </p:txBody>
      </p:sp>
      <p:sp>
        <p:nvSpPr>
          <p:cNvPr id="3" name="Subtitle 2"/>
          <p:cNvSpPr>
            <a:spLocks noGrp="1"/>
          </p:cNvSpPr>
          <p:nvPr>
            <p:ph type="subTitle" idx="1"/>
          </p:nvPr>
        </p:nvSpPr>
        <p:spPr/>
        <p:txBody>
          <a:bodyPr/>
          <a:lstStyle/>
          <a:p>
            <a:r>
              <a:rPr lang="en-GB" dirty="0"/>
              <a:t>Resilience </a:t>
            </a:r>
          </a:p>
        </p:txBody>
      </p:sp>
    </p:spTree>
    <p:extLst>
      <p:ext uri="{BB962C8B-B14F-4D97-AF65-F5344CB8AC3E}">
        <p14:creationId xmlns:p14="http://schemas.microsoft.com/office/powerpoint/2010/main" val="3767239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096D1-E722-4DF3-90E0-722BE3092E8E}"/>
              </a:ext>
            </a:extLst>
          </p:cNvPr>
          <p:cNvSpPr>
            <a:spLocks noGrp="1"/>
          </p:cNvSpPr>
          <p:nvPr>
            <p:ph type="title"/>
          </p:nvPr>
        </p:nvSpPr>
        <p:spPr/>
        <p:txBody>
          <a:bodyPr/>
          <a:lstStyle/>
          <a:p>
            <a:r>
              <a:rPr lang="en-GB" dirty="0"/>
              <a:t>Last week…</a:t>
            </a:r>
          </a:p>
        </p:txBody>
      </p:sp>
      <p:sp>
        <p:nvSpPr>
          <p:cNvPr id="3" name="Content Placeholder 2">
            <a:extLst>
              <a:ext uri="{FF2B5EF4-FFF2-40B4-BE49-F238E27FC236}">
                <a16:creationId xmlns:a16="http://schemas.microsoft.com/office/drawing/2014/main" id="{87A909DA-07D7-4D93-96BB-D52DEFFC708C}"/>
              </a:ext>
            </a:extLst>
          </p:cNvPr>
          <p:cNvSpPr>
            <a:spLocks noGrp="1"/>
          </p:cNvSpPr>
          <p:nvPr>
            <p:ph sz="quarter" idx="1"/>
          </p:nvPr>
        </p:nvSpPr>
        <p:spPr/>
        <p:txBody>
          <a:bodyPr/>
          <a:lstStyle/>
          <a:p>
            <a:pPr lvl="1"/>
            <a:r>
              <a:rPr lang="en-GB" dirty="0">
                <a:solidFill>
                  <a:schemeClr val="tx1"/>
                </a:solidFill>
              </a:rPr>
              <a:t>We looked at the wellbeing of young people. I asked you to consider the following questions to discuss today.</a:t>
            </a:r>
          </a:p>
          <a:p>
            <a:pPr lvl="1"/>
            <a:endParaRPr lang="en-GB" dirty="0">
              <a:solidFill>
                <a:schemeClr val="tx1"/>
              </a:solidFill>
            </a:endParaRPr>
          </a:p>
          <a:p>
            <a:pPr lvl="1"/>
            <a:r>
              <a:rPr lang="en-GB" dirty="0">
                <a:solidFill>
                  <a:schemeClr val="tx1"/>
                </a:solidFill>
              </a:rPr>
              <a:t>Some say that mental ill-health amongst adolescents is on the increase. From your own observations do you think this is the case? </a:t>
            </a:r>
          </a:p>
          <a:p>
            <a:pPr lvl="1"/>
            <a:endParaRPr lang="en-GB" dirty="0">
              <a:solidFill>
                <a:schemeClr val="tx1"/>
              </a:solidFill>
            </a:endParaRPr>
          </a:p>
          <a:p>
            <a:pPr lvl="1"/>
            <a:r>
              <a:rPr lang="en-GB" dirty="0">
                <a:solidFill>
                  <a:schemeClr val="tx1"/>
                </a:solidFill>
              </a:rPr>
              <a:t>Which do you think is the most influential as far as the emotional health of adolescents is concerned: the family, the school or the peer group?</a:t>
            </a:r>
          </a:p>
          <a:p>
            <a:pPr lvl="1"/>
            <a:endParaRPr lang="en-GB" dirty="0">
              <a:solidFill>
                <a:schemeClr val="tx1"/>
              </a:solidFill>
            </a:endParaRPr>
          </a:p>
          <a:p>
            <a:pPr lvl="1"/>
            <a:r>
              <a:rPr lang="en-GB" dirty="0">
                <a:solidFill>
                  <a:schemeClr val="tx1"/>
                </a:solidFill>
              </a:rPr>
              <a:t>Can this be reduced by building the resilience of young people?</a:t>
            </a:r>
          </a:p>
          <a:p>
            <a:endParaRPr lang="en-GB" dirty="0"/>
          </a:p>
        </p:txBody>
      </p:sp>
    </p:spTree>
    <p:extLst>
      <p:ext uri="{BB962C8B-B14F-4D97-AF65-F5344CB8AC3E}">
        <p14:creationId xmlns:p14="http://schemas.microsoft.com/office/powerpoint/2010/main" val="769988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CF0DA-0719-4047-BAFE-B12140EDF8F9}"/>
              </a:ext>
            </a:extLst>
          </p:cNvPr>
          <p:cNvSpPr>
            <a:spLocks noGrp="1"/>
          </p:cNvSpPr>
          <p:nvPr>
            <p:ph type="title"/>
          </p:nvPr>
        </p:nvSpPr>
        <p:spPr/>
        <p:txBody>
          <a:bodyPr/>
          <a:lstStyle/>
          <a:p>
            <a:r>
              <a:rPr lang="en-GB" dirty="0"/>
              <a:t>Karl Rodgers Activity</a:t>
            </a:r>
          </a:p>
        </p:txBody>
      </p:sp>
      <p:sp>
        <p:nvSpPr>
          <p:cNvPr id="3" name="Content Placeholder 2">
            <a:extLst>
              <a:ext uri="{FF2B5EF4-FFF2-40B4-BE49-F238E27FC236}">
                <a16:creationId xmlns:a16="http://schemas.microsoft.com/office/drawing/2014/main" id="{DB9F4171-7FA2-422D-B6DF-95C9C3B62D8A}"/>
              </a:ext>
            </a:extLst>
          </p:cNvPr>
          <p:cNvSpPr>
            <a:spLocks noGrp="1"/>
          </p:cNvSpPr>
          <p:nvPr>
            <p:ph sz="quarter" idx="1"/>
          </p:nvPr>
        </p:nvSpPr>
        <p:spPr/>
        <p:txBody>
          <a:bodyPr>
            <a:normAutofit fontScale="92500" lnSpcReduction="10000"/>
          </a:bodyPr>
          <a:lstStyle/>
          <a:p>
            <a:r>
              <a:rPr lang="en-GB" dirty="0"/>
              <a:t>Take a seat</a:t>
            </a:r>
          </a:p>
          <a:p>
            <a:r>
              <a:rPr lang="en-GB" dirty="0"/>
              <a:t>You will be given 2 minutes each to talk about each question in turn. </a:t>
            </a:r>
          </a:p>
          <a:p>
            <a:r>
              <a:rPr lang="en-GB" dirty="0"/>
              <a:t>You are only able to talk during your 2 minutes. </a:t>
            </a:r>
          </a:p>
          <a:p>
            <a:r>
              <a:rPr lang="en-GB" dirty="0"/>
              <a:t>There is no notetaking during this time</a:t>
            </a:r>
          </a:p>
          <a:p>
            <a:r>
              <a:rPr lang="en-GB" dirty="0"/>
              <a:t>I will time the 2 minutes and let you know when your time is up. It will then be the next persons chance to speak for 2 minutes.</a:t>
            </a:r>
          </a:p>
          <a:p>
            <a:r>
              <a:rPr lang="en-GB" dirty="0"/>
              <a:t>Use your 2 minutes how you feel – they’re your 2 minutes.</a:t>
            </a:r>
          </a:p>
          <a:p>
            <a:r>
              <a:rPr lang="en-GB" dirty="0"/>
              <a:t>Once everyone has spoken we will have a chance to discuss what has been said.</a:t>
            </a:r>
          </a:p>
          <a:p>
            <a:r>
              <a:rPr lang="en-GB" dirty="0"/>
              <a:t>We will then look at the next question in the same format.</a:t>
            </a:r>
          </a:p>
          <a:p>
            <a:endParaRPr lang="en-GB" dirty="0"/>
          </a:p>
        </p:txBody>
      </p:sp>
    </p:spTree>
    <p:extLst>
      <p:ext uri="{BB962C8B-B14F-4D97-AF65-F5344CB8AC3E}">
        <p14:creationId xmlns:p14="http://schemas.microsoft.com/office/powerpoint/2010/main" val="1152035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6AF5C-CA5C-48CB-A720-0F7F54958E7F}"/>
              </a:ext>
            </a:extLst>
          </p:cNvPr>
          <p:cNvSpPr>
            <a:spLocks noGrp="1"/>
          </p:cNvSpPr>
          <p:nvPr>
            <p:ph type="title"/>
          </p:nvPr>
        </p:nvSpPr>
        <p:spPr/>
        <p:txBody>
          <a:bodyPr/>
          <a:lstStyle/>
          <a:p>
            <a:r>
              <a:rPr lang="en-GB" dirty="0"/>
              <a:t>Karl Rogers Activity</a:t>
            </a:r>
          </a:p>
        </p:txBody>
      </p:sp>
      <p:sp>
        <p:nvSpPr>
          <p:cNvPr id="3" name="Content Placeholder 2">
            <a:extLst>
              <a:ext uri="{FF2B5EF4-FFF2-40B4-BE49-F238E27FC236}">
                <a16:creationId xmlns:a16="http://schemas.microsoft.com/office/drawing/2014/main" id="{14105CD1-0059-4CEE-950C-8EA08657EAA4}"/>
              </a:ext>
            </a:extLst>
          </p:cNvPr>
          <p:cNvSpPr>
            <a:spLocks noGrp="1"/>
          </p:cNvSpPr>
          <p:nvPr>
            <p:ph sz="quarter" idx="1"/>
          </p:nvPr>
        </p:nvSpPr>
        <p:spPr/>
        <p:txBody>
          <a:bodyPr/>
          <a:lstStyle/>
          <a:p>
            <a:pPr marL="274320" lvl="1" indent="0">
              <a:buNone/>
            </a:pPr>
            <a:endParaRPr lang="en-GB" dirty="0"/>
          </a:p>
          <a:p>
            <a:pPr lvl="1"/>
            <a:r>
              <a:rPr lang="en-GB" dirty="0"/>
              <a:t>Some say that mental ill-health amongst adolescents is on the increase. From your own observations do you think this is the case? </a:t>
            </a:r>
          </a:p>
          <a:p>
            <a:pPr marL="274320" lvl="1" indent="0">
              <a:buNone/>
            </a:pPr>
            <a:endParaRPr lang="en-GB" dirty="0"/>
          </a:p>
          <a:p>
            <a:pPr lvl="1"/>
            <a:r>
              <a:rPr lang="en-GB" dirty="0"/>
              <a:t>Which do you think is the most influential as far as the emotional health of adolescents is concerned: the family, the school or the peer group?</a:t>
            </a:r>
          </a:p>
          <a:p>
            <a:pPr lvl="1"/>
            <a:endParaRPr lang="en-GB" dirty="0"/>
          </a:p>
          <a:p>
            <a:pPr lvl="1"/>
            <a:r>
              <a:rPr lang="en-GB" dirty="0"/>
              <a:t>Can this be reduced by building the resilience of young people?</a:t>
            </a:r>
          </a:p>
          <a:p>
            <a:endParaRPr lang="en-GB" dirty="0"/>
          </a:p>
        </p:txBody>
      </p:sp>
    </p:spTree>
    <p:extLst>
      <p:ext uri="{BB962C8B-B14F-4D97-AF65-F5344CB8AC3E}">
        <p14:creationId xmlns:p14="http://schemas.microsoft.com/office/powerpoint/2010/main" val="550040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07746-8495-4B34-A2C6-00CFA287B4D3}"/>
              </a:ext>
            </a:extLst>
          </p:cNvPr>
          <p:cNvSpPr>
            <a:spLocks noGrp="1"/>
          </p:cNvSpPr>
          <p:nvPr>
            <p:ph type="title"/>
          </p:nvPr>
        </p:nvSpPr>
        <p:spPr/>
        <p:txBody>
          <a:bodyPr/>
          <a:lstStyle/>
          <a:p>
            <a:r>
              <a:rPr lang="en-GB" dirty="0"/>
              <a:t>Comfort Break 10 mins</a:t>
            </a:r>
          </a:p>
        </p:txBody>
      </p:sp>
      <p:sp>
        <p:nvSpPr>
          <p:cNvPr id="3" name="Content Placeholder 2">
            <a:extLst>
              <a:ext uri="{FF2B5EF4-FFF2-40B4-BE49-F238E27FC236}">
                <a16:creationId xmlns:a16="http://schemas.microsoft.com/office/drawing/2014/main" id="{836FBFBF-93B2-43F8-926A-0B2B6BC58A37}"/>
              </a:ext>
            </a:extLst>
          </p:cNvPr>
          <p:cNvSpPr>
            <a:spLocks noGrp="1"/>
          </p:cNvSpPr>
          <p:nvPr>
            <p:ph sz="quarter" idx="1"/>
          </p:nvPr>
        </p:nvSpPr>
        <p:spPr/>
        <p:txBody>
          <a:bodyPr/>
          <a:lstStyle/>
          <a:p>
            <a:endParaRPr lang="en-GB"/>
          </a:p>
        </p:txBody>
      </p:sp>
    </p:spTree>
    <p:extLst>
      <p:ext uri="{BB962C8B-B14F-4D97-AF65-F5344CB8AC3E}">
        <p14:creationId xmlns:p14="http://schemas.microsoft.com/office/powerpoint/2010/main" val="1598486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 (5 minutes)</a:t>
            </a:r>
          </a:p>
        </p:txBody>
      </p:sp>
      <p:sp>
        <p:nvSpPr>
          <p:cNvPr id="3" name="Content Placeholder 2"/>
          <p:cNvSpPr>
            <a:spLocks noGrp="1"/>
          </p:cNvSpPr>
          <p:nvPr>
            <p:ph sz="quarter" idx="1"/>
          </p:nvPr>
        </p:nvSpPr>
        <p:spPr/>
        <p:txBody>
          <a:bodyPr/>
          <a:lstStyle/>
          <a:p>
            <a:r>
              <a:rPr lang="en-GB" dirty="0"/>
              <a:t>In small groups come up with a working definition of resilience. </a:t>
            </a:r>
          </a:p>
          <a:p>
            <a:endParaRPr lang="en-GB" dirty="0"/>
          </a:p>
          <a:p>
            <a:r>
              <a:rPr lang="en-GB" dirty="0"/>
              <a:t>Resilience is……</a:t>
            </a:r>
          </a:p>
          <a:p>
            <a:pPr marL="0" indent="0">
              <a:buNone/>
            </a:pPr>
            <a:endParaRPr lang="en-GB" dirty="0"/>
          </a:p>
          <a:p>
            <a:pPr lvl="1"/>
            <a:r>
              <a:rPr lang="en-GB" dirty="0"/>
              <a:t>Feedback</a:t>
            </a:r>
          </a:p>
        </p:txBody>
      </p:sp>
    </p:spTree>
    <p:extLst>
      <p:ext uri="{BB962C8B-B14F-4D97-AF65-F5344CB8AC3E}">
        <p14:creationId xmlns:p14="http://schemas.microsoft.com/office/powerpoint/2010/main" val="2149004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Resilience</a:t>
            </a:r>
          </a:p>
        </p:txBody>
      </p:sp>
      <p:sp>
        <p:nvSpPr>
          <p:cNvPr id="3" name="Content Placeholder 2"/>
          <p:cNvSpPr>
            <a:spLocks noGrp="1"/>
          </p:cNvSpPr>
          <p:nvPr>
            <p:ph sz="quarter" idx="1"/>
          </p:nvPr>
        </p:nvSpPr>
        <p:spPr/>
        <p:txBody>
          <a:bodyPr/>
          <a:lstStyle/>
          <a:p>
            <a:r>
              <a:rPr lang="en-GB" dirty="0"/>
              <a:t>According to James and James (2012) resilience is an unevenly distributed variable of behaviour and emotional functioning that enables children and young people (and adults) differentially to cope with, and adapt positively to, adverse circumstances and experiences, thereby enhancing to various degrees their negative effects and enabling positive adjustments to be made, even in conditions of risk. </a:t>
            </a:r>
          </a:p>
          <a:p>
            <a:endParaRPr lang="en-GB" dirty="0"/>
          </a:p>
          <a:p>
            <a:r>
              <a:rPr lang="en-GB" dirty="0"/>
              <a:t>Resilience refers to a capacity to do well despite adverse experiences (Gilligan 200, p. 37)</a:t>
            </a:r>
          </a:p>
        </p:txBody>
      </p:sp>
    </p:spTree>
    <p:extLst>
      <p:ext uri="{BB962C8B-B14F-4D97-AF65-F5344CB8AC3E}">
        <p14:creationId xmlns:p14="http://schemas.microsoft.com/office/powerpoint/2010/main" val="2408487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Reflective Activity</a:t>
            </a:r>
            <a:br>
              <a:rPr lang="en-GB" dirty="0"/>
            </a:br>
            <a:r>
              <a:rPr lang="en-GB" dirty="0"/>
              <a:t>In Pairs</a:t>
            </a:r>
          </a:p>
        </p:txBody>
      </p:sp>
      <p:sp>
        <p:nvSpPr>
          <p:cNvPr id="3" name="Content Placeholder 2"/>
          <p:cNvSpPr>
            <a:spLocks noGrp="1"/>
          </p:cNvSpPr>
          <p:nvPr>
            <p:ph sz="quarter" idx="1"/>
          </p:nvPr>
        </p:nvSpPr>
        <p:spPr/>
        <p:txBody>
          <a:bodyPr>
            <a:normAutofit lnSpcReduction="10000"/>
          </a:bodyPr>
          <a:lstStyle/>
          <a:p>
            <a:endParaRPr lang="en-GB" dirty="0"/>
          </a:p>
          <a:p>
            <a:r>
              <a:rPr lang="en-GB" dirty="0"/>
              <a:t>Bring to mind a young person each for whom you have concerns. Divide a piece of paper into two columns.</a:t>
            </a:r>
          </a:p>
          <a:p>
            <a:endParaRPr lang="en-GB" dirty="0"/>
          </a:p>
          <a:p>
            <a:r>
              <a:rPr lang="en-GB" dirty="0"/>
              <a:t>On the left side list the problems and challenges facing this person.</a:t>
            </a:r>
          </a:p>
          <a:p>
            <a:endParaRPr lang="en-GB" dirty="0"/>
          </a:p>
          <a:p>
            <a:r>
              <a:rPr lang="en-GB" dirty="0"/>
              <a:t>On the right side, list the positive things or resources this young person has.</a:t>
            </a:r>
          </a:p>
          <a:p>
            <a:endParaRPr lang="en-GB" dirty="0"/>
          </a:p>
          <a:p>
            <a:r>
              <a:rPr lang="en-GB" dirty="0"/>
              <a:t>Feedback</a:t>
            </a:r>
          </a:p>
        </p:txBody>
      </p:sp>
    </p:spTree>
    <p:extLst>
      <p:ext uri="{BB962C8B-B14F-4D97-AF65-F5344CB8AC3E}">
        <p14:creationId xmlns:p14="http://schemas.microsoft.com/office/powerpoint/2010/main" val="1405845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My expectation is that the left hand side will be easier to complete than the list on the right hand side.</a:t>
            </a:r>
          </a:p>
          <a:p>
            <a:r>
              <a:rPr lang="en-GB" dirty="0"/>
              <a:t>You might notice that these items are purely diagnostic, whereas the items on the right hand side are the potential building blocks for foundation stones.</a:t>
            </a:r>
          </a:p>
        </p:txBody>
      </p:sp>
    </p:spTree>
    <p:extLst>
      <p:ext uri="{BB962C8B-B14F-4D97-AF65-F5344CB8AC3E}">
        <p14:creationId xmlns:p14="http://schemas.microsoft.com/office/powerpoint/2010/main" val="1265929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Resilience</a:t>
            </a:r>
          </a:p>
        </p:txBody>
      </p:sp>
      <p:sp>
        <p:nvSpPr>
          <p:cNvPr id="3" name="Content Placeholder 2"/>
          <p:cNvSpPr>
            <a:spLocks noGrp="1"/>
          </p:cNvSpPr>
          <p:nvPr>
            <p:ph sz="quarter" idx="1"/>
          </p:nvPr>
        </p:nvSpPr>
        <p:spPr/>
        <p:txBody>
          <a:bodyPr/>
          <a:lstStyle/>
          <a:p>
            <a:r>
              <a:rPr lang="en-GB" dirty="0"/>
              <a:t>As a concept applied to children and young people, resilience has perhaps emerged from, and been most prominent in, discourses about child abuse and protection.</a:t>
            </a:r>
          </a:p>
          <a:p>
            <a:pPr marL="0" indent="0">
              <a:buNone/>
            </a:pPr>
            <a:endParaRPr lang="en-GB" dirty="0"/>
          </a:p>
          <a:p>
            <a:r>
              <a:rPr lang="en-GB" dirty="0"/>
              <a:t>It has become more important in the context of childhood/youth studies, however, because of the opportunity it offers to focus on children’s agency, their adaptive and coping abilities and their competence, in contrast to dominant adult discourses that tend to focus on their vulnerability and need for protection. </a:t>
            </a:r>
          </a:p>
          <a:p>
            <a:endParaRPr lang="en-GB" dirty="0"/>
          </a:p>
        </p:txBody>
      </p:sp>
    </p:spTree>
    <p:extLst>
      <p:ext uri="{BB962C8B-B14F-4D97-AF65-F5344CB8AC3E}">
        <p14:creationId xmlns:p14="http://schemas.microsoft.com/office/powerpoint/2010/main" val="4114302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Affected by both personality and environmental factors, resilience should be considered as a process or a phenomenon rather that as a personality characteristic of an individual.</a:t>
            </a:r>
          </a:p>
          <a:p>
            <a:pPr marL="0" indent="0">
              <a:buNone/>
            </a:pPr>
            <a:endParaRPr lang="en-GB" dirty="0"/>
          </a:p>
          <a:p>
            <a:r>
              <a:rPr lang="en-GB" dirty="0"/>
              <a:t>Resilience is associated with having a good sense of self-efficacy, and self esteem and ego strength, giving the ability to make choices and exercise  degree of control.</a:t>
            </a:r>
          </a:p>
          <a:p>
            <a:endParaRPr lang="en-GB" dirty="0"/>
          </a:p>
          <a:p>
            <a:r>
              <a:rPr lang="en-GB" dirty="0"/>
              <a:t>The attributes of each child in terms of intelligence, temperament and coping skills are also important. </a:t>
            </a:r>
          </a:p>
        </p:txBody>
      </p:sp>
    </p:spTree>
    <p:extLst>
      <p:ext uri="{BB962C8B-B14F-4D97-AF65-F5344CB8AC3E}">
        <p14:creationId xmlns:p14="http://schemas.microsoft.com/office/powerpoint/2010/main" val="2307851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10000"/>
          </a:bodyPr>
          <a:lstStyle/>
          <a:p>
            <a:r>
              <a:rPr lang="en-GB" dirty="0"/>
              <a:t>However, such characteristics are a product not only of the wider environment in which the child/young person is raised and the experiences to which they are exposed, including the impact of factors such as poverty.</a:t>
            </a:r>
          </a:p>
          <a:p>
            <a:endParaRPr lang="en-GB" dirty="0"/>
          </a:p>
          <a:p>
            <a:r>
              <a:rPr lang="en-GB" dirty="0"/>
              <a:t>They are also associated with the formation of secure emotional attachments in early life (particularly with mothers), with positive family functioning, and with having and using social support when needed.</a:t>
            </a:r>
          </a:p>
          <a:p>
            <a:endParaRPr lang="en-GB" dirty="0"/>
          </a:p>
          <a:p>
            <a:r>
              <a:rPr lang="en-GB" dirty="0"/>
              <a:t>Thus, important risk modifiers are the attributes of an individual child, the influence of their family, and </a:t>
            </a:r>
            <a:r>
              <a:rPr lang="en-GB" b="1" i="1" dirty="0"/>
              <a:t>the social and community context in which they live. </a:t>
            </a:r>
          </a:p>
        </p:txBody>
      </p:sp>
    </p:spTree>
    <p:extLst>
      <p:ext uri="{BB962C8B-B14F-4D97-AF65-F5344CB8AC3E}">
        <p14:creationId xmlns:p14="http://schemas.microsoft.com/office/powerpoint/2010/main" val="654669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Social and Community Context in which they live</a:t>
            </a:r>
            <a:r>
              <a:rPr lang="en-GB" dirty="0"/>
              <a:t>.</a:t>
            </a:r>
          </a:p>
        </p:txBody>
      </p:sp>
      <p:sp>
        <p:nvSpPr>
          <p:cNvPr id="3" name="Content Placeholder 2"/>
          <p:cNvSpPr>
            <a:spLocks noGrp="1"/>
          </p:cNvSpPr>
          <p:nvPr>
            <p:ph sz="quarter" idx="1"/>
          </p:nvPr>
        </p:nvSpPr>
        <p:spPr/>
        <p:txBody>
          <a:bodyPr/>
          <a:lstStyle/>
          <a:p>
            <a:r>
              <a:rPr lang="en-GB" dirty="0"/>
              <a:t>This is one area you have the opportunity to make a difference to young people’s resilience and resourcefulness.</a:t>
            </a:r>
          </a:p>
          <a:p>
            <a:pPr marL="0" indent="0">
              <a:buNone/>
            </a:pPr>
            <a:endParaRPr lang="en-GB" dirty="0"/>
          </a:p>
          <a:p>
            <a:pPr marL="0" indent="0">
              <a:buNone/>
            </a:pPr>
            <a:r>
              <a:rPr lang="en-GB" dirty="0"/>
              <a:t>Group Work 20 minutes (plus 10 comfort break)</a:t>
            </a:r>
          </a:p>
          <a:p>
            <a:pPr marL="0" indent="0">
              <a:buNone/>
            </a:pPr>
            <a:endParaRPr lang="en-GB" dirty="0"/>
          </a:p>
          <a:p>
            <a:pPr lvl="1"/>
            <a:r>
              <a:rPr lang="en-GB" dirty="0"/>
              <a:t>In small groups discuss some of the challenges faced by the young people you work with, and provide examples from your youth work practice that may help build “resilience and resourcefulness” amongst young people.</a:t>
            </a:r>
          </a:p>
          <a:p>
            <a:pPr lvl="1"/>
            <a:r>
              <a:rPr lang="en-GB" dirty="0"/>
              <a:t>Feedback on flip chart.</a:t>
            </a:r>
          </a:p>
          <a:p>
            <a:pPr lvl="1"/>
            <a:endParaRPr lang="en-GB" dirty="0"/>
          </a:p>
        </p:txBody>
      </p:sp>
    </p:spTree>
    <p:extLst>
      <p:ext uri="{BB962C8B-B14F-4D97-AF65-F5344CB8AC3E}">
        <p14:creationId xmlns:p14="http://schemas.microsoft.com/office/powerpoint/2010/main" val="1075758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A582-D95B-4C8D-89E2-388ECFA1840E}"/>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2E82A993-46A1-4C0D-A77A-ED78CF08C0F4}"/>
              </a:ext>
            </a:extLst>
          </p:cNvPr>
          <p:cNvSpPr>
            <a:spLocks noGrp="1"/>
          </p:cNvSpPr>
          <p:nvPr>
            <p:ph sz="quarter" idx="1"/>
          </p:nvPr>
        </p:nvSpPr>
        <p:spPr/>
        <p:txBody>
          <a:bodyPr/>
          <a:lstStyle/>
          <a:p>
            <a:endParaRPr lang="en-GB"/>
          </a:p>
        </p:txBody>
      </p:sp>
    </p:spTree>
    <p:extLst>
      <p:ext uri="{BB962C8B-B14F-4D97-AF65-F5344CB8AC3E}">
        <p14:creationId xmlns:p14="http://schemas.microsoft.com/office/powerpoint/2010/main" val="1079911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fontScale="92500"/>
          </a:bodyPr>
          <a:lstStyle/>
          <a:p>
            <a:r>
              <a:rPr lang="en-GB" dirty="0"/>
              <a:t>The production of resilience therefore reflects a complex individual and social process involving the integration of a wide range of variables.</a:t>
            </a:r>
          </a:p>
          <a:p>
            <a:endParaRPr lang="en-GB" dirty="0"/>
          </a:p>
          <a:p>
            <a:r>
              <a:rPr lang="en-GB" dirty="0"/>
              <a:t>Link to Assessment Component 1 – 50% Coursework: Essay (2500 words).</a:t>
            </a:r>
          </a:p>
          <a:p>
            <a:endParaRPr lang="en-GB" dirty="0"/>
          </a:p>
          <a:p>
            <a:pPr lvl="1"/>
            <a:r>
              <a:rPr lang="en-GB" dirty="0"/>
              <a:t>Critically discuss the challenges faced by young people in contemporary society, and identify protective factors that young people demonstrate in developing resilience and resourcefulness.</a:t>
            </a:r>
          </a:p>
          <a:p>
            <a:pPr lvl="1"/>
            <a:endParaRPr lang="en-GB" dirty="0"/>
          </a:p>
          <a:p>
            <a:r>
              <a:rPr lang="en-GB" dirty="0"/>
              <a:t>Submission Date – 24</a:t>
            </a:r>
            <a:r>
              <a:rPr lang="en-GB" baseline="30000" dirty="0"/>
              <a:t>th</a:t>
            </a:r>
            <a:r>
              <a:rPr lang="en-GB" dirty="0"/>
              <a:t> March</a:t>
            </a:r>
          </a:p>
          <a:p>
            <a:endParaRPr lang="en-GB" dirty="0"/>
          </a:p>
        </p:txBody>
      </p:sp>
    </p:spTree>
    <p:extLst>
      <p:ext uri="{BB962C8B-B14F-4D97-AF65-F5344CB8AC3E}">
        <p14:creationId xmlns:p14="http://schemas.microsoft.com/office/powerpoint/2010/main" val="1031974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CB9A4-13FE-4508-A621-A40A6122E480}"/>
              </a:ext>
            </a:extLst>
          </p:cNvPr>
          <p:cNvSpPr>
            <a:spLocks noGrp="1"/>
          </p:cNvSpPr>
          <p:nvPr>
            <p:ph type="title"/>
          </p:nvPr>
        </p:nvSpPr>
        <p:spPr/>
        <p:txBody>
          <a:bodyPr/>
          <a:lstStyle/>
          <a:p>
            <a:r>
              <a:rPr lang="en-GB" dirty="0"/>
              <a:t>Protective factors</a:t>
            </a:r>
          </a:p>
        </p:txBody>
      </p:sp>
      <p:sp>
        <p:nvSpPr>
          <p:cNvPr id="3" name="Content Placeholder 2">
            <a:extLst>
              <a:ext uri="{FF2B5EF4-FFF2-40B4-BE49-F238E27FC236}">
                <a16:creationId xmlns:a16="http://schemas.microsoft.com/office/drawing/2014/main" id="{A2475E7F-A8DC-4C7B-9215-ECAC51A827E0}"/>
              </a:ext>
            </a:extLst>
          </p:cNvPr>
          <p:cNvSpPr>
            <a:spLocks noGrp="1"/>
          </p:cNvSpPr>
          <p:nvPr>
            <p:ph sz="quarter" idx="1"/>
          </p:nvPr>
        </p:nvSpPr>
        <p:spPr/>
        <p:txBody>
          <a:bodyPr/>
          <a:lstStyle/>
          <a:p>
            <a:endParaRPr lang="en-GB" dirty="0"/>
          </a:p>
          <a:p>
            <a:r>
              <a:rPr lang="en-GB" dirty="0"/>
              <a:t>About a boy DVD</a:t>
            </a:r>
          </a:p>
          <a:p>
            <a:endParaRPr lang="en-GB" dirty="0"/>
          </a:p>
          <a:p>
            <a:r>
              <a:rPr lang="en-GB" dirty="0"/>
              <a:t>What protective factors does Marcus have?</a:t>
            </a:r>
          </a:p>
          <a:p>
            <a:endParaRPr lang="en-GB" dirty="0"/>
          </a:p>
          <a:p>
            <a:r>
              <a:rPr lang="en-GB" dirty="0"/>
              <a:t>What other protective factors do young people have? </a:t>
            </a:r>
          </a:p>
          <a:p>
            <a:endParaRPr lang="en-GB" dirty="0"/>
          </a:p>
        </p:txBody>
      </p:sp>
    </p:spTree>
    <p:extLst>
      <p:ext uri="{BB962C8B-B14F-4D97-AF65-F5344CB8AC3E}">
        <p14:creationId xmlns:p14="http://schemas.microsoft.com/office/powerpoint/2010/main" val="2381962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risk and protective factors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890127624"/>
              </p:ext>
            </p:extLst>
          </p:nvPr>
        </p:nvGraphicFramePr>
        <p:xfrm>
          <a:off x="457200" y="1219200"/>
          <a:ext cx="8229600" cy="47300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450484">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464072">
                <a:tc>
                  <a:txBody>
                    <a:bodyPr/>
                    <a:lstStyle/>
                    <a:p>
                      <a:r>
                        <a:rPr lang="en-GB" b="1" u="sng" dirty="0"/>
                        <a:t>Childhood</a:t>
                      </a:r>
                      <a:r>
                        <a:rPr lang="en-GB" b="1" u="sng" baseline="0" dirty="0"/>
                        <a:t> factors</a:t>
                      </a:r>
                    </a:p>
                    <a:p>
                      <a:pPr marL="285750" indent="-285750">
                        <a:buFont typeface="Arial" panose="020B0604020202020204" pitchFamily="34" charset="0"/>
                        <a:buChar char="•"/>
                      </a:pPr>
                      <a:r>
                        <a:rPr lang="en-GB" baseline="0" dirty="0"/>
                        <a:t>Birth injury/disability/low birth weight</a:t>
                      </a:r>
                    </a:p>
                    <a:p>
                      <a:pPr marL="285750" indent="-285750">
                        <a:buFont typeface="Arial" panose="020B0604020202020204" pitchFamily="34" charset="0"/>
                        <a:buChar char="•"/>
                      </a:pPr>
                      <a:r>
                        <a:rPr lang="en-GB" baseline="0" dirty="0"/>
                        <a:t>Insecure attachment</a:t>
                      </a:r>
                    </a:p>
                    <a:p>
                      <a:pPr marL="285750" indent="-285750">
                        <a:buFont typeface="Arial" panose="020B0604020202020204" pitchFamily="34" charset="0"/>
                        <a:buChar char="•"/>
                      </a:pPr>
                      <a:r>
                        <a:rPr lang="en-GB" baseline="0" dirty="0"/>
                        <a:t>Poor social skills</a:t>
                      </a:r>
                      <a:endParaRPr lang="en-GB" dirty="0"/>
                    </a:p>
                  </a:txBody>
                  <a:tcPr/>
                </a:tc>
                <a:tc>
                  <a:txBody>
                    <a:bodyPr/>
                    <a:lstStyle/>
                    <a:p>
                      <a:pPr marL="0" indent="0">
                        <a:buFont typeface="Arial" panose="020B0604020202020204" pitchFamily="34" charset="0"/>
                        <a:buNone/>
                      </a:pPr>
                      <a:r>
                        <a:rPr lang="en-GB" b="1" u="sng" dirty="0"/>
                        <a:t>Childhood factors</a:t>
                      </a:r>
                    </a:p>
                    <a:p>
                      <a:pPr marL="285750" indent="-285750">
                        <a:buFont typeface="Arial" panose="020B0604020202020204" pitchFamily="34" charset="0"/>
                        <a:buChar char="•"/>
                      </a:pPr>
                      <a:r>
                        <a:rPr lang="en-GB" b="0" u="none" dirty="0"/>
                        <a:t>Social skills</a:t>
                      </a:r>
                    </a:p>
                    <a:p>
                      <a:pPr marL="285750" indent="-285750">
                        <a:buFont typeface="Arial" panose="020B0604020202020204" pitchFamily="34" charset="0"/>
                        <a:buChar char="•"/>
                      </a:pPr>
                      <a:r>
                        <a:rPr lang="en-GB" b="0" u="none" dirty="0"/>
                        <a:t>Attachment</a:t>
                      </a:r>
                      <a:r>
                        <a:rPr lang="en-GB" b="0" u="none" baseline="0" dirty="0"/>
                        <a:t> to family</a:t>
                      </a:r>
                    </a:p>
                    <a:p>
                      <a:pPr marL="285750" indent="-285750">
                        <a:buFont typeface="Arial" panose="020B0604020202020204" pitchFamily="34" charset="0"/>
                        <a:buChar char="•"/>
                      </a:pPr>
                      <a:r>
                        <a:rPr lang="en-GB" b="0" u="none" baseline="0" dirty="0"/>
                        <a:t>School achievement</a:t>
                      </a:r>
                      <a:endParaRPr lang="en-GB" b="0" u="none" dirty="0"/>
                    </a:p>
                  </a:txBody>
                  <a:tcPr/>
                </a:tc>
                <a:extLst>
                  <a:ext uri="{0D108BD9-81ED-4DB2-BD59-A6C34878D82A}">
                    <a16:rowId xmlns:a16="http://schemas.microsoft.com/office/drawing/2014/main" val="10001"/>
                  </a:ext>
                </a:extLst>
              </a:tr>
              <a:tr h="2815524">
                <a:tc>
                  <a:txBody>
                    <a:bodyPr/>
                    <a:lstStyle/>
                    <a:p>
                      <a:r>
                        <a:rPr lang="en-GB" b="1" u="sng" dirty="0"/>
                        <a:t>Family Factors</a:t>
                      </a:r>
                    </a:p>
                    <a:p>
                      <a:pPr marL="285750" indent="-285750">
                        <a:buFont typeface="Arial" panose="020B0604020202020204" pitchFamily="34" charset="0"/>
                        <a:buChar char="•"/>
                      </a:pPr>
                      <a:r>
                        <a:rPr lang="en-GB" b="0" u="none" dirty="0"/>
                        <a:t>Poor parental supervision</a:t>
                      </a:r>
                      <a:r>
                        <a:rPr lang="en-GB" b="0" u="none" baseline="0" dirty="0"/>
                        <a:t> and discipline</a:t>
                      </a:r>
                    </a:p>
                    <a:p>
                      <a:pPr marL="285750" indent="-285750">
                        <a:buFont typeface="Arial" panose="020B0604020202020204" pitchFamily="34" charset="0"/>
                        <a:buChar char="•"/>
                      </a:pPr>
                      <a:r>
                        <a:rPr lang="en-GB" b="0" u="none" baseline="0" dirty="0"/>
                        <a:t>Parental substance abuse</a:t>
                      </a:r>
                    </a:p>
                    <a:p>
                      <a:pPr marL="285750" indent="-285750">
                        <a:buFont typeface="Arial" panose="020B0604020202020204" pitchFamily="34" charset="0"/>
                        <a:buChar char="•"/>
                      </a:pPr>
                      <a:r>
                        <a:rPr lang="en-GB" b="0" u="none" baseline="0" dirty="0"/>
                        <a:t>Family conflict and domestic violence</a:t>
                      </a:r>
                    </a:p>
                    <a:p>
                      <a:pPr marL="285750" indent="-285750">
                        <a:buFont typeface="Arial" panose="020B0604020202020204" pitchFamily="34" charset="0"/>
                        <a:buChar char="•"/>
                      </a:pPr>
                      <a:r>
                        <a:rPr lang="en-GB" b="0" u="none" baseline="0" dirty="0"/>
                        <a:t>Social isolation/lack of support networks</a:t>
                      </a:r>
                    </a:p>
                    <a:p>
                      <a:pPr marL="285750" indent="-285750">
                        <a:buFont typeface="Arial" panose="020B0604020202020204" pitchFamily="34" charset="0"/>
                        <a:buChar char="•"/>
                      </a:pP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Family Factors</a:t>
                      </a:r>
                    </a:p>
                    <a:p>
                      <a:pPr marL="285750" indent="-285750">
                        <a:buFont typeface="Arial" panose="020B0604020202020204" pitchFamily="34" charset="0"/>
                        <a:buChar char="•"/>
                      </a:pPr>
                      <a:r>
                        <a:rPr lang="en-GB" dirty="0"/>
                        <a:t>Supportive caring parents</a:t>
                      </a:r>
                    </a:p>
                    <a:p>
                      <a:pPr marL="285750" indent="-285750">
                        <a:buFont typeface="Arial" panose="020B0604020202020204" pitchFamily="34" charset="0"/>
                        <a:buChar char="•"/>
                      </a:pPr>
                      <a:r>
                        <a:rPr lang="en-GB" dirty="0"/>
                        <a:t>Parental employment</a:t>
                      </a:r>
                    </a:p>
                    <a:p>
                      <a:pPr marL="285750" indent="-285750">
                        <a:buFont typeface="Arial" panose="020B0604020202020204" pitchFamily="34" charset="0"/>
                        <a:buChar char="•"/>
                      </a:pPr>
                      <a:r>
                        <a:rPr lang="en-GB" dirty="0"/>
                        <a:t>Access to support networks</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4995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risk and protective factors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285777522"/>
              </p:ext>
            </p:extLst>
          </p:nvPr>
        </p:nvGraphicFramePr>
        <p:xfrm>
          <a:off x="457200" y="1486571"/>
          <a:ext cx="8229600" cy="4216383"/>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38122">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507268">
                <a:tc>
                  <a:txBody>
                    <a:bodyPr/>
                    <a:lstStyle/>
                    <a:p>
                      <a:r>
                        <a:rPr lang="en-GB" b="1" u="sng" dirty="0"/>
                        <a:t>School factors</a:t>
                      </a:r>
                    </a:p>
                    <a:p>
                      <a:pPr marL="285750" indent="-285750">
                        <a:buFont typeface="Arial" panose="020B0604020202020204" pitchFamily="34" charset="0"/>
                        <a:buChar char="•"/>
                      </a:pPr>
                      <a:r>
                        <a:rPr lang="en-GB" dirty="0"/>
                        <a:t>School failure</a:t>
                      </a:r>
                    </a:p>
                    <a:p>
                      <a:pPr marL="285750" indent="-285750">
                        <a:buFont typeface="Arial" panose="020B0604020202020204" pitchFamily="34" charset="0"/>
                        <a:buChar char="•"/>
                      </a:pPr>
                      <a:r>
                        <a:rPr lang="en-GB" dirty="0"/>
                        <a:t>Negative peer group influences </a:t>
                      </a:r>
                    </a:p>
                    <a:p>
                      <a:pPr marL="285750" indent="-285750">
                        <a:buFont typeface="Arial" panose="020B0604020202020204" pitchFamily="34" charset="0"/>
                        <a:buChar char="•"/>
                      </a:pPr>
                      <a:r>
                        <a:rPr lang="en-GB" dirty="0"/>
                        <a:t>Bullying</a:t>
                      </a:r>
                    </a:p>
                    <a:p>
                      <a:pPr marL="285750" indent="-285750">
                        <a:buFont typeface="Arial" panose="020B0604020202020204" pitchFamily="34" charset="0"/>
                        <a:buChar char="•"/>
                      </a:pPr>
                      <a:r>
                        <a:rPr lang="en-GB" dirty="0"/>
                        <a:t>Poor attachment to school and recognition of achievement</a:t>
                      </a:r>
                    </a:p>
                  </a:txBody>
                  <a:tcPr/>
                </a:tc>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t>School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dirty="0">
                          <a:effectLst/>
                        </a:rPr>
                        <a:t>Positive</a:t>
                      </a:r>
                      <a:r>
                        <a:rPr lang="en-GB" b="0" u="none" baseline="0" dirty="0">
                          <a:effectLst/>
                        </a:rPr>
                        <a:t> school climate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Sense of belonging/bonding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Opportunities fro some success at school</a:t>
                      </a:r>
                      <a:endParaRPr lang="en-GB" b="0" u="none" dirty="0">
                        <a:effectLst/>
                      </a:endParaRPr>
                    </a:p>
                    <a:p>
                      <a:pPr marL="0" indent="0">
                        <a:buFont typeface="Arial" panose="020B0604020202020204" pitchFamily="34" charset="0"/>
                        <a:buNone/>
                      </a:pPr>
                      <a:endParaRPr lang="en-GB" b="0" u="none" dirty="0"/>
                    </a:p>
                  </a:txBody>
                  <a:tcPr/>
                </a:tc>
                <a:extLst>
                  <a:ext uri="{0D108BD9-81ED-4DB2-BD59-A6C34878D82A}">
                    <a16:rowId xmlns:a16="http://schemas.microsoft.com/office/drawing/2014/main" val="10001"/>
                  </a:ext>
                </a:extLst>
              </a:tr>
              <a:tr h="2113263">
                <a:tc>
                  <a:txBody>
                    <a:bodyPr/>
                    <a:lstStyle/>
                    <a:p>
                      <a:pPr marL="0" indent="0">
                        <a:buFont typeface="Arial" panose="020B0604020202020204" pitchFamily="34" charset="0"/>
                        <a:buNone/>
                      </a:pPr>
                      <a:r>
                        <a:rPr lang="en-GB" b="1" u="sng" dirty="0"/>
                        <a:t>Community factors</a:t>
                      </a:r>
                      <a:endParaRPr lang="en-GB" b="0" i="0" u="none" dirty="0"/>
                    </a:p>
                    <a:p>
                      <a:pPr marL="285750" indent="-285750">
                        <a:buFont typeface="Arial" panose="020B0604020202020204" pitchFamily="34" charset="0"/>
                        <a:buChar char="•"/>
                      </a:pPr>
                      <a:r>
                        <a:rPr lang="en-GB" b="0" i="0" u="none" dirty="0"/>
                        <a:t>Neighbourhood violence and crime</a:t>
                      </a:r>
                    </a:p>
                    <a:p>
                      <a:pPr marL="285750" indent="-285750">
                        <a:buFont typeface="Arial" panose="020B0604020202020204" pitchFamily="34" charset="0"/>
                        <a:buChar char="•"/>
                      </a:pPr>
                      <a:r>
                        <a:rPr lang="en-GB" b="0" i="0" u="none" dirty="0"/>
                        <a:t>Lack of support services</a:t>
                      </a:r>
                    </a:p>
                    <a:p>
                      <a:pPr marL="285750" indent="-285750">
                        <a:buFont typeface="Arial" panose="020B0604020202020204" pitchFamily="34" charset="0"/>
                        <a:buChar char="•"/>
                      </a:pPr>
                      <a:r>
                        <a:rPr lang="en-GB" b="0" i="0" u="none" dirty="0"/>
                        <a:t>Social or cultural discrimination</a:t>
                      </a: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Community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dirty="0"/>
                        <a:t>Access to support</a:t>
                      </a:r>
                      <a:r>
                        <a:rPr lang="en-GB" b="0" i="0" u="none" baseline="0" dirty="0"/>
                        <a:t> services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Community networking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Participation in community groups</a:t>
                      </a:r>
                      <a:endParaRPr lang="en-GB" b="0" i="0" u="none"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397944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and protective factors</a:t>
            </a:r>
          </a:p>
        </p:txBody>
      </p:sp>
      <p:sp>
        <p:nvSpPr>
          <p:cNvPr id="3" name="Content Placeholder 2"/>
          <p:cNvSpPr>
            <a:spLocks noGrp="1"/>
          </p:cNvSpPr>
          <p:nvPr>
            <p:ph sz="quarter" idx="1"/>
          </p:nvPr>
        </p:nvSpPr>
        <p:spPr/>
        <p:txBody>
          <a:bodyPr>
            <a:normAutofit lnSpcReduction="10000"/>
          </a:bodyPr>
          <a:lstStyle/>
          <a:p>
            <a:r>
              <a:rPr lang="en-GB" dirty="0"/>
              <a:t>The influence of any of these factors on outcomes is very complex. </a:t>
            </a:r>
          </a:p>
          <a:p>
            <a:r>
              <a:rPr lang="en-GB" dirty="0"/>
              <a:t>It may be that some risk factors are more important than others and the same reasoning for protective factors. </a:t>
            </a:r>
          </a:p>
          <a:p>
            <a:r>
              <a:rPr lang="en-GB" dirty="0"/>
              <a:t>The research on these issues is still struggling with refining the analysis to the extent that the key factors are isolated, but it is not there as yet.</a:t>
            </a:r>
          </a:p>
          <a:p>
            <a:r>
              <a:rPr lang="en-GB" dirty="0"/>
              <a:t>Another complication is that experiences will differ and the impact of risk or protective factors will be dependent on the individual and mediated by the impact of socio-economic background, their gender and /or ethnicity and their abilities or disabilities.</a:t>
            </a:r>
          </a:p>
        </p:txBody>
      </p:sp>
    </p:spTree>
    <p:extLst>
      <p:ext uri="{BB962C8B-B14F-4D97-AF65-F5344CB8AC3E}">
        <p14:creationId xmlns:p14="http://schemas.microsoft.com/office/powerpoint/2010/main" val="3308621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The important point for youth workers is how they can influence outcomes by extending or providing factors through their interactions with young people. </a:t>
            </a:r>
          </a:p>
          <a:p>
            <a:endParaRPr lang="en-GB" dirty="0"/>
          </a:p>
          <a:p>
            <a:r>
              <a:rPr lang="en-GB" dirty="0"/>
              <a:t>A key research finding from British studies (</a:t>
            </a:r>
            <a:r>
              <a:rPr lang="en-GB" dirty="0" err="1"/>
              <a:t>Rutter</a:t>
            </a:r>
            <a:r>
              <a:rPr lang="en-GB" dirty="0"/>
              <a:t> et al., 1998) is that young people from very disadvantaged backgrounds can develop resilience through forming a close relationship with a supportive adult, through a positive school experience or being given an opportunity to find a ‘turning-point’ or (importantly from the perspective of (youth work) through an opportunity to have some autonomy and control when participating in activities. </a:t>
            </a:r>
          </a:p>
        </p:txBody>
      </p:sp>
    </p:spTree>
    <p:extLst>
      <p:ext uri="{BB962C8B-B14F-4D97-AF65-F5344CB8AC3E}">
        <p14:creationId xmlns:p14="http://schemas.microsoft.com/office/powerpoint/2010/main" val="1072465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Resilience</a:t>
            </a:r>
          </a:p>
        </p:txBody>
      </p:sp>
      <p:sp>
        <p:nvSpPr>
          <p:cNvPr id="3" name="Content Placeholder 2"/>
          <p:cNvSpPr>
            <a:spLocks noGrp="1"/>
          </p:cNvSpPr>
          <p:nvPr>
            <p:ph sz="quarter" idx="1"/>
          </p:nvPr>
        </p:nvSpPr>
        <p:spPr>
          <a:xfrm>
            <a:off x="457200" y="1219200"/>
            <a:ext cx="8229600" cy="5090120"/>
          </a:xfrm>
        </p:spPr>
        <p:txBody>
          <a:bodyPr/>
          <a:lstStyle/>
          <a:p>
            <a:r>
              <a:rPr lang="en-GB" dirty="0"/>
              <a:t>The characteristics of resilience listed below can be used as a useful guide:</a:t>
            </a:r>
          </a:p>
          <a:p>
            <a:pPr marL="0" indent="0">
              <a:buNone/>
            </a:pPr>
            <a:endParaRPr lang="en-GB" dirty="0"/>
          </a:p>
          <a:p>
            <a:r>
              <a:rPr lang="en-GB" dirty="0"/>
              <a:t>Good health			Hope</a:t>
            </a:r>
          </a:p>
          <a:p>
            <a:r>
              <a:rPr lang="en-GB" dirty="0"/>
              <a:t>Easy-going temperament		Social support</a:t>
            </a:r>
          </a:p>
          <a:p>
            <a:r>
              <a:rPr lang="en-GB" dirty="0"/>
              <a:t>Sociability				Problem-solving ability</a:t>
            </a:r>
          </a:p>
          <a:p>
            <a:r>
              <a:rPr lang="en-GB" dirty="0"/>
              <a:t>Self-efficacy				Internal locus of control</a:t>
            </a:r>
          </a:p>
          <a:p>
            <a:r>
              <a:rPr lang="en-GB" dirty="0"/>
              <a:t>Confidence				Appraisal skill</a:t>
            </a:r>
          </a:p>
          <a:p>
            <a:r>
              <a:rPr lang="en-GB" dirty="0"/>
              <a:t>Flexibility in goal setting		Optimism</a:t>
            </a:r>
          </a:p>
          <a:p>
            <a:r>
              <a:rPr lang="en-GB" dirty="0"/>
              <a:t>Ability to mobilise resources.</a:t>
            </a:r>
          </a:p>
        </p:txBody>
      </p:sp>
    </p:spTree>
    <p:extLst>
      <p:ext uri="{BB962C8B-B14F-4D97-AF65-F5344CB8AC3E}">
        <p14:creationId xmlns:p14="http://schemas.microsoft.com/office/powerpoint/2010/main" val="23550757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352928" cy="60342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6702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43AA9FE-8FCE-4D18-8D67-E49F60A3CBC4}"/>
              </a:ext>
            </a:extLst>
          </p:cNvPr>
          <p:cNvSpPr>
            <a:spLocks noGrp="1"/>
          </p:cNvSpPr>
          <p:nvPr>
            <p:ph sz="quarter" idx="4"/>
          </p:nvPr>
        </p:nvSpPr>
        <p:spPr>
          <a:xfrm>
            <a:off x="4648200" y="260648"/>
            <a:ext cx="4038600" cy="5911552"/>
          </a:xfrm>
        </p:spPr>
        <p:txBody>
          <a:bodyPr>
            <a:normAutofit fontScale="55000" lnSpcReduction="20000"/>
          </a:bodyPr>
          <a:lstStyle/>
          <a:p>
            <a:endParaRPr lang="en-GB" b="1" u="sng" dirty="0"/>
          </a:p>
          <a:p>
            <a:endParaRPr lang="en-GB" b="1" u="sng" dirty="0"/>
          </a:p>
          <a:p>
            <a:r>
              <a:rPr lang="en-GB" b="1" u="sng" dirty="0"/>
              <a:t>Caring and support</a:t>
            </a:r>
            <a:r>
              <a:rPr lang="en-GB" b="1" dirty="0"/>
              <a:t>:</a:t>
            </a:r>
            <a:r>
              <a:rPr lang="en-GB" dirty="0"/>
              <a:t> Listen to students’ concerns and answer their questions in direct, factual, age-appropriate ways. (Be careful of giving TOO MUCH information, especially with younger children.)</a:t>
            </a:r>
            <a:br>
              <a:rPr lang="en-GB" dirty="0"/>
            </a:br>
            <a:endParaRPr lang="en-GB" dirty="0"/>
          </a:p>
          <a:p>
            <a:r>
              <a:rPr lang="en-GB" b="1" u="sng" dirty="0"/>
              <a:t>High expectations</a:t>
            </a:r>
            <a:r>
              <a:rPr lang="en-GB" b="1" dirty="0"/>
              <a:t>: </a:t>
            </a:r>
            <a:r>
              <a:rPr lang="en-GB" dirty="0"/>
              <a:t>Express your certainty that students can cope with the situation and faith in their strength and inner resources.</a:t>
            </a:r>
            <a:br>
              <a:rPr lang="en-GB" dirty="0"/>
            </a:br>
            <a:endParaRPr lang="en-GB" dirty="0"/>
          </a:p>
          <a:p>
            <a:r>
              <a:rPr lang="en-GB" b="1" u="sng" dirty="0"/>
              <a:t>Opportunities for participation</a:t>
            </a:r>
            <a:r>
              <a:rPr lang="en-GB" b="1" dirty="0"/>
              <a:t>:</a:t>
            </a:r>
            <a:r>
              <a:rPr lang="en-GB" dirty="0"/>
              <a:t> Help students come up with ways they can address the crisis themselves: i.e., raising money, sending cards and letters, forming a Peace Club.</a:t>
            </a:r>
            <a:br>
              <a:rPr lang="en-GB" dirty="0"/>
            </a:br>
            <a:endParaRPr lang="en-GB" dirty="0"/>
          </a:p>
          <a:p>
            <a:r>
              <a:rPr lang="en-GB" b="1" u="sng" dirty="0"/>
              <a:t>Prosocial bonding</a:t>
            </a:r>
            <a:r>
              <a:rPr lang="en-GB" b="1" dirty="0"/>
              <a:t>:</a:t>
            </a:r>
            <a:r>
              <a:rPr lang="en-GB" dirty="0"/>
              <a:t> Provide students with positive activities to do together that give them a sense of purpose and mastery in the situation.</a:t>
            </a:r>
            <a:br>
              <a:rPr lang="en-GB" dirty="0"/>
            </a:br>
            <a:endParaRPr lang="en-GB" dirty="0"/>
          </a:p>
          <a:p>
            <a:r>
              <a:rPr lang="en-GB" b="1" u="sng" dirty="0"/>
              <a:t>Clear, consistent boundaries</a:t>
            </a:r>
            <a:r>
              <a:rPr lang="en-GB" dirty="0"/>
              <a:t>: Strike a balance between addressing concerns and getting back to a normal schedule. Young people need the safety of familiar rules and routines.</a:t>
            </a:r>
            <a:br>
              <a:rPr lang="en-GB" dirty="0"/>
            </a:br>
            <a:endParaRPr lang="en-GB" dirty="0"/>
          </a:p>
          <a:p>
            <a:r>
              <a:rPr lang="en-GB" b="1" u="sng" dirty="0"/>
              <a:t>Life skills</a:t>
            </a:r>
            <a:r>
              <a:rPr lang="en-GB" b="1" dirty="0"/>
              <a:t>: </a:t>
            </a:r>
            <a:r>
              <a:rPr lang="en-GB" dirty="0"/>
              <a:t>Encourage students to communicate their thoughts and feelings. (But balance is again the key: Don’t let the talk escalate and overwhelm students)</a:t>
            </a:r>
          </a:p>
          <a:p>
            <a:endParaRPr lang="en-GB" dirty="0"/>
          </a:p>
        </p:txBody>
      </p:sp>
      <p:pic>
        <p:nvPicPr>
          <p:cNvPr id="7" name="Content Placeholder 6">
            <a:extLst>
              <a:ext uri="{FF2B5EF4-FFF2-40B4-BE49-F238E27FC236}">
                <a16:creationId xmlns:a16="http://schemas.microsoft.com/office/drawing/2014/main" id="{81CB241F-BF62-4016-A2E3-8B6BD4C225F1}"/>
              </a:ext>
            </a:extLst>
          </p:cNvPr>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457200" y="260648"/>
            <a:ext cx="4038600" cy="5760639"/>
          </a:xfrm>
          <a:prstGeom prst="rect">
            <a:avLst/>
          </a:prstGeom>
        </p:spPr>
      </p:pic>
    </p:spTree>
    <p:extLst>
      <p:ext uri="{BB962C8B-B14F-4D97-AF65-F5344CB8AC3E}">
        <p14:creationId xmlns:p14="http://schemas.microsoft.com/office/powerpoint/2010/main" val="848903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192E2F6-F70D-4C94-B11C-E0F13B8420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312" y="166687"/>
            <a:ext cx="8715375" cy="6524625"/>
          </a:xfrm>
          <a:prstGeom prst="rect">
            <a:avLst/>
          </a:prstGeom>
        </p:spPr>
      </p:pic>
    </p:spTree>
    <p:extLst>
      <p:ext uri="{BB962C8B-B14F-4D97-AF65-F5344CB8AC3E}">
        <p14:creationId xmlns:p14="http://schemas.microsoft.com/office/powerpoint/2010/main" val="2010837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 Directed Study</a:t>
            </a:r>
          </a:p>
        </p:txBody>
      </p:sp>
      <p:sp>
        <p:nvSpPr>
          <p:cNvPr id="3" name="Content Placeholder 2"/>
          <p:cNvSpPr>
            <a:spLocks noGrp="1"/>
          </p:cNvSpPr>
          <p:nvPr>
            <p:ph sz="quarter" idx="1"/>
          </p:nvPr>
        </p:nvSpPr>
        <p:spPr/>
        <p:txBody>
          <a:bodyPr>
            <a:normAutofit lnSpcReduction="10000"/>
          </a:bodyPr>
          <a:lstStyle/>
          <a:p>
            <a:endParaRPr lang="en-GB" dirty="0"/>
          </a:p>
          <a:p>
            <a:r>
              <a:rPr lang="en-GB" dirty="0"/>
              <a:t>Individually, as there is no lecture next week, you are required to consider how their work with young people reflects the headings within the resiliency wheel.</a:t>
            </a:r>
          </a:p>
          <a:p>
            <a:endParaRPr lang="en-GB" dirty="0"/>
          </a:p>
          <a:p>
            <a:r>
              <a:rPr lang="en-GB" dirty="0"/>
              <a:t>Please can you write an individual account or case study which shows an example of your practice that reflect the themes presented within the resiliency wheel and present (25th Feb)</a:t>
            </a:r>
          </a:p>
          <a:p>
            <a:endParaRPr lang="en-GB" dirty="0"/>
          </a:p>
          <a:p>
            <a:r>
              <a:rPr lang="en-GB" dirty="0"/>
              <a:t>These tasks should support some of your thoughts and discussions in finalising your essay.</a:t>
            </a:r>
          </a:p>
          <a:p>
            <a:endParaRPr lang="en-GB" dirty="0"/>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29691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sz="quarter" idx="1"/>
          </p:nvPr>
        </p:nvSpPr>
        <p:spPr/>
        <p:txBody>
          <a:bodyPr/>
          <a:lstStyle/>
          <a:p>
            <a:r>
              <a:rPr lang="en-GB" dirty="0"/>
              <a:t>James, A.L and James, A. (2008) Changing childhood in the UK: reconstructing discourses of risk and protection, in A James and A.L.  James (</a:t>
            </a:r>
            <a:r>
              <a:rPr lang="en-GB" dirty="0" err="1"/>
              <a:t>eds</a:t>
            </a:r>
            <a:r>
              <a:rPr lang="en-GB" dirty="0"/>
              <a:t>), European Childhoods: Cultures, Politics and Childhoods in Europe. Basingstoke: Palgrave Macmillan.</a:t>
            </a:r>
          </a:p>
          <a:p>
            <a:r>
              <a:rPr lang="en-GB" dirty="0" err="1"/>
              <a:t>Thompsen</a:t>
            </a:r>
            <a:r>
              <a:rPr lang="en-GB" dirty="0"/>
              <a:t>, K (2002) Building Resilient Students California: Corwin Press</a:t>
            </a:r>
          </a:p>
          <a:p>
            <a:endParaRPr lang="en-GB" dirty="0"/>
          </a:p>
        </p:txBody>
      </p:sp>
    </p:spTree>
    <p:extLst>
      <p:ext uri="{BB962C8B-B14F-4D97-AF65-F5344CB8AC3E}">
        <p14:creationId xmlns:p14="http://schemas.microsoft.com/office/powerpoint/2010/main" val="716729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171</TotalTime>
  <Words>1662</Words>
  <Application>Microsoft Office PowerPoint</Application>
  <PresentationFormat>On-screen Show (4:3)</PresentationFormat>
  <Paragraphs>163</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Bookman Old Style</vt:lpstr>
      <vt:lpstr>Gill Sans MT</vt:lpstr>
      <vt:lpstr>Wingdings</vt:lpstr>
      <vt:lpstr>Wingdings 3</vt:lpstr>
      <vt:lpstr>Origin</vt:lpstr>
      <vt:lpstr>SJYW6013 Young People in Society</vt:lpstr>
      <vt:lpstr>Last week…</vt:lpstr>
      <vt:lpstr>Karl Rodgers Activity</vt:lpstr>
      <vt:lpstr>Karl Rogers Activity</vt:lpstr>
      <vt:lpstr>Comfort Break 10 mins</vt:lpstr>
      <vt:lpstr>Group Task (5 minutes)</vt:lpstr>
      <vt:lpstr>Resilience</vt:lpstr>
      <vt:lpstr>Reflective Activity In Pairs</vt:lpstr>
      <vt:lpstr>PowerPoint Presentation</vt:lpstr>
      <vt:lpstr>Resilience</vt:lpstr>
      <vt:lpstr>PowerPoint Presentation</vt:lpstr>
      <vt:lpstr>PowerPoint Presentation</vt:lpstr>
      <vt:lpstr>The Social and Community Context in which they live.</vt:lpstr>
      <vt:lpstr>Feedback</vt:lpstr>
      <vt:lpstr>PowerPoint Presentation</vt:lpstr>
      <vt:lpstr>Protective factors</vt:lpstr>
      <vt:lpstr>Examples of risk and protective factors</vt:lpstr>
      <vt:lpstr>Examples of risk and protective factors</vt:lpstr>
      <vt:lpstr>Risk and protective factors</vt:lpstr>
      <vt:lpstr>PowerPoint Presentation</vt:lpstr>
      <vt:lpstr>Developing Resilience</vt:lpstr>
      <vt:lpstr>PowerPoint Presentation</vt:lpstr>
      <vt:lpstr>PowerPoint Presentation</vt:lpstr>
      <vt:lpstr>PowerPoint Presentation</vt:lpstr>
      <vt:lpstr>Home Directed Study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SJYW6013 Young People in Society</dc:title>
  <dc:creator>Administrator</dc:creator>
  <cp:lastModifiedBy>katie gardner</cp:lastModifiedBy>
  <cp:revision>24</cp:revision>
  <dcterms:created xsi:type="dcterms:W3CDTF">2017-02-22T12:38:20Z</dcterms:created>
  <dcterms:modified xsi:type="dcterms:W3CDTF">2020-02-10T12:40:42Z</dcterms:modified>
</cp:coreProperties>
</file>