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73" r:id="rId4"/>
    <p:sldId id="274"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42" autoAdjust="0"/>
    <p:restoredTop sz="77304" autoAdjust="0"/>
  </p:normalViewPr>
  <p:slideViewPr>
    <p:cSldViewPr snapToGrid="0">
      <p:cViewPr varScale="1">
        <p:scale>
          <a:sx n="71" d="100"/>
          <a:sy n="71" d="100"/>
        </p:scale>
        <p:origin x="12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F064A5-AF0E-479C-B45C-9509E05F8F73}" type="datetimeFigureOut">
              <a:rPr lang="en-IN" smtClean="0"/>
              <a:t>05-07-2026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6CF5EE-540D-40E5-9D9E-72DE12E4B57A}" type="slidenum">
              <a:rPr lang="en-IN" smtClean="0"/>
              <a:t>‹#›</a:t>
            </a:fld>
            <a:endParaRPr lang="en-IN"/>
          </a:p>
        </p:txBody>
      </p:sp>
    </p:spTree>
    <p:extLst>
      <p:ext uri="{BB962C8B-B14F-4D97-AF65-F5344CB8AC3E}">
        <p14:creationId xmlns:p14="http://schemas.microsoft.com/office/powerpoint/2010/main" val="3055670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 will concentrate our presentation on cervical screening uptake and the need to improve uptake of this vital primary health care service. Cervical screening is a NHS programme which can identify those HPV viruses that are at risk of developing into cervical cancer, before they can. Cervical cancer screening has been shown to be very effective, with about 99.7% of cases diagnosed being associated with high-risk human papillomavirus infection. The NHS is currently screening women and people with a cervix aged 25 to 64 every three years. England's cervical cancer strategy is to make cervical cancer a public health problem gone by 2040 through greater awareness and involvement.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2</a:t>
            </a:fld>
            <a:endParaRPr lang="en-IN"/>
          </a:p>
        </p:txBody>
      </p:sp>
    </p:spTree>
    <p:extLst>
      <p:ext uri="{BB962C8B-B14F-4D97-AF65-F5344CB8AC3E}">
        <p14:creationId xmlns:p14="http://schemas.microsoft.com/office/powerpoint/2010/main" val="95323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3</a:t>
            </a:fld>
            <a:endParaRPr lang="en-IN"/>
          </a:p>
        </p:txBody>
      </p:sp>
    </p:spTree>
    <p:extLst>
      <p:ext uri="{BB962C8B-B14F-4D97-AF65-F5344CB8AC3E}">
        <p14:creationId xmlns:p14="http://schemas.microsoft.com/office/powerpoint/2010/main" val="3230492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overall objective of this eight-week </a:t>
            </a:r>
            <a:r>
              <a:rPr lang="en-US" dirty="0" err="1"/>
              <a:t>programme</a:t>
            </a:r>
            <a:r>
              <a:rPr lang="en-US" dirty="0"/>
              <a:t> is to raise awareness about the importance of cervical screening and motivate eligible people to book their NHS screening appointment. The sessions include evidence-based education on HPV and screening for cervical cancer presented with quizzes and group discussion. Fear, embarrassment and misconceptions are addressed through activities which utilize educational videos, survivor narratives, and myth busting exercises. The participants also receive practical support with booking screening appointments and accessing local NHS services, which builds their confidence, helps them to learn and adopt preventive health behaviours and support NHS aims to eradicate cervical cancer by 2040.</a:t>
            </a:r>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4</a:t>
            </a:fld>
            <a:endParaRPr lang="en-IN"/>
          </a:p>
        </p:txBody>
      </p:sp>
    </p:spTree>
    <p:extLst>
      <p:ext uri="{BB962C8B-B14F-4D97-AF65-F5344CB8AC3E}">
        <p14:creationId xmlns:p14="http://schemas.microsoft.com/office/powerpoint/2010/main" val="23244095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development of this campaign is due to the fact that cervical cancer is one of the few cancers where screening can play a significant role in prevention. Even though the NHS offers free screening services, people aren't taking up appointments as much as they could be. In 2024, NHS England stated that over five million females eligible for cervical screening didn't have their screenings done within the last five years. Women don't get screened because of embarrassment, fear, or lack of signs or symptoms. Unfortunately, the risk of finding cervical abnormalities becomes greater if screening is delayed. So, our campaign will help raise awareness, encourage attendance and enhance future health outcomes.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5</a:t>
            </a:fld>
            <a:endParaRPr lang="en-IN"/>
          </a:p>
        </p:txBody>
      </p:sp>
    </p:spTree>
    <p:extLst>
      <p:ext uri="{BB962C8B-B14F-4D97-AF65-F5344CB8AC3E}">
        <p14:creationId xmlns:p14="http://schemas.microsoft.com/office/powerpoint/2010/main" val="1139803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clear advice on who is eligible and screening intervals in the NHS Cervical Screening Programme. Routine screening is offered to people between the ages of 25 and 64 years. A new study has established that HPV testing is safe and effective every five years instead of every three years for those ages 25 to 49 with a negative result, so they are now invited to get tested every 5 years since July 2025. Similarly, cervical screening coverage in England was around 69% in the 2023-24 period and coverage for women aged 25-49 was around 67.5% for the 2023-24 period. These figures illustrate the need to continue to work towards increased uptake of screening.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6</a:t>
            </a:fld>
            <a:endParaRPr lang="en-IN"/>
          </a:p>
        </p:txBody>
      </p:sp>
    </p:spTree>
    <p:extLst>
      <p:ext uri="{BB962C8B-B14F-4D97-AF65-F5344CB8AC3E}">
        <p14:creationId xmlns:p14="http://schemas.microsoft.com/office/powerpoint/2010/main" val="3112461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Not going to cervical screening has long and short term implications. In the short term, if an infection by HPV persists, it can go unnoticed and trigger unnecessary anxiety and delay in treatment. Unless cervical abnormalities are detected early, they could develop into cervical cancer which may need more complex treatment including surgery, radiotherapy or chemotherapy. In the United Kingdom, each year, around 3,200 women are diagnosed with cervical cancer and around 850 women per year die from cervical cancer. Abnormal cells can be detected before cancer occurs by regular screening, which provides a significant improvement in chances for survival and treatment.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7</a:t>
            </a:fld>
            <a:endParaRPr lang="en-IN"/>
          </a:p>
        </p:txBody>
      </p:sp>
    </p:spTree>
    <p:extLst>
      <p:ext uri="{BB962C8B-B14F-4D97-AF65-F5344CB8AC3E}">
        <p14:creationId xmlns:p14="http://schemas.microsoft.com/office/powerpoint/2010/main" val="3116054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 have three measurable aims with our campaign so that we can measure it's success. We want to encourage women to get screened for cervical cancer by at least 15% during the programme. Secondly, we wish to increase participants' understanding of HPV and cervical screening by 30%, which will be assessed via pre- and post-session questionnaires. Thirdly, we want to decrease the fear and misconceptions by building trust in participants to attend screening appointments. The success of the campaign will be measured in attendance, pre and post intervention surveys, participant feedback forms, and screening appointment bookings following the campaign.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8</a:t>
            </a:fld>
            <a:endParaRPr lang="en-IN"/>
          </a:p>
        </p:txBody>
      </p:sp>
    </p:spTree>
    <p:extLst>
      <p:ext uri="{BB962C8B-B14F-4D97-AF65-F5344CB8AC3E}">
        <p14:creationId xmlns:p14="http://schemas.microsoft.com/office/powerpoint/2010/main" val="227919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Our intervention consists of an 8-week cervical screening awareness programme, to enhance knowledge, remove barriers and increase uptake of NHS cervical screening services. The weekly sessions include short presentations, interactive discussions and hands-on activities to educate participants about HPV, eligibility for cervical cancer prevention and screening. Participants will also be given information on how to make NHS screening appointments and how to find good quality health information. Open discussion will be promoted throughout the programme in a non-judgemental environment that allows for questions to be raised. We will track participants' engagement through attendance logs and feedback forms provided weekly, and make adjustments to the sessions as needed.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9</a:t>
            </a:fld>
            <a:endParaRPr lang="en-IN"/>
          </a:p>
        </p:txBody>
      </p:sp>
    </p:spTree>
    <p:extLst>
      <p:ext uri="{BB962C8B-B14F-4D97-AF65-F5344CB8AC3E}">
        <p14:creationId xmlns:p14="http://schemas.microsoft.com/office/powerpoint/2010/main" val="548390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programme has been carefully designed to give the participants confidence in the process over an 8-week course. In Weeks 1 and 2 we present information and quiz on HPV and risk factors for cervical cancer and the current NHS screening recommendations. Weeks 3 &amp; 4 are dedicated to addressing myths, fears and misconceptions, using group discussions and real-life patient experiences. In Weeks 5 and 6 educational videos and anatomical models are used to help reduce anxiety and explain the screening procedure. Week 7 helps to make appointments and Week 8 reviews learning outcomes and takes the evaluation questionnaires, celebrating the participants' achievement during the programme.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10</a:t>
            </a:fld>
            <a:endParaRPr lang="en-IN"/>
          </a:p>
        </p:txBody>
      </p:sp>
    </p:spTree>
    <p:extLst>
      <p:ext uri="{BB962C8B-B14F-4D97-AF65-F5344CB8AC3E}">
        <p14:creationId xmlns:p14="http://schemas.microsoft.com/office/powerpoint/2010/main" val="3934961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Assessment plays a crucial role in assessing the success of our campaign and we need to find out if our goals have been met. There will be three modes of assessment. Attendance, participant engagement and completion will be measured throughout all 8 sessions as a process evaluation. Participants will be compared against the structured questionnaire to see the learning that has taken place before and after the programme with impact evaluation to determine improvements. Evaluation of the outcome will be made by measuring the number of participants who make cervical screening appointments in response to the programme. Confidence, understanding and overall participant experience will also be assessed through satisfaction surveys. A 30% rise in knowledge and a 15% rise in attendance will be a sign of success of the campaign.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11</a:t>
            </a:fld>
            <a:endParaRPr lang="en-IN"/>
          </a:p>
        </p:txBody>
      </p:sp>
    </p:spTree>
    <p:extLst>
      <p:ext uri="{BB962C8B-B14F-4D97-AF65-F5344CB8AC3E}">
        <p14:creationId xmlns:p14="http://schemas.microsoft.com/office/powerpoint/2010/main" val="1218585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effective health promotion campaign requires attractive and easy-to-understand promotional materials. We have a campaign slogan "Screen Today, Protect Tomorrow – Early Detection Saves Lives" which is used to promote positive action in our campaign. The poster clearly states that the NHS cervical screening service is free for those who are eligible, aged between 25 and 64, and emphasizes the importance of early detection. QR codes help you directly access health information from the NHS and trusted services. Bright colours, simple graphics, positive messages and survivor stories are used to capture attention and to lessen fear and the reluctance of people to attend their screening appointments.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12</a:t>
            </a:fld>
            <a:endParaRPr lang="en-IN"/>
          </a:p>
        </p:txBody>
      </p:sp>
    </p:spTree>
    <p:extLst>
      <p:ext uri="{BB962C8B-B14F-4D97-AF65-F5344CB8AC3E}">
        <p14:creationId xmlns:p14="http://schemas.microsoft.com/office/powerpoint/2010/main" val="30193973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Cooperation with trusted organisations is essential for the success of a health promotion campaign. NHS England backs cervical screening as part of the national 'Help Us Help You' campaign which promotes attendance at cervical screening appointments for eligible people. The Eve Appeal also offers educational materials, awareness campaigns and Cervical Screening Awareness Week to increase the awareness of the public. Our campaign will be promoted and referral support will be given by our GP practices, sexual health clinics, community pharmacies and voluntary organisations locally. By working together we can reach a wider audience, enhance access to accurate health information and help to progress towards the NHS target of reducing cervical cancer in England to zero by 2040.</a:t>
            </a:r>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13</a:t>
            </a:fld>
            <a:endParaRPr lang="en-IN"/>
          </a:p>
        </p:txBody>
      </p:sp>
    </p:spTree>
    <p:extLst>
      <p:ext uri="{BB962C8B-B14F-4D97-AF65-F5344CB8AC3E}">
        <p14:creationId xmlns:p14="http://schemas.microsoft.com/office/powerpoint/2010/main" val="2623771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variety of education-based materials that have been proven to be effective will be used to support learning during the campaign. This includes NHS leaflets about cervical screening, HPV factsheets, appointment booking guides and educational videos explaining the cervical screening procedure step-by-step. Posters and </a:t>
            </a:r>
            <a:r>
              <a:rPr lang="en-GB" sz="1200" kern="1200" dirty="0" err="1">
                <a:solidFill>
                  <a:schemeClr val="tx1"/>
                </a:solidFill>
                <a:effectLst/>
                <a:latin typeface="+mn-lt"/>
                <a:ea typeface="+mn-ea"/>
                <a:cs typeface="+mn-cs"/>
              </a:rPr>
              <a:t>handouts</a:t>
            </a:r>
            <a:r>
              <a:rPr lang="en-GB" sz="1200" kern="1200" dirty="0">
                <a:solidFill>
                  <a:schemeClr val="tx1"/>
                </a:solidFill>
                <a:effectLst/>
                <a:latin typeface="+mn-lt"/>
                <a:ea typeface="+mn-ea"/>
                <a:cs typeface="+mn-cs"/>
              </a:rPr>
              <a:t> will have QR codes for direct access to NHS appointments and trusted health information. Content on social media and multilingual resources will be used to target people from different cultural backgrounds and make it easier to access. A study has demonstrated that HPV primary screening may be able to prevent c.23.9% of the cases of cervical cancer, making it of utmost importance to ensure accurate information is shared and that participation is encouraged.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14</a:t>
            </a:fld>
            <a:endParaRPr lang="en-IN"/>
          </a:p>
        </p:txBody>
      </p:sp>
    </p:spTree>
    <p:extLst>
      <p:ext uri="{BB962C8B-B14F-4D97-AF65-F5344CB8AC3E}">
        <p14:creationId xmlns:p14="http://schemas.microsoft.com/office/powerpoint/2010/main" val="12405836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Regular cervical screening provides important physiological, psychological and sociological benefits. In a physiologic sense, screening identifies high-risk HPV and abnormal cervical cells at an early stage before they can progress to cancer, and thus provides better outcomes for treatment and survival. From a psychological perspective, a normal screening result offers reassurance, decreases anxiety and helps individuals to take more responsibility for their health. From a sociological perspective, healthier women are better able to work, provide for their families and participate in their communities. The advantages of prevention are clear – it is estimated that cervical screening saves around 5,000 lives each year in England, and that HPV vaccination is able to prevent around 90% of cervical cancer cases.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15</a:t>
            </a:fld>
            <a:endParaRPr lang="en-IN"/>
          </a:p>
        </p:txBody>
      </p:sp>
    </p:spTree>
    <p:extLst>
      <p:ext uri="{BB962C8B-B14F-4D97-AF65-F5344CB8AC3E}">
        <p14:creationId xmlns:p14="http://schemas.microsoft.com/office/powerpoint/2010/main" val="1477166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understanding of health behaviour theory will help to explain why some people do not attend cervical screening. According to the Health Belief Model, attendance is influenced by the belief in susceptibility to cervical cancer and the perceived benefits of screening and any perceived barriers including embarrassment or fear. The Theory of Planned Behaviour is an explanation of the role attitudes, social influences and confidence play in health decision making. The </a:t>
            </a:r>
            <a:r>
              <a:rPr lang="en-GB" sz="1200" kern="1200" dirty="0" err="1">
                <a:solidFill>
                  <a:schemeClr val="tx1"/>
                </a:solidFill>
                <a:effectLst/>
                <a:latin typeface="+mn-lt"/>
                <a:ea typeface="+mn-ea"/>
                <a:cs typeface="+mn-cs"/>
              </a:rPr>
              <a:t>Transtheoretical</a:t>
            </a:r>
            <a:r>
              <a:rPr lang="en-GB" sz="1200" kern="1200" dirty="0">
                <a:solidFill>
                  <a:schemeClr val="tx1"/>
                </a:solidFill>
                <a:effectLst/>
                <a:latin typeface="+mn-lt"/>
                <a:ea typeface="+mn-ea"/>
                <a:cs typeface="+mn-cs"/>
              </a:rPr>
              <a:t> Model acknowledges that individuals progress through various stages when making a behavioural change. With screening available free of charge in the NHS, there is a significant number of people who are eligible for screening but are not attending – this shows there is a need for education and behaviourally based support.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16</a:t>
            </a:fld>
            <a:endParaRPr lang="en-IN"/>
          </a:p>
        </p:txBody>
      </p:sp>
    </p:spTree>
    <p:extLst>
      <p:ext uri="{BB962C8B-B14F-4D97-AF65-F5344CB8AC3E}">
        <p14:creationId xmlns:p14="http://schemas.microsoft.com/office/powerpoint/2010/main" val="18611012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several strategies that we will use to address some of the challenges of cervical screening. workshops will increase the knowledge base on HPV and correct common misconceptions with simple and evidence-based information. Wherever possible, female health care providers will be on hand to make participants more comfortable and less embarrassed. Reminder text messages, social media campaigns and QR-code appointment booking will make accessing screening services easier. For those who aren't comfortable with attending regular appointments, information will also be given regarding HPV self-sampling options. These interventions help our health service goals to reach 70% screening uptake and help meet the Government's target of reaching cervical cancer elimination by 2040.</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17</a:t>
            </a:fld>
            <a:endParaRPr lang="en-IN"/>
          </a:p>
        </p:txBody>
      </p:sp>
    </p:spTree>
    <p:extLst>
      <p:ext uri="{BB962C8B-B14F-4D97-AF65-F5344CB8AC3E}">
        <p14:creationId xmlns:p14="http://schemas.microsoft.com/office/powerpoint/2010/main" val="32881256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our campaign is designed to increase the uptake of cervical screening, by raising awareness, minimising fear and helping people who are eligible to attend the NHS screening test. Participants will increase their knowledge and confidence about cervical cancer prevention throughout eight weeks of learning, hands-on experiences, and community engagement. The success of the implementation will be based on attendance, knowledge, participant feedback and screening bookings. Our campaign could help lower the number of cervical cancers being diagnosed and improve health outcomes if it encourages people to take healthy actions to help prevent cancer, and the aim of the NHS to eradicate cervical cancer as a public health issue by 2040.</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76CF5EE-540D-40E5-9D9E-72DE12E4B57A}" type="slidenum">
              <a:rPr lang="en-IN" smtClean="0"/>
              <a:t>18</a:t>
            </a:fld>
            <a:endParaRPr lang="en-IN"/>
          </a:p>
        </p:txBody>
      </p:sp>
    </p:spTree>
    <p:extLst>
      <p:ext uri="{BB962C8B-B14F-4D97-AF65-F5344CB8AC3E}">
        <p14:creationId xmlns:p14="http://schemas.microsoft.com/office/powerpoint/2010/main" val="166830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0EDB494-1C31-44C2-BDB8-BD3741527B5E}" type="datetimeFigureOut">
              <a:rPr lang="en-IN" smtClean="0"/>
              <a:t>05-07-2026</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2" name="Slide Number Placeholder 5"/>
          <p:cNvSpPr>
            <a:spLocks noGrp="1"/>
          </p:cNvSpPr>
          <p:nvPr>
            <p:ph type="sldNum" sz="quarter" idx="12"/>
          </p:nvPr>
        </p:nvSpPr>
        <p:spPr>
          <a:xfrm>
            <a:off x="10352540" y="295729"/>
            <a:ext cx="838199" cy="767687"/>
          </a:xfrm>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2276754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EDB494-1C31-44C2-BDB8-BD3741527B5E}"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471207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EDB494-1C31-44C2-BDB8-BD3741527B5E}"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509920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EDB494-1C31-44C2-BDB8-BD3741527B5E}"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2321786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EDB494-1C31-44C2-BDB8-BD3741527B5E}" type="datetimeFigureOut">
              <a:rPr lang="en-IN" smtClean="0"/>
              <a:t>05-07-2026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3292537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EDB494-1C31-44C2-BDB8-BD3741527B5E}" type="datetimeFigureOut">
              <a:rPr lang="en-IN" smtClean="0"/>
              <a:t>05-07-2026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545690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EDB494-1C31-44C2-BDB8-BD3741527B5E}" type="datetimeFigureOut">
              <a:rPr lang="en-IN" smtClean="0"/>
              <a:t>05-07-2026</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2263576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EDB494-1C31-44C2-BDB8-BD3741527B5E}"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4093734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EDB494-1C31-44C2-BDB8-BD3741527B5E}"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1451015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EDB494-1C31-44C2-BDB8-BD3741527B5E}"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2832023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0EDB494-1C31-44C2-BDB8-BD3741527B5E}"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39704851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0EDB494-1C31-44C2-BDB8-BD3741527B5E}"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42342962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EDB494-1C31-44C2-BDB8-BD3741527B5E}"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1547462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0EDB494-1C31-44C2-BDB8-BD3741527B5E}" type="datetimeFigureOut">
              <a:rPr lang="en-IN" smtClean="0"/>
              <a:t>05-07-2026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27292227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0EDB494-1C31-44C2-BDB8-BD3741527B5E}" type="datetimeFigureOut">
              <a:rPr lang="en-IN" smtClean="0"/>
              <a:t>05-07-2026</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29760601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0EDB494-1C31-44C2-BDB8-BD3741527B5E}"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459550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0EDB494-1C31-44C2-BDB8-BD3741527B5E}"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71BF70F-FC6C-421E-83A4-99EFD8B8BE40}" type="slidenum">
              <a:rPr lang="en-IN" smtClean="0"/>
              <a:t>‹#›</a:t>
            </a:fld>
            <a:endParaRPr lang="en-IN"/>
          </a:p>
        </p:txBody>
      </p:sp>
    </p:spTree>
    <p:extLst>
      <p:ext uri="{BB962C8B-B14F-4D97-AF65-F5344CB8AC3E}">
        <p14:creationId xmlns:p14="http://schemas.microsoft.com/office/powerpoint/2010/main" val="551767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0EDB494-1C31-44C2-BDB8-BD3741527B5E}" type="datetimeFigureOut">
              <a:rPr lang="en-IN" smtClean="0"/>
              <a:t>05-07-2026</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71BF70F-FC6C-421E-83A4-99EFD8B8BE40}" type="slidenum">
              <a:rPr lang="en-IN" smtClean="0"/>
              <a:t>‹#›</a:t>
            </a:fld>
            <a:endParaRPr lang="en-IN"/>
          </a:p>
        </p:txBody>
      </p:sp>
    </p:spTree>
    <p:extLst>
      <p:ext uri="{BB962C8B-B14F-4D97-AF65-F5344CB8AC3E}">
        <p14:creationId xmlns:p14="http://schemas.microsoft.com/office/powerpoint/2010/main" val="22160733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8" Type="http://schemas.openxmlformats.org/officeDocument/2006/relationships/hyperlink" Target="https://www.nhs.uk/tests-and-treatments/cervical-screening/" TargetMode="External" /><Relationship Id="rId13" Type="http://schemas.openxmlformats.org/officeDocument/2006/relationships/hyperlink" Target="https://www.gov.uk/government/collections/hpv-vaccination-programme" TargetMode="External" /><Relationship Id="rId3" Type="http://schemas.openxmlformats.org/officeDocument/2006/relationships/hyperlink" Target="https://campaignresources.dhsc.gov.uk/campaigns/help-us-help-you-cancer/cervical-screening/" TargetMode="External" /><Relationship Id="rId7" Type="http://schemas.openxmlformats.org/officeDocument/2006/relationships/hyperlink" Target="https://www.nice.org.uk/guidance/conditions-and-diseases/cancer/cervical-cancer" TargetMode="External" /><Relationship Id="rId12" Type="http://schemas.openxmlformats.org/officeDocument/2006/relationships/hyperlink" Target="https://eveappeal.org.uk/news/a-plan-to-eliminate-cervical-cancer-in-england-has-been-published-today/" TargetMode="External" /><Relationship Id="rId2" Type="http://schemas.openxmlformats.org/officeDocument/2006/relationships/hyperlink" Target="https://www.cancerresearchuk.org/health-professional/cancer-screening/cervical-screening/cervical-screening-programmes?utm_source=chatgpt.com" TargetMode="External" /><Relationship Id="rId16" Type="http://schemas.openxmlformats.org/officeDocument/2006/relationships/hyperlink" Target="https://www.mdpi.com/2075-4418/15/9/1176" TargetMode="External" /><Relationship Id="rId1" Type="http://schemas.openxmlformats.org/officeDocument/2006/relationships/slideLayout" Target="../slideLayouts/slideLayout2.xml" /><Relationship Id="rId6" Type="http://schemas.openxmlformats.org/officeDocument/2006/relationships/hyperlink" Target="https://www.macmillan.org.uk/cancer-information-and-support/cervical-cancer" TargetMode="External" /><Relationship Id="rId11" Type="http://schemas.openxmlformats.org/officeDocument/2006/relationships/hyperlink" Target="https://www.england.nhs.uk/long-read/cervical-cancer-elimination-by-2040-plan-for-england/?utm_source=chatgpt.com" TargetMode="External" /><Relationship Id="rId5" Type="http://schemas.openxmlformats.org/officeDocument/2006/relationships/hyperlink" Target="https://www.jostrust.org.uk/" TargetMode="External" /><Relationship Id="rId15" Type="http://schemas.openxmlformats.org/officeDocument/2006/relationships/hyperlink" Target="https://www.who.int/initiatives/cervical-cancer-elimination-initiative?utm_source=chatgpt.com" TargetMode="External" /><Relationship Id="rId10" Type="http://schemas.openxmlformats.org/officeDocument/2006/relationships/hyperlink" Target="https://www.england.nhs.uk/2024/11/nhs-makes-fresh-uptake-appeal-as-five-million-women-not-up-to-date-with-cervical-screening/?utm_source=chatgpt.com" TargetMode="External" /><Relationship Id="rId4" Type="http://schemas.openxmlformats.org/officeDocument/2006/relationships/hyperlink" Target="https://campaignresources.dhsc.gov.uk/campaigns/help-us-help-you-cancer/" TargetMode="External" /><Relationship Id="rId9" Type="http://schemas.openxmlformats.org/officeDocument/2006/relationships/hyperlink" Target="https://www.nhs.uk/conditions/cervical-screening/" TargetMode="External" /><Relationship Id="rId14" Type="http://schemas.openxmlformats.org/officeDocument/2006/relationships/hyperlink" Target="https://view-health-screening-recommendations.service.gov.uk/cervical-cancer/?utm_source=chatgpt.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1" y="916392"/>
            <a:ext cx="8825658" cy="2677648"/>
          </a:xfrm>
        </p:spPr>
        <p:txBody>
          <a:bodyPr/>
          <a:lstStyle/>
          <a:p>
            <a:pPr algn="ctr"/>
            <a:r>
              <a:rPr lang="en-US" sz="4800" b="1" dirty="0"/>
              <a:t>Social Epidemiology and Public Health Development</a:t>
            </a:r>
            <a:br>
              <a:rPr lang="en-US" sz="4800" b="1" dirty="0"/>
            </a:br>
            <a:r>
              <a:rPr lang="en-US" sz="4800" b="1" dirty="0"/>
              <a:t>Topic: </a:t>
            </a:r>
            <a:r>
              <a:rPr lang="en-IN" sz="4800" b="1" dirty="0"/>
              <a:t>Cervical Screening Utilisation</a:t>
            </a:r>
          </a:p>
        </p:txBody>
      </p:sp>
      <p:sp>
        <p:nvSpPr>
          <p:cNvPr id="3" name="Subtitle 2"/>
          <p:cNvSpPr>
            <a:spLocks noGrp="1"/>
          </p:cNvSpPr>
          <p:nvPr>
            <p:ph type="subTitle" idx="1"/>
          </p:nvPr>
        </p:nvSpPr>
        <p:spPr>
          <a:xfrm>
            <a:off x="3548530" y="3995458"/>
            <a:ext cx="5613399" cy="1946150"/>
          </a:xfrm>
        </p:spPr>
        <p:txBody>
          <a:bodyPr>
            <a:normAutofit/>
          </a:bodyPr>
          <a:lstStyle/>
          <a:p>
            <a:r>
              <a:rPr lang="en-US" sz="2000" b="1" dirty="0">
                <a:solidFill>
                  <a:schemeClr val="bg1"/>
                </a:solidFill>
              </a:rPr>
              <a:t>2534275 :  Dhruvi </a:t>
            </a:r>
            <a:r>
              <a:rPr lang="en-US" sz="2000" b="1" dirty="0" err="1">
                <a:solidFill>
                  <a:schemeClr val="bg1"/>
                </a:solidFill>
              </a:rPr>
              <a:t>Mukeshbhai</a:t>
            </a:r>
            <a:r>
              <a:rPr lang="en-US" sz="2000" b="1" dirty="0">
                <a:solidFill>
                  <a:schemeClr val="bg1"/>
                </a:solidFill>
              </a:rPr>
              <a:t> Desai </a:t>
            </a:r>
          </a:p>
          <a:p>
            <a:r>
              <a:rPr lang="en-IN" sz="2000" b="1" dirty="0">
                <a:solidFill>
                  <a:schemeClr val="bg1"/>
                </a:solidFill>
              </a:rPr>
              <a:t>2539014 : Kashish </a:t>
            </a:r>
            <a:r>
              <a:rPr lang="en-IN" sz="2000" b="1" dirty="0" err="1">
                <a:solidFill>
                  <a:schemeClr val="bg1"/>
                </a:solidFill>
              </a:rPr>
              <a:t>Sunilbhai</a:t>
            </a:r>
            <a:r>
              <a:rPr lang="en-IN" sz="2000" b="1" dirty="0">
                <a:solidFill>
                  <a:schemeClr val="bg1"/>
                </a:solidFill>
              </a:rPr>
              <a:t> </a:t>
            </a:r>
            <a:r>
              <a:rPr lang="en-IN" sz="2000" b="1" dirty="0" err="1">
                <a:solidFill>
                  <a:schemeClr val="bg1"/>
                </a:solidFill>
              </a:rPr>
              <a:t>Ardeshna</a:t>
            </a:r>
            <a:endParaRPr lang="en-IN" sz="2000" b="1" dirty="0">
              <a:solidFill>
                <a:schemeClr val="bg1"/>
              </a:solidFill>
            </a:endParaRPr>
          </a:p>
          <a:p>
            <a:r>
              <a:rPr lang="en-IN" sz="2000" b="1" dirty="0">
                <a:solidFill>
                  <a:schemeClr val="bg1"/>
                </a:solidFill>
              </a:rPr>
              <a:t>2531883 : Vatsal Jitendra </a:t>
            </a:r>
            <a:r>
              <a:rPr lang="en-IN" sz="2000" b="1" dirty="0" err="1">
                <a:solidFill>
                  <a:schemeClr val="bg1"/>
                </a:solidFill>
              </a:rPr>
              <a:t>Gajre</a:t>
            </a:r>
            <a:endParaRPr lang="en-IN" sz="2000" b="1" dirty="0">
              <a:solidFill>
                <a:schemeClr val="bg1"/>
              </a:solidFill>
            </a:endParaRPr>
          </a:p>
        </p:txBody>
      </p:sp>
    </p:spTree>
    <p:extLst>
      <p:ext uri="{BB962C8B-B14F-4D97-AF65-F5344CB8AC3E}">
        <p14:creationId xmlns:p14="http://schemas.microsoft.com/office/powerpoint/2010/main" val="26269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 to Cervical Screening Utilisation</a:t>
            </a:r>
            <a:endParaRPr lang="en-IN" dirty="0"/>
          </a:p>
        </p:txBody>
      </p:sp>
      <p:sp>
        <p:nvSpPr>
          <p:cNvPr id="3" name="Content Placeholder 2"/>
          <p:cNvSpPr>
            <a:spLocks noGrp="1"/>
          </p:cNvSpPr>
          <p:nvPr>
            <p:ph idx="1"/>
          </p:nvPr>
        </p:nvSpPr>
        <p:spPr>
          <a:xfrm>
            <a:off x="278041" y="2480388"/>
            <a:ext cx="5708102" cy="4011613"/>
          </a:xfrm>
        </p:spPr>
        <p:txBody>
          <a:bodyPr>
            <a:normAutofit fontScale="92500" lnSpcReduction="10000"/>
          </a:bodyPr>
          <a:lstStyle/>
          <a:p>
            <a:pPr lvl="0" algn="just"/>
            <a:r>
              <a:rPr lang="en-IN" dirty="0"/>
              <a:t>Cervical screening is </a:t>
            </a:r>
            <a:r>
              <a:rPr lang="en-GB" dirty="0"/>
              <a:t>a</a:t>
            </a:r>
            <a:r>
              <a:rPr lang="en-IN" dirty="0"/>
              <a:t> preventive NHS programme that detects high-risk human papillomavirus (HPV) before cervical cancer develops. </a:t>
            </a:r>
          </a:p>
          <a:p>
            <a:pPr lvl="0" algn="just"/>
            <a:r>
              <a:rPr lang="en-IN" dirty="0"/>
              <a:t>Around </a:t>
            </a:r>
            <a:r>
              <a:rPr lang="en-IN" b="1" dirty="0"/>
              <a:t>99.7% of cervical cancers are caused by </a:t>
            </a:r>
            <a:r>
              <a:rPr lang="en-GB" b="1" dirty="0"/>
              <a:t> </a:t>
            </a:r>
            <a:r>
              <a:rPr lang="en-IN" b="1" dirty="0"/>
              <a:t>persistent high-risk HPV infection</a:t>
            </a:r>
            <a:r>
              <a:rPr lang="en-GB" dirty="0"/>
              <a:t>(Cancer Research UK, 2025)</a:t>
            </a:r>
            <a:r>
              <a:rPr lang="en-IN" dirty="0"/>
              <a:t>. </a:t>
            </a:r>
          </a:p>
          <a:p>
            <a:pPr lvl="0" algn="just"/>
            <a:r>
              <a:rPr lang="en-IN" dirty="0"/>
              <a:t>The NHS invites eligible women and people with a cervix aged </a:t>
            </a:r>
            <a:r>
              <a:rPr lang="en-IN" b="1" dirty="0"/>
              <a:t>25–64 years</a:t>
            </a:r>
            <a:r>
              <a:rPr lang="en-IN" dirty="0"/>
              <a:t> for regular screening. </a:t>
            </a:r>
          </a:p>
          <a:p>
            <a:pPr lvl="0" algn="just"/>
            <a:r>
              <a:rPr lang="en-IN" dirty="0"/>
              <a:t>England aims to eliminate cervical cancer as a public health problem by </a:t>
            </a:r>
            <a:r>
              <a:rPr lang="en-IN" b="1" dirty="0"/>
              <a:t>2040</a:t>
            </a:r>
            <a:r>
              <a:rPr lang="en-IN" dirty="0"/>
              <a:t>. </a:t>
            </a:r>
          </a:p>
          <a:p>
            <a:pPr lvl="0" algn="just"/>
            <a:r>
              <a:rPr lang="en-IN" dirty="0"/>
              <a:t>Early detection through screening significantly reduces cervical cancer incidence and mortality. </a:t>
            </a:r>
          </a:p>
          <a:p>
            <a:pPr algn="just"/>
            <a:endParaRPr lang="en-IN" dirty="0"/>
          </a:p>
        </p:txBody>
      </p:sp>
      <p:sp>
        <p:nvSpPr>
          <p:cNvPr id="4" name="Rectangle 3"/>
          <p:cNvSpPr/>
          <p:nvPr/>
        </p:nvSpPr>
        <p:spPr>
          <a:xfrm>
            <a:off x="8173067" y="6492001"/>
            <a:ext cx="1922321" cy="246221"/>
          </a:xfrm>
          <a:prstGeom prst="rect">
            <a:avLst/>
          </a:prstGeom>
        </p:spPr>
        <p:txBody>
          <a:bodyPr wrap="none">
            <a:spAutoFit/>
          </a:bodyPr>
          <a:lstStyle/>
          <a:p>
            <a:r>
              <a:rPr lang="en-GB" sz="1000" dirty="0"/>
              <a:t>(Cancer Research UK, 2025)</a:t>
            </a:r>
            <a:endParaRPr lang="en-IN" sz="1000" dirty="0"/>
          </a:p>
        </p:txBody>
      </p:sp>
      <p:pic>
        <p:nvPicPr>
          <p:cNvPr id="5" name="Picture 4"/>
          <p:cNvPicPr>
            <a:picLocks noChangeAspect="1"/>
          </p:cNvPicPr>
          <p:nvPr/>
        </p:nvPicPr>
        <p:blipFill>
          <a:blip r:embed="rId3"/>
          <a:stretch>
            <a:fillRect/>
          </a:stretch>
        </p:blipFill>
        <p:spPr>
          <a:xfrm>
            <a:off x="6153204" y="2603499"/>
            <a:ext cx="5862741" cy="3888502"/>
          </a:xfrm>
          <a:prstGeom prst="rect">
            <a:avLst/>
          </a:prstGeom>
        </p:spPr>
      </p:pic>
    </p:spTree>
    <p:extLst>
      <p:ext uri="{BB962C8B-B14F-4D97-AF65-F5344CB8AC3E}">
        <p14:creationId xmlns:p14="http://schemas.microsoft.com/office/powerpoint/2010/main" val="4176581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936" y="454122"/>
            <a:ext cx="8761413" cy="706964"/>
          </a:xfrm>
        </p:spPr>
        <p:txBody>
          <a:bodyPr/>
          <a:lstStyle/>
          <a:p>
            <a:r>
              <a:rPr lang="en-US" b="1" dirty="0"/>
              <a:t>Detailing of the activity</a:t>
            </a:r>
            <a:endParaRPr lang="en-IN" b="1" dirty="0"/>
          </a:p>
        </p:txBody>
      </p:sp>
      <p:pic>
        <p:nvPicPr>
          <p:cNvPr id="4" name="Picture 3"/>
          <p:cNvPicPr>
            <a:picLocks noChangeAspect="1"/>
          </p:cNvPicPr>
          <p:nvPr/>
        </p:nvPicPr>
        <p:blipFill>
          <a:blip r:embed="rId3"/>
          <a:stretch>
            <a:fillRect/>
          </a:stretch>
        </p:blipFill>
        <p:spPr>
          <a:xfrm>
            <a:off x="513183" y="1290681"/>
            <a:ext cx="11165633" cy="5217327"/>
          </a:xfrm>
          <a:prstGeom prst="rect">
            <a:avLst/>
          </a:prstGeom>
        </p:spPr>
      </p:pic>
    </p:spTree>
    <p:extLst>
      <p:ext uri="{BB962C8B-B14F-4D97-AF65-F5344CB8AC3E}">
        <p14:creationId xmlns:p14="http://schemas.microsoft.com/office/powerpoint/2010/main" val="3600338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Aims and Content of the Activities</a:t>
            </a:r>
            <a:endParaRPr lang="en-IN" b="1" dirty="0"/>
          </a:p>
        </p:txBody>
      </p:sp>
      <p:sp>
        <p:nvSpPr>
          <p:cNvPr id="3" name="Content Placeholder 2"/>
          <p:cNvSpPr>
            <a:spLocks noGrp="1"/>
          </p:cNvSpPr>
          <p:nvPr>
            <p:ph idx="1"/>
          </p:nvPr>
        </p:nvSpPr>
        <p:spPr>
          <a:xfrm>
            <a:off x="0" y="2380593"/>
            <a:ext cx="11698014" cy="4477407"/>
          </a:xfrm>
        </p:spPr>
        <p:txBody>
          <a:bodyPr>
            <a:normAutofit/>
          </a:bodyPr>
          <a:lstStyle/>
          <a:p>
            <a:r>
              <a:rPr lang="en-IN" dirty="0"/>
              <a:t>Increase participants' knowledge of </a:t>
            </a:r>
            <a:r>
              <a:rPr lang="en-IN" b="1" dirty="0"/>
              <a:t>HPV, cervical cancer and NHS cervical screening</a:t>
            </a:r>
            <a:r>
              <a:rPr lang="en-IN" dirty="0"/>
              <a:t> by providing evidence-based education through interactive presentations, quizzes and group discussions. </a:t>
            </a:r>
          </a:p>
          <a:p>
            <a:r>
              <a:rPr lang="en-IN" dirty="0"/>
              <a:t>Improve confidence and reduce common barriers such as </a:t>
            </a:r>
            <a:r>
              <a:rPr lang="en-IN" b="1" dirty="0"/>
              <a:t>fear, embarrassment and misconceptions</a:t>
            </a:r>
            <a:r>
              <a:rPr lang="en-IN" dirty="0"/>
              <a:t> by using myth-busting sessions, educational videos, survivor stories and question-and-answer activities. </a:t>
            </a:r>
          </a:p>
          <a:p>
            <a:r>
              <a:rPr lang="en-IN" dirty="0"/>
              <a:t>Encourage eligible participants to </a:t>
            </a:r>
            <a:r>
              <a:rPr lang="en-IN" b="1" dirty="0"/>
              <a:t>book and attend their NHS cervical screening appointment</a:t>
            </a:r>
            <a:r>
              <a:rPr lang="en-IN" dirty="0"/>
              <a:t> by providing practical booking support, QR codes, local service information and personalised guidance. </a:t>
            </a:r>
          </a:p>
          <a:p>
            <a:r>
              <a:rPr lang="en-IN" dirty="0"/>
              <a:t>Promote long-term healthy behaviours by equipping participants with reliable educational resources, self-care knowledge and ongoing support to improve cervical screening uptake and contribute to the </a:t>
            </a:r>
            <a:r>
              <a:rPr lang="en-IN" b="1" dirty="0"/>
              <a:t>NHS goal of eliminating cervical cancer by 2040</a:t>
            </a:r>
            <a:r>
              <a:rPr lang="en-IN" dirty="0"/>
              <a:t>.</a:t>
            </a:r>
          </a:p>
          <a:p>
            <a:endParaRPr lang="en-IN" dirty="0"/>
          </a:p>
        </p:txBody>
      </p:sp>
    </p:spTree>
    <p:extLst>
      <p:ext uri="{BB962C8B-B14F-4D97-AF65-F5344CB8AC3E}">
        <p14:creationId xmlns:p14="http://schemas.microsoft.com/office/powerpoint/2010/main" val="1834263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Campaign Rationale – Why Cervical Screening Matters</a:t>
            </a:r>
            <a:endParaRPr lang="en-IN" dirty="0"/>
          </a:p>
        </p:txBody>
      </p:sp>
      <p:sp>
        <p:nvSpPr>
          <p:cNvPr id="3" name="Content Placeholder 2"/>
          <p:cNvSpPr>
            <a:spLocks noGrp="1"/>
          </p:cNvSpPr>
          <p:nvPr>
            <p:ph idx="1"/>
          </p:nvPr>
        </p:nvSpPr>
        <p:spPr>
          <a:xfrm>
            <a:off x="299546" y="2603500"/>
            <a:ext cx="6117020" cy="4254500"/>
          </a:xfrm>
        </p:spPr>
        <p:txBody>
          <a:bodyPr>
            <a:normAutofit/>
          </a:bodyPr>
          <a:lstStyle/>
          <a:p>
            <a:pPr lvl="0" algn="just"/>
            <a:r>
              <a:rPr lang="en-IN" dirty="0"/>
              <a:t>Cervical cancer remains one of the most preventable cancers through regular HPV screening. </a:t>
            </a:r>
          </a:p>
          <a:p>
            <a:pPr algn="just"/>
            <a:r>
              <a:rPr lang="en-IN" dirty="0"/>
              <a:t>NHS England reported that </a:t>
            </a:r>
            <a:r>
              <a:rPr lang="en-IN" b="1" dirty="0"/>
              <a:t>over 5 million eligible women were not up to date</a:t>
            </a:r>
            <a:r>
              <a:rPr lang="en-IN" dirty="0"/>
              <a:t> with cervical screening in 2024 (DHSC, 2025a). </a:t>
            </a:r>
          </a:p>
          <a:p>
            <a:pPr lvl="0" algn="just"/>
            <a:r>
              <a:rPr lang="en-IN" dirty="0"/>
              <a:t>Delayed screening increases the likelihood of detecting cervical abnormalities at later stages. </a:t>
            </a:r>
          </a:p>
          <a:p>
            <a:pPr lvl="0" algn="just"/>
            <a:r>
              <a:rPr lang="en-IN" dirty="0"/>
              <a:t>Many women avoid screening because of embarrassment, fear, or lack of awareness. </a:t>
            </a:r>
          </a:p>
          <a:p>
            <a:pPr lvl="0" algn="just"/>
            <a:r>
              <a:rPr lang="en-IN" dirty="0"/>
              <a:t>Increasing participation can reduce avoidable cervical cancer cases and improve women's health outcomes. </a:t>
            </a:r>
          </a:p>
          <a:p>
            <a:pPr algn="just"/>
            <a:endParaRPr lang="en-IN" dirty="0"/>
          </a:p>
        </p:txBody>
      </p:sp>
      <p:pic>
        <p:nvPicPr>
          <p:cNvPr id="2050" name="Picture 2" descr="Cervical screening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872" y="2349062"/>
            <a:ext cx="4257675" cy="395714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475411" y="5814114"/>
            <a:ext cx="1428596" cy="246221"/>
          </a:xfrm>
          <a:prstGeom prst="rect">
            <a:avLst/>
          </a:prstGeom>
        </p:spPr>
        <p:txBody>
          <a:bodyPr wrap="none">
            <a:spAutoFit/>
          </a:bodyPr>
          <a:lstStyle/>
          <a:p>
            <a:r>
              <a:rPr lang="en-IN" sz="1000" dirty="0"/>
              <a:t>(Gomes </a:t>
            </a:r>
            <a:r>
              <a:rPr lang="en-IN" sz="1000" i="1" dirty="0"/>
              <a:t>et al</a:t>
            </a:r>
            <a:r>
              <a:rPr lang="en-IN" sz="1000" dirty="0"/>
              <a:t>., 2025)</a:t>
            </a:r>
          </a:p>
        </p:txBody>
      </p:sp>
    </p:spTree>
    <p:extLst>
      <p:ext uri="{BB962C8B-B14F-4D97-AF65-F5344CB8AC3E}">
        <p14:creationId xmlns:p14="http://schemas.microsoft.com/office/powerpoint/2010/main" val="37455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National Guidelines and Current Screening Statistics</a:t>
            </a:r>
            <a:endParaRPr lang="en-IN" dirty="0"/>
          </a:p>
        </p:txBody>
      </p:sp>
      <p:sp>
        <p:nvSpPr>
          <p:cNvPr id="3" name="Content Placeholder 2"/>
          <p:cNvSpPr>
            <a:spLocks noGrp="1"/>
          </p:cNvSpPr>
          <p:nvPr>
            <p:ph idx="1"/>
          </p:nvPr>
        </p:nvSpPr>
        <p:spPr>
          <a:xfrm>
            <a:off x="204952" y="2603500"/>
            <a:ext cx="6558455" cy="3876128"/>
          </a:xfrm>
        </p:spPr>
        <p:txBody>
          <a:bodyPr/>
          <a:lstStyle/>
          <a:p>
            <a:pPr lvl="0" algn="just"/>
            <a:r>
              <a:rPr lang="en-IN" dirty="0"/>
              <a:t>NHS England recommends cervical screening for eligible individuals aged </a:t>
            </a:r>
            <a:r>
              <a:rPr lang="en-IN" b="1" dirty="0"/>
              <a:t>25–64 years</a:t>
            </a:r>
            <a:r>
              <a:rPr lang="en-IN" dirty="0"/>
              <a:t>. </a:t>
            </a:r>
          </a:p>
          <a:p>
            <a:pPr lvl="0" algn="just"/>
            <a:r>
              <a:rPr lang="en-IN" dirty="0"/>
              <a:t>Since </a:t>
            </a:r>
            <a:r>
              <a:rPr lang="en-IN" b="1" dirty="0"/>
              <a:t>July 2025</a:t>
            </a:r>
            <a:r>
              <a:rPr lang="en-IN" dirty="0"/>
              <a:t>, individuals aged </a:t>
            </a:r>
            <a:r>
              <a:rPr lang="en-IN" b="1" dirty="0"/>
              <a:t>25–49</a:t>
            </a:r>
            <a:r>
              <a:rPr lang="en-IN" dirty="0"/>
              <a:t> who test HPV-negative are invited every </a:t>
            </a:r>
            <a:r>
              <a:rPr lang="en-IN" b="1" dirty="0"/>
              <a:t>5 years</a:t>
            </a:r>
            <a:r>
              <a:rPr lang="en-IN" dirty="0"/>
              <a:t> instead of every 3 years. </a:t>
            </a:r>
          </a:p>
          <a:p>
            <a:pPr lvl="0" algn="just"/>
            <a:r>
              <a:rPr lang="en-IN" dirty="0"/>
              <a:t>Overall cervical screening coverage in England was </a:t>
            </a:r>
            <a:r>
              <a:rPr lang="en-IN" b="1" dirty="0"/>
              <a:t>69.0% in 2023–2024 </a:t>
            </a:r>
            <a:r>
              <a:rPr lang="en-IN" dirty="0"/>
              <a:t>(DHSC, 2025b) . </a:t>
            </a:r>
          </a:p>
          <a:p>
            <a:pPr lvl="0" algn="just"/>
            <a:r>
              <a:rPr lang="en-IN" dirty="0"/>
              <a:t>Coverage among women aged </a:t>
            </a:r>
            <a:r>
              <a:rPr lang="en-IN" b="1" dirty="0"/>
              <a:t>25–49 years</a:t>
            </a:r>
            <a:r>
              <a:rPr lang="en-IN" dirty="0"/>
              <a:t> was approximately </a:t>
            </a:r>
            <a:r>
              <a:rPr lang="en-IN" b="1" dirty="0"/>
              <a:t>67.5%</a:t>
            </a:r>
            <a:r>
              <a:rPr lang="en-IN" dirty="0"/>
              <a:t>, below desired levels. </a:t>
            </a:r>
          </a:p>
          <a:p>
            <a:pPr lvl="0" algn="just"/>
            <a:r>
              <a:rPr lang="en-IN" dirty="0"/>
              <a:t>Improving uptake remains a national public health priority. </a:t>
            </a:r>
          </a:p>
          <a:p>
            <a:pPr algn="just"/>
            <a:endParaRPr lang="en-IN" dirty="0"/>
          </a:p>
        </p:txBody>
      </p:sp>
      <p:pic>
        <p:nvPicPr>
          <p:cNvPr id="3074" name="Picture 2" descr="Screening for Cervical Cancer | Cervical Cancer | CD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9076" y="2731377"/>
            <a:ext cx="4680278" cy="308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447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Consequences of Poor Cervical Screening Uptake</a:t>
            </a:r>
            <a:endParaRPr lang="en-IN" dirty="0"/>
          </a:p>
        </p:txBody>
      </p:sp>
      <p:sp>
        <p:nvSpPr>
          <p:cNvPr id="3" name="Content Placeholder 2"/>
          <p:cNvSpPr>
            <a:spLocks noGrp="1"/>
          </p:cNvSpPr>
          <p:nvPr>
            <p:ph idx="1"/>
          </p:nvPr>
        </p:nvSpPr>
        <p:spPr>
          <a:xfrm>
            <a:off x="157656" y="2603499"/>
            <a:ext cx="6731875" cy="4364859"/>
          </a:xfrm>
        </p:spPr>
        <p:txBody>
          <a:bodyPr>
            <a:normAutofit/>
          </a:bodyPr>
          <a:lstStyle/>
          <a:p>
            <a:pPr lvl="0" algn="just"/>
            <a:r>
              <a:rPr lang="en-IN" dirty="0"/>
              <a:t>Poor screening may allow HPV infections to progress unnoticed into cervical abnormalities. </a:t>
            </a:r>
          </a:p>
          <a:p>
            <a:pPr lvl="0" algn="just"/>
            <a:r>
              <a:rPr lang="en-IN" dirty="0"/>
              <a:t>Women may experience anxiety, uncertainty and delayed diagnosis during everyday life. </a:t>
            </a:r>
          </a:p>
          <a:p>
            <a:pPr lvl="0" algn="just"/>
            <a:r>
              <a:rPr lang="en-IN" dirty="0"/>
              <a:t>Late diagnosis often requires more complex treatments and longer recovery periods. </a:t>
            </a:r>
          </a:p>
          <a:p>
            <a:pPr algn="just"/>
            <a:r>
              <a:rPr lang="en-IN" dirty="0"/>
              <a:t>Around </a:t>
            </a:r>
            <a:r>
              <a:rPr lang="en-IN" b="1" dirty="0"/>
              <a:t>3,200 women are diagnosed with cervical cancer each year in the UK</a:t>
            </a:r>
            <a:r>
              <a:rPr lang="en-IN" dirty="0"/>
              <a:t>, with approximately </a:t>
            </a:r>
            <a:r>
              <a:rPr lang="en-IN" b="1" dirty="0"/>
              <a:t>850 deaths annually </a:t>
            </a:r>
            <a:r>
              <a:rPr lang="en-IN" dirty="0"/>
              <a:t>(Jo's Cervical Cancer Trust, 2025). </a:t>
            </a:r>
          </a:p>
          <a:p>
            <a:pPr lvl="0" algn="just"/>
            <a:r>
              <a:rPr lang="en-IN" dirty="0"/>
              <a:t>Regular screening greatly improves opportunities for early intervention and survival. </a:t>
            </a:r>
          </a:p>
          <a:p>
            <a:pPr algn="just"/>
            <a:endParaRPr lang="en-IN" dirty="0"/>
          </a:p>
        </p:txBody>
      </p:sp>
      <p:pic>
        <p:nvPicPr>
          <p:cNvPr id="4098" name="Picture 2" descr="The future of cervical cancer prevention: advances in research and  technolo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5558" y="2603499"/>
            <a:ext cx="4499631" cy="340316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565133" y="5883551"/>
            <a:ext cx="2220480" cy="246221"/>
          </a:xfrm>
          <a:prstGeom prst="rect">
            <a:avLst/>
          </a:prstGeom>
        </p:spPr>
        <p:txBody>
          <a:bodyPr wrap="none">
            <a:spAutoFit/>
          </a:bodyPr>
          <a:lstStyle/>
          <a:p>
            <a:r>
              <a:rPr lang="en-IN" sz="1000" dirty="0"/>
              <a:t>(Jo's Cervical Cancer Trust, 2025)</a:t>
            </a:r>
          </a:p>
        </p:txBody>
      </p:sp>
    </p:spTree>
    <p:extLst>
      <p:ext uri="{BB962C8B-B14F-4D97-AF65-F5344CB8AC3E}">
        <p14:creationId xmlns:p14="http://schemas.microsoft.com/office/powerpoint/2010/main" val="2523879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Campaign Aims and Measurable Outcomes</a:t>
            </a:r>
            <a:endParaRPr lang="en-IN" dirty="0"/>
          </a:p>
        </p:txBody>
      </p:sp>
      <p:sp>
        <p:nvSpPr>
          <p:cNvPr id="3" name="Content Placeholder 2"/>
          <p:cNvSpPr>
            <a:spLocks noGrp="1"/>
          </p:cNvSpPr>
          <p:nvPr>
            <p:ph idx="1"/>
          </p:nvPr>
        </p:nvSpPr>
        <p:spPr>
          <a:xfrm>
            <a:off x="332510" y="2603499"/>
            <a:ext cx="6840800" cy="3901209"/>
          </a:xfrm>
        </p:spPr>
        <p:txBody>
          <a:bodyPr>
            <a:normAutofit/>
          </a:bodyPr>
          <a:lstStyle/>
          <a:p>
            <a:pPr lvl="0" algn="just"/>
            <a:r>
              <a:rPr lang="en-IN" dirty="0"/>
              <a:t>Increase cervical screening attendance among eligible women by </a:t>
            </a:r>
            <a:r>
              <a:rPr lang="en-IN" b="1" dirty="0"/>
              <a:t>15%</a:t>
            </a:r>
            <a:r>
              <a:rPr lang="en-IN" dirty="0"/>
              <a:t> during the campaign period. </a:t>
            </a:r>
          </a:p>
          <a:p>
            <a:pPr lvl="0" algn="just"/>
            <a:r>
              <a:rPr lang="en-IN" dirty="0"/>
              <a:t>Improve participants' knowledge of HPV and cervical screening by at least </a:t>
            </a:r>
            <a:r>
              <a:rPr lang="en-IN" b="1" dirty="0"/>
              <a:t>30%</a:t>
            </a:r>
            <a:r>
              <a:rPr lang="en-IN" dirty="0"/>
              <a:t>, measured through pre- and post-session questionnaires </a:t>
            </a:r>
            <a:r>
              <a:rPr lang="en-GB" dirty="0"/>
              <a:t>(Macmillan Cancer Support, 2025)</a:t>
            </a:r>
            <a:r>
              <a:rPr lang="en-IN" dirty="0"/>
              <a:t>. </a:t>
            </a:r>
          </a:p>
          <a:p>
            <a:pPr lvl="0" algn="just"/>
            <a:r>
              <a:rPr lang="en-IN" dirty="0"/>
              <a:t>Reduce fear and misconceptions by improving confidence scores after educational sessions. </a:t>
            </a:r>
          </a:p>
          <a:p>
            <a:pPr lvl="0" algn="just"/>
            <a:r>
              <a:rPr lang="en-IN" dirty="0"/>
              <a:t>Encourage all eligible participants to book an NHS screening appointment. </a:t>
            </a:r>
          </a:p>
          <a:p>
            <a:pPr lvl="0" algn="just"/>
            <a:r>
              <a:rPr lang="en-IN" dirty="0"/>
              <a:t>Monitor success using attendance records, questionnaires and participant feedback surveys.</a:t>
            </a:r>
          </a:p>
          <a:p>
            <a:pPr algn="just"/>
            <a:endParaRPr lang="en-IN" dirty="0"/>
          </a:p>
        </p:txBody>
      </p:sp>
      <p:pic>
        <p:nvPicPr>
          <p:cNvPr id="5122" name="Picture 2" descr="Are you reducing your risk of getting Cervical Cancer? | HC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6278" y="2603499"/>
            <a:ext cx="4819650" cy="37623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216971" y="6381597"/>
            <a:ext cx="2318263" cy="246221"/>
          </a:xfrm>
          <a:prstGeom prst="rect">
            <a:avLst/>
          </a:prstGeom>
        </p:spPr>
        <p:txBody>
          <a:bodyPr wrap="none">
            <a:spAutoFit/>
          </a:bodyPr>
          <a:lstStyle/>
          <a:p>
            <a:r>
              <a:rPr lang="en-GB" sz="1000" dirty="0"/>
              <a:t>(Macmillan Cancer Support, 2025)</a:t>
            </a:r>
            <a:endParaRPr lang="en-IN" sz="1000" dirty="0"/>
          </a:p>
        </p:txBody>
      </p:sp>
    </p:spTree>
    <p:extLst>
      <p:ext uri="{BB962C8B-B14F-4D97-AF65-F5344CB8AC3E}">
        <p14:creationId xmlns:p14="http://schemas.microsoft.com/office/powerpoint/2010/main" val="607451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of the 6–8 Week Cervical Screening Awareness Programme</a:t>
            </a:r>
            <a:endParaRPr lang="en-IN" b="1" dirty="0"/>
          </a:p>
        </p:txBody>
      </p:sp>
      <p:sp>
        <p:nvSpPr>
          <p:cNvPr id="3" name="Content Placeholder 2"/>
          <p:cNvSpPr>
            <a:spLocks noGrp="1"/>
          </p:cNvSpPr>
          <p:nvPr>
            <p:ph idx="1"/>
          </p:nvPr>
        </p:nvSpPr>
        <p:spPr>
          <a:xfrm>
            <a:off x="252249" y="2603499"/>
            <a:ext cx="6353504" cy="4081079"/>
          </a:xfrm>
        </p:spPr>
        <p:txBody>
          <a:bodyPr>
            <a:normAutofit lnSpcReduction="10000"/>
          </a:bodyPr>
          <a:lstStyle/>
          <a:p>
            <a:pPr lvl="0" algn="just"/>
            <a:r>
              <a:rPr lang="en-GB" dirty="0"/>
              <a:t>The campaign will run over </a:t>
            </a:r>
            <a:r>
              <a:rPr lang="en-GB" b="1" dirty="0"/>
              <a:t>8 weeks</a:t>
            </a:r>
            <a:r>
              <a:rPr lang="en-GB" dirty="0"/>
              <a:t> to improve awareness and increase cervical screening participation. </a:t>
            </a:r>
            <a:endParaRPr lang="en-IN" dirty="0"/>
          </a:p>
          <a:p>
            <a:pPr lvl="0" algn="just"/>
            <a:r>
              <a:rPr lang="en-GB" dirty="0"/>
              <a:t>Weekly sessions will combine education, discussion and practical guidance on booking NHS screening appointments. </a:t>
            </a:r>
            <a:endParaRPr lang="en-IN" dirty="0"/>
          </a:p>
          <a:p>
            <a:pPr lvl="0" algn="just"/>
            <a:r>
              <a:rPr lang="en-GB" dirty="0"/>
              <a:t>Participants will receive evidence-based information on HPV, screening eligibility and prevention (NICE, 2025). </a:t>
            </a:r>
            <a:endParaRPr lang="en-IN" dirty="0"/>
          </a:p>
          <a:p>
            <a:pPr lvl="0" algn="just"/>
            <a:r>
              <a:rPr lang="en-GB" dirty="0"/>
              <a:t>Interactive activities will encourage questions and confidence in attending appointments. </a:t>
            </a:r>
            <a:endParaRPr lang="en-IN" dirty="0"/>
          </a:p>
          <a:p>
            <a:pPr lvl="0" algn="just"/>
            <a:r>
              <a:rPr lang="en-GB" dirty="0"/>
              <a:t>Progress will be monitored through weekly attendance and participant feedback forms. </a:t>
            </a:r>
            <a:endParaRPr lang="en-IN" dirty="0"/>
          </a:p>
          <a:p>
            <a:pPr algn="just"/>
            <a:endParaRPr lang="en-IN" dirty="0"/>
          </a:p>
        </p:txBody>
      </p:sp>
      <p:pic>
        <p:nvPicPr>
          <p:cNvPr id="6146" name="Picture 2" descr="Understanding Cervical Cancer After Pregnancy | Babies &amp; Us Ferti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4293" y="2398328"/>
            <a:ext cx="4286250" cy="397094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912386" y="6246158"/>
            <a:ext cx="930063" cy="246221"/>
          </a:xfrm>
          <a:prstGeom prst="rect">
            <a:avLst/>
          </a:prstGeom>
        </p:spPr>
        <p:txBody>
          <a:bodyPr wrap="none">
            <a:spAutoFit/>
          </a:bodyPr>
          <a:lstStyle/>
          <a:p>
            <a:r>
              <a:rPr lang="en-GB" sz="1000" dirty="0"/>
              <a:t>(NICE, 2025)</a:t>
            </a:r>
            <a:endParaRPr lang="en-IN" sz="1000" dirty="0"/>
          </a:p>
        </p:txBody>
      </p:sp>
    </p:spTree>
    <p:extLst>
      <p:ext uri="{BB962C8B-B14F-4D97-AF65-F5344CB8AC3E}">
        <p14:creationId xmlns:p14="http://schemas.microsoft.com/office/powerpoint/2010/main" val="1604343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Weekly Activities and Participant Engagement Plan</a:t>
            </a:r>
            <a:endParaRPr lang="en-IN" b="1" dirty="0"/>
          </a:p>
        </p:txBody>
      </p:sp>
      <p:sp>
        <p:nvSpPr>
          <p:cNvPr id="3" name="Content Placeholder 2"/>
          <p:cNvSpPr>
            <a:spLocks noGrp="1"/>
          </p:cNvSpPr>
          <p:nvPr>
            <p:ph idx="1"/>
          </p:nvPr>
        </p:nvSpPr>
        <p:spPr>
          <a:xfrm>
            <a:off x="236483" y="2414314"/>
            <a:ext cx="5896304" cy="4254500"/>
          </a:xfrm>
        </p:spPr>
        <p:txBody>
          <a:bodyPr>
            <a:normAutofit fontScale="92500"/>
          </a:bodyPr>
          <a:lstStyle/>
          <a:p>
            <a:pPr lvl="0" algn="just"/>
            <a:r>
              <a:rPr lang="en-GB" b="1" dirty="0"/>
              <a:t>Week 1–2:</a:t>
            </a:r>
            <a:r>
              <a:rPr lang="en-GB" dirty="0"/>
              <a:t> Introduce HPV, cervical cancer risks and NHS screening guidelines through presentations and quizzes. </a:t>
            </a:r>
            <a:endParaRPr lang="en-IN" dirty="0"/>
          </a:p>
          <a:p>
            <a:pPr lvl="0" algn="just"/>
            <a:r>
              <a:rPr lang="en-GB" b="1" dirty="0"/>
              <a:t>Week 3–4:</a:t>
            </a:r>
            <a:r>
              <a:rPr lang="en-GB" dirty="0"/>
              <a:t> Address myths, fears and misconceptions using group discussions and patient experiences. </a:t>
            </a:r>
            <a:endParaRPr lang="en-IN" dirty="0"/>
          </a:p>
          <a:p>
            <a:pPr lvl="0" algn="just"/>
            <a:r>
              <a:rPr lang="en-GB" b="1" dirty="0"/>
              <a:t>Week 5–6:</a:t>
            </a:r>
            <a:r>
              <a:rPr lang="en-GB" dirty="0"/>
              <a:t> Demonstrate the screening process using educational videos and anatomical models. </a:t>
            </a:r>
            <a:endParaRPr lang="en-IN" dirty="0"/>
          </a:p>
          <a:p>
            <a:pPr lvl="0" algn="just"/>
            <a:r>
              <a:rPr lang="en-GB" b="1" dirty="0"/>
              <a:t>Week 7:</a:t>
            </a:r>
            <a:r>
              <a:rPr lang="en-GB" dirty="0"/>
              <a:t> Support participants in booking NHS screening appointments and accessing local services. </a:t>
            </a:r>
            <a:endParaRPr lang="en-IN" dirty="0"/>
          </a:p>
          <a:p>
            <a:pPr lvl="0" algn="just"/>
            <a:r>
              <a:rPr lang="en-GB" b="1" dirty="0"/>
              <a:t>Week 8:</a:t>
            </a:r>
            <a:r>
              <a:rPr lang="en-GB" dirty="0"/>
              <a:t> Review learning outcomes, complete evaluations and celebrate participation achievements. </a:t>
            </a:r>
            <a:endParaRPr lang="en-IN" dirty="0"/>
          </a:p>
          <a:p>
            <a:pPr algn="just"/>
            <a:endParaRPr lang="en-IN" dirty="0"/>
          </a:p>
        </p:txBody>
      </p:sp>
      <p:pic>
        <p:nvPicPr>
          <p:cNvPr id="7170" name="Picture 2" descr="Cervical Cancer - Symptoms, Treatment &amp; Vaccine [UPDATE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73918" y="2414314"/>
            <a:ext cx="4419599" cy="388357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269419" y="5687989"/>
            <a:ext cx="1428596" cy="246221"/>
          </a:xfrm>
          <a:prstGeom prst="rect">
            <a:avLst/>
          </a:prstGeom>
        </p:spPr>
        <p:txBody>
          <a:bodyPr wrap="none">
            <a:spAutoFit/>
          </a:bodyPr>
          <a:lstStyle/>
          <a:p>
            <a:r>
              <a:rPr lang="en-IN" sz="1000" dirty="0"/>
              <a:t>(Gomes </a:t>
            </a:r>
            <a:r>
              <a:rPr lang="en-IN" sz="1000" i="1" dirty="0"/>
              <a:t>et al</a:t>
            </a:r>
            <a:r>
              <a:rPr lang="en-IN" sz="1000" dirty="0"/>
              <a:t>., 2025)</a:t>
            </a:r>
          </a:p>
        </p:txBody>
      </p:sp>
    </p:spTree>
    <p:extLst>
      <p:ext uri="{BB962C8B-B14F-4D97-AF65-F5344CB8AC3E}">
        <p14:creationId xmlns:p14="http://schemas.microsoft.com/office/powerpoint/2010/main" val="3741959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Campaign Evaluation Methods and Success Measures</a:t>
            </a:r>
            <a:endParaRPr lang="en-IN" b="1" dirty="0"/>
          </a:p>
        </p:txBody>
      </p:sp>
      <p:sp>
        <p:nvSpPr>
          <p:cNvPr id="3" name="Content Placeholder 2"/>
          <p:cNvSpPr>
            <a:spLocks noGrp="1"/>
          </p:cNvSpPr>
          <p:nvPr>
            <p:ph idx="1"/>
          </p:nvPr>
        </p:nvSpPr>
        <p:spPr>
          <a:xfrm>
            <a:off x="299546" y="2603500"/>
            <a:ext cx="6810701" cy="4002252"/>
          </a:xfrm>
        </p:spPr>
        <p:txBody>
          <a:bodyPr>
            <a:normAutofit/>
          </a:bodyPr>
          <a:lstStyle/>
          <a:p>
            <a:pPr lvl="0" algn="just"/>
            <a:r>
              <a:rPr lang="en-GB" dirty="0"/>
              <a:t>Process evaluation will measure attendance, participation and completion rates across all </a:t>
            </a:r>
            <a:r>
              <a:rPr lang="en-GB" b="1" dirty="0"/>
              <a:t>8 sessions</a:t>
            </a:r>
            <a:r>
              <a:rPr lang="en-GB" dirty="0"/>
              <a:t>. </a:t>
            </a:r>
            <a:endParaRPr lang="en-IN" dirty="0"/>
          </a:p>
          <a:p>
            <a:pPr lvl="0" algn="just"/>
            <a:r>
              <a:rPr lang="en-GB" dirty="0"/>
              <a:t>Impact evaluation will compare pre- and post-campaign knowledge using structured questionnaires. </a:t>
            </a:r>
            <a:endParaRPr lang="en-IN" dirty="0"/>
          </a:p>
          <a:p>
            <a:pPr lvl="0" algn="just"/>
            <a:r>
              <a:rPr lang="en-GB" dirty="0"/>
              <a:t>Outcome evaluation will assess the percentage of participants who book cervical screening appointments (NHS, 2025a). </a:t>
            </a:r>
            <a:endParaRPr lang="en-IN" dirty="0"/>
          </a:p>
          <a:p>
            <a:pPr lvl="0" algn="just"/>
            <a:r>
              <a:rPr lang="en-GB" dirty="0"/>
              <a:t>Satisfaction surveys will measure confidence, understanding and willingness to recommend screening. </a:t>
            </a:r>
            <a:endParaRPr lang="en-IN" dirty="0"/>
          </a:p>
          <a:p>
            <a:pPr lvl="0" algn="just"/>
            <a:r>
              <a:rPr lang="en-GB" dirty="0"/>
              <a:t>Campaign success will be demonstrated if attendance increases by </a:t>
            </a:r>
            <a:r>
              <a:rPr lang="en-GB" b="1" dirty="0"/>
              <a:t>15%</a:t>
            </a:r>
            <a:r>
              <a:rPr lang="en-GB" dirty="0"/>
              <a:t> and knowledge improves by </a:t>
            </a:r>
            <a:r>
              <a:rPr lang="en-GB" b="1" dirty="0"/>
              <a:t>30%</a:t>
            </a:r>
            <a:r>
              <a:rPr lang="en-GB" dirty="0"/>
              <a:t>. </a:t>
            </a:r>
            <a:endParaRPr lang="en-IN" dirty="0"/>
          </a:p>
          <a:p>
            <a:pPr algn="just"/>
            <a:endParaRPr lang="en-IN" dirty="0"/>
          </a:p>
        </p:txBody>
      </p:sp>
      <p:pic>
        <p:nvPicPr>
          <p:cNvPr id="5" name="Picture 4"/>
          <p:cNvPicPr>
            <a:picLocks noChangeAspect="1"/>
          </p:cNvPicPr>
          <p:nvPr/>
        </p:nvPicPr>
        <p:blipFill>
          <a:blip r:embed="rId3"/>
          <a:stretch>
            <a:fillRect/>
          </a:stretch>
        </p:blipFill>
        <p:spPr>
          <a:xfrm>
            <a:off x="7110247" y="2510380"/>
            <a:ext cx="4465575" cy="3827358"/>
          </a:xfrm>
          <a:prstGeom prst="rect">
            <a:avLst/>
          </a:prstGeom>
        </p:spPr>
      </p:pic>
      <p:sp>
        <p:nvSpPr>
          <p:cNvPr id="6" name="Rectangle 5"/>
          <p:cNvSpPr/>
          <p:nvPr/>
        </p:nvSpPr>
        <p:spPr>
          <a:xfrm>
            <a:off x="8858767" y="6482641"/>
            <a:ext cx="968535" cy="246221"/>
          </a:xfrm>
          <a:prstGeom prst="rect">
            <a:avLst/>
          </a:prstGeom>
        </p:spPr>
        <p:txBody>
          <a:bodyPr wrap="none">
            <a:spAutoFit/>
          </a:bodyPr>
          <a:lstStyle/>
          <a:p>
            <a:r>
              <a:rPr lang="en-GB" sz="1000" dirty="0"/>
              <a:t>(NHS, 2025a)</a:t>
            </a:r>
            <a:endParaRPr lang="en-IN" sz="1000" dirty="0"/>
          </a:p>
        </p:txBody>
      </p:sp>
    </p:spTree>
    <p:extLst>
      <p:ext uri="{BB962C8B-B14F-4D97-AF65-F5344CB8AC3E}">
        <p14:creationId xmlns:p14="http://schemas.microsoft.com/office/powerpoint/2010/main" val="2000828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5813405" cy="706964"/>
          </a:xfrm>
        </p:spPr>
        <p:txBody>
          <a:bodyPr/>
          <a:lstStyle/>
          <a:p>
            <a:r>
              <a:rPr lang="en-GB" sz="3200" b="1" dirty="0"/>
              <a:t>Campaign Poster – "Screen Today, Protect Tomorrow"</a:t>
            </a:r>
            <a:endParaRPr lang="en-IN" sz="3200" b="1" dirty="0"/>
          </a:p>
        </p:txBody>
      </p:sp>
      <p:sp>
        <p:nvSpPr>
          <p:cNvPr id="3" name="Content Placeholder 2"/>
          <p:cNvSpPr>
            <a:spLocks noGrp="1"/>
          </p:cNvSpPr>
          <p:nvPr>
            <p:ph idx="1"/>
          </p:nvPr>
        </p:nvSpPr>
        <p:spPr>
          <a:xfrm>
            <a:off x="362608" y="2603500"/>
            <a:ext cx="6605751" cy="4254500"/>
          </a:xfrm>
        </p:spPr>
        <p:txBody>
          <a:bodyPr>
            <a:normAutofit/>
          </a:bodyPr>
          <a:lstStyle/>
          <a:p>
            <a:pPr lvl="0" algn="just"/>
            <a:r>
              <a:rPr lang="en-GB" b="1" dirty="0"/>
              <a:t>Campaign slogan:</a:t>
            </a:r>
            <a:r>
              <a:rPr lang="en-GB" dirty="0"/>
              <a:t> </a:t>
            </a:r>
            <a:r>
              <a:rPr lang="en-GB" i="1" dirty="0"/>
              <a:t>Screen Today, Protect Tomorrow – Early Detection Saves Lives.</a:t>
            </a:r>
            <a:r>
              <a:rPr lang="en-GB" dirty="0"/>
              <a:t> </a:t>
            </a:r>
            <a:endParaRPr lang="en-IN" dirty="0"/>
          </a:p>
          <a:p>
            <a:pPr lvl="0" algn="just"/>
            <a:r>
              <a:rPr lang="en-GB" dirty="0"/>
              <a:t>The poster will highlight free NHS cervical screening for eligible people aged </a:t>
            </a:r>
            <a:r>
              <a:rPr lang="en-GB" b="1" dirty="0"/>
              <a:t>25–64 years</a:t>
            </a:r>
            <a:r>
              <a:rPr lang="en-GB" dirty="0"/>
              <a:t>. </a:t>
            </a:r>
            <a:endParaRPr lang="en-IN" dirty="0"/>
          </a:p>
          <a:p>
            <a:pPr lvl="0" algn="just"/>
            <a:r>
              <a:rPr lang="en-GB" dirty="0"/>
              <a:t>Key messages will emphasise HPV prevention, early detection and simple appointment booking (NHS, 2025b). </a:t>
            </a:r>
            <a:endParaRPr lang="en-IN" dirty="0"/>
          </a:p>
          <a:p>
            <a:pPr lvl="0" algn="just"/>
            <a:r>
              <a:rPr lang="en-GB" dirty="0"/>
              <a:t>QR codes will link directly to NHS booking information and educational resources. </a:t>
            </a:r>
            <a:endParaRPr lang="en-IN" dirty="0"/>
          </a:p>
          <a:p>
            <a:pPr lvl="0" algn="just"/>
            <a:r>
              <a:rPr lang="en-GB" dirty="0"/>
              <a:t>Attractive colours, infographics and survivor messages will encourage community engagement. </a:t>
            </a:r>
            <a:endParaRPr lang="en-IN" dirty="0"/>
          </a:p>
          <a:p>
            <a:pPr algn="just"/>
            <a:endParaRPr lang="en-IN" dirty="0"/>
          </a:p>
        </p:txBody>
      </p:sp>
      <p:pic>
        <p:nvPicPr>
          <p:cNvPr id="4" name="Picture 3"/>
          <p:cNvPicPr>
            <a:picLocks noChangeAspect="1"/>
          </p:cNvPicPr>
          <p:nvPr/>
        </p:nvPicPr>
        <p:blipFill>
          <a:blip r:embed="rId3"/>
          <a:stretch>
            <a:fillRect/>
          </a:stretch>
        </p:blipFill>
        <p:spPr>
          <a:xfrm>
            <a:off x="6968359" y="0"/>
            <a:ext cx="5223642" cy="6611779"/>
          </a:xfrm>
          <a:prstGeom prst="rect">
            <a:avLst/>
          </a:prstGeom>
        </p:spPr>
      </p:pic>
      <p:sp>
        <p:nvSpPr>
          <p:cNvPr id="5" name="Rectangle 4"/>
          <p:cNvSpPr/>
          <p:nvPr/>
        </p:nvSpPr>
        <p:spPr>
          <a:xfrm>
            <a:off x="9127441" y="6611779"/>
            <a:ext cx="968535" cy="246221"/>
          </a:xfrm>
          <a:prstGeom prst="rect">
            <a:avLst/>
          </a:prstGeom>
        </p:spPr>
        <p:txBody>
          <a:bodyPr wrap="none">
            <a:spAutoFit/>
          </a:bodyPr>
          <a:lstStyle/>
          <a:p>
            <a:r>
              <a:rPr lang="en-GB" sz="1000" dirty="0"/>
              <a:t>(NHS, 2025b)</a:t>
            </a:r>
            <a:endParaRPr lang="en-IN" sz="1000" dirty="0"/>
          </a:p>
        </p:txBody>
      </p:sp>
    </p:spTree>
    <p:extLst>
      <p:ext uri="{BB962C8B-B14F-4D97-AF65-F5344CB8AC3E}">
        <p14:creationId xmlns:p14="http://schemas.microsoft.com/office/powerpoint/2010/main" val="1131401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Local and National Partners Supporting Cervical Screening</a:t>
            </a:r>
            <a:endParaRPr lang="en-IN" b="1" dirty="0"/>
          </a:p>
        </p:txBody>
      </p:sp>
      <p:sp>
        <p:nvSpPr>
          <p:cNvPr id="3" name="Content Placeholder 2"/>
          <p:cNvSpPr>
            <a:spLocks noGrp="1"/>
          </p:cNvSpPr>
          <p:nvPr>
            <p:ph idx="1"/>
          </p:nvPr>
        </p:nvSpPr>
        <p:spPr>
          <a:xfrm>
            <a:off x="236484" y="2603500"/>
            <a:ext cx="5975130" cy="3986486"/>
          </a:xfrm>
        </p:spPr>
        <p:txBody>
          <a:bodyPr>
            <a:normAutofit fontScale="92500" lnSpcReduction="10000"/>
          </a:bodyPr>
          <a:lstStyle/>
          <a:p>
            <a:pPr lvl="0" algn="just"/>
            <a:r>
              <a:rPr lang="en-GB" b="1" dirty="0"/>
              <a:t>NHS England</a:t>
            </a:r>
            <a:r>
              <a:rPr lang="en-GB" dirty="0"/>
              <a:t> promotes cervical screening through the </a:t>
            </a:r>
            <a:r>
              <a:rPr lang="en-GB" b="1" dirty="0"/>
              <a:t>Help Us Help You</a:t>
            </a:r>
            <a:r>
              <a:rPr lang="en-GB" dirty="0"/>
              <a:t> campaign to increase attendance. </a:t>
            </a:r>
            <a:endParaRPr lang="en-IN" dirty="0"/>
          </a:p>
          <a:p>
            <a:pPr lvl="0" algn="just"/>
            <a:r>
              <a:rPr lang="en-GB" dirty="0"/>
              <a:t>The </a:t>
            </a:r>
            <a:r>
              <a:rPr lang="en-GB" b="1" dirty="0" err="1"/>
              <a:t>The</a:t>
            </a:r>
            <a:r>
              <a:rPr lang="en-GB" b="1" dirty="0"/>
              <a:t> Eve Appeal</a:t>
            </a:r>
            <a:r>
              <a:rPr lang="en-GB" dirty="0"/>
              <a:t> raises awareness through Cervical Screening Awareness Week and educational resources. </a:t>
            </a:r>
            <a:endParaRPr lang="en-IN" dirty="0"/>
          </a:p>
          <a:p>
            <a:pPr lvl="0" algn="just"/>
            <a:r>
              <a:rPr lang="en-GB" dirty="0"/>
              <a:t>Local GP practices, sexual health clinics and community pharmacies will support education and referrals (NHS England, 2024). </a:t>
            </a:r>
            <a:endParaRPr lang="en-IN" dirty="0"/>
          </a:p>
          <a:p>
            <a:pPr lvl="0" algn="just"/>
            <a:r>
              <a:rPr lang="en-GB" dirty="0"/>
              <a:t>Community organisations will help engage underserved populations using culturally appropriate information. </a:t>
            </a:r>
            <a:endParaRPr lang="en-IN" dirty="0"/>
          </a:p>
          <a:p>
            <a:pPr lvl="0" algn="just"/>
            <a:r>
              <a:rPr lang="en-GB" dirty="0"/>
              <a:t>These partnerships support the NHS ambition to eliminate cervical cancer in England by </a:t>
            </a:r>
            <a:r>
              <a:rPr lang="en-GB" b="1" dirty="0"/>
              <a:t>2040</a:t>
            </a:r>
            <a:r>
              <a:rPr lang="en-GB" dirty="0"/>
              <a:t>. </a:t>
            </a:r>
            <a:endParaRPr lang="en-IN" dirty="0"/>
          </a:p>
          <a:p>
            <a:pPr algn="just"/>
            <a:endParaRPr lang="en-IN" dirty="0"/>
          </a:p>
        </p:txBody>
      </p:sp>
      <p:pic>
        <p:nvPicPr>
          <p:cNvPr id="9218" name="Picture 2" descr="HPV and Cervical Cancer—Biology, Prevention, and Treatment Upda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3313" y="2603500"/>
            <a:ext cx="5238750" cy="36480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397588" y="6343765"/>
            <a:ext cx="1430200" cy="246221"/>
          </a:xfrm>
          <a:prstGeom prst="rect">
            <a:avLst/>
          </a:prstGeom>
        </p:spPr>
        <p:txBody>
          <a:bodyPr wrap="none">
            <a:spAutoFit/>
          </a:bodyPr>
          <a:lstStyle/>
          <a:p>
            <a:r>
              <a:rPr lang="en-GB" sz="1000" dirty="0"/>
              <a:t>(NHS England, 2024)</a:t>
            </a:r>
            <a:endParaRPr lang="en-IN" sz="1000" dirty="0"/>
          </a:p>
        </p:txBody>
      </p:sp>
    </p:spTree>
    <p:extLst>
      <p:ext uri="{BB962C8B-B14F-4D97-AF65-F5344CB8AC3E}">
        <p14:creationId xmlns:p14="http://schemas.microsoft.com/office/powerpoint/2010/main" val="2394516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Campaign Resources and Educational Materials</a:t>
            </a:r>
            <a:endParaRPr lang="en-IN" b="1" dirty="0"/>
          </a:p>
        </p:txBody>
      </p:sp>
      <p:sp>
        <p:nvSpPr>
          <p:cNvPr id="3" name="Content Placeholder 2"/>
          <p:cNvSpPr>
            <a:spLocks noGrp="1"/>
          </p:cNvSpPr>
          <p:nvPr>
            <p:ph idx="1"/>
          </p:nvPr>
        </p:nvSpPr>
        <p:spPr>
          <a:xfrm>
            <a:off x="126124" y="2603500"/>
            <a:ext cx="5785945" cy="3986486"/>
          </a:xfrm>
        </p:spPr>
        <p:txBody>
          <a:bodyPr>
            <a:normAutofit fontScale="92500"/>
          </a:bodyPr>
          <a:lstStyle/>
          <a:p>
            <a:pPr lvl="0"/>
            <a:r>
              <a:rPr lang="en-GB" dirty="0"/>
              <a:t>NHS leaflets, HPV factsheets and digital booking guides will provide evidence-based information. </a:t>
            </a:r>
            <a:endParaRPr lang="en-IN" dirty="0"/>
          </a:p>
          <a:p>
            <a:pPr lvl="0"/>
            <a:r>
              <a:rPr lang="en-GB" dirty="0"/>
              <a:t>Educational videos will explain the cervical screening procedure and reduce fear of testing (NHS England, 2025). </a:t>
            </a:r>
            <a:endParaRPr lang="en-IN" dirty="0"/>
          </a:p>
          <a:p>
            <a:pPr lvl="0"/>
            <a:r>
              <a:rPr lang="en-GB" dirty="0"/>
              <a:t>QR codes will link participants to NHS screening appointments and trusted health websites. </a:t>
            </a:r>
            <a:endParaRPr lang="en-IN" dirty="0"/>
          </a:p>
          <a:p>
            <a:pPr lvl="0"/>
            <a:r>
              <a:rPr lang="en-GB" dirty="0"/>
              <a:t>Social media posts and multilingual resources will improve accessibility for diverse communities. </a:t>
            </a:r>
            <a:endParaRPr lang="en-IN" dirty="0"/>
          </a:p>
          <a:p>
            <a:pPr lvl="0"/>
            <a:r>
              <a:rPr lang="en-GB" dirty="0"/>
              <a:t>HPV primary screening could reduce cervical cancer cases by </a:t>
            </a:r>
            <a:r>
              <a:rPr lang="en-GB" b="1" dirty="0"/>
              <a:t>23.9%</a:t>
            </a:r>
            <a:r>
              <a:rPr lang="en-GB" dirty="0"/>
              <a:t> among women aged </a:t>
            </a:r>
            <a:r>
              <a:rPr lang="en-GB" b="1" dirty="0"/>
              <a:t>25–64 years</a:t>
            </a:r>
            <a:r>
              <a:rPr lang="en-GB" dirty="0"/>
              <a:t>. </a:t>
            </a:r>
            <a:endParaRPr lang="en-IN" dirty="0"/>
          </a:p>
          <a:p>
            <a:endParaRPr lang="en-IN" dirty="0"/>
          </a:p>
        </p:txBody>
      </p:sp>
      <p:pic>
        <p:nvPicPr>
          <p:cNvPr id="10242" name="Picture 2" descr="NHS Identity Guidelines | NHS patient information leafle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48550" y="2361424"/>
            <a:ext cx="5781237" cy="40393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324068" y="6466875"/>
            <a:ext cx="1430200" cy="246221"/>
          </a:xfrm>
          <a:prstGeom prst="rect">
            <a:avLst/>
          </a:prstGeom>
        </p:spPr>
        <p:txBody>
          <a:bodyPr wrap="none">
            <a:spAutoFit/>
          </a:bodyPr>
          <a:lstStyle/>
          <a:p>
            <a:r>
              <a:rPr lang="en-GB" sz="1000" dirty="0"/>
              <a:t>(NHS England, 2025)</a:t>
            </a:r>
            <a:endParaRPr lang="en-IN" sz="1000" dirty="0"/>
          </a:p>
        </p:txBody>
      </p:sp>
    </p:spTree>
    <p:extLst>
      <p:ext uri="{BB962C8B-B14F-4D97-AF65-F5344CB8AC3E}">
        <p14:creationId xmlns:p14="http://schemas.microsoft.com/office/powerpoint/2010/main" val="1976238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Physiological, Psychological and Sociological Benefits of Cervical Screening</a:t>
            </a:r>
            <a:endParaRPr lang="en-IN" sz="3200" b="1" dirty="0"/>
          </a:p>
        </p:txBody>
      </p:sp>
      <p:sp>
        <p:nvSpPr>
          <p:cNvPr id="3" name="Content Placeholder 2"/>
          <p:cNvSpPr>
            <a:spLocks noGrp="1"/>
          </p:cNvSpPr>
          <p:nvPr>
            <p:ph idx="1"/>
          </p:nvPr>
        </p:nvSpPr>
        <p:spPr>
          <a:xfrm>
            <a:off x="252248" y="2603499"/>
            <a:ext cx="6889531" cy="4364859"/>
          </a:xfrm>
        </p:spPr>
        <p:txBody>
          <a:bodyPr>
            <a:normAutofit/>
          </a:bodyPr>
          <a:lstStyle/>
          <a:p>
            <a:pPr lvl="0" algn="just"/>
            <a:r>
              <a:rPr lang="en-GB" dirty="0"/>
              <a:t>Physiologically, cervical screening detects HPV early, preventing abnormal cells from progressing to cancer. </a:t>
            </a:r>
            <a:endParaRPr lang="en-IN" dirty="0"/>
          </a:p>
          <a:p>
            <a:pPr lvl="0" algn="just"/>
            <a:r>
              <a:rPr lang="en-GB" dirty="0"/>
              <a:t>Psychologically, regular screening reduces anxiety through reassurance and early diagnosis. </a:t>
            </a:r>
            <a:endParaRPr lang="en-IN" dirty="0"/>
          </a:p>
          <a:p>
            <a:pPr lvl="0" algn="just"/>
            <a:r>
              <a:rPr lang="en-GB" dirty="0"/>
              <a:t>Sociologically, healthier women maintain family, employment and community responsibilities more effectively. </a:t>
            </a:r>
            <a:endParaRPr lang="en-IN" dirty="0"/>
          </a:p>
          <a:p>
            <a:pPr lvl="0" algn="just"/>
            <a:r>
              <a:rPr lang="en-GB" dirty="0"/>
              <a:t>Cervical screening is estimated to save approximately </a:t>
            </a:r>
            <a:r>
              <a:rPr lang="en-GB" b="1" dirty="0"/>
              <a:t>5,000 lives annually</a:t>
            </a:r>
            <a:r>
              <a:rPr lang="en-GB" dirty="0"/>
              <a:t> in England (UKHSA, 2025). </a:t>
            </a:r>
            <a:endParaRPr lang="en-IN" dirty="0"/>
          </a:p>
          <a:p>
            <a:pPr lvl="0" algn="just"/>
            <a:r>
              <a:rPr lang="en-GB" dirty="0"/>
              <a:t>The HPV vaccine prevents around </a:t>
            </a:r>
            <a:r>
              <a:rPr lang="en-GB" b="1" dirty="0"/>
              <a:t>90%</a:t>
            </a:r>
            <a:r>
              <a:rPr lang="en-GB" dirty="0"/>
              <a:t> of cervical cancers, further improving long-term health outcomes. </a:t>
            </a:r>
            <a:endParaRPr lang="en-IN" dirty="0"/>
          </a:p>
          <a:p>
            <a:pPr algn="just"/>
            <a:endParaRPr lang="en-IN" dirty="0"/>
          </a:p>
        </p:txBody>
      </p:sp>
      <p:pic>
        <p:nvPicPr>
          <p:cNvPr id="11266" name="Picture 2" descr="Cervical Cancer Screening: Purpose, Types &amp; Resul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3669" y="2603499"/>
            <a:ext cx="4433285" cy="40082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980777" y="6611779"/>
            <a:ext cx="1039067" cy="246221"/>
          </a:xfrm>
          <a:prstGeom prst="rect">
            <a:avLst/>
          </a:prstGeom>
        </p:spPr>
        <p:txBody>
          <a:bodyPr wrap="none">
            <a:spAutoFit/>
          </a:bodyPr>
          <a:lstStyle/>
          <a:p>
            <a:r>
              <a:rPr lang="en-GB" sz="1000" dirty="0"/>
              <a:t>(UKHSA, 2025)</a:t>
            </a:r>
            <a:endParaRPr lang="en-IN" sz="1000" dirty="0"/>
          </a:p>
        </p:txBody>
      </p:sp>
    </p:spTree>
    <p:extLst>
      <p:ext uri="{BB962C8B-B14F-4D97-AF65-F5344CB8AC3E}">
        <p14:creationId xmlns:p14="http://schemas.microsoft.com/office/powerpoint/2010/main" val="2687904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Health Behaviour Theories Explaining Screening Barriers</a:t>
            </a:r>
            <a:endParaRPr lang="en-IN" b="1" dirty="0"/>
          </a:p>
        </p:txBody>
      </p:sp>
      <p:sp>
        <p:nvSpPr>
          <p:cNvPr id="3" name="Content Placeholder 2"/>
          <p:cNvSpPr>
            <a:spLocks noGrp="1"/>
          </p:cNvSpPr>
          <p:nvPr>
            <p:ph idx="1"/>
          </p:nvPr>
        </p:nvSpPr>
        <p:spPr>
          <a:xfrm>
            <a:off x="266942" y="2488382"/>
            <a:ext cx="6132786" cy="4049548"/>
          </a:xfrm>
        </p:spPr>
        <p:txBody>
          <a:bodyPr>
            <a:normAutofit fontScale="92500"/>
          </a:bodyPr>
          <a:lstStyle/>
          <a:p>
            <a:pPr lvl="0" algn="just"/>
            <a:r>
              <a:rPr lang="en-GB" dirty="0"/>
              <a:t>The </a:t>
            </a:r>
            <a:r>
              <a:rPr lang="en-GB" b="1" dirty="0"/>
              <a:t>Health Belief Model</a:t>
            </a:r>
            <a:r>
              <a:rPr lang="en-GB" dirty="0"/>
              <a:t> explains that perceived susceptibility and benefits influence screening attendance. </a:t>
            </a:r>
            <a:endParaRPr lang="en-IN" dirty="0"/>
          </a:p>
          <a:p>
            <a:pPr lvl="0" algn="just"/>
            <a:r>
              <a:rPr lang="en-GB" dirty="0"/>
              <a:t>The </a:t>
            </a:r>
            <a:r>
              <a:rPr lang="en-GB" b="1" dirty="0"/>
              <a:t>Theory of Planned Behaviour</a:t>
            </a:r>
            <a:r>
              <a:rPr lang="en-GB" dirty="0"/>
              <a:t> highlights attitudes, social norms and perceived behavioural control. </a:t>
            </a:r>
            <a:endParaRPr lang="en-IN" dirty="0"/>
          </a:p>
          <a:p>
            <a:pPr lvl="0" algn="just"/>
            <a:r>
              <a:rPr lang="en-GB" dirty="0"/>
              <a:t>The </a:t>
            </a:r>
            <a:r>
              <a:rPr lang="en-GB" b="1" dirty="0" err="1"/>
              <a:t>Transtheoretical</a:t>
            </a:r>
            <a:r>
              <a:rPr lang="en-GB" b="1" dirty="0"/>
              <a:t> Model</a:t>
            </a:r>
            <a:r>
              <a:rPr lang="en-GB" dirty="0"/>
              <a:t> recognises individuals progress through stages before adopting screening behaviour (UK National Screening Committee, 2025). </a:t>
            </a:r>
            <a:endParaRPr lang="en-IN" dirty="0"/>
          </a:p>
          <a:p>
            <a:pPr lvl="0" algn="just"/>
            <a:r>
              <a:rPr lang="en-GB" dirty="0"/>
              <a:t>Common barriers include embarrassment, fear, inconvenience and limited awareness. </a:t>
            </a:r>
            <a:endParaRPr lang="en-IN" dirty="0"/>
          </a:p>
          <a:p>
            <a:pPr lvl="0" algn="just"/>
            <a:r>
              <a:rPr lang="en-GB" dirty="0"/>
              <a:t>Around </a:t>
            </a:r>
            <a:r>
              <a:rPr lang="en-GB" b="1" dirty="0"/>
              <a:t>3 in 10 eligible people</a:t>
            </a:r>
            <a:r>
              <a:rPr lang="en-GB" dirty="0"/>
              <a:t> do not attend cervical screening, demonstrating persistent behavioural barriers. </a:t>
            </a:r>
            <a:endParaRPr lang="en-IN" dirty="0"/>
          </a:p>
          <a:p>
            <a:pPr algn="just"/>
            <a:endParaRPr lang="en-IN" dirty="0"/>
          </a:p>
        </p:txBody>
      </p:sp>
      <p:pic>
        <p:nvPicPr>
          <p:cNvPr id="12290" name="Picture 2" descr="Health Belief Model: How Beliefs Shape Health Behavior- Psychology Fanat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6468" y="2488382"/>
            <a:ext cx="4738085" cy="380205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818370" y="6406827"/>
            <a:ext cx="2754280" cy="246221"/>
          </a:xfrm>
          <a:prstGeom prst="rect">
            <a:avLst/>
          </a:prstGeom>
        </p:spPr>
        <p:txBody>
          <a:bodyPr wrap="none">
            <a:spAutoFit/>
          </a:bodyPr>
          <a:lstStyle/>
          <a:p>
            <a:r>
              <a:rPr lang="en-GB" sz="1000" dirty="0"/>
              <a:t>(UK National Screening Committee, 2025)</a:t>
            </a:r>
            <a:endParaRPr lang="en-IN" sz="1000" dirty="0"/>
          </a:p>
        </p:txBody>
      </p:sp>
    </p:spTree>
    <p:extLst>
      <p:ext uri="{BB962C8B-B14F-4D97-AF65-F5344CB8AC3E}">
        <p14:creationId xmlns:p14="http://schemas.microsoft.com/office/powerpoint/2010/main" val="4071639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Strategies to Overcome Barriers and Improve Participation</a:t>
            </a:r>
            <a:endParaRPr lang="en-IN" b="1" dirty="0"/>
          </a:p>
        </p:txBody>
      </p:sp>
      <p:sp>
        <p:nvSpPr>
          <p:cNvPr id="3" name="Content Placeholder 2"/>
          <p:cNvSpPr>
            <a:spLocks noGrp="1"/>
          </p:cNvSpPr>
          <p:nvPr>
            <p:ph idx="1"/>
          </p:nvPr>
        </p:nvSpPr>
        <p:spPr>
          <a:xfrm>
            <a:off x="236484" y="2603500"/>
            <a:ext cx="6085488" cy="4254500"/>
          </a:xfrm>
        </p:spPr>
        <p:txBody>
          <a:bodyPr>
            <a:normAutofit fontScale="92500"/>
          </a:bodyPr>
          <a:lstStyle/>
          <a:p>
            <a:pPr lvl="0" algn="just"/>
            <a:r>
              <a:rPr lang="en-GB" dirty="0"/>
              <a:t>Educational workshops will increase knowledge and correct misconceptions about HPV and screening. </a:t>
            </a:r>
            <a:endParaRPr lang="en-IN" dirty="0"/>
          </a:p>
          <a:p>
            <a:pPr lvl="0" algn="just"/>
            <a:r>
              <a:rPr lang="en-GB" dirty="0"/>
              <a:t>Female healthcare professionals and culturally sensitive communication will improve participant comfort. </a:t>
            </a:r>
            <a:endParaRPr lang="en-IN" dirty="0"/>
          </a:p>
          <a:p>
            <a:pPr lvl="0" algn="just"/>
            <a:r>
              <a:rPr lang="en-GB" dirty="0"/>
              <a:t>Reminder text messages and QR-code appointment booking will encourage screening attendance. </a:t>
            </a:r>
            <a:endParaRPr lang="en-IN" dirty="0"/>
          </a:p>
          <a:p>
            <a:pPr lvl="0" algn="just"/>
            <a:r>
              <a:rPr lang="en-GB" dirty="0"/>
              <a:t>HPV self-sampling options can support people experiencing embarrassment or accessibility difficulties. </a:t>
            </a:r>
            <a:endParaRPr lang="en-IN" dirty="0"/>
          </a:p>
          <a:p>
            <a:r>
              <a:rPr lang="en-GB" dirty="0"/>
              <a:t>NHS England aims for </a:t>
            </a:r>
            <a:r>
              <a:rPr lang="en-GB" b="1" dirty="0"/>
              <a:t>70% screening coverage</a:t>
            </a:r>
            <a:r>
              <a:rPr lang="en-GB" dirty="0"/>
              <a:t> and </a:t>
            </a:r>
            <a:r>
              <a:rPr lang="en-GB" b="1" dirty="0"/>
              <a:t>90% HPV vaccination</a:t>
            </a:r>
            <a:r>
              <a:rPr lang="en-GB" dirty="0"/>
              <a:t> to eliminate cervical cancer by </a:t>
            </a:r>
            <a:r>
              <a:rPr lang="en-GB" b="1" dirty="0"/>
              <a:t>2040 </a:t>
            </a:r>
            <a:r>
              <a:rPr lang="en-GB" dirty="0"/>
              <a:t>(The Eve Appeal, 2025). </a:t>
            </a:r>
            <a:endParaRPr lang="en-IN" dirty="0"/>
          </a:p>
          <a:p>
            <a:pPr algn="just"/>
            <a:endParaRPr lang="en-IN" dirty="0"/>
          </a:p>
        </p:txBody>
      </p:sp>
      <p:pic>
        <p:nvPicPr>
          <p:cNvPr id="13314" name="Picture 2" descr="What Is Cultural Sensitivity In Healthcare? | Quality Interac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7283" y="2758966"/>
            <a:ext cx="5266996" cy="346381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465111" y="6365906"/>
            <a:ext cx="1611339" cy="246221"/>
          </a:xfrm>
          <a:prstGeom prst="rect">
            <a:avLst/>
          </a:prstGeom>
        </p:spPr>
        <p:txBody>
          <a:bodyPr wrap="none">
            <a:spAutoFit/>
          </a:bodyPr>
          <a:lstStyle/>
          <a:p>
            <a:r>
              <a:rPr lang="en-GB" sz="1000" dirty="0"/>
              <a:t>(The Eve Appeal, 2025)</a:t>
            </a:r>
            <a:endParaRPr lang="en-IN" sz="1000" dirty="0"/>
          </a:p>
        </p:txBody>
      </p:sp>
    </p:spTree>
    <p:extLst>
      <p:ext uri="{BB962C8B-B14F-4D97-AF65-F5344CB8AC3E}">
        <p14:creationId xmlns:p14="http://schemas.microsoft.com/office/powerpoint/2010/main" val="4278996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Campaign Summary and Expected Impact</a:t>
            </a:r>
            <a:endParaRPr lang="en-IN" b="1" dirty="0"/>
          </a:p>
        </p:txBody>
      </p:sp>
      <p:sp>
        <p:nvSpPr>
          <p:cNvPr id="3" name="Content Placeholder 2"/>
          <p:cNvSpPr>
            <a:spLocks noGrp="1"/>
          </p:cNvSpPr>
          <p:nvPr>
            <p:ph idx="1"/>
          </p:nvPr>
        </p:nvSpPr>
        <p:spPr>
          <a:xfrm>
            <a:off x="409904" y="2603500"/>
            <a:ext cx="6337737" cy="4112610"/>
          </a:xfrm>
        </p:spPr>
        <p:txBody>
          <a:bodyPr>
            <a:normAutofit lnSpcReduction="10000"/>
          </a:bodyPr>
          <a:lstStyle/>
          <a:p>
            <a:pPr lvl="0" algn="just"/>
            <a:r>
              <a:rPr lang="en-GB" dirty="0"/>
              <a:t>The campaign promotes early detection through education, support and improved access to cervical screening. </a:t>
            </a:r>
            <a:endParaRPr lang="en-IN" dirty="0"/>
          </a:p>
          <a:p>
            <a:pPr lvl="0" algn="just"/>
            <a:r>
              <a:rPr lang="en-GB" dirty="0"/>
              <a:t>Eight weekly sessions will strengthen knowledge, confidence and appointment uptake. </a:t>
            </a:r>
            <a:endParaRPr lang="en-IN" dirty="0"/>
          </a:p>
          <a:p>
            <a:pPr lvl="0" algn="just"/>
            <a:r>
              <a:rPr lang="en-GB" dirty="0"/>
              <a:t>Success will be measured through attendance, participant feedback and screening bookings (WHO, 2025). </a:t>
            </a:r>
            <a:endParaRPr lang="en-IN" dirty="0"/>
          </a:p>
          <a:p>
            <a:pPr lvl="0" algn="just"/>
            <a:r>
              <a:rPr lang="en-GB" dirty="0"/>
              <a:t>Achieving campaign aims will contribute to reducing cervical cancer incidence and health inequalities. </a:t>
            </a:r>
            <a:endParaRPr lang="en-IN" dirty="0"/>
          </a:p>
          <a:p>
            <a:pPr lvl="0" algn="just"/>
            <a:r>
              <a:rPr lang="en-GB" dirty="0"/>
              <a:t>Supporting NHS goals will help England achieve cervical cancer elimination by </a:t>
            </a:r>
            <a:r>
              <a:rPr lang="en-GB" b="1" dirty="0"/>
              <a:t>2040</a:t>
            </a:r>
            <a:r>
              <a:rPr lang="en-GB" dirty="0"/>
              <a:t> through improved screening and HPV prevention.</a:t>
            </a:r>
            <a:endParaRPr lang="en-IN" dirty="0"/>
          </a:p>
          <a:p>
            <a:pPr algn="just"/>
            <a:endParaRPr lang="en-IN" dirty="0"/>
          </a:p>
        </p:txBody>
      </p:sp>
      <p:pic>
        <p:nvPicPr>
          <p:cNvPr id="14338" name="Picture 2" descr="Supporting NHS Digital Health Goals with Innovative Te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8358" y="2603500"/>
            <a:ext cx="4934497" cy="356081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956949" y="6334375"/>
            <a:ext cx="957313" cy="246221"/>
          </a:xfrm>
          <a:prstGeom prst="rect">
            <a:avLst/>
          </a:prstGeom>
        </p:spPr>
        <p:txBody>
          <a:bodyPr wrap="none">
            <a:spAutoFit/>
          </a:bodyPr>
          <a:lstStyle/>
          <a:p>
            <a:r>
              <a:rPr lang="en-GB" sz="1000" dirty="0"/>
              <a:t>(WHO, 2025)</a:t>
            </a:r>
            <a:endParaRPr lang="en-IN" sz="1000" dirty="0"/>
          </a:p>
        </p:txBody>
      </p:sp>
    </p:spTree>
    <p:extLst>
      <p:ext uri="{BB962C8B-B14F-4D97-AF65-F5344CB8AC3E}">
        <p14:creationId xmlns:p14="http://schemas.microsoft.com/office/powerpoint/2010/main" val="3928391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IN" dirty="0"/>
          </a:p>
        </p:txBody>
      </p:sp>
      <p:sp>
        <p:nvSpPr>
          <p:cNvPr id="3" name="Content Placeholder 2"/>
          <p:cNvSpPr>
            <a:spLocks noGrp="1"/>
          </p:cNvSpPr>
          <p:nvPr>
            <p:ph idx="1"/>
          </p:nvPr>
        </p:nvSpPr>
        <p:spPr>
          <a:xfrm>
            <a:off x="328614" y="2386013"/>
            <a:ext cx="11615736" cy="4471987"/>
          </a:xfrm>
        </p:spPr>
        <p:txBody>
          <a:bodyPr>
            <a:normAutofit fontScale="47500" lnSpcReduction="20000"/>
          </a:bodyPr>
          <a:lstStyle/>
          <a:p>
            <a:pPr algn="just"/>
            <a:r>
              <a:rPr lang="en-GB" dirty="0"/>
              <a:t>Cancer Research UK (2025) Cervical screening programmes. Available at: </a:t>
            </a:r>
            <a:r>
              <a:rPr lang="en-GB" dirty="0">
                <a:hlinkClick r:id="rId2"/>
              </a:rPr>
              <a:t>https://www.cancerresearchuk.org/health-professional/cancer-screening/cervical-screening/cervical-screening-programmes</a:t>
            </a:r>
            <a:r>
              <a:rPr lang="en-GB" dirty="0"/>
              <a:t> </a:t>
            </a:r>
            <a:endParaRPr lang="en-IN" dirty="0"/>
          </a:p>
          <a:p>
            <a:pPr algn="just"/>
            <a:r>
              <a:rPr lang="en-GB" dirty="0"/>
              <a:t>Department of Health and Social Care (DHSC) (2025a) Help Us Help You: Cervical screening campaign resources. Available at: </a:t>
            </a:r>
            <a:r>
              <a:rPr lang="en-GB" dirty="0">
                <a:hlinkClick r:id="rId3"/>
              </a:rPr>
              <a:t>https://campaignresources.dhsc.gov.uk/campaigns/help-us-help-you-cancer/cervical-screening/</a:t>
            </a:r>
            <a:r>
              <a:rPr lang="en-GB" dirty="0"/>
              <a:t> </a:t>
            </a:r>
            <a:endParaRPr lang="en-IN" dirty="0"/>
          </a:p>
          <a:p>
            <a:pPr algn="just"/>
            <a:r>
              <a:rPr lang="en-GB" dirty="0"/>
              <a:t>Department of Health and Social Care (DHSC) (2025b) Help Us Help You: Cancer campaigns. Available at: </a:t>
            </a:r>
            <a:r>
              <a:rPr lang="en-GB" dirty="0">
                <a:hlinkClick r:id="rId4"/>
              </a:rPr>
              <a:t>https://campaignresources.dhsc.gov.uk/campaigns/help-us-help-you-cancer/</a:t>
            </a:r>
            <a:r>
              <a:rPr lang="en-GB" dirty="0"/>
              <a:t> </a:t>
            </a:r>
            <a:endParaRPr lang="en-IN" dirty="0"/>
          </a:p>
          <a:p>
            <a:pPr algn="just"/>
            <a:r>
              <a:rPr lang="en-GB" dirty="0"/>
              <a:t>Jo’s Cervical Cancer Trust (2025) Jo’s Cervical Cancer Trust. Available at: </a:t>
            </a:r>
            <a:r>
              <a:rPr lang="en-GB" dirty="0">
                <a:hlinkClick r:id="rId5"/>
              </a:rPr>
              <a:t>https://www.jostrust.org.uk</a:t>
            </a:r>
            <a:r>
              <a:rPr lang="en-GB" dirty="0"/>
              <a:t> </a:t>
            </a:r>
            <a:endParaRPr lang="en-IN" dirty="0"/>
          </a:p>
          <a:p>
            <a:pPr algn="just"/>
            <a:r>
              <a:rPr lang="en-GB" dirty="0"/>
              <a:t>Macmillan Cancer Support (2025) Cervical cancer. Available at: </a:t>
            </a:r>
            <a:r>
              <a:rPr lang="en-GB" dirty="0">
                <a:hlinkClick r:id="rId6"/>
              </a:rPr>
              <a:t>https://www.macmillan.org.uk/cancer-information-and-support/cervical-cancer</a:t>
            </a:r>
            <a:r>
              <a:rPr lang="en-GB" dirty="0"/>
              <a:t> </a:t>
            </a:r>
            <a:endParaRPr lang="en-IN" dirty="0"/>
          </a:p>
          <a:p>
            <a:pPr algn="just"/>
            <a:r>
              <a:rPr lang="en-GB" dirty="0"/>
              <a:t>National Institute for Health and Care Excellence (NICE) (2025) Cervical cancer. Available at: </a:t>
            </a:r>
            <a:r>
              <a:rPr lang="en-GB" dirty="0">
                <a:hlinkClick r:id="rId7"/>
              </a:rPr>
              <a:t>https://www.nice.org.uk/guidance/conditions-and-diseases/cancer/cervical-cancer</a:t>
            </a:r>
            <a:r>
              <a:rPr lang="en-GB" dirty="0"/>
              <a:t> </a:t>
            </a:r>
            <a:endParaRPr lang="en-IN" dirty="0"/>
          </a:p>
          <a:p>
            <a:pPr algn="just"/>
            <a:r>
              <a:rPr lang="en-GB" dirty="0"/>
              <a:t>NHS (2025a) Cervical screening. Available at: </a:t>
            </a:r>
            <a:r>
              <a:rPr lang="en-GB" dirty="0">
                <a:hlinkClick r:id="rId8"/>
              </a:rPr>
              <a:t>https://www.nhs.uk/tests-and-treatments/cervical-screening/</a:t>
            </a:r>
            <a:r>
              <a:rPr lang="en-GB" dirty="0"/>
              <a:t> </a:t>
            </a:r>
            <a:endParaRPr lang="en-IN" dirty="0"/>
          </a:p>
          <a:p>
            <a:pPr algn="just"/>
            <a:r>
              <a:rPr lang="en-GB" dirty="0"/>
              <a:t>NHS (2025b) Changes to cervical screening. Available at: </a:t>
            </a:r>
            <a:r>
              <a:rPr lang="en-GB" dirty="0">
                <a:hlinkClick r:id="rId9"/>
              </a:rPr>
              <a:t>https://www.nhs.uk/conditions/cervical-screening/</a:t>
            </a:r>
            <a:r>
              <a:rPr lang="en-GB" dirty="0"/>
              <a:t> </a:t>
            </a:r>
            <a:endParaRPr lang="en-IN" dirty="0"/>
          </a:p>
          <a:p>
            <a:pPr algn="just"/>
            <a:r>
              <a:rPr lang="en-GB" dirty="0"/>
              <a:t>NHS England (2024) NHS makes fresh uptake appeal as five million women not up to date with cervical screening. Available at: </a:t>
            </a:r>
            <a:r>
              <a:rPr lang="en-GB" dirty="0">
                <a:hlinkClick r:id="rId10"/>
              </a:rPr>
              <a:t>https://www.england.nhs.uk/2024/11/nhs-makes-fresh-uptake-appeal-as-five-million-women-not-up-to-date-with-cervical-screening/</a:t>
            </a:r>
            <a:r>
              <a:rPr lang="en-GB" dirty="0"/>
              <a:t> </a:t>
            </a:r>
            <a:endParaRPr lang="en-IN" dirty="0"/>
          </a:p>
          <a:p>
            <a:pPr algn="just"/>
            <a:r>
              <a:rPr lang="en-GB" dirty="0"/>
              <a:t>NHS England (2025) Cervical cancer elimination by 2040: Plan for England. Available at: </a:t>
            </a:r>
            <a:r>
              <a:rPr lang="en-GB" dirty="0">
                <a:hlinkClick r:id="rId11"/>
              </a:rPr>
              <a:t>https://www.england.nhs.uk/long-read/cervical-cancer-elimination-by-2040-plan-for-england/</a:t>
            </a:r>
            <a:r>
              <a:rPr lang="en-GB" dirty="0"/>
              <a:t> </a:t>
            </a:r>
            <a:endParaRPr lang="en-IN" dirty="0"/>
          </a:p>
          <a:p>
            <a:pPr algn="just"/>
            <a:r>
              <a:rPr lang="en-GB" dirty="0"/>
              <a:t>The Eve Appeal (2025) A plan to eliminate cervical cancer in England has been published today. Available at: </a:t>
            </a:r>
            <a:r>
              <a:rPr lang="en-GB" dirty="0">
                <a:hlinkClick r:id="rId12"/>
              </a:rPr>
              <a:t>https://eveappeal.org.uk/news/a-plan-to-eliminate-cervical-cancer-in-england-has-been-published-today/</a:t>
            </a:r>
            <a:r>
              <a:rPr lang="en-GB" dirty="0"/>
              <a:t> </a:t>
            </a:r>
            <a:endParaRPr lang="en-IN" dirty="0"/>
          </a:p>
          <a:p>
            <a:pPr algn="just"/>
            <a:r>
              <a:rPr lang="en-GB" dirty="0"/>
              <a:t>UK Health Security Agency (UKHSA) (2025) HPV vaccination programme. Available at: </a:t>
            </a:r>
            <a:r>
              <a:rPr lang="en-GB" dirty="0">
                <a:hlinkClick r:id="rId13"/>
              </a:rPr>
              <a:t>https://www.gov.uk/government/collections/hpv-vaccination-programme</a:t>
            </a:r>
            <a:r>
              <a:rPr lang="en-GB" dirty="0"/>
              <a:t> </a:t>
            </a:r>
            <a:endParaRPr lang="en-IN" dirty="0"/>
          </a:p>
          <a:p>
            <a:pPr algn="just"/>
            <a:r>
              <a:rPr lang="en-GB" dirty="0"/>
              <a:t>UK National Screening Committee (2025) Cervical cancer screening recommendation. Available at: </a:t>
            </a:r>
            <a:r>
              <a:rPr lang="en-GB" dirty="0">
                <a:hlinkClick r:id="rId14"/>
              </a:rPr>
              <a:t>https://view-health-screening-recommendations.service.gov.uk/cervical-cancer/</a:t>
            </a:r>
            <a:r>
              <a:rPr lang="en-GB" dirty="0"/>
              <a:t> </a:t>
            </a:r>
            <a:endParaRPr lang="en-IN" dirty="0"/>
          </a:p>
          <a:p>
            <a:pPr algn="just"/>
            <a:r>
              <a:rPr lang="en-GB" dirty="0"/>
              <a:t>World Health Organization (WHO) (2025) Cervical Cancer Elimination Initiative. Available at: </a:t>
            </a:r>
            <a:r>
              <a:rPr lang="en-GB" dirty="0">
                <a:hlinkClick r:id="rId15"/>
              </a:rPr>
              <a:t>https://www.who.int/initiatives/cervical-cancer-elimination-initiative</a:t>
            </a:r>
            <a:r>
              <a:rPr lang="en-GB" dirty="0"/>
              <a:t> </a:t>
            </a:r>
            <a:endParaRPr lang="en-US" dirty="0"/>
          </a:p>
          <a:p>
            <a:pPr algn="just"/>
            <a:r>
              <a:rPr lang="en-IN" dirty="0"/>
              <a:t>Gomes, M., </a:t>
            </a:r>
            <a:r>
              <a:rPr lang="en-IN" dirty="0" err="1"/>
              <a:t>Provaggi</a:t>
            </a:r>
            <a:r>
              <a:rPr lang="en-IN" dirty="0"/>
              <a:t>, E., </a:t>
            </a:r>
            <a:r>
              <a:rPr lang="en-IN" dirty="0" err="1"/>
              <a:t>Pembe</a:t>
            </a:r>
            <a:r>
              <a:rPr lang="en-IN" dirty="0"/>
              <a:t>, A.B., </a:t>
            </a:r>
            <a:r>
              <a:rPr lang="en-IN" dirty="0" err="1"/>
              <a:t>Olaitan</a:t>
            </a:r>
            <a:r>
              <a:rPr lang="en-IN" dirty="0"/>
              <a:t>, A. and Gentry-</a:t>
            </a:r>
            <a:r>
              <a:rPr lang="en-IN" dirty="0" err="1"/>
              <a:t>Maharaj</a:t>
            </a:r>
            <a:r>
              <a:rPr lang="en-IN" dirty="0"/>
              <a:t>, A. (2025) ‘Advancing cervical cancer prevention equity: Innovations in self-sampling and digital health technologies across healthcare settings’, Diagnostics, 15(9), p. 1176. Available at: </a:t>
            </a:r>
            <a:r>
              <a:rPr lang="en-IN" dirty="0">
                <a:hlinkClick r:id="rId16"/>
              </a:rPr>
              <a:t>https://www.mdpi.com/2075-4418/15/9/1176</a:t>
            </a:r>
            <a:endParaRPr lang="en-IN" dirty="0"/>
          </a:p>
        </p:txBody>
      </p:sp>
    </p:spTree>
    <p:extLst>
      <p:ext uri="{BB962C8B-B14F-4D97-AF65-F5344CB8AC3E}">
        <p14:creationId xmlns:p14="http://schemas.microsoft.com/office/powerpoint/2010/main" val="8011287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98</TotalTime>
  <Words>3956</Words>
  <Application>Microsoft Office PowerPoint</Application>
  <PresentationFormat>Widescreen</PresentationFormat>
  <Paragraphs>163</Paragraphs>
  <Slides>19</Slides>
  <Notes>17</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Ion Boardroom</vt:lpstr>
      <vt:lpstr>Social Epidemiology and Public Health Development Topic: Cervical Screening Utilisation</vt:lpstr>
      <vt:lpstr>Introduction to Cervical Screening Utilisation</vt:lpstr>
      <vt:lpstr>Detailing of the activity</vt:lpstr>
      <vt:lpstr>Aims and Content of the Activities</vt:lpstr>
      <vt:lpstr>Campaign Rationale – Why Cervical Screening Matters</vt:lpstr>
      <vt:lpstr>National Guidelines and Current Screening Statistics</vt:lpstr>
      <vt:lpstr>Consequences of Poor Cervical Screening Uptake</vt:lpstr>
      <vt:lpstr>Campaign Aims and Measurable Outcomes</vt:lpstr>
      <vt:lpstr>Overview of the 6–8 Week Cervical Screening Awareness Programme</vt:lpstr>
      <vt:lpstr>Weekly Activities and Participant Engagement Plan</vt:lpstr>
      <vt:lpstr>Campaign Evaluation Methods and Success Measures</vt:lpstr>
      <vt:lpstr>Campaign Poster – "Screen Today, Protect Tomorrow"</vt:lpstr>
      <vt:lpstr>Local and National Partners Supporting Cervical Screening</vt:lpstr>
      <vt:lpstr>Campaign Resources and Educational Materials</vt:lpstr>
      <vt:lpstr>Physiological, Psychological and Sociological Benefits of Cervical Screening</vt:lpstr>
      <vt:lpstr>Health Behaviour Theories Explaining Screening Barriers</vt:lpstr>
      <vt:lpstr>Strategies to Overcome Barriers and Improve Participation</vt:lpstr>
      <vt:lpstr>Campaign Summary and Expected Impact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Epidemiology and Public Health Development Topic: Cervical Screening Utilisation</dc:title>
  <dc:creator>HP</dc:creator>
  <cp:lastModifiedBy>Kashish Sunilbhai Ardeshna (2539014)</cp:lastModifiedBy>
  <cp:revision>13</cp:revision>
  <dcterms:created xsi:type="dcterms:W3CDTF">2026-07-03T11:41:50Z</dcterms:created>
  <dcterms:modified xsi:type="dcterms:W3CDTF">2026-07-05T18:21:13Z</dcterms:modified>
</cp:coreProperties>
</file>