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5"/>
  </p:notesMasterIdLst>
  <p:handoutMasterIdLst>
    <p:handoutMasterId r:id="rId26"/>
  </p:handoutMasterIdLst>
  <p:sldIdLst>
    <p:sldId id="311" r:id="rId5"/>
    <p:sldId id="293" r:id="rId6"/>
    <p:sldId id="294" r:id="rId7"/>
    <p:sldId id="295" r:id="rId8"/>
    <p:sldId id="296" r:id="rId9"/>
    <p:sldId id="312" r:id="rId10"/>
    <p:sldId id="297" r:id="rId11"/>
    <p:sldId id="298" r:id="rId12"/>
    <p:sldId id="299" r:id="rId13"/>
    <p:sldId id="300" r:id="rId14"/>
    <p:sldId id="301" r:id="rId15"/>
    <p:sldId id="302" r:id="rId16"/>
    <p:sldId id="303" r:id="rId17"/>
    <p:sldId id="304" r:id="rId18"/>
    <p:sldId id="305" r:id="rId19"/>
    <p:sldId id="306" r:id="rId20"/>
    <p:sldId id="307" r:id="rId21"/>
    <p:sldId id="308" r:id="rId22"/>
    <p:sldId id="309" r:id="rId23"/>
    <p:sldId id="310" r:id="rId2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585" autoAdjust="0"/>
  </p:normalViewPr>
  <p:slideViewPr>
    <p:cSldViewPr>
      <p:cViewPr varScale="1">
        <p:scale>
          <a:sx n="65" d="100"/>
          <a:sy n="65" d="100"/>
        </p:scale>
        <p:origin x="1954" y="5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04/02/2019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04/02/2019</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ipd.co.uk/knowledge/strategy/resourcing/survey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29717932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CIPD 2017 </a:t>
            </a:r>
            <a:r>
              <a:rPr lang="en-GB" sz="1200" b="1" i="0" u="sng" kern="1200" dirty="0" smtClean="0">
                <a:solidFill>
                  <a:schemeClr val="tx1"/>
                </a:solidFill>
                <a:effectLst/>
                <a:latin typeface="+mn-lt"/>
                <a:ea typeface="+mn-ea"/>
                <a:cs typeface="+mn-cs"/>
                <a:hlinkClick r:id="rId3" tooltip="Resourcing and talent planning survey"/>
              </a:rPr>
              <a:t>Resourcing and talent planning</a:t>
            </a:r>
            <a:r>
              <a:rPr lang="en-GB" sz="1200" b="1" i="0" kern="1200" dirty="0" smtClean="0">
                <a:solidFill>
                  <a:schemeClr val="tx1"/>
                </a:solidFill>
                <a:effectLst/>
                <a:latin typeface="+mn-lt"/>
                <a:ea typeface="+mn-ea"/>
                <a:cs typeface="+mn-cs"/>
              </a:rPr>
              <a:t> survey reports give a median ‘crude’ or ‘overall’ employee turnover rate for the UK sample collected. The median rate of labour turnover is on the increase, following a steady decline since 2005, although not all organisations in the survey provide turnover figures for their workplace.</a:t>
            </a:r>
          </a:p>
          <a:p>
            <a:r>
              <a:rPr lang="en-GB" sz="1200" b="1" i="0" kern="1200" dirty="0" smtClean="0">
                <a:solidFill>
                  <a:schemeClr val="tx1"/>
                </a:solidFill>
                <a:effectLst/>
                <a:latin typeface="+mn-lt"/>
                <a:ea typeface="+mn-ea"/>
                <a:cs typeface="+mn-cs"/>
              </a:rPr>
              <a:t>Turnover levels can vary widely between occupations and industries. The highest levels are typically found in retailing, hotels, catering and leisure, call centres and among other lower paid private sector services groups.</a:t>
            </a:r>
          </a:p>
          <a:p>
            <a:r>
              <a:rPr lang="en-GB" sz="1200" b="1" i="0" kern="1200" dirty="0" smtClean="0">
                <a:solidFill>
                  <a:schemeClr val="tx1"/>
                </a:solidFill>
                <a:effectLst/>
                <a:latin typeface="+mn-lt"/>
                <a:ea typeface="+mn-ea"/>
                <a:cs typeface="+mn-cs"/>
              </a:rPr>
              <a:t>Levels also vary from region to region. The highest turnover rates tend to be found where unemployment is lowest and where it is relatively easy for people to secure desirable alternative employment.</a:t>
            </a:r>
          </a:p>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2</a:t>
            </a:fld>
            <a:endParaRPr lang="en-GB" dirty="0"/>
          </a:p>
        </p:txBody>
      </p:sp>
    </p:spTree>
    <p:extLst>
      <p:ext uri="{BB962C8B-B14F-4D97-AF65-F5344CB8AC3E}">
        <p14:creationId xmlns:p14="http://schemas.microsoft.com/office/powerpoint/2010/main" val="735253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Pull factors: </a:t>
            </a:r>
            <a:r>
              <a:rPr lang="en-GB" dirty="0" smtClean="0"/>
              <a:t>positive attraction of alternative employment</a:t>
            </a:r>
          </a:p>
          <a:p>
            <a:r>
              <a:rPr lang="en-GB" b="1" dirty="0" smtClean="0"/>
              <a:t>Push factors: </a:t>
            </a:r>
            <a:r>
              <a:rPr lang="en-GB" dirty="0" smtClean="0"/>
              <a:t>something seen as wrong with existing employer</a:t>
            </a:r>
          </a:p>
          <a:p>
            <a:r>
              <a:rPr lang="en-GB" b="1" dirty="0" smtClean="0"/>
              <a:t>Unavoidable turnover: </a:t>
            </a:r>
            <a:r>
              <a:rPr lang="en-GB" dirty="0" smtClean="0"/>
              <a:t>reasons unconnected to work such as retirement, illness, maternity and non-return and relocation</a:t>
            </a:r>
          </a:p>
          <a:p>
            <a:r>
              <a:rPr lang="en-GB" b="1" dirty="0" smtClean="0"/>
              <a:t>Involuntary</a:t>
            </a:r>
            <a:r>
              <a:rPr lang="en-GB" b="1" baseline="0" dirty="0" smtClean="0"/>
              <a:t> turnover: </a:t>
            </a:r>
            <a:r>
              <a:rPr lang="en-GB" baseline="0" dirty="0" smtClean="0"/>
              <a:t>initiated by organisation (redundancy and dismissal)</a:t>
            </a:r>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3</a:t>
            </a:fld>
            <a:endParaRPr lang="en-GB" dirty="0"/>
          </a:p>
        </p:txBody>
      </p:sp>
    </p:spTree>
    <p:extLst>
      <p:ext uri="{BB962C8B-B14F-4D97-AF65-F5344CB8AC3E}">
        <p14:creationId xmlns:p14="http://schemas.microsoft.com/office/powerpoint/2010/main" val="22749144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Mobey (1977) 10</a:t>
            </a:r>
            <a:r>
              <a:rPr lang="en-GB" baseline="0" dirty="0" smtClean="0"/>
              <a:t> stage model explains the complexity of the employee turnover decision.</a:t>
            </a:r>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4</a:t>
            </a:fld>
            <a:endParaRPr lang="en-GB" dirty="0"/>
          </a:p>
        </p:txBody>
      </p:sp>
    </p:spTree>
    <p:extLst>
      <p:ext uri="{BB962C8B-B14F-4D97-AF65-F5344CB8AC3E}">
        <p14:creationId xmlns:p14="http://schemas.microsoft.com/office/powerpoint/2010/main" val="6591701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have been the factors that lead you to change jobs in the past?</a:t>
            </a:r>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5</a:t>
            </a:fld>
            <a:endParaRPr lang="en-GB" dirty="0"/>
          </a:p>
        </p:txBody>
      </p:sp>
    </p:spTree>
    <p:extLst>
      <p:ext uri="{BB962C8B-B14F-4D97-AF65-F5344CB8AC3E}">
        <p14:creationId xmlns:p14="http://schemas.microsoft.com/office/powerpoint/2010/main" val="1523196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Exit interviews: </a:t>
            </a:r>
            <a:r>
              <a:rPr lang="en-GB" dirty="0" smtClean="0"/>
              <a:t>formal interviews with employees before they leave…potential problems with these?</a:t>
            </a:r>
          </a:p>
          <a:p>
            <a:r>
              <a:rPr lang="en-GB" b="1" dirty="0" smtClean="0"/>
              <a:t>Survey</a:t>
            </a:r>
            <a:r>
              <a:rPr lang="en-GB" b="1" baseline="0" dirty="0" smtClean="0"/>
              <a:t>s of ex employees: </a:t>
            </a:r>
            <a:r>
              <a:rPr lang="en-GB" baseline="0" dirty="0" smtClean="0"/>
              <a:t>involves contacting former employees some months after they have left to ask for the reasons for their departure (more effective when conducted by an independent body)</a:t>
            </a:r>
          </a:p>
          <a:p>
            <a:r>
              <a:rPr lang="en-GB" b="1" baseline="0" dirty="0" smtClean="0"/>
              <a:t>Attitude surveys: </a:t>
            </a:r>
            <a:r>
              <a:rPr lang="en-GB" baseline="0" dirty="0" smtClean="0"/>
              <a:t>seek the views of employees in general in order to develop policies and practices that will help prevent dissatisfaction and resignations</a:t>
            </a:r>
          </a:p>
          <a:p>
            <a:r>
              <a:rPr lang="en-GB" b="1" baseline="0" dirty="0" smtClean="0"/>
              <a:t>Stayers surveys: </a:t>
            </a:r>
            <a:r>
              <a:rPr lang="en-GB" baseline="0" dirty="0" smtClean="0"/>
              <a:t>look at the other side of the coin and try to find out why people stay</a:t>
            </a:r>
          </a:p>
          <a:p>
            <a:r>
              <a:rPr lang="en-GB" b="1" baseline="0" dirty="0" smtClean="0"/>
              <a:t>Last job move: </a:t>
            </a:r>
            <a:r>
              <a:rPr lang="en-GB" baseline="0" dirty="0" smtClean="0"/>
              <a:t>asking current employees what promoted their move to the organisation.  Helps you understand more about the dynamics of the labour market</a:t>
            </a:r>
          </a:p>
          <a:p>
            <a:r>
              <a:rPr lang="en-GB" b="1" baseline="0" dirty="0" smtClean="0"/>
              <a:t>Quantitative approaches: </a:t>
            </a:r>
            <a:r>
              <a:rPr lang="en-GB" baseline="0" dirty="0" smtClean="0"/>
              <a:t>make use of employer records to compare characteristics of those who leave with those who stay.  Useful for identifying general trends.</a:t>
            </a:r>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7</a:t>
            </a:fld>
            <a:endParaRPr lang="en-GB" dirty="0"/>
          </a:p>
        </p:txBody>
      </p:sp>
    </p:spTree>
    <p:extLst>
      <p:ext uri="{BB962C8B-B14F-4D97-AF65-F5344CB8AC3E}">
        <p14:creationId xmlns:p14="http://schemas.microsoft.com/office/powerpoint/2010/main" val="16316597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Negative effects of turnover:</a:t>
            </a:r>
          </a:p>
          <a:p>
            <a:r>
              <a:rPr lang="en-GB" dirty="0" smtClean="0"/>
              <a:t>The main problem concerns costs – both direct and indirect</a:t>
            </a:r>
          </a:p>
          <a:p>
            <a:pPr marL="171450" indent="-171450">
              <a:buFontTx/>
              <a:buChar char="-"/>
            </a:pPr>
            <a:r>
              <a:rPr lang="en-GB" dirty="0" smtClean="0"/>
              <a:t>Direct recruitment</a:t>
            </a:r>
          </a:p>
          <a:p>
            <a:pPr marL="171450" indent="-171450">
              <a:buFontTx/>
              <a:buChar char="-"/>
            </a:pPr>
            <a:r>
              <a:rPr lang="en-GB" dirty="0" smtClean="0"/>
              <a:t>Selection</a:t>
            </a:r>
          </a:p>
          <a:p>
            <a:pPr marL="171450" indent="-171450">
              <a:buFontTx/>
              <a:buChar char="-"/>
            </a:pPr>
            <a:r>
              <a:rPr lang="en-GB" dirty="0" smtClean="0"/>
              <a:t>Leavers administration</a:t>
            </a:r>
          </a:p>
          <a:p>
            <a:pPr marL="171450" indent="-171450">
              <a:buFontTx/>
              <a:buChar char="-"/>
            </a:pPr>
            <a:r>
              <a:rPr lang="en-GB" dirty="0" smtClean="0"/>
              <a:t>Inefficiencies</a:t>
            </a:r>
          </a:p>
          <a:p>
            <a:pPr marL="171450" indent="-171450">
              <a:buFontTx/>
              <a:buChar char="-"/>
            </a:pPr>
            <a:r>
              <a:rPr lang="en-GB" dirty="0" smtClean="0"/>
              <a:t>Recruitment administration</a:t>
            </a:r>
          </a:p>
          <a:p>
            <a:pPr marL="171450" indent="-171450">
              <a:buFontTx/>
              <a:buChar char="-"/>
            </a:pPr>
            <a:r>
              <a:rPr lang="en-GB" dirty="0" smtClean="0"/>
              <a:t>Development</a:t>
            </a:r>
          </a:p>
          <a:p>
            <a:pPr marL="171450" indent="-171450">
              <a:buFontTx/>
              <a:buChar char="-"/>
            </a:pPr>
            <a:r>
              <a:rPr lang="en-GB" dirty="0" smtClean="0"/>
              <a:t>New starter administration</a:t>
            </a:r>
          </a:p>
          <a:p>
            <a:pPr marL="171450" indent="-171450">
              <a:buFontTx/>
              <a:buChar char="-"/>
            </a:pPr>
            <a:r>
              <a:rPr lang="en-GB" dirty="0" smtClean="0"/>
              <a:t>Overtime/temporary staff</a:t>
            </a:r>
          </a:p>
          <a:p>
            <a:pPr marL="171450" indent="-171450">
              <a:buFontTx/>
              <a:buChar char="-"/>
            </a:pPr>
            <a:r>
              <a:rPr lang="en-GB" dirty="0" smtClean="0"/>
              <a:t>Replacement costs have been found to equate, on average,</a:t>
            </a:r>
            <a:r>
              <a:rPr lang="en-GB" baseline="0" dirty="0" smtClean="0"/>
              <a:t> to 6 months salary of the post in question, rising to 2 years in the case of very senior posts</a:t>
            </a:r>
          </a:p>
          <a:p>
            <a:pPr marL="171450" indent="-171450">
              <a:buFontTx/>
              <a:buChar char="-"/>
            </a:pPr>
            <a:r>
              <a:rPr lang="en-GB" baseline="0" dirty="0" smtClean="0"/>
              <a:t>The impact on remaining staff </a:t>
            </a:r>
          </a:p>
          <a:p>
            <a:pPr marL="171450" indent="-171450">
              <a:buFontTx/>
              <a:buChar char="-"/>
            </a:pPr>
            <a:r>
              <a:rPr lang="en-GB" baseline="0" dirty="0" smtClean="0"/>
              <a:t>Labour market reputation</a:t>
            </a:r>
          </a:p>
          <a:p>
            <a:pPr marL="171450" indent="-171450">
              <a:buFontTx/>
              <a:buChar char="-"/>
            </a:pPr>
            <a:r>
              <a:rPr lang="en-GB" baseline="0" dirty="0" smtClean="0"/>
              <a:t>Customer opinions</a:t>
            </a:r>
          </a:p>
          <a:p>
            <a:pPr marL="171450" indent="-171450">
              <a:buFontTx/>
              <a:buChar char="-"/>
            </a:pPr>
            <a:r>
              <a:rPr lang="en-GB" baseline="0" dirty="0" smtClean="0"/>
              <a:t>Losing tacit knowledge (the know-how)</a:t>
            </a:r>
          </a:p>
          <a:p>
            <a:pPr marL="171450" indent="-171450">
              <a:buFontTx/>
              <a:buChar char="-"/>
            </a:pPr>
            <a:endParaRPr lang="en-GB" baseline="0" dirty="0" smtClean="0"/>
          </a:p>
          <a:p>
            <a:pPr marL="0" indent="0">
              <a:buFontTx/>
              <a:buNone/>
            </a:pPr>
            <a:r>
              <a:rPr lang="en-GB" baseline="0" dirty="0" smtClean="0"/>
              <a:t>Positive effects:</a:t>
            </a:r>
          </a:p>
          <a:p>
            <a:pPr marL="171450" indent="-171450">
              <a:buFontTx/>
              <a:buChar char="-"/>
            </a:pPr>
            <a:r>
              <a:rPr lang="en-GB" baseline="0" dirty="0" smtClean="0"/>
              <a:t>Functional turnover refers to the departure of poor performers – allowing better motivated more innovative individuals to be recruited</a:t>
            </a:r>
          </a:p>
          <a:p>
            <a:pPr marL="171450" indent="-171450">
              <a:buFontTx/>
              <a:buChar char="-"/>
            </a:pPr>
            <a:r>
              <a:rPr lang="en-GB" baseline="0" dirty="0" smtClean="0"/>
              <a:t>May allow you to recruit new talent and develop long-term talent pipeline</a:t>
            </a:r>
          </a:p>
          <a:p>
            <a:pPr marL="171450" indent="-171450">
              <a:buFontTx/>
              <a:buChar char="-"/>
            </a:pPr>
            <a:r>
              <a:rPr lang="en-GB" baseline="0" dirty="0" smtClean="0"/>
              <a:t>Reduces the need for costly redundancies</a:t>
            </a:r>
          </a:p>
          <a:p>
            <a:pPr marL="171450" indent="-171450">
              <a:buFontTx/>
              <a:buChar char="-"/>
            </a:pPr>
            <a:r>
              <a:rPr lang="en-GB" baseline="0" dirty="0" smtClean="0"/>
              <a:t>Allows employers to establish greater control over their wage budgets</a:t>
            </a:r>
          </a:p>
          <a:p>
            <a:pPr marL="171450" indent="-171450">
              <a:buFontTx/>
              <a:buChar char="-"/>
            </a:pPr>
            <a:r>
              <a:rPr lang="en-GB" baseline="0" dirty="0" smtClean="0"/>
              <a:t>High turnover is probably least worrying in industries employing people in relatively low-skilled occupations, that nevertheless require high levels of customer service (e.g. fast food outlets)</a:t>
            </a:r>
          </a:p>
          <a:p>
            <a:pPr marL="171450" indent="-171450">
              <a:buFontTx/>
              <a:buChar char="-"/>
            </a:pPr>
            <a:r>
              <a:rPr lang="en-GB" baseline="0" dirty="0" smtClean="0"/>
              <a:t>Fresh blood, new ideas, innovation etc.</a:t>
            </a:r>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8</a:t>
            </a:fld>
            <a:endParaRPr lang="en-GB" dirty="0"/>
          </a:p>
        </p:txBody>
      </p:sp>
    </p:spTree>
    <p:extLst>
      <p:ext uri="{BB962C8B-B14F-4D97-AF65-F5344CB8AC3E}">
        <p14:creationId xmlns:p14="http://schemas.microsoft.com/office/powerpoint/2010/main" val="4139734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9</a:t>
            </a:fld>
            <a:endParaRPr lang="en-GB" dirty="0"/>
          </a:p>
        </p:txBody>
      </p:sp>
    </p:spTree>
    <p:extLst>
      <p:ext uri="{BB962C8B-B14F-4D97-AF65-F5344CB8AC3E}">
        <p14:creationId xmlns:p14="http://schemas.microsoft.com/office/powerpoint/2010/main" val="37787635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10</a:t>
            </a:fld>
            <a:endParaRPr lang="en-GB" dirty="0"/>
          </a:p>
        </p:txBody>
      </p:sp>
    </p:spTree>
    <p:extLst>
      <p:ext uri="{BB962C8B-B14F-4D97-AF65-F5344CB8AC3E}">
        <p14:creationId xmlns:p14="http://schemas.microsoft.com/office/powerpoint/2010/main" val="12356515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Crude measurement of turnover.</a:t>
            </a:r>
            <a:r>
              <a:rPr lang="en-GB" baseline="0" dirty="0" smtClean="0"/>
              <a:t>  A turnover rate of 30% indicates that 30 out of every 100 people in the organisation left that year.  Crude because it fails to distinguish, losing someone after 2 days or 5 years, voluntary or involuntary turnover,.</a:t>
            </a:r>
          </a:p>
          <a:p>
            <a:endParaRPr lang="en-GB" baseline="0" dirty="0" smtClean="0"/>
          </a:p>
          <a:p>
            <a:r>
              <a:rPr lang="en-GB" baseline="0" dirty="0" smtClean="0"/>
              <a:t>Can be tackled by calculating a stability rate.</a:t>
            </a:r>
          </a:p>
          <a:p>
            <a:endParaRPr lang="en-GB" baseline="0" dirty="0" smtClean="0"/>
          </a:p>
          <a:p>
            <a:r>
              <a:rPr lang="en-GB" dirty="0" smtClean="0"/>
              <a:t>Wastage rate provides a good rule of thumb, but other methods can also be considered:</a:t>
            </a:r>
          </a:p>
          <a:p>
            <a:pPr marL="171450" indent="-171450">
              <a:buFontTx/>
              <a:buChar char="-"/>
            </a:pPr>
            <a:r>
              <a:rPr lang="en-GB" dirty="0" smtClean="0"/>
              <a:t>Stability analysis</a:t>
            </a:r>
          </a:p>
          <a:p>
            <a:pPr marL="171450" indent="-171450">
              <a:buFontTx/>
              <a:buChar char="-"/>
            </a:pPr>
            <a:r>
              <a:rPr lang="en-GB" dirty="0" smtClean="0"/>
              <a:t>Cohort analysis and production of a survival curve</a:t>
            </a:r>
          </a:p>
          <a:p>
            <a:pPr marL="171450" indent="-171450">
              <a:buFontTx/>
              <a:buChar char="-"/>
            </a:pPr>
            <a:r>
              <a:rPr lang="en-GB" dirty="0" smtClean="0"/>
              <a:t>Grading approach</a:t>
            </a:r>
          </a:p>
          <a:p>
            <a:pPr marL="0" indent="0">
              <a:buFontTx/>
              <a:buNone/>
            </a:pPr>
            <a:endParaRPr lang="en-GB" dirty="0" smtClean="0"/>
          </a:p>
          <a:p>
            <a:pPr marL="0" indent="0">
              <a:buFontTx/>
              <a:buNone/>
            </a:pPr>
            <a:r>
              <a:rPr lang="en-GB" dirty="0" smtClean="0"/>
              <a:t>Crude</a:t>
            </a:r>
            <a:r>
              <a:rPr lang="en-GB" baseline="0" dirty="0" smtClean="0"/>
              <a:t> wastage is still essential, especially for external benchmarking purposes</a:t>
            </a:r>
            <a:endParaRPr lang="en-GB" dirty="0" smtClean="0"/>
          </a:p>
        </p:txBody>
      </p:sp>
      <p:sp>
        <p:nvSpPr>
          <p:cNvPr id="4" name="Slide Number Placeholder 3"/>
          <p:cNvSpPr>
            <a:spLocks noGrp="1"/>
          </p:cNvSpPr>
          <p:nvPr>
            <p:ph type="sldNum" sz="quarter" idx="10"/>
          </p:nvPr>
        </p:nvSpPr>
        <p:spPr/>
        <p:txBody>
          <a:bodyPr/>
          <a:lstStyle/>
          <a:p>
            <a:fld id="{61768222-C83E-4CA7-BA44-CDF8BAE89D61}" type="slidenum">
              <a:rPr lang="en-GB" smtClean="0"/>
              <a:t>11</a:t>
            </a:fld>
            <a:endParaRPr lang="en-GB" dirty="0"/>
          </a:p>
        </p:txBody>
      </p:sp>
    </p:spTree>
    <p:extLst>
      <p:ext uri="{BB962C8B-B14F-4D97-AF65-F5344CB8AC3E}">
        <p14:creationId xmlns:p14="http://schemas.microsoft.com/office/powerpoint/2010/main" val="1596380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12</a:t>
            </a:fld>
            <a:endParaRPr lang="en-GB" dirty="0"/>
          </a:p>
        </p:txBody>
      </p:sp>
    </p:spTree>
    <p:extLst>
      <p:ext uri="{BB962C8B-B14F-4D97-AF65-F5344CB8AC3E}">
        <p14:creationId xmlns:p14="http://schemas.microsoft.com/office/powerpoint/2010/main" val="27020721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13</a:t>
            </a:fld>
            <a:endParaRPr lang="en-GB" dirty="0"/>
          </a:p>
        </p:txBody>
      </p:sp>
    </p:spTree>
    <p:extLst>
      <p:ext uri="{BB962C8B-B14F-4D97-AF65-F5344CB8AC3E}">
        <p14:creationId xmlns:p14="http://schemas.microsoft.com/office/powerpoint/2010/main" val="8637751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14</a:t>
            </a:fld>
            <a:endParaRPr lang="en-GB" dirty="0"/>
          </a:p>
        </p:txBody>
      </p:sp>
    </p:spTree>
    <p:extLst>
      <p:ext uri="{BB962C8B-B14F-4D97-AF65-F5344CB8AC3E}">
        <p14:creationId xmlns:p14="http://schemas.microsoft.com/office/powerpoint/2010/main" val="13581242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15</a:t>
            </a:fld>
            <a:endParaRPr lang="en-GB" dirty="0"/>
          </a:p>
        </p:txBody>
      </p:sp>
    </p:spTree>
    <p:extLst>
      <p:ext uri="{BB962C8B-B14F-4D97-AF65-F5344CB8AC3E}">
        <p14:creationId xmlns:p14="http://schemas.microsoft.com/office/powerpoint/2010/main" val="39871354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Direct costs (cost of recruiting another person)</a:t>
            </a:r>
            <a:r>
              <a:rPr lang="en-GB" baseline="0" dirty="0" smtClean="0"/>
              <a:t> and indirect costs (training a member of staff left being to do the job).</a:t>
            </a:r>
          </a:p>
          <a:p>
            <a:endParaRPr lang="en-GB" baseline="0" dirty="0" smtClean="0"/>
          </a:p>
          <a:p>
            <a:r>
              <a:rPr lang="en-GB" baseline="0" dirty="0" smtClean="0"/>
              <a:t>Reputation? Employer brand? Impact on customers e.g. hairdresser, restaurants…however McDonalds still successful, av length of service 4 months.</a:t>
            </a:r>
          </a:p>
          <a:p>
            <a:endParaRPr lang="en-GB" baseline="0" dirty="0" smtClean="0"/>
          </a:p>
          <a:p>
            <a:r>
              <a:rPr lang="en-GB" baseline="0" dirty="0" smtClean="0"/>
              <a:t>Fresh blood argument.</a:t>
            </a:r>
          </a:p>
          <a:p>
            <a:endParaRPr lang="en-GB" baseline="0" dirty="0" smtClean="0"/>
          </a:p>
          <a:p>
            <a:r>
              <a:rPr lang="en-GB" baseline="0" dirty="0" smtClean="0"/>
              <a:t>When should an organisation be concerned about turnover?</a:t>
            </a:r>
          </a:p>
          <a:p>
            <a:pPr marL="171450" indent="-171450">
              <a:buFontTx/>
              <a:buChar char="-"/>
            </a:pPr>
            <a:r>
              <a:rPr lang="en-GB" baseline="0" dirty="0" smtClean="0"/>
              <a:t>Where labour market are tight, hard to recruit people with the skills they need</a:t>
            </a:r>
          </a:p>
          <a:p>
            <a:pPr marL="171450" indent="-171450">
              <a:buFontTx/>
              <a:buChar char="-"/>
            </a:pPr>
            <a:r>
              <a:rPr lang="en-GB" baseline="0" dirty="0" smtClean="0"/>
              <a:t>Where recruitment costs are substantial</a:t>
            </a:r>
          </a:p>
          <a:p>
            <a:pPr marL="171450" indent="-171450">
              <a:buFontTx/>
              <a:buChar char="-"/>
            </a:pPr>
            <a:r>
              <a:rPr lang="en-GB" baseline="0" dirty="0" smtClean="0"/>
              <a:t>Where training has to be provided at cost to new starters</a:t>
            </a:r>
          </a:p>
          <a:p>
            <a:pPr marL="171450" indent="-171450">
              <a:buFontTx/>
              <a:buChar char="-"/>
            </a:pPr>
            <a:r>
              <a:rPr lang="en-GB" baseline="0" dirty="0" smtClean="0"/>
              <a:t>Where a new recruit would take several weeks or months to reach full effectiveness</a:t>
            </a:r>
          </a:p>
          <a:p>
            <a:pPr marL="171450" indent="-171450">
              <a:buFontTx/>
              <a:buChar char="-"/>
            </a:pPr>
            <a:r>
              <a:rPr lang="en-GB" baseline="0" dirty="0" smtClean="0"/>
              <a:t>Where leavers take with them knowledge which would be very useful to the company</a:t>
            </a:r>
          </a:p>
          <a:p>
            <a:pPr marL="171450" indent="-171450">
              <a:buFontTx/>
              <a:buChar char="-"/>
            </a:pPr>
            <a:r>
              <a:rPr lang="en-GB" baseline="0" dirty="0" smtClean="0"/>
              <a:t>Where an organistaion is growing</a:t>
            </a:r>
          </a:p>
          <a:p>
            <a:pPr marL="171450" indent="-171450">
              <a:buFontTx/>
              <a:buChar char="-"/>
            </a:pPr>
            <a:endParaRPr lang="en-GB" baseline="0" dirty="0" smtClean="0"/>
          </a:p>
          <a:p>
            <a:pPr marL="0" indent="0">
              <a:buFontTx/>
              <a:buNone/>
            </a:pPr>
            <a:r>
              <a:rPr lang="en-GB" baseline="0" dirty="0" smtClean="0"/>
              <a:t>Conversely, an organisation should be less concerend about turnover when:</a:t>
            </a:r>
          </a:p>
          <a:p>
            <a:pPr marL="171450" indent="-171450">
              <a:buFontTx/>
              <a:buChar char="-"/>
            </a:pPr>
            <a:r>
              <a:rPr lang="en-GB" baseline="0" dirty="0" smtClean="0"/>
              <a:t>Labour market are loose</a:t>
            </a:r>
          </a:p>
          <a:p>
            <a:pPr marL="171450" indent="-171450">
              <a:buFontTx/>
              <a:buChar char="-"/>
            </a:pPr>
            <a:r>
              <a:rPr lang="en-GB" baseline="0" dirty="0" smtClean="0"/>
              <a:t>New staff can be highered at low costs</a:t>
            </a:r>
          </a:p>
          <a:p>
            <a:pPr marL="171450" indent="-171450">
              <a:buFontTx/>
              <a:buChar char="-"/>
            </a:pPr>
            <a:r>
              <a:rPr lang="en-GB" baseline="0" dirty="0" smtClean="0"/>
              <a:t>Training costs are low</a:t>
            </a:r>
          </a:p>
          <a:p>
            <a:pPr marL="171450" indent="-171450">
              <a:buFontTx/>
              <a:buChar char="-"/>
            </a:pPr>
            <a:r>
              <a:rPr lang="en-GB" baseline="0" dirty="0" smtClean="0"/>
              <a:t>Where it is likely that compulsory redundancies will have to be made</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16</a:t>
            </a:fld>
            <a:endParaRPr lang="en-GB" dirty="0"/>
          </a:p>
        </p:txBody>
      </p:sp>
    </p:spTree>
    <p:extLst>
      <p:ext uri="{BB962C8B-B14F-4D97-AF65-F5344CB8AC3E}">
        <p14:creationId xmlns:p14="http://schemas.microsoft.com/office/powerpoint/2010/main" val="20389991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r>
              <a:rPr lang="en-GB" baseline="0" dirty="0" smtClean="0"/>
              <a:t>Young people are more likely to change jobs than older workers (particularly in 25-34 age bracket), as are women and part time workers.</a:t>
            </a:r>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17</a:t>
            </a:fld>
            <a:endParaRPr lang="en-GB" dirty="0"/>
          </a:p>
        </p:txBody>
      </p:sp>
    </p:spTree>
    <p:extLst>
      <p:ext uri="{BB962C8B-B14F-4D97-AF65-F5344CB8AC3E}">
        <p14:creationId xmlns:p14="http://schemas.microsoft.com/office/powerpoint/2010/main" val="1694352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Turnover has been decreasing  over the last 10-15 years,</a:t>
            </a:r>
            <a:r>
              <a:rPr lang="en-GB" baseline="0" dirty="0" smtClean="0"/>
              <a:t> average job tenure has increased slightly between mid 1970’s and 2000’s.  Economic conditions main reason why turnover has fallen since 2008-employees sit tight because finding a suitable alternative may be difficult.</a:t>
            </a:r>
          </a:p>
          <a:p>
            <a:endParaRPr lang="en-GB" baseline="0" dirty="0" smtClean="0"/>
          </a:p>
          <a:p>
            <a:r>
              <a:rPr lang="en-GB" baseline="0" dirty="0" smtClean="0"/>
              <a:t>Why was it falling pre-recession? Changes to occupational pension arrangements over last few years has increased the cost of job exit for some employees.  Increases in employee engagement.  Employment legislation introduced e.g. NMW 1998.</a:t>
            </a:r>
          </a:p>
          <a:p>
            <a:endParaRPr lang="en-GB" baseline="0" dirty="0" smtClean="0"/>
          </a:p>
          <a:p>
            <a:r>
              <a:rPr lang="en-GB" baseline="0" dirty="0" smtClean="0"/>
              <a:t>As economic situation improves would expect to see increase in job vacancies and therefore increase in turnover.  </a:t>
            </a:r>
            <a:endParaRPr lang="en-GB" dirty="0" smtClean="0"/>
          </a:p>
          <a:p>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18</a:t>
            </a:fld>
            <a:endParaRPr lang="en-GB" dirty="0"/>
          </a:p>
        </p:txBody>
      </p:sp>
    </p:spTree>
    <p:extLst>
      <p:ext uri="{BB962C8B-B14F-4D97-AF65-F5344CB8AC3E}">
        <p14:creationId xmlns:p14="http://schemas.microsoft.com/office/powerpoint/2010/main" val="26672664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Monitoring employee turnover remains important even during difficult economic times because of the need for employers to plan</a:t>
            </a:r>
            <a:r>
              <a:rPr lang="en-GB" baseline="0" dirty="0" smtClean="0"/>
              <a:t> ahead for when the labour market picks up.</a:t>
            </a:r>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19</a:t>
            </a:fld>
            <a:endParaRPr lang="en-GB" dirty="0"/>
          </a:p>
        </p:txBody>
      </p:sp>
    </p:spTree>
    <p:extLst>
      <p:ext uri="{BB962C8B-B14F-4D97-AF65-F5344CB8AC3E}">
        <p14:creationId xmlns:p14="http://schemas.microsoft.com/office/powerpoint/2010/main" val="21097761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1768222-C83E-4CA7-BA44-CDF8BAE89D61}" type="slidenum">
              <a:rPr lang="en-GB" smtClean="0"/>
              <a:t>20</a:t>
            </a:fld>
            <a:endParaRPr lang="en-GB" dirty="0"/>
          </a:p>
        </p:txBody>
      </p:sp>
    </p:spTree>
    <p:extLst>
      <p:ext uri="{BB962C8B-B14F-4D97-AF65-F5344CB8AC3E}">
        <p14:creationId xmlns:p14="http://schemas.microsoft.com/office/powerpoint/2010/main" val="6330398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librarycatalogue.uwtsd.ac.uk/44WHELF_UWTSD_VU1:CSCOP_EVERYTHING:TN_sciversesciencedirect_elsevierS0090-2616(17)30183-3"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a:bodyPr>
          <a:lstStyle/>
          <a:p>
            <a:r>
              <a:rPr lang="en-GB" dirty="0" smtClean="0">
                <a:solidFill>
                  <a:schemeClr val="bg1"/>
                </a:solidFill>
              </a:rPr>
              <a:t>Turnover and Retention</a:t>
            </a:r>
            <a:endParaRPr lang="en-GB" sz="4400" dirty="0">
              <a:solidFill>
                <a:schemeClr val="bg1"/>
              </a:solidFill>
            </a:endParaRPr>
          </a:p>
        </p:txBody>
      </p:sp>
    </p:spTree>
    <p:extLst>
      <p:ext uri="{BB962C8B-B14F-4D97-AF65-F5344CB8AC3E}">
        <p14:creationId xmlns:p14="http://schemas.microsoft.com/office/powerpoint/2010/main" val="2789112028"/>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Employee Turnover and Retention</a:t>
            </a:r>
            <a:endParaRPr lang="en-GB" dirty="0"/>
          </a:p>
        </p:txBody>
      </p:sp>
      <p:sp>
        <p:nvSpPr>
          <p:cNvPr id="3" name="Content Placeholder 2"/>
          <p:cNvSpPr>
            <a:spLocks noGrp="1"/>
          </p:cNvSpPr>
          <p:nvPr>
            <p:ph idx="1"/>
          </p:nvPr>
        </p:nvSpPr>
        <p:spPr>
          <a:xfrm>
            <a:off x="457200" y="1340768"/>
            <a:ext cx="8229600" cy="4176465"/>
          </a:xfrm>
        </p:spPr>
        <p:txBody>
          <a:bodyPr>
            <a:normAutofit fontScale="85000" lnSpcReduction="20000"/>
          </a:bodyPr>
          <a:lstStyle/>
          <a:p>
            <a:r>
              <a:rPr lang="en-GB" dirty="0" smtClean="0"/>
              <a:t>Employee turnover refers to the proportion of employees who leave an organisation over a set period (often on a year by year basis) expressed as a %.</a:t>
            </a:r>
          </a:p>
          <a:p>
            <a:r>
              <a:rPr lang="en-GB" dirty="0" smtClean="0"/>
              <a:t>Retention relates to the extent to which an employer retains its employees and may be measured as the proportion of employees with a specified length of service (typically one year or more) expressed as a % of overall workforce numbers.</a:t>
            </a:r>
          </a:p>
          <a:p>
            <a:pPr marL="0" indent="0" algn="r">
              <a:buNone/>
            </a:pPr>
            <a:r>
              <a:rPr lang="en-GB" sz="2400" dirty="0" smtClean="0"/>
              <a:t>(CIPD, 2017a)</a:t>
            </a:r>
            <a:endParaRPr lang="en-GB" sz="2400" dirty="0"/>
          </a:p>
        </p:txBody>
      </p:sp>
    </p:spTree>
    <p:extLst>
      <p:ext uri="{BB962C8B-B14F-4D97-AF65-F5344CB8AC3E}">
        <p14:creationId xmlns:p14="http://schemas.microsoft.com/office/powerpoint/2010/main" val="2638394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Reasons for leaving</a:t>
            </a:r>
            <a:endParaRPr lang="en-GB" dirty="0"/>
          </a:p>
        </p:txBody>
      </p:sp>
      <p:sp>
        <p:nvSpPr>
          <p:cNvPr id="3" name="Content Placeholder 2"/>
          <p:cNvSpPr>
            <a:spLocks noGrp="1"/>
          </p:cNvSpPr>
          <p:nvPr>
            <p:ph idx="1"/>
          </p:nvPr>
        </p:nvSpPr>
        <p:spPr/>
        <p:txBody>
          <a:bodyPr/>
          <a:lstStyle/>
          <a:p>
            <a:endParaRPr lang="en-GB"/>
          </a:p>
        </p:txBody>
      </p:sp>
      <p:pic>
        <p:nvPicPr>
          <p:cNvPr id="1026" name="Picture 2" descr="Image result for push and pull pictur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50" y="1268760"/>
            <a:ext cx="8801100" cy="4371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1262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smtClean="0"/>
              <a:t>Explaining Turnover</a:t>
            </a:r>
            <a:endParaRPr lang="en-GB" dirty="0"/>
          </a:p>
        </p:txBody>
      </p:sp>
      <p:sp>
        <p:nvSpPr>
          <p:cNvPr id="3" name="Content Placeholder 2"/>
          <p:cNvSpPr>
            <a:spLocks noGrp="1"/>
          </p:cNvSpPr>
          <p:nvPr>
            <p:ph idx="1"/>
          </p:nvPr>
        </p:nvSpPr>
        <p:spPr>
          <a:xfrm>
            <a:off x="457200" y="1268760"/>
            <a:ext cx="8229600" cy="4248473"/>
          </a:xfrm>
        </p:spPr>
        <p:txBody>
          <a:bodyPr>
            <a:normAutofit fontScale="77500" lnSpcReduction="20000"/>
          </a:bodyPr>
          <a:lstStyle/>
          <a:p>
            <a:pPr marL="0" indent="0">
              <a:buNone/>
            </a:pPr>
            <a:r>
              <a:rPr lang="en-GB" dirty="0" smtClean="0"/>
              <a:t>Deciding to leave a job is not an easy decision:</a:t>
            </a:r>
          </a:p>
          <a:p>
            <a:r>
              <a:rPr lang="en-GB" dirty="0" smtClean="0"/>
              <a:t>Evaluate existing job</a:t>
            </a:r>
          </a:p>
          <a:p>
            <a:r>
              <a:rPr lang="en-GB" dirty="0" smtClean="0"/>
              <a:t>Experience job dissatisfaction</a:t>
            </a:r>
          </a:p>
          <a:p>
            <a:r>
              <a:rPr lang="en-GB" dirty="0" smtClean="0"/>
              <a:t>Thinking of quitting</a:t>
            </a:r>
          </a:p>
          <a:p>
            <a:r>
              <a:rPr lang="en-GB" dirty="0" smtClean="0"/>
              <a:t>Evaluate expected utility of search for new job</a:t>
            </a:r>
          </a:p>
          <a:p>
            <a:r>
              <a:rPr lang="en-GB" dirty="0" smtClean="0"/>
              <a:t>Decide to search for alternatives</a:t>
            </a:r>
          </a:p>
          <a:p>
            <a:r>
              <a:rPr lang="en-GB" dirty="0" smtClean="0"/>
              <a:t>Evaluate alternatives</a:t>
            </a:r>
          </a:p>
          <a:p>
            <a:r>
              <a:rPr lang="en-GB" dirty="0" smtClean="0"/>
              <a:t>Compare best alternative with current job</a:t>
            </a:r>
          </a:p>
          <a:p>
            <a:r>
              <a:rPr lang="en-GB" dirty="0" smtClean="0"/>
              <a:t>Decide whether to stay or quit</a:t>
            </a:r>
          </a:p>
          <a:p>
            <a:r>
              <a:rPr lang="en-GB" dirty="0" smtClean="0"/>
              <a:t>Quit</a:t>
            </a:r>
          </a:p>
          <a:p>
            <a:pPr marL="0" indent="0" algn="r">
              <a:buNone/>
            </a:pPr>
            <a:r>
              <a:rPr lang="en-GB" dirty="0" smtClean="0"/>
              <a:t>	(Mobley, 1977)  </a:t>
            </a:r>
            <a:endParaRPr lang="en-GB" dirty="0"/>
          </a:p>
        </p:txBody>
      </p:sp>
    </p:spTree>
    <p:extLst>
      <p:ext uri="{BB962C8B-B14F-4D97-AF65-F5344CB8AC3E}">
        <p14:creationId xmlns:p14="http://schemas.microsoft.com/office/powerpoint/2010/main" val="257758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Reasons for Leaving</a:t>
            </a:r>
            <a:endParaRPr lang="en-GB" dirty="0"/>
          </a:p>
        </p:txBody>
      </p:sp>
      <p:sp>
        <p:nvSpPr>
          <p:cNvPr id="3" name="Content Placeholder 2"/>
          <p:cNvSpPr>
            <a:spLocks noGrp="1"/>
          </p:cNvSpPr>
          <p:nvPr>
            <p:ph idx="1"/>
          </p:nvPr>
        </p:nvSpPr>
        <p:spPr>
          <a:xfrm>
            <a:off x="539552" y="1417638"/>
            <a:ext cx="8229600" cy="4272210"/>
          </a:xfrm>
        </p:spPr>
        <p:txBody>
          <a:bodyPr>
            <a:normAutofit fontScale="77500" lnSpcReduction="20000"/>
          </a:bodyPr>
          <a:lstStyle/>
          <a:p>
            <a:r>
              <a:rPr lang="en-GB" dirty="0" smtClean="0"/>
              <a:t>Employees often decide to leave  quickly – often as a result of a ‘shock’ or ‘trigger’ </a:t>
            </a:r>
          </a:p>
          <a:p>
            <a:pPr marL="0" indent="0">
              <a:buNone/>
            </a:pPr>
            <a:r>
              <a:rPr lang="en-GB" dirty="0" smtClean="0"/>
              <a:t>Common triggers:</a:t>
            </a:r>
          </a:p>
          <a:p>
            <a:r>
              <a:rPr lang="en-GB" dirty="0" smtClean="0"/>
              <a:t>Call from head-hunter</a:t>
            </a:r>
          </a:p>
          <a:p>
            <a:r>
              <a:rPr lang="en-GB" dirty="0" smtClean="0"/>
              <a:t>Pregnancy</a:t>
            </a:r>
          </a:p>
          <a:p>
            <a:r>
              <a:rPr lang="en-GB" dirty="0" smtClean="0"/>
              <a:t>Divorce/separation</a:t>
            </a:r>
          </a:p>
          <a:p>
            <a:r>
              <a:rPr lang="en-GB" dirty="0" smtClean="0"/>
              <a:t>Mergers</a:t>
            </a:r>
          </a:p>
          <a:p>
            <a:r>
              <a:rPr lang="en-GB" dirty="0" smtClean="0"/>
              <a:t>Reorganisation/allocation of new duties</a:t>
            </a:r>
          </a:p>
          <a:p>
            <a:r>
              <a:rPr lang="en-GB" dirty="0" smtClean="0"/>
              <a:t>Appointment of new supervisor</a:t>
            </a:r>
          </a:p>
          <a:p>
            <a:r>
              <a:rPr lang="en-GB" dirty="0" smtClean="0"/>
              <a:t>Job satisfaction</a:t>
            </a:r>
          </a:p>
          <a:p>
            <a:r>
              <a:rPr lang="en-GB" dirty="0" smtClean="0"/>
              <a:t>Organisational commitment </a:t>
            </a:r>
            <a:endParaRPr lang="en-GB" dirty="0"/>
          </a:p>
        </p:txBody>
      </p:sp>
      <p:pic>
        <p:nvPicPr>
          <p:cNvPr id="2050" name="Picture 2" descr="Image result for leaving a jo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2120" y="2348880"/>
            <a:ext cx="2829000" cy="198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687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Journal Article</a:t>
            </a:r>
            <a:endParaRPr lang="en-GB" dirty="0"/>
          </a:p>
        </p:txBody>
      </p:sp>
      <p:sp>
        <p:nvSpPr>
          <p:cNvPr id="3" name="Content Placeholder 2"/>
          <p:cNvSpPr>
            <a:spLocks noGrp="1"/>
          </p:cNvSpPr>
          <p:nvPr>
            <p:ph idx="1"/>
          </p:nvPr>
        </p:nvSpPr>
        <p:spPr>
          <a:xfrm>
            <a:off x="457200" y="1124744"/>
            <a:ext cx="8229600" cy="3917032"/>
          </a:xfrm>
        </p:spPr>
        <p:txBody>
          <a:bodyPr>
            <a:normAutofit fontScale="92500" lnSpcReduction="10000"/>
          </a:bodyPr>
          <a:lstStyle/>
          <a:p>
            <a:pPr marL="0" indent="0">
              <a:buNone/>
            </a:pPr>
            <a:r>
              <a:rPr lang="en-GB" dirty="0" smtClean="0"/>
              <a:t>Managing employee retention and turnover with 21</a:t>
            </a:r>
            <a:r>
              <a:rPr lang="en-GB" baseline="30000" dirty="0" smtClean="0"/>
              <a:t>st</a:t>
            </a:r>
            <a:r>
              <a:rPr lang="en-GB" dirty="0" smtClean="0"/>
              <a:t> century ideas (Lee et al.,2017)</a:t>
            </a:r>
          </a:p>
          <a:p>
            <a:r>
              <a:rPr lang="en-GB" dirty="0"/>
              <a:t>Job satisfaction and job </a:t>
            </a:r>
            <a:r>
              <a:rPr lang="en-GB" dirty="0" smtClean="0"/>
              <a:t>alternatives</a:t>
            </a:r>
          </a:p>
          <a:p>
            <a:r>
              <a:rPr lang="en-GB" dirty="0" smtClean="0"/>
              <a:t>Attitudes </a:t>
            </a:r>
            <a:r>
              <a:rPr lang="en-GB" dirty="0"/>
              <a:t>and thoughts about leaving </a:t>
            </a:r>
            <a:endParaRPr lang="en-GB" dirty="0" smtClean="0"/>
          </a:p>
          <a:p>
            <a:r>
              <a:rPr lang="en-GB" dirty="0" smtClean="0"/>
              <a:t>Behavioural </a:t>
            </a:r>
            <a:r>
              <a:rPr lang="en-GB" dirty="0"/>
              <a:t>indicators of </a:t>
            </a:r>
            <a:r>
              <a:rPr lang="en-GB" dirty="0" smtClean="0"/>
              <a:t>turnover</a:t>
            </a:r>
          </a:p>
          <a:p>
            <a:r>
              <a:rPr lang="en-GB" dirty="0" smtClean="0"/>
              <a:t>On-boarding</a:t>
            </a:r>
            <a:r>
              <a:rPr lang="en-GB" dirty="0"/>
              <a:t>, supervisors and non-work alternatives </a:t>
            </a:r>
            <a:endParaRPr lang="en-GB" dirty="0" smtClean="0"/>
          </a:p>
          <a:p>
            <a:r>
              <a:rPr lang="en-GB" dirty="0" smtClean="0"/>
              <a:t>Employee </a:t>
            </a:r>
            <a:r>
              <a:rPr lang="en-GB" dirty="0"/>
              <a:t>recruitment and selection </a:t>
            </a:r>
          </a:p>
        </p:txBody>
      </p:sp>
      <p:sp>
        <p:nvSpPr>
          <p:cNvPr id="4" name="Rectangle 3"/>
          <p:cNvSpPr/>
          <p:nvPr/>
        </p:nvSpPr>
        <p:spPr>
          <a:xfrm>
            <a:off x="269776" y="5041935"/>
            <a:ext cx="8604448" cy="646331"/>
          </a:xfrm>
          <a:prstGeom prst="rect">
            <a:avLst/>
          </a:prstGeom>
        </p:spPr>
        <p:txBody>
          <a:bodyPr wrap="square">
            <a:spAutoFit/>
          </a:bodyPr>
          <a:lstStyle/>
          <a:p>
            <a:r>
              <a:rPr lang="en-GB" dirty="0">
                <a:hlinkClick r:id="rId2"/>
              </a:rPr>
              <a:t>http://</a:t>
            </a:r>
            <a:r>
              <a:rPr lang="en-GB" dirty="0" smtClean="0">
                <a:hlinkClick r:id="rId2"/>
              </a:rPr>
              <a:t>librarycatalogue.uwtsd.ac.uk/44WHELF_UWTSD_VU1:CSCOP_EVERYTHING:TN_sciversesciencedirect_elsevierS0090-2616(17)30183-3</a:t>
            </a:r>
            <a:r>
              <a:rPr lang="en-GB" dirty="0" smtClean="0"/>
              <a:t> </a:t>
            </a:r>
            <a:endParaRPr lang="en-GB" dirty="0"/>
          </a:p>
        </p:txBody>
      </p:sp>
    </p:spTree>
    <p:extLst>
      <p:ext uri="{BB962C8B-B14F-4D97-AF65-F5344CB8AC3E}">
        <p14:creationId xmlns:p14="http://schemas.microsoft.com/office/powerpoint/2010/main" val="579304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Diagnostic Tools</a:t>
            </a:r>
            <a:endParaRPr lang="en-GB" dirty="0"/>
          </a:p>
        </p:txBody>
      </p:sp>
      <p:sp>
        <p:nvSpPr>
          <p:cNvPr id="3" name="Content Placeholder 2"/>
          <p:cNvSpPr>
            <a:spLocks noGrp="1"/>
          </p:cNvSpPr>
          <p:nvPr>
            <p:ph idx="1"/>
          </p:nvPr>
        </p:nvSpPr>
        <p:spPr/>
        <p:txBody>
          <a:bodyPr/>
          <a:lstStyle/>
          <a:p>
            <a:r>
              <a:rPr lang="en-GB" dirty="0" smtClean="0"/>
              <a:t>Exit interviews</a:t>
            </a:r>
          </a:p>
          <a:p>
            <a:r>
              <a:rPr lang="en-GB" dirty="0" smtClean="0"/>
              <a:t>Surveys of ex-employees</a:t>
            </a:r>
          </a:p>
          <a:p>
            <a:r>
              <a:rPr lang="en-GB" dirty="0" smtClean="0"/>
              <a:t>Attitude surveys</a:t>
            </a:r>
          </a:p>
          <a:p>
            <a:r>
              <a:rPr lang="en-GB" dirty="0" smtClean="0"/>
              <a:t>Stayers surveys</a:t>
            </a:r>
          </a:p>
          <a:p>
            <a:r>
              <a:rPr lang="en-GB" dirty="0" smtClean="0"/>
              <a:t>Last job move surveys</a:t>
            </a:r>
          </a:p>
          <a:p>
            <a:r>
              <a:rPr lang="en-GB" dirty="0" smtClean="0"/>
              <a:t>Quantitative approaches</a:t>
            </a:r>
            <a:endParaRPr lang="en-GB" dirty="0"/>
          </a:p>
        </p:txBody>
      </p:sp>
    </p:spTree>
    <p:extLst>
      <p:ext uri="{BB962C8B-B14F-4D97-AF65-F5344CB8AC3E}">
        <p14:creationId xmlns:p14="http://schemas.microsoft.com/office/powerpoint/2010/main" val="1550163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Effects of Turnover</a:t>
            </a:r>
            <a:endParaRPr lang="en-GB" dirty="0"/>
          </a:p>
        </p:txBody>
      </p:sp>
      <p:sp>
        <p:nvSpPr>
          <p:cNvPr id="4" name="Left-Right Arrow Callout 3"/>
          <p:cNvSpPr/>
          <p:nvPr/>
        </p:nvSpPr>
        <p:spPr>
          <a:xfrm>
            <a:off x="2895600" y="2635990"/>
            <a:ext cx="3352800" cy="1371600"/>
          </a:xfrm>
          <a:prstGeom prst="leftRight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Is turnover always negative?</a:t>
            </a:r>
            <a:endParaRPr lang="en-GB" dirty="0"/>
          </a:p>
        </p:txBody>
      </p:sp>
      <p:sp>
        <p:nvSpPr>
          <p:cNvPr id="5" name="Rectangle 4"/>
          <p:cNvSpPr/>
          <p:nvPr/>
        </p:nvSpPr>
        <p:spPr>
          <a:xfrm>
            <a:off x="457200" y="1700808"/>
            <a:ext cx="2177473" cy="3657600"/>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smtClean="0">
                <a:solidFill>
                  <a:schemeClr val="tx1"/>
                </a:solidFill>
              </a:rPr>
              <a:t>Negative Effects?</a:t>
            </a:r>
          </a:p>
        </p:txBody>
      </p:sp>
      <p:sp>
        <p:nvSpPr>
          <p:cNvPr id="7" name="Flowchart: Process 6"/>
          <p:cNvSpPr/>
          <p:nvPr/>
        </p:nvSpPr>
        <p:spPr>
          <a:xfrm>
            <a:off x="6477000" y="1721590"/>
            <a:ext cx="2127448" cy="3657600"/>
          </a:xfrm>
          <a:prstGeom prst="flowChartProcess">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smtClean="0">
                <a:solidFill>
                  <a:schemeClr val="tx1"/>
                </a:solidFill>
              </a:rPr>
              <a:t>Positive Effects?</a:t>
            </a:r>
            <a:endParaRPr lang="en-GB" sz="3600" b="1" dirty="0">
              <a:solidFill>
                <a:schemeClr val="tx1"/>
              </a:solidFill>
            </a:endParaRPr>
          </a:p>
        </p:txBody>
      </p:sp>
    </p:spTree>
    <p:extLst>
      <p:ext uri="{BB962C8B-B14F-4D97-AF65-F5344CB8AC3E}">
        <p14:creationId xmlns:p14="http://schemas.microsoft.com/office/powerpoint/2010/main" val="12738697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Measurement and Benchmarking</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Generating meaningful turnover statistics is hard because it’s easy to misinterpret figures</a:t>
            </a:r>
          </a:p>
          <a:p>
            <a:r>
              <a:rPr lang="en-GB" dirty="0" smtClean="0"/>
              <a:t>Two most common measures of turnover; ‘wastage index’ and ‘stability index’</a:t>
            </a:r>
          </a:p>
          <a:p>
            <a:r>
              <a:rPr lang="en-GB" dirty="0" smtClean="0"/>
              <a:t>Figures are often meaningless until they are put in context by comparing them with those of other departments, divisions or organisations, or those of previous years</a:t>
            </a:r>
          </a:p>
        </p:txBody>
      </p:sp>
    </p:spTree>
    <p:extLst>
      <p:ext uri="{BB962C8B-B14F-4D97-AF65-F5344CB8AC3E}">
        <p14:creationId xmlns:p14="http://schemas.microsoft.com/office/powerpoint/2010/main" val="1472953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Measuring Turnover</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Measurement is important as it allows the following:</a:t>
            </a:r>
          </a:p>
          <a:p>
            <a:r>
              <a:rPr lang="en-GB" dirty="0" smtClean="0"/>
              <a:t>Comparing different departments</a:t>
            </a:r>
          </a:p>
          <a:p>
            <a:r>
              <a:rPr lang="en-GB" dirty="0" smtClean="0"/>
              <a:t>Benchmarking against competitors</a:t>
            </a:r>
          </a:p>
          <a:p>
            <a:r>
              <a:rPr lang="en-GB" dirty="0" smtClean="0"/>
              <a:t>Tracking turnover intervention success over time</a:t>
            </a:r>
          </a:p>
          <a:p>
            <a:r>
              <a:rPr lang="en-GB" dirty="0" smtClean="0"/>
              <a:t>Predicting future trends (using past data)</a:t>
            </a:r>
          </a:p>
          <a:p>
            <a:r>
              <a:rPr lang="en-GB" dirty="0" smtClean="0"/>
              <a:t>Estimating costs</a:t>
            </a:r>
          </a:p>
          <a:p>
            <a:endParaRPr lang="en-GB" dirty="0"/>
          </a:p>
        </p:txBody>
      </p:sp>
    </p:spTree>
    <p:extLst>
      <p:ext uri="{BB962C8B-B14F-4D97-AF65-F5344CB8AC3E}">
        <p14:creationId xmlns:p14="http://schemas.microsoft.com/office/powerpoint/2010/main" val="1110074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The most straightforward method is calculating ‘crude turnover rates’ or ‘wastage rates’:</a:t>
            </a:r>
          </a:p>
          <a:p>
            <a:pPr marL="0" indent="0">
              <a:buNone/>
            </a:pPr>
            <a:endParaRPr lang="en-GB" dirty="0"/>
          </a:p>
          <a:p>
            <a:pPr marL="0" indent="0">
              <a:buNone/>
            </a:pPr>
            <a:r>
              <a:rPr lang="en-GB" dirty="0" smtClean="0"/>
              <a:t>Total no. of leavers in the year to date</a:t>
            </a:r>
          </a:p>
          <a:p>
            <a:pPr marL="0" indent="0">
              <a:buNone/>
            </a:pPr>
            <a:r>
              <a:rPr lang="en-GB" dirty="0" smtClean="0"/>
              <a:t>-----------------------------------------------  x 100</a:t>
            </a:r>
          </a:p>
          <a:p>
            <a:pPr marL="0" indent="0">
              <a:buNone/>
            </a:pPr>
            <a:r>
              <a:rPr lang="en-GB" dirty="0" smtClean="0"/>
              <a:t>Total no. of employees at date</a:t>
            </a:r>
            <a:endParaRPr lang="en-GB" dirty="0"/>
          </a:p>
        </p:txBody>
      </p:sp>
    </p:spTree>
    <p:extLst>
      <p:ext uri="{BB962C8B-B14F-4D97-AF65-F5344CB8AC3E}">
        <p14:creationId xmlns:p14="http://schemas.microsoft.com/office/powerpoint/2010/main" val="226261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Stability rate calculation:</a:t>
            </a:r>
          </a:p>
          <a:p>
            <a:endParaRPr lang="en-GB" dirty="0" smtClean="0"/>
          </a:p>
          <a:p>
            <a:pPr marL="0" indent="0">
              <a:buNone/>
            </a:pPr>
            <a:r>
              <a:rPr lang="en-GB" sz="2800" dirty="0" smtClean="0"/>
              <a:t>Number of staff with service of a year or more</a:t>
            </a:r>
          </a:p>
          <a:p>
            <a:pPr marL="0" indent="0">
              <a:buNone/>
            </a:pPr>
            <a:r>
              <a:rPr lang="en-GB" sz="2800" dirty="0" smtClean="0"/>
              <a:t>-------------------------------------------------------------- x 100 </a:t>
            </a:r>
          </a:p>
          <a:p>
            <a:pPr marL="0" indent="0">
              <a:buNone/>
            </a:pPr>
            <a:r>
              <a:rPr lang="en-GB" sz="2800" dirty="0" smtClean="0"/>
              <a:t>Total number of staff employed a year ago</a:t>
            </a:r>
          </a:p>
          <a:p>
            <a:pPr marL="0" indent="0">
              <a:buNone/>
            </a:pPr>
            <a:endParaRPr lang="en-GB" sz="2800" dirty="0"/>
          </a:p>
        </p:txBody>
      </p:sp>
    </p:spTree>
    <p:extLst>
      <p:ext uri="{BB962C8B-B14F-4D97-AF65-F5344CB8AC3E}">
        <p14:creationId xmlns:p14="http://schemas.microsoft.com/office/powerpoint/2010/main" val="1903836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Costing Turnover</a:t>
            </a:r>
            <a:endParaRPr lang="en-GB" dirty="0"/>
          </a:p>
        </p:txBody>
      </p:sp>
      <p:sp>
        <p:nvSpPr>
          <p:cNvPr id="3" name="Content Placeholder 2"/>
          <p:cNvSpPr>
            <a:spLocks noGrp="1"/>
          </p:cNvSpPr>
          <p:nvPr>
            <p:ph idx="1"/>
          </p:nvPr>
        </p:nvSpPr>
        <p:spPr/>
        <p:txBody>
          <a:bodyPr/>
          <a:lstStyle/>
          <a:p>
            <a:pPr marL="0" indent="0">
              <a:buNone/>
            </a:pPr>
            <a:r>
              <a:rPr lang="en-GB" dirty="0" smtClean="0"/>
              <a:t>Can be difficult to accurately determine the costs of turnover, organisations could:</a:t>
            </a:r>
          </a:p>
          <a:p>
            <a:r>
              <a:rPr lang="en-GB" dirty="0" smtClean="0"/>
              <a:t>Focus on the basic, direct costs</a:t>
            </a:r>
          </a:p>
          <a:p>
            <a:r>
              <a:rPr lang="en-GB" dirty="0" smtClean="0"/>
              <a:t>Basic plus an educated estimate of indirect costs</a:t>
            </a:r>
          </a:p>
          <a:p>
            <a:r>
              <a:rPr lang="en-GB" dirty="0" smtClean="0"/>
              <a:t>Detailed analysis</a:t>
            </a:r>
            <a:endParaRPr lang="en-GB" dirty="0"/>
          </a:p>
        </p:txBody>
      </p:sp>
    </p:spTree>
    <p:extLst>
      <p:ext uri="{BB962C8B-B14F-4D97-AF65-F5344CB8AC3E}">
        <p14:creationId xmlns:p14="http://schemas.microsoft.com/office/powerpoint/2010/main" val="16799378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Costs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Direct costs (departing employee, R&amp;S, new starter)</a:t>
            </a:r>
          </a:p>
          <a:p>
            <a:r>
              <a:rPr lang="en-GB" dirty="0" smtClean="0"/>
              <a:t>Administrative costs and management time (leaver administration, R&amp;S activities, new starter administration, training new starter)</a:t>
            </a:r>
          </a:p>
          <a:p>
            <a:r>
              <a:rPr lang="en-GB" dirty="0" smtClean="0"/>
              <a:t>Efficiency related costs (prior to departure, interim whilst new starter learns the ropes)</a:t>
            </a:r>
          </a:p>
          <a:p>
            <a:r>
              <a:rPr lang="en-GB" dirty="0" smtClean="0"/>
              <a:t>Potential lost opportunities (loss of experience, service implications of disruption)</a:t>
            </a:r>
            <a:endParaRPr lang="en-GB" dirty="0"/>
          </a:p>
        </p:txBody>
      </p:sp>
    </p:spTree>
    <p:extLst>
      <p:ext uri="{BB962C8B-B14F-4D97-AF65-F5344CB8AC3E}">
        <p14:creationId xmlns:p14="http://schemas.microsoft.com/office/powerpoint/2010/main" val="11214204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Reducing Turnover</a:t>
            </a:r>
            <a:endParaRPr lang="en-GB" dirty="0"/>
          </a:p>
        </p:txBody>
      </p:sp>
      <p:sp>
        <p:nvSpPr>
          <p:cNvPr id="3" name="Content Placeholder 2"/>
          <p:cNvSpPr>
            <a:spLocks noGrp="1"/>
          </p:cNvSpPr>
          <p:nvPr>
            <p:ph sz="half" idx="1"/>
          </p:nvPr>
        </p:nvSpPr>
        <p:spPr/>
        <p:txBody>
          <a:bodyPr>
            <a:normAutofit fontScale="62500" lnSpcReduction="20000"/>
          </a:bodyPr>
          <a:lstStyle/>
          <a:p>
            <a:r>
              <a:rPr lang="en-GB" sz="4000" dirty="0" smtClean="0"/>
              <a:t>Improve pay</a:t>
            </a:r>
          </a:p>
          <a:p>
            <a:r>
              <a:rPr lang="en-GB" sz="4000" dirty="0" smtClean="0"/>
              <a:t>Increase L&amp;D opportunities</a:t>
            </a:r>
          </a:p>
          <a:p>
            <a:r>
              <a:rPr lang="en-GB" sz="4000" dirty="0" smtClean="0"/>
              <a:t>Increase line managers people skills</a:t>
            </a:r>
          </a:p>
          <a:p>
            <a:r>
              <a:rPr lang="en-GB" sz="4000" dirty="0" smtClean="0"/>
              <a:t>Improve selection techniques</a:t>
            </a:r>
          </a:p>
          <a:p>
            <a:r>
              <a:rPr lang="en-GB" sz="4000" dirty="0" smtClean="0"/>
              <a:t>Improve induction processes</a:t>
            </a:r>
          </a:p>
          <a:p>
            <a:endParaRPr lang="en-GB" dirty="0" smtClean="0"/>
          </a:p>
          <a:p>
            <a:pPr marL="0" indent="0">
              <a:buNone/>
            </a:pPr>
            <a:r>
              <a:rPr lang="en-GB" dirty="0" smtClean="0"/>
              <a:t>CIPD (Resourcing </a:t>
            </a:r>
            <a:r>
              <a:rPr lang="en-GB" dirty="0"/>
              <a:t>and Talent Planning </a:t>
            </a:r>
            <a:r>
              <a:rPr lang="en-GB" dirty="0" smtClean="0"/>
              <a:t>Survey, 2017)</a:t>
            </a:r>
            <a:endParaRPr lang="en-GB" dirty="0"/>
          </a:p>
        </p:txBody>
      </p:sp>
      <p:sp>
        <p:nvSpPr>
          <p:cNvPr id="7" name="Content Placeholder 6"/>
          <p:cNvSpPr>
            <a:spLocks noGrp="1"/>
          </p:cNvSpPr>
          <p:nvPr>
            <p:ph sz="half" idx="2"/>
          </p:nvPr>
        </p:nvSpPr>
        <p:spPr/>
        <p:txBody>
          <a:bodyPr>
            <a:normAutofit fontScale="62500" lnSpcReduction="20000"/>
          </a:bodyPr>
          <a:lstStyle/>
          <a:p>
            <a:r>
              <a:rPr lang="en-GB" sz="3800" dirty="0"/>
              <a:t>Increase employee </a:t>
            </a:r>
            <a:r>
              <a:rPr lang="en-GB" sz="3800" dirty="0" smtClean="0"/>
              <a:t>involvement</a:t>
            </a:r>
            <a:endParaRPr lang="en-GB" sz="3800" dirty="0"/>
          </a:p>
          <a:p>
            <a:r>
              <a:rPr lang="en-GB" sz="3800" dirty="0" smtClean="0"/>
              <a:t>Improve benefits/rewards</a:t>
            </a:r>
          </a:p>
          <a:p>
            <a:r>
              <a:rPr lang="en-GB" sz="3800" dirty="0" smtClean="0"/>
              <a:t>Improve work/life balance</a:t>
            </a:r>
          </a:p>
          <a:p>
            <a:r>
              <a:rPr lang="en-GB" sz="3800" dirty="0" smtClean="0"/>
              <a:t>Offer coaching and mentoring schemes</a:t>
            </a:r>
          </a:p>
          <a:p>
            <a:r>
              <a:rPr lang="en-GB" sz="3800" dirty="0" smtClean="0"/>
              <a:t>Create clearer career pathways</a:t>
            </a:r>
          </a:p>
          <a:p>
            <a:endParaRPr lang="en-GB" dirty="0"/>
          </a:p>
        </p:txBody>
      </p:sp>
    </p:spTree>
    <p:extLst>
      <p:ext uri="{BB962C8B-B14F-4D97-AF65-F5344CB8AC3E}">
        <p14:creationId xmlns:p14="http://schemas.microsoft.com/office/powerpoint/2010/main" val="2696272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4680521"/>
          </a:xfrm>
        </p:spPr>
        <p:txBody>
          <a:bodyPr/>
          <a:lstStyle/>
          <a:p>
            <a:pPr marL="0" indent="0" algn="ctr">
              <a:buNone/>
            </a:pPr>
            <a:r>
              <a:rPr lang="en-GB" sz="4400" dirty="0" smtClean="0"/>
              <a:t>Does </a:t>
            </a:r>
            <a:r>
              <a:rPr lang="en-GB" sz="4400" dirty="0"/>
              <a:t>employee turnover matter?</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7999" y="2667000"/>
            <a:ext cx="2847975" cy="2947035"/>
          </a:xfrm>
          <a:prstGeom prst="rect">
            <a:avLst/>
          </a:prstGeom>
          <a:ln>
            <a:noFill/>
          </a:ln>
          <a:effectLst>
            <a:softEdge rad="112500"/>
          </a:effectLst>
        </p:spPr>
      </p:pic>
    </p:spTree>
    <p:extLst>
      <p:ext uri="{BB962C8B-B14F-4D97-AF65-F5344CB8AC3E}">
        <p14:creationId xmlns:p14="http://schemas.microsoft.com/office/powerpoint/2010/main" val="39427293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Latest </a:t>
            </a:r>
            <a:r>
              <a:rPr lang="en-GB" dirty="0"/>
              <a:t>T</a:t>
            </a:r>
            <a:r>
              <a:rPr lang="en-GB" dirty="0" smtClean="0"/>
              <a:t>urnover Trends Headlines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CIPD Resourcing and Talent Planning Survey 2017:</a:t>
            </a:r>
          </a:p>
          <a:p>
            <a:r>
              <a:rPr lang="en-GB" dirty="0" smtClean="0"/>
              <a:t>Managers and professional specialists are the most difficult to retain, particularly in the public sector</a:t>
            </a:r>
          </a:p>
          <a:p>
            <a:r>
              <a:rPr lang="en-GB" dirty="0" smtClean="0"/>
              <a:t>Most common methods of improving employee retention include; improving pay, increasing L&amp;D opportunities and line manager people skills</a:t>
            </a:r>
            <a:endParaRPr lang="en-GB" dirty="0"/>
          </a:p>
        </p:txBody>
      </p:sp>
    </p:spTree>
    <p:extLst>
      <p:ext uri="{BB962C8B-B14F-4D97-AF65-F5344CB8AC3E}">
        <p14:creationId xmlns:p14="http://schemas.microsoft.com/office/powerpoint/2010/main" val="3760764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Latest Turnover Trends Headlines</a:t>
            </a:r>
          </a:p>
        </p:txBody>
      </p:sp>
      <p:sp>
        <p:nvSpPr>
          <p:cNvPr id="3" name="Content Placeholder 2"/>
          <p:cNvSpPr>
            <a:spLocks noGrp="1"/>
          </p:cNvSpPr>
          <p:nvPr>
            <p:ph idx="1"/>
          </p:nvPr>
        </p:nvSpPr>
        <p:spPr/>
        <p:txBody>
          <a:bodyPr>
            <a:normAutofit lnSpcReduction="10000"/>
          </a:bodyPr>
          <a:lstStyle/>
          <a:p>
            <a:pPr marL="0" indent="0">
              <a:buNone/>
            </a:pPr>
            <a:r>
              <a:rPr lang="en-GB" dirty="0"/>
              <a:t>CIPD Resourcing and Talent Planning Survey </a:t>
            </a:r>
            <a:r>
              <a:rPr lang="en-GB" dirty="0" smtClean="0"/>
              <a:t>2015:</a:t>
            </a:r>
            <a:endParaRPr lang="en-GB" dirty="0"/>
          </a:p>
          <a:p>
            <a:r>
              <a:rPr lang="en-GB" dirty="0" smtClean="0"/>
              <a:t>General increase in retention challenges for all sectors</a:t>
            </a:r>
          </a:p>
          <a:p>
            <a:r>
              <a:rPr lang="en-GB" dirty="0" smtClean="0"/>
              <a:t>Third of organisations reported that turnover had increased in 2015</a:t>
            </a:r>
          </a:p>
          <a:p>
            <a:r>
              <a:rPr lang="en-GB" dirty="0" smtClean="0"/>
              <a:t>Majority of turnover attributed to employees leaving voluntarily</a:t>
            </a:r>
            <a:endParaRPr lang="en-GB" dirty="0"/>
          </a:p>
        </p:txBody>
      </p:sp>
    </p:spTree>
    <p:extLst>
      <p:ext uri="{BB962C8B-B14F-4D97-AF65-F5344CB8AC3E}">
        <p14:creationId xmlns:p14="http://schemas.microsoft.com/office/powerpoint/2010/main" val="16970502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GB" dirty="0"/>
              <a:t>S</a:t>
            </a:r>
            <a:r>
              <a:rPr lang="en-GB" dirty="0" smtClean="0"/>
              <a:t>ummary</a:t>
            </a:r>
            <a:endParaRPr lang="en-GB" dirty="0"/>
          </a:p>
        </p:txBody>
      </p:sp>
      <p:sp>
        <p:nvSpPr>
          <p:cNvPr id="3" name="Content Placeholder 2"/>
          <p:cNvSpPr>
            <a:spLocks noGrp="1"/>
          </p:cNvSpPr>
          <p:nvPr>
            <p:ph idx="1"/>
          </p:nvPr>
        </p:nvSpPr>
        <p:spPr>
          <a:xfrm>
            <a:off x="457200" y="1196752"/>
            <a:ext cx="8229600" cy="4320481"/>
          </a:xfrm>
        </p:spPr>
        <p:txBody>
          <a:bodyPr>
            <a:normAutofit fontScale="70000" lnSpcReduction="20000"/>
          </a:bodyPr>
          <a:lstStyle/>
          <a:p>
            <a:r>
              <a:rPr lang="en-GB" dirty="0" smtClean="0"/>
              <a:t>Its important that employers have an awareness of rates of turnover and an understanding of how these affect the organisation's performance and ability to achieve its business objectives</a:t>
            </a:r>
          </a:p>
          <a:p>
            <a:r>
              <a:rPr lang="en-GB" dirty="0"/>
              <a:t>A</a:t>
            </a:r>
            <a:r>
              <a:rPr lang="en-GB" dirty="0" smtClean="0"/>
              <a:t>n appreciation of the levels of turnover across occupational groups and employees (e.g. identified high performers) in the organisation can help inform a comprehensive resourcing strategy</a:t>
            </a:r>
          </a:p>
          <a:p>
            <a:r>
              <a:rPr lang="en-GB" dirty="0" smtClean="0"/>
              <a:t>Tools such as staff attitude surveys can help managers understand why people leave the business and enable appropriate action to be taken</a:t>
            </a:r>
          </a:p>
          <a:p>
            <a:r>
              <a:rPr lang="en-GB" dirty="0" smtClean="0"/>
              <a:t>Measuring the levels and costs of employee turnover is vital in building the business case for effective recruitment and retention initiatives</a:t>
            </a:r>
            <a:endParaRPr lang="en-GB" dirty="0"/>
          </a:p>
        </p:txBody>
      </p:sp>
    </p:spTree>
    <p:extLst>
      <p:ext uri="{BB962C8B-B14F-4D97-AF65-F5344CB8AC3E}">
        <p14:creationId xmlns:p14="http://schemas.microsoft.com/office/powerpoint/2010/main" val="17868893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692696"/>
            <a:ext cx="8229600" cy="4824536"/>
          </a:xfrm>
        </p:spPr>
        <p:txBody>
          <a:bodyPr>
            <a:normAutofit/>
          </a:bodyPr>
          <a:lstStyle/>
          <a:p>
            <a:pPr marL="0" indent="0">
              <a:buNone/>
            </a:pPr>
            <a:endParaRPr lang="en-GB" sz="8800" dirty="0" smtClean="0"/>
          </a:p>
          <a:p>
            <a:pPr marL="0" indent="0">
              <a:buNone/>
            </a:pPr>
            <a:endParaRPr lang="en-GB" sz="8800" dirty="0"/>
          </a:p>
        </p:txBody>
      </p:sp>
      <p:sp>
        <p:nvSpPr>
          <p:cNvPr id="4" name="Rectangle 1"/>
          <p:cNvSpPr>
            <a:spLocks noChangeArrowheads="1"/>
          </p:cNvSpPr>
          <p:nvPr/>
        </p:nvSpPr>
        <p:spPr bwMode="auto">
          <a:xfrm>
            <a:off x="594998" y="1268760"/>
            <a:ext cx="7776864" cy="41241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smtClean="0">
                <a:ln>
                  <a:noFill/>
                </a:ln>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CIPD, 2017a. </a:t>
            </a:r>
            <a:r>
              <a:rPr kumimoji="0" lang="en-US" altLang="en-US"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Employee Turnover and Retention Factsheet. </a:t>
            </a: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b="0" i="0" u="sng"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https://www.cipd.co.uk/knowledge/strategy/resourcing/turnover-retention-factsheet#7171</a:t>
            </a: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CIPD, 2017b. </a:t>
            </a:r>
            <a:r>
              <a:rPr kumimoji="0" lang="en-US" altLang="en-US"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Resourcing and Talent Planning Survey 2017. </a:t>
            </a: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b="0" i="0" u="sng"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https://www.cipd.co.uk/Images/resourcing-talent-planning_2017_tcm18-23747.pdf</a:t>
            </a: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Lee, T. W., Horn, P., </a:t>
            </a:r>
            <a:r>
              <a:rPr kumimoji="0" lang="en-US" altLang="en-US" b="0" i="0" u="none" strike="noStrike" cap="none" normalizeH="0" baseline="0" dirty="0" err="1"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Eberly</a:t>
            </a: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&amp; Li, J., 2017. Managing employee retention and turnover. </a:t>
            </a:r>
            <a:r>
              <a:rPr kumimoji="0" lang="en-US" altLang="en-US"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Organizational Dynamics, </a:t>
            </a: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Volume 631, pp. 1-11.</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Taylor, S., 2014. </a:t>
            </a:r>
            <a:r>
              <a:rPr kumimoji="0" lang="en-US" altLang="en-US"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Resourcing and Talent Management. </a:t>
            </a:r>
            <a:r>
              <a:rPr kumimoji="0" lang="en-US" altLang="en-US"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6 ed. London: CIPD.</a:t>
            </a:r>
            <a:endParaRPr kumimoji="0" lang="en-GB" altLang="en-US" sz="10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2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5796702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infopath/2007/PartnerControls"/>
    <ds:schemaRef ds:uri="http://schemas.microsoft.com/office/2006/metadata/properties"/>
    <ds:schemaRef ds:uri="http://purl.org/dc/terms/"/>
    <ds:schemaRef ds:uri="303dbf9b-b85b-46a0-94f1-894078c07ecd"/>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535</TotalTime>
  <Words>1579</Words>
  <Application>Microsoft Office PowerPoint</Application>
  <PresentationFormat>On-screen Show (4:3)</PresentationFormat>
  <Paragraphs>206</Paragraphs>
  <Slides>20</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Light</vt:lpstr>
      <vt:lpstr>Myriad Pro</vt:lpstr>
      <vt:lpstr>Times New Roman</vt:lpstr>
      <vt:lpstr>20140311PresentationUWTSDTemplate</vt:lpstr>
      <vt:lpstr>Turnover and Retention</vt:lpstr>
      <vt:lpstr>Employee Turnover and Retention</vt:lpstr>
      <vt:lpstr>Reasons for leaving</vt:lpstr>
      <vt:lpstr>Explaining Turnover</vt:lpstr>
      <vt:lpstr>Reasons for Leaving</vt:lpstr>
      <vt:lpstr>Journal Article</vt:lpstr>
      <vt:lpstr>Diagnostic Tools</vt:lpstr>
      <vt:lpstr>Effects of Turnover</vt:lpstr>
      <vt:lpstr>Measurement and Benchmarking</vt:lpstr>
      <vt:lpstr>Measuring Turnover</vt:lpstr>
      <vt:lpstr>PowerPoint Presentation</vt:lpstr>
      <vt:lpstr>PowerPoint Presentation</vt:lpstr>
      <vt:lpstr>Costing Turnover</vt:lpstr>
      <vt:lpstr>Identifying Costs</vt:lpstr>
      <vt:lpstr>Reducing Turnover</vt:lpstr>
      <vt:lpstr>PowerPoint Presentation</vt:lpstr>
      <vt:lpstr>Latest Turnover Trends Headlines</vt:lpstr>
      <vt:lpstr>Latest Turnover Trends Headlines</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Hayward</cp:lastModifiedBy>
  <cp:revision>24</cp:revision>
  <cp:lastPrinted>2016-11-03T10:04:23Z</cp:lastPrinted>
  <dcterms:created xsi:type="dcterms:W3CDTF">2015-04-14T15:21:28Z</dcterms:created>
  <dcterms:modified xsi:type="dcterms:W3CDTF">2019-02-04T10:54:50Z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