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76"/>
  </p:normalViewPr>
  <p:slideViewPr>
    <p:cSldViewPr snapToGrid="0">
      <p:cViewPr varScale="1">
        <p:scale>
          <a:sx n="106" d="100"/>
          <a:sy n="106" d="100"/>
        </p:scale>
        <p:origin x="5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6561F-AB78-2347-A253-3C081F7842D4}" type="datetimeFigureOut">
              <a:rPr lang="en-US" smtClean="0"/>
              <a:t>3/4/26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C9601B-1B77-0049-8643-1152DFA84AD5}" type="slidenum">
              <a:rPr lang="en-US" smtClean="0"/>
              <a:t>‹#›</a:t>
            </a:fld>
            <a:endParaRPr lang="en-US"/>
          </a:p>
        </p:txBody>
      </p:sp>
    </p:spTree>
    <p:extLst>
      <p:ext uri="{BB962C8B-B14F-4D97-AF65-F5344CB8AC3E}">
        <p14:creationId xmlns:p14="http://schemas.microsoft.com/office/powerpoint/2010/main" val="4255213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C1BC135-2043-5C4F-B648-89746C728A21}"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D9B250-D3BC-8043-BB3E-23D8E31E469E}"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28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1BC135-2043-5C4F-B648-89746C728A21}"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607764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1BC135-2043-5C4F-B648-89746C728A21}"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D9B250-D3BC-8043-BB3E-23D8E31E469E}"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0333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C1BC135-2043-5C4F-B648-89746C728A21}"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152867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C1BC135-2043-5C4F-B648-89746C728A21}"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45803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C1BC135-2043-5C4F-B648-89746C728A21}" type="datetimeFigureOut">
              <a:rPr lang="en-US" smtClean="0"/>
              <a:t>3/4/26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4128437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1BC135-2043-5C4F-B648-89746C728A21}" type="datetimeFigureOut">
              <a:rPr lang="en-US" smtClean="0"/>
              <a:t>3/4/26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159682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C1BC135-2043-5C4F-B648-89746C728A21}"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1512048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C1BC135-2043-5C4F-B648-89746C728A21}"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D9B250-D3BC-8043-BB3E-23D8E31E469E}"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416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1BC135-2043-5C4F-B648-89746C728A21}"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D9B250-D3BC-8043-BB3E-23D8E31E469E}" type="slidenum">
              <a:rPr lang="en-US" smtClean="0"/>
              <a:t>‹#›</a:t>
            </a:fld>
            <a:endParaRPr lang="en-US"/>
          </a:p>
        </p:txBody>
      </p:sp>
    </p:spTree>
    <p:extLst>
      <p:ext uri="{BB962C8B-B14F-4D97-AF65-F5344CB8AC3E}">
        <p14:creationId xmlns:p14="http://schemas.microsoft.com/office/powerpoint/2010/main" val="3308614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1BC135-2043-5C4F-B648-89746C728A21}"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D9B250-D3BC-8043-BB3E-23D8E31E469E}"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6909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8913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C1BC135-2043-5C4F-B648-89746C728A21}" type="datetimeFigureOut">
              <a:rPr lang="en-US" smtClean="0"/>
              <a:t>3/4/26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CD9B250-D3BC-8043-BB3E-23D8E31E469E}"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777223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701" y="1600200"/>
            <a:ext cx="10566400" cy="1828800"/>
          </a:xfrm>
          <a:prstGeom prst="rect">
            <a:avLst/>
          </a:prstGeom>
          <a:noFill/>
          <a:ln/>
        </p:spPr>
        <p:txBody>
          <a:bodyPr wrap="square" lIns="0" tIns="0" rIns="0" bIns="0" rtlCol="0" anchor="t"/>
          <a:lstStyle/>
          <a:p>
            <a:pPr algn="ctr">
              <a:lnSpc>
                <a:spcPts val="7200"/>
              </a:lnSpc>
            </a:pPr>
            <a:r>
              <a:rPr lang="en-US" sz="6000" b="1" dirty="0">
                <a:solidFill>
                  <a:schemeClr val="tx2"/>
                </a:solidFill>
                <a:latin typeface="Arial" pitchFamily="34" charset="0"/>
                <a:ea typeface="Arial" pitchFamily="34" charset="-122"/>
                <a:cs typeface="Arial" pitchFamily="34" charset="-120"/>
              </a:rPr>
              <a:t>Behaviour Change and Adherence</a:t>
            </a:r>
            <a:endParaRPr lang="en-US" sz="6000" dirty="0">
              <a:solidFill>
                <a:schemeClr val="tx2"/>
              </a:solidFill>
            </a:endParaRPr>
          </a:p>
        </p:txBody>
      </p:sp>
      <p:sp>
        <p:nvSpPr>
          <p:cNvPr id="3" name="Text 1"/>
          <p:cNvSpPr/>
          <p:nvPr/>
        </p:nvSpPr>
        <p:spPr>
          <a:xfrm>
            <a:off x="3512691" y="3853260"/>
            <a:ext cx="5166420" cy="426640"/>
          </a:xfrm>
          <a:prstGeom prst="rect">
            <a:avLst/>
          </a:prstGeom>
          <a:noFill/>
          <a:ln/>
        </p:spPr>
        <p:txBody>
          <a:bodyPr wrap="square" lIns="0" tIns="0" rIns="0" bIns="0" rtlCol="0" anchor="t"/>
          <a:lstStyle/>
          <a:p>
            <a:pPr algn="ctr">
              <a:lnSpc>
                <a:spcPts val="3360"/>
              </a:lnSpc>
            </a:pPr>
            <a:r>
              <a:rPr lang="en-US" sz="2400" dirty="0">
                <a:solidFill>
                  <a:schemeClr val="tx2"/>
                </a:solidFill>
                <a:latin typeface="Arial" pitchFamily="34" charset="0"/>
                <a:ea typeface="Arial" pitchFamily="34" charset="-122"/>
                <a:cs typeface="Arial" pitchFamily="34" charset="-120"/>
              </a:rPr>
              <a:t>Physical Activity and Lifestyle Factors</a:t>
            </a:r>
            <a:endParaRPr lang="en-US" sz="2400" dirty="0">
              <a:solidFill>
                <a:schemeClr val="tx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964788" y="804333"/>
            <a:ext cx="3391900" cy="5249334"/>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5000" b="1" cap="all" spc="100">
                <a:solidFill>
                  <a:srgbClr val="FFFFFF"/>
                </a:solidFill>
                <a:latin typeface="+mj-lt"/>
                <a:ea typeface="+mj-ea"/>
                <a:cs typeface="+mj-cs"/>
              </a:rPr>
              <a:t>Learning Objectives</a:t>
            </a:r>
            <a:endParaRPr lang="en-US" sz="5000" cap="all" spc="100">
              <a:solidFill>
                <a:srgbClr val="FFFFFF"/>
              </a:solidFill>
              <a:latin typeface="+mj-lt"/>
              <a:ea typeface="+mj-ea"/>
              <a:cs typeface="+mj-cs"/>
            </a:endParaRPr>
          </a:p>
        </p:txBody>
      </p:sp>
      <p:sp>
        <p:nvSpPr>
          <p:cNvPr id="3" name="Text 1"/>
          <p:cNvSpPr/>
          <p:nvPr/>
        </p:nvSpPr>
        <p:spPr>
          <a:xfrm>
            <a:off x="4951048" y="804333"/>
            <a:ext cx="6306003" cy="5249334"/>
          </a:xfrm>
          <a:prstGeom prst="rect">
            <a:avLst/>
          </a:prstGeom>
        </p:spPr>
        <p:txBody>
          <a:bodyPr vert="horz" lIns="45720" tIns="45720" rIns="45720" bIns="45720" rtlCol="0" anchor="ctr">
            <a:normAutofit/>
          </a:bodyPr>
          <a:lstStyle/>
          <a:p>
            <a:pPr marL="457189" indent="-457189" defTabSz="914400">
              <a:lnSpc>
                <a:spcPct val="90000"/>
              </a:lnSpc>
              <a:spcAft>
                <a:spcPts val="600"/>
              </a:spcAft>
              <a:buClr>
                <a:schemeClr val="accent1"/>
              </a:buClr>
              <a:buSzPct val="100000"/>
              <a:buChar char="•"/>
            </a:pPr>
            <a:r>
              <a:rPr lang="en-US"/>
              <a:t>Understand key theories of behaviour change in health psychology</a:t>
            </a:r>
          </a:p>
          <a:p>
            <a:pPr marL="457189" indent="-457189" defTabSz="914400">
              <a:lnSpc>
                <a:spcPct val="90000"/>
              </a:lnSpc>
              <a:spcAft>
                <a:spcPts val="600"/>
              </a:spcAft>
              <a:buClr>
                <a:schemeClr val="accent1"/>
              </a:buClr>
              <a:buSzPct val="100000"/>
              <a:buChar char="•"/>
            </a:pPr>
            <a:r>
              <a:rPr lang="en-US"/>
              <a:t>Apply the Transtheoretical Model to physical activity behaviour</a:t>
            </a:r>
          </a:p>
          <a:p>
            <a:pPr marL="457189" indent="-457189" defTabSz="914400">
              <a:lnSpc>
                <a:spcPct val="90000"/>
              </a:lnSpc>
              <a:spcAft>
                <a:spcPts val="600"/>
              </a:spcAft>
              <a:buClr>
                <a:schemeClr val="accent1"/>
              </a:buClr>
              <a:buSzPct val="100000"/>
              <a:buChar char="•"/>
            </a:pPr>
            <a:r>
              <a:rPr lang="en-US"/>
              <a:t>Explain the Theory of Planned Behaviour and its health applications</a:t>
            </a:r>
          </a:p>
          <a:p>
            <a:pPr marL="457189" indent="-457189" defTabSz="914400">
              <a:lnSpc>
                <a:spcPct val="90000"/>
              </a:lnSpc>
              <a:spcAft>
                <a:spcPts val="600"/>
              </a:spcAft>
              <a:buClr>
                <a:schemeClr val="accent1"/>
              </a:buClr>
              <a:buSzPct val="100000"/>
              <a:buChar char="•"/>
            </a:pPr>
            <a:r>
              <a:rPr lang="en-US"/>
              <a:t>Critically evaluate behaviour change interventions and adherence strategies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Why Behaviour Matters for Health</a:t>
            </a:r>
            <a:endParaRPr lang="en-US" sz="3600" dirty="0"/>
          </a:p>
        </p:txBody>
      </p:sp>
      <p:sp>
        <p:nvSpPr>
          <p:cNvPr id="3" name="Text 1"/>
          <p:cNvSpPr/>
          <p:nvPr/>
        </p:nvSpPr>
        <p:spPr>
          <a:xfrm>
            <a:off x="812800" y="1564481"/>
            <a:ext cx="10566400" cy="639763"/>
          </a:xfrm>
          <a:prstGeom prst="rect">
            <a:avLst/>
          </a:prstGeom>
          <a:noFill/>
          <a:ln/>
        </p:spPr>
        <p:txBody>
          <a:bodyPr wrap="square" lIns="0" tIns="0" rIns="0" bIns="0" rtlCol="0" anchor="t"/>
          <a:lstStyle/>
          <a:p>
            <a:pPr>
              <a:lnSpc>
                <a:spcPts val="2520"/>
              </a:lnSpc>
            </a:pPr>
            <a:r>
              <a:rPr lang="en-US" b="1" dirty="0">
                <a:solidFill>
                  <a:srgbClr val="475569"/>
                </a:solidFill>
                <a:latin typeface="Arial" pitchFamily="34" charset="0"/>
                <a:ea typeface="Arial" pitchFamily="34" charset="-122"/>
                <a:cs typeface="Arial" pitchFamily="34" charset="-120"/>
              </a:rPr>
              <a:t>50% of mortality from the 10 leading causes of death results from individual </a:t>
            </a:r>
            <a:r>
              <a:rPr lang="en-US" b="1" dirty="0" err="1">
                <a:solidFill>
                  <a:srgbClr val="475569"/>
                </a:solidFill>
                <a:latin typeface="Arial" pitchFamily="34" charset="0"/>
                <a:ea typeface="Arial" pitchFamily="34" charset="-122"/>
                <a:cs typeface="Arial" pitchFamily="34" charset="-120"/>
              </a:rPr>
              <a:t>behaviour</a:t>
            </a:r>
            <a:r>
              <a:rPr lang="en-US" dirty="0">
                <a:solidFill>
                  <a:srgbClr val="475569"/>
                </a:solidFill>
                <a:latin typeface="Arial" pitchFamily="34" charset="0"/>
                <a:ea typeface="Arial" pitchFamily="34" charset="-122"/>
                <a:cs typeface="Arial" pitchFamily="34" charset="-120"/>
              </a:rPr>
              <a:t> </a:t>
            </a:r>
          </a:p>
          <a:p>
            <a:pPr>
              <a:lnSpc>
                <a:spcPts val="2520"/>
              </a:lnSpc>
            </a:pPr>
            <a:r>
              <a:rPr lang="en-US" dirty="0">
                <a:solidFill>
                  <a:srgbClr val="475569"/>
                </a:solidFill>
                <a:latin typeface="Arial" pitchFamily="34" charset="0"/>
                <a:ea typeface="Arial" pitchFamily="34" charset="-122"/>
                <a:cs typeface="Arial" pitchFamily="34" charset="-120"/>
              </a:rPr>
              <a:t>(Ogden, 2019)</a:t>
            </a:r>
            <a:endParaRPr lang="en-US" dirty="0"/>
          </a:p>
        </p:txBody>
      </p:sp>
      <p:sp>
        <p:nvSpPr>
          <p:cNvPr id="4" name="Text 2"/>
          <p:cNvSpPr/>
          <p:nvPr/>
        </p:nvSpPr>
        <p:spPr>
          <a:xfrm>
            <a:off x="1219200" y="2407445"/>
            <a:ext cx="10160000" cy="1920081"/>
          </a:xfrm>
          <a:prstGeom prst="rect">
            <a:avLst/>
          </a:prstGeom>
          <a:noFill/>
          <a:ln/>
        </p:spPr>
        <p:txBody>
          <a:bodyPr wrap="square" lIns="0" tIns="0" rIns="0" bIns="0" rtlCol="0" anchor="t"/>
          <a:lstStyle/>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Tobacco:</a:t>
            </a:r>
            <a:r>
              <a:rPr lang="en-US" sz="1600" dirty="0">
                <a:solidFill>
                  <a:srgbClr val="475569"/>
                </a:solidFill>
                <a:latin typeface="Arial" pitchFamily="34" charset="0"/>
                <a:ea typeface="Arial" pitchFamily="34" charset="-122"/>
                <a:cs typeface="Arial" pitchFamily="34" charset="-120"/>
              </a:rPr>
              <a:t> 30% of all cancer deaths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Diet:</a:t>
            </a:r>
            <a:r>
              <a:rPr lang="en-US" sz="1600" dirty="0">
                <a:solidFill>
                  <a:srgbClr val="475569"/>
                </a:solidFill>
                <a:latin typeface="Arial" pitchFamily="34" charset="0"/>
                <a:ea typeface="Arial" pitchFamily="34" charset="-122"/>
                <a:cs typeface="Arial" pitchFamily="34" charset="-120"/>
              </a:rPr>
              <a:t> 35% of all cancer deaths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Physical inactivity:</a:t>
            </a:r>
            <a:r>
              <a:rPr lang="en-US" sz="1600" dirty="0">
                <a:solidFill>
                  <a:srgbClr val="475569"/>
                </a:solidFill>
                <a:latin typeface="Arial" pitchFamily="34" charset="0"/>
                <a:ea typeface="Arial" pitchFamily="34" charset="-122"/>
                <a:cs typeface="Arial" pitchFamily="34" charset="-120"/>
              </a:rPr>
              <a:t> Linked to CHD, diabetes, obesity, mental health issues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Behaviour change:</a:t>
            </a:r>
            <a:r>
              <a:rPr lang="en-US" sz="1600" dirty="0">
                <a:solidFill>
                  <a:srgbClr val="475569"/>
                </a:solidFill>
                <a:latin typeface="Arial" pitchFamily="34" charset="0"/>
                <a:ea typeface="Arial" pitchFamily="34" charset="-122"/>
                <a:cs typeface="Arial" pitchFamily="34" charset="-120"/>
              </a:rPr>
              <a:t> Key to prevention, treatment adherence, and recovery</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2052044"/>
            <a:ext cx="10566400" cy="1259681"/>
          </a:xfrm>
          <a:prstGeom prst="rect">
            <a:avLst/>
          </a:prstGeom>
          <a:solidFill>
            <a:srgbClr val="F1F5F9"/>
          </a:solidFill>
          <a:ln/>
        </p:spPr>
        <p:txBody>
          <a:bodyPr wrap="none" lIns="0" tIns="0" rIns="0" bIns="0" rtlCol="0" anchor="ctr">
            <a:normAutofit/>
          </a:bodyPr>
          <a:lstStyle/>
          <a:p>
            <a:endParaRPr lang="en-US" sz="2400" dirty="0"/>
          </a:p>
        </p:txBody>
      </p:sp>
      <p:sp>
        <p:nvSpPr>
          <p:cNvPr id="3" name="Text 1"/>
          <p:cNvSpPr/>
          <p:nvPr/>
        </p:nvSpPr>
        <p:spPr>
          <a:xfrm>
            <a:off x="812800" y="3311725"/>
            <a:ext cx="10566400" cy="1259681"/>
          </a:xfrm>
          <a:prstGeom prst="rect">
            <a:avLst/>
          </a:prstGeom>
          <a:solidFill>
            <a:srgbClr val="F1F5F9"/>
          </a:solidFill>
          <a:ln/>
        </p:spPr>
        <p:txBody>
          <a:bodyPr wrap="none" lIns="0" tIns="0" rIns="0" bIns="0" rtlCol="0" anchor="ctr">
            <a:normAutofit/>
          </a:bodyPr>
          <a:lstStyle/>
          <a:p>
            <a:endParaRPr lang="en-US" sz="2400" dirty="0"/>
          </a:p>
        </p:txBody>
      </p:sp>
      <p:sp>
        <p:nvSpPr>
          <p:cNvPr id="4" name="Text 2"/>
          <p:cNvSpPr/>
          <p:nvPr/>
        </p:nvSpPr>
        <p:spPr>
          <a:xfrm>
            <a:off x="812800" y="4571406"/>
            <a:ext cx="10566400" cy="1259681"/>
          </a:xfrm>
          <a:prstGeom prst="rect">
            <a:avLst/>
          </a:prstGeom>
          <a:solidFill>
            <a:srgbClr val="F1F5F9"/>
          </a:solidFill>
          <a:ln/>
        </p:spPr>
        <p:txBody>
          <a:bodyPr wrap="none" lIns="0" tIns="0" rIns="0" bIns="0" rtlCol="0" anchor="ctr">
            <a:normAutofit/>
          </a:bodyPr>
          <a:lstStyle/>
          <a:p>
            <a:endParaRPr lang="en-US" sz="2400" dirty="0"/>
          </a:p>
        </p:txBody>
      </p:sp>
      <p:sp>
        <p:nvSpPr>
          <p:cNvPr id="5" name="Text 3"/>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The Biopsychosocial Model</a:t>
            </a:r>
            <a:endParaRPr lang="en-US" sz="3600" dirty="0"/>
          </a:p>
        </p:txBody>
      </p:sp>
      <p:sp>
        <p:nvSpPr>
          <p:cNvPr id="6" name="Text 4"/>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Health = Biological + Psychological + Social factors</a:t>
            </a:r>
            <a:r>
              <a:rPr lang="en-US" sz="1600" dirty="0">
                <a:solidFill>
                  <a:srgbClr val="475569"/>
                </a:solidFill>
                <a:latin typeface="Arial" pitchFamily="34" charset="0"/>
                <a:ea typeface="Arial" pitchFamily="34" charset="-122"/>
                <a:cs typeface="Arial" pitchFamily="34" charset="-120"/>
              </a:rPr>
              <a:t> (Engel, 1977)</a:t>
            </a:r>
            <a:endParaRPr lang="en-US" sz="1600" dirty="0"/>
          </a:p>
        </p:txBody>
      </p:sp>
      <p:sp>
        <p:nvSpPr>
          <p:cNvPr id="7" name="Text 5"/>
          <p:cNvSpPr/>
          <p:nvPr/>
        </p:nvSpPr>
        <p:spPr>
          <a:xfrm>
            <a:off x="1117600" y="2356843"/>
            <a:ext cx="10155936" cy="365720"/>
          </a:xfrm>
          <a:prstGeom prst="rect">
            <a:avLst/>
          </a:prstGeom>
          <a:noFill/>
          <a:ln/>
        </p:spPr>
        <p:txBody>
          <a:bodyPr wrap="square" lIns="0" tIns="0" rIns="0" bIns="0" rtlCol="0" anchor="t"/>
          <a:lstStyle/>
          <a:p>
            <a:pPr>
              <a:lnSpc>
                <a:spcPts val="2880"/>
              </a:lnSpc>
            </a:pPr>
            <a:r>
              <a:rPr lang="en-US" sz="2400" b="1" dirty="0">
                <a:solidFill>
                  <a:srgbClr val="0284C7"/>
                </a:solidFill>
                <a:latin typeface="Arial" pitchFamily="34" charset="0"/>
                <a:ea typeface="Arial" pitchFamily="34" charset="-122"/>
                <a:cs typeface="Arial" pitchFamily="34" charset="-120"/>
              </a:rPr>
              <a:t>Biological</a:t>
            </a:r>
            <a:endParaRPr lang="en-US" sz="2400" dirty="0"/>
          </a:p>
        </p:txBody>
      </p:sp>
      <p:sp>
        <p:nvSpPr>
          <p:cNvPr id="8" name="Text 6"/>
          <p:cNvSpPr/>
          <p:nvPr/>
        </p:nvSpPr>
        <p:spPr>
          <a:xfrm>
            <a:off x="1117600" y="2722564"/>
            <a:ext cx="10155936" cy="284361"/>
          </a:xfrm>
          <a:prstGeom prst="rect">
            <a:avLst/>
          </a:prstGeom>
          <a:noFill/>
          <a:ln/>
        </p:spPr>
        <p:txBody>
          <a:bodyPr wrap="square" lIns="0" tIns="0" rIns="0" bIns="0" rtlCol="0" anchor="t"/>
          <a:lstStyle/>
          <a:p>
            <a:pPr>
              <a:lnSpc>
                <a:spcPts val="2240"/>
              </a:lnSpc>
            </a:pPr>
            <a:r>
              <a:rPr lang="en-US" sz="1600" dirty="0">
                <a:solidFill>
                  <a:srgbClr val="475569"/>
                </a:solidFill>
                <a:latin typeface="Arial" pitchFamily="34" charset="0"/>
                <a:ea typeface="Arial" pitchFamily="34" charset="-122"/>
                <a:cs typeface="Arial" pitchFamily="34" charset="-120"/>
              </a:rPr>
              <a:t>Genetics, viruses, structural defects</a:t>
            </a:r>
            <a:endParaRPr lang="en-US" sz="1600" dirty="0"/>
          </a:p>
        </p:txBody>
      </p:sp>
      <p:sp>
        <p:nvSpPr>
          <p:cNvPr id="9" name="Text 7"/>
          <p:cNvSpPr/>
          <p:nvPr/>
        </p:nvSpPr>
        <p:spPr>
          <a:xfrm>
            <a:off x="1117600" y="3616524"/>
            <a:ext cx="10155936" cy="365720"/>
          </a:xfrm>
          <a:prstGeom prst="rect">
            <a:avLst/>
          </a:prstGeom>
          <a:noFill/>
          <a:ln/>
        </p:spPr>
        <p:txBody>
          <a:bodyPr wrap="square" lIns="0" tIns="0" rIns="0" bIns="0" rtlCol="0" anchor="t"/>
          <a:lstStyle/>
          <a:p>
            <a:pPr>
              <a:lnSpc>
                <a:spcPts val="2880"/>
              </a:lnSpc>
            </a:pPr>
            <a:r>
              <a:rPr lang="en-US" sz="2400" b="1" dirty="0">
                <a:solidFill>
                  <a:srgbClr val="0284C7"/>
                </a:solidFill>
                <a:latin typeface="Arial" pitchFamily="34" charset="0"/>
                <a:ea typeface="Arial" pitchFamily="34" charset="-122"/>
                <a:cs typeface="Arial" pitchFamily="34" charset="-120"/>
              </a:rPr>
              <a:t>Psychological</a:t>
            </a:r>
            <a:endParaRPr lang="en-US" sz="2400" dirty="0"/>
          </a:p>
        </p:txBody>
      </p:sp>
      <p:sp>
        <p:nvSpPr>
          <p:cNvPr id="10" name="Text 8"/>
          <p:cNvSpPr/>
          <p:nvPr/>
        </p:nvSpPr>
        <p:spPr>
          <a:xfrm>
            <a:off x="1117600" y="3982245"/>
            <a:ext cx="10155936" cy="284361"/>
          </a:xfrm>
          <a:prstGeom prst="rect">
            <a:avLst/>
          </a:prstGeom>
          <a:noFill/>
          <a:ln/>
        </p:spPr>
        <p:txBody>
          <a:bodyPr wrap="square" lIns="0" tIns="0" rIns="0" bIns="0" rtlCol="0" anchor="t"/>
          <a:lstStyle/>
          <a:p>
            <a:pPr>
              <a:lnSpc>
                <a:spcPts val="2240"/>
              </a:lnSpc>
            </a:pPr>
            <a:r>
              <a:rPr lang="en-US" sz="1600" dirty="0">
                <a:solidFill>
                  <a:srgbClr val="475569"/>
                </a:solidFill>
                <a:latin typeface="Arial" pitchFamily="34" charset="0"/>
                <a:ea typeface="Arial" pitchFamily="34" charset="-122"/>
                <a:cs typeface="Arial" pitchFamily="34" charset="-120"/>
              </a:rPr>
              <a:t>Beliefs, emotions, behaviours (exercise, diet)</a:t>
            </a:r>
            <a:endParaRPr lang="en-US" sz="1600" dirty="0"/>
          </a:p>
        </p:txBody>
      </p:sp>
      <p:sp>
        <p:nvSpPr>
          <p:cNvPr id="11" name="Text 9"/>
          <p:cNvSpPr/>
          <p:nvPr/>
        </p:nvSpPr>
        <p:spPr>
          <a:xfrm>
            <a:off x="1117600" y="4876205"/>
            <a:ext cx="10155936" cy="365720"/>
          </a:xfrm>
          <a:prstGeom prst="rect">
            <a:avLst/>
          </a:prstGeom>
          <a:noFill/>
          <a:ln/>
        </p:spPr>
        <p:txBody>
          <a:bodyPr wrap="square" lIns="0" tIns="0" rIns="0" bIns="0" rtlCol="0" anchor="t"/>
          <a:lstStyle/>
          <a:p>
            <a:pPr>
              <a:lnSpc>
                <a:spcPts val="2880"/>
              </a:lnSpc>
            </a:pPr>
            <a:r>
              <a:rPr lang="en-US" sz="2400" b="1" dirty="0">
                <a:solidFill>
                  <a:srgbClr val="0284C7"/>
                </a:solidFill>
                <a:latin typeface="Arial" pitchFamily="34" charset="0"/>
                <a:ea typeface="Arial" pitchFamily="34" charset="-122"/>
                <a:cs typeface="Arial" pitchFamily="34" charset="-120"/>
              </a:rPr>
              <a:t>Social</a:t>
            </a:r>
            <a:endParaRPr lang="en-US" sz="2400" dirty="0"/>
          </a:p>
        </p:txBody>
      </p:sp>
      <p:sp>
        <p:nvSpPr>
          <p:cNvPr id="12" name="Text 10"/>
          <p:cNvSpPr/>
          <p:nvPr/>
        </p:nvSpPr>
        <p:spPr>
          <a:xfrm>
            <a:off x="1117600" y="5241926"/>
            <a:ext cx="10155936" cy="284361"/>
          </a:xfrm>
          <a:prstGeom prst="rect">
            <a:avLst/>
          </a:prstGeom>
          <a:noFill/>
          <a:ln/>
        </p:spPr>
        <p:txBody>
          <a:bodyPr wrap="square" lIns="0" tIns="0" rIns="0" bIns="0" rtlCol="0" anchor="t"/>
          <a:lstStyle/>
          <a:p>
            <a:pPr>
              <a:lnSpc>
                <a:spcPts val="2240"/>
              </a:lnSpc>
            </a:pPr>
            <a:r>
              <a:rPr lang="en-US" sz="1600" dirty="0">
                <a:solidFill>
                  <a:srgbClr val="475569"/>
                </a:solidFill>
                <a:latin typeface="Arial" pitchFamily="34" charset="0"/>
                <a:ea typeface="Arial" pitchFamily="34" charset="-122"/>
                <a:cs typeface="Arial" pitchFamily="34" charset="-120"/>
              </a:rPr>
              <a:t>Norms, peer pressure, environment, class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 0"/>
          <p:cNvSpPr/>
          <p:nvPr/>
        </p:nvSpPr>
        <p:spPr>
          <a:xfrm>
            <a:off x="1024128" y="585216"/>
            <a:ext cx="8018272"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1" cap="all" spc="100">
                <a:solidFill>
                  <a:schemeClr val="tx1">
                    <a:lumMod val="95000"/>
                    <a:lumOff val="5000"/>
                  </a:schemeClr>
                </a:solidFill>
                <a:latin typeface="+mj-lt"/>
                <a:ea typeface="+mj-ea"/>
                <a:cs typeface="+mj-cs"/>
              </a:rPr>
              <a:t>Core Health Beliefs That Drive Behaviour</a:t>
            </a:r>
            <a:endParaRPr lang="en-US" sz="5000" cap="all" spc="100">
              <a:solidFill>
                <a:schemeClr val="tx1">
                  <a:lumMod val="95000"/>
                  <a:lumOff val="5000"/>
                </a:schemeClr>
              </a:solidFill>
              <a:latin typeface="+mj-lt"/>
              <a:ea typeface="+mj-ea"/>
              <a:cs typeface="+mj-cs"/>
            </a:endParaRPr>
          </a:p>
        </p:txBody>
      </p:sp>
      <p:sp>
        <p:nvSpPr>
          <p:cNvPr id="3" name="Text 1"/>
          <p:cNvSpPr/>
          <p:nvPr/>
        </p:nvSpPr>
        <p:spPr>
          <a:xfrm>
            <a:off x="1024128" y="2286000"/>
            <a:ext cx="8018271" cy="4023360"/>
          </a:xfrm>
          <a:prstGeom prst="rect">
            <a:avLst/>
          </a:prstGeom>
        </p:spPr>
        <p:txBody>
          <a:bodyPr vert="horz" lIns="45720" tIns="45720" rIns="45720" bIns="45720" rtlCol="0">
            <a:normAutofit/>
          </a:bodyPr>
          <a:lstStyle/>
          <a:p>
            <a:pPr marL="457189" indent="-457189" defTabSz="914400">
              <a:lnSpc>
                <a:spcPct val="90000"/>
              </a:lnSpc>
              <a:spcAft>
                <a:spcPts val="600"/>
              </a:spcAft>
              <a:buClr>
                <a:schemeClr val="accent1"/>
              </a:buClr>
              <a:buSzPct val="100000"/>
              <a:buChar char="•"/>
            </a:pPr>
            <a:r>
              <a:rPr lang="en-US" b="1"/>
              <a:t>Attitudes:</a:t>
            </a:r>
            <a:r>
              <a:rPr lang="en-US"/>
              <a:t> "Exercise is boring" vs "Exercise is enjoyable"</a:t>
            </a:r>
          </a:p>
          <a:p>
            <a:pPr marL="457189" indent="-457189" defTabSz="914400">
              <a:lnSpc>
                <a:spcPct val="90000"/>
              </a:lnSpc>
              <a:spcAft>
                <a:spcPts val="600"/>
              </a:spcAft>
              <a:buClr>
                <a:schemeClr val="accent1"/>
              </a:buClr>
              <a:buSzPct val="100000"/>
              <a:buChar char="•"/>
            </a:pPr>
            <a:r>
              <a:rPr lang="en-US" b="1"/>
              <a:t>Risk perception:</a:t>
            </a:r>
            <a:r>
              <a:rPr lang="en-US"/>
              <a:t> "I won't get heart disease"</a:t>
            </a:r>
          </a:p>
          <a:p>
            <a:pPr marL="457189" indent="-457189" defTabSz="914400">
              <a:lnSpc>
                <a:spcPct val="90000"/>
              </a:lnSpc>
              <a:spcAft>
                <a:spcPts val="600"/>
              </a:spcAft>
              <a:buClr>
                <a:schemeClr val="accent1"/>
              </a:buClr>
              <a:buSzPct val="100000"/>
              <a:buChar char="•"/>
            </a:pPr>
            <a:r>
              <a:rPr lang="en-US" b="1"/>
              <a:t>Control beliefs:</a:t>
            </a:r>
            <a:r>
              <a:rPr lang="en-US"/>
              <a:t> Internal vs external locus of control</a:t>
            </a:r>
          </a:p>
          <a:p>
            <a:pPr marL="457189" indent="-457189" defTabSz="914400">
              <a:lnSpc>
                <a:spcPct val="90000"/>
              </a:lnSpc>
              <a:spcAft>
                <a:spcPts val="600"/>
              </a:spcAft>
              <a:buClr>
                <a:schemeClr val="accent1"/>
              </a:buClr>
              <a:buSzPct val="100000"/>
              <a:buChar char="•"/>
            </a:pPr>
            <a:r>
              <a:rPr lang="en-US" b="1"/>
              <a:t>Self-efficacy:</a:t>
            </a:r>
            <a:r>
              <a:rPr lang="en-US"/>
              <a:t> Confidence in ability to change (Bandura, 1977)</a:t>
            </a:r>
          </a:p>
        </p:txBody>
      </p:sp>
      <p:sp>
        <p:nvSpPr>
          <p:cNvPr id="15" name="Rectangle 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Transtheoretical Model (Stages of Change)</a:t>
            </a:r>
            <a:endParaRPr lang="en-US" sz="3600" dirty="0"/>
          </a:p>
        </p:txBody>
      </p:sp>
      <p:sp>
        <p:nvSpPr>
          <p:cNvPr id="3" name="Text 1"/>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Key idea:</a:t>
            </a:r>
            <a:r>
              <a:rPr lang="en-US" sz="1600" dirty="0">
                <a:solidFill>
                  <a:srgbClr val="475569"/>
                </a:solidFill>
                <a:latin typeface="Arial" pitchFamily="34" charset="0"/>
                <a:ea typeface="Arial" pitchFamily="34" charset="-122"/>
                <a:cs typeface="Arial" pitchFamily="34" charset="-120"/>
              </a:rPr>
              <a:t> Behaviour change is a process, not an event (Prochaska &amp; DiClemente, 1982)</a:t>
            </a:r>
            <a:endParaRPr lang="en-US" sz="1600" dirty="0"/>
          </a:p>
        </p:txBody>
      </p:sp>
      <p:sp>
        <p:nvSpPr>
          <p:cNvPr id="4" name="Text 2"/>
          <p:cNvSpPr/>
          <p:nvPr/>
        </p:nvSpPr>
        <p:spPr>
          <a:xfrm>
            <a:off x="1219200" y="2052044"/>
            <a:ext cx="10160000" cy="2438201"/>
          </a:xfrm>
          <a:prstGeom prst="rect">
            <a:avLst/>
          </a:prstGeom>
          <a:noFill/>
          <a:ln/>
        </p:spPr>
        <p:txBody>
          <a:bodyPr wrap="square" lIns="0" tIns="0" rIns="0" bIns="0" rtlCol="0" anchor="t"/>
          <a:lstStyle/>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Precontemplation:</a:t>
            </a:r>
            <a:r>
              <a:rPr lang="en-US" sz="1600" dirty="0">
                <a:solidFill>
                  <a:srgbClr val="475569"/>
                </a:solidFill>
                <a:latin typeface="Arial" pitchFamily="34" charset="0"/>
                <a:ea typeface="Arial" pitchFamily="34" charset="-122"/>
                <a:cs typeface="Arial" pitchFamily="34" charset="-120"/>
              </a:rPr>
              <a:t> Not intending to change ("I don't need to exercise")</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Contemplation:</a:t>
            </a:r>
            <a:r>
              <a:rPr lang="en-US" sz="1600" dirty="0">
                <a:solidFill>
                  <a:srgbClr val="475569"/>
                </a:solidFill>
                <a:latin typeface="Arial" pitchFamily="34" charset="0"/>
                <a:ea typeface="Arial" pitchFamily="34" charset="-122"/>
                <a:cs typeface="Arial" pitchFamily="34" charset="-120"/>
              </a:rPr>
              <a:t> Considering change ("Maybe I should start walking")</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Preparation:</a:t>
            </a:r>
            <a:r>
              <a:rPr lang="en-US" sz="1600" dirty="0">
                <a:solidFill>
                  <a:srgbClr val="475569"/>
                </a:solidFill>
                <a:latin typeface="Arial" pitchFamily="34" charset="0"/>
                <a:ea typeface="Arial" pitchFamily="34" charset="-122"/>
                <a:cs typeface="Arial" pitchFamily="34" charset="-120"/>
              </a:rPr>
              <a:t> Making small changes ("I bought running shoes")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Action:</a:t>
            </a:r>
            <a:r>
              <a:rPr lang="en-US" sz="1600" dirty="0">
                <a:solidFill>
                  <a:srgbClr val="475569"/>
                </a:solidFill>
                <a:latin typeface="Arial" pitchFamily="34" charset="0"/>
                <a:ea typeface="Arial" pitchFamily="34" charset="-122"/>
                <a:cs typeface="Arial" pitchFamily="34" charset="-120"/>
              </a:rPr>
              <a:t> Actively engaging in new behaviour (less than 6 months)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Maintenance:</a:t>
            </a:r>
            <a:r>
              <a:rPr lang="en-US" sz="1600" dirty="0">
                <a:solidFill>
                  <a:srgbClr val="475569"/>
                </a:solidFill>
                <a:latin typeface="Arial" pitchFamily="34" charset="0"/>
                <a:ea typeface="Arial" pitchFamily="34" charset="-122"/>
                <a:cs typeface="Arial" pitchFamily="34" charset="-120"/>
              </a:rPr>
              <a:t> Sustaining change over time (more than 6 months)</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1564482"/>
            <a:ext cx="10566400" cy="1325761"/>
          </a:xfrm>
          <a:prstGeom prst="rect">
            <a:avLst/>
          </a:prstGeom>
          <a:solidFill>
            <a:srgbClr val="F1F5F9"/>
          </a:solidFill>
          <a:ln/>
        </p:spPr>
        <p:txBody>
          <a:bodyPr wrap="none" lIns="0" tIns="0" rIns="0" bIns="0" rtlCol="0" anchor="ctr">
            <a:normAutofit/>
          </a:bodyPr>
          <a:lstStyle/>
          <a:p>
            <a:endParaRPr lang="en-US" sz="2400" dirty="0"/>
          </a:p>
        </p:txBody>
      </p:sp>
      <p:sp>
        <p:nvSpPr>
          <p:cNvPr id="3" name="Text 1"/>
          <p:cNvSpPr/>
          <p:nvPr/>
        </p:nvSpPr>
        <p:spPr>
          <a:xfrm>
            <a:off x="812800" y="2890244"/>
            <a:ext cx="10566400" cy="1325761"/>
          </a:xfrm>
          <a:prstGeom prst="rect">
            <a:avLst/>
          </a:prstGeom>
          <a:solidFill>
            <a:srgbClr val="E2E8F0"/>
          </a:solidFill>
          <a:ln/>
        </p:spPr>
        <p:txBody>
          <a:bodyPr wrap="none" lIns="0" tIns="0" rIns="0" bIns="0" rtlCol="0" anchor="ctr">
            <a:normAutofit/>
          </a:bodyPr>
          <a:lstStyle/>
          <a:p>
            <a:endParaRPr lang="en-US" sz="2400" dirty="0"/>
          </a:p>
        </p:txBody>
      </p:sp>
      <p:sp>
        <p:nvSpPr>
          <p:cNvPr id="4" name="Text 2"/>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Processes of Change in TTM</a:t>
            </a:r>
            <a:endParaRPr lang="en-US" sz="3600" dirty="0"/>
          </a:p>
        </p:txBody>
      </p:sp>
      <p:sp>
        <p:nvSpPr>
          <p:cNvPr id="5" name="Text 3"/>
          <p:cNvSpPr/>
          <p:nvPr/>
        </p:nvSpPr>
        <p:spPr>
          <a:xfrm>
            <a:off x="1117600" y="1869281"/>
            <a:ext cx="10155936" cy="365720"/>
          </a:xfrm>
          <a:prstGeom prst="rect">
            <a:avLst/>
          </a:prstGeom>
          <a:noFill/>
          <a:ln/>
        </p:spPr>
        <p:txBody>
          <a:bodyPr wrap="square" lIns="0" tIns="0" rIns="0" bIns="0" rtlCol="0" anchor="t"/>
          <a:lstStyle/>
          <a:p>
            <a:pPr>
              <a:lnSpc>
                <a:spcPts val="2880"/>
              </a:lnSpc>
            </a:pPr>
            <a:r>
              <a:rPr lang="en-US" sz="2400" b="1" dirty="0">
                <a:solidFill>
                  <a:srgbClr val="0284C7"/>
                </a:solidFill>
                <a:latin typeface="Arial" pitchFamily="34" charset="0"/>
                <a:ea typeface="Arial" pitchFamily="34" charset="-122"/>
                <a:cs typeface="Arial" pitchFamily="34" charset="-120"/>
              </a:rPr>
              <a:t>Experiential (Early Stages)</a:t>
            </a:r>
            <a:endParaRPr lang="en-US" sz="2400" dirty="0"/>
          </a:p>
        </p:txBody>
      </p:sp>
      <p:sp>
        <p:nvSpPr>
          <p:cNvPr id="6" name="Text 4"/>
          <p:cNvSpPr/>
          <p:nvPr/>
        </p:nvSpPr>
        <p:spPr>
          <a:xfrm>
            <a:off x="1117600" y="2336601"/>
            <a:ext cx="10155936" cy="248840"/>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Consciousness raising, dramatic relief, environmental reevaluation</a:t>
            </a:r>
            <a:endParaRPr lang="en-US" sz="1400" dirty="0"/>
          </a:p>
        </p:txBody>
      </p:sp>
      <p:sp>
        <p:nvSpPr>
          <p:cNvPr id="7" name="Text 5"/>
          <p:cNvSpPr/>
          <p:nvPr/>
        </p:nvSpPr>
        <p:spPr>
          <a:xfrm>
            <a:off x="1117600" y="3195043"/>
            <a:ext cx="10155936" cy="365720"/>
          </a:xfrm>
          <a:prstGeom prst="rect">
            <a:avLst/>
          </a:prstGeom>
          <a:noFill/>
          <a:ln/>
        </p:spPr>
        <p:txBody>
          <a:bodyPr wrap="square" lIns="0" tIns="0" rIns="0" bIns="0" rtlCol="0" anchor="t"/>
          <a:lstStyle/>
          <a:p>
            <a:pPr>
              <a:lnSpc>
                <a:spcPts val="2880"/>
              </a:lnSpc>
            </a:pPr>
            <a:r>
              <a:rPr lang="en-US" sz="2400" b="1" dirty="0">
                <a:solidFill>
                  <a:srgbClr val="0284C7"/>
                </a:solidFill>
                <a:latin typeface="Arial" pitchFamily="34" charset="0"/>
                <a:ea typeface="Arial" pitchFamily="34" charset="-122"/>
                <a:cs typeface="Arial" pitchFamily="34" charset="-120"/>
              </a:rPr>
              <a:t>Behavioural (Later Stages)</a:t>
            </a:r>
            <a:endParaRPr lang="en-US" sz="2400" dirty="0"/>
          </a:p>
        </p:txBody>
      </p:sp>
      <p:sp>
        <p:nvSpPr>
          <p:cNvPr id="8" name="Text 6"/>
          <p:cNvSpPr/>
          <p:nvPr/>
        </p:nvSpPr>
        <p:spPr>
          <a:xfrm>
            <a:off x="1117600" y="3662363"/>
            <a:ext cx="10155936" cy="248840"/>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Self-liberation, stimulus control, reinforcement management</a:t>
            </a:r>
            <a:endParaRPr lang="en-US" sz="1400" dirty="0"/>
          </a:p>
        </p:txBody>
      </p:sp>
      <p:sp>
        <p:nvSpPr>
          <p:cNvPr id="9" name="Text 7"/>
          <p:cNvSpPr/>
          <p:nvPr/>
        </p:nvSpPr>
        <p:spPr>
          <a:xfrm>
            <a:off x="812800" y="4419204"/>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Decisional Balance:</a:t>
            </a:r>
            <a:r>
              <a:rPr lang="en-US" sz="1600" dirty="0">
                <a:solidFill>
                  <a:srgbClr val="475569"/>
                </a:solidFill>
                <a:latin typeface="Arial" pitchFamily="34" charset="0"/>
                <a:ea typeface="Arial" pitchFamily="34" charset="-122"/>
                <a:cs typeface="Arial" pitchFamily="34" charset="-120"/>
              </a:rPr>
              <a:t> Weighing pros and cons of behaviour change</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TTM Applied to Physical Activity</a:t>
            </a:r>
            <a:endParaRPr lang="en-US" sz="3600" dirty="0"/>
          </a:p>
        </p:txBody>
      </p:sp>
      <p:sp>
        <p:nvSpPr>
          <p:cNvPr id="3" name="Text 1"/>
          <p:cNvSpPr/>
          <p:nvPr/>
        </p:nvSpPr>
        <p:spPr>
          <a:xfrm>
            <a:off x="812800" y="2119118"/>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Research Evidence:</a:t>
            </a:r>
            <a:r>
              <a:rPr lang="en-US" sz="1600" dirty="0">
                <a:solidFill>
                  <a:srgbClr val="475569"/>
                </a:solidFill>
                <a:latin typeface="Arial" pitchFamily="34" charset="0"/>
                <a:ea typeface="Arial" pitchFamily="34" charset="-122"/>
                <a:cs typeface="Arial" pitchFamily="34" charset="-120"/>
              </a:rPr>
              <a:t> TTM-based interventions increase PA and fitness (Shirazi et al., 2007; Pinto et al., 2005)</a:t>
            </a:r>
            <a:endParaRPr lang="en-US" sz="1600" dirty="0"/>
          </a:p>
        </p:txBody>
      </p:sp>
      <p:sp>
        <p:nvSpPr>
          <p:cNvPr id="4" name="Text 2"/>
          <p:cNvSpPr/>
          <p:nvPr/>
        </p:nvSpPr>
        <p:spPr>
          <a:xfrm>
            <a:off x="1249180" y="2921473"/>
            <a:ext cx="10160000" cy="1920081"/>
          </a:xfrm>
          <a:prstGeom prst="rect">
            <a:avLst/>
          </a:prstGeom>
          <a:noFill/>
          <a:ln/>
        </p:spPr>
        <p:txBody>
          <a:bodyPr wrap="square" lIns="0" tIns="0" rIns="0" bIns="0" rtlCol="0" anchor="t"/>
          <a:lstStyle/>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Stage-matched interventions:</a:t>
            </a:r>
            <a:r>
              <a:rPr lang="en-US" sz="1600" dirty="0">
                <a:solidFill>
                  <a:srgbClr val="475569"/>
                </a:solidFill>
                <a:latin typeface="Arial" pitchFamily="34" charset="0"/>
                <a:ea typeface="Arial" pitchFamily="34" charset="-122"/>
                <a:cs typeface="Arial" pitchFamily="34" charset="-120"/>
              </a:rPr>
              <a:t> Tailor strategies to individual's current stage</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Early stages:</a:t>
            </a:r>
            <a:r>
              <a:rPr lang="en-US" sz="1600" dirty="0">
                <a:solidFill>
                  <a:srgbClr val="475569"/>
                </a:solidFill>
                <a:latin typeface="Arial" pitchFamily="34" charset="0"/>
                <a:ea typeface="Arial" pitchFamily="34" charset="-122"/>
                <a:cs typeface="Arial" pitchFamily="34" charset="-120"/>
              </a:rPr>
              <a:t> Focus on education, awareness, self-evaluation</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Later stages:</a:t>
            </a:r>
            <a:r>
              <a:rPr lang="en-US" sz="1600" dirty="0">
                <a:solidFill>
                  <a:srgbClr val="475569"/>
                </a:solidFill>
                <a:latin typeface="Arial" pitchFamily="34" charset="0"/>
                <a:ea typeface="Arial" pitchFamily="34" charset="-122"/>
                <a:cs typeface="Arial" pitchFamily="34" charset="-120"/>
              </a:rPr>
              <a:t> Goal setting, action planning, relapse prevention</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Effectiveness:</a:t>
            </a:r>
            <a:r>
              <a:rPr lang="en-US" sz="1600" dirty="0">
                <a:solidFill>
                  <a:srgbClr val="475569"/>
                </a:solidFill>
                <a:latin typeface="Arial" pitchFamily="34" charset="0"/>
                <a:ea typeface="Arial" pitchFamily="34" charset="-122"/>
                <a:cs typeface="Arial" pitchFamily="34" charset="-120"/>
              </a:rPr>
              <a:t> Participants progress toward action/maintenance stages</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Theory of Planned Behaviour (TPB)</a:t>
            </a:r>
            <a:endParaRPr lang="en-US" sz="3600" dirty="0"/>
          </a:p>
        </p:txBody>
      </p:sp>
      <p:sp>
        <p:nvSpPr>
          <p:cNvPr id="3" name="Text 1"/>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Core premise:</a:t>
            </a:r>
            <a:r>
              <a:rPr lang="en-US" sz="1600" dirty="0">
                <a:solidFill>
                  <a:srgbClr val="475569"/>
                </a:solidFill>
                <a:latin typeface="Arial" pitchFamily="34" charset="0"/>
                <a:ea typeface="Arial" pitchFamily="34" charset="-122"/>
                <a:cs typeface="Arial" pitchFamily="34" charset="-120"/>
              </a:rPr>
              <a:t> Intentions predict behaviour, and intentions are shaped by three beliefs (Ajzen, 1991)</a:t>
            </a:r>
            <a:endParaRPr lang="en-US" sz="1600" dirty="0"/>
          </a:p>
        </p:txBody>
      </p:sp>
      <p:sp>
        <p:nvSpPr>
          <p:cNvPr id="4" name="Text 2"/>
          <p:cNvSpPr/>
          <p:nvPr/>
        </p:nvSpPr>
        <p:spPr>
          <a:xfrm>
            <a:off x="1121664" y="2728019"/>
            <a:ext cx="10160000" cy="1401961"/>
          </a:xfrm>
          <a:prstGeom prst="rect">
            <a:avLst/>
          </a:prstGeom>
          <a:noFill/>
          <a:ln/>
        </p:spPr>
        <p:txBody>
          <a:bodyPr wrap="square" lIns="0" tIns="0" rIns="0" bIns="0" rtlCol="0" anchor="t"/>
          <a:lstStyle/>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Attitude:</a:t>
            </a:r>
            <a:r>
              <a:rPr lang="en-US" sz="1600" dirty="0">
                <a:solidFill>
                  <a:srgbClr val="475569"/>
                </a:solidFill>
                <a:latin typeface="Arial" pitchFamily="34" charset="0"/>
                <a:ea typeface="Arial" pitchFamily="34" charset="-122"/>
                <a:cs typeface="Arial" pitchFamily="34" charset="-120"/>
              </a:rPr>
              <a:t> Positive or negative evaluation ("Exercise is beneficial")</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Subjective norm:</a:t>
            </a:r>
            <a:r>
              <a:rPr lang="en-US" sz="1600" dirty="0">
                <a:solidFill>
                  <a:srgbClr val="475569"/>
                </a:solidFill>
                <a:latin typeface="Arial" pitchFamily="34" charset="0"/>
                <a:ea typeface="Arial" pitchFamily="34" charset="-122"/>
                <a:cs typeface="Arial" pitchFamily="34" charset="-120"/>
              </a:rPr>
              <a:t> Perceived social pressure ("My friends think I should exercise")</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Perceived behavioural control (PBC):</a:t>
            </a:r>
            <a:r>
              <a:rPr lang="en-US" sz="1600" dirty="0">
                <a:solidFill>
                  <a:srgbClr val="475569"/>
                </a:solidFill>
                <a:latin typeface="Arial" pitchFamily="34" charset="0"/>
                <a:ea typeface="Arial" pitchFamily="34" charset="-122"/>
                <a:cs typeface="Arial" pitchFamily="34" charset="-120"/>
              </a:rPr>
              <a:t> Confidence in ability to perform behaviour</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TPB and Physical Activity Research</a:t>
            </a:r>
            <a:endParaRPr lang="en-US" sz="3600" dirty="0"/>
          </a:p>
        </p:txBody>
      </p:sp>
      <p:sp>
        <p:nvSpPr>
          <p:cNvPr id="3" name="Text 1"/>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Meta-analytic findings:</a:t>
            </a:r>
            <a:r>
              <a:rPr lang="en-US" sz="1600" dirty="0">
                <a:solidFill>
                  <a:srgbClr val="475569"/>
                </a:solidFill>
                <a:latin typeface="Arial" pitchFamily="34" charset="0"/>
                <a:ea typeface="Arial" pitchFamily="34" charset="-122"/>
                <a:cs typeface="Arial" pitchFamily="34" charset="-120"/>
              </a:rPr>
              <a:t> TPB explains 23.9% variance in exercise behaviour (Hagger et al., 2002)</a:t>
            </a:r>
            <a:endParaRPr lang="en-US" sz="1600" dirty="0"/>
          </a:p>
        </p:txBody>
      </p:sp>
      <p:sp>
        <p:nvSpPr>
          <p:cNvPr id="4" name="Text 2"/>
          <p:cNvSpPr/>
          <p:nvPr/>
        </p:nvSpPr>
        <p:spPr>
          <a:xfrm>
            <a:off x="1219200" y="2052044"/>
            <a:ext cx="10160000" cy="1920081"/>
          </a:xfrm>
          <a:prstGeom prst="rect">
            <a:avLst/>
          </a:prstGeom>
          <a:noFill/>
          <a:ln/>
        </p:spPr>
        <p:txBody>
          <a:bodyPr wrap="square" lIns="0" tIns="0" rIns="0" bIns="0" rtlCol="0" anchor="t"/>
          <a:lstStyle/>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PBC is strongest predictor:</a:t>
            </a:r>
            <a:r>
              <a:rPr lang="en-US" sz="1600" dirty="0">
                <a:solidFill>
                  <a:srgbClr val="475569"/>
                </a:solidFill>
                <a:latin typeface="Arial" pitchFamily="34" charset="0"/>
                <a:ea typeface="Arial" pitchFamily="34" charset="-122"/>
                <a:cs typeface="Arial" pitchFamily="34" charset="-120"/>
              </a:rPr>
              <a:t> People who feel capable are more likely to exercise</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Attitude matters:</a:t>
            </a:r>
            <a:r>
              <a:rPr lang="en-US" sz="1600" dirty="0">
                <a:solidFill>
                  <a:srgbClr val="475569"/>
                </a:solidFill>
                <a:latin typeface="Arial" pitchFamily="34" charset="0"/>
                <a:ea typeface="Arial" pitchFamily="34" charset="-122"/>
                <a:cs typeface="Arial" pitchFamily="34" charset="-120"/>
              </a:rPr>
              <a:t> Positive beliefs about exercise benefits increase intentions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PBC → Behaviour:</a:t>
            </a:r>
            <a:r>
              <a:rPr lang="en-US" sz="1600" dirty="0">
                <a:solidFill>
                  <a:srgbClr val="475569"/>
                </a:solidFill>
                <a:latin typeface="Arial" pitchFamily="34" charset="0"/>
                <a:ea typeface="Arial" pitchFamily="34" charset="-122"/>
                <a:cs typeface="Arial" pitchFamily="34" charset="-120"/>
              </a:rPr>
              <a:t> Can directly predict behaviour, bypassing intentions</a:t>
            </a:r>
            <a:endParaRPr lang="en-US" sz="1600" dirty="0"/>
          </a:p>
          <a:p>
            <a:pPr marL="457189" indent="-457189">
              <a:lnSpc>
                <a:spcPts val="2880"/>
              </a:lnSpc>
              <a:buSzPct val="100000"/>
              <a:buChar char="•"/>
            </a:pPr>
            <a:r>
              <a:rPr lang="en-US" sz="1600" b="1" dirty="0">
                <a:solidFill>
                  <a:srgbClr val="475569"/>
                </a:solidFill>
                <a:latin typeface="Arial" pitchFamily="34" charset="0"/>
                <a:ea typeface="Arial" pitchFamily="34" charset="-122"/>
                <a:cs typeface="Arial" pitchFamily="34" charset="-120"/>
              </a:rPr>
              <a:t>Intervention implications:</a:t>
            </a:r>
            <a:r>
              <a:rPr lang="en-US" sz="1600" dirty="0">
                <a:solidFill>
                  <a:srgbClr val="475569"/>
                </a:solidFill>
                <a:latin typeface="Arial" pitchFamily="34" charset="0"/>
                <a:ea typeface="Arial" pitchFamily="34" charset="-122"/>
                <a:cs typeface="Arial" pitchFamily="34" charset="-120"/>
              </a:rPr>
              <a:t> Enhance self-efficacy and positive attitudes</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2052043"/>
            <a:ext cx="10566400" cy="1706563"/>
          </a:xfrm>
          <a:prstGeom prst="rect">
            <a:avLst/>
          </a:prstGeom>
          <a:solidFill>
            <a:srgbClr val="F1F5F9"/>
          </a:solidFill>
          <a:ln/>
        </p:spPr>
        <p:txBody>
          <a:bodyPr wrap="none" lIns="0" tIns="0" rIns="0" bIns="0" rtlCol="0" anchor="ctr">
            <a:normAutofit/>
          </a:bodyPr>
          <a:lstStyle/>
          <a:p>
            <a:endParaRPr lang="en-US" sz="2400" dirty="0"/>
          </a:p>
        </p:txBody>
      </p:sp>
      <p:sp>
        <p:nvSpPr>
          <p:cNvPr id="3" name="Text 1"/>
          <p:cNvSpPr/>
          <p:nvPr/>
        </p:nvSpPr>
        <p:spPr>
          <a:xfrm>
            <a:off x="812800" y="3758606"/>
            <a:ext cx="10566400" cy="1208881"/>
          </a:xfrm>
          <a:prstGeom prst="rect">
            <a:avLst/>
          </a:prstGeom>
          <a:solidFill>
            <a:srgbClr val="E2E8F0"/>
          </a:solidFill>
          <a:ln/>
        </p:spPr>
        <p:txBody>
          <a:bodyPr wrap="none" lIns="0" tIns="0" rIns="0" bIns="0" rtlCol="0" anchor="ctr">
            <a:normAutofit/>
          </a:bodyPr>
          <a:lstStyle/>
          <a:p>
            <a:endParaRPr lang="en-US" sz="2400" dirty="0"/>
          </a:p>
        </p:txBody>
      </p:sp>
      <p:sp>
        <p:nvSpPr>
          <p:cNvPr id="4" name="Text 2"/>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Bandura's Self-Efficacy Theory</a:t>
            </a:r>
            <a:endParaRPr lang="en-US" sz="3600" dirty="0"/>
          </a:p>
        </p:txBody>
      </p:sp>
      <p:sp>
        <p:nvSpPr>
          <p:cNvPr id="5" name="Text 3"/>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Definition:</a:t>
            </a:r>
            <a:r>
              <a:rPr lang="en-US" sz="1600" dirty="0">
                <a:solidFill>
                  <a:srgbClr val="475569"/>
                </a:solidFill>
                <a:latin typeface="Arial" pitchFamily="34" charset="0"/>
                <a:ea typeface="Arial" pitchFamily="34" charset="-122"/>
                <a:cs typeface="Arial" pitchFamily="34" charset="-120"/>
              </a:rPr>
              <a:t> Belief in one's ability to successfully perform a specific behaviour (Bandura, 1977, 1997)</a:t>
            </a:r>
            <a:endParaRPr lang="en-US" sz="1600" dirty="0"/>
          </a:p>
        </p:txBody>
      </p:sp>
      <p:sp>
        <p:nvSpPr>
          <p:cNvPr id="6" name="Text 4"/>
          <p:cNvSpPr/>
          <p:nvPr/>
        </p:nvSpPr>
        <p:spPr>
          <a:xfrm>
            <a:off x="1016000" y="2255243"/>
            <a:ext cx="10363200" cy="304800"/>
          </a:xfrm>
          <a:prstGeom prst="rect">
            <a:avLst/>
          </a:prstGeom>
          <a:noFill/>
          <a:ln/>
        </p:spPr>
        <p:txBody>
          <a:bodyPr wrap="square" lIns="0" tIns="0" rIns="0" bIns="0" rtlCol="0" anchor="t"/>
          <a:lstStyle/>
          <a:p>
            <a:pPr>
              <a:lnSpc>
                <a:spcPts val="2400"/>
              </a:lnSpc>
            </a:pPr>
            <a:r>
              <a:rPr lang="en-US" sz="2000" b="1" dirty="0">
                <a:solidFill>
                  <a:srgbClr val="0284C7"/>
                </a:solidFill>
                <a:latin typeface="Arial" pitchFamily="34" charset="0"/>
                <a:ea typeface="Arial" pitchFamily="34" charset="-122"/>
                <a:cs typeface="Arial" pitchFamily="34" charset="-120"/>
              </a:rPr>
              <a:t>Sources</a:t>
            </a:r>
            <a:endParaRPr lang="en-US" sz="2000" dirty="0"/>
          </a:p>
        </p:txBody>
      </p:sp>
      <p:sp>
        <p:nvSpPr>
          <p:cNvPr id="7" name="Text 5"/>
          <p:cNvSpPr/>
          <p:nvPr/>
        </p:nvSpPr>
        <p:spPr>
          <a:xfrm>
            <a:off x="1016000" y="2560043"/>
            <a:ext cx="10160000" cy="995363"/>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1. Past performance (mastery)</a:t>
            </a:r>
            <a:endParaRPr lang="en-US" sz="1400" dirty="0"/>
          </a:p>
          <a:p>
            <a:pPr>
              <a:lnSpc>
                <a:spcPts val="1960"/>
              </a:lnSpc>
            </a:pPr>
            <a:r>
              <a:rPr lang="en-US" sz="1400" dirty="0">
                <a:solidFill>
                  <a:srgbClr val="475569"/>
                </a:solidFill>
                <a:latin typeface="Arial" pitchFamily="34" charset="0"/>
                <a:ea typeface="Arial" pitchFamily="34" charset="-122"/>
                <a:cs typeface="Arial" pitchFamily="34" charset="-120"/>
              </a:rPr>
              <a:t>2. Vicarious experience</a:t>
            </a:r>
            <a:endParaRPr lang="en-US" sz="1400" dirty="0"/>
          </a:p>
          <a:p>
            <a:pPr>
              <a:lnSpc>
                <a:spcPts val="1960"/>
              </a:lnSpc>
            </a:pPr>
            <a:r>
              <a:rPr lang="en-US" sz="1400" dirty="0">
                <a:solidFill>
                  <a:srgbClr val="475569"/>
                </a:solidFill>
                <a:latin typeface="Arial" pitchFamily="34" charset="0"/>
                <a:ea typeface="Arial" pitchFamily="34" charset="-122"/>
                <a:cs typeface="Arial" pitchFamily="34" charset="-120"/>
              </a:rPr>
              <a:t>3. Verbal persuasion</a:t>
            </a:r>
            <a:endParaRPr lang="en-US" sz="1400" dirty="0"/>
          </a:p>
          <a:p>
            <a:pPr>
              <a:lnSpc>
                <a:spcPts val="1960"/>
              </a:lnSpc>
            </a:pPr>
            <a:r>
              <a:rPr lang="en-US" sz="1400" dirty="0">
                <a:solidFill>
                  <a:srgbClr val="475569"/>
                </a:solidFill>
                <a:latin typeface="Arial" pitchFamily="34" charset="0"/>
                <a:ea typeface="Arial" pitchFamily="34" charset="-122"/>
                <a:cs typeface="Arial" pitchFamily="34" charset="-120"/>
              </a:rPr>
              <a:t>4. Physiological cues</a:t>
            </a:r>
            <a:endParaRPr lang="en-US" sz="1400" dirty="0"/>
          </a:p>
        </p:txBody>
      </p:sp>
      <p:sp>
        <p:nvSpPr>
          <p:cNvPr id="8" name="Text 6"/>
          <p:cNvSpPr/>
          <p:nvPr/>
        </p:nvSpPr>
        <p:spPr>
          <a:xfrm>
            <a:off x="1016000" y="3961805"/>
            <a:ext cx="10363200" cy="304800"/>
          </a:xfrm>
          <a:prstGeom prst="rect">
            <a:avLst/>
          </a:prstGeom>
          <a:noFill/>
          <a:ln/>
        </p:spPr>
        <p:txBody>
          <a:bodyPr wrap="square" lIns="0" tIns="0" rIns="0" bIns="0" rtlCol="0" anchor="t"/>
          <a:lstStyle/>
          <a:p>
            <a:pPr>
              <a:lnSpc>
                <a:spcPts val="2400"/>
              </a:lnSpc>
            </a:pPr>
            <a:r>
              <a:rPr lang="en-US" sz="2000" b="1" dirty="0">
                <a:solidFill>
                  <a:srgbClr val="0284C7"/>
                </a:solidFill>
                <a:latin typeface="Arial" pitchFamily="34" charset="0"/>
                <a:ea typeface="Arial" pitchFamily="34" charset="-122"/>
                <a:cs typeface="Arial" pitchFamily="34" charset="-120"/>
              </a:rPr>
              <a:t>Effects</a:t>
            </a:r>
            <a:endParaRPr lang="en-US" sz="2000" dirty="0"/>
          </a:p>
        </p:txBody>
      </p:sp>
      <p:sp>
        <p:nvSpPr>
          <p:cNvPr id="9" name="Text 7"/>
          <p:cNvSpPr/>
          <p:nvPr/>
        </p:nvSpPr>
        <p:spPr>
          <a:xfrm>
            <a:off x="1016000" y="4266606"/>
            <a:ext cx="10160000" cy="497681"/>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High SE → goal setting, persistence, resilience</a:t>
            </a:r>
            <a:endParaRPr lang="en-US" sz="1400" dirty="0"/>
          </a:p>
          <a:p>
            <a:pPr>
              <a:lnSpc>
                <a:spcPts val="1960"/>
              </a:lnSpc>
            </a:pPr>
            <a:r>
              <a:rPr lang="en-US" sz="1400" dirty="0">
                <a:solidFill>
                  <a:srgbClr val="475569"/>
                </a:solidFill>
                <a:latin typeface="Arial" pitchFamily="34" charset="0"/>
                <a:ea typeface="Arial" pitchFamily="34" charset="-122"/>
                <a:cs typeface="Arial" pitchFamily="34" charset="-120"/>
              </a:rPr>
              <a:t>Low SE → avoidance, passivity</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0"/>
            <a:ext cx="10566400" cy="1096963"/>
          </a:xfrm>
          <a:prstGeom prst="rect">
            <a:avLst/>
          </a:prstGeom>
          <a:noFill/>
          <a:ln/>
        </p:spPr>
        <p:txBody>
          <a:bodyPr wrap="square" lIns="0" tIns="0" rIns="0" bIns="0" rtlCol="0" anchor="t"/>
          <a:lstStyle/>
          <a:p>
            <a:pPr algn="ctr">
              <a:lnSpc>
                <a:spcPts val="4320"/>
              </a:lnSpc>
            </a:pPr>
            <a:r>
              <a:rPr lang="en-US" sz="3600" b="1" dirty="0">
                <a:solidFill>
                  <a:srgbClr val="0284C7"/>
                </a:solidFill>
                <a:latin typeface="Arial" pitchFamily="34" charset="0"/>
                <a:ea typeface="Arial" pitchFamily="34" charset="-122"/>
                <a:cs typeface="Arial" pitchFamily="34" charset="-120"/>
              </a:rPr>
              <a:t>Task: TTM Processes and Strategies</a:t>
            </a:r>
            <a:endParaRPr lang="en-US" sz="3600" dirty="0"/>
          </a:p>
        </p:txBody>
      </p:sp>
      <p:sp>
        <p:nvSpPr>
          <p:cNvPr id="3" name="Text 1"/>
          <p:cNvSpPr/>
          <p:nvPr/>
        </p:nvSpPr>
        <p:spPr>
          <a:xfrm>
            <a:off x="812800" y="2112964"/>
            <a:ext cx="10777728" cy="319881"/>
          </a:xfrm>
          <a:prstGeom prst="rect">
            <a:avLst/>
          </a:prstGeom>
          <a:noFill/>
          <a:ln/>
        </p:spPr>
        <p:txBody>
          <a:bodyPr wrap="square" lIns="0" tIns="0" rIns="0" bIns="0" rtlCol="0" anchor="t"/>
          <a:lstStyle/>
          <a:p>
            <a:pPr>
              <a:lnSpc>
                <a:spcPts val="2520"/>
              </a:lnSpc>
            </a:pPr>
            <a:r>
              <a:rPr lang="en-US" b="1" dirty="0">
                <a:solidFill>
                  <a:srgbClr val="475569"/>
                </a:solidFill>
                <a:latin typeface="Arial" pitchFamily="34" charset="0"/>
                <a:ea typeface="Arial" pitchFamily="34" charset="-122"/>
                <a:cs typeface="Arial" pitchFamily="34" charset="-120"/>
              </a:rPr>
              <a:t>Scenario:</a:t>
            </a:r>
            <a:r>
              <a:rPr lang="en-US" dirty="0">
                <a:solidFill>
                  <a:srgbClr val="475569"/>
                </a:solidFill>
                <a:latin typeface="Arial" pitchFamily="34" charset="0"/>
                <a:ea typeface="Arial" pitchFamily="34" charset="-122"/>
                <a:cs typeface="Arial" pitchFamily="34" charset="-120"/>
              </a:rPr>
              <a:t> 35-year-old accountant in contemplation stage (considering starting running but hasn't begun)</a:t>
            </a:r>
            <a:endParaRPr lang="en-US" dirty="0"/>
          </a:p>
        </p:txBody>
      </p:sp>
      <p:sp>
        <p:nvSpPr>
          <p:cNvPr id="5" name="Text 3"/>
          <p:cNvSpPr/>
          <p:nvPr/>
        </p:nvSpPr>
        <p:spPr>
          <a:xfrm>
            <a:off x="1219200" y="3159126"/>
            <a:ext cx="10160000"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Identify 2 appropriate processes of change for this stage (experiential processes)</a:t>
            </a:r>
            <a:endParaRPr lang="en-US" sz="1600" dirty="0"/>
          </a:p>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Design specific intervention strategies using these processes</a:t>
            </a:r>
            <a:endParaRPr lang="en-US" sz="1600" dirty="0"/>
          </a:p>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Create a plan to help them transition from contemplation to preparation stage</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Health Belief Model (HBM)</a:t>
            </a:r>
            <a:endParaRPr lang="en-US" sz="3600" dirty="0"/>
          </a:p>
        </p:txBody>
      </p:sp>
      <p:sp>
        <p:nvSpPr>
          <p:cNvPr id="3" name="Text 1"/>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dirty="0">
                <a:solidFill>
                  <a:srgbClr val="475569"/>
                </a:solidFill>
                <a:latin typeface="Arial" pitchFamily="34" charset="0"/>
                <a:ea typeface="Arial" pitchFamily="34" charset="-122"/>
                <a:cs typeface="Arial" pitchFamily="34" charset="-120"/>
              </a:rPr>
              <a:t>Behaviour is predicted by perceived threat and evaluation of action (Rosenstock, 1966; Becker, 1974)</a:t>
            </a:r>
            <a:endParaRPr lang="en-US" sz="1600" dirty="0"/>
          </a:p>
        </p:txBody>
      </p:sp>
      <p:sp>
        <p:nvSpPr>
          <p:cNvPr id="4" name="Text 2"/>
          <p:cNvSpPr/>
          <p:nvPr/>
        </p:nvSpPr>
        <p:spPr>
          <a:xfrm>
            <a:off x="1219200" y="2052044"/>
            <a:ext cx="10160000" cy="3424433"/>
          </a:xfrm>
          <a:prstGeom prst="rect">
            <a:avLst/>
          </a:prstGeom>
          <a:noFill/>
          <a:ln/>
        </p:spPr>
        <p:txBody>
          <a:bodyPr wrap="square" lIns="0" tIns="0" rIns="0" bIns="0" rtlCol="0" anchor="t"/>
          <a:lstStyle/>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Perceived susceptibility:</a:t>
            </a:r>
            <a:r>
              <a:rPr lang="en-US" sz="2400" dirty="0">
                <a:solidFill>
                  <a:srgbClr val="475569"/>
                </a:solidFill>
                <a:latin typeface="Arial" pitchFamily="34" charset="0"/>
                <a:ea typeface="Arial" pitchFamily="34" charset="-122"/>
                <a:cs typeface="Arial" pitchFamily="34" charset="-120"/>
              </a:rPr>
              <a:t> "I am at risk of heart disease"</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Perceived severity:</a:t>
            </a:r>
            <a:r>
              <a:rPr lang="en-US" sz="2400" dirty="0">
                <a:solidFill>
                  <a:srgbClr val="475569"/>
                </a:solidFill>
                <a:latin typeface="Arial" pitchFamily="34" charset="0"/>
                <a:ea typeface="Arial" pitchFamily="34" charset="-122"/>
                <a:cs typeface="Arial" pitchFamily="34" charset="-120"/>
              </a:rPr>
              <a:t> "Heart disease is life-threatening"</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Perceived benefits:</a:t>
            </a:r>
            <a:r>
              <a:rPr lang="en-US" sz="2400" dirty="0">
                <a:solidFill>
                  <a:srgbClr val="475569"/>
                </a:solidFill>
                <a:latin typeface="Arial" pitchFamily="34" charset="0"/>
                <a:ea typeface="Arial" pitchFamily="34" charset="-122"/>
                <a:cs typeface="Arial" pitchFamily="34" charset="-120"/>
              </a:rPr>
              <a:t> "Exercise will reduce my risk"</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Perceived barriers:</a:t>
            </a:r>
            <a:r>
              <a:rPr lang="en-US" sz="2400" dirty="0">
                <a:solidFill>
                  <a:srgbClr val="475569"/>
                </a:solidFill>
                <a:latin typeface="Arial" pitchFamily="34" charset="0"/>
                <a:ea typeface="Arial" pitchFamily="34" charset="-122"/>
                <a:cs typeface="Arial" pitchFamily="34" charset="-120"/>
              </a:rPr>
              <a:t> "I don't have time to exercise"</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Behaviour Change Techniques (BCTs)</a:t>
            </a:r>
            <a:endParaRPr lang="en-US" sz="3600" dirty="0"/>
          </a:p>
        </p:txBody>
      </p:sp>
      <p:sp>
        <p:nvSpPr>
          <p:cNvPr id="3" name="Text 1"/>
          <p:cNvSpPr/>
          <p:nvPr/>
        </p:nvSpPr>
        <p:spPr>
          <a:xfrm>
            <a:off x="812800" y="1564482"/>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BCT Taxonomy:</a:t>
            </a:r>
            <a:r>
              <a:rPr lang="en-US" sz="1600" dirty="0">
                <a:solidFill>
                  <a:srgbClr val="475569"/>
                </a:solidFill>
                <a:latin typeface="Arial" pitchFamily="34" charset="0"/>
                <a:ea typeface="Arial" pitchFamily="34" charset="-122"/>
                <a:cs typeface="Arial" pitchFamily="34" charset="-120"/>
              </a:rPr>
              <a:t> 93 standardized techniques for interventions (Michie et al., 2013)</a:t>
            </a:r>
            <a:endParaRPr lang="en-US" sz="1600" dirty="0"/>
          </a:p>
        </p:txBody>
      </p:sp>
      <p:sp>
        <p:nvSpPr>
          <p:cNvPr id="4" name="Text 2"/>
          <p:cNvSpPr/>
          <p:nvPr/>
        </p:nvSpPr>
        <p:spPr>
          <a:xfrm>
            <a:off x="1159042" y="2052043"/>
            <a:ext cx="10160000" cy="3241475"/>
          </a:xfrm>
          <a:prstGeom prst="rect">
            <a:avLst/>
          </a:prstGeom>
          <a:noFill/>
          <a:ln/>
        </p:spPr>
        <p:txBody>
          <a:bodyPr wrap="square" lIns="0" tIns="0" rIns="0" bIns="0" rtlCol="0" anchor="t"/>
          <a:lstStyle/>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Self-monitoring:</a:t>
            </a:r>
            <a:r>
              <a:rPr lang="en-US" sz="2400" dirty="0">
                <a:solidFill>
                  <a:srgbClr val="475569"/>
                </a:solidFill>
                <a:latin typeface="Arial" pitchFamily="34" charset="0"/>
                <a:ea typeface="Arial" pitchFamily="34" charset="-122"/>
                <a:cs typeface="Arial" pitchFamily="34" charset="-120"/>
              </a:rPr>
              <a:t> Most effective BCT for PA (track steps, log exercise)</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Goal setting:</a:t>
            </a:r>
            <a:r>
              <a:rPr lang="en-US" sz="2400" dirty="0">
                <a:solidFill>
                  <a:srgbClr val="475569"/>
                </a:solidFill>
                <a:latin typeface="Arial" pitchFamily="34" charset="0"/>
                <a:ea typeface="Arial" pitchFamily="34" charset="-122"/>
                <a:cs typeface="Arial" pitchFamily="34" charset="-120"/>
              </a:rPr>
              <a:t> Specific, measurable, achievable targets</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Action planning:</a:t>
            </a:r>
            <a:r>
              <a:rPr lang="en-US" sz="2400" dirty="0">
                <a:solidFill>
                  <a:srgbClr val="475569"/>
                </a:solidFill>
                <a:latin typeface="Arial" pitchFamily="34" charset="0"/>
                <a:ea typeface="Arial" pitchFamily="34" charset="-122"/>
                <a:cs typeface="Arial" pitchFamily="34" charset="-120"/>
              </a:rPr>
              <a:t> When, where, how to exercise</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Social support:</a:t>
            </a:r>
            <a:r>
              <a:rPr lang="en-US" sz="2400" dirty="0">
                <a:solidFill>
                  <a:srgbClr val="475569"/>
                </a:solidFill>
                <a:latin typeface="Arial" pitchFamily="34" charset="0"/>
                <a:ea typeface="Arial" pitchFamily="34" charset="-122"/>
                <a:cs typeface="Arial" pitchFamily="34" charset="-120"/>
              </a:rPr>
              <a:t> Buddy systems, group exercise</a:t>
            </a:r>
          </a:p>
          <a:p>
            <a:pPr marL="457189" indent="-457189">
              <a:lnSpc>
                <a:spcPts val="2880"/>
              </a:lnSpc>
              <a:buSzPct val="100000"/>
              <a:buChar char="•"/>
            </a:pPr>
            <a:endParaRPr lang="en-US" sz="2400" dirty="0">
              <a:solidFill>
                <a:srgbClr val="475569"/>
              </a:solidFill>
              <a:latin typeface="Arial" pitchFamily="34" charset="0"/>
              <a:cs typeface="Arial" pitchFamily="34" charset="-120"/>
            </a:endParaRPr>
          </a:p>
          <a:p>
            <a:r>
              <a:rPr lang="en-GB" sz="2400" b="1" u="sng" dirty="0">
                <a:solidFill>
                  <a:schemeClr val="tx2"/>
                </a:solidFill>
                <a:latin typeface="Arial" panose="020B0604020202020204" pitchFamily="34" charset="0"/>
                <a:cs typeface="Arial" panose="020B0604020202020204" pitchFamily="34" charset="0"/>
              </a:rPr>
              <a:t>Supporting Techniques</a:t>
            </a:r>
          </a:p>
          <a:p>
            <a:r>
              <a:rPr lang="en-GB" sz="2400" dirty="0">
                <a:solidFill>
                  <a:schemeClr val="tx2"/>
                </a:solidFill>
                <a:latin typeface="Arial" panose="020B0604020202020204" pitchFamily="34" charset="0"/>
                <a:cs typeface="Arial" panose="020B0604020202020204" pitchFamily="34" charset="0"/>
              </a:rPr>
              <a:t>Stimulus control: Remove barriers (gym bag in car), add cues (trainers by door)</a:t>
            </a:r>
          </a:p>
          <a:p>
            <a:r>
              <a:rPr lang="en-GB" sz="2400" dirty="0">
                <a:solidFill>
                  <a:schemeClr val="tx2"/>
                </a:solidFill>
                <a:latin typeface="Arial" panose="020B0604020202020204" pitchFamily="34" charset="0"/>
                <a:cs typeface="Arial" panose="020B0604020202020204" pitchFamily="34" charset="0"/>
              </a:rPr>
              <a:t>Graded tasks: Start 10min then build to 30min (self-efficacy ↑)</a:t>
            </a:r>
          </a:p>
          <a:p>
            <a:r>
              <a:rPr lang="en-GB" sz="2400" dirty="0">
                <a:solidFill>
                  <a:schemeClr val="tx2"/>
                </a:solidFill>
                <a:latin typeface="Arial" panose="020B0604020202020204" pitchFamily="34" charset="0"/>
                <a:cs typeface="Arial" panose="020B0604020202020204" pitchFamily="34" charset="0"/>
              </a:rPr>
              <a:t>Barrier identification: List + solutions worksheet</a:t>
            </a:r>
          </a:p>
          <a:p>
            <a:r>
              <a:rPr lang="en-GB" sz="2400" dirty="0">
                <a:solidFill>
                  <a:schemeClr val="tx2"/>
                </a:solidFill>
                <a:latin typeface="Arial" panose="020B0604020202020204" pitchFamily="34" charset="0"/>
                <a:cs typeface="Arial" panose="020B0604020202020204" pitchFamily="34" charset="0"/>
              </a:rPr>
              <a:t>Contracting: Written commitment</a:t>
            </a:r>
            <a:endParaRPr lang="en-US" sz="2400" dirty="0">
              <a:solidFill>
                <a:schemeClr val="tx2"/>
              </a:solidFill>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Barriers to Physical Activity Adherence</a:t>
            </a:r>
            <a:endParaRPr lang="en-US" sz="3600" dirty="0"/>
          </a:p>
        </p:txBody>
      </p:sp>
      <p:sp>
        <p:nvSpPr>
          <p:cNvPr id="3" name="Text 1"/>
          <p:cNvSpPr/>
          <p:nvPr/>
        </p:nvSpPr>
        <p:spPr>
          <a:xfrm>
            <a:off x="1121664" y="2377678"/>
            <a:ext cx="10160000" cy="2102644"/>
          </a:xfrm>
          <a:prstGeom prst="rect">
            <a:avLst/>
          </a:prstGeom>
          <a:noFill/>
          <a:ln/>
        </p:spPr>
        <p:txBody>
          <a:bodyPr wrap="square" lIns="0" tIns="0" rIns="0" bIns="0" rtlCol="0" anchor="t"/>
          <a:lstStyle/>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Time constraints:</a:t>
            </a:r>
            <a:r>
              <a:rPr lang="en-US" dirty="0">
                <a:solidFill>
                  <a:srgbClr val="475569"/>
                </a:solidFill>
                <a:latin typeface="Arial" pitchFamily="34" charset="0"/>
                <a:ea typeface="Arial" pitchFamily="34" charset="-122"/>
                <a:cs typeface="Arial" pitchFamily="34" charset="-120"/>
              </a:rPr>
              <a:t> Work, family, competing demands</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Lack of confidence:</a:t>
            </a:r>
            <a:r>
              <a:rPr lang="en-US" dirty="0">
                <a:solidFill>
                  <a:srgbClr val="475569"/>
                </a:solidFill>
                <a:latin typeface="Arial" pitchFamily="34" charset="0"/>
                <a:ea typeface="Arial" pitchFamily="34" charset="-122"/>
                <a:cs typeface="Arial" pitchFamily="34" charset="-120"/>
              </a:rPr>
              <a:t> Low self-efficacy, fear of failure</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Social factors:</a:t>
            </a:r>
            <a:r>
              <a:rPr lang="en-US" dirty="0">
                <a:solidFill>
                  <a:srgbClr val="475569"/>
                </a:solidFill>
                <a:latin typeface="Arial" pitchFamily="34" charset="0"/>
                <a:ea typeface="Arial" pitchFamily="34" charset="-122"/>
                <a:cs typeface="Arial" pitchFamily="34" charset="-120"/>
              </a:rPr>
              <a:t> Lack of support, negative peer influence</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Environmental:</a:t>
            </a:r>
            <a:r>
              <a:rPr lang="en-US" dirty="0">
                <a:solidFill>
                  <a:srgbClr val="475569"/>
                </a:solidFill>
                <a:latin typeface="Arial" pitchFamily="34" charset="0"/>
                <a:ea typeface="Arial" pitchFamily="34" charset="-122"/>
                <a:cs typeface="Arial" pitchFamily="34" charset="-120"/>
              </a:rPr>
              <a:t> No access to facilities, unsafe areas</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Evidence-Based Adherence Strategies</a:t>
            </a:r>
            <a:endParaRPr lang="en-US" sz="3600" dirty="0"/>
          </a:p>
        </p:txBody>
      </p:sp>
      <p:sp>
        <p:nvSpPr>
          <p:cNvPr id="3" name="Text 1"/>
          <p:cNvSpPr/>
          <p:nvPr/>
        </p:nvSpPr>
        <p:spPr>
          <a:xfrm>
            <a:off x="1121664" y="2334503"/>
            <a:ext cx="10160000" cy="2899234"/>
          </a:xfrm>
          <a:prstGeom prst="rect">
            <a:avLst/>
          </a:prstGeom>
          <a:noFill/>
          <a:ln/>
        </p:spPr>
        <p:txBody>
          <a:bodyPr wrap="square" lIns="0" tIns="0" rIns="0" bIns="0" rtlCol="0" anchor="t"/>
          <a:lstStyle/>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Mastery experiences:</a:t>
            </a:r>
            <a:r>
              <a:rPr lang="en-US" sz="2400" dirty="0">
                <a:solidFill>
                  <a:srgbClr val="475569"/>
                </a:solidFill>
                <a:latin typeface="Arial" pitchFamily="34" charset="0"/>
                <a:ea typeface="Arial" pitchFamily="34" charset="-122"/>
                <a:cs typeface="Arial" pitchFamily="34" charset="-120"/>
              </a:rPr>
              <a:t> Start with achievable goals, build confidence gradually</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Social support:</a:t>
            </a:r>
            <a:r>
              <a:rPr lang="en-US" sz="2400" dirty="0">
                <a:solidFill>
                  <a:srgbClr val="475569"/>
                </a:solidFill>
                <a:latin typeface="Arial" pitchFamily="34" charset="0"/>
                <a:ea typeface="Arial" pitchFamily="34" charset="-122"/>
                <a:cs typeface="Arial" pitchFamily="34" charset="-120"/>
              </a:rPr>
              <a:t> Exercise buddies, group classes, online communities</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Habit formation:</a:t>
            </a:r>
            <a:r>
              <a:rPr lang="en-US" sz="2400" dirty="0">
                <a:solidFill>
                  <a:srgbClr val="475569"/>
                </a:solidFill>
                <a:latin typeface="Arial" pitchFamily="34" charset="0"/>
                <a:ea typeface="Arial" pitchFamily="34" charset="-122"/>
                <a:cs typeface="Arial" pitchFamily="34" charset="-120"/>
              </a:rPr>
              <a:t> Link PA to existing routines (consistency cues)</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Relapse prevention:</a:t>
            </a:r>
            <a:r>
              <a:rPr lang="en-US" sz="2400" dirty="0">
                <a:solidFill>
                  <a:srgbClr val="475569"/>
                </a:solidFill>
                <a:latin typeface="Arial" pitchFamily="34" charset="0"/>
                <a:ea typeface="Arial" pitchFamily="34" charset="-122"/>
                <a:cs typeface="Arial" pitchFamily="34" charset="-120"/>
              </a:rPr>
              <a:t> Identify high-risk situations, develop coping plans</a:t>
            </a:r>
            <a:endParaRPr lang="en-US" sz="2400" dirty="0"/>
          </a:p>
          <a:p>
            <a:pPr marL="457189" indent="-457189">
              <a:lnSpc>
                <a:spcPts val="2880"/>
              </a:lnSpc>
              <a:buSzPct val="100000"/>
              <a:buChar char="•"/>
            </a:pPr>
            <a:r>
              <a:rPr lang="en-US" sz="2400" b="1" dirty="0">
                <a:solidFill>
                  <a:srgbClr val="475569"/>
                </a:solidFill>
                <a:latin typeface="Arial" pitchFamily="34" charset="0"/>
                <a:ea typeface="Arial" pitchFamily="34" charset="-122"/>
                <a:cs typeface="Arial" pitchFamily="34" charset="-120"/>
              </a:rPr>
              <a:t>Tailored feedback:</a:t>
            </a:r>
            <a:r>
              <a:rPr lang="en-US" sz="2400" dirty="0">
                <a:solidFill>
                  <a:srgbClr val="475569"/>
                </a:solidFill>
                <a:latin typeface="Arial" pitchFamily="34" charset="0"/>
                <a:ea typeface="Arial" pitchFamily="34" charset="-122"/>
                <a:cs typeface="Arial" pitchFamily="34" charset="-120"/>
              </a:rPr>
              <a:t> </a:t>
            </a:r>
            <a:r>
              <a:rPr lang="en-US" sz="2400" dirty="0" err="1">
                <a:solidFill>
                  <a:srgbClr val="475569"/>
                </a:solidFill>
                <a:latin typeface="Arial" pitchFamily="34" charset="0"/>
                <a:ea typeface="Arial" pitchFamily="34" charset="-122"/>
                <a:cs typeface="Arial" pitchFamily="34" charset="-120"/>
              </a:rPr>
              <a:t>Personalised</a:t>
            </a:r>
            <a:r>
              <a:rPr lang="en-US" sz="2400" dirty="0">
                <a:solidFill>
                  <a:srgbClr val="475569"/>
                </a:solidFill>
                <a:latin typeface="Arial" pitchFamily="34" charset="0"/>
                <a:ea typeface="Arial" pitchFamily="34" charset="-122"/>
                <a:cs typeface="Arial" pitchFamily="34" charset="-120"/>
              </a:rPr>
              <a:t> progress monitoring, celebrate small wins</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0"/>
            <a:ext cx="10566400" cy="1096963"/>
          </a:xfrm>
          <a:prstGeom prst="rect">
            <a:avLst/>
          </a:prstGeom>
          <a:noFill/>
          <a:ln/>
        </p:spPr>
        <p:txBody>
          <a:bodyPr wrap="square" lIns="0" tIns="0" rIns="0" bIns="0" rtlCol="0" anchor="t"/>
          <a:lstStyle/>
          <a:p>
            <a:pPr algn="ctr">
              <a:lnSpc>
                <a:spcPts val="4320"/>
              </a:lnSpc>
            </a:pPr>
            <a:r>
              <a:rPr lang="en-US" sz="3600" b="1" dirty="0">
                <a:solidFill>
                  <a:srgbClr val="0284C7"/>
                </a:solidFill>
                <a:latin typeface="Arial" pitchFamily="34" charset="0"/>
                <a:ea typeface="Arial" pitchFamily="34" charset="-122"/>
                <a:cs typeface="Arial" pitchFamily="34" charset="-120"/>
              </a:rPr>
              <a:t>Task: Intervention Design Challenge</a:t>
            </a:r>
            <a:endParaRPr lang="en-US" sz="3600" dirty="0"/>
          </a:p>
        </p:txBody>
      </p:sp>
      <p:sp>
        <p:nvSpPr>
          <p:cNvPr id="3" name="Text 1"/>
          <p:cNvSpPr/>
          <p:nvPr/>
        </p:nvSpPr>
        <p:spPr>
          <a:xfrm>
            <a:off x="812800" y="2112964"/>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Context:</a:t>
            </a:r>
            <a:r>
              <a:rPr lang="en-US" sz="1600" dirty="0">
                <a:solidFill>
                  <a:srgbClr val="475569"/>
                </a:solidFill>
                <a:latin typeface="Arial" pitchFamily="34" charset="0"/>
                <a:ea typeface="Arial" pitchFamily="34" charset="-122"/>
                <a:cs typeface="Arial" pitchFamily="34" charset="-120"/>
              </a:rPr>
              <a:t> GP surgery wants to increase PA among sedentary middle-aged patients</a:t>
            </a:r>
            <a:endParaRPr lang="en-US" sz="1600" dirty="0"/>
          </a:p>
        </p:txBody>
      </p:sp>
      <p:sp>
        <p:nvSpPr>
          <p:cNvPr id="5" name="Text 3"/>
          <p:cNvSpPr/>
          <p:nvPr/>
        </p:nvSpPr>
        <p:spPr>
          <a:xfrm>
            <a:off x="1219200" y="3088085"/>
            <a:ext cx="10160000" cy="2470504"/>
          </a:xfrm>
          <a:prstGeom prst="rect">
            <a:avLst/>
          </a:prstGeom>
          <a:noFill/>
          <a:ln/>
        </p:spPr>
        <p:txBody>
          <a:bodyPr wrap="square" lIns="0" tIns="0" rIns="0" bIns="0" rtlCol="0" anchor="t"/>
          <a:lstStyle/>
          <a:p>
            <a:pPr marL="457189" indent="-457189">
              <a:lnSpc>
                <a:spcPts val="2880"/>
              </a:lnSpc>
              <a:buSzPct val="100000"/>
              <a:buChar char="•"/>
            </a:pPr>
            <a:r>
              <a:rPr lang="en-US" sz="2400" dirty="0">
                <a:solidFill>
                  <a:srgbClr val="475569"/>
                </a:solidFill>
                <a:latin typeface="Arial" pitchFamily="34" charset="0"/>
                <a:ea typeface="Arial" pitchFamily="34" charset="-122"/>
                <a:cs typeface="Arial" pitchFamily="34" charset="-120"/>
              </a:rPr>
              <a:t>Select ONE theory (TTM, TPB, or HBM) as your foundation</a:t>
            </a:r>
            <a:endParaRPr lang="en-US" sz="2400" dirty="0"/>
          </a:p>
          <a:p>
            <a:pPr marL="457189" indent="-457189">
              <a:lnSpc>
                <a:spcPts val="2880"/>
              </a:lnSpc>
              <a:buSzPct val="100000"/>
              <a:buChar char="•"/>
            </a:pPr>
            <a:r>
              <a:rPr lang="en-US" sz="2400" dirty="0">
                <a:solidFill>
                  <a:srgbClr val="475569"/>
                </a:solidFill>
                <a:latin typeface="Arial" pitchFamily="34" charset="0"/>
                <a:ea typeface="Arial" pitchFamily="34" charset="-122"/>
                <a:cs typeface="Arial" pitchFamily="34" charset="-120"/>
              </a:rPr>
              <a:t>Design a 12-week intervention using minimum 4 BCTs</a:t>
            </a:r>
            <a:endParaRPr lang="en-US" sz="2400" dirty="0"/>
          </a:p>
          <a:p>
            <a:pPr marL="457189" indent="-457189">
              <a:lnSpc>
                <a:spcPts val="2880"/>
              </a:lnSpc>
              <a:buSzPct val="100000"/>
              <a:buChar char="•"/>
            </a:pPr>
            <a:r>
              <a:rPr lang="en-US" sz="2400" dirty="0">
                <a:solidFill>
                  <a:srgbClr val="475569"/>
                </a:solidFill>
                <a:latin typeface="Arial" pitchFamily="34" charset="0"/>
                <a:ea typeface="Arial" pitchFamily="34" charset="-122"/>
                <a:cs typeface="Arial" pitchFamily="34" charset="-120"/>
              </a:rPr>
              <a:t>Justify theory choice and BCT selection with research evidence</a:t>
            </a:r>
            <a:endParaRPr 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Other Lifestyle Behaviour Changes</a:t>
            </a:r>
            <a:endParaRPr lang="en-US" sz="3600" dirty="0"/>
          </a:p>
        </p:txBody>
      </p:sp>
      <p:sp>
        <p:nvSpPr>
          <p:cNvPr id="3" name="Text 1"/>
          <p:cNvSpPr/>
          <p:nvPr/>
        </p:nvSpPr>
        <p:spPr>
          <a:xfrm>
            <a:off x="1219200" y="1666082"/>
            <a:ext cx="10160000" cy="2102644"/>
          </a:xfrm>
          <a:prstGeom prst="rect">
            <a:avLst/>
          </a:prstGeom>
          <a:noFill/>
          <a:ln/>
        </p:spPr>
        <p:txBody>
          <a:bodyPr wrap="square" lIns="0" tIns="0" rIns="0" bIns="0" rtlCol="0" anchor="t"/>
          <a:lstStyle/>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Diet:</a:t>
            </a:r>
            <a:r>
              <a:rPr lang="en-US" dirty="0">
                <a:solidFill>
                  <a:srgbClr val="475569"/>
                </a:solidFill>
                <a:latin typeface="Arial" pitchFamily="34" charset="0"/>
                <a:ea typeface="Arial" pitchFamily="34" charset="-122"/>
                <a:cs typeface="Arial" pitchFamily="34" charset="-120"/>
              </a:rPr>
              <a:t> Same theories apply (self-efficacy for healthy eating)</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Smoking cessation:</a:t>
            </a:r>
            <a:r>
              <a:rPr lang="en-US" dirty="0">
                <a:solidFill>
                  <a:srgbClr val="475569"/>
                </a:solidFill>
                <a:latin typeface="Arial" pitchFamily="34" charset="0"/>
                <a:ea typeface="Arial" pitchFamily="34" charset="-122"/>
                <a:cs typeface="Arial" pitchFamily="34" charset="-120"/>
              </a:rPr>
              <a:t> TTM widely used, PBC strongest predictor</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Sleep hygiene:</a:t>
            </a:r>
            <a:r>
              <a:rPr lang="en-US" dirty="0">
                <a:solidFill>
                  <a:srgbClr val="475569"/>
                </a:solidFill>
                <a:latin typeface="Arial" pitchFamily="34" charset="0"/>
                <a:ea typeface="Arial" pitchFamily="34" charset="-122"/>
                <a:cs typeface="Arial" pitchFamily="34" charset="-120"/>
              </a:rPr>
              <a:t> Habit formation, stimulus control</a:t>
            </a:r>
            <a:endParaRPr lang="en-US" dirty="0"/>
          </a:p>
          <a:p>
            <a:pPr marL="457189" indent="-457189">
              <a:lnSpc>
                <a:spcPts val="3240"/>
              </a:lnSpc>
              <a:buSzPct val="100000"/>
              <a:buChar char="•"/>
            </a:pPr>
            <a:r>
              <a:rPr lang="en-US" b="1" dirty="0">
                <a:solidFill>
                  <a:srgbClr val="475569"/>
                </a:solidFill>
                <a:latin typeface="Arial" pitchFamily="34" charset="0"/>
                <a:ea typeface="Arial" pitchFamily="34" charset="-122"/>
                <a:cs typeface="Arial" pitchFamily="34" charset="-120"/>
              </a:rPr>
              <a:t>Medication adherence:</a:t>
            </a:r>
            <a:r>
              <a:rPr lang="en-US" dirty="0">
                <a:solidFill>
                  <a:srgbClr val="475569"/>
                </a:solidFill>
                <a:latin typeface="Arial" pitchFamily="34" charset="0"/>
                <a:ea typeface="Arial" pitchFamily="34" charset="-122"/>
                <a:cs typeface="Arial" pitchFamily="34" charset="-120"/>
              </a:rPr>
              <a:t> Beliefs about necessity vs concerns</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1564482"/>
            <a:ext cx="10566400" cy="1224161"/>
          </a:xfrm>
          <a:prstGeom prst="rect">
            <a:avLst/>
          </a:prstGeom>
          <a:solidFill>
            <a:srgbClr val="DCFCE7"/>
          </a:solidFill>
          <a:ln/>
        </p:spPr>
        <p:txBody>
          <a:bodyPr wrap="none" lIns="0" tIns="0" rIns="0" bIns="0" rtlCol="0" anchor="ctr">
            <a:normAutofit/>
          </a:bodyPr>
          <a:lstStyle/>
          <a:p>
            <a:endParaRPr lang="en-US" sz="2400" dirty="0"/>
          </a:p>
        </p:txBody>
      </p:sp>
      <p:sp>
        <p:nvSpPr>
          <p:cNvPr id="3" name="Text 1"/>
          <p:cNvSpPr/>
          <p:nvPr/>
        </p:nvSpPr>
        <p:spPr>
          <a:xfrm>
            <a:off x="812800" y="2788644"/>
            <a:ext cx="10566400" cy="1224161"/>
          </a:xfrm>
          <a:prstGeom prst="rect">
            <a:avLst/>
          </a:prstGeom>
          <a:solidFill>
            <a:srgbClr val="FEE2E2"/>
          </a:solidFill>
          <a:ln/>
        </p:spPr>
        <p:txBody>
          <a:bodyPr wrap="none" lIns="0" tIns="0" rIns="0" bIns="0" rtlCol="0" anchor="ctr">
            <a:normAutofit/>
          </a:bodyPr>
          <a:lstStyle/>
          <a:p>
            <a:endParaRPr lang="en-US" sz="2400" dirty="0"/>
          </a:p>
        </p:txBody>
      </p:sp>
      <p:sp>
        <p:nvSpPr>
          <p:cNvPr id="4" name="Text 2"/>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Strengths and Limitations of Models</a:t>
            </a:r>
            <a:endParaRPr lang="en-US" sz="3600" dirty="0"/>
          </a:p>
        </p:txBody>
      </p:sp>
      <p:sp>
        <p:nvSpPr>
          <p:cNvPr id="5" name="Text 3"/>
          <p:cNvSpPr/>
          <p:nvPr/>
        </p:nvSpPr>
        <p:spPr>
          <a:xfrm>
            <a:off x="1168400" y="1869281"/>
            <a:ext cx="10104120" cy="365720"/>
          </a:xfrm>
          <a:prstGeom prst="rect">
            <a:avLst/>
          </a:prstGeom>
          <a:noFill/>
          <a:ln/>
        </p:spPr>
        <p:txBody>
          <a:bodyPr wrap="square" lIns="0" tIns="0" rIns="0" bIns="0" rtlCol="0" anchor="t"/>
          <a:lstStyle/>
          <a:p>
            <a:pPr>
              <a:lnSpc>
                <a:spcPts val="2880"/>
              </a:lnSpc>
            </a:pPr>
            <a:r>
              <a:rPr lang="en-US" sz="2400" b="1" dirty="0">
                <a:solidFill>
                  <a:srgbClr val="16A34A"/>
                </a:solidFill>
                <a:latin typeface="Arial" pitchFamily="34" charset="0"/>
                <a:ea typeface="Arial" pitchFamily="34" charset="-122"/>
                <a:cs typeface="Arial" pitchFamily="34" charset="-120"/>
              </a:rPr>
              <a:t>Strengths</a:t>
            </a:r>
            <a:endParaRPr lang="en-US" sz="2400" dirty="0"/>
          </a:p>
        </p:txBody>
      </p:sp>
      <p:sp>
        <p:nvSpPr>
          <p:cNvPr id="6" name="Text 4"/>
          <p:cNvSpPr/>
          <p:nvPr/>
        </p:nvSpPr>
        <p:spPr>
          <a:xfrm>
            <a:off x="1168400" y="2235001"/>
            <a:ext cx="10104120" cy="248840"/>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Evidence-based, practical frameworks, guide intervention design</a:t>
            </a:r>
            <a:endParaRPr lang="en-US" sz="1400" dirty="0"/>
          </a:p>
        </p:txBody>
      </p:sp>
      <p:sp>
        <p:nvSpPr>
          <p:cNvPr id="7" name="Text 5"/>
          <p:cNvSpPr/>
          <p:nvPr/>
        </p:nvSpPr>
        <p:spPr>
          <a:xfrm>
            <a:off x="1168400" y="3093443"/>
            <a:ext cx="10104120" cy="365720"/>
          </a:xfrm>
          <a:prstGeom prst="rect">
            <a:avLst/>
          </a:prstGeom>
          <a:noFill/>
          <a:ln/>
        </p:spPr>
        <p:txBody>
          <a:bodyPr wrap="square" lIns="0" tIns="0" rIns="0" bIns="0" rtlCol="0" anchor="t"/>
          <a:lstStyle/>
          <a:p>
            <a:pPr>
              <a:lnSpc>
                <a:spcPts val="2880"/>
              </a:lnSpc>
            </a:pPr>
            <a:r>
              <a:rPr lang="en-US" sz="2400" b="1" dirty="0">
                <a:solidFill>
                  <a:srgbClr val="DC2626"/>
                </a:solidFill>
                <a:latin typeface="Arial" pitchFamily="34" charset="0"/>
                <a:ea typeface="Arial" pitchFamily="34" charset="-122"/>
                <a:cs typeface="Arial" pitchFamily="34" charset="-120"/>
              </a:rPr>
              <a:t>Limitations</a:t>
            </a:r>
            <a:endParaRPr lang="en-US" sz="2400" dirty="0"/>
          </a:p>
        </p:txBody>
      </p:sp>
      <p:sp>
        <p:nvSpPr>
          <p:cNvPr id="8" name="Text 6"/>
          <p:cNvSpPr/>
          <p:nvPr/>
        </p:nvSpPr>
        <p:spPr>
          <a:xfrm>
            <a:off x="1168400" y="3459163"/>
            <a:ext cx="10104120" cy="248840"/>
          </a:xfrm>
          <a:prstGeom prst="rect">
            <a:avLst/>
          </a:prstGeom>
          <a:noFill/>
          <a:ln/>
        </p:spPr>
        <p:txBody>
          <a:bodyPr wrap="square" lIns="0" tIns="0" rIns="0" bIns="0" rtlCol="0" anchor="t"/>
          <a:lstStyle/>
          <a:p>
            <a:pPr>
              <a:lnSpc>
                <a:spcPts val="1960"/>
              </a:lnSpc>
            </a:pPr>
            <a:r>
              <a:rPr lang="en-US" sz="1400" dirty="0">
                <a:solidFill>
                  <a:srgbClr val="475569"/>
                </a:solidFill>
                <a:latin typeface="Arial" pitchFamily="34" charset="0"/>
                <a:ea typeface="Arial" pitchFamily="34" charset="-122"/>
                <a:cs typeface="Arial" pitchFamily="34" charset="-120"/>
              </a:rPr>
              <a:t>Intention-behaviour gap, overlook habit, limited role for emotion/context</a:t>
            </a:r>
            <a:endParaRPr lang="en-US" sz="1400" dirty="0"/>
          </a:p>
        </p:txBody>
      </p:sp>
      <p:sp>
        <p:nvSpPr>
          <p:cNvPr id="9" name="Text 7"/>
          <p:cNvSpPr/>
          <p:nvPr/>
        </p:nvSpPr>
        <p:spPr>
          <a:xfrm>
            <a:off x="831596" y="4378525"/>
            <a:ext cx="10777728" cy="284361"/>
          </a:xfrm>
          <a:prstGeom prst="rect">
            <a:avLst/>
          </a:prstGeom>
          <a:noFill/>
          <a:ln/>
        </p:spPr>
        <p:txBody>
          <a:bodyPr wrap="square" lIns="0" tIns="0" rIns="0" bIns="0" rtlCol="0" anchor="t"/>
          <a:lstStyle/>
          <a:p>
            <a:pPr>
              <a:lnSpc>
                <a:spcPts val="2240"/>
              </a:lnSpc>
            </a:pPr>
            <a:r>
              <a:rPr lang="en-US" sz="1600" b="1" dirty="0">
                <a:solidFill>
                  <a:srgbClr val="475569"/>
                </a:solidFill>
                <a:latin typeface="Arial" pitchFamily="34" charset="0"/>
                <a:ea typeface="Arial" pitchFamily="34" charset="-122"/>
                <a:cs typeface="Arial" pitchFamily="34" charset="-120"/>
              </a:rPr>
              <a:t>Modern approaches:</a:t>
            </a:r>
            <a:r>
              <a:rPr lang="en-US" sz="1600" dirty="0">
                <a:solidFill>
                  <a:srgbClr val="475569"/>
                </a:solidFill>
                <a:latin typeface="Arial" pitchFamily="34" charset="0"/>
                <a:ea typeface="Arial" pitchFamily="34" charset="-122"/>
                <a:cs typeface="Arial" pitchFamily="34" charset="-120"/>
              </a:rPr>
              <a:t> Dual-process models (automatic + reflective processes)</a:t>
            </a:r>
          </a:p>
          <a:p>
            <a:pPr>
              <a:lnSpc>
                <a:spcPts val="2240"/>
              </a:lnSpc>
            </a:pPr>
            <a:endParaRPr lang="en-US" sz="1600" dirty="0">
              <a:solidFill>
                <a:srgbClr val="475569"/>
              </a:solidFill>
              <a:latin typeface="Arial" pitchFamily="34" charset="0"/>
              <a:cs typeface="Arial" pitchFamily="34" charset="-120"/>
            </a:endParaRPr>
          </a:p>
          <a:p>
            <a:r>
              <a:rPr lang="en-GB" sz="1600" dirty="0">
                <a:latin typeface="Arial" panose="020B0604020202020204" pitchFamily="34" charset="0"/>
                <a:cs typeface="Arial" panose="020B0604020202020204" pitchFamily="34" charset="0"/>
              </a:rPr>
              <a:t>Someone forms a clear plan to go to the gym after work (reflective), but when tired and passing the sofa, automatic tendencies (habit of watching TV, affective pull of comfort) lead them to skip exercise (Houlihan, 2018)</a:t>
            </a:r>
            <a:r>
              <a:rPr lang="en-GB" sz="1600" dirty="0" err="1">
                <a:latin typeface="Arial" panose="020B0604020202020204" pitchFamily="34" charset="0"/>
                <a:cs typeface="Arial" panose="020B0604020202020204" pitchFamily="34" charset="0"/>
              </a:rPr>
              <a:t>ou</a:t>
            </a:r>
            <a:r>
              <a:rPr lang="en-GB" sz="1600" dirty="0">
                <a:latin typeface="Arial" panose="020B0604020202020204" pitchFamily="34" charset="0"/>
                <a:cs typeface="Arial" panose="020B0604020202020204" pitchFamily="34" charset="0"/>
              </a:rPr>
              <a:t>.</a:t>
            </a:r>
          </a:p>
          <a:p>
            <a:br>
              <a:rPr lang="en-GB" sz="1600" dirty="0"/>
            </a:b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812800" y="81280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Key points:</a:t>
            </a:r>
            <a:endParaRPr lang="en-US" sz="3600" dirty="0"/>
          </a:p>
        </p:txBody>
      </p:sp>
      <p:sp>
        <p:nvSpPr>
          <p:cNvPr id="3" name="Text 1"/>
          <p:cNvSpPr/>
          <p:nvPr/>
        </p:nvSpPr>
        <p:spPr>
          <a:xfrm>
            <a:off x="1219200" y="1666082"/>
            <a:ext cx="10160000" cy="2102644"/>
          </a:xfrm>
          <a:prstGeom prst="rect">
            <a:avLst/>
          </a:prstGeom>
          <a:noFill/>
          <a:ln/>
        </p:spPr>
        <p:txBody>
          <a:bodyPr wrap="square" lIns="0" tIns="0" rIns="0" bIns="0" rtlCol="0" anchor="t"/>
          <a:lstStyle/>
          <a:p>
            <a:pPr marL="457189" indent="-457189">
              <a:lnSpc>
                <a:spcPts val="3240"/>
              </a:lnSpc>
              <a:buSzPct val="100000"/>
              <a:buChar char="•"/>
            </a:pPr>
            <a:r>
              <a:rPr lang="en-US" dirty="0">
                <a:solidFill>
                  <a:srgbClr val="475569"/>
                </a:solidFill>
                <a:latin typeface="Arial" pitchFamily="34" charset="0"/>
                <a:ea typeface="Arial" pitchFamily="34" charset="-122"/>
                <a:cs typeface="Arial" pitchFamily="34" charset="-120"/>
              </a:rPr>
              <a:t>Behaviour change is a process (TTM stages) requiring stage-matched interventions</a:t>
            </a:r>
            <a:endParaRPr lang="en-US" dirty="0"/>
          </a:p>
          <a:p>
            <a:pPr marL="457189" indent="-457189">
              <a:lnSpc>
                <a:spcPts val="3240"/>
              </a:lnSpc>
              <a:buSzPct val="100000"/>
              <a:buChar char="•"/>
            </a:pPr>
            <a:r>
              <a:rPr lang="en-US" dirty="0">
                <a:solidFill>
                  <a:srgbClr val="475569"/>
                </a:solidFill>
                <a:latin typeface="Arial" pitchFamily="34" charset="0"/>
                <a:ea typeface="Arial" pitchFamily="34" charset="-122"/>
                <a:cs typeface="Arial" pitchFamily="34" charset="-120"/>
              </a:rPr>
              <a:t>Intentions shaped by attitudes, norms, and PBC (TPB); PBC predicts PA best</a:t>
            </a:r>
            <a:endParaRPr lang="en-US" dirty="0"/>
          </a:p>
          <a:p>
            <a:pPr marL="457189" indent="-457189">
              <a:lnSpc>
                <a:spcPts val="3240"/>
              </a:lnSpc>
              <a:buSzPct val="100000"/>
              <a:buChar char="•"/>
            </a:pPr>
            <a:r>
              <a:rPr lang="en-US" dirty="0">
                <a:solidFill>
                  <a:srgbClr val="475569"/>
                </a:solidFill>
                <a:latin typeface="Arial" pitchFamily="34" charset="0"/>
                <a:ea typeface="Arial" pitchFamily="34" charset="-122"/>
                <a:cs typeface="Arial" pitchFamily="34" charset="-120"/>
              </a:rPr>
              <a:t>Self-efficacy is critical: build through mastery, modelling, persuasion</a:t>
            </a:r>
            <a:endParaRPr lang="en-US" dirty="0"/>
          </a:p>
          <a:p>
            <a:pPr marL="457189" indent="-457189">
              <a:lnSpc>
                <a:spcPts val="3240"/>
              </a:lnSpc>
              <a:buSzPct val="100000"/>
              <a:buChar char="•"/>
            </a:pPr>
            <a:r>
              <a:rPr lang="en-US" dirty="0">
                <a:solidFill>
                  <a:srgbClr val="475569"/>
                </a:solidFill>
                <a:latin typeface="Arial" pitchFamily="34" charset="0"/>
                <a:ea typeface="Arial" pitchFamily="34" charset="-122"/>
                <a:cs typeface="Arial" pitchFamily="34" charset="-120"/>
              </a:rPr>
              <a:t>Evidence-based BCTs (self-monitoring, goal-setting) enhance adherence</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253207" y="1567458"/>
            <a:ext cx="5685389" cy="548481"/>
          </a:xfrm>
          <a:prstGeom prst="rect">
            <a:avLst/>
          </a:prstGeom>
          <a:noFill/>
          <a:ln/>
        </p:spPr>
        <p:txBody>
          <a:bodyPr wrap="square" lIns="0" tIns="0" rIns="0" bIns="0" rtlCol="0" anchor="t"/>
          <a:lstStyle/>
          <a:p>
            <a:pPr algn="ctr">
              <a:lnSpc>
                <a:spcPts val="4320"/>
              </a:lnSpc>
            </a:pPr>
            <a:r>
              <a:rPr lang="en-US" sz="3600" b="1" dirty="0">
                <a:solidFill>
                  <a:schemeClr val="tx2"/>
                </a:solidFill>
                <a:latin typeface="Arial" pitchFamily="34" charset="0"/>
                <a:ea typeface="Arial" pitchFamily="34" charset="-122"/>
                <a:cs typeface="Arial" pitchFamily="34" charset="-120"/>
              </a:rPr>
              <a:t>Resources</a:t>
            </a:r>
            <a:endParaRPr lang="en-US" sz="3600" dirty="0">
              <a:solidFill>
                <a:schemeClr val="tx2"/>
              </a:solidFill>
            </a:endParaRPr>
          </a:p>
        </p:txBody>
      </p:sp>
      <p:sp>
        <p:nvSpPr>
          <p:cNvPr id="4" name="Text 2"/>
          <p:cNvSpPr/>
          <p:nvPr/>
        </p:nvSpPr>
        <p:spPr>
          <a:xfrm>
            <a:off x="1378347" y="2806700"/>
            <a:ext cx="9624012" cy="248840"/>
          </a:xfrm>
          <a:prstGeom prst="rect">
            <a:avLst/>
          </a:prstGeom>
          <a:noFill/>
          <a:ln/>
        </p:spPr>
        <p:txBody>
          <a:bodyPr wrap="square" lIns="0" tIns="0" rIns="0" bIns="0" rtlCol="0" anchor="t"/>
          <a:lstStyle/>
          <a:p>
            <a:pPr>
              <a:lnSpc>
                <a:spcPts val="1960"/>
              </a:lnSpc>
            </a:pPr>
            <a:r>
              <a:rPr lang="en-US" sz="1400" dirty="0">
                <a:solidFill>
                  <a:schemeClr val="accent1"/>
                </a:solidFill>
                <a:latin typeface="Arial" pitchFamily="34" charset="0"/>
                <a:ea typeface="Arial" pitchFamily="34" charset="-122"/>
                <a:cs typeface="Arial" pitchFamily="34" charset="-120"/>
              </a:rPr>
              <a:t>• Ogden, J. (2019). </a:t>
            </a:r>
            <a:r>
              <a:rPr lang="en-US" sz="1400" i="1" dirty="0">
                <a:solidFill>
                  <a:schemeClr val="accent1"/>
                </a:solidFill>
                <a:latin typeface="Arial" pitchFamily="34" charset="0"/>
                <a:ea typeface="Arial" pitchFamily="34" charset="-122"/>
                <a:cs typeface="Arial" pitchFamily="34" charset="-120"/>
              </a:rPr>
              <a:t>The Psychology of Health and Illness</a:t>
            </a:r>
            <a:r>
              <a:rPr lang="en-US" sz="1400" dirty="0">
                <a:solidFill>
                  <a:schemeClr val="accent1"/>
                </a:solidFill>
                <a:latin typeface="Arial" pitchFamily="34" charset="0"/>
                <a:ea typeface="Arial" pitchFamily="34" charset="-122"/>
                <a:cs typeface="Arial" pitchFamily="34" charset="-120"/>
              </a:rPr>
              <a:t>.</a:t>
            </a:r>
            <a:endParaRPr lang="en-US" sz="1400" dirty="0">
              <a:solidFill>
                <a:schemeClr val="accent1"/>
              </a:solidFill>
            </a:endParaRPr>
          </a:p>
        </p:txBody>
      </p:sp>
      <p:sp>
        <p:nvSpPr>
          <p:cNvPr id="5" name="Text 3"/>
          <p:cNvSpPr/>
          <p:nvPr/>
        </p:nvSpPr>
        <p:spPr>
          <a:xfrm>
            <a:off x="1378347" y="3157140"/>
            <a:ext cx="9624012" cy="248840"/>
          </a:xfrm>
          <a:prstGeom prst="rect">
            <a:avLst/>
          </a:prstGeom>
          <a:noFill/>
          <a:ln/>
        </p:spPr>
        <p:txBody>
          <a:bodyPr wrap="square" lIns="0" tIns="0" rIns="0" bIns="0" rtlCol="0" anchor="t"/>
          <a:lstStyle/>
          <a:p>
            <a:pPr>
              <a:lnSpc>
                <a:spcPts val="1960"/>
              </a:lnSpc>
            </a:pPr>
            <a:r>
              <a:rPr lang="en-US" sz="1400" dirty="0">
                <a:solidFill>
                  <a:schemeClr val="accent1"/>
                </a:solidFill>
                <a:latin typeface="Arial" pitchFamily="34" charset="0"/>
                <a:ea typeface="Arial" pitchFamily="34" charset="-122"/>
                <a:cs typeface="Arial" pitchFamily="34" charset="-120"/>
              </a:rPr>
              <a:t>• Prochaska, J.O., &amp; DiClemente, C.C. (1982). </a:t>
            </a:r>
            <a:r>
              <a:rPr lang="en-GB" sz="1600" dirty="0">
                <a:solidFill>
                  <a:schemeClr val="accent1"/>
                </a:solidFill>
                <a:latin typeface="Arial" panose="020B0604020202020204" pitchFamily="34" charset="0"/>
                <a:cs typeface="Arial" panose="020B0604020202020204" pitchFamily="34" charset="0"/>
              </a:rPr>
              <a:t>Transtheoretical therapy: Toward a more integrative model of change</a:t>
            </a:r>
            <a:r>
              <a:rPr lang="en-US" sz="1600" dirty="0">
                <a:solidFill>
                  <a:schemeClr val="accent1"/>
                </a:solidFill>
                <a:latin typeface="Arial" panose="020B0604020202020204" pitchFamily="34" charset="0"/>
                <a:ea typeface="Arial" pitchFamily="34" charset="-122"/>
                <a:cs typeface="Arial" panose="020B0604020202020204" pitchFamily="34" charset="0"/>
              </a:rPr>
              <a:t>. </a:t>
            </a:r>
            <a:r>
              <a:rPr lang="en-US" sz="1400" i="1" dirty="0">
                <a:solidFill>
                  <a:schemeClr val="accent1"/>
                </a:solidFill>
                <a:latin typeface="Arial" pitchFamily="34" charset="0"/>
                <a:ea typeface="Arial" pitchFamily="34" charset="-122"/>
                <a:cs typeface="Arial" pitchFamily="34" charset="-120"/>
              </a:rPr>
              <a:t>Psychotherapy, 19</a:t>
            </a:r>
            <a:r>
              <a:rPr lang="en-US" sz="1400" dirty="0">
                <a:solidFill>
                  <a:schemeClr val="accent1"/>
                </a:solidFill>
                <a:latin typeface="Arial" pitchFamily="34" charset="0"/>
                <a:ea typeface="Arial" pitchFamily="34" charset="-122"/>
                <a:cs typeface="Arial" pitchFamily="34" charset="-120"/>
              </a:rPr>
              <a:t>(3), 276-288.</a:t>
            </a:r>
            <a:endParaRPr lang="en-US" sz="1400" dirty="0">
              <a:solidFill>
                <a:schemeClr val="accent1"/>
              </a:solidFill>
            </a:endParaRPr>
          </a:p>
        </p:txBody>
      </p:sp>
      <p:sp>
        <p:nvSpPr>
          <p:cNvPr id="6" name="Text 4"/>
          <p:cNvSpPr/>
          <p:nvPr/>
        </p:nvSpPr>
        <p:spPr>
          <a:xfrm>
            <a:off x="1378346" y="3738763"/>
            <a:ext cx="9624012" cy="248840"/>
          </a:xfrm>
          <a:prstGeom prst="rect">
            <a:avLst/>
          </a:prstGeom>
          <a:noFill/>
          <a:ln/>
        </p:spPr>
        <p:txBody>
          <a:bodyPr wrap="square" lIns="0" tIns="0" rIns="0" bIns="0" rtlCol="0" anchor="t"/>
          <a:lstStyle/>
          <a:p>
            <a:pPr>
              <a:lnSpc>
                <a:spcPts val="1960"/>
              </a:lnSpc>
            </a:pPr>
            <a:r>
              <a:rPr lang="en-US" sz="1400" dirty="0">
                <a:solidFill>
                  <a:schemeClr val="accent1"/>
                </a:solidFill>
                <a:latin typeface="Arial" pitchFamily="34" charset="0"/>
                <a:ea typeface="Arial" pitchFamily="34" charset="-122"/>
                <a:cs typeface="Arial" pitchFamily="34" charset="-120"/>
              </a:rPr>
              <a:t>• Ajzen, I. (1991). Theory of planned behavior. </a:t>
            </a:r>
            <a:r>
              <a:rPr lang="en-US" sz="1400" i="1" dirty="0">
                <a:solidFill>
                  <a:schemeClr val="accent1"/>
                </a:solidFill>
                <a:latin typeface="Arial" pitchFamily="34" charset="0"/>
                <a:ea typeface="Arial" pitchFamily="34" charset="-122"/>
                <a:cs typeface="Arial" pitchFamily="34" charset="-120"/>
              </a:rPr>
              <a:t>Organizational Behavior and Human Decision Processes, 50</a:t>
            </a:r>
            <a:r>
              <a:rPr lang="en-US" sz="1400" dirty="0">
                <a:solidFill>
                  <a:schemeClr val="accent1"/>
                </a:solidFill>
                <a:latin typeface="Arial" pitchFamily="34" charset="0"/>
                <a:ea typeface="Arial" pitchFamily="34" charset="-122"/>
                <a:cs typeface="Arial" pitchFamily="34" charset="-120"/>
              </a:rPr>
              <a:t>(2), 179-211.</a:t>
            </a:r>
            <a:endParaRPr lang="en-US" sz="1400" dirty="0">
              <a:solidFill>
                <a:schemeClr val="accent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11</TotalTime>
  <Words>1233</Words>
  <Application>Microsoft Macintosh PowerPoint</Application>
  <PresentationFormat>Widescreen</PresentationFormat>
  <Paragraphs>150</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2</cp:revision>
  <dcterms:created xsi:type="dcterms:W3CDTF">2026-03-04T16:29:48Z</dcterms:created>
  <dcterms:modified xsi:type="dcterms:W3CDTF">2026-03-04T21:26:18Z</dcterms:modified>
</cp:coreProperties>
</file>