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ink/ink1.xml" ContentType="application/inkml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68" r:id="rId13"/>
    <p:sldId id="269" r:id="rId14"/>
    <p:sldId id="270" r:id="rId15"/>
    <p:sldId id="271" r:id="rId16"/>
    <p:sldId id="273" r:id="rId17"/>
    <p:sldId id="258" r:id="rId18"/>
    <p:sldId id="272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582A45-26D2-EADF-D88C-BC0AADA3D00A}" v="66" dt="2026-01-13T17:24:43.646"/>
    <p1510:client id="{4C3F6220-D960-9DB2-0B1A-FDB387FEE0F8}" v="335" dt="2026-01-13T18:36:19.700"/>
    <p1510:client id="{5427957B-6893-14B7-07F3-21F2BC1A9738}" v="518" dt="2026-01-13T20:11:50.850"/>
    <p1510:client id="{AD1D0CB5-5021-038F-2ABF-97A3F3C32FB0}" v="4" dt="2026-01-13T19:00:49.270"/>
    <p1510:client id="{ED95FD4D-B83D-06CA-14DC-D1362F5F97F3}" v="186" dt="2026-01-13T04:00:35.1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523ED8-AE2E-4C10-94CB-9106EE6C70E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19B2FD-35AE-443E-A3D7-D02E8C358CE5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600" dirty="0">
              <a:solidFill>
                <a:srgbClr val="FFFFFF"/>
              </a:solidFill>
              <a:latin typeface="Aptos"/>
              <a:ea typeface="+mn-ea"/>
              <a:cs typeface="+mn-cs"/>
            </a:rPr>
            <a:t>Welsh Government–led strategy to grow international business events</a:t>
          </a:r>
          <a:endParaRPr lang="en-US" sz="1600" dirty="0">
            <a:solidFill>
              <a:srgbClr val="FFFFFF"/>
            </a:solidFill>
            <a:latin typeface="Aptos"/>
            <a:ea typeface="+mn-ea"/>
            <a:cs typeface="+mn-cs"/>
          </a:endParaRPr>
        </a:p>
      </dgm:t>
    </dgm:pt>
    <dgm:pt modelId="{71A0A752-CFDB-4B5C-AAC4-4BA4F4B71A5F}" type="parTrans" cxnId="{695DF6D5-C2F0-4448-868D-83C4759FF2E7}">
      <dgm:prSet/>
      <dgm:spPr/>
      <dgm:t>
        <a:bodyPr/>
        <a:lstStyle/>
        <a:p>
          <a:endParaRPr lang="en-US"/>
        </a:p>
      </dgm:t>
    </dgm:pt>
    <dgm:pt modelId="{269C77C9-328B-4E96-BAE5-0414B4E6934B}" type="sibTrans" cxnId="{695DF6D5-C2F0-4448-868D-83C4759FF2E7}">
      <dgm:prSet/>
      <dgm:spPr/>
      <dgm:t>
        <a:bodyPr/>
        <a:lstStyle/>
        <a:p>
          <a:endParaRPr lang="en-US"/>
        </a:p>
      </dgm:t>
    </dgm:pt>
    <dgm:pt modelId="{7966715B-365D-4875-B5F6-08BAACB84F77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6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Ambassador programme uses professional networks to attract event bids</a:t>
          </a:r>
          <a:endParaRPr lang="en-US" sz="16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2BD4C677-C94A-4734-BBCF-D2ADA54ACC94}" type="parTrans" cxnId="{F3AD52EB-8191-45A3-913B-19D15D6FFEC3}">
      <dgm:prSet/>
      <dgm:spPr/>
      <dgm:t>
        <a:bodyPr/>
        <a:lstStyle/>
        <a:p>
          <a:endParaRPr lang="en-US"/>
        </a:p>
      </dgm:t>
    </dgm:pt>
    <dgm:pt modelId="{29EDCBC7-2C4D-4360-84A2-E0B72EC44DB5}" type="sibTrans" cxnId="{F3AD52EB-8191-45A3-913B-19D15D6FFEC3}">
      <dgm:prSet/>
      <dgm:spPr/>
      <dgm:t>
        <a:bodyPr/>
        <a:lstStyle/>
        <a:p>
          <a:endParaRPr lang="en-US"/>
        </a:p>
      </dgm:t>
    </dgm:pt>
    <dgm:pt modelId="{4C52F098-41FA-4824-9293-8B2DD7DEEA1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6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Focus on association, corporate, and incentive travel markets</a:t>
          </a:r>
          <a:endParaRPr lang="en-US" sz="16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C0D4E5DD-6DE0-4D28-AA6A-A7B95597630F}" type="parTrans" cxnId="{9DFC49D5-48E9-4D2D-862D-755481CBC513}">
      <dgm:prSet/>
      <dgm:spPr/>
      <dgm:t>
        <a:bodyPr/>
        <a:lstStyle/>
        <a:p>
          <a:endParaRPr lang="en-US"/>
        </a:p>
      </dgm:t>
    </dgm:pt>
    <dgm:pt modelId="{D5849ECF-ACFC-4C8E-964B-5B6FCB161658}" type="sibTrans" cxnId="{9DFC49D5-48E9-4D2D-862D-755481CBC513}">
      <dgm:prSet/>
      <dgm:spPr/>
      <dgm:t>
        <a:bodyPr/>
        <a:lstStyle/>
        <a:p>
          <a:endParaRPr lang="en-US"/>
        </a:p>
      </dgm:t>
    </dgm:pt>
    <dgm:pt modelId="{1951F484-6783-4725-94DD-B22EDDBA6059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6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Strategy structured around the People, Place, and Planet framework</a:t>
          </a:r>
          <a:endParaRPr lang="en-US" sz="16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3FB9B124-D1F2-4649-A214-DDAB8758CDF1}" type="parTrans" cxnId="{49226FFD-5781-458F-9614-7A0AC8C7F15E}">
      <dgm:prSet/>
      <dgm:spPr/>
      <dgm:t>
        <a:bodyPr/>
        <a:lstStyle/>
        <a:p>
          <a:endParaRPr lang="en-US"/>
        </a:p>
      </dgm:t>
    </dgm:pt>
    <dgm:pt modelId="{0F43B0E8-9339-4D44-9B9F-219383446F2E}" type="sibTrans" cxnId="{49226FFD-5781-458F-9614-7A0AC8C7F15E}">
      <dgm:prSet/>
      <dgm:spPr/>
      <dgm:t>
        <a:bodyPr/>
        <a:lstStyle/>
        <a:p>
          <a:endParaRPr lang="en-US"/>
        </a:p>
      </dgm:t>
    </dgm:pt>
    <dgm:pt modelId="{D1DE01F4-EEE0-4880-B1EF-33F929F3A281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6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Aligned with national events, tourism, and wellbeing policy</a:t>
          </a:r>
          <a:endParaRPr lang="en-US" sz="16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8272282F-E401-4356-B21B-65B9E2A13C2F}" type="parTrans" cxnId="{78B5AB27-CBF3-4835-912A-624F020BBDFA}">
      <dgm:prSet/>
      <dgm:spPr/>
      <dgm:t>
        <a:bodyPr/>
        <a:lstStyle/>
        <a:p>
          <a:endParaRPr lang="en-US"/>
        </a:p>
      </dgm:t>
    </dgm:pt>
    <dgm:pt modelId="{DDB032AA-37FD-499A-97AA-DCFE151C5CF1}" type="sibTrans" cxnId="{78B5AB27-CBF3-4835-912A-624F020BBDFA}">
      <dgm:prSet/>
      <dgm:spPr/>
      <dgm:t>
        <a:bodyPr/>
        <a:lstStyle/>
        <a:p>
          <a:endParaRPr lang="en-US"/>
        </a:p>
      </dgm:t>
    </dgm:pt>
    <dgm:pt modelId="{8D0405EF-2057-4004-92AD-8A14D648841F}" type="pres">
      <dgm:prSet presAssocID="{55523ED8-AE2E-4C10-94CB-9106EE6C70E2}" presName="linear" presStyleCnt="0">
        <dgm:presLayoutVars>
          <dgm:animLvl val="lvl"/>
          <dgm:resizeHandles val="exact"/>
        </dgm:presLayoutVars>
      </dgm:prSet>
      <dgm:spPr/>
    </dgm:pt>
    <dgm:pt modelId="{215B05E1-BECD-4485-9C58-F489AB4E818B}" type="pres">
      <dgm:prSet presAssocID="{C519B2FD-35AE-443E-A3D7-D02E8C358CE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689F24F-7DCF-4A49-84E6-465A830A7B07}" type="pres">
      <dgm:prSet presAssocID="{269C77C9-328B-4E96-BAE5-0414B4E6934B}" presName="spacer" presStyleCnt="0"/>
      <dgm:spPr/>
    </dgm:pt>
    <dgm:pt modelId="{58F13A2A-5272-44ED-A5CC-3F55C4888E43}" type="pres">
      <dgm:prSet presAssocID="{7966715B-365D-4875-B5F6-08BAACB84F7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7E3BCC9-A91F-4074-B9E0-07DC038703EA}" type="pres">
      <dgm:prSet presAssocID="{29EDCBC7-2C4D-4360-84A2-E0B72EC44DB5}" presName="spacer" presStyleCnt="0"/>
      <dgm:spPr/>
    </dgm:pt>
    <dgm:pt modelId="{B1587AAB-927B-4021-B159-4436A73970FD}" type="pres">
      <dgm:prSet presAssocID="{4C52F098-41FA-4824-9293-8B2DD7DEEA1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6BB34D8-D7BF-4C73-B256-B5E1CD2A56F9}" type="pres">
      <dgm:prSet presAssocID="{D5849ECF-ACFC-4C8E-964B-5B6FCB161658}" presName="spacer" presStyleCnt="0"/>
      <dgm:spPr/>
    </dgm:pt>
    <dgm:pt modelId="{5C60CE6F-0F3B-4241-8082-7BCECE582046}" type="pres">
      <dgm:prSet presAssocID="{1951F484-6783-4725-94DD-B22EDDBA605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F12D38B-CF8C-49DC-B7ED-C7A0D7A7A225}" type="pres">
      <dgm:prSet presAssocID="{0F43B0E8-9339-4D44-9B9F-219383446F2E}" presName="spacer" presStyleCnt="0"/>
      <dgm:spPr/>
    </dgm:pt>
    <dgm:pt modelId="{BF63B6BB-8161-4D56-98CE-C58E48B75417}" type="pres">
      <dgm:prSet presAssocID="{D1DE01F4-EEE0-4880-B1EF-33F929F3A28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FD42F15-FCC5-4577-BE63-65E28B06A6E6}" type="presOf" srcId="{C519B2FD-35AE-443E-A3D7-D02E8C358CE5}" destId="{215B05E1-BECD-4485-9C58-F489AB4E818B}" srcOrd="0" destOrd="0" presId="urn:microsoft.com/office/officeart/2005/8/layout/vList2"/>
    <dgm:cxn modelId="{78B5AB27-CBF3-4835-912A-624F020BBDFA}" srcId="{55523ED8-AE2E-4C10-94CB-9106EE6C70E2}" destId="{D1DE01F4-EEE0-4880-B1EF-33F929F3A281}" srcOrd="4" destOrd="0" parTransId="{8272282F-E401-4356-B21B-65B9E2A13C2F}" sibTransId="{DDB032AA-37FD-499A-97AA-DCFE151C5CF1}"/>
    <dgm:cxn modelId="{A8C0BA40-7F81-49B5-805C-D08DF48A19B5}" type="presOf" srcId="{1951F484-6783-4725-94DD-B22EDDBA6059}" destId="{5C60CE6F-0F3B-4241-8082-7BCECE582046}" srcOrd="0" destOrd="0" presId="urn:microsoft.com/office/officeart/2005/8/layout/vList2"/>
    <dgm:cxn modelId="{66EC0A4C-9B6E-48AF-9C9F-7634F8742633}" type="presOf" srcId="{D1DE01F4-EEE0-4880-B1EF-33F929F3A281}" destId="{BF63B6BB-8161-4D56-98CE-C58E48B75417}" srcOrd="0" destOrd="0" presId="urn:microsoft.com/office/officeart/2005/8/layout/vList2"/>
    <dgm:cxn modelId="{EEA6124E-9EA6-4C53-9683-E413CA4E63C5}" type="presOf" srcId="{4C52F098-41FA-4824-9293-8B2DD7DEEA18}" destId="{B1587AAB-927B-4021-B159-4436A73970FD}" srcOrd="0" destOrd="0" presId="urn:microsoft.com/office/officeart/2005/8/layout/vList2"/>
    <dgm:cxn modelId="{E02E3ABB-30B8-4206-B784-2096A22C3416}" type="presOf" srcId="{55523ED8-AE2E-4C10-94CB-9106EE6C70E2}" destId="{8D0405EF-2057-4004-92AD-8A14D648841F}" srcOrd="0" destOrd="0" presId="urn:microsoft.com/office/officeart/2005/8/layout/vList2"/>
    <dgm:cxn modelId="{9DFC49D5-48E9-4D2D-862D-755481CBC513}" srcId="{55523ED8-AE2E-4C10-94CB-9106EE6C70E2}" destId="{4C52F098-41FA-4824-9293-8B2DD7DEEA18}" srcOrd="2" destOrd="0" parTransId="{C0D4E5DD-6DE0-4D28-AA6A-A7B95597630F}" sibTransId="{D5849ECF-ACFC-4C8E-964B-5B6FCB161658}"/>
    <dgm:cxn modelId="{695DF6D5-C2F0-4448-868D-83C4759FF2E7}" srcId="{55523ED8-AE2E-4C10-94CB-9106EE6C70E2}" destId="{C519B2FD-35AE-443E-A3D7-D02E8C358CE5}" srcOrd="0" destOrd="0" parTransId="{71A0A752-CFDB-4B5C-AAC4-4BA4F4B71A5F}" sibTransId="{269C77C9-328B-4E96-BAE5-0414B4E6934B}"/>
    <dgm:cxn modelId="{1FF338E4-1606-4B27-B8F1-BCFF50BA3187}" type="presOf" srcId="{7966715B-365D-4875-B5F6-08BAACB84F77}" destId="{58F13A2A-5272-44ED-A5CC-3F55C4888E43}" srcOrd="0" destOrd="0" presId="urn:microsoft.com/office/officeart/2005/8/layout/vList2"/>
    <dgm:cxn modelId="{F3AD52EB-8191-45A3-913B-19D15D6FFEC3}" srcId="{55523ED8-AE2E-4C10-94CB-9106EE6C70E2}" destId="{7966715B-365D-4875-B5F6-08BAACB84F77}" srcOrd="1" destOrd="0" parTransId="{2BD4C677-C94A-4734-BBCF-D2ADA54ACC94}" sibTransId="{29EDCBC7-2C4D-4360-84A2-E0B72EC44DB5}"/>
    <dgm:cxn modelId="{49226FFD-5781-458F-9614-7A0AC8C7F15E}" srcId="{55523ED8-AE2E-4C10-94CB-9106EE6C70E2}" destId="{1951F484-6783-4725-94DD-B22EDDBA6059}" srcOrd="3" destOrd="0" parTransId="{3FB9B124-D1F2-4649-A214-DDAB8758CDF1}" sibTransId="{0F43B0E8-9339-4D44-9B9F-219383446F2E}"/>
    <dgm:cxn modelId="{AF39CF62-7FEC-4BD5-B0F8-1EAED83D855D}" type="presParOf" srcId="{8D0405EF-2057-4004-92AD-8A14D648841F}" destId="{215B05E1-BECD-4485-9C58-F489AB4E818B}" srcOrd="0" destOrd="0" presId="urn:microsoft.com/office/officeart/2005/8/layout/vList2"/>
    <dgm:cxn modelId="{173B3C43-0877-4EE8-8523-02E5A37F379E}" type="presParOf" srcId="{8D0405EF-2057-4004-92AD-8A14D648841F}" destId="{3689F24F-7DCF-4A49-84E6-465A830A7B07}" srcOrd="1" destOrd="0" presId="urn:microsoft.com/office/officeart/2005/8/layout/vList2"/>
    <dgm:cxn modelId="{6495578F-DE5B-4250-9786-F9F239FE1DEE}" type="presParOf" srcId="{8D0405EF-2057-4004-92AD-8A14D648841F}" destId="{58F13A2A-5272-44ED-A5CC-3F55C4888E43}" srcOrd="2" destOrd="0" presId="urn:microsoft.com/office/officeart/2005/8/layout/vList2"/>
    <dgm:cxn modelId="{4B6856E5-A009-4E61-8EB3-6C3EFE496875}" type="presParOf" srcId="{8D0405EF-2057-4004-92AD-8A14D648841F}" destId="{27E3BCC9-A91F-4074-B9E0-07DC038703EA}" srcOrd="3" destOrd="0" presId="urn:microsoft.com/office/officeart/2005/8/layout/vList2"/>
    <dgm:cxn modelId="{BB3D43A9-EBDC-48C6-B4BE-FDD1619616A6}" type="presParOf" srcId="{8D0405EF-2057-4004-92AD-8A14D648841F}" destId="{B1587AAB-927B-4021-B159-4436A73970FD}" srcOrd="4" destOrd="0" presId="urn:microsoft.com/office/officeart/2005/8/layout/vList2"/>
    <dgm:cxn modelId="{65719B96-DEBB-4167-9334-ABBC546D03FE}" type="presParOf" srcId="{8D0405EF-2057-4004-92AD-8A14D648841F}" destId="{76BB34D8-D7BF-4C73-B256-B5E1CD2A56F9}" srcOrd="5" destOrd="0" presId="urn:microsoft.com/office/officeart/2005/8/layout/vList2"/>
    <dgm:cxn modelId="{33B020EA-5241-4888-A39F-E265BBA5CD4C}" type="presParOf" srcId="{8D0405EF-2057-4004-92AD-8A14D648841F}" destId="{5C60CE6F-0F3B-4241-8082-7BCECE582046}" srcOrd="6" destOrd="0" presId="urn:microsoft.com/office/officeart/2005/8/layout/vList2"/>
    <dgm:cxn modelId="{297005A1-298C-43EE-8D9A-71909B245D6A}" type="presParOf" srcId="{8D0405EF-2057-4004-92AD-8A14D648841F}" destId="{3F12D38B-CF8C-49DC-B7ED-C7A0D7A7A225}" srcOrd="7" destOrd="0" presId="urn:microsoft.com/office/officeart/2005/8/layout/vList2"/>
    <dgm:cxn modelId="{D4DC8742-0181-43C9-9940-A0507B6CFB23}" type="presParOf" srcId="{8D0405EF-2057-4004-92AD-8A14D648841F}" destId="{BF63B6BB-8161-4D56-98CE-C58E48B7541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AF3E5E-0B17-4ED9-A6C0-F915514C11F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735AA99-CF47-4FC0-8D42-6DEFBF4C55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Business events are a high-value form of tourism with above-average visitor spend</a:t>
          </a:r>
          <a:endParaRPr lang="en-US" dirty="0"/>
        </a:p>
      </dgm:t>
    </dgm:pt>
    <dgm:pt modelId="{17AD9F43-C6FE-40BF-A5B7-05AF055B4CDF}" type="parTrans" cxnId="{A42F5E5D-24E8-4424-B130-92D2D5F088F6}">
      <dgm:prSet/>
      <dgm:spPr/>
      <dgm:t>
        <a:bodyPr/>
        <a:lstStyle/>
        <a:p>
          <a:endParaRPr lang="en-US"/>
        </a:p>
      </dgm:t>
    </dgm:pt>
    <dgm:pt modelId="{9F3026CB-5A0F-4289-B0F0-AAB34BCF823F}" type="sibTrans" cxnId="{A42F5E5D-24E8-4424-B130-92D2D5F088F6}">
      <dgm:prSet/>
      <dgm:spPr/>
      <dgm:t>
        <a:bodyPr/>
        <a:lstStyle/>
        <a:p>
          <a:endParaRPr lang="en-US"/>
        </a:p>
      </dgm:t>
    </dgm:pt>
    <dgm:pt modelId="{2DC2C695-4401-4FCA-BD2F-1AAACB51FF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MICE supports year-round tourism and reduces seasonality</a:t>
          </a:r>
          <a:endParaRPr lang="en-US" dirty="0"/>
        </a:p>
      </dgm:t>
    </dgm:pt>
    <dgm:pt modelId="{AE96E5B4-4CE8-411E-84E2-1867E29C20F4}" type="parTrans" cxnId="{BD15618D-DBBE-46B9-961C-E1FE46C41594}">
      <dgm:prSet/>
      <dgm:spPr/>
      <dgm:t>
        <a:bodyPr/>
        <a:lstStyle/>
        <a:p>
          <a:endParaRPr lang="en-US"/>
        </a:p>
      </dgm:t>
    </dgm:pt>
    <dgm:pt modelId="{AE3B6B8B-1E0A-474E-9C3C-8F509E3C4177}" type="sibTrans" cxnId="{BD15618D-DBBE-46B9-961C-E1FE46C41594}">
      <dgm:prSet/>
      <dgm:spPr/>
      <dgm:t>
        <a:bodyPr/>
        <a:lstStyle/>
        <a:p>
          <a:endParaRPr lang="en-US"/>
        </a:p>
      </dgm:t>
    </dgm:pt>
    <dgm:pt modelId="{93423D5A-DDEB-4520-8A4F-7E48353094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Events generate wider economic benefits through accommodation, transport, and supply chains</a:t>
          </a:r>
          <a:endParaRPr lang="en-US" dirty="0"/>
        </a:p>
      </dgm:t>
    </dgm:pt>
    <dgm:pt modelId="{CEE1E8D0-7B35-4DDB-8B99-BA8B6F5CA5DE}" type="parTrans" cxnId="{0462F8F5-84FD-4976-94F5-BD2C574438BE}">
      <dgm:prSet/>
      <dgm:spPr/>
      <dgm:t>
        <a:bodyPr/>
        <a:lstStyle/>
        <a:p>
          <a:endParaRPr lang="en-US"/>
        </a:p>
      </dgm:t>
    </dgm:pt>
    <dgm:pt modelId="{50EB2443-93F6-409D-8224-0A23378339D9}" type="sibTrans" cxnId="{0462F8F5-84FD-4976-94F5-BD2C574438BE}">
      <dgm:prSet/>
      <dgm:spPr/>
      <dgm:t>
        <a:bodyPr/>
        <a:lstStyle/>
        <a:p>
          <a:endParaRPr lang="en-US"/>
        </a:p>
      </dgm:t>
    </dgm:pt>
    <dgm:pt modelId="{4A4B3497-54E2-46DE-948E-B25134B091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Business events enhance destination reputation and encourage repeat leisure visits</a:t>
          </a:r>
          <a:endParaRPr lang="en-US" dirty="0"/>
        </a:p>
      </dgm:t>
    </dgm:pt>
    <dgm:pt modelId="{72CC5C8A-43B1-4D86-BF8B-580FCF0F0D3A}" type="parTrans" cxnId="{4416766D-D985-4B45-A468-663D4660778B}">
      <dgm:prSet/>
      <dgm:spPr/>
      <dgm:t>
        <a:bodyPr/>
        <a:lstStyle/>
        <a:p>
          <a:endParaRPr lang="en-US"/>
        </a:p>
      </dgm:t>
    </dgm:pt>
    <dgm:pt modelId="{EA5BE772-0636-444A-AF9A-BA434855A62F}" type="sibTrans" cxnId="{4416766D-D985-4B45-A468-663D4660778B}">
      <dgm:prSet/>
      <dgm:spPr/>
      <dgm:t>
        <a:bodyPr/>
        <a:lstStyle/>
        <a:p>
          <a:endParaRPr lang="en-US"/>
        </a:p>
      </dgm:t>
    </dgm:pt>
    <dgm:pt modelId="{9C5A1D39-E1BD-4572-823F-3597A1D9B3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MICE contributes to regional development beyond traditional tourism hotspots</a:t>
          </a:r>
          <a:endParaRPr lang="en-US" dirty="0"/>
        </a:p>
      </dgm:t>
    </dgm:pt>
    <dgm:pt modelId="{CF239826-21C5-4FFA-A057-7354BF567D6C}" type="parTrans" cxnId="{D17E0AA8-9690-4A28-98ED-4F3504911C87}">
      <dgm:prSet/>
      <dgm:spPr/>
      <dgm:t>
        <a:bodyPr/>
        <a:lstStyle/>
        <a:p>
          <a:endParaRPr lang="en-US"/>
        </a:p>
      </dgm:t>
    </dgm:pt>
    <dgm:pt modelId="{4E5F99C7-C0B9-4973-9A0C-CDB7B27BEFEF}" type="sibTrans" cxnId="{D17E0AA8-9690-4A28-98ED-4F3504911C87}">
      <dgm:prSet/>
      <dgm:spPr/>
      <dgm:t>
        <a:bodyPr/>
        <a:lstStyle/>
        <a:p>
          <a:endParaRPr lang="en-US"/>
        </a:p>
      </dgm:t>
    </dgm:pt>
    <dgm:pt modelId="{7DEA778A-8283-4564-B74D-9086CDFC3141}" type="pres">
      <dgm:prSet presAssocID="{5AAF3E5E-0B17-4ED9-A6C0-F915514C11F4}" presName="root" presStyleCnt="0">
        <dgm:presLayoutVars>
          <dgm:dir/>
          <dgm:resizeHandles val="exact"/>
        </dgm:presLayoutVars>
      </dgm:prSet>
      <dgm:spPr/>
    </dgm:pt>
    <dgm:pt modelId="{DACC7AEA-A931-4BBA-984F-DA5E5876072B}" type="pres">
      <dgm:prSet presAssocID="{1735AA99-CF47-4FC0-8D42-6DEFBF4C5528}" presName="compNode" presStyleCnt="0"/>
      <dgm:spPr/>
    </dgm:pt>
    <dgm:pt modelId="{1DC43E77-BB75-40DA-BF75-C91CCB95AA59}" type="pres">
      <dgm:prSet presAssocID="{1735AA99-CF47-4FC0-8D42-6DEFBF4C552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38E09BD9-0462-4E68-95A6-09BF47072328}" type="pres">
      <dgm:prSet presAssocID="{1735AA99-CF47-4FC0-8D42-6DEFBF4C5528}" presName="spaceRect" presStyleCnt="0"/>
      <dgm:spPr/>
    </dgm:pt>
    <dgm:pt modelId="{CA0BDA57-B2BB-4782-9C1E-D2685C4078E3}" type="pres">
      <dgm:prSet presAssocID="{1735AA99-CF47-4FC0-8D42-6DEFBF4C5528}" presName="textRect" presStyleLbl="revTx" presStyleIdx="0" presStyleCnt="5">
        <dgm:presLayoutVars>
          <dgm:chMax val="1"/>
          <dgm:chPref val="1"/>
        </dgm:presLayoutVars>
      </dgm:prSet>
      <dgm:spPr/>
    </dgm:pt>
    <dgm:pt modelId="{039D9FB5-5DE3-45C7-B370-367C812FBCEC}" type="pres">
      <dgm:prSet presAssocID="{9F3026CB-5A0F-4289-B0F0-AAB34BCF823F}" presName="sibTrans" presStyleCnt="0"/>
      <dgm:spPr/>
    </dgm:pt>
    <dgm:pt modelId="{0DBE8C41-4BC7-4C7E-9512-050CDBFF7F52}" type="pres">
      <dgm:prSet presAssocID="{2DC2C695-4401-4FCA-BD2F-1AAACB51FF49}" presName="compNode" presStyleCnt="0"/>
      <dgm:spPr/>
    </dgm:pt>
    <dgm:pt modelId="{B322209C-26A3-4C22-AA1B-719E264B69E4}" type="pres">
      <dgm:prSet presAssocID="{2DC2C695-4401-4FCA-BD2F-1AAACB51FF4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t"/>
        </a:ext>
      </dgm:extLst>
    </dgm:pt>
    <dgm:pt modelId="{923CFFAF-29DE-4C1A-B75D-7BEEE6A3D1B6}" type="pres">
      <dgm:prSet presAssocID="{2DC2C695-4401-4FCA-BD2F-1AAACB51FF49}" presName="spaceRect" presStyleCnt="0"/>
      <dgm:spPr/>
    </dgm:pt>
    <dgm:pt modelId="{0730B8F4-6089-479F-8CAB-A488D58B4784}" type="pres">
      <dgm:prSet presAssocID="{2DC2C695-4401-4FCA-BD2F-1AAACB51FF49}" presName="textRect" presStyleLbl="revTx" presStyleIdx="1" presStyleCnt="5">
        <dgm:presLayoutVars>
          <dgm:chMax val="1"/>
          <dgm:chPref val="1"/>
        </dgm:presLayoutVars>
      </dgm:prSet>
      <dgm:spPr/>
    </dgm:pt>
    <dgm:pt modelId="{7EE550A5-F32E-4658-9270-D864583CED51}" type="pres">
      <dgm:prSet presAssocID="{AE3B6B8B-1E0A-474E-9C3C-8F509E3C4177}" presName="sibTrans" presStyleCnt="0"/>
      <dgm:spPr/>
    </dgm:pt>
    <dgm:pt modelId="{FBC755E6-5BD9-44D2-BC90-B4B89E46A4C4}" type="pres">
      <dgm:prSet presAssocID="{93423D5A-DDEB-4520-8A4F-7E4835309433}" presName="compNode" presStyleCnt="0"/>
      <dgm:spPr/>
    </dgm:pt>
    <dgm:pt modelId="{6B56108D-B5AF-4308-94DD-40EC9C8ACD3D}" type="pres">
      <dgm:prSet presAssocID="{93423D5A-DDEB-4520-8A4F-7E483530943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CE41A39E-376B-45B1-9C15-D03A83C14713}" type="pres">
      <dgm:prSet presAssocID="{93423D5A-DDEB-4520-8A4F-7E4835309433}" presName="spaceRect" presStyleCnt="0"/>
      <dgm:spPr/>
    </dgm:pt>
    <dgm:pt modelId="{B05B88E1-CB0A-4F91-B699-F60BCA314D58}" type="pres">
      <dgm:prSet presAssocID="{93423D5A-DDEB-4520-8A4F-7E4835309433}" presName="textRect" presStyleLbl="revTx" presStyleIdx="2" presStyleCnt="5">
        <dgm:presLayoutVars>
          <dgm:chMax val="1"/>
          <dgm:chPref val="1"/>
        </dgm:presLayoutVars>
      </dgm:prSet>
      <dgm:spPr/>
    </dgm:pt>
    <dgm:pt modelId="{EB8FD23C-7D22-4A62-96AF-AE805C0A43C9}" type="pres">
      <dgm:prSet presAssocID="{50EB2443-93F6-409D-8224-0A23378339D9}" presName="sibTrans" presStyleCnt="0"/>
      <dgm:spPr/>
    </dgm:pt>
    <dgm:pt modelId="{A9749EB2-EAE2-42CB-9839-9F4D33981979}" type="pres">
      <dgm:prSet presAssocID="{4A4B3497-54E2-46DE-948E-B25134B09191}" presName="compNode" presStyleCnt="0"/>
      <dgm:spPr/>
    </dgm:pt>
    <dgm:pt modelId="{6F9E00A7-BFF5-4951-A478-5DE509C4C9FD}" type="pres">
      <dgm:prSet presAssocID="{4A4B3497-54E2-46DE-948E-B25134B0919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C7F97B7-518A-4258-A88A-EB605F8266E0}" type="pres">
      <dgm:prSet presAssocID="{4A4B3497-54E2-46DE-948E-B25134B09191}" presName="spaceRect" presStyleCnt="0"/>
      <dgm:spPr/>
    </dgm:pt>
    <dgm:pt modelId="{85CDE513-BA32-4987-889B-137B6D54B2CC}" type="pres">
      <dgm:prSet presAssocID="{4A4B3497-54E2-46DE-948E-B25134B09191}" presName="textRect" presStyleLbl="revTx" presStyleIdx="3" presStyleCnt="5">
        <dgm:presLayoutVars>
          <dgm:chMax val="1"/>
          <dgm:chPref val="1"/>
        </dgm:presLayoutVars>
      </dgm:prSet>
      <dgm:spPr/>
    </dgm:pt>
    <dgm:pt modelId="{1304531C-CD3C-4CDC-AFC5-DCD466A0910E}" type="pres">
      <dgm:prSet presAssocID="{EA5BE772-0636-444A-AF9A-BA434855A62F}" presName="sibTrans" presStyleCnt="0"/>
      <dgm:spPr/>
    </dgm:pt>
    <dgm:pt modelId="{6299D449-7751-4301-849A-0652B2D1257D}" type="pres">
      <dgm:prSet presAssocID="{9C5A1D39-E1BD-4572-823F-3597A1D9B35E}" presName="compNode" presStyleCnt="0"/>
      <dgm:spPr/>
    </dgm:pt>
    <dgm:pt modelId="{225DDBF8-E6A8-41AD-AF30-898B5D2DFA91}" type="pres">
      <dgm:prSet presAssocID="{9C5A1D39-E1BD-4572-823F-3597A1D9B35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77F4EB4E-6179-45D8-B8A6-74E94993E475}" type="pres">
      <dgm:prSet presAssocID="{9C5A1D39-E1BD-4572-823F-3597A1D9B35E}" presName="spaceRect" presStyleCnt="0"/>
      <dgm:spPr/>
    </dgm:pt>
    <dgm:pt modelId="{65491D46-639D-4A9C-B8E7-0A95B624F56A}" type="pres">
      <dgm:prSet presAssocID="{9C5A1D39-E1BD-4572-823F-3597A1D9B35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D97A437-97DB-4DB4-AC02-CFAD21411FF6}" type="presOf" srcId="{9C5A1D39-E1BD-4572-823F-3597A1D9B35E}" destId="{65491D46-639D-4A9C-B8E7-0A95B624F56A}" srcOrd="0" destOrd="0" presId="urn:microsoft.com/office/officeart/2018/2/layout/IconLabelList"/>
    <dgm:cxn modelId="{A42F5E5D-24E8-4424-B130-92D2D5F088F6}" srcId="{5AAF3E5E-0B17-4ED9-A6C0-F915514C11F4}" destId="{1735AA99-CF47-4FC0-8D42-6DEFBF4C5528}" srcOrd="0" destOrd="0" parTransId="{17AD9F43-C6FE-40BF-A5B7-05AF055B4CDF}" sibTransId="{9F3026CB-5A0F-4289-B0F0-AAB34BCF823F}"/>
    <dgm:cxn modelId="{4416766D-D985-4B45-A468-663D4660778B}" srcId="{5AAF3E5E-0B17-4ED9-A6C0-F915514C11F4}" destId="{4A4B3497-54E2-46DE-948E-B25134B09191}" srcOrd="3" destOrd="0" parTransId="{72CC5C8A-43B1-4D86-BF8B-580FCF0F0D3A}" sibTransId="{EA5BE772-0636-444A-AF9A-BA434855A62F}"/>
    <dgm:cxn modelId="{F14BEA58-1403-4933-8C79-19C31D071B7F}" type="presOf" srcId="{4A4B3497-54E2-46DE-948E-B25134B09191}" destId="{85CDE513-BA32-4987-889B-137B6D54B2CC}" srcOrd="0" destOrd="0" presId="urn:microsoft.com/office/officeart/2018/2/layout/IconLabelList"/>
    <dgm:cxn modelId="{BD15618D-DBBE-46B9-961C-E1FE46C41594}" srcId="{5AAF3E5E-0B17-4ED9-A6C0-F915514C11F4}" destId="{2DC2C695-4401-4FCA-BD2F-1AAACB51FF49}" srcOrd="1" destOrd="0" parTransId="{AE96E5B4-4CE8-411E-84E2-1867E29C20F4}" sibTransId="{AE3B6B8B-1E0A-474E-9C3C-8F509E3C4177}"/>
    <dgm:cxn modelId="{36EBE69B-87AF-4C46-99BA-60A38A322739}" type="presOf" srcId="{1735AA99-CF47-4FC0-8D42-6DEFBF4C5528}" destId="{CA0BDA57-B2BB-4782-9C1E-D2685C4078E3}" srcOrd="0" destOrd="0" presId="urn:microsoft.com/office/officeart/2018/2/layout/IconLabelList"/>
    <dgm:cxn modelId="{D17E0AA8-9690-4A28-98ED-4F3504911C87}" srcId="{5AAF3E5E-0B17-4ED9-A6C0-F915514C11F4}" destId="{9C5A1D39-E1BD-4572-823F-3597A1D9B35E}" srcOrd="4" destOrd="0" parTransId="{CF239826-21C5-4FFA-A057-7354BF567D6C}" sibTransId="{4E5F99C7-C0B9-4973-9A0C-CDB7B27BEFEF}"/>
    <dgm:cxn modelId="{31EAA7B0-75B1-41DA-9AA1-E6A5C848ED99}" type="presOf" srcId="{2DC2C695-4401-4FCA-BD2F-1AAACB51FF49}" destId="{0730B8F4-6089-479F-8CAB-A488D58B4784}" srcOrd="0" destOrd="0" presId="urn:microsoft.com/office/officeart/2018/2/layout/IconLabelList"/>
    <dgm:cxn modelId="{6328C2D0-8C38-4941-A578-FC81731715FB}" type="presOf" srcId="{5AAF3E5E-0B17-4ED9-A6C0-F915514C11F4}" destId="{7DEA778A-8283-4564-B74D-9086CDFC3141}" srcOrd="0" destOrd="0" presId="urn:microsoft.com/office/officeart/2018/2/layout/IconLabelList"/>
    <dgm:cxn modelId="{9500DADE-4CE4-4FF8-A9CB-9CA9428F8057}" type="presOf" srcId="{93423D5A-DDEB-4520-8A4F-7E4835309433}" destId="{B05B88E1-CB0A-4F91-B699-F60BCA314D58}" srcOrd="0" destOrd="0" presId="urn:microsoft.com/office/officeart/2018/2/layout/IconLabelList"/>
    <dgm:cxn modelId="{0462F8F5-84FD-4976-94F5-BD2C574438BE}" srcId="{5AAF3E5E-0B17-4ED9-A6C0-F915514C11F4}" destId="{93423D5A-DDEB-4520-8A4F-7E4835309433}" srcOrd="2" destOrd="0" parTransId="{CEE1E8D0-7B35-4DDB-8B99-BA8B6F5CA5DE}" sibTransId="{50EB2443-93F6-409D-8224-0A23378339D9}"/>
    <dgm:cxn modelId="{641317AD-78CD-45D5-A513-B8EF5ACF6598}" type="presParOf" srcId="{7DEA778A-8283-4564-B74D-9086CDFC3141}" destId="{DACC7AEA-A931-4BBA-984F-DA5E5876072B}" srcOrd="0" destOrd="0" presId="urn:microsoft.com/office/officeart/2018/2/layout/IconLabelList"/>
    <dgm:cxn modelId="{F0C0BAA1-9918-4443-8580-CF2674B3E5D8}" type="presParOf" srcId="{DACC7AEA-A931-4BBA-984F-DA5E5876072B}" destId="{1DC43E77-BB75-40DA-BF75-C91CCB95AA59}" srcOrd="0" destOrd="0" presId="urn:microsoft.com/office/officeart/2018/2/layout/IconLabelList"/>
    <dgm:cxn modelId="{CFCCE413-8C03-4C06-A4F8-4B0DE0E018F5}" type="presParOf" srcId="{DACC7AEA-A931-4BBA-984F-DA5E5876072B}" destId="{38E09BD9-0462-4E68-95A6-09BF47072328}" srcOrd="1" destOrd="0" presId="urn:microsoft.com/office/officeart/2018/2/layout/IconLabelList"/>
    <dgm:cxn modelId="{A9B0C8A9-1F73-4445-BD2F-132258203E99}" type="presParOf" srcId="{DACC7AEA-A931-4BBA-984F-DA5E5876072B}" destId="{CA0BDA57-B2BB-4782-9C1E-D2685C4078E3}" srcOrd="2" destOrd="0" presId="urn:microsoft.com/office/officeart/2018/2/layout/IconLabelList"/>
    <dgm:cxn modelId="{99CAD5C0-EF9D-4338-BC21-12B2A85B8089}" type="presParOf" srcId="{7DEA778A-8283-4564-B74D-9086CDFC3141}" destId="{039D9FB5-5DE3-45C7-B370-367C812FBCEC}" srcOrd="1" destOrd="0" presId="urn:microsoft.com/office/officeart/2018/2/layout/IconLabelList"/>
    <dgm:cxn modelId="{469C1FDC-2C30-48D1-9C36-DEEA5FD064FB}" type="presParOf" srcId="{7DEA778A-8283-4564-B74D-9086CDFC3141}" destId="{0DBE8C41-4BC7-4C7E-9512-050CDBFF7F52}" srcOrd="2" destOrd="0" presId="urn:microsoft.com/office/officeart/2018/2/layout/IconLabelList"/>
    <dgm:cxn modelId="{9A83F600-7A6B-4D97-B8DD-2E1B7BAF28D0}" type="presParOf" srcId="{0DBE8C41-4BC7-4C7E-9512-050CDBFF7F52}" destId="{B322209C-26A3-4C22-AA1B-719E264B69E4}" srcOrd="0" destOrd="0" presId="urn:microsoft.com/office/officeart/2018/2/layout/IconLabelList"/>
    <dgm:cxn modelId="{519F145C-EC1F-48C7-90B9-F94440EE31CE}" type="presParOf" srcId="{0DBE8C41-4BC7-4C7E-9512-050CDBFF7F52}" destId="{923CFFAF-29DE-4C1A-B75D-7BEEE6A3D1B6}" srcOrd="1" destOrd="0" presId="urn:microsoft.com/office/officeart/2018/2/layout/IconLabelList"/>
    <dgm:cxn modelId="{817DD107-3570-48AD-B6D5-337D0CD6F1DD}" type="presParOf" srcId="{0DBE8C41-4BC7-4C7E-9512-050CDBFF7F52}" destId="{0730B8F4-6089-479F-8CAB-A488D58B4784}" srcOrd="2" destOrd="0" presId="urn:microsoft.com/office/officeart/2018/2/layout/IconLabelList"/>
    <dgm:cxn modelId="{C0408CAD-1D42-4724-8973-81F382ACAB95}" type="presParOf" srcId="{7DEA778A-8283-4564-B74D-9086CDFC3141}" destId="{7EE550A5-F32E-4658-9270-D864583CED51}" srcOrd="3" destOrd="0" presId="urn:microsoft.com/office/officeart/2018/2/layout/IconLabelList"/>
    <dgm:cxn modelId="{9A04A8F1-B761-46C1-9CE7-673DCFEE703F}" type="presParOf" srcId="{7DEA778A-8283-4564-B74D-9086CDFC3141}" destId="{FBC755E6-5BD9-44D2-BC90-B4B89E46A4C4}" srcOrd="4" destOrd="0" presId="urn:microsoft.com/office/officeart/2018/2/layout/IconLabelList"/>
    <dgm:cxn modelId="{C0E57591-34C2-41B2-9BE0-1D94C074A03E}" type="presParOf" srcId="{FBC755E6-5BD9-44D2-BC90-B4B89E46A4C4}" destId="{6B56108D-B5AF-4308-94DD-40EC9C8ACD3D}" srcOrd="0" destOrd="0" presId="urn:microsoft.com/office/officeart/2018/2/layout/IconLabelList"/>
    <dgm:cxn modelId="{629672C4-AF98-4095-926A-7C29F8105623}" type="presParOf" srcId="{FBC755E6-5BD9-44D2-BC90-B4B89E46A4C4}" destId="{CE41A39E-376B-45B1-9C15-D03A83C14713}" srcOrd="1" destOrd="0" presId="urn:microsoft.com/office/officeart/2018/2/layout/IconLabelList"/>
    <dgm:cxn modelId="{F5E5A154-4A81-4676-ABB1-8CB2B6F1BB9B}" type="presParOf" srcId="{FBC755E6-5BD9-44D2-BC90-B4B89E46A4C4}" destId="{B05B88E1-CB0A-4F91-B699-F60BCA314D58}" srcOrd="2" destOrd="0" presId="urn:microsoft.com/office/officeart/2018/2/layout/IconLabelList"/>
    <dgm:cxn modelId="{19EBD60D-6CEE-42B9-A7EE-F8EF382BD631}" type="presParOf" srcId="{7DEA778A-8283-4564-B74D-9086CDFC3141}" destId="{EB8FD23C-7D22-4A62-96AF-AE805C0A43C9}" srcOrd="5" destOrd="0" presId="urn:microsoft.com/office/officeart/2018/2/layout/IconLabelList"/>
    <dgm:cxn modelId="{9255A9B5-18D3-4D12-9E91-37BB3BCC6184}" type="presParOf" srcId="{7DEA778A-8283-4564-B74D-9086CDFC3141}" destId="{A9749EB2-EAE2-42CB-9839-9F4D33981979}" srcOrd="6" destOrd="0" presId="urn:microsoft.com/office/officeart/2018/2/layout/IconLabelList"/>
    <dgm:cxn modelId="{3FA48B5D-7A23-4398-A035-DB7522C4A3EF}" type="presParOf" srcId="{A9749EB2-EAE2-42CB-9839-9F4D33981979}" destId="{6F9E00A7-BFF5-4951-A478-5DE509C4C9FD}" srcOrd="0" destOrd="0" presId="urn:microsoft.com/office/officeart/2018/2/layout/IconLabelList"/>
    <dgm:cxn modelId="{43F329BA-B3E8-4B6E-8E26-6A3B737F885A}" type="presParOf" srcId="{A9749EB2-EAE2-42CB-9839-9F4D33981979}" destId="{CC7F97B7-518A-4258-A88A-EB605F8266E0}" srcOrd="1" destOrd="0" presId="urn:microsoft.com/office/officeart/2018/2/layout/IconLabelList"/>
    <dgm:cxn modelId="{AE6BFAED-1B67-4D39-8F6E-F75E54256ABB}" type="presParOf" srcId="{A9749EB2-EAE2-42CB-9839-9F4D33981979}" destId="{85CDE513-BA32-4987-889B-137B6D54B2CC}" srcOrd="2" destOrd="0" presId="urn:microsoft.com/office/officeart/2018/2/layout/IconLabelList"/>
    <dgm:cxn modelId="{339C3FF7-98D1-487B-B8E7-BC6FB578651C}" type="presParOf" srcId="{7DEA778A-8283-4564-B74D-9086CDFC3141}" destId="{1304531C-CD3C-4CDC-AFC5-DCD466A0910E}" srcOrd="7" destOrd="0" presId="urn:microsoft.com/office/officeart/2018/2/layout/IconLabelList"/>
    <dgm:cxn modelId="{C3F8787A-8FE0-46C0-823B-B01BB4E16CC2}" type="presParOf" srcId="{7DEA778A-8283-4564-B74D-9086CDFC3141}" destId="{6299D449-7751-4301-849A-0652B2D1257D}" srcOrd="8" destOrd="0" presId="urn:microsoft.com/office/officeart/2018/2/layout/IconLabelList"/>
    <dgm:cxn modelId="{3AB25FD7-D959-4D89-B5DC-73F805D0FED5}" type="presParOf" srcId="{6299D449-7751-4301-849A-0652B2D1257D}" destId="{225DDBF8-E6A8-41AD-AF30-898B5D2DFA91}" srcOrd="0" destOrd="0" presId="urn:microsoft.com/office/officeart/2018/2/layout/IconLabelList"/>
    <dgm:cxn modelId="{F24F4542-639C-441D-B1D7-5B986AE5A5B6}" type="presParOf" srcId="{6299D449-7751-4301-849A-0652B2D1257D}" destId="{77F4EB4E-6179-45D8-B8A6-74E94993E475}" srcOrd="1" destOrd="0" presId="urn:microsoft.com/office/officeart/2018/2/layout/IconLabelList"/>
    <dgm:cxn modelId="{DD8A6585-55FD-40A7-93DA-83E7A69CF286}" type="presParOf" srcId="{6299D449-7751-4301-849A-0652B2D1257D}" destId="{65491D46-639D-4A9C-B8E7-0A95B624F56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5B13ED-2ED0-4A14-A046-3216EB862BA9}" type="doc">
      <dgm:prSet loTypeId="urn:microsoft.com/office/officeart/2005/8/layout/default" loCatId="list" qsTypeId="urn:microsoft.com/office/officeart/2005/8/quickstyle/simple5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989F7E98-1A45-4E50-BE6E-C086CB194F8F}">
      <dgm:prSet/>
      <dgm:spPr/>
      <dgm:t>
        <a:bodyPr/>
        <a:lstStyle/>
        <a:p>
          <a:r>
            <a:rPr lang="en-GB" dirty="0"/>
            <a:t>🌍 </a:t>
          </a:r>
          <a:r>
            <a:rPr lang="en-GB" b="1" dirty="0"/>
            <a:t>Travel Emissions</a:t>
          </a:r>
          <a:br>
            <a:rPr lang="en-GB" b="1" dirty="0"/>
          </a:br>
          <a:r>
            <a:rPr lang="en-GB" b="1" dirty="0"/>
            <a:t> Delegate travel is the largest contributor</a:t>
          </a:r>
          <a:r>
            <a:rPr lang="en-GB" dirty="0"/>
            <a:t> to event carbon footprints, often accounting for the majority of emissions</a:t>
          </a:r>
          <a:endParaRPr lang="en-US" dirty="0"/>
        </a:p>
      </dgm:t>
    </dgm:pt>
    <dgm:pt modelId="{5829A36B-F036-4CE8-B99C-B46976803374}" type="parTrans" cxnId="{9E67FD4A-A5F3-435E-B70C-FAE9EBD9FAAE}">
      <dgm:prSet/>
      <dgm:spPr/>
      <dgm:t>
        <a:bodyPr/>
        <a:lstStyle/>
        <a:p>
          <a:endParaRPr lang="en-US"/>
        </a:p>
      </dgm:t>
    </dgm:pt>
    <dgm:pt modelId="{F10F9C6A-DE1A-439B-8046-D5F38B7C84E2}" type="sibTrans" cxnId="{9E67FD4A-A5F3-435E-B70C-FAE9EBD9FAAE}">
      <dgm:prSet/>
      <dgm:spPr/>
      <dgm:t>
        <a:bodyPr/>
        <a:lstStyle/>
        <a:p>
          <a:endParaRPr lang="en-US"/>
        </a:p>
      </dgm:t>
    </dgm:pt>
    <dgm:pt modelId="{D4C6E509-37DA-4266-B911-A34BCB2C644D}">
      <dgm:prSet/>
      <dgm:spPr/>
      <dgm:t>
        <a:bodyPr/>
        <a:lstStyle/>
        <a:p>
          <a:r>
            <a:rPr lang="en-GB" dirty="0"/>
            <a:t>♻️ </a:t>
          </a:r>
          <a:r>
            <a:rPr lang="en-GB" b="1" dirty="0"/>
            <a:t>Net Zero Pressure</a:t>
          </a:r>
          <a:br>
            <a:rPr lang="en-GB" b="1" dirty="0"/>
          </a:br>
          <a:r>
            <a:rPr lang="en-GB" b="1" dirty="0"/>
            <a:t> The UK events industry has committed to net zero by 2050</a:t>
          </a:r>
          <a:r>
            <a:rPr lang="en-GB" dirty="0"/>
            <a:t>, increasing expectations on destinations</a:t>
          </a:r>
          <a:endParaRPr lang="en-US" dirty="0"/>
        </a:p>
      </dgm:t>
    </dgm:pt>
    <dgm:pt modelId="{88A4C855-3929-40EB-8731-B6313033DFDA}" type="parTrans" cxnId="{64ABF4CE-A02E-42E3-8492-B34886BE7D1B}">
      <dgm:prSet/>
      <dgm:spPr/>
      <dgm:t>
        <a:bodyPr/>
        <a:lstStyle/>
        <a:p>
          <a:endParaRPr lang="en-US"/>
        </a:p>
      </dgm:t>
    </dgm:pt>
    <dgm:pt modelId="{BCE051C5-7439-4CD3-BFFA-E0B935E6E004}" type="sibTrans" cxnId="{64ABF4CE-A02E-42E3-8492-B34886BE7D1B}">
      <dgm:prSet/>
      <dgm:spPr/>
      <dgm:t>
        <a:bodyPr/>
        <a:lstStyle/>
        <a:p>
          <a:endParaRPr lang="en-US"/>
        </a:p>
      </dgm:t>
    </dgm:pt>
    <dgm:pt modelId="{A4FC2A2A-9BC8-4681-A90D-A741237BBA6B}">
      <dgm:prSet/>
      <dgm:spPr/>
      <dgm:t>
        <a:bodyPr/>
        <a:lstStyle/>
        <a:p>
          <a:r>
            <a:rPr lang="en-GB" dirty="0"/>
            <a:t>🏛️ </a:t>
          </a:r>
          <a:r>
            <a:rPr lang="en-GB" b="1" dirty="0"/>
            <a:t>Policy Alignment</a:t>
          </a:r>
          <a:br>
            <a:rPr lang="en-GB" b="1" dirty="0"/>
          </a:br>
          <a:r>
            <a:rPr lang="en-GB" b="1" dirty="0"/>
            <a:t> </a:t>
          </a:r>
          <a:r>
            <a:rPr lang="en-GB" b="1" dirty="0" err="1"/>
            <a:t>Wales’</a:t>
          </a:r>
          <a:r>
            <a:rPr lang="en-GB" b="1" dirty="0"/>
            <a:t> wellbeing-led policy framework strengthens its sustainability positioning internationally</a:t>
          </a:r>
          <a:endParaRPr lang="en-US" dirty="0"/>
        </a:p>
      </dgm:t>
    </dgm:pt>
    <dgm:pt modelId="{7E79314D-1743-4A30-BA93-3FE596263875}" type="parTrans" cxnId="{35EB302B-CE31-4BCB-BA20-58B8D20418CC}">
      <dgm:prSet/>
      <dgm:spPr/>
      <dgm:t>
        <a:bodyPr/>
        <a:lstStyle/>
        <a:p>
          <a:endParaRPr lang="en-US"/>
        </a:p>
      </dgm:t>
    </dgm:pt>
    <dgm:pt modelId="{CC3386B8-DF3C-4F3A-AA97-343BC9E4D59E}" type="sibTrans" cxnId="{35EB302B-CE31-4BCB-BA20-58B8D20418CC}">
      <dgm:prSet/>
      <dgm:spPr/>
      <dgm:t>
        <a:bodyPr/>
        <a:lstStyle/>
        <a:p>
          <a:endParaRPr lang="en-US"/>
        </a:p>
      </dgm:t>
    </dgm:pt>
    <dgm:pt modelId="{B82F66F1-F065-4895-932E-475990D4664F}">
      <dgm:prSet/>
      <dgm:spPr/>
      <dgm:t>
        <a:bodyPr/>
        <a:lstStyle/>
        <a:p>
          <a:r>
            <a:rPr lang="en-GB" dirty="0"/>
            <a:t>⚠️ </a:t>
          </a:r>
          <a:r>
            <a:rPr lang="en-GB" b="1" dirty="0"/>
            <a:t>Reputational Risk</a:t>
          </a:r>
          <a:br>
            <a:rPr lang="en-GB" b="1" dirty="0"/>
          </a:br>
          <a:r>
            <a:rPr lang="en-GB" b="1" dirty="0"/>
            <a:t> Without measurement, sustainability claims risk being perceived as symbolic or greenwashing</a:t>
          </a:r>
          <a:endParaRPr lang="en-US" dirty="0"/>
        </a:p>
      </dgm:t>
    </dgm:pt>
    <dgm:pt modelId="{985BE6A7-C32E-4A54-B7A9-5E25873DE755}" type="parTrans" cxnId="{BD990DE4-5696-436F-9BCA-7C6B1BC8E022}">
      <dgm:prSet/>
      <dgm:spPr/>
      <dgm:t>
        <a:bodyPr/>
        <a:lstStyle/>
        <a:p>
          <a:endParaRPr lang="en-US"/>
        </a:p>
      </dgm:t>
    </dgm:pt>
    <dgm:pt modelId="{D5FB28E0-41CD-45AB-90CE-0D1CE5D07B29}" type="sibTrans" cxnId="{BD990DE4-5696-436F-9BCA-7C6B1BC8E022}">
      <dgm:prSet/>
      <dgm:spPr/>
      <dgm:t>
        <a:bodyPr/>
        <a:lstStyle/>
        <a:p>
          <a:endParaRPr lang="en-US"/>
        </a:p>
      </dgm:t>
    </dgm:pt>
    <dgm:pt modelId="{EEB59CB2-9318-4F41-9BCD-40897F4A336F}" type="pres">
      <dgm:prSet presAssocID="{0D5B13ED-2ED0-4A14-A046-3216EB862BA9}" presName="diagram" presStyleCnt="0">
        <dgm:presLayoutVars>
          <dgm:dir/>
          <dgm:resizeHandles val="exact"/>
        </dgm:presLayoutVars>
      </dgm:prSet>
      <dgm:spPr/>
    </dgm:pt>
    <dgm:pt modelId="{5DDA10BF-0BDE-4AC3-8BE1-E8EF5599076F}" type="pres">
      <dgm:prSet presAssocID="{989F7E98-1A45-4E50-BE6E-C086CB194F8F}" presName="node" presStyleLbl="node1" presStyleIdx="0" presStyleCnt="4">
        <dgm:presLayoutVars>
          <dgm:bulletEnabled val="1"/>
        </dgm:presLayoutVars>
      </dgm:prSet>
      <dgm:spPr/>
    </dgm:pt>
    <dgm:pt modelId="{069E8125-8B9B-41E4-A557-F6605AAD53CB}" type="pres">
      <dgm:prSet presAssocID="{F10F9C6A-DE1A-439B-8046-D5F38B7C84E2}" presName="sibTrans" presStyleCnt="0"/>
      <dgm:spPr/>
    </dgm:pt>
    <dgm:pt modelId="{1D21728E-D10E-4EC1-BE46-BD8E91D36912}" type="pres">
      <dgm:prSet presAssocID="{D4C6E509-37DA-4266-B911-A34BCB2C644D}" presName="node" presStyleLbl="node1" presStyleIdx="1" presStyleCnt="4">
        <dgm:presLayoutVars>
          <dgm:bulletEnabled val="1"/>
        </dgm:presLayoutVars>
      </dgm:prSet>
      <dgm:spPr/>
    </dgm:pt>
    <dgm:pt modelId="{705D321E-C032-48BD-B530-0DB5F359A27C}" type="pres">
      <dgm:prSet presAssocID="{BCE051C5-7439-4CD3-BFFA-E0B935E6E004}" presName="sibTrans" presStyleCnt="0"/>
      <dgm:spPr/>
    </dgm:pt>
    <dgm:pt modelId="{FD9DF8CE-877B-4C18-80D8-5727EB205059}" type="pres">
      <dgm:prSet presAssocID="{A4FC2A2A-9BC8-4681-A90D-A741237BBA6B}" presName="node" presStyleLbl="node1" presStyleIdx="2" presStyleCnt="4">
        <dgm:presLayoutVars>
          <dgm:bulletEnabled val="1"/>
        </dgm:presLayoutVars>
      </dgm:prSet>
      <dgm:spPr/>
    </dgm:pt>
    <dgm:pt modelId="{638A9F41-0B89-4D39-8FF0-C259966CE450}" type="pres">
      <dgm:prSet presAssocID="{CC3386B8-DF3C-4F3A-AA97-343BC9E4D59E}" presName="sibTrans" presStyleCnt="0"/>
      <dgm:spPr/>
    </dgm:pt>
    <dgm:pt modelId="{D944937E-40C5-48D1-87AE-D543D3CC2C4C}" type="pres">
      <dgm:prSet presAssocID="{B82F66F1-F065-4895-932E-475990D4664F}" presName="node" presStyleLbl="node1" presStyleIdx="3" presStyleCnt="4">
        <dgm:presLayoutVars>
          <dgm:bulletEnabled val="1"/>
        </dgm:presLayoutVars>
      </dgm:prSet>
      <dgm:spPr/>
    </dgm:pt>
  </dgm:ptLst>
  <dgm:cxnLst>
    <dgm:cxn modelId="{35EB302B-CE31-4BCB-BA20-58B8D20418CC}" srcId="{0D5B13ED-2ED0-4A14-A046-3216EB862BA9}" destId="{A4FC2A2A-9BC8-4681-A90D-A741237BBA6B}" srcOrd="2" destOrd="0" parTransId="{7E79314D-1743-4A30-BA93-3FE596263875}" sibTransId="{CC3386B8-DF3C-4F3A-AA97-343BC9E4D59E}"/>
    <dgm:cxn modelId="{05AFC236-CA9E-4A72-806B-C536B071AE71}" type="presOf" srcId="{0D5B13ED-2ED0-4A14-A046-3216EB862BA9}" destId="{EEB59CB2-9318-4F41-9BCD-40897F4A336F}" srcOrd="0" destOrd="0" presId="urn:microsoft.com/office/officeart/2005/8/layout/default"/>
    <dgm:cxn modelId="{61965043-6715-4F6B-89AF-A91B09DC3EBF}" type="presOf" srcId="{B82F66F1-F065-4895-932E-475990D4664F}" destId="{D944937E-40C5-48D1-87AE-D543D3CC2C4C}" srcOrd="0" destOrd="0" presId="urn:microsoft.com/office/officeart/2005/8/layout/default"/>
    <dgm:cxn modelId="{07A96E64-31B0-4B8F-A204-36436BEFC4A4}" type="presOf" srcId="{989F7E98-1A45-4E50-BE6E-C086CB194F8F}" destId="{5DDA10BF-0BDE-4AC3-8BE1-E8EF5599076F}" srcOrd="0" destOrd="0" presId="urn:microsoft.com/office/officeart/2005/8/layout/default"/>
    <dgm:cxn modelId="{9E67FD4A-A5F3-435E-B70C-FAE9EBD9FAAE}" srcId="{0D5B13ED-2ED0-4A14-A046-3216EB862BA9}" destId="{989F7E98-1A45-4E50-BE6E-C086CB194F8F}" srcOrd="0" destOrd="0" parTransId="{5829A36B-F036-4CE8-B99C-B46976803374}" sibTransId="{F10F9C6A-DE1A-439B-8046-D5F38B7C84E2}"/>
    <dgm:cxn modelId="{79CE776C-4F24-4ECE-9BAE-1465066E8040}" type="presOf" srcId="{A4FC2A2A-9BC8-4681-A90D-A741237BBA6B}" destId="{FD9DF8CE-877B-4C18-80D8-5727EB205059}" srcOrd="0" destOrd="0" presId="urn:microsoft.com/office/officeart/2005/8/layout/default"/>
    <dgm:cxn modelId="{64ABF4CE-A02E-42E3-8492-B34886BE7D1B}" srcId="{0D5B13ED-2ED0-4A14-A046-3216EB862BA9}" destId="{D4C6E509-37DA-4266-B911-A34BCB2C644D}" srcOrd="1" destOrd="0" parTransId="{88A4C855-3929-40EB-8731-B6313033DFDA}" sibTransId="{BCE051C5-7439-4CD3-BFFA-E0B935E6E004}"/>
    <dgm:cxn modelId="{945D70DC-7BC3-4569-9208-56884CCDF557}" type="presOf" srcId="{D4C6E509-37DA-4266-B911-A34BCB2C644D}" destId="{1D21728E-D10E-4EC1-BE46-BD8E91D36912}" srcOrd="0" destOrd="0" presId="urn:microsoft.com/office/officeart/2005/8/layout/default"/>
    <dgm:cxn modelId="{BD990DE4-5696-436F-9BCA-7C6B1BC8E022}" srcId="{0D5B13ED-2ED0-4A14-A046-3216EB862BA9}" destId="{B82F66F1-F065-4895-932E-475990D4664F}" srcOrd="3" destOrd="0" parTransId="{985BE6A7-C32E-4A54-B7A9-5E25873DE755}" sibTransId="{D5FB28E0-41CD-45AB-90CE-0D1CE5D07B29}"/>
    <dgm:cxn modelId="{0A25124D-B22E-48FE-9093-C6D3E4EBC4E9}" type="presParOf" srcId="{EEB59CB2-9318-4F41-9BCD-40897F4A336F}" destId="{5DDA10BF-0BDE-4AC3-8BE1-E8EF5599076F}" srcOrd="0" destOrd="0" presId="urn:microsoft.com/office/officeart/2005/8/layout/default"/>
    <dgm:cxn modelId="{84DC25B6-A54B-4296-AC27-9A4CE7CE0C8C}" type="presParOf" srcId="{EEB59CB2-9318-4F41-9BCD-40897F4A336F}" destId="{069E8125-8B9B-41E4-A557-F6605AAD53CB}" srcOrd="1" destOrd="0" presId="urn:microsoft.com/office/officeart/2005/8/layout/default"/>
    <dgm:cxn modelId="{A3DC378A-4C96-43DB-A531-152A475236FC}" type="presParOf" srcId="{EEB59CB2-9318-4F41-9BCD-40897F4A336F}" destId="{1D21728E-D10E-4EC1-BE46-BD8E91D36912}" srcOrd="2" destOrd="0" presId="urn:microsoft.com/office/officeart/2005/8/layout/default"/>
    <dgm:cxn modelId="{D36D859F-32B3-4E3B-861F-F28DB7D7D96B}" type="presParOf" srcId="{EEB59CB2-9318-4F41-9BCD-40897F4A336F}" destId="{705D321E-C032-48BD-B530-0DB5F359A27C}" srcOrd="3" destOrd="0" presId="urn:microsoft.com/office/officeart/2005/8/layout/default"/>
    <dgm:cxn modelId="{9694A91F-E94C-477D-9957-A81361534F0B}" type="presParOf" srcId="{EEB59CB2-9318-4F41-9BCD-40897F4A336F}" destId="{FD9DF8CE-877B-4C18-80D8-5727EB205059}" srcOrd="4" destOrd="0" presId="urn:microsoft.com/office/officeart/2005/8/layout/default"/>
    <dgm:cxn modelId="{D0A5EE3F-3B02-492F-AC97-6DD8105F446A}" type="presParOf" srcId="{EEB59CB2-9318-4F41-9BCD-40897F4A336F}" destId="{638A9F41-0B89-4D39-8FF0-C259966CE450}" srcOrd="5" destOrd="0" presId="urn:microsoft.com/office/officeart/2005/8/layout/default"/>
    <dgm:cxn modelId="{C9439F20-8EBD-4F1D-B615-1A02FC19D561}" type="presParOf" srcId="{EEB59CB2-9318-4F41-9BCD-40897F4A336F}" destId="{D944937E-40C5-48D1-87AE-D543D3CC2C4C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4F02FC0-B75A-4B5D-BF1E-010B4AF788B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80C48D7-F929-4F51-8C1F-4E14981751BF}">
      <dgm:prSet/>
      <dgm:spPr/>
      <dgm:t>
        <a:bodyPr/>
        <a:lstStyle/>
        <a:p>
          <a:pPr>
            <a:defRPr cap="all"/>
          </a:pPr>
          <a:r>
            <a:rPr lang="en-GB" b="1"/>
            <a:t>Strategic Strength</a:t>
          </a:r>
          <a:endParaRPr lang="en-US"/>
        </a:p>
      </dgm:t>
    </dgm:pt>
    <dgm:pt modelId="{7AA6500B-189C-4CFD-B0D6-2B30C7FD83F8}" type="parTrans" cxnId="{A5161270-1504-4D0A-B669-FF228BD819FE}">
      <dgm:prSet/>
      <dgm:spPr/>
      <dgm:t>
        <a:bodyPr/>
        <a:lstStyle/>
        <a:p>
          <a:endParaRPr lang="en-US"/>
        </a:p>
      </dgm:t>
    </dgm:pt>
    <dgm:pt modelId="{3A1EEDF4-F2DC-43A7-8D2E-AFE92AE38442}" type="sibTrans" cxnId="{A5161270-1504-4D0A-B669-FF228BD819FE}">
      <dgm:prSet/>
      <dgm:spPr/>
      <dgm:t>
        <a:bodyPr/>
        <a:lstStyle/>
        <a:p>
          <a:endParaRPr lang="en-US"/>
        </a:p>
      </dgm:t>
    </dgm:pt>
    <dgm:pt modelId="{1A07BBB2-B9B1-4004-B9DC-9C52AC268C90}">
      <dgm:prSet/>
      <dgm:spPr/>
      <dgm:t>
        <a:bodyPr/>
        <a:lstStyle/>
        <a:p>
          <a:pPr>
            <a:defRPr cap="all"/>
          </a:pPr>
          <a:r>
            <a:rPr lang="en-GB"/>
            <a:t>Meet in Wales effectively aligns business events with national policy priorities, wellbeing goals, and destination branding through its People, Place, and Planet framework.</a:t>
          </a:r>
          <a:endParaRPr lang="en-US"/>
        </a:p>
      </dgm:t>
    </dgm:pt>
    <dgm:pt modelId="{C72676B2-34BB-4C98-9EDE-1D8EBC750F5A}" type="parTrans" cxnId="{1BE3A561-5AA6-4AC6-92E0-BB961A1E64E1}">
      <dgm:prSet/>
      <dgm:spPr/>
      <dgm:t>
        <a:bodyPr/>
        <a:lstStyle/>
        <a:p>
          <a:endParaRPr lang="en-US"/>
        </a:p>
      </dgm:t>
    </dgm:pt>
    <dgm:pt modelId="{C332A8D8-F78C-41E8-B055-D34EA6C0C3E2}" type="sibTrans" cxnId="{1BE3A561-5AA6-4AC6-92E0-BB961A1E64E1}">
      <dgm:prSet/>
      <dgm:spPr/>
      <dgm:t>
        <a:bodyPr/>
        <a:lstStyle/>
        <a:p>
          <a:endParaRPr lang="en-US"/>
        </a:p>
      </dgm:t>
    </dgm:pt>
    <dgm:pt modelId="{62B0DFC8-A11E-4975-BDDE-498AC47A7E6B}">
      <dgm:prSet/>
      <dgm:spPr/>
      <dgm:t>
        <a:bodyPr/>
        <a:lstStyle/>
        <a:p>
          <a:pPr>
            <a:defRPr cap="all"/>
          </a:pPr>
          <a:r>
            <a:rPr lang="en-GB" b="1"/>
            <a:t>Critical Challenge</a:t>
          </a:r>
          <a:endParaRPr lang="en-US"/>
        </a:p>
      </dgm:t>
    </dgm:pt>
    <dgm:pt modelId="{8F45BEDC-D841-4FA0-ADA9-E87B7605EC5F}" type="parTrans" cxnId="{6EF22A56-D356-42EF-87E3-1FB4E953A313}">
      <dgm:prSet/>
      <dgm:spPr/>
      <dgm:t>
        <a:bodyPr/>
        <a:lstStyle/>
        <a:p>
          <a:endParaRPr lang="en-US"/>
        </a:p>
      </dgm:t>
    </dgm:pt>
    <dgm:pt modelId="{7AB42B0B-8C98-4127-B2F8-FFF5B2CB8EFD}" type="sibTrans" cxnId="{6EF22A56-D356-42EF-87E3-1FB4E953A313}">
      <dgm:prSet/>
      <dgm:spPr/>
      <dgm:t>
        <a:bodyPr/>
        <a:lstStyle/>
        <a:p>
          <a:endParaRPr lang="en-US"/>
        </a:p>
      </dgm:t>
    </dgm:pt>
    <dgm:pt modelId="{1378A1F1-27FC-4C61-9EDB-8DC4F6ED2D61}">
      <dgm:prSet/>
      <dgm:spPr/>
      <dgm:t>
        <a:bodyPr/>
        <a:lstStyle/>
        <a:p>
          <a:pPr>
            <a:defRPr cap="all"/>
          </a:pPr>
          <a:r>
            <a:rPr lang="en-GB"/>
            <a:t>The strategy risks underperformance if sustainability claims, ambassador engagement, and economic impacts are not consistently measured and communicated.</a:t>
          </a:r>
          <a:endParaRPr lang="en-US"/>
        </a:p>
      </dgm:t>
    </dgm:pt>
    <dgm:pt modelId="{390D1937-80A8-4ACA-A80C-62E2578B2251}" type="parTrans" cxnId="{004E9ABA-B166-4CBC-A762-BEC442A37B7D}">
      <dgm:prSet/>
      <dgm:spPr/>
      <dgm:t>
        <a:bodyPr/>
        <a:lstStyle/>
        <a:p>
          <a:endParaRPr lang="en-US"/>
        </a:p>
      </dgm:t>
    </dgm:pt>
    <dgm:pt modelId="{AC78576D-4A23-4D04-9350-B861B2894285}" type="sibTrans" cxnId="{004E9ABA-B166-4CBC-A762-BEC442A37B7D}">
      <dgm:prSet/>
      <dgm:spPr/>
      <dgm:t>
        <a:bodyPr/>
        <a:lstStyle/>
        <a:p>
          <a:endParaRPr lang="en-US"/>
        </a:p>
      </dgm:t>
    </dgm:pt>
    <dgm:pt modelId="{FC112C72-CD8D-446D-8F00-5D996962E25A}">
      <dgm:prSet/>
      <dgm:spPr/>
      <dgm:t>
        <a:bodyPr/>
        <a:lstStyle/>
        <a:p>
          <a:pPr>
            <a:defRPr cap="all"/>
          </a:pPr>
          <a:r>
            <a:rPr lang="en-GB" b="1"/>
            <a:t>Future Direction</a:t>
          </a:r>
          <a:endParaRPr lang="en-US"/>
        </a:p>
      </dgm:t>
    </dgm:pt>
    <dgm:pt modelId="{19AB5F23-3EAF-40A2-872F-0C94441297CC}" type="parTrans" cxnId="{EF2702EE-9B1C-41F1-8277-43AA2100606E}">
      <dgm:prSet/>
      <dgm:spPr/>
      <dgm:t>
        <a:bodyPr/>
        <a:lstStyle/>
        <a:p>
          <a:endParaRPr lang="en-US"/>
        </a:p>
      </dgm:t>
    </dgm:pt>
    <dgm:pt modelId="{519A12A0-29DB-43B1-A6BB-E72140261EC4}" type="sibTrans" cxnId="{EF2702EE-9B1C-41F1-8277-43AA2100606E}">
      <dgm:prSet/>
      <dgm:spPr/>
      <dgm:t>
        <a:bodyPr/>
        <a:lstStyle/>
        <a:p>
          <a:endParaRPr lang="en-US"/>
        </a:p>
      </dgm:t>
    </dgm:pt>
    <dgm:pt modelId="{47E7E1CD-A5CC-41B1-87D2-8FE85E1ECB4D}">
      <dgm:prSet/>
      <dgm:spPr/>
      <dgm:t>
        <a:bodyPr/>
        <a:lstStyle/>
        <a:p>
          <a:pPr>
            <a:defRPr cap="all"/>
          </a:pPr>
          <a:r>
            <a:rPr lang="en-GB"/>
            <a:t>By strengthening ambassador support, improving impact reporting, and embedding sustainability into delivery, Wales can enhance its competitiveness as a resilient, purpose-led MICE destination.</a:t>
          </a:r>
          <a:endParaRPr lang="en-US"/>
        </a:p>
      </dgm:t>
    </dgm:pt>
    <dgm:pt modelId="{8E698D62-3CEE-4165-9F47-AA5762126550}" type="parTrans" cxnId="{6D3CB88E-E518-47D7-819F-082F533E6EAE}">
      <dgm:prSet/>
      <dgm:spPr/>
      <dgm:t>
        <a:bodyPr/>
        <a:lstStyle/>
        <a:p>
          <a:endParaRPr lang="en-US"/>
        </a:p>
      </dgm:t>
    </dgm:pt>
    <dgm:pt modelId="{0D919313-3F2D-42BC-BC08-3A2D200E2562}" type="sibTrans" cxnId="{6D3CB88E-E518-47D7-819F-082F533E6EAE}">
      <dgm:prSet/>
      <dgm:spPr/>
      <dgm:t>
        <a:bodyPr/>
        <a:lstStyle/>
        <a:p>
          <a:endParaRPr lang="en-US"/>
        </a:p>
      </dgm:t>
    </dgm:pt>
    <dgm:pt modelId="{21AC18D5-AFA7-4975-92C9-72F61281BE39}" type="pres">
      <dgm:prSet presAssocID="{A4F02FC0-B75A-4B5D-BF1E-010B4AF788B8}" presName="root" presStyleCnt="0">
        <dgm:presLayoutVars>
          <dgm:dir/>
          <dgm:resizeHandles val="exact"/>
        </dgm:presLayoutVars>
      </dgm:prSet>
      <dgm:spPr/>
    </dgm:pt>
    <dgm:pt modelId="{14F1F7B9-AF31-4BD6-8180-2A6773C519C6}" type="pres">
      <dgm:prSet presAssocID="{380C48D7-F929-4F51-8C1F-4E14981751BF}" presName="compNode" presStyleCnt="0"/>
      <dgm:spPr/>
    </dgm:pt>
    <dgm:pt modelId="{A11BEA3A-18B9-4D8E-8415-BE68A843B0A1}" type="pres">
      <dgm:prSet presAssocID="{380C48D7-F929-4F51-8C1F-4E14981751BF}" presName="iconBgRect" presStyleLbl="bgShp" presStyleIdx="0" presStyleCnt="6"/>
      <dgm:spPr/>
    </dgm:pt>
    <dgm:pt modelId="{A0EF075A-A8DE-4EBB-B3DB-0A2EA2D8801B}" type="pres">
      <dgm:prSet presAssocID="{380C48D7-F929-4F51-8C1F-4E14981751B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80F58FF-33D2-4B84-936E-3B1CB00A21AF}" type="pres">
      <dgm:prSet presAssocID="{380C48D7-F929-4F51-8C1F-4E14981751BF}" presName="spaceRect" presStyleCnt="0"/>
      <dgm:spPr/>
    </dgm:pt>
    <dgm:pt modelId="{8C95862F-4278-4043-B0E9-9E7A35658605}" type="pres">
      <dgm:prSet presAssocID="{380C48D7-F929-4F51-8C1F-4E14981751BF}" presName="textRect" presStyleLbl="revTx" presStyleIdx="0" presStyleCnt="6">
        <dgm:presLayoutVars>
          <dgm:chMax val="1"/>
          <dgm:chPref val="1"/>
        </dgm:presLayoutVars>
      </dgm:prSet>
      <dgm:spPr/>
    </dgm:pt>
    <dgm:pt modelId="{2910A3D6-F683-45BA-8232-824CCADDCBAC}" type="pres">
      <dgm:prSet presAssocID="{3A1EEDF4-F2DC-43A7-8D2E-AFE92AE38442}" presName="sibTrans" presStyleCnt="0"/>
      <dgm:spPr/>
    </dgm:pt>
    <dgm:pt modelId="{DD1C45C5-C629-48DF-9AF7-4E35B228148F}" type="pres">
      <dgm:prSet presAssocID="{1A07BBB2-B9B1-4004-B9DC-9C52AC268C90}" presName="compNode" presStyleCnt="0"/>
      <dgm:spPr/>
    </dgm:pt>
    <dgm:pt modelId="{61C04481-503C-4608-9D15-4C1EFD5C21E5}" type="pres">
      <dgm:prSet presAssocID="{1A07BBB2-B9B1-4004-B9DC-9C52AC268C90}" presName="iconBgRect" presStyleLbl="bgShp" presStyleIdx="1" presStyleCnt="6"/>
      <dgm:spPr/>
    </dgm:pt>
    <dgm:pt modelId="{13C49355-4FAF-459A-88D7-E70ECFB9B59E}" type="pres">
      <dgm:prSet presAssocID="{1A07BBB2-B9B1-4004-B9DC-9C52AC268C9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529F5FE5-D8D7-4161-835E-70EE7782A22D}" type="pres">
      <dgm:prSet presAssocID="{1A07BBB2-B9B1-4004-B9DC-9C52AC268C90}" presName="spaceRect" presStyleCnt="0"/>
      <dgm:spPr/>
    </dgm:pt>
    <dgm:pt modelId="{80A50372-9212-490E-91C9-26F552B93EA4}" type="pres">
      <dgm:prSet presAssocID="{1A07BBB2-B9B1-4004-B9DC-9C52AC268C90}" presName="textRect" presStyleLbl="revTx" presStyleIdx="1" presStyleCnt="6">
        <dgm:presLayoutVars>
          <dgm:chMax val="1"/>
          <dgm:chPref val="1"/>
        </dgm:presLayoutVars>
      </dgm:prSet>
      <dgm:spPr/>
    </dgm:pt>
    <dgm:pt modelId="{3BAF51E4-4D6F-419B-8907-DA854B2100FE}" type="pres">
      <dgm:prSet presAssocID="{C332A8D8-F78C-41E8-B055-D34EA6C0C3E2}" presName="sibTrans" presStyleCnt="0"/>
      <dgm:spPr/>
    </dgm:pt>
    <dgm:pt modelId="{B373590B-FFD4-42A3-A8D3-667372B6EF0D}" type="pres">
      <dgm:prSet presAssocID="{62B0DFC8-A11E-4975-BDDE-498AC47A7E6B}" presName="compNode" presStyleCnt="0"/>
      <dgm:spPr/>
    </dgm:pt>
    <dgm:pt modelId="{F05FA838-DB1A-4318-BA33-D2A06245C239}" type="pres">
      <dgm:prSet presAssocID="{62B0DFC8-A11E-4975-BDDE-498AC47A7E6B}" presName="iconBgRect" presStyleLbl="bgShp" presStyleIdx="2" presStyleCnt="6"/>
      <dgm:spPr/>
    </dgm:pt>
    <dgm:pt modelId="{D2C629E6-AF71-49AF-A175-080E5B7AF164}" type="pres">
      <dgm:prSet presAssocID="{62B0DFC8-A11E-4975-BDDE-498AC47A7E6B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C2255F0-C461-480A-A14B-B7760C1D35EE}" type="pres">
      <dgm:prSet presAssocID="{62B0DFC8-A11E-4975-BDDE-498AC47A7E6B}" presName="spaceRect" presStyleCnt="0"/>
      <dgm:spPr/>
    </dgm:pt>
    <dgm:pt modelId="{D982D39D-65FE-4073-A4C9-D65251BBB8AE}" type="pres">
      <dgm:prSet presAssocID="{62B0DFC8-A11E-4975-BDDE-498AC47A7E6B}" presName="textRect" presStyleLbl="revTx" presStyleIdx="2" presStyleCnt="6">
        <dgm:presLayoutVars>
          <dgm:chMax val="1"/>
          <dgm:chPref val="1"/>
        </dgm:presLayoutVars>
      </dgm:prSet>
      <dgm:spPr/>
    </dgm:pt>
    <dgm:pt modelId="{5D19E71C-9419-4D09-BC7F-A7BF568316BC}" type="pres">
      <dgm:prSet presAssocID="{7AB42B0B-8C98-4127-B2F8-FFF5B2CB8EFD}" presName="sibTrans" presStyleCnt="0"/>
      <dgm:spPr/>
    </dgm:pt>
    <dgm:pt modelId="{250DB250-FFBA-4DAA-B59C-8B5FDA12CF44}" type="pres">
      <dgm:prSet presAssocID="{1378A1F1-27FC-4C61-9EDB-8DC4F6ED2D61}" presName="compNode" presStyleCnt="0"/>
      <dgm:spPr/>
    </dgm:pt>
    <dgm:pt modelId="{7A633C00-A65F-40E7-97CA-71E1AA218231}" type="pres">
      <dgm:prSet presAssocID="{1378A1F1-27FC-4C61-9EDB-8DC4F6ED2D61}" presName="iconBgRect" presStyleLbl="bgShp" presStyleIdx="3" presStyleCnt="6"/>
      <dgm:spPr/>
    </dgm:pt>
    <dgm:pt modelId="{213191A7-CF53-4293-AA62-10F81863EDE9}" type="pres">
      <dgm:prSet presAssocID="{1378A1F1-27FC-4C61-9EDB-8DC4F6ED2D6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nn Diagram"/>
        </a:ext>
      </dgm:extLst>
    </dgm:pt>
    <dgm:pt modelId="{78945203-C1BC-46F7-90BC-2FACADC0158B}" type="pres">
      <dgm:prSet presAssocID="{1378A1F1-27FC-4C61-9EDB-8DC4F6ED2D61}" presName="spaceRect" presStyleCnt="0"/>
      <dgm:spPr/>
    </dgm:pt>
    <dgm:pt modelId="{13DC739E-F546-4209-9944-A938CE360EF2}" type="pres">
      <dgm:prSet presAssocID="{1378A1F1-27FC-4C61-9EDB-8DC4F6ED2D61}" presName="textRect" presStyleLbl="revTx" presStyleIdx="3" presStyleCnt="6">
        <dgm:presLayoutVars>
          <dgm:chMax val="1"/>
          <dgm:chPref val="1"/>
        </dgm:presLayoutVars>
      </dgm:prSet>
      <dgm:spPr/>
    </dgm:pt>
    <dgm:pt modelId="{F379ED91-DF79-4D5B-A25D-510DAD299018}" type="pres">
      <dgm:prSet presAssocID="{AC78576D-4A23-4D04-9350-B861B2894285}" presName="sibTrans" presStyleCnt="0"/>
      <dgm:spPr/>
    </dgm:pt>
    <dgm:pt modelId="{C0479CD1-0C13-457C-8F6D-E3B254FD3A03}" type="pres">
      <dgm:prSet presAssocID="{FC112C72-CD8D-446D-8F00-5D996962E25A}" presName="compNode" presStyleCnt="0"/>
      <dgm:spPr/>
    </dgm:pt>
    <dgm:pt modelId="{C1B75D1A-13A5-4CB2-92B8-8E86B6C71DFA}" type="pres">
      <dgm:prSet presAssocID="{FC112C72-CD8D-446D-8F00-5D996962E25A}" presName="iconBgRect" presStyleLbl="bgShp" presStyleIdx="4" presStyleCnt="6"/>
      <dgm:spPr/>
    </dgm:pt>
    <dgm:pt modelId="{357F8FEE-74D2-44F7-9F92-FDB48AB348FD}" type="pres">
      <dgm:prSet presAssocID="{FC112C72-CD8D-446D-8F00-5D996962E25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ture"/>
        </a:ext>
      </dgm:extLst>
    </dgm:pt>
    <dgm:pt modelId="{BFC2EE5C-8225-42EA-97BA-F1A82CA67C42}" type="pres">
      <dgm:prSet presAssocID="{FC112C72-CD8D-446D-8F00-5D996962E25A}" presName="spaceRect" presStyleCnt="0"/>
      <dgm:spPr/>
    </dgm:pt>
    <dgm:pt modelId="{D784D8D9-6EA2-45CE-ADCC-88F4CF39B958}" type="pres">
      <dgm:prSet presAssocID="{FC112C72-CD8D-446D-8F00-5D996962E25A}" presName="textRect" presStyleLbl="revTx" presStyleIdx="4" presStyleCnt="6">
        <dgm:presLayoutVars>
          <dgm:chMax val="1"/>
          <dgm:chPref val="1"/>
        </dgm:presLayoutVars>
      </dgm:prSet>
      <dgm:spPr/>
    </dgm:pt>
    <dgm:pt modelId="{6EACB718-BE5B-4086-B4D5-947D5BAC8E5C}" type="pres">
      <dgm:prSet presAssocID="{519A12A0-29DB-43B1-A6BB-E72140261EC4}" presName="sibTrans" presStyleCnt="0"/>
      <dgm:spPr/>
    </dgm:pt>
    <dgm:pt modelId="{DAF25A9C-CB8B-4BCC-AA5C-70A0FE00D6CF}" type="pres">
      <dgm:prSet presAssocID="{47E7E1CD-A5CC-41B1-87D2-8FE85E1ECB4D}" presName="compNode" presStyleCnt="0"/>
      <dgm:spPr/>
    </dgm:pt>
    <dgm:pt modelId="{20CBE5CE-96CB-4D22-BC3A-4FF9FA0694D6}" type="pres">
      <dgm:prSet presAssocID="{47E7E1CD-A5CC-41B1-87D2-8FE85E1ECB4D}" presName="iconBgRect" presStyleLbl="bgShp" presStyleIdx="5" presStyleCnt="6"/>
      <dgm:spPr/>
    </dgm:pt>
    <dgm:pt modelId="{764A4890-3AD7-4F59-BBEA-8768217C019F}" type="pres">
      <dgm:prSet presAssocID="{47E7E1CD-A5CC-41B1-87D2-8FE85E1ECB4D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2C7231C-DB07-4A4D-8CC5-CE3E1F8BB299}" type="pres">
      <dgm:prSet presAssocID="{47E7E1CD-A5CC-41B1-87D2-8FE85E1ECB4D}" presName="spaceRect" presStyleCnt="0"/>
      <dgm:spPr/>
    </dgm:pt>
    <dgm:pt modelId="{DA18FB5E-3179-4A8D-B4F2-EE974018CF5F}" type="pres">
      <dgm:prSet presAssocID="{47E7E1CD-A5CC-41B1-87D2-8FE85E1ECB4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2F409E35-2E90-499C-B52D-5A6E0F5EEC2A}" type="presOf" srcId="{62B0DFC8-A11E-4975-BDDE-498AC47A7E6B}" destId="{D982D39D-65FE-4073-A4C9-D65251BBB8AE}" srcOrd="0" destOrd="0" presId="urn:microsoft.com/office/officeart/2018/5/layout/IconCircleLabelList"/>
    <dgm:cxn modelId="{4E84A03D-7650-4973-ADE3-6C093BB07E05}" type="presOf" srcId="{47E7E1CD-A5CC-41B1-87D2-8FE85E1ECB4D}" destId="{DA18FB5E-3179-4A8D-B4F2-EE974018CF5F}" srcOrd="0" destOrd="0" presId="urn:microsoft.com/office/officeart/2018/5/layout/IconCircleLabelList"/>
    <dgm:cxn modelId="{1BE3A561-5AA6-4AC6-92E0-BB961A1E64E1}" srcId="{A4F02FC0-B75A-4B5D-BF1E-010B4AF788B8}" destId="{1A07BBB2-B9B1-4004-B9DC-9C52AC268C90}" srcOrd="1" destOrd="0" parTransId="{C72676B2-34BB-4C98-9EDE-1D8EBC750F5A}" sibTransId="{C332A8D8-F78C-41E8-B055-D34EA6C0C3E2}"/>
    <dgm:cxn modelId="{A5161270-1504-4D0A-B669-FF228BD819FE}" srcId="{A4F02FC0-B75A-4B5D-BF1E-010B4AF788B8}" destId="{380C48D7-F929-4F51-8C1F-4E14981751BF}" srcOrd="0" destOrd="0" parTransId="{7AA6500B-189C-4CFD-B0D6-2B30C7FD83F8}" sibTransId="{3A1EEDF4-F2DC-43A7-8D2E-AFE92AE38442}"/>
    <dgm:cxn modelId="{6EF22A56-D356-42EF-87E3-1FB4E953A313}" srcId="{A4F02FC0-B75A-4B5D-BF1E-010B4AF788B8}" destId="{62B0DFC8-A11E-4975-BDDE-498AC47A7E6B}" srcOrd="2" destOrd="0" parTransId="{8F45BEDC-D841-4FA0-ADA9-E87B7605EC5F}" sibTransId="{7AB42B0B-8C98-4127-B2F8-FFF5B2CB8EFD}"/>
    <dgm:cxn modelId="{1823E957-026B-43F2-814F-1AEFB2C05D79}" type="presOf" srcId="{FC112C72-CD8D-446D-8F00-5D996962E25A}" destId="{D784D8D9-6EA2-45CE-ADCC-88F4CF39B958}" srcOrd="0" destOrd="0" presId="urn:microsoft.com/office/officeart/2018/5/layout/IconCircleLabelList"/>
    <dgm:cxn modelId="{6D3CB88E-E518-47D7-819F-082F533E6EAE}" srcId="{A4F02FC0-B75A-4B5D-BF1E-010B4AF788B8}" destId="{47E7E1CD-A5CC-41B1-87D2-8FE85E1ECB4D}" srcOrd="5" destOrd="0" parTransId="{8E698D62-3CEE-4165-9F47-AA5762126550}" sibTransId="{0D919313-3F2D-42BC-BC08-3A2D200E2562}"/>
    <dgm:cxn modelId="{7089ED9A-3470-4F60-9A25-899CB4D82A84}" type="presOf" srcId="{380C48D7-F929-4F51-8C1F-4E14981751BF}" destId="{8C95862F-4278-4043-B0E9-9E7A35658605}" srcOrd="0" destOrd="0" presId="urn:microsoft.com/office/officeart/2018/5/layout/IconCircleLabelList"/>
    <dgm:cxn modelId="{98FEDA9D-FFDA-41A4-91C0-0E32987AC8B8}" type="presOf" srcId="{1A07BBB2-B9B1-4004-B9DC-9C52AC268C90}" destId="{80A50372-9212-490E-91C9-26F552B93EA4}" srcOrd="0" destOrd="0" presId="urn:microsoft.com/office/officeart/2018/5/layout/IconCircleLabelList"/>
    <dgm:cxn modelId="{5DDD21A7-7609-420F-955E-138355615C45}" type="presOf" srcId="{A4F02FC0-B75A-4B5D-BF1E-010B4AF788B8}" destId="{21AC18D5-AFA7-4975-92C9-72F61281BE39}" srcOrd="0" destOrd="0" presId="urn:microsoft.com/office/officeart/2018/5/layout/IconCircleLabelList"/>
    <dgm:cxn modelId="{A44B24AD-D83F-4C2A-800D-6D38989B5323}" type="presOf" srcId="{1378A1F1-27FC-4C61-9EDB-8DC4F6ED2D61}" destId="{13DC739E-F546-4209-9944-A938CE360EF2}" srcOrd="0" destOrd="0" presId="urn:microsoft.com/office/officeart/2018/5/layout/IconCircleLabelList"/>
    <dgm:cxn modelId="{004E9ABA-B166-4CBC-A762-BEC442A37B7D}" srcId="{A4F02FC0-B75A-4B5D-BF1E-010B4AF788B8}" destId="{1378A1F1-27FC-4C61-9EDB-8DC4F6ED2D61}" srcOrd="3" destOrd="0" parTransId="{390D1937-80A8-4ACA-A80C-62E2578B2251}" sibTransId="{AC78576D-4A23-4D04-9350-B861B2894285}"/>
    <dgm:cxn modelId="{EF2702EE-9B1C-41F1-8277-43AA2100606E}" srcId="{A4F02FC0-B75A-4B5D-BF1E-010B4AF788B8}" destId="{FC112C72-CD8D-446D-8F00-5D996962E25A}" srcOrd="4" destOrd="0" parTransId="{19AB5F23-3EAF-40A2-872F-0C94441297CC}" sibTransId="{519A12A0-29DB-43B1-A6BB-E72140261EC4}"/>
    <dgm:cxn modelId="{A2A01439-B402-475E-BBB1-77593562A3B0}" type="presParOf" srcId="{21AC18D5-AFA7-4975-92C9-72F61281BE39}" destId="{14F1F7B9-AF31-4BD6-8180-2A6773C519C6}" srcOrd="0" destOrd="0" presId="urn:microsoft.com/office/officeart/2018/5/layout/IconCircleLabelList"/>
    <dgm:cxn modelId="{CEEB750F-8EB8-4F94-9321-AE7892A9D738}" type="presParOf" srcId="{14F1F7B9-AF31-4BD6-8180-2A6773C519C6}" destId="{A11BEA3A-18B9-4D8E-8415-BE68A843B0A1}" srcOrd="0" destOrd="0" presId="urn:microsoft.com/office/officeart/2018/5/layout/IconCircleLabelList"/>
    <dgm:cxn modelId="{37A0C455-7F54-4774-AF13-FC660CD67053}" type="presParOf" srcId="{14F1F7B9-AF31-4BD6-8180-2A6773C519C6}" destId="{A0EF075A-A8DE-4EBB-B3DB-0A2EA2D8801B}" srcOrd="1" destOrd="0" presId="urn:microsoft.com/office/officeart/2018/5/layout/IconCircleLabelList"/>
    <dgm:cxn modelId="{9B44E87F-615A-4F51-9335-2CBB3B929D18}" type="presParOf" srcId="{14F1F7B9-AF31-4BD6-8180-2A6773C519C6}" destId="{E80F58FF-33D2-4B84-936E-3B1CB00A21AF}" srcOrd="2" destOrd="0" presId="urn:microsoft.com/office/officeart/2018/5/layout/IconCircleLabelList"/>
    <dgm:cxn modelId="{824E9CC1-7D7E-4A9E-8A81-A6D62D9DC8A8}" type="presParOf" srcId="{14F1F7B9-AF31-4BD6-8180-2A6773C519C6}" destId="{8C95862F-4278-4043-B0E9-9E7A35658605}" srcOrd="3" destOrd="0" presId="urn:microsoft.com/office/officeart/2018/5/layout/IconCircleLabelList"/>
    <dgm:cxn modelId="{E8303C5D-30CB-4060-A158-6EAE0E012391}" type="presParOf" srcId="{21AC18D5-AFA7-4975-92C9-72F61281BE39}" destId="{2910A3D6-F683-45BA-8232-824CCADDCBAC}" srcOrd="1" destOrd="0" presId="urn:microsoft.com/office/officeart/2018/5/layout/IconCircleLabelList"/>
    <dgm:cxn modelId="{C96E5993-8A6C-4F8F-B26A-67A7575C4335}" type="presParOf" srcId="{21AC18D5-AFA7-4975-92C9-72F61281BE39}" destId="{DD1C45C5-C629-48DF-9AF7-4E35B228148F}" srcOrd="2" destOrd="0" presId="urn:microsoft.com/office/officeart/2018/5/layout/IconCircleLabelList"/>
    <dgm:cxn modelId="{EBF9D264-FA2F-469B-B14A-A966EB161E1D}" type="presParOf" srcId="{DD1C45C5-C629-48DF-9AF7-4E35B228148F}" destId="{61C04481-503C-4608-9D15-4C1EFD5C21E5}" srcOrd="0" destOrd="0" presId="urn:microsoft.com/office/officeart/2018/5/layout/IconCircleLabelList"/>
    <dgm:cxn modelId="{1DC2CF6E-661C-482E-A1FC-1290B432FACF}" type="presParOf" srcId="{DD1C45C5-C629-48DF-9AF7-4E35B228148F}" destId="{13C49355-4FAF-459A-88D7-E70ECFB9B59E}" srcOrd="1" destOrd="0" presId="urn:microsoft.com/office/officeart/2018/5/layout/IconCircleLabelList"/>
    <dgm:cxn modelId="{C2E6CFB2-69CC-4C7E-853A-4289B5BA069C}" type="presParOf" srcId="{DD1C45C5-C629-48DF-9AF7-4E35B228148F}" destId="{529F5FE5-D8D7-4161-835E-70EE7782A22D}" srcOrd="2" destOrd="0" presId="urn:microsoft.com/office/officeart/2018/5/layout/IconCircleLabelList"/>
    <dgm:cxn modelId="{E565AD3B-6F2C-48E8-A8D3-80247CE0508B}" type="presParOf" srcId="{DD1C45C5-C629-48DF-9AF7-4E35B228148F}" destId="{80A50372-9212-490E-91C9-26F552B93EA4}" srcOrd="3" destOrd="0" presId="urn:microsoft.com/office/officeart/2018/5/layout/IconCircleLabelList"/>
    <dgm:cxn modelId="{A15A596B-F098-4DE2-A086-C23C091CBDD3}" type="presParOf" srcId="{21AC18D5-AFA7-4975-92C9-72F61281BE39}" destId="{3BAF51E4-4D6F-419B-8907-DA854B2100FE}" srcOrd="3" destOrd="0" presId="urn:microsoft.com/office/officeart/2018/5/layout/IconCircleLabelList"/>
    <dgm:cxn modelId="{3770E501-51C5-4487-A802-092CFA71D9E1}" type="presParOf" srcId="{21AC18D5-AFA7-4975-92C9-72F61281BE39}" destId="{B373590B-FFD4-42A3-A8D3-667372B6EF0D}" srcOrd="4" destOrd="0" presId="urn:microsoft.com/office/officeart/2018/5/layout/IconCircleLabelList"/>
    <dgm:cxn modelId="{A38A8A1E-C9AE-4049-A6C2-CA7517E3E8B9}" type="presParOf" srcId="{B373590B-FFD4-42A3-A8D3-667372B6EF0D}" destId="{F05FA838-DB1A-4318-BA33-D2A06245C239}" srcOrd="0" destOrd="0" presId="urn:microsoft.com/office/officeart/2018/5/layout/IconCircleLabelList"/>
    <dgm:cxn modelId="{0B0301AF-AF0E-46C9-A6BE-120E7E8935F6}" type="presParOf" srcId="{B373590B-FFD4-42A3-A8D3-667372B6EF0D}" destId="{D2C629E6-AF71-49AF-A175-080E5B7AF164}" srcOrd="1" destOrd="0" presId="urn:microsoft.com/office/officeart/2018/5/layout/IconCircleLabelList"/>
    <dgm:cxn modelId="{AF25AFB2-936C-4BCF-A798-4C923D314018}" type="presParOf" srcId="{B373590B-FFD4-42A3-A8D3-667372B6EF0D}" destId="{2C2255F0-C461-480A-A14B-B7760C1D35EE}" srcOrd="2" destOrd="0" presId="urn:microsoft.com/office/officeart/2018/5/layout/IconCircleLabelList"/>
    <dgm:cxn modelId="{6DEC8EDA-9E5B-42BA-B706-1CB9DB755C7B}" type="presParOf" srcId="{B373590B-FFD4-42A3-A8D3-667372B6EF0D}" destId="{D982D39D-65FE-4073-A4C9-D65251BBB8AE}" srcOrd="3" destOrd="0" presId="urn:microsoft.com/office/officeart/2018/5/layout/IconCircleLabelList"/>
    <dgm:cxn modelId="{55FCDDD1-9407-43BC-BB8A-B0A36EEAA709}" type="presParOf" srcId="{21AC18D5-AFA7-4975-92C9-72F61281BE39}" destId="{5D19E71C-9419-4D09-BC7F-A7BF568316BC}" srcOrd="5" destOrd="0" presId="urn:microsoft.com/office/officeart/2018/5/layout/IconCircleLabelList"/>
    <dgm:cxn modelId="{4FFF8912-006C-40C8-8BE6-5A354A29448F}" type="presParOf" srcId="{21AC18D5-AFA7-4975-92C9-72F61281BE39}" destId="{250DB250-FFBA-4DAA-B59C-8B5FDA12CF44}" srcOrd="6" destOrd="0" presId="urn:microsoft.com/office/officeart/2018/5/layout/IconCircleLabelList"/>
    <dgm:cxn modelId="{D38007FF-256A-4D29-AC60-869DCFEE1620}" type="presParOf" srcId="{250DB250-FFBA-4DAA-B59C-8B5FDA12CF44}" destId="{7A633C00-A65F-40E7-97CA-71E1AA218231}" srcOrd="0" destOrd="0" presId="urn:microsoft.com/office/officeart/2018/5/layout/IconCircleLabelList"/>
    <dgm:cxn modelId="{A329E25D-B5CC-4618-A04D-B07CC8888744}" type="presParOf" srcId="{250DB250-FFBA-4DAA-B59C-8B5FDA12CF44}" destId="{213191A7-CF53-4293-AA62-10F81863EDE9}" srcOrd="1" destOrd="0" presId="urn:microsoft.com/office/officeart/2018/5/layout/IconCircleLabelList"/>
    <dgm:cxn modelId="{35FFA744-DDE1-497A-8D4B-270D9AE67925}" type="presParOf" srcId="{250DB250-FFBA-4DAA-B59C-8B5FDA12CF44}" destId="{78945203-C1BC-46F7-90BC-2FACADC0158B}" srcOrd="2" destOrd="0" presId="urn:microsoft.com/office/officeart/2018/5/layout/IconCircleLabelList"/>
    <dgm:cxn modelId="{8534996C-33C4-417A-B4EF-F05E74B9C1AA}" type="presParOf" srcId="{250DB250-FFBA-4DAA-B59C-8B5FDA12CF44}" destId="{13DC739E-F546-4209-9944-A938CE360EF2}" srcOrd="3" destOrd="0" presId="urn:microsoft.com/office/officeart/2018/5/layout/IconCircleLabelList"/>
    <dgm:cxn modelId="{86516A4B-2125-4CB4-9C10-D74245982B3D}" type="presParOf" srcId="{21AC18D5-AFA7-4975-92C9-72F61281BE39}" destId="{F379ED91-DF79-4D5B-A25D-510DAD299018}" srcOrd="7" destOrd="0" presId="urn:microsoft.com/office/officeart/2018/5/layout/IconCircleLabelList"/>
    <dgm:cxn modelId="{254D6A09-1D63-46D4-883F-A849B6AA0615}" type="presParOf" srcId="{21AC18D5-AFA7-4975-92C9-72F61281BE39}" destId="{C0479CD1-0C13-457C-8F6D-E3B254FD3A03}" srcOrd="8" destOrd="0" presId="urn:microsoft.com/office/officeart/2018/5/layout/IconCircleLabelList"/>
    <dgm:cxn modelId="{7884DC2A-BCC1-4BDD-A228-B0792481280B}" type="presParOf" srcId="{C0479CD1-0C13-457C-8F6D-E3B254FD3A03}" destId="{C1B75D1A-13A5-4CB2-92B8-8E86B6C71DFA}" srcOrd="0" destOrd="0" presId="urn:microsoft.com/office/officeart/2018/5/layout/IconCircleLabelList"/>
    <dgm:cxn modelId="{3B3B607E-473F-49E8-99C0-8FA75148FE37}" type="presParOf" srcId="{C0479CD1-0C13-457C-8F6D-E3B254FD3A03}" destId="{357F8FEE-74D2-44F7-9F92-FDB48AB348FD}" srcOrd="1" destOrd="0" presId="urn:microsoft.com/office/officeart/2018/5/layout/IconCircleLabelList"/>
    <dgm:cxn modelId="{BC6068DC-B230-4D25-8B6E-D98F32D9FFAA}" type="presParOf" srcId="{C0479CD1-0C13-457C-8F6D-E3B254FD3A03}" destId="{BFC2EE5C-8225-42EA-97BA-F1A82CA67C42}" srcOrd="2" destOrd="0" presId="urn:microsoft.com/office/officeart/2018/5/layout/IconCircleLabelList"/>
    <dgm:cxn modelId="{0C6B414D-DEF0-4415-A3C0-930F8E3D8CE0}" type="presParOf" srcId="{C0479CD1-0C13-457C-8F6D-E3B254FD3A03}" destId="{D784D8D9-6EA2-45CE-ADCC-88F4CF39B958}" srcOrd="3" destOrd="0" presId="urn:microsoft.com/office/officeart/2018/5/layout/IconCircleLabelList"/>
    <dgm:cxn modelId="{32027139-5C5A-4A4E-9A1D-3A69E23CA4C7}" type="presParOf" srcId="{21AC18D5-AFA7-4975-92C9-72F61281BE39}" destId="{6EACB718-BE5B-4086-B4D5-947D5BAC8E5C}" srcOrd="9" destOrd="0" presId="urn:microsoft.com/office/officeart/2018/5/layout/IconCircleLabelList"/>
    <dgm:cxn modelId="{B2DCF20B-15A7-41B6-A4E9-76DABEB773FC}" type="presParOf" srcId="{21AC18D5-AFA7-4975-92C9-72F61281BE39}" destId="{DAF25A9C-CB8B-4BCC-AA5C-70A0FE00D6CF}" srcOrd="10" destOrd="0" presId="urn:microsoft.com/office/officeart/2018/5/layout/IconCircleLabelList"/>
    <dgm:cxn modelId="{32AB4A93-C6E2-423C-9EDB-763DBCE36224}" type="presParOf" srcId="{DAF25A9C-CB8B-4BCC-AA5C-70A0FE00D6CF}" destId="{20CBE5CE-96CB-4D22-BC3A-4FF9FA0694D6}" srcOrd="0" destOrd="0" presId="urn:microsoft.com/office/officeart/2018/5/layout/IconCircleLabelList"/>
    <dgm:cxn modelId="{6CD75FF7-07EB-4243-8FC7-C24F10DE6FF5}" type="presParOf" srcId="{DAF25A9C-CB8B-4BCC-AA5C-70A0FE00D6CF}" destId="{764A4890-3AD7-4F59-BBEA-8768217C019F}" srcOrd="1" destOrd="0" presId="urn:microsoft.com/office/officeart/2018/5/layout/IconCircleLabelList"/>
    <dgm:cxn modelId="{8CE14425-675F-4E3C-AF0F-40C7F2173E6A}" type="presParOf" srcId="{DAF25A9C-CB8B-4BCC-AA5C-70A0FE00D6CF}" destId="{92C7231C-DB07-4A4D-8CC5-CE3E1F8BB299}" srcOrd="2" destOrd="0" presId="urn:microsoft.com/office/officeart/2018/5/layout/IconCircleLabelList"/>
    <dgm:cxn modelId="{27DD735E-BA66-4AF0-8634-C7547F0E19A1}" type="presParOf" srcId="{DAF25A9C-CB8B-4BCC-AA5C-70A0FE00D6CF}" destId="{DA18FB5E-3179-4A8D-B4F2-EE974018CF5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5B05E1-BECD-4485-9C58-F489AB4E818B}">
      <dsp:nvSpPr>
        <dsp:cNvPr id="0" name=""/>
        <dsp:cNvSpPr/>
      </dsp:nvSpPr>
      <dsp:spPr>
        <a:xfrm>
          <a:off x="0" y="547180"/>
          <a:ext cx="660495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ptos"/>
              <a:ea typeface="+mn-ea"/>
              <a:cs typeface="+mn-cs"/>
            </a:rPr>
            <a:t>Welsh Government–led strategy to grow international business events</a:t>
          </a:r>
          <a:endParaRPr lang="en-US" sz="1600" kern="1200" dirty="0">
            <a:solidFill>
              <a:srgbClr val="FFFFFF"/>
            </a:solidFill>
            <a:latin typeface="Aptos"/>
            <a:ea typeface="+mn-ea"/>
            <a:cs typeface="+mn-cs"/>
          </a:endParaRPr>
        </a:p>
      </dsp:txBody>
      <dsp:txXfrm>
        <a:off x="19191" y="566371"/>
        <a:ext cx="6566577" cy="354738"/>
      </dsp:txXfrm>
    </dsp:sp>
    <dsp:sp modelId="{58F13A2A-5272-44ED-A5CC-3F55C4888E43}">
      <dsp:nvSpPr>
        <dsp:cNvPr id="0" name=""/>
        <dsp:cNvSpPr/>
      </dsp:nvSpPr>
      <dsp:spPr>
        <a:xfrm>
          <a:off x="0" y="986380"/>
          <a:ext cx="660495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Ambassador programme uses professional networks to attract event bids</a:t>
          </a:r>
          <a:endParaRPr lang="en-US" sz="16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19191" y="1005571"/>
        <a:ext cx="6566577" cy="354738"/>
      </dsp:txXfrm>
    </dsp:sp>
    <dsp:sp modelId="{B1587AAB-927B-4021-B159-4436A73970FD}">
      <dsp:nvSpPr>
        <dsp:cNvPr id="0" name=""/>
        <dsp:cNvSpPr/>
      </dsp:nvSpPr>
      <dsp:spPr>
        <a:xfrm>
          <a:off x="0" y="1425580"/>
          <a:ext cx="660495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Focus on association, corporate, and incentive travel markets</a:t>
          </a:r>
          <a:endParaRPr lang="en-US" sz="16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19191" y="1444771"/>
        <a:ext cx="6566577" cy="354738"/>
      </dsp:txXfrm>
    </dsp:sp>
    <dsp:sp modelId="{5C60CE6F-0F3B-4241-8082-7BCECE582046}">
      <dsp:nvSpPr>
        <dsp:cNvPr id="0" name=""/>
        <dsp:cNvSpPr/>
      </dsp:nvSpPr>
      <dsp:spPr>
        <a:xfrm>
          <a:off x="0" y="1864781"/>
          <a:ext cx="660495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Strategy structured around the People, Place, and Planet framework</a:t>
          </a:r>
          <a:endParaRPr lang="en-US" sz="16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19191" y="1883972"/>
        <a:ext cx="6566577" cy="354738"/>
      </dsp:txXfrm>
    </dsp:sp>
    <dsp:sp modelId="{BF63B6BB-8161-4D56-98CE-C58E48B75417}">
      <dsp:nvSpPr>
        <dsp:cNvPr id="0" name=""/>
        <dsp:cNvSpPr/>
      </dsp:nvSpPr>
      <dsp:spPr>
        <a:xfrm>
          <a:off x="0" y="2303981"/>
          <a:ext cx="6604959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Aligned with national events, tourism, and wellbeing policy</a:t>
          </a:r>
          <a:endParaRPr lang="en-US" sz="16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19191" y="2323172"/>
        <a:ext cx="6566577" cy="3547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C43E77-BB75-40DA-BF75-C91CCB95AA59}">
      <dsp:nvSpPr>
        <dsp:cNvPr id="0" name=""/>
        <dsp:cNvSpPr/>
      </dsp:nvSpPr>
      <dsp:spPr>
        <a:xfrm>
          <a:off x="1039444" y="226690"/>
          <a:ext cx="598007" cy="5980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0BDA57-B2BB-4782-9C1E-D2685C4078E3}">
      <dsp:nvSpPr>
        <dsp:cNvPr id="0" name=""/>
        <dsp:cNvSpPr/>
      </dsp:nvSpPr>
      <dsp:spPr>
        <a:xfrm>
          <a:off x="673995" y="1032295"/>
          <a:ext cx="1328906" cy="53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Business events are a high-value form of tourism with above-average visitor spend</a:t>
          </a:r>
          <a:endParaRPr lang="en-US" sz="1100" kern="1200" dirty="0"/>
        </a:p>
      </dsp:txBody>
      <dsp:txXfrm>
        <a:off x="673995" y="1032295"/>
        <a:ext cx="1328906" cy="531562"/>
      </dsp:txXfrm>
    </dsp:sp>
    <dsp:sp modelId="{B322209C-26A3-4C22-AA1B-719E264B69E4}">
      <dsp:nvSpPr>
        <dsp:cNvPr id="0" name=""/>
        <dsp:cNvSpPr/>
      </dsp:nvSpPr>
      <dsp:spPr>
        <a:xfrm>
          <a:off x="2600909" y="226690"/>
          <a:ext cx="598007" cy="5980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30B8F4-6089-479F-8CAB-A488D58B4784}">
      <dsp:nvSpPr>
        <dsp:cNvPr id="0" name=""/>
        <dsp:cNvSpPr/>
      </dsp:nvSpPr>
      <dsp:spPr>
        <a:xfrm>
          <a:off x="2235460" y="1032295"/>
          <a:ext cx="1328906" cy="53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MICE supports year-round tourism and reduces seasonality</a:t>
          </a:r>
          <a:endParaRPr lang="en-US" sz="1100" kern="1200" dirty="0"/>
        </a:p>
      </dsp:txBody>
      <dsp:txXfrm>
        <a:off x="2235460" y="1032295"/>
        <a:ext cx="1328906" cy="531562"/>
      </dsp:txXfrm>
    </dsp:sp>
    <dsp:sp modelId="{6B56108D-B5AF-4308-94DD-40EC9C8ACD3D}">
      <dsp:nvSpPr>
        <dsp:cNvPr id="0" name=""/>
        <dsp:cNvSpPr/>
      </dsp:nvSpPr>
      <dsp:spPr>
        <a:xfrm>
          <a:off x="4162374" y="226690"/>
          <a:ext cx="598007" cy="5980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B88E1-CB0A-4F91-B699-F60BCA314D58}">
      <dsp:nvSpPr>
        <dsp:cNvPr id="0" name=""/>
        <dsp:cNvSpPr/>
      </dsp:nvSpPr>
      <dsp:spPr>
        <a:xfrm>
          <a:off x="3796925" y="1032295"/>
          <a:ext cx="1328906" cy="53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Events generate wider economic benefits through accommodation, transport, and supply chains</a:t>
          </a:r>
          <a:endParaRPr lang="en-US" sz="1100" kern="1200" dirty="0"/>
        </a:p>
      </dsp:txBody>
      <dsp:txXfrm>
        <a:off x="3796925" y="1032295"/>
        <a:ext cx="1328906" cy="531562"/>
      </dsp:txXfrm>
    </dsp:sp>
    <dsp:sp modelId="{6F9E00A7-BFF5-4951-A478-5DE509C4C9FD}">
      <dsp:nvSpPr>
        <dsp:cNvPr id="0" name=""/>
        <dsp:cNvSpPr/>
      </dsp:nvSpPr>
      <dsp:spPr>
        <a:xfrm>
          <a:off x="1820177" y="1896084"/>
          <a:ext cx="598007" cy="5980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CDE513-BA32-4987-889B-137B6D54B2CC}">
      <dsp:nvSpPr>
        <dsp:cNvPr id="0" name=""/>
        <dsp:cNvSpPr/>
      </dsp:nvSpPr>
      <dsp:spPr>
        <a:xfrm>
          <a:off x="1454727" y="2701688"/>
          <a:ext cx="1328906" cy="53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Business events enhance destination reputation and encourage repeat leisure visits</a:t>
          </a:r>
          <a:endParaRPr lang="en-US" sz="1100" kern="1200" dirty="0"/>
        </a:p>
      </dsp:txBody>
      <dsp:txXfrm>
        <a:off x="1454727" y="2701688"/>
        <a:ext cx="1328906" cy="531562"/>
      </dsp:txXfrm>
    </dsp:sp>
    <dsp:sp modelId="{225DDBF8-E6A8-41AD-AF30-898B5D2DFA91}">
      <dsp:nvSpPr>
        <dsp:cNvPr id="0" name=""/>
        <dsp:cNvSpPr/>
      </dsp:nvSpPr>
      <dsp:spPr>
        <a:xfrm>
          <a:off x="3381642" y="1896084"/>
          <a:ext cx="598007" cy="59800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491D46-639D-4A9C-B8E7-0A95B624F56A}">
      <dsp:nvSpPr>
        <dsp:cNvPr id="0" name=""/>
        <dsp:cNvSpPr/>
      </dsp:nvSpPr>
      <dsp:spPr>
        <a:xfrm>
          <a:off x="3016192" y="2701688"/>
          <a:ext cx="1328906" cy="531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MICE contributes to regional development beyond traditional tourism hotspots</a:t>
          </a:r>
          <a:endParaRPr lang="en-US" sz="1100" kern="1200" dirty="0"/>
        </a:p>
      </dsp:txBody>
      <dsp:txXfrm>
        <a:off x="3016192" y="2701688"/>
        <a:ext cx="1328906" cy="5315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DA10BF-0BDE-4AC3-8BE1-E8EF5599076F}">
      <dsp:nvSpPr>
        <dsp:cNvPr id="0" name=""/>
        <dsp:cNvSpPr/>
      </dsp:nvSpPr>
      <dsp:spPr>
        <a:xfrm>
          <a:off x="31797" y="1266"/>
          <a:ext cx="3166646" cy="189998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🌍 </a:t>
          </a:r>
          <a:r>
            <a:rPr lang="en-GB" sz="2000" b="1" kern="1200" dirty="0"/>
            <a:t>Travel Emissions</a:t>
          </a:r>
          <a:br>
            <a:rPr lang="en-GB" sz="2000" b="1" kern="1200" dirty="0"/>
          </a:br>
          <a:r>
            <a:rPr lang="en-GB" sz="2000" b="1" kern="1200" dirty="0"/>
            <a:t> Delegate travel is the largest contributor</a:t>
          </a:r>
          <a:r>
            <a:rPr lang="en-GB" sz="2000" kern="1200" dirty="0"/>
            <a:t> to event carbon footprints, often accounting for the majority of emissions</a:t>
          </a:r>
          <a:endParaRPr lang="en-US" sz="2000" kern="1200" dirty="0"/>
        </a:p>
      </dsp:txBody>
      <dsp:txXfrm>
        <a:off x="31797" y="1266"/>
        <a:ext cx="3166646" cy="1899987"/>
      </dsp:txXfrm>
    </dsp:sp>
    <dsp:sp modelId="{1D21728E-D10E-4EC1-BE46-BD8E91D36912}">
      <dsp:nvSpPr>
        <dsp:cNvPr id="0" name=""/>
        <dsp:cNvSpPr/>
      </dsp:nvSpPr>
      <dsp:spPr>
        <a:xfrm>
          <a:off x="3515108" y="1266"/>
          <a:ext cx="3166646" cy="189998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♻️ </a:t>
          </a:r>
          <a:r>
            <a:rPr lang="en-GB" sz="2000" b="1" kern="1200" dirty="0"/>
            <a:t>Net Zero Pressure</a:t>
          </a:r>
          <a:br>
            <a:rPr lang="en-GB" sz="2000" b="1" kern="1200" dirty="0"/>
          </a:br>
          <a:r>
            <a:rPr lang="en-GB" sz="2000" b="1" kern="1200" dirty="0"/>
            <a:t> The UK events industry has committed to net zero by 2050</a:t>
          </a:r>
          <a:r>
            <a:rPr lang="en-GB" sz="2000" kern="1200" dirty="0"/>
            <a:t>, increasing expectations on destinations</a:t>
          </a:r>
          <a:endParaRPr lang="en-US" sz="2000" kern="1200" dirty="0"/>
        </a:p>
      </dsp:txBody>
      <dsp:txXfrm>
        <a:off x="3515108" y="1266"/>
        <a:ext cx="3166646" cy="1899987"/>
      </dsp:txXfrm>
    </dsp:sp>
    <dsp:sp modelId="{FD9DF8CE-877B-4C18-80D8-5727EB205059}">
      <dsp:nvSpPr>
        <dsp:cNvPr id="0" name=""/>
        <dsp:cNvSpPr/>
      </dsp:nvSpPr>
      <dsp:spPr>
        <a:xfrm>
          <a:off x="31797" y="2217918"/>
          <a:ext cx="3166646" cy="189998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🏛️ </a:t>
          </a:r>
          <a:r>
            <a:rPr lang="en-GB" sz="2000" b="1" kern="1200" dirty="0"/>
            <a:t>Policy Alignment</a:t>
          </a:r>
          <a:br>
            <a:rPr lang="en-GB" sz="2000" b="1" kern="1200" dirty="0"/>
          </a:br>
          <a:r>
            <a:rPr lang="en-GB" sz="2000" b="1" kern="1200" dirty="0"/>
            <a:t> </a:t>
          </a:r>
          <a:r>
            <a:rPr lang="en-GB" sz="2000" b="1" kern="1200" dirty="0" err="1"/>
            <a:t>Wales’</a:t>
          </a:r>
          <a:r>
            <a:rPr lang="en-GB" sz="2000" b="1" kern="1200" dirty="0"/>
            <a:t> wellbeing-led policy framework strengthens its sustainability positioning internationally</a:t>
          </a:r>
          <a:endParaRPr lang="en-US" sz="2000" kern="1200" dirty="0"/>
        </a:p>
      </dsp:txBody>
      <dsp:txXfrm>
        <a:off x="31797" y="2217918"/>
        <a:ext cx="3166646" cy="1899987"/>
      </dsp:txXfrm>
    </dsp:sp>
    <dsp:sp modelId="{D944937E-40C5-48D1-87AE-D543D3CC2C4C}">
      <dsp:nvSpPr>
        <dsp:cNvPr id="0" name=""/>
        <dsp:cNvSpPr/>
      </dsp:nvSpPr>
      <dsp:spPr>
        <a:xfrm>
          <a:off x="3515108" y="2217918"/>
          <a:ext cx="3166646" cy="189998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⚠️ </a:t>
          </a:r>
          <a:r>
            <a:rPr lang="en-GB" sz="2000" b="1" kern="1200" dirty="0"/>
            <a:t>Reputational Risk</a:t>
          </a:r>
          <a:br>
            <a:rPr lang="en-GB" sz="2000" b="1" kern="1200" dirty="0"/>
          </a:br>
          <a:r>
            <a:rPr lang="en-GB" sz="2000" b="1" kern="1200" dirty="0"/>
            <a:t> Without measurement, sustainability claims risk being perceived as symbolic or greenwashing</a:t>
          </a:r>
          <a:endParaRPr lang="en-US" sz="2000" kern="1200" dirty="0"/>
        </a:p>
      </dsp:txBody>
      <dsp:txXfrm>
        <a:off x="3515108" y="2217918"/>
        <a:ext cx="3166646" cy="18999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1BEA3A-18B9-4D8E-8415-BE68A843B0A1}">
      <dsp:nvSpPr>
        <dsp:cNvPr id="0" name=""/>
        <dsp:cNvSpPr/>
      </dsp:nvSpPr>
      <dsp:spPr>
        <a:xfrm>
          <a:off x="320093" y="732789"/>
          <a:ext cx="983267" cy="98326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F075A-A8DE-4EBB-B3DB-0A2EA2D8801B}">
      <dsp:nvSpPr>
        <dsp:cNvPr id="0" name=""/>
        <dsp:cNvSpPr/>
      </dsp:nvSpPr>
      <dsp:spPr>
        <a:xfrm>
          <a:off x="529642" y="942338"/>
          <a:ext cx="564169" cy="5641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95862F-4278-4043-B0E9-9E7A35658605}">
      <dsp:nvSpPr>
        <dsp:cNvPr id="0" name=""/>
        <dsp:cNvSpPr/>
      </dsp:nvSpPr>
      <dsp:spPr>
        <a:xfrm>
          <a:off x="5770" y="2022320"/>
          <a:ext cx="1611914" cy="140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Strategic Strength</a:t>
          </a:r>
          <a:endParaRPr lang="en-US" sz="1100" kern="1200"/>
        </a:p>
      </dsp:txBody>
      <dsp:txXfrm>
        <a:off x="5770" y="2022320"/>
        <a:ext cx="1611914" cy="1402554"/>
      </dsp:txXfrm>
    </dsp:sp>
    <dsp:sp modelId="{61C04481-503C-4608-9D15-4C1EFD5C21E5}">
      <dsp:nvSpPr>
        <dsp:cNvPr id="0" name=""/>
        <dsp:cNvSpPr/>
      </dsp:nvSpPr>
      <dsp:spPr>
        <a:xfrm>
          <a:off x="2214092" y="732789"/>
          <a:ext cx="983267" cy="98326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C49355-4FAF-459A-88D7-E70ECFB9B59E}">
      <dsp:nvSpPr>
        <dsp:cNvPr id="0" name=""/>
        <dsp:cNvSpPr/>
      </dsp:nvSpPr>
      <dsp:spPr>
        <a:xfrm>
          <a:off x="2423641" y="942338"/>
          <a:ext cx="564169" cy="5641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50372-9212-490E-91C9-26F552B93EA4}">
      <dsp:nvSpPr>
        <dsp:cNvPr id="0" name=""/>
        <dsp:cNvSpPr/>
      </dsp:nvSpPr>
      <dsp:spPr>
        <a:xfrm>
          <a:off x="1899769" y="2022320"/>
          <a:ext cx="1611914" cy="140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Meet in Wales effectively aligns business events with national policy priorities, wellbeing goals, and destination branding through its People, Place, and Planet framework.</a:t>
          </a:r>
          <a:endParaRPr lang="en-US" sz="1100" kern="1200"/>
        </a:p>
      </dsp:txBody>
      <dsp:txXfrm>
        <a:off x="1899769" y="2022320"/>
        <a:ext cx="1611914" cy="1402554"/>
      </dsp:txXfrm>
    </dsp:sp>
    <dsp:sp modelId="{F05FA838-DB1A-4318-BA33-D2A06245C239}">
      <dsp:nvSpPr>
        <dsp:cNvPr id="0" name=""/>
        <dsp:cNvSpPr/>
      </dsp:nvSpPr>
      <dsp:spPr>
        <a:xfrm>
          <a:off x="4108091" y="732789"/>
          <a:ext cx="983267" cy="98326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C629E6-AF71-49AF-A175-080E5B7AF164}">
      <dsp:nvSpPr>
        <dsp:cNvPr id="0" name=""/>
        <dsp:cNvSpPr/>
      </dsp:nvSpPr>
      <dsp:spPr>
        <a:xfrm>
          <a:off x="4317640" y="942338"/>
          <a:ext cx="564169" cy="5641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82D39D-65FE-4073-A4C9-D65251BBB8AE}">
      <dsp:nvSpPr>
        <dsp:cNvPr id="0" name=""/>
        <dsp:cNvSpPr/>
      </dsp:nvSpPr>
      <dsp:spPr>
        <a:xfrm>
          <a:off x="3793768" y="2022320"/>
          <a:ext cx="1611914" cy="140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Critical Challenge</a:t>
          </a:r>
          <a:endParaRPr lang="en-US" sz="1100" kern="1200"/>
        </a:p>
      </dsp:txBody>
      <dsp:txXfrm>
        <a:off x="3793768" y="2022320"/>
        <a:ext cx="1611914" cy="1402554"/>
      </dsp:txXfrm>
    </dsp:sp>
    <dsp:sp modelId="{7A633C00-A65F-40E7-97CA-71E1AA218231}">
      <dsp:nvSpPr>
        <dsp:cNvPr id="0" name=""/>
        <dsp:cNvSpPr/>
      </dsp:nvSpPr>
      <dsp:spPr>
        <a:xfrm>
          <a:off x="6002090" y="732789"/>
          <a:ext cx="983267" cy="98326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3191A7-CF53-4293-AA62-10F81863EDE9}">
      <dsp:nvSpPr>
        <dsp:cNvPr id="0" name=""/>
        <dsp:cNvSpPr/>
      </dsp:nvSpPr>
      <dsp:spPr>
        <a:xfrm>
          <a:off x="6211639" y="942338"/>
          <a:ext cx="564169" cy="5641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DC739E-F546-4209-9944-A938CE360EF2}">
      <dsp:nvSpPr>
        <dsp:cNvPr id="0" name=""/>
        <dsp:cNvSpPr/>
      </dsp:nvSpPr>
      <dsp:spPr>
        <a:xfrm>
          <a:off x="5687767" y="2022320"/>
          <a:ext cx="1611914" cy="140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 strategy risks underperformance if sustainability claims, ambassador engagement, and economic impacts are not consistently measured and communicated.</a:t>
          </a:r>
          <a:endParaRPr lang="en-US" sz="1100" kern="1200"/>
        </a:p>
      </dsp:txBody>
      <dsp:txXfrm>
        <a:off x="5687767" y="2022320"/>
        <a:ext cx="1611914" cy="1402554"/>
      </dsp:txXfrm>
    </dsp:sp>
    <dsp:sp modelId="{C1B75D1A-13A5-4CB2-92B8-8E86B6C71DFA}">
      <dsp:nvSpPr>
        <dsp:cNvPr id="0" name=""/>
        <dsp:cNvSpPr/>
      </dsp:nvSpPr>
      <dsp:spPr>
        <a:xfrm>
          <a:off x="7896089" y="732789"/>
          <a:ext cx="983267" cy="98326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7F8FEE-74D2-44F7-9F92-FDB48AB348FD}">
      <dsp:nvSpPr>
        <dsp:cNvPr id="0" name=""/>
        <dsp:cNvSpPr/>
      </dsp:nvSpPr>
      <dsp:spPr>
        <a:xfrm>
          <a:off x="8105638" y="942338"/>
          <a:ext cx="564169" cy="56416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84D8D9-6EA2-45CE-ADCC-88F4CF39B958}">
      <dsp:nvSpPr>
        <dsp:cNvPr id="0" name=""/>
        <dsp:cNvSpPr/>
      </dsp:nvSpPr>
      <dsp:spPr>
        <a:xfrm>
          <a:off x="7581766" y="2022320"/>
          <a:ext cx="1611914" cy="140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Future Direction</a:t>
          </a:r>
          <a:endParaRPr lang="en-US" sz="1100" kern="1200"/>
        </a:p>
      </dsp:txBody>
      <dsp:txXfrm>
        <a:off x="7581766" y="2022320"/>
        <a:ext cx="1611914" cy="1402554"/>
      </dsp:txXfrm>
    </dsp:sp>
    <dsp:sp modelId="{20CBE5CE-96CB-4D22-BC3A-4FF9FA0694D6}">
      <dsp:nvSpPr>
        <dsp:cNvPr id="0" name=""/>
        <dsp:cNvSpPr/>
      </dsp:nvSpPr>
      <dsp:spPr>
        <a:xfrm>
          <a:off x="9790088" y="732789"/>
          <a:ext cx="983267" cy="983267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4A4890-3AD7-4F59-BBEA-8768217C019F}">
      <dsp:nvSpPr>
        <dsp:cNvPr id="0" name=""/>
        <dsp:cNvSpPr/>
      </dsp:nvSpPr>
      <dsp:spPr>
        <a:xfrm>
          <a:off x="9999637" y="942338"/>
          <a:ext cx="564169" cy="56416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18FB5E-3179-4A8D-B4F2-EE974018CF5F}">
      <dsp:nvSpPr>
        <dsp:cNvPr id="0" name=""/>
        <dsp:cNvSpPr/>
      </dsp:nvSpPr>
      <dsp:spPr>
        <a:xfrm>
          <a:off x="9475765" y="2022320"/>
          <a:ext cx="1611914" cy="1402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By strengthening ambassador support, improving impact reporting, and embedding sustainability into delivery, Wales can enhance its competitiveness as a resilient, purpose-led MICE destination.</a:t>
          </a:r>
          <a:endParaRPr lang="en-US" sz="1100" kern="1200"/>
        </a:p>
      </dsp:txBody>
      <dsp:txXfrm>
        <a:off x="9475765" y="2022320"/>
        <a:ext cx="1611914" cy="14025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</inkml:context>
    <inkml:brush xml:id="br0">
      <inkml:brushProperty name="width" value="0.1" units="cm"/>
      <inkml:brushProperty name="height" value="0.1" units="cm"/>
    </inkml:brush>
  </inkml:definitions>
  <inkml:trace contextRef="#ctx0" brushRef="#br0">14531 8180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4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wales/sites/default/files/statistics-and-research/2025-07/wales-tourism-business-barometer-june-2025-wave.pdf" TargetMode="External"/><Relationship Id="rId3" Type="http://schemas.openxmlformats.org/officeDocument/2006/relationships/hyperlink" Target="https://industry.visitwales.com/research-and-insights/figures-visitor-economy-wales" TargetMode="External"/><Relationship Id="rId7" Type="http://schemas.openxmlformats.org/officeDocument/2006/relationships/hyperlink" Target="https://www.visitbritain.org/research-insights/business-events-research" TargetMode="External"/><Relationship Id="rId2" Type="http://schemas.openxmlformats.org/officeDocument/2006/relationships/hyperlink" Target="https://www.eventindustrynews.com/news/uk-events-industry-adds-11-5bn-to-uk-econom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wales/sites/default/files/publications/2022-07/the-national-events-strategy-for-wales-2022-to-2030.pdf" TargetMode="External"/><Relationship Id="rId5" Type="http://schemas.openxmlformats.org/officeDocument/2006/relationships/hyperlink" Target="https://www.gov.wales/sites/default/files/publications/2023-06/national-events-strategy-for-wales-implementation-plan.pdf" TargetMode="External"/><Relationship Id="rId4" Type="http://schemas.openxmlformats.org/officeDocument/2006/relationships/hyperlink" Target="https://www.meetinwales.com/ambassador-wales/ambassador-wales-programm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75118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Riley Tippett</a:t>
            </a:r>
            <a:br>
              <a:rPr lang="en-GB" dirty="0"/>
            </a:br>
            <a:r>
              <a:rPr lang="en-GB" dirty="0"/>
              <a:t>2305603</a:t>
            </a:r>
            <a:br>
              <a:rPr lang="en-GB" dirty="0"/>
            </a:br>
            <a:r>
              <a:rPr lang="en-GB" dirty="0"/>
              <a:t>Deborah Jenkins </a:t>
            </a:r>
            <a:br>
              <a:rPr lang="en-GB" dirty="0"/>
            </a:br>
            <a:r>
              <a:rPr lang="en-GB" dirty="0"/>
              <a:t>Festivals, Conventions &amp; Events</a:t>
            </a:r>
            <a:br>
              <a:rPr lang="en-GB" dirty="0"/>
            </a:br>
            <a:r>
              <a:rPr lang="en-GB" dirty="0"/>
              <a:t>BMTP6017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10"/>
            <a:ext cx="12192000" cy="686221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9BBBD9-A2C5-55A3-FE7C-811A28879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61" y="1240483"/>
            <a:ext cx="3555916" cy="384589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400" b="1" dirty="0">
                <a:solidFill>
                  <a:schemeClr val="bg1"/>
                </a:solidFill>
              </a:rPr>
              <a:t>Meet in Wales: Ambassador Strategy</a:t>
            </a:r>
            <a:br>
              <a:rPr lang="en-US" sz="3400" b="1" dirty="0">
                <a:solidFill>
                  <a:schemeClr val="bg1"/>
                </a:solidFill>
              </a:rPr>
            </a:br>
            <a:br>
              <a:rPr lang="en-US" sz="3400" b="1" dirty="0"/>
            </a:br>
            <a:r>
              <a:rPr lang="en-US" sz="3400" b="1" dirty="0">
                <a:solidFill>
                  <a:schemeClr val="bg1"/>
                </a:solidFill>
              </a:rPr>
              <a:t> A Critical evaluation of future MICE development in Wales</a:t>
            </a:r>
            <a:endParaRPr lang="en-US" sz="3400" dirty="0">
              <a:solidFill>
                <a:schemeClr val="bg1"/>
              </a:solidFill>
            </a:endParaRPr>
          </a:p>
        </p:txBody>
      </p:sp>
      <p:pic>
        <p:nvPicPr>
          <p:cNvPr id="4" name="Content Placeholder 3" descr="Meet In Wales | LinkedIn">
            <a:extLst>
              <a:ext uri="{FF2B5EF4-FFF2-40B4-BE49-F238E27FC236}">
                <a16:creationId xmlns:a16="http://schemas.microsoft.com/office/drawing/2014/main" id="{96A5B162-3AE8-C465-248F-92AB0D3ADF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467894" y="590861"/>
            <a:ext cx="5290998" cy="5290998"/>
          </a:xfrm>
          <a:custGeom>
            <a:avLst/>
            <a:gdLst/>
            <a:ahLst/>
            <a:cxnLst/>
            <a:rect l="l" t="t" r="r" b="b"/>
            <a:pathLst>
              <a:path w="5290998" h="5290998">
                <a:moveTo>
                  <a:pt x="2645499" y="0"/>
                </a:moveTo>
                <a:cubicBezTo>
                  <a:pt x="4106568" y="0"/>
                  <a:pt x="5290998" y="1184430"/>
                  <a:pt x="5290998" y="2645499"/>
                </a:cubicBezTo>
                <a:cubicBezTo>
                  <a:pt x="5290998" y="4106568"/>
                  <a:pt x="4106568" y="5290998"/>
                  <a:pt x="2645499" y="5290998"/>
                </a:cubicBezTo>
                <a:cubicBezTo>
                  <a:pt x="1184430" y="5290998"/>
                  <a:pt x="0" y="4106568"/>
                  <a:pt x="0" y="2645499"/>
                </a:cubicBezTo>
                <a:cubicBezTo>
                  <a:pt x="0" y="1184430"/>
                  <a:pt x="1184430" y="0"/>
                  <a:pt x="2645499" y="0"/>
                </a:cubicBezTo>
                <a:close/>
              </a:path>
            </a:pathLst>
          </a:custGeom>
          <a:ln w="25400">
            <a:noFill/>
          </a:ln>
        </p:spPr>
      </p:pic>
      <p:sp>
        <p:nvSpPr>
          <p:cNvPr id="11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58925" y="823301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3" name="Graphic 212">
            <a:extLst>
              <a:ext uri="{FF2B5EF4-FFF2-40B4-BE49-F238E27FC236}">
                <a16:creationId xmlns:a16="http://schemas.microsoft.com/office/drawing/2014/main" id="{A499C65A-9B02-4D7F-BD68-CD38D8805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58925" y="823301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15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70622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9" name="Graphic 4">
            <a:extLst>
              <a:ext uri="{FF2B5EF4-FFF2-40B4-BE49-F238E27FC236}">
                <a16:creationId xmlns:a16="http://schemas.microsoft.com/office/drawing/2014/main" id="{1F4896D7-5AD0-4505-BCCD-82262CFEE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035286" y="3429061"/>
            <a:ext cx="1861484" cy="1861513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83C04C31-4BBB-4AC5-A222-4E79BDDF6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0890F0-A440-4A5F-89E2-860A604251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9BA7632-2294-4740-BB61-DFA5017B7B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025C556-497E-4B62-9131-98448B5A7C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467884A-CD29-4BCE-A1A4-1E629953FC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3A1BC11-A782-4A26-87D0-76C92BAB7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787142E-1022-4109-9141-85FF9C22E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63BCB7E-36CC-4105-9CDA-BFB80F3FF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6EF2588-350F-4CCE-9BF8-799EC71961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0A696712-7E60-48CD-A6F8-91754B090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244E95B-2BBF-4335-BEFC-BA135EF949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D692242-534C-4A58-90D7-43A781D23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BC72B2EF-E5D1-46BF-B7FE-A9D174508B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8805B31-6BA4-45FA-8180-436B2EC41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1B376A0-4543-4AE3-8071-5C746BADEC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824AEB4-F797-4131-AD1A-BCB807B08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399A867-568D-43D3-8F17-6644C8D09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953DBA6-7A8F-4369-8F18-DC19A21B4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D9167760-8210-45B7-96C9-462EB82D8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B578C99-7B91-480A-B8CA-B9FB3AF17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CDF91670-E084-4B4B-9F86-75DD43CBE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FC99F2F-C73F-444D-B4BB-C02E463AB2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7F3FF604-A6A9-4EDC-868C-696B92122A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8D6C5BB-BF17-4FE8-B611-578E8EBE9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80A8D66-3FA7-4C04-AEDC-D8F94AA43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DE9B826-6E87-4EF5-AA9D-F55BB3A21D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BBAEEC53-BED0-4ACB-94B4-818158D7E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30709FE3-3633-4C01-AAD6-75ADD93953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0D68B00-260E-4EFC-A1FE-8B04EB5A7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60AF8DD-D1D2-43F3-83E5-ECF20A0916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87B3F103-7F53-4D5E-B9A2-DE4F0B78D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2BBECD20-3735-4F14-8816-26D648091F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500687DC-38D4-44B7-BA7D-D8A0BA155F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23AFC6B0-2B60-47B1-B854-A02279C706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39963332-7F58-48B9-9BAB-87C986F39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42BD313-0F6E-4DC3-B8A8-861289801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253CE00-9D58-4821-B362-2552C433B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E89086E-98CE-4697-8CE7-B2E7DB2E8C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CE9357F-710D-4D3B-90C1-CF19E73F2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70ED7F2-AD38-47BC-B6A1-FF7E20AFDE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2600E9C-0B0F-45ED-A2CF-DE0240B2B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07D2066-6599-4BD0-9CD5-7289EB1B8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7BF96C0D-1DEE-47F2-A950-16BC0896F5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FD254ABE-505D-4C6A-9267-BFB78FBB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822BBE38-BC6F-4DDE-BD6D-2B496CE420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1046D1FA-C431-4F16-8BDD-71C614D79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CF387987-DEF1-447C-BC86-281AC0B3D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9808DF01-2715-4215-81F1-B8C178304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AED7F897-8A4F-4F3D-BFB1-738BCDCA9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9B51B8B7-D508-44C3-AFC5-820557A94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7FBC6B94-2A13-4303-AE51-334E386DA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27897959-2F8E-4A05-9EA8-5B0329B574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0522AB50-D351-40F4-8A88-E856C1F27F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221AFD52-C13F-4A20-B1DB-13C1A9A3D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8E789B3B-F514-4E02-8C1A-2F85817AA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9E473BAC-3DA1-4D63-9D6C-2B993665F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F385DCF4-8F59-4838-B86C-2B3EF0BCE7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3EC5A02E-609A-4C39-A35D-E8D038F7C9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AB67B18-1821-4367-A7B6-CC2FFF66D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DFCAC56E-4767-4984-9FE7-2C3CA57D01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0A1929ED-CEB2-4C49-B2ED-A206D37935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01D632F9-2F59-4C8D-B1BC-1CB0D15C36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03B9F80B-CAEF-442C-A218-E2B069545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526A626E-CC14-4106-8AD4-DB3D81CD6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7CD710B8-B5DF-495F-ACEA-CFB9308CB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E550C81D-B0B8-4DB8-A12C-B62944D07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4EB82E53-B337-43EB-BFF8-1466F10E8B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D1DCEF3A-2B54-4AA2-9BFD-57EA4A246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F122967-34EF-4575-8E59-75D77FCD0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D87EBF9D-3949-4CCE-BB87-9784668346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58A1183F-B28F-4BAD-A14B-3940A6E92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A81851B7-6D8F-454C-BBAA-498426069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99759A7A-483F-4DB0-8677-C6AB61E197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BDD1E55B-DE82-4811-BB33-1468396D2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F4B0251C-DACC-4A24-83BA-3D95F8D19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647EF9B-D99D-48C1-B61E-19B85F471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EB55DF3C-DDF0-4B01-849E-46A663465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09149238-5A44-4264-84E6-DD25E7C01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E6925C1-B440-4C1C-8829-2E6D9EE142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937B5BDB-32A7-4C47-A984-AF2316600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9B5A7D9C-91C9-49A3-8AD5-DB49632FD4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C64B015D-AFCF-4AB2-AE58-A069B06DB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A4407931-9375-400F-88AC-C63D4E9E9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554278B7-45C8-46E4-885A-69208D598B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3A806AB0-FBD6-41CD-997C-A76266D375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719E2D6D-6D96-4348-954B-3657A0B0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794AABE-9C3E-4A8C-820F-0FDF65213E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1DBEC39D-5464-46CA-B62B-24826F1F4D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41807973-667B-4780-B3AA-4ADC32DB3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970D793C-C9EE-467B-8385-42B6905A00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94695A53-78EB-4811-8BBC-4707F30169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0576416F-0C2E-4D01-9357-5C73ADF856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A091FE22-8667-4F89-A333-BA9A0917E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CB779008-969D-4FA8-BB6C-3BBBCF919E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DAF3B96-0DFB-44BA-959D-BF9643FFE2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F66F5FF-98B2-4453-8175-EB602A6A0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751D9683-9D41-4058-B90B-99146FC2F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0907098D-1005-4522-BA21-F1534CBACF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5BFEF082-7E02-4ED8-B9D1-F0FC47FEC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4429C269-222E-4EFB-97B9-08FA243CE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C460F7F-5702-4281-850B-59E4182A71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A329057C-293F-4933-9DEA-2463E66D4B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7274CBA8-6253-4229-AC37-1D7126639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7ABAAD2-23FD-4AF4-8506-3CDDC5607B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27A85620-3B33-477A-949C-3F221DCC2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6247316E-E815-4CE3-9EC0-8DC8391EB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3D047E26-5A98-4B49-A453-C71D894500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940C95BF-A85B-4251-A817-35A7B4F713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EA4FDA2F-E340-40E6-8678-8F4F9EB3D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D94A3796-87FD-436D-8309-857F9B489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2B20BE68-41F5-4E59-87CD-A8654B123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7FD87938-B42E-45E5-ABB8-936E00A244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A46A837-6AA3-4099-8055-251ED6D7D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B9D871B1-B4D0-4667-B5FA-21AE12E50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477E102A-1E9D-44C8-9DA0-1B4B61444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2DB4921-ECFC-42CD-B91B-56AB1FE26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3156177C-2880-4AAF-BFC7-C3EA4AD09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B7C807E0-34AB-4AC3-A674-D7E438C603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3AD80AB-575A-4D50-A561-CE310E06B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E4C11A99-7E93-4B54-B1CE-D90D45325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5A3E814-2D04-4881-B9E9-81ADDC0C97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073D9FB4-F4AF-4974-A734-C9300D210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081A1414-A8F5-43F1-BA51-B058EF2C0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41588DC-3C7F-4695-A42A-B5ABEA8B5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884DF6D-4C87-4B4A-A918-B3F3C8BE35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CF26F2A0-B8D0-48D4-A9A9-BEB75CFF1F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A9177E1-A6DC-4200-9D85-31A348E027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7DA218E3-83A8-45E8-B2E3-4B693606C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31E51433-E260-493C-8A94-FCE7FD9BA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3A74FFD3-BE5F-435D-AC22-825B6E049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B3420F88-93EB-4790-A2BD-EFF61E77B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3875302B-159F-4E81-AD49-154BAA8FD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BE9966CE-BC06-4CEB-877D-34D9D1C2E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889924EA-8A9B-4ED5-8CF2-E184EE89D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300C1FB1-E227-40EE-A773-071D080BD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14F26B5D-6E35-40E8-90DF-FD65CB33F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059D8F05-F701-45A6-9377-454642C21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5F57ACF8-D510-4715-B964-20D980558C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51053CDD-687F-481B-86FB-56DA74C55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76B24CA5-1578-43AE-8ED8-CB9F7EA62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A3208550-AB5B-4E2B-914A-270D30163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D4120D7E-20EE-4413-A541-781EA4350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9C0CC66E-BFF1-47FD-8C37-092016FBE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09D9AD44-3983-44A2-9DBA-6C5FF3C47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71915592-B946-43D1-AE24-B72B17FC5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AC48622-C7DC-416F-B14F-AB0C6A3EF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C122E9A7-0590-453C-AC3A-88265131C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78246847-0B72-46B3-9243-7A7B92E212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207FF669-6E9C-47DF-A1A0-6676692794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6905CAD-DCDC-4965-969E-3BA793FCA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7E82B7F4-81C1-4A48-A3C9-B9DE741C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3D306B7-0050-4206-8020-D3F81BC46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E50823B-85BA-4734-A0E5-99F2D027CC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F26CEA8-889B-4F33-AE59-91F66E1602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E64E5726-D6A2-4541-9EB4-0D455BFB19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B5A9478C-31E8-4C23-856A-5B4D6936B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4D55AFD-7163-47DF-8918-6BCF397B55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20C5BF88-D776-4C9B-89BD-85EE0DCE8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0A0347C6-25EE-4289-B805-750B30ABB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4C83C9E0-7820-4EA4-B9AA-AD6E0719F3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7E1B6DEA-553D-4733-9A45-3A28D118B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BE647149-B885-4A7D-B57E-A9762FF95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3FFCDDD6-EA47-4BA4-914F-B4AD52A7DA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8C5FC42-4A56-48D7-9C6F-EE6973256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E58746BA-672F-48B8-BA1D-E317498C1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75C60814-753C-4243-BD88-443E240D6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74EB8C9-709B-42D9-9948-434CAA5E0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786AB5B1-D0D7-4FE2-9A7D-BF9C01F7D7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18E7606-3FC9-4354-BCF8-A980AE6DFA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310100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0EC59D-633C-F05A-CF9B-F65CE5218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Introduction and Aims </a:t>
            </a:r>
            <a:endParaRPr lang="en-US" dirty="0"/>
          </a:p>
        </p:txBody>
      </p:sp>
      <p:sp>
        <p:nvSpPr>
          <p:cNvPr id="19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Wales outline map - royalty free ...">
            <a:extLst>
              <a:ext uri="{FF2B5EF4-FFF2-40B4-BE49-F238E27FC236}">
                <a16:creationId xmlns:a16="http://schemas.microsoft.com/office/drawing/2014/main" id="{EA5B5070-0881-3B40-3E79-AEB712EB58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82" y="614196"/>
            <a:ext cx="4777381" cy="545986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8DABE-EBFF-F469-38F2-AD997B4838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 dirty="0">
                <a:ea typeface="+mn-lt"/>
                <a:cs typeface="+mn-lt"/>
              </a:rPr>
              <a:t>🎯 </a:t>
            </a:r>
            <a:r>
              <a:rPr lang="en-GB" sz="2400" b="1" dirty="0">
                <a:ea typeface="+mn-lt"/>
                <a:cs typeface="+mn-lt"/>
              </a:rPr>
              <a:t>Introduction to the </a:t>
            </a:r>
            <a:r>
              <a:rPr lang="en-GB" sz="2400" b="1" i="1" dirty="0">
                <a:ea typeface="+mn-lt"/>
                <a:cs typeface="+mn-lt"/>
              </a:rPr>
              <a:t>Meet in Wales</a:t>
            </a:r>
            <a:r>
              <a:rPr lang="en-GB" sz="2400" b="1" dirty="0">
                <a:ea typeface="+mn-lt"/>
                <a:cs typeface="+mn-lt"/>
              </a:rPr>
              <a:t> ambassador strategy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🌍 </a:t>
            </a:r>
            <a:r>
              <a:rPr lang="en-GB" sz="2400" b="1" dirty="0">
                <a:ea typeface="+mn-lt"/>
                <a:cs typeface="+mn-lt"/>
              </a:rPr>
              <a:t>Focus on Wales as a destination for business events (MICE)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🔍 </a:t>
            </a:r>
            <a:r>
              <a:rPr lang="en-GB" sz="2400" b="1" dirty="0">
                <a:ea typeface="+mn-lt"/>
                <a:cs typeface="+mn-lt"/>
              </a:rPr>
              <a:t>Critical evaluation of strategy effectiveness and impacts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📊 </a:t>
            </a:r>
            <a:r>
              <a:rPr lang="en-GB" sz="2400" b="1" dirty="0">
                <a:ea typeface="+mn-lt"/>
                <a:cs typeface="+mn-lt"/>
              </a:rPr>
              <a:t>Assessment of economic, social, and environmental outcomes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🔮 </a:t>
            </a:r>
            <a:r>
              <a:rPr lang="en-GB" sz="2400" b="1" dirty="0">
                <a:ea typeface="+mn-lt"/>
                <a:cs typeface="+mn-lt"/>
              </a:rPr>
              <a:t>Development of future-focused strategic recommendations</a:t>
            </a:r>
            <a:endParaRPr lang="en-GB" sz="2400" dirty="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853334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8B5AB-4593-9850-3411-CAE0FC0A6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Background: The Meet in Wales Strategy and Ambassador Programme</a:t>
            </a:r>
            <a:endParaRPr lang="en-US" dirty="0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CAF64D8-4B66-0C33-3188-7C3D6F33DC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4228349"/>
              </p:ext>
            </p:extLst>
          </p:nvPr>
        </p:nvGraphicFramePr>
        <p:xfrm>
          <a:off x="5194539" y="1811248"/>
          <a:ext cx="6604959" cy="32442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ICC Wales Newport | ICC Wales | Events">
            <a:extLst>
              <a:ext uri="{FF2B5EF4-FFF2-40B4-BE49-F238E27FC236}">
                <a16:creationId xmlns:a16="http://schemas.microsoft.com/office/drawing/2014/main" id="{C699813C-22C3-81D1-C7BC-B0B2CD20CA7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514" y="1810110"/>
            <a:ext cx="4885426" cy="32521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0065C4-488D-96F4-6E24-8073F93026C1}"/>
              </a:ext>
            </a:extLst>
          </p:cNvPr>
          <p:cNvSpPr txBox="1"/>
          <p:nvPr/>
        </p:nvSpPr>
        <p:spPr>
          <a:xfrm>
            <a:off x="454963" y="5295021"/>
            <a:ext cx="41148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The strategy positions business events as a long-term driver of tourism growth, skills development, and international reputation for Wales.</a:t>
            </a:r>
            <a:endParaRPr lang="en-US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1EFB48D-06EC-42CE-0EDA-294DA74A4534}"/>
              </a:ext>
            </a:extLst>
          </p:cNvPr>
          <p:cNvSpPr txBox="1"/>
          <p:nvPr/>
        </p:nvSpPr>
        <p:spPr>
          <a:xfrm>
            <a:off x="9332504" y="5661484"/>
            <a:ext cx="2866204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ea typeface="+mn-lt"/>
                <a:cs typeface="+mn-lt"/>
              </a:rPr>
              <a:t>Meet in Wales (2026)</a:t>
            </a:r>
            <a:endParaRPr lang="en-US" sz="1400"/>
          </a:p>
          <a:p>
            <a:r>
              <a:rPr lang="en-GB" sz="1400" i="1" dirty="0">
                <a:ea typeface="+mn-lt"/>
                <a:cs typeface="+mn-lt"/>
              </a:rPr>
              <a:t>The National Events Strategy for Wales 2022–2030</a:t>
            </a:r>
            <a:endParaRPr lang="en-GB" sz="1400"/>
          </a:p>
          <a:p>
            <a:r>
              <a:rPr lang="en-GB" sz="1400" i="1" dirty="0">
                <a:ea typeface="+mn-lt"/>
                <a:cs typeface="+mn-lt"/>
              </a:rPr>
              <a:t>National Events Strategy for Wales: Implementation Plan</a:t>
            </a:r>
            <a:endParaRPr lang="en-GB" sz="140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44152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7EB0E9-219B-A5CA-DC6D-C95748B14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The Importance of MICE to </a:t>
            </a:r>
            <a:r>
              <a:rPr lang="en-GB" dirty="0" err="1">
                <a:ea typeface="+mj-lt"/>
                <a:cs typeface="+mj-lt"/>
              </a:rPr>
              <a:t>Wales’</a:t>
            </a:r>
            <a:r>
              <a:rPr lang="en-GB" dirty="0">
                <a:ea typeface="+mj-lt"/>
                <a:cs typeface="+mj-lt"/>
              </a:rPr>
              <a:t> Tourism Economy</a:t>
            </a:r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17BFF97-62CF-B14B-F7BB-285AB082F51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91860" y="1983776"/>
          <a:ext cx="5799827" cy="34599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A2D53E5-FD49-B0A3-CCB4-8A62CDA09F24}"/>
              </a:ext>
            </a:extLst>
          </p:cNvPr>
          <p:cNvSpPr txBox="1"/>
          <p:nvPr/>
        </p:nvSpPr>
        <p:spPr>
          <a:xfrm>
            <a:off x="7431334" y="1526054"/>
            <a:ext cx="334346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Business Event → Delegate Spend → Local Businesses → Regional Economy</a:t>
            </a:r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ECD970F-0CF0-7A75-F9A4-21166FB7FA34}"/>
              </a:ext>
            </a:extLst>
          </p:cNvPr>
          <p:cNvSpPr txBox="1"/>
          <p:nvPr/>
        </p:nvSpPr>
        <p:spPr>
          <a:xfrm>
            <a:off x="4755710" y="2452457"/>
            <a:ext cx="45627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ea typeface="+mn-lt"/>
                <a:cs typeface="+mn-lt"/>
              </a:rPr>
              <a:t>)</a:t>
            </a:r>
            <a:endParaRPr lang="en-GB" sz="1400" dirty="0"/>
          </a:p>
          <a:p>
            <a:pPr algn="l"/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F04128C-73E6-1777-8BE7-90AD785A8AA0}"/>
              </a:ext>
            </a:extLst>
          </p:cNvPr>
          <p:cNvSpPr txBox="1"/>
          <p:nvPr/>
        </p:nvSpPr>
        <p:spPr>
          <a:xfrm>
            <a:off x="99174" y="5904106"/>
            <a:ext cx="2954693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/>
              <a:t>Dwyer, Forsyth and Spurr (2004)</a:t>
            </a:r>
            <a:endParaRPr lang="en-US" sz="1400" dirty="0"/>
          </a:p>
          <a:p>
            <a:r>
              <a:rPr lang="en-GB" sz="1400" dirty="0"/>
              <a:t>Industry (2024) – </a:t>
            </a:r>
            <a:r>
              <a:rPr lang="en-GB" sz="1400" i="1" dirty="0"/>
              <a:t>Figures on the Visitor Economy in Wales</a:t>
            </a:r>
            <a:endParaRPr lang="en-GB" sz="1400" dirty="0"/>
          </a:p>
          <a:p>
            <a:r>
              <a:rPr lang="en-GB" sz="1400" dirty="0"/>
              <a:t>VisitBritain.org (2025</a:t>
            </a:r>
            <a:endParaRPr lang="en-GB" dirty="0"/>
          </a:p>
        </p:txBody>
      </p:sp>
      <p:pic>
        <p:nvPicPr>
          <p:cNvPr id="17" name="Picture 16" descr="A group of people sitting in chairs talking&#10;&#10;AI-generated content may be incorrect.">
            <a:extLst>
              <a:ext uri="{FF2B5EF4-FFF2-40B4-BE49-F238E27FC236}">
                <a16:creationId xmlns:a16="http://schemas.microsoft.com/office/drawing/2014/main" id="{D9801454-CF64-75AC-0EDA-A731490E522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52016" y="2453227"/>
            <a:ext cx="3595778" cy="3834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032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8D608-524D-A6B5-6BED-78BF97DFD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8219"/>
            <a:ext cx="10515600" cy="1325563"/>
          </a:xfrm>
        </p:spPr>
        <p:txBody>
          <a:bodyPr/>
          <a:lstStyle/>
          <a:p>
            <a:r>
              <a:rPr lang="en-GB" dirty="0">
                <a:ea typeface="+mj-lt"/>
                <a:cs typeface="+mj-lt"/>
              </a:rPr>
              <a:t>Policy and Theoretical Framework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6D93B-3758-CE27-FDF5-310353ABD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69148" cy="4164433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Meet in Wales is not a single event → it is a destination strategy, so event tourism theory is appropriate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The ambassador programme involves multiple stakeholder groups, so stakeholder theory is necessary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The strategy explicitly promotes People, Place, and Planet, which maps directly onto the Triple Bottom Line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The strategy is led by government → therefore it must be evaluated as event policy, not just marketing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A46D890-E73D-6D83-04CE-D129E2530C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4279334"/>
              </p:ext>
            </p:extLst>
          </p:nvPr>
        </p:nvGraphicFramePr>
        <p:xfrm>
          <a:off x="6858000" y="1063924"/>
          <a:ext cx="4529488" cy="48707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4744">
                  <a:extLst>
                    <a:ext uri="{9D8B030D-6E8A-4147-A177-3AD203B41FA5}">
                      <a16:colId xmlns:a16="http://schemas.microsoft.com/office/drawing/2014/main" val="324955983"/>
                    </a:ext>
                  </a:extLst>
                </a:gridCol>
                <a:gridCol w="2264744">
                  <a:extLst>
                    <a:ext uri="{9D8B030D-6E8A-4147-A177-3AD203B41FA5}">
                      <a16:colId xmlns:a16="http://schemas.microsoft.com/office/drawing/2014/main" val="4091759635"/>
                    </a:ext>
                  </a:extLst>
                </a:gridCol>
              </a:tblGrid>
              <a:tr h="480369">
                <a:tc>
                  <a:txBody>
                    <a:bodyPr/>
                    <a:lstStyle/>
                    <a:p>
                      <a:r>
                        <a:rPr lang="en-GB" dirty="0"/>
                        <a:t>Framework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ptos"/>
                        </a:rPr>
                        <a:t>How it applies to Meet in Wales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5154981"/>
                  </a:ext>
                </a:extLst>
              </a:tr>
              <a:tr h="892113">
                <a:tc>
                  <a:txBody>
                    <a:bodyPr/>
                    <a:lstStyle/>
                    <a:p>
                      <a:r>
                        <a:rPr lang="en-GB" dirty="0"/>
                        <a:t>Event Tourism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ptos"/>
                        </a:rPr>
                        <a:t>Destination positioning through business events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849469"/>
                  </a:ext>
                </a:extLst>
              </a:tr>
              <a:tr h="1303859">
                <a:tc>
                  <a:txBody>
                    <a:bodyPr/>
                    <a:lstStyle/>
                    <a:p>
                      <a:r>
                        <a:rPr lang="en-GB" dirty="0"/>
                        <a:t>Stakeholder Theory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Ambassador, community, venue, government impacts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8203420"/>
                  </a:ext>
                </a:extLst>
              </a:tr>
              <a:tr h="686241">
                <a:tc>
                  <a:txBody>
                    <a:bodyPr/>
                    <a:lstStyle/>
                    <a:p>
                      <a:r>
                        <a:rPr lang="en-GB" dirty="0"/>
                        <a:t>Tripple bottom 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People, Place, Planet outcomes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0654500"/>
                  </a:ext>
                </a:extLst>
              </a:tr>
              <a:tr h="1097987">
                <a:tc>
                  <a:txBody>
                    <a:bodyPr/>
                    <a:lstStyle/>
                    <a:p>
                      <a:r>
                        <a:rPr lang="en-GB" dirty="0"/>
                        <a:t>Event Policy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dirty="0"/>
                        <a:t>Welsh Government strategic intervention</a:t>
                      </a:r>
                      <a:endParaRPr lang="en-US" dirty="0" err="1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784413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A4ADC5D-9E4D-00CF-0D31-6BE8594D2E42}"/>
              </a:ext>
            </a:extLst>
          </p:cNvPr>
          <p:cNvSpPr txBox="1"/>
          <p:nvPr/>
        </p:nvSpPr>
        <p:spPr>
          <a:xfrm>
            <a:off x="10234625" y="6257378"/>
            <a:ext cx="255036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Getz (2012)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Freeman (1984)</a:t>
            </a:r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876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82FB5A-D171-5E7C-575D-9785E3DE1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sz="2800" dirty="0">
                <a:ea typeface="+mj-lt"/>
                <a:cs typeface="+mj-lt"/>
              </a:rPr>
              <a:t>People: Ambassador Strategy, Networks and Stakeholder Engagement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BCC2E-55EC-048F-2771-1026667114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 dirty="0">
                <a:ea typeface="+mn-lt"/>
                <a:cs typeface="+mn-lt"/>
              </a:rPr>
              <a:t>The ambassador programme uses trusted professionals to attract international business event bids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Ambassadors act as bid champions within academic, professional, and industry networks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This approach increases credibility and competitiveness compared to destination-only bidding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Stakeholders include ambassadors, Welsh Government, venues, local businesses, and communities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Risk of over-reliance on voluntary ambassadors and limited sector representation</a:t>
            </a:r>
            <a:endParaRPr lang="en-GB" sz="1800" dirty="0"/>
          </a:p>
          <a:p>
            <a:endParaRPr lang="en-GB" sz="1800"/>
          </a:p>
        </p:txBody>
      </p:sp>
      <p:pic>
        <p:nvPicPr>
          <p:cNvPr id="4" name="Picture 3" descr="A group of people posing for a photo&#10;&#10;AI-generated content may be incorrect.">
            <a:extLst>
              <a:ext uri="{FF2B5EF4-FFF2-40B4-BE49-F238E27FC236}">
                <a16:creationId xmlns:a16="http://schemas.microsoft.com/office/drawing/2014/main" id="{B561AA9B-3EB6-AB41-0865-886C872711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50" r="2" b="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61C2FC-C503-A012-0D92-A90F22F53B2A}"/>
              </a:ext>
            </a:extLst>
          </p:cNvPr>
          <p:cNvSpPr txBox="1"/>
          <p:nvPr/>
        </p:nvSpPr>
        <p:spPr>
          <a:xfrm>
            <a:off x="10567678" y="6213894"/>
            <a:ext cx="186266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Meet in Wales (2026)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0511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F7D788E-2C1B-4EF4-8719-12613771F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452"/>
          </a:xfrm>
          <a:prstGeom prst="rect">
            <a:avLst/>
          </a:prstGeom>
          <a:solidFill>
            <a:srgbClr val="40404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75F0D2-A212-8EAC-3134-5D4E84FE0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9" y="3499076"/>
            <a:ext cx="6053558" cy="242477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Place: Destination Competitiveness, Infrastructure and Community Impacts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C54E824-C0F4-480B-BC88-689F50C45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6199" y="548"/>
            <a:ext cx="4349752" cy="3142889"/>
          </a:xfrm>
          <a:custGeom>
            <a:avLst/>
            <a:gdLst>
              <a:gd name="connsiteX0" fmla="*/ 229420 w 4349752"/>
              <a:gd name="connsiteY0" fmla="*/ 0 h 3142889"/>
              <a:gd name="connsiteX1" fmla="*/ 4120333 w 4349752"/>
              <a:gd name="connsiteY1" fmla="*/ 0 h 3142889"/>
              <a:gd name="connsiteX2" fmla="*/ 4178840 w 4349752"/>
              <a:gd name="connsiteY2" fmla="*/ 121453 h 3142889"/>
              <a:gd name="connsiteX3" fmla="*/ 4349752 w 4349752"/>
              <a:gd name="connsiteY3" fmla="*/ 968013 h 3142889"/>
              <a:gd name="connsiteX4" fmla="*/ 2174876 w 4349752"/>
              <a:gd name="connsiteY4" fmla="*/ 3142889 h 3142889"/>
              <a:gd name="connsiteX5" fmla="*/ 0 w 4349752"/>
              <a:gd name="connsiteY5" fmla="*/ 968013 h 3142889"/>
              <a:gd name="connsiteX6" fmla="*/ 170913 w 4349752"/>
              <a:gd name="connsiteY6" fmla="*/ 121453 h 3142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49752" h="3142889">
                <a:moveTo>
                  <a:pt x="229420" y="0"/>
                </a:moveTo>
                <a:lnTo>
                  <a:pt x="4120333" y="0"/>
                </a:lnTo>
                <a:lnTo>
                  <a:pt x="4178840" y="121453"/>
                </a:lnTo>
                <a:cubicBezTo>
                  <a:pt x="4288894" y="381652"/>
                  <a:pt x="4349752" y="667725"/>
                  <a:pt x="4349752" y="968013"/>
                </a:cubicBezTo>
                <a:cubicBezTo>
                  <a:pt x="4349752" y="2169164"/>
                  <a:pt x="3376027" y="3142889"/>
                  <a:pt x="2174876" y="3142889"/>
                </a:cubicBezTo>
                <a:cubicBezTo>
                  <a:pt x="973725" y="3142889"/>
                  <a:pt x="0" y="2169164"/>
                  <a:pt x="0" y="968013"/>
                </a:cubicBezTo>
                <a:cubicBezTo>
                  <a:pt x="0" y="667725"/>
                  <a:pt x="60858" y="381652"/>
                  <a:pt x="170913" y="12145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8DEA6A1-FC5C-4E6E-BBBF-7E472949B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3759" y="1421356"/>
            <a:ext cx="4538241" cy="5436644"/>
          </a:xfrm>
          <a:custGeom>
            <a:avLst/>
            <a:gdLst>
              <a:gd name="connsiteX0" fmla="*/ 3084645 w 4538241"/>
              <a:gd name="connsiteY0" fmla="*/ 0 h 5436644"/>
              <a:gd name="connsiteX1" fmla="*/ 4285328 w 4538241"/>
              <a:gd name="connsiteY1" fmla="*/ 242407 h 5436644"/>
              <a:gd name="connsiteX2" fmla="*/ 4538241 w 4538241"/>
              <a:gd name="connsiteY2" fmla="*/ 364242 h 5436644"/>
              <a:gd name="connsiteX3" fmla="*/ 4538241 w 4538241"/>
              <a:gd name="connsiteY3" fmla="*/ 5436644 h 5436644"/>
              <a:gd name="connsiteX4" fmla="*/ 1091428 w 4538241"/>
              <a:gd name="connsiteY4" fmla="*/ 5436644 h 5436644"/>
              <a:gd name="connsiteX5" fmla="*/ 903472 w 4538241"/>
              <a:gd name="connsiteY5" fmla="*/ 5265818 h 5436644"/>
              <a:gd name="connsiteX6" fmla="*/ 0 w 4538241"/>
              <a:gd name="connsiteY6" fmla="*/ 3084645 h 5436644"/>
              <a:gd name="connsiteX7" fmla="*/ 3084645 w 4538241"/>
              <a:gd name="connsiteY7" fmla="*/ 0 h 54366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38241" h="5436644">
                <a:moveTo>
                  <a:pt x="3084645" y="0"/>
                </a:moveTo>
                <a:cubicBezTo>
                  <a:pt x="3510546" y="0"/>
                  <a:pt x="3916286" y="86315"/>
                  <a:pt x="4285328" y="242407"/>
                </a:cubicBezTo>
                <a:lnTo>
                  <a:pt x="4538241" y="364242"/>
                </a:lnTo>
                <a:lnTo>
                  <a:pt x="4538241" y="5436644"/>
                </a:lnTo>
                <a:lnTo>
                  <a:pt x="1091428" y="5436644"/>
                </a:lnTo>
                <a:lnTo>
                  <a:pt x="903472" y="5265818"/>
                </a:lnTo>
                <a:cubicBezTo>
                  <a:pt x="345261" y="4707608"/>
                  <a:pt x="0" y="3936446"/>
                  <a:pt x="0" y="3084645"/>
                </a:cubicBezTo>
                <a:cubicBezTo>
                  <a:pt x="0" y="1381043"/>
                  <a:pt x="1381043" y="0"/>
                  <a:pt x="308464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6AAAC3B-1954-46B7-BBAC-27DFF5B52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9395" y="0"/>
            <a:ext cx="4023360" cy="2980240"/>
          </a:xfrm>
          <a:custGeom>
            <a:avLst/>
            <a:gdLst>
              <a:gd name="connsiteX0" fmla="*/ 248676 w 4023360"/>
              <a:gd name="connsiteY0" fmla="*/ 0 h 2980240"/>
              <a:gd name="connsiteX1" fmla="*/ 3774684 w 4023360"/>
              <a:gd name="connsiteY1" fmla="*/ 0 h 2980240"/>
              <a:gd name="connsiteX2" fmla="*/ 3780561 w 4023360"/>
              <a:gd name="connsiteY2" fmla="*/ 9674 h 2980240"/>
              <a:gd name="connsiteX3" fmla="*/ 4023360 w 4023360"/>
              <a:gd name="connsiteY3" fmla="*/ 968560 h 2980240"/>
              <a:gd name="connsiteX4" fmla="*/ 2011680 w 4023360"/>
              <a:gd name="connsiteY4" fmla="*/ 2980240 h 2980240"/>
              <a:gd name="connsiteX5" fmla="*/ 0 w 4023360"/>
              <a:gd name="connsiteY5" fmla="*/ 968560 h 2980240"/>
              <a:gd name="connsiteX6" fmla="*/ 242799 w 4023360"/>
              <a:gd name="connsiteY6" fmla="*/ 9674 h 2980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23360" h="2980240">
                <a:moveTo>
                  <a:pt x="248676" y="0"/>
                </a:moveTo>
                <a:lnTo>
                  <a:pt x="3774684" y="0"/>
                </a:lnTo>
                <a:lnTo>
                  <a:pt x="3780561" y="9674"/>
                </a:lnTo>
                <a:cubicBezTo>
                  <a:pt x="3935405" y="294716"/>
                  <a:pt x="4023360" y="621366"/>
                  <a:pt x="4023360" y="968560"/>
                </a:cubicBezTo>
                <a:cubicBezTo>
                  <a:pt x="4023360" y="2079580"/>
                  <a:pt x="3122700" y="2980240"/>
                  <a:pt x="2011680" y="2980240"/>
                </a:cubicBezTo>
                <a:cubicBezTo>
                  <a:pt x="900660" y="2980240"/>
                  <a:pt x="0" y="2079580"/>
                  <a:pt x="0" y="968560"/>
                </a:cubicBezTo>
                <a:cubicBezTo>
                  <a:pt x="0" y="621366"/>
                  <a:pt x="87955" y="294716"/>
                  <a:pt x="242799" y="967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A0460-D5BE-F3E6-754E-0F9DE0656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5161" y="356187"/>
            <a:ext cx="2878409" cy="17922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300" dirty="0"/>
              <a:t>1️⃣ </a:t>
            </a:r>
            <a:r>
              <a:rPr lang="en-US" sz="1300" b="1" dirty="0"/>
              <a:t>The visitor economy supports over 150,000 jobs in Wales</a:t>
            </a:r>
            <a:r>
              <a:rPr lang="en-US" sz="1300" dirty="0"/>
              <a:t>, highlighting the importance of tourism-related sectors, including business events</a:t>
            </a:r>
            <a:br>
              <a:rPr lang="en-US" sz="1300"/>
            </a:br>
            <a:r>
              <a:rPr lang="en-US" sz="1300" dirty="0"/>
              <a:t> 2️⃣ </a:t>
            </a:r>
            <a:r>
              <a:rPr lang="en-US" sz="1300" b="1" dirty="0"/>
              <a:t>Business events visitors spend significantly more per day than leisure tourists</a:t>
            </a:r>
            <a:r>
              <a:rPr lang="en-US" sz="1300" dirty="0"/>
              <a:t>, increasing local economic impact</a:t>
            </a:r>
          </a:p>
          <a:p>
            <a:endParaRPr lang="en-US" sz="130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5AD6500-BB62-4AAC-9D2F-C10DDC90C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16897" y="1584494"/>
            <a:ext cx="4375105" cy="5273507"/>
          </a:xfrm>
          <a:custGeom>
            <a:avLst/>
            <a:gdLst>
              <a:gd name="connsiteX0" fmla="*/ 2921508 w 4375105"/>
              <a:gd name="connsiteY0" fmla="*/ 0 h 5273507"/>
              <a:gd name="connsiteX1" fmla="*/ 4314072 w 4375105"/>
              <a:gd name="connsiteY1" fmla="*/ 352611 h 5273507"/>
              <a:gd name="connsiteX2" fmla="*/ 4375105 w 4375105"/>
              <a:gd name="connsiteY2" fmla="*/ 389689 h 5273507"/>
              <a:gd name="connsiteX3" fmla="*/ 4375105 w 4375105"/>
              <a:gd name="connsiteY3" fmla="*/ 5273507 h 5273507"/>
              <a:gd name="connsiteX4" fmla="*/ 1193705 w 4375105"/>
              <a:gd name="connsiteY4" fmla="*/ 5273507 h 5273507"/>
              <a:gd name="connsiteX5" fmla="*/ 1063158 w 4375105"/>
              <a:gd name="connsiteY5" fmla="*/ 5175886 h 5273507"/>
              <a:gd name="connsiteX6" fmla="*/ 0 w 4375105"/>
              <a:gd name="connsiteY6" fmla="*/ 2921508 h 5273507"/>
              <a:gd name="connsiteX7" fmla="*/ 2921508 w 4375105"/>
              <a:gd name="connsiteY7" fmla="*/ 0 h 5273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75105" h="5273507">
                <a:moveTo>
                  <a:pt x="2921508" y="0"/>
                </a:moveTo>
                <a:cubicBezTo>
                  <a:pt x="3425728" y="0"/>
                  <a:pt x="3900114" y="127735"/>
                  <a:pt x="4314072" y="352611"/>
                </a:cubicBezTo>
                <a:lnTo>
                  <a:pt x="4375105" y="389689"/>
                </a:lnTo>
                <a:lnTo>
                  <a:pt x="4375105" y="5273507"/>
                </a:lnTo>
                <a:lnTo>
                  <a:pt x="1193705" y="5273507"/>
                </a:lnTo>
                <a:lnTo>
                  <a:pt x="1063158" y="5175886"/>
                </a:lnTo>
                <a:cubicBezTo>
                  <a:pt x="413861" y="4640038"/>
                  <a:pt x="0" y="3829104"/>
                  <a:pt x="0" y="2921508"/>
                </a:cubicBezTo>
                <a:cubicBezTo>
                  <a:pt x="0" y="1308004"/>
                  <a:pt x="1308004" y="0"/>
                  <a:pt x="2921508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956EA2-BE63-8EA4-A347-C55E85E0EFEA}"/>
              </a:ext>
            </a:extLst>
          </p:cNvPr>
          <p:cNvSpPr txBox="1"/>
          <p:nvPr/>
        </p:nvSpPr>
        <p:spPr>
          <a:xfrm>
            <a:off x="8386139" y="3143438"/>
            <a:ext cx="3474621" cy="27804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📍 </a:t>
            </a:r>
            <a:r>
              <a:rPr lang="en-US" sz="1400" b="1" dirty="0"/>
              <a:t>Wales positioned as a distinctive business events destination</a:t>
            </a: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🏛️ </a:t>
            </a:r>
            <a:r>
              <a:rPr lang="en-US" sz="1400" b="1"/>
              <a:t>Conference venues and infrastructure concentrated in key locations</a:t>
            </a: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🚆 </a:t>
            </a:r>
            <a:r>
              <a:rPr lang="en-US" sz="1400" b="1" dirty="0"/>
              <a:t>Transport connectivity influences international competitiveness</a:t>
            </a: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🏘️ </a:t>
            </a:r>
            <a:r>
              <a:rPr lang="en-US" sz="1400" b="1" dirty="0"/>
              <a:t>Business events generate economic and social impacts for host communities</a:t>
            </a:r>
            <a:endParaRPr lang="en-US" sz="1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⚠️ </a:t>
            </a:r>
            <a:r>
              <a:rPr lang="en-US" sz="1400" b="1" dirty="0"/>
              <a:t>Risk of uneven regional benefit and local pressure on services</a:t>
            </a: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7025CC-A29A-B2AE-042D-9BC547316E63}"/>
              </a:ext>
            </a:extLst>
          </p:cNvPr>
          <p:cNvSpPr txBox="1"/>
          <p:nvPr/>
        </p:nvSpPr>
        <p:spPr>
          <a:xfrm>
            <a:off x="8957414" y="6237537"/>
            <a:ext cx="348986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The National Events Strategy for Wales 2022–2030</a:t>
            </a:r>
            <a:endParaRPr lang="en-US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48692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5CF09-EBC3-3186-6E06-9A0CDDB02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dirty="0">
                <a:ea typeface="+mj-lt"/>
                <a:cs typeface="+mj-lt"/>
              </a:rPr>
              <a:t>Planet: Sustainability, Environmental Responsibility and Wellbeing</a:t>
            </a:r>
            <a:endParaRPr lang="en-US" sz="4600" dirty="0"/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hand holding a light bulb&#10;&#10;AI-generated content may be incorrect.">
            <a:extLst>
              <a:ext uri="{FF2B5EF4-FFF2-40B4-BE49-F238E27FC236}">
                <a16:creationId xmlns:a16="http://schemas.microsoft.com/office/drawing/2014/main" id="{081B4667-601C-8589-6887-DE4BACB4E1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7190" r="8935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A7E3EFE5-6833-A531-277E-1256A74024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0208371"/>
              </p:ext>
            </p:extLst>
          </p:nvPr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90200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19C052EA-05E2-403D-965E-52D1BFFA2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6906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13765B-CFB6-BD7F-CFF5-F923DA38E5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947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Risk Management Matrix: Key Strategic Risks Facing Meet in Wales</a:t>
            </a: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C1936B8-2FFB-4F78-8388-B8C282B8A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0688"/>
            <a:ext cx="12192000" cy="51663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7DD97-C6B4-CC49-BD29-D4ADDB5A3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59371"/>
            <a:ext cx="5097779" cy="4076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/>
            <a:r>
              <a:rPr lang="en-US" sz="2000" b="1" dirty="0"/>
              <a:t>Scenario 1: Growth Without Capacity</a:t>
            </a:r>
            <a:endParaRPr lang="en-US" sz="2000" dirty="0"/>
          </a:p>
          <a:p>
            <a:pPr marL="0" indent="0">
              <a:buNone/>
            </a:pPr>
            <a:r>
              <a:rPr lang="en-US" sz="2000" b="1" dirty="0"/>
              <a:t>Risk:</a:t>
            </a:r>
            <a:r>
              <a:rPr lang="en-US" sz="2000" dirty="0"/>
              <a:t> Ambassador success outpaces infrastructure and regional readiness</a:t>
            </a:r>
          </a:p>
          <a:p>
            <a:pPr marL="0" indent="0">
              <a:buNone/>
            </a:pPr>
            <a:br>
              <a:rPr lang="en-US" sz="2000" dirty="0"/>
            </a:br>
            <a:r>
              <a:rPr lang="en-US" sz="2000" dirty="0"/>
              <a:t> </a:t>
            </a:r>
            <a:r>
              <a:rPr lang="en-US" sz="2000" b="1" dirty="0"/>
              <a:t>Impact:</a:t>
            </a:r>
            <a:r>
              <a:rPr lang="en-US" sz="2000" dirty="0"/>
              <a:t> Delivery failures, reputational damage, uneven regional benefit </a:t>
            </a:r>
            <a:endParaRPr lang="en-US"/>
          </a:p>
          <a:p>
            <a:pPr marL="0">
              <a:spcBef>
                <a:spcPts val="0"/>
              </a:spcBef>
            </a:pPr>
            <a:endParaRPr lang="en-US" sz="2000" b="1"/>
          </a:p>
          <a:p>
            <a:pPr marL="0"/>
            <a:endParaRPr lang="en-US" sz="2000"/>
          </a:p>
          <a:p>
            <a:endParaRPr lang="en-US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15A4DF-F53C-BBA4-E8CE-0C4FFFBD3A5D}"/>
              </a:ext>
            </a:extLst>
          </p:cNvPr>
          <p:cNvSpPr txBox="1"/>
          <p:nvPr/>
        </p:nvSpPr>
        <p:spPr>
          <a:xfrm>
            <a:off x="6256020" y="2100579"/>
            <a:ext cx="5097780" cy="40763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/>
              <a:t>Scenario 2: Sustainability Without Evidence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Risk:</a:t>
            </a:r>
            <a:r>
              <a:rPr lang="en-US" sz="2000" dirty="0"/>
              <a:t> Strong sustainability messaging without measurable outcomes</a:t>
            </a:r>
            <a:br>
              <a:rPr lang="en-US" sz="2000" dirty="0"/>
            </a:br>
            <a:r>
              <a:rPr lang="en-US" sz="2000" b="1" dirty="0"/>
              <a:t>Impact:</a:t>
            </a:r>
            <a:r>
              <a:rPr lang="en-US" sz="2000" dirty="0"/>
              <a:t> Loss of credibility, accusations of greenwashing, weaker bids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099D09-89AD-1E63-BEB4-553098332A2A}"/>
              </a:ext>
            </a:extLst>
          </p:cNvPr>
          <p:cNvSpPr txBox="1"/>
          <p:nvPr/>
        </p:nvSpPr>
        <p:spPr>
          <a:xfrm>
            <a:off x="3811467" y="6065192"/>
            <a:ext cx="50059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Identify → Measure → Support → Adapt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127121-0E49-2CC2-D99E-0C6170102B71}"/>
              </a:ext>
            </a:extLst>
          </p:cNvPr>
          <p:cNvSpPr txBox="1"/>
          <p:nvPr/>
        </p:nvSpPr>
        <p:spPr>
          <a:xfrm>
            <a:off x="9846730" y="6183437"/>
            <a:ext cx="234820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Foley, McGillivray and McPherson (2012)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0451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0CC11-C5E3-2664-176F-51C9160A0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Economic, Socio-Cultural and Reputational Impacts of the Strategy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BB7BE-5585-3CE2-B640-9E5060687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69398"/>
            <a:ext cx="11119448" cy="10014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The value of Meet in Wales lies in cumulative economic and reputational effects, not single events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35E598-5326-9012-5104-C8F24CE48F35}"/>
              </a:ext>
            </a:extLst>
          </p:cNvPr>
          <p:cNvSpPr txBox="1"/>
          <p:nvPr/>
        </p:nvSpPr>
        <p:spPr>
          <a:xfrm>
            <a:off x="842102" y="3646273"/>
            <a:ext cx="6064897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ea typeface="+mn-lt"/>
                <a:cs typeface="+mn-lt"/>
              </a:rPr>
              <a:t>Ambassador-led bids</a:t>
            </a:r>
            <a:br>
              <a:rPr lang="en-GB" b="1" dirty="0">
                <a:ea typeface="+mn-lt"/>
                <a:cs typeface="+mn-lt"/>
              </a:rPr>
            </a:br>
            <a:r>
              <a:rPr lang="en-GB" b="1" dirty="0">
                <a:ea typeface="+mn-lt"/>
                <a:cs typeface="+mn-lt"/>
              </a:rPr>
              <a:t> → International business events hosted in Wales</a:t>
            </a:r>
            <a:br>
              <a:rPr lang="en-GB" b="1" dirty="0">
                <a:ea typeface="+mn-lt"/>
                <a:cs typeface="+mn-lt"/>
              </a:rPr>
            </a:br>
            <a:r>
              <a:rPr lang="en-GB" b="1" dirty="0">
                <a:ea typeface="+mn-lt"/>
                <a:cs typeface="+mn-lt"/>
              </a:rPr>
              <a:t> → Delegate spend (accommodation, transport, venues)</a:t>
            </a:r>
            <a:br>
              <a:rPr lang="en-GB" b="1" dirty="0">
                <a:ea typeface="+mn-lt"/>
                <a:cs typeface="+mn-lt"/>
              </a:rPr>
            </a:br>
            <a:r>
              <a:rPr lang="en-GB" b="1" dirty="0">
                <a:ea typeface="+mn-lt"/>
                <a:cs typeface="+mn-lt"/>
              </a:rPr>
              <a:t> → Local business &amp; employment benefits</a:t>
            </a:r>
            <a:br>
              <a:rPr lang="en-GB" b="1" dirty="0">
                <a:ea typeface="+mn-lt"/>
                <a:cs typeface="+mn-lt"/>
              </a:rPr>
            </a:br>
            <a:r>
              <a:rPr lang="en-GB" b="1" dirty="0">
                <a:ea typeface="+mn-lt"/>
                <a:cs typeface="+mn-lt"/>
              </a:rPr>
              <a:t> → Enhanced international reputation</a:t>
            </a:r>
            <a:br>
              <a:rPr lang="en-GB" b="1" dirty="0">
                <a:ea typeface="+mn-lt"/>
                <a:cs typeface="+mn-lt"/>
              </a:rPr>
            </a:br>
            <a:r>
              <a:rPr lang="en-GB" b="1" dirty="0">
                <a:ea typeface="+mn-lt"/>
                <a:cs typeface="+mn-lt"/>
              </a:rPr>
              <a:t> → Future bids, repeat visits &amp; investment</a:t>
            </a:r>
            <a:endParaRPr lang="en-US" dirty="0"/>
          </a:p>
        </p:txBody>
      </p:sp>
      <p:pic>
        <p:nvPicPr>
          <p:cNvPr id="5" name="Picture 4" descr="A black and white handshake&#10;&#10;AI-generated content may be incorrect.">
            <a:extLst>
              <a:ext uri="{FF2B5EF4-FFF2-40B4-BE49-F238E27FC236}">
                <a16:creationId xmlns:a16="http://schemas.microsoft.com/office/drawing/2014/main" id="{4C66A1D9-77A9-96D5-EB2C-84D16548E0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8073" y="3471773"/>
            <a:ext cx="2892005" cy="20998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F7E96F6-3D7E-A42F-B11D-B8ACB9FA7470}"/>
              </a:ext>
            </a:extLst>
          </p:cNvPr>
          <p:cNvSpPr txBox="1"/>
          <p:nvPr/>
        </p:nvSpPr>
        <p:spPr>
          <a:xfrm>
            <a:off x="9919099" y="5855099"/>
            <a:ext cx="257386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Richards and Palmer (2010)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Hyland (2025)</a:t>
            </a:r>
            <a:endParaRPr lang="en-GB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213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1729B-1486-86E8-5C75-2E5008400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Global and UK Case Study Comparisons in MICE Development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A5FDCC8-88DE-5283-F19A-DC2EBBC91E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2295095"/>
              </p:ext>
            </p:extLst>
          </p:nvPr>
        </p:nvGraphicFramePr>
        <p:xfrm>
          <a:off x="838200" y="1825625"/>
          <a:ext cx="10515600" cy="4170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1093549799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006745852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98556626"/>
                    </a:ext>
                  </a:extLst>
                </a:gridCol>
              </a:tblGrid>
              <a:tr h="834072"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noProof="0" dirty="0"/>
                        <a:t>Focus Area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ptos"/>
                        </a:rPr>
                        <a:t>Other UK / International Destinations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Meet In Wales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533017"/>
                  </a:ext>
                </a:extLst>
              </a:tr>
              <a:tr h="83407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</a:rPr>
                        <a:t>Ambassador role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ptos"/>
                        </a:rPr>
                        <a:t>Highly structured, incentivised, long-term programmes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/>
                        <a:t>Network-led, largely voluntary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077691"/>
                  </a:ext>
                </a:extLst>
              </a:tr>
              <a:tr h="834072">
                <a:tc>
                  <a:txBody>
                    <a:bodyPr/>
                    <a:lstStyle/>
                    <a:p>
                      <a:r>
                        <a:rPr lang="en-GB" dirty="0"/>
                        <a:t>Impact Measurement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/>
                        <a:t>Clear reporting of economic &amp; reputational outcomes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Limited Public Performance Data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9877928"/>
                  </a:ext>
                </a:extLst>
              </a:tr>
              <a:tr h="834072">
                <a:tc>
                  <a:txBody>
                    <a:bodyPr/>
                    <a:lstStyle/>
                    <a:p>
                      <a:r>
                        <a:rPr lang="en-GB" dirty="0"/>
                        <a:t>Sustainability Delivery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dirty="0">
                          <a:latin typeface="Aptos"/>
                        </a:rPr>
                        <a:t>Increasing use of measurable net zero frameworks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Strong Positioning, limited evidence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1270983"/>
                  </a:ext>
                </a:extLst>
              </a:tr>
              <a:tr h="834072">
                <a:tc>
                  <a:txBody>
                    <a:bodyPr/>
                    <a:lstStyle/>
                    <a:p>
                      <a:r>
                        <a:rPr lang="en-GB" dirty="0"/>
                        <a:t>Government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Long-Term investing and evaluation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Policy Led but involving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919644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1CA78EB-7E49-9FAE-BA66-E92C94FB29CB}"/>
              </a:ext>
            </a:extLst>
          </p:cNvPr>
          <p:cNvSpPr txBox="1"/>
          <p:nvPr/>
        </p:nvSpPr>
        <p:spPr>
          <a:xfrm>
            <a:off x="10454100" y="6215420"/>
            <a:ext cx="180391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VisitBritain.org (2025)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08531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114ED94A-C85D-4CD3-4205-438D21CE6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9217" y="-1"/>
            <a:ext cx="5213267" cy="6883030"/>
            <a:chOff x="-19217" y="-1"/>
            <a:chExt cx="5213267" cy="688303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642BDB2-BF67-1D53-1C70-0B41D709E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06" y="0"/>
              <a:ext cx="5204956" cy="688302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8E0D8CE-5DBF-B664-EB48-C29BF8AB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19217" y="1731909"/>
              <a:ext cx="5204963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FD140CE-7DE2-C88F-5EAE-F45EB69E6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10" y="6723"/>
              <a:ext cx="3834567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557E87E3-413F-10EF-63D8-6016E986C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-844601" y="833689"/>
              <a:ext cx="6872341" cy="5204961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9669177-13D3-AA64-84D1-104296C7F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84" y="739835"/>
            <a:ext cx="3702580" cy="161620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Strategic Recommendations for Future Development and Rebranding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552528-188E-012C-9C6D-CF76448970FE}"/>
              </a:ext>
            </a:extLst>
          </p:cNvPr>
          <p:cNvSpPr txBox="1"/>
          <p:nvPr/>
        </p:nvSpPr>
        <p:spPr>
          <a:xfrm>
            <a:off x="755484" y="2372852"/>
            <a:ext cx="3903862" cy="42436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rgbClr val="FFFFFF"/>
                </a:solidFill>
              </a:rPr>
              <a:t>Decision 1: Ambassador Model</a:t>
            </a:r>
            <a:endParaRPr lang="en-US" sz="1400" dirty="0">
              <a:solidFill>
                <a:srgbClr val="FFFFFF"/>
              </a:solidFill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rgbClr val="FFFFFF"/>
                </a:solidFill>
              </a:rPr>
              <a:t>Option A:</a:t>
            </a:r>
            <a:r>
              <a:rPr lang="en-US" sz="1400" dirty="0">
                <a:solidFill>
                  <a:srgbClr val="FFFFFF"/>
                </a:solidFill>
              </a:rPr>
              <a:t> Maintain voluntary, informal approach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rgbClr val="FFFFFF"/>
                </a:solidFill>
              </a:rPr>
              <a:t>Option B (Recommended):</a:t>
            </a:r>
            <a:r>
              <a:rPr lang="en-US" sz="1400" dirty="0">
                <a:solidFill>
                  <a:srgbClr val="FFFFFF"/>
                </a:solidFill>
              </a:rPr>
              <a:t> Structured support, incentives, sector diversification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FFFF"/>
                </a:solidFill>
              </a:rPr>
              <a:t>⬇️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rgbClr val="FFFFFF"/>
                </a:solidFill>
              </a:rPr>
              <a:t>Decision 2: Sustainability Delivery</a:t>
            </a:r>
            <a:endParaRPr lang="en-US" sz="1400" dirty="0">
              <a:solidFill>
                <a:srgbClr val="FFFFFF"/>
              </a:solidFill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rgbClr val="FFFFFF"/>
                </a:solidFill>
              </a:rPr>
              <a:t>Option A:</a:t>
            </a:r>
            <a:r>
              <a:rPr lang="en-US" sz="1400" dirty="0">
                <a:solidFill>
                  <a:srgbClr val="FFFFFF"/>
                </a:solidFill>
              </a:rPr>
              <a:t> Promote sustainability as a brand message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rgbClr val="FFFFFF"/>
                </a:solidFill>
              </a:rPr>
              <a:t>Option B (Recommended):</a:t>
            </a:r>
            <a:r>
              <a:rPr lang="en-US" sz="1400" dirty="0">
                <a:solidFill>
                  <a:srgbClr val="FFFFFF"/>
                </a:solidFill>
              </a:rPr>
              <a:t> Measure, report, and evidence environmental performance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FFFF"/>
                </a:solidFill>
              </a:rPr>
              <a:t>⬇️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rgbClr val="FFFFFF"/>
                </a:solidFill>
              </a:rPr>
              <a:t>Decision 3: Place &amp; Legacy</a:t>
            </a:r>
            <a:endParaRPr lang="en-US" sz="1400" dirty="0">
              <a:solidFill>
                <a:srgbClr val="FFFFFF"/>
              </a:solidFill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rgbClr val="FFFFFF"/>
                </a:solidFill>
              </a:rPr>
              <a:t>Option A:</a:t>
            </a:r>
            <a:r>
              <a:rPr lang="en-US" sz="1400" dirty="0">
                <a:solidFill>
                  <a:srgbClr val="FFFFFF"/>
                </a:solidFill>
              </a:rPr>
              <a:t> Concentrate events in established locations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400" b="1" dirty="0">
                <a:solidFill>
                  <a:srgbClr val="FFFFFF"/>
                </a:solidFill>
              </a:rPr>
              <a:t>Option B (Recommended):</a:t>
            </a:r>
            <a:r>
              <a:rPr lang="en-US" sz="1400" dirty="0">
                <a:solidFill>
                  <a:srgbClr val="FFFFFF"/>
                </a:solidFill>
              </a:rPr>
              <a:t> Regional dispersal with community legacy planning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>
              <a:solidFill>
                <a:srgbClr val="FFFFFF"/>
              </a:solidFill>
            </a:endParaRPr>
          </a:p>
        </p:txBody>
      </p:sp>
      <p:pic>
        <p:nvPicPr>
          <p:cNvPr id="4" name="Content Placeholder 3" descr="A diagram of a business model&#10;&#10;AI-generated content may be incorrect.">
            <a:extLst>
              <a:ext uri="{FF2B5EF4-FFF2-40B4-BE49-F238E27FC236}">
                <a16:creationId xmlns:a16="http://schemas.microsoft.com/office/drawing/2014/main" id="{3419151E-0DDE-32F5-1D86-A7C21BC515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05304" y="1155852"/>
            <a:ext cx="5407002" cy="4546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9930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737D9-F161-21E3-B385-3ACECAE02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Future Viability, Legacy and Survival Strategies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AC7A0-E960-747E-5195-C61E3C879D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24984"/>
            <a:ext cx="4635261" cy="24391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1" dirty="0"/>
              <a:t>Global Uncertainty</a:t>
            </a:r>
          </a:p>
          <a:p>
            <a:pPr marL="0" indent="0">
              <a:buNone/>
            </a:pPr>
            <a:r>
              <a:rPr lang="en-GB" sz="1800" b="1" dirty="0">
                <a:ea typeface="+mn-lt"/>
                <a:cs typeface="+mn-lt"/>
              </a:rPr>
              <a:t>Economic shocks, geopolitical instability, and changing travel patterns continue to affect international business events.</a:t>
            </a:r>
            <a:endParaRPr lang="en-GB" sz="1800" b="1" dirty="0"/>
          </a:p>
          <a:p>
            <a:pPr marL="0" indent="0">
              <a:buNone/>
            </a:pPr>
            <a:r>
              <a:rPr lang="en-GB" sz="1800" b="1" dirty="0">
                <a:ea typeface="+mn-lt"/>
                <a:cs typeface="+mn-lt"/>
              </a:rPr>
              <a:t>Response:</a:t>
            </a:r>
            <a:br>
              <a:rPr lang="en-GB" sz="1800" b="1" dirty="0">
                <a:ea typeface="+mn-lt"/>
                <a:cs typeface="+mn-lt"/>
              </a:rPr>
            </a:br>
            <a:r>
              <a:rPr lang="en-GB" sz="1800" b="1" dirty="0">
                <a:ea typeface="+mn-lt"/>
                <a:cs typeface="+mn-lt"/>
              </a:rPr>
              <a:t> Flexible bidding strategies, diversified markets, and hybrid-ready event models.</a:t>
            </a:r>
            <a:endParaRPr lang="en-GB" sz="18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54C472-7710-CBA0-4F66-986ACCFAD5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1597" y="1494946"/>
            <a:ext cx="5239109" cy="243915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b="1" dirty="0"/>
              <a:t>Sustainability Pressure</a:t>
            </a:r>
          </a:p>
          <a:p>
            <a:pPr marL="0" indent="0">
              <a:buNone/>
            </a:pPr>
            <a:r>
              <a:rPr lang="en-GB" sz="1800" b="1" dirty="0">
                <a:ea typeface="+mn-lt"/>
                <a:cs typeface="+mn-lt"/>
              </a:rPr>
              <a:t>Rising expectations around carbon reduction and responsible event delivery.</a:t>
            </a:r>
            <a:endParaRPr lang="en-GB" sz="1800" b="1" dirty="0"/>
          </a:p>
          <a:p>
            <a:pPr marL="0" indent="0">
              <a:buNone/>
            </a:pPr>
            <a:endParaRPr lang="en-GB" sz="1800" b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b="1" dirty="0">
                <a:ea typeface="+mn-lt"/>
                <a:cs typeface="+mn-lt"/>
              </a:rPr>
              <a:t>Response:</a:t>
            </a:r>
            <a:br>
              <a:rPr lang="en-GB" sz="1800" b="1" dirty="0">
                <a:ea typeface="+mn-lt"/>
                <a:cs typeface="+mn-lt"/>
              </a:rPr>
            </a:br>
            <a:r>
              <a:rPr lang="en-GB" sz="1800" b="1" dirty="0">
                <a:ea typeface="+mn-lt"/>
                <a:cs typeface="+mn-lt"/>
              </a:rPr>
              <a:t> Evidence-based sustainability reporting, low-carbon travel planning, and alignment with net zero commitments.</a:t>
            </a:r>
            <a:endParaRPr lang="en-GB" sz="1800" b="1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718931-7B7B-4A5A-C419-12EE8AE77DBA}"/>
              </a:ext>
            </a:extLst>
          </p:cNvPr>
          <p:cNvSpPr txBox="1"/>
          <p:nvPr/>
        </p:nvSpPr>
        <p:spPr>
          <a:xfrm>
            <a:off x="693632" y="4163566"/>
            <a:ext cx="4781205" cy="34470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Sustainability Pressure</a:t>
            </a:r>
            <a:endParaRPr lang="en-US" sz="2000" b="1"/>
          </a:p>
          <a:p>
            <a:r>
              <a:rPr lang="en-GB" sz="2000" b="1" dirty="0">
                <a:ea typeface="+mn-lt"/>
                <a:cs typeface="+mn-lt"/>
              </a:rPr>
              <a:t>Rising expectations around carbon reduction and responsible event delivery.</a:t>
            </a:r>
            <a:endParaRPr lang="en-GB" sz="2000" b="1" dirty="0"/>
          </a:p>
          <a:p>
            <a:endParaRPr lang="en-GB" sz="2000" b="1" dirty="0">
              <a:ea typeface="+mn-lt"/>
              <a:cs typeface="+mn-lt"/>
            </a:endParaRPr>
          </a:p>
          <a:p>
            <a:r>
              <a:rPr lang="en-GB" sz="2000" b="1" dirty="0">
                <a:ea typeface="+mn-lt"/>
                <a:cs typeface="+mn-lt"/>
              </a:rPr>
              <a:t>Response:</a:t>
            </a:r>
            <a:br>
              <a:rPr lang="en-GB" sz="2000" b="1" dirty="0">
                <a:ea typeface="+mn-lt"/>
                <a:cs typeface="+mn-lt"/>
              </a:rPr>
            </a:br>
            <a:r>
              <a:rPr lang="en-GB" sz="2000" b="1" dirty="0">
                <a:ea typeface="+mn-lt"/>
                <a:cs typeface="+mn-lt"/>
              </a:rPr>
              <a:t> Evidence-based sustainability reporting, low-carbon travel planning, and alignment with net zero commitments.</a:t>
            </a:r>
            <a:endParaRPr lang="en-GB" sz="2000" b="1" dirty="0"/>
          </a:p>
          <a:p>
            <a:pPr algn="l"/>
            <a:endParaRPr lang="en-GB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778AFDE-F740-3AC7-FC74-C32E432D4381}"/>
              </a:ext>
            </a:extLst>
          </p:cNvPr>
          <p:cNvCxnSpPr/>
          <p:nvPr/>
        </p:nvCxnSpPr>
        <p:spPr>
          <a:xfrm flipV="1">
            <a:off x="-1174" y="4012161"/>
            <a:ext cx="12196986" cy="2054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16568976-2DBE-147C-E840-CEDFCDEFA896}"/>
                  </a:ext>
                </a:extLst>
              </p14:cNvPr>
              <p14:cNvContentPartPr/>
              <p14:nvPr/>
            </p14:nvContentPartPr>
            <p14:xfrm>
              <a:off x="6037207" y="4216620"/>
              <a:ext cx="15551" cy="15551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16568976-2DBE-147C-E840-CEDFCDEFA89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259657" y="3454621"/>
                <a:ext cx="1555100" cy="1555100"/>
              </a:xfrm>
              <a:prstGeom prst="rect">
                <a:avLst/>
              </a:prstGeom>
            </p:spPr>
          </p:pic>
        </mc:Fallback>
      </mc:AlternateContent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FA1C2AD-70DB-DC64-68B2-B82CAB73C2E6}"/>
              </a:ext>
            </a:extLst>
          </p:cNvPr>
          <p:cNvCxnSpPr>
            <a:cxnSpLocks/>
          </p:cNvCxnSpPr>
          <p:nvPr/>
        </p:nvCxnSpPr>
        <p:spPr>
          <a:xfrm>
            <a:off x="5951051" y="1344134"/>
            <a:ext cx="33742" cy="5500365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C00AAC3-AFD4-76AF-C50D-64A73621AC51}"/>
              </a:ext>
            </a:extLst>
          </p:cNvPr>
          <p:cNvSpPr txBox="1"/>
          <p:nvPr/>
        </p:nvSpPr>
        <p:spPr>
          <a:xfrm>
            <a:off x="6370050" y="4166207"/>
            <a:ext cx="5100734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Policy and Funding Constraints</a:t>
            </a:r>
            <a:endParaRPr lang="en-US" b="1"/>
          </a:p>
          <a:p>
            <a:r>
              <a:rPr lang="en-GB" b="1" dirty="0">
                <a:ea typeface="+mn-lt"/>
                <a:cs typeface="+mn-lt"/>
              </a:rPr>
              <a:t>Public funding requires justification through measurable outcomes.</a:t>
            </a:r>
            <a:endParaRPr lang="en-GB" b="1" dirty="0"/>
          </a:p>
          <a:p>
            <a:endParaRPr lang="en-GB" b="1" dirty="0">
              <a:ea typeface="+mn-lt"/>
              <a:cs typeface="+mn-lt"/>
            </a:endParaRPr>
          </a:p>
          <a:p>
            <a:r>
              <a:rPr lang="en-GB" b="1" dirty="0">
                <a:ea typeface="+mn-lt"/>
                <a:cs typeface="+mn-lt"/>
              </a:rPr>
              <a:t>Response:</a:t>
            </a:r>
            <a:br>
              <a:rPr lang="en-GB" b="1" dirty="0">
                <a:ea typeface="+mn-lt"/>
                <a:cs typeface="+mn-lt"/>
              </a:rPr>
            </a:br>
            <a:r>
              <a:rPr lang="en-GB" b="1" dirty="0">
                <a:ea typeface="+mn-lt"/>
                <a:cs typeface="+mn-lt"/>
              </a:rPr>
              <a:t> Clear impact measurement linking business events to economic, social, and wellbeing benefits.</a:t>
            </a:r>
            <a:endParaRPr lang="en-GB" b="1" dirty="0"/>
          </a:p>
          <a:p>
            <a:pPr algn="l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D7BF4FD-545D-C38E-CFD3-9E3E761D2FAB}"/>
              </a:ext>
            </a:extLst>
          </p:cNvPr>
          <p:cNvSpPr txBox="1"/>
          <p:nvPr/>
        </p:nvSpPr>
        <p:spPr>
          <a:xfrm>
            <a:off x="10460555" y="6113311"/>
            <a:ext cx="2040411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ea typeface="+mn-lt"/>
                <a:cs typeface="+mn-lt"/>
              </a:rPr>
              <a:t>Rogers and Wynn-Moylan (2022)</a:t>
            </a:r>
            <a:endParaRPr lang="en-US" sz="1400" dirty="0"/>
          </a:p>
          <a:p>
            <a:r>
              <a:rPr lang="en-GB" sz="1400" dirty="0">
                <a:ea typeface="+mn-lt"/>
                <a:cs typeface="+mn-lt"/>
              </a:rPr>
              <a:t>VisitBritain.org (2025)</a:t>
            </a:r>
            <a:endParaRPr lang="en-GB" sz="1400" dirty="0"/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69392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8F59A4-4431-460D-8E49-6E65C189A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A919B9C-5C01-47E4-B2F2-45F589208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85A82CE-D835-4542-BE8D-62A8F5A94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063D7EF0-3AC8-4029-B55D-EBDD733D3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304ECF-C9A5-DE83-4F08-4DB7A64250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365125"/>
            <a:ext cx="11090274" cy="1325563"/>
          </a:xfrm>
        </p:spPr>
        <p:txBody>
          <a:bodyPr>
            <a:normAutofit/>
          </a:bodyPr>
          <a:lstStyle/>
          <a:p>
            <a:r>
              <a:rPr lang="en-GB" sz="4000">
                <a:ea typeface="+mj-lt"/>
                <a:cs typeface="+mj-lt"/>
              </a:rPr>
              <a:t>Conclusion: Sustaining the Meet in Wales Vision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E62E32-42B7-C003-102D-3BEC00E40C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5329479"/>
              </p:ext>
            </p:extLst>
          </p:nvPr>
        </p:nvGraphicFramePr>
        <p:xfrm>
          <a:off x="547688" y="2133600"/>
          <a:ext cx="11093450" cy="4157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57441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10784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5D1C5A-87E3-7320-ACC1-25EB4F7A5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8716" y="955309"/>
            <a:ext cx="7074568" cy="28989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you!!!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17349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3558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B7899-5D2C-4418-EDC2-8935806514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8CFCB-E7B1-41B5-C899-E2ED9C9C0B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Bowdin, G., Allen, J., </a:t>
            </a:r>
            <a:r>
              <a:rPr lang="en-GB" sz="1600" err="1">
                <a:highlight>
                  <a:srgbClr val="FFFFFF"/>
                </a:highlight>
                <a:latin typeface="Times New Roman"/>
                <a:cs typeface="Times New Roman"/>
              </a:rPr>
              <a:t>O’toole</a:t>
            </a:r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, W., Harris, R. and </a:t>
            </a:r>
            <a:r>
              <a:rPr lang="en-GB" sz="1600" err="1">
                <a:highlight>
                  <a:srgbClr val="FFFFFF"/>
                </a:highlight>
                <a:latin typeface="Times New Roman"/>
                <a:cs typeface="Times New Roman"/>
              </a:rPr>
              <a:t>Mcdonnell</a:t>
            </a:r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, I. (2012). </a:t>
            </a:r>
            <a:r>
              <a:rPr lang="en-GB" sz="1600" i="1" dirty="0">
                <a:highlight>
                  <a:srgbClr val="FFFFFF"/>
                </a:highlight>
                <a:latin typeface="Times New Roman"/>
                <a:cs typeface="Times New Roman"/>
              </a:rPr>
              <a:t>Events Management</a:t>
            </a:r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. 3rd ed. London: Routledge.</a:t>
            </a:r>
            <a:endParaRPr lang="en-GB" sz="1600" dirty="0"/>
          </a:p>
          <a:p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Dwyer, L., Forsyth, P. and Spurr, R. (2004). Evaluating tourism’s economic effects: new and old approaches. </a:t>
            </a:r>
            <a:r>
              <a:rPr lang="en-GB" sz="1600" i="1" dirty="0">
                <a:highlight>
                  <a:srgbClr val="FFFFFF"/>
                </a:highlight>
                <a:latin typeface="Times New Roman"/>
                <a:cs typeface="Times New Roman"/>
              </a:rPr>
              <a:t>Tourism Management</a:t>
            </a:r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, 25(3), pp.307–317. </a:t>
            </a:r>
          </a:p>
          <a:p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Elkington, J. (1997). </a:t>
            </a:r>
            <a:r>
              <a:rPr lang="en-GB" sz="1600" i="1" dirty="0">
                <a:highlight>
                  <a:srgbClr val="FFFFFF"/>
                </a:highlight>
                <a:latin typeface="Times New Roman"/>
                <a:cs typeface="Times New Roman"/>
              </a:rPr>
              <a:t>Cannibals with Forks</a:t>
            </a:r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600" dirty="0"/>
          </a:p>
          <a:p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Freeman, R.E. (1984). </a:t>
            </a:r>
            <a:r>
              <a:rPr lang="en-GB" sz="1600" i="1" dirty="0">
                <a:highlight>
                  <a:srgbClr val="FFFFFF"/>
                </a:highlight>
                <a:latin typeface="Times New Roman"/>
                <a:cs typeface="Times New Roman"/>
              </a:rPr>
              <a:t>Strategic Management: a Stakeholder Approach</a:t>
            </a:r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. Boston: Pitman.</a:t>
            </a:r>
          </a:p>
          <a:p>
            <a:pPr algn="just"/>
            <a:r>
              <a:rPr lang="en-GB" sz="1600" dirty="0">
                <a:highlight>
                  <a:srgbClr val="FFFFFF"/>
                </a:highlight>
                <a:latin typeface="Times New Roman"/>
                <a:cs typeface="Arial"/>
              </a:rPr>
              <a:t>Foley, M., McGillivray, D., McPherson, G. (2012) </a:t>
            </a:r>
            <a:r>
              <a:rPr lang="en-GB" sz="1600" u="sng" dirty="0">
                <a:highlight>
                  <a:srgbClr val="FFFFFF"/>
                </a:highlight>
                <a:latin typeface="Times New Roman"/>
                <a:cs typeface="Arial"/>
              </a:rPr>
              <a:t>Event Policy: From Theory to Strategy </a:t>
            </a:r>
            <a:r>
              <a:rPr lang="en-GB" sz="1600" dirty="0">
                <a:highlight>
                  <a:srgbClr val="FFFFFF"/>
                </a:highlight>
                <a:latin typeface="Times New Roman"/>
                <a:cs typeface="Arial"/>
              </a:rPr>
              <a:t>Routledge, Oxford</a:t>
            </a:r>
            <a:endParaRPr lang="en-GB" sz="160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Getz, D. (2008). Event Tourism: Definition, Evolution, and Research. </a:t>
            </a:r>
            <a:r>
              <a:rPr lang="en-GB" sz="1600" i="1" dirty="0">
                <a:highlight>
                  <a:srgbClr val="FFFFFF"/>
                </a:highlight>
                <a:latin typeface="Times New Roman"/>
                <a:cs typeface="Times New Roman"/>
              </a:rPr>
              <a:t>Tourism Management</a:t>
            </a:r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, 29(3), pp.403–428. </a:t>
            </a:r>
            <a:r>
              <a:rPr lang="en-GB" sz="1600" err="1">
                <a:highlight>
                  <a:srgbClr val="FFFFFF"/>
                </a:highlight>
                <a:latin typeface="Times New Roman"/>
                <a:cs typeface="Times New Roman"/>
              </a:rPr>
              <a:t>doi:https</a:t>
            </a:r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://doi.org/10.1016/j.tourman.2007.07.017.</a:t>
            </a:r>
            <a:endParaRPr lang="en-GB" sz="1600" dirty="0"/>
          </a:p>
          <a:p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Getz, D. (2012). </a:t>
            </a:r>
            <a:r>
              <a:rPr lang="en-GB" sz="1600" i="1" dirty="0">
                <a:highlight>
                  <a:srgbClr val="FFFFFF"/>
                </a:highlight>
                <a:latin typeface="Times New Roman"/>
                <a:cs typeface="Times New Roman"/>
              </a:rPr>
              <a:t>Event studies : theory, research and policy for planned events</a:t>
            </a:r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. London: Routledge, Milton Park, Abingdon, Oxon ; New York.</a:t>
            </a:r>
            <a:endParaRPr lang="en-GB" sz="1600" dirty="0"/>
          </a:p>
          <a:p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Getz, D. and Page, S.J. (2016). Progress and Prospects for Event Tourism Research. </a:t>
            </a:r>
            <a:r>
              <a:rPr lang="en-GB" sz="1600" i="1" dirty="0">
                <a:highlight>
                  <a:srgbClr val="FFFFFF"/>
                </a:highlight>
                <a:latin typeface="Times New Roman"/>
                <a:cs typeface="Times New Roman"/>
              </a:rPr>
              <a:t>Tourism Management</a:t>
            </a:r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, [online] 52(0261-5177), pp.593–631. </a:t>
            </a:r>
          </a:p>
          <a:p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Higham, J., Cohen, S.A., Cavaliere, C.T., Reis, A. and Finkler, W. (2016). Climate change, tourist air travel and radical emissions reduction. </a:t>
            </a:r>
            <a:r>
              <a:rPr lang="en-GB" sz="1600" i="1" dirty="0">
                <a:highlight>
                  <a:srgbClr val="FFFFFF"/>
                </a:highlight>
                <a:latin typeface="Times New Roman"/>
                <a:cs typeface="Times New Roman"/>
              </a:rPr>
              <a:t>Journal of Cleaner Production</a:t>
            </a:r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, 111(Part B), pp.336–347. </a:t>
            </a:r>
          </a:p>
          <a:p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Hillier, D., Comfort, D. and Jones, P. (2017). The Packaging Industry and Sustainability. </a:t>
            </a:r>
            <a:r>
              <a:rPr lang="en-GB" sz="1600" i="1" dirty="0">
                <a:highlight>
                  <a:srgbClr val="FFFFFF"/>
                </a:highlight>
                <a:latin typeface="Times New Roman"/>
                <a:cs typeface="Times New Roman"/>
              </a:rPr>
              <a:t>Athens Journal of Business &amp; Economics</a:t>
            </a:r>
            <a:r>
              <a:rPr lang="en-GB" sz="1600" dirty="0">
                <a:highlight>
                  <a:srgbClr val="FFFFFF"/>
                </a:highlight>
                <a:latin typeface="Times New Roman"/>
                <a:cs typeface="Times New Roman"/>
              </a:rPr>
              <a:t>, 3(4), pp.405–426. </a:t>
            </a:r>
          </a:p>
        </p:txBody>
      </p:sp>
    </p:spTree>
    <p:extLst>
      <p:ext uri="{BB962C8B-B14F-4D97-AF65-F5344CB8AC3E}">
        <p14:creationId xmlns:p14="http://schemas.microsoft.com/office/powerpoint/2010/main" val="27955782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264C6-1871-24DD-1A4A-22E97C174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D1ED6-14AC-36D0-00CF-FD5C17F4CC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Hyland, S. (2025).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UK events industry adds £11.5bn to UK economy – Event Industry News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Event Industry News. Available at: 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2"/>
              </a:rPr>
              <a:t>https://www.eventindustrynews.com/news/uk-events-industry-adds-11-5bn-to-uk-economy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/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Industry. (2024).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Figures on the Visitor Economy in Wales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Available at: 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3"/>
              </a:rPr>
              <a:t>https://industry.visitwales.com/research-and-insights/figures-visitor-economy-wales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/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Julia Rutherford Silvers (2012).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Risk Management for Meetings and Events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Routledge.</a:t>
            </a:r>
            <a:endParaRPr lang="en-GB" sz="1400"/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Meet in Wales. (2026).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Professional ambassadors attracting world-class business events to Wales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Available at: 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4"/>
              </a:rPr>
              <a:t>https://www.meetinwales.com/ambassador-wales/ambassador-wales-programme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/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National Events Strategy for Wales: Implementation Plan. (n.d.). Available at: 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5"/>
              </a:rPr>
              <a:t>https://www.gov.wales/sites/default/files/publications/2023-06/national-events-strategy-for-wales-implementation-plan.pdf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/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Richards, G. and Palmer, R. (2010).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Eventful cities : cultural management and urban revitalisation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Amsterdam: Butterworth-Heinemann.</a:t>
            </a:r>
            <a:endParaRPr lang="en-GB" sz="1400"/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Rogers, T. and Wynn-Moylan, P. (2022).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Conferences and conventions : a global industry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4th ed. Abingdon ; New York: Routledge, Cop.</a:t>
            </a:r>
            <a:endParaRPr lang="en-GB" sz="1400"/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The National Events Strategy for Wales 2022 to 2030. (n.d.). Available at: 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6"/>
              </a:rPr>
              <a:t>https://www.gov.wales/sites/default/files/publications/2022-07/the-national-events-strategy-for-wales-2022-to-2030.pdf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/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VisitBritain.org. (2025). </a:t>
            </a:r>
            <a:r>
              <a:rPr lang="en-GB" sz="1400" i="1">
                <a:highlight>
                  <a:srgbClr val="FFFFFF"/>
                </a:highlight>
                <a:latin typeface="Times New Roman"/>
                <a:cs typeface="Times New Roman"/>
              </a:rPr>
              <a:t>Business events research</a:t>
            </a: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. [online] Available at: 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7"/>
              </a:rPr>
              <a:t>https://www.visitbritain.org/research-insights/business-events-research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/>
          </a:p>
          <a:p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Wales Tourism Business Barometer. (n.d.). Available at: 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  <a:hlinkClick r:id="rId8"/>
              </a:rPr>
              <a:t>https://www.gov.wales/sites/default/files/statistics-and-research/2025-07/wales-tourism-business-barometer-june-2025-wave.pdf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 sz="140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999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Riley Tippett 2305603 Deborah Jenkins  Festivals, Conventions &amp; Events BMTP6017</vt:lpstr>
      <vt:lpstr>Meet in Wales: Ambassador Strategy   A Critical evaluation of future MICE development in Wales</vt:lpstr>
      <vt:lpstr>Introduction and Aims </vt:lpstr>
      <vt:lpstr>Background: The Meet in Wales Strategy and Ambassador Programme</vt:lpstr>
      <vt:lpstr>The Importance of MICE to Wales’ Tourism Economy</vt:lpstr>
      <vt:lpstr>Policy and Theoretical Framework</vt:lpstr>
      <vt:lpstr>People: Ambassador Strategy, Networks and Stakeholder Engagement</vt:lpstr>
      <vt:lpstr>Place: Destination Competitiveness, Infrastructure and Community Impacts</vt:lpstr>
      <vt:lpstr>Planet: Sustainability, Environmental Responsibility and Wellbeing</vt:lpstr>
      <vt:lpstr>Risk Management Matrix: Key Strategic Risks Facing Meet in Wales</vt:lpstr>
      <vt:lpstr>Economic, Socio-Cultural and Reputational Impacts of the Strategy</vt:lpstr>
      <vt:lpstr>Global and UK Case Study Comparisons in MICE Development</vt:lpstr>
      <vt:lpstr>Strategic Recommendations for Future Development and Rebranding</vt:lpstr>
      <vt:lpstr>Future Viability, Legacy and Survival Strategies</vt:lpstr>
      <vt:lpstr>Conclusion: Sustaining the Meet in Wales Vision</vt:lpstr>
      <vt:lpstr>Thank you!!!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366</cp:revision>
  <dcterms:created xsi:type="dcterms:W3CDTF">2026-01-13T00:01:19Z</dcterms:created>
  <dcterms:modified xsi:type="dcterms:W3CDTF">2026-01-13T20:13:37Z</dcterms:modified>
</cp:coreProperties>
</file>