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17" r:id="rId5"/>
    <p:sldId id="307" r:id="rId6"/>
    <p:sldId id="325" r:id="rId7"/>
    <p:sldId id="308" r:id="rId8"/>
    <p:sldId id="320" r:id="rId9"/>
    <p:sldId id="321" r:id="rId10"/>
    <p:sldId id="318" r:id="rId11"/>
    <p:sldId id="322" r:id="rId12"/>
    <p:sldId id="323" r:id="rId13"/>
    <p:sldId id="309" r:id="rId14"/>
    <p:sldId id="310" r:id="rId15"/>
    <p:sldId id="311" r:id="rId16"/>
    <p:sldId id="32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36A58"/>
    <a:srgbClr val="505A47"/>
    <a:srgbClr val="D1D8B7"/>
    <a:srgbClr val="A09D79"/>
    <a:srgbClr val="AD5C4D"/>
    <a:srgbClr val="543E35"/>
    <a:srgbClr val="637700"/>
    <a:srgbClr val="FFF4ED"/>
    <a:srgbClr val="5E6A76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D5ABB26-0587-4C30-8999-92F81FD0307C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5405" autoAdjust="0"/>
  </p:normalViewPr>
  <p:slideViewPr>
    <p:cSldViewPr snapToGrid="0">
      <p:cViewPr varScale="1">
        <p:scale>
          <a:sx n="116" d="100"/>
          <a:sy n="116" d="100"/>
        </p:scale>
        <p:origin x="102" y="174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-1080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1/27/2026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F2165-AECD-AC0B-0A46-19E82DC25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10EBC2-FFC3-2482-86CA-A129EAAABB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704D6B-CA75-C920-89B4-EA8B79E6D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C1BFD7-3F26-AFD4-F030-DBE1AE11C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50316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67541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737216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73663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262817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08936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r>
              <a:rPr lang="en-US"/>
              <a:t>Click icon to add table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ifs.org.uk/be-chancellor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2719-D5D9-FEC2-B9D6-942BD02028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45A4A65-E8B8-40CF-7ABD-97EA8FA975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/>
          <a:p>
            <a:r>
              <a:rPr lang="en-US" sz="6600" dirty="0">
                <a:latin typeface="Arial" panose="020B0604020202020204" pitchFamily="34" charset="0"/>
                <a:cs typeface="Arial" panose="020B0604020202020204" pitchFamily="34" charset="0"/>
              </a:rPr>
              <a:t>Taxation</a:t>
            </a:r>
            <a:br>
              <a:rPr lang="en-US" sz="6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BMMB5019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 Accounting – Level 5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Institute of Management and Health</a:t>
            </a:r>
          </a:p>
        </p:txBody>
      </p:sp>
    </p:spTree>
    <p:extLst>
      <p:ext uri="{BB962C8B-B14F-4D97-AF65-F5344CB8AC3E}">
        <p14:creationId xmlns:p14="http://schemas.microsoft.com/office/powerpoint/2010/main" val="13381671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46C7B-D29F-368C-FEEC-CDFA125F8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67" y="914400"/>
            <a:ext cx="5641848" cy="50292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 TO TAXATION</a:t>
            </a:r>
          </a:p>
        </p:txBody>
      </p:sp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0D6FB95E-6987-A57C-3663-3FD6F6FAC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608849"/>
              </p:ext>
            </p:extLst>
          </p:nvPr>
        </p:nvGraphicFramePr>
        <p:xfrm>
          <a:off x="6818313" y="248920"/>
          <a:ext cx="4190999" cy="5792595"/>
        </p:xfrm>
        <a:graphic>
          <a:graphicData uri="http://schemas.openxmlformats.org/drawingml/2006/table">
            <a:tbl>
              <a:tblPr firstRow="1" bandRow="1"/>
              <a:tblGrid>
                <a:gridCol w="4190999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82798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THE TAXATION MODULE</a:t>
                      </a:r>
                    </a:p>
                    <a:p>
                      <a:pPr algn="r"/>
                      <a:endParaRPr lang="en-US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r"/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Tax System 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979008">
                <a:tc>
                  <a:txBody>
                    <a:bodyPr/>
                    <a:lstStyle/>
                    <a:p>
                      <a:pPr algn="r"/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Property Income and Investments</a:t>
                      </a:r>
                    </a:p>
                    <a:p>
                      <a:pPr algn="r"/>
                      <a:endParaRPr lang="en-US" sz="20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r"/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Tax Adjusted Trading Profit </a:t>
                      </a:r>
                      <a:r>
                        <a:rPr lang="en-US" sz="2000" b="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998987">
                <a:tc>
                  <a:txBody>
                    <a:bodyPr/>
                    <a:lstStyle/>
                    <a:p>
                      <a:pPr algn="r"/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Capital Allowances</a:t>
                      </a:r>
                    </a:p>
                    <a:p>
                      <a:pPr algn="r"/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Trading Basis/Losses</a:t>
                      </a:r>
                    </a:p>
                    <a:p>
                      <a:pPr algn="r"/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Partnerships </a:t>
                      </a:r>
                      <a:r>
                        <a:rPr lang="en-US" sz="2000" b="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959028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Income and Pension Schemes</a:t>
                      </a: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Capital Gains Tax and Inheritance Tax</a:t>
                      </a:r>
                    </a:p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Corporation Tax and VAT </a:t>
                      </a:r>
                      <a:endParaRPr lang="en-US" sz="2000" b="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854835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/>
                        <a:t> </a:t>
                      </a:r>
                      <a:endParaRPr lang="en-US" sz="2400" b="0" dirty="0">
                        <a:latin typeface="+mn-lt"/>
                        <a:cs typeface="Gill Sans Light" panose="020B0302020104020203" pitchFamily="34" charset="-79"/>
                      </a:endParaRPr>
                    </a:p>
                    <a:p>
                      <a:pPr marL="0" algn="r" defTabSz="914400" rtl="0" eaLnBrk="1" latinLnBrk="0" hangingPunct="1"/>
                      <a:r>
                        <a:rPr lang="en-US" sz="2400" b="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6478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89E66-1190-F2EE-BEC2-E41C3141FD0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Assessments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2,500-word report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3-hour examination</a:t>
            </a:r>
          </a:p>
        </p:txBody>
      </p:sp>
    </p:spTree>
    <p:extLst>
      <p:ext uri="{BB962C8B-B14F-4D97-AF65-F5344CB8AC3E}">
        <p14:creationId xmlns:p14="http://schemas.microsoft.com/office/powerpoint/2010/main" val="39757910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3EE45-3924-5A20-4FDE-7EA6BBEBD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467" y="914400"/>
            <a:ext cx="5641848" cy="5029200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TAX DOESN’T HAVE TO BE TAXING</a:t>
            </a:r>
          </a:p>
        </p:txBody>
      </p:sp>
      <p:pic>
        <p:nvPicPr>
          <p:cNvPr id="1028" name="Picture 4" descr="Tax Needn't Be Taxing. Read the ...">
            <a:extLst>
              <a:ext uri="{FF2B5EF4-FFF2-40B4-BE49-F238E27FC236}">
                <a16:creationId xmlns:a16="http://schemas.microsoft.com/office/drawing/2014/main" id="{50735A9C-4D54-0685-69C2-C229D034A6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8956" y="1387415"/>
            <a:ext cx="4190999" cy="419099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23244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66B93-868C-39A2-53C3-C4796315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UK Tax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CCBAB-053D-095E-0C6B-42CC4AD5715C}"/>
              </a:ext>
            </a:extLst>
          </p:cNvPr>
          <p:cNvSpPr>
            <a:spLocks noGrp="1"/>
          </p:cNvSpPr>
          <p:nvPr>
            <p:ph sz="quarter" idx="11"/>
          </p:nvPr>
        </p:nvSpPr>
        <p:spPr/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Direct Taxation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Taxes are paid directly to the government, based on income and profit.  i.e.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Income Tax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Corporation Tax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Capital Gains Tax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Inheritance Tax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5C8190-5ECB-6B18-0D31-7CEA79DFA4A4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Indirect Taxation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Taxes are collected via an intermediary who passes them on to the government. i.e.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VAT where the consumer pays 	VAT to a supplier trader, and 	the trader then pays the 	government.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63FC71-478A-0D60-55AC-2BB0AE4497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458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515B8-6631-1D85-7ABE-498B27728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473676"/>
            <a:ext cx="7534656" cy="440724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Structure of the UK Tax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9ED35-935A-B11D-5473-0E40C5A1BAF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399" y="980303"/>
            <a:ext cx="8707395" cy="473675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His Majesty’s Revenue and Customs (HMRC)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UK Treasury formally imposes and collects taxation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 The management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the treasury is the responsibility of the Chancellor of the exchequer.  The administration function for the collection of tax is undertaken by the HMRC.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Commissioners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 the head of the HMRC are the Commissioners whose duties are: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(a) to implement statute law (the written laws written by the UK 		Parliament, known as Acts – become law after being debated in the 	House of Commons and House of Lords, and receive Royal Ascent)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(b) oversee the process of UK tax administration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main body of the HMRC is divided into District Offices and Accounting and Payment offices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District Office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– The Commissioner appoints Officers of HMRC to 	implement the day-to-day work of HMRC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Accounts and Payments Offices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These concentrate on the 	collection and payment of tax.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E8A570-0C37-6F5D-3339-D81E1DEA0D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294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72FF3-87F7-EC1F-83B7-42C9B1504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Taxation Period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B86A6-7000-40EA-C1DD-EE812E7D82C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current tax year is from 6</a:t>
            </a:r>
            <a:r>
              <a:rPr lang="en-GB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April 2025 to 5 April 2026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regard to UK taxpayers registered for self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assessment with HMRC, what is the deadline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their tax returns?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78ED35-D199-2537-B0E2-CCAE68303F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7692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E3327-0058-75AA-FCC3-9FF2B4BC6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21276"/>
            <a:ext cx="7534656" cy="9144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Sources of Tax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32E41-1249-B86F-7C27-73D3C9E61AF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1392195"/>
            <a:ext cx="7150608" cy="400349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Tax Legislation and Statues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Adherence is mandatory.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tax legislation and statues are updated every year by the annual Finance Act – this act is the legislation enabling the Chancellor’s Budget – passed once a year to authorise tax changes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Case Law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refers to decisions mad in tax cases.  The rulings in the courts are binding and so provide guidance on the interpretation of tax legislation.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6AF41-F4C2-CD3E-57B2-CD50455B8A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581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A13B4-26C2-CEAD-B69F-E392D629C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21276"/>
            <a:ext cx="7534656" cy="9144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Sources of Tax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C8C1C-CF1F-AB44-0494-020E79E1047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1342768"/>
            <a:ext cx="9432324" cy="4052920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HMRC GUIDANCE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This is issued due to the complexity of the legislation</a:t>
            </a:r>
          </a:p>
          <a:p>
            <a:pPr marL="457200" indent="-457200">
              <a:buAutoNum type="alphaLcParenBoth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Statements of Practice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sets out how HMRC intend to apply the law</a:t>
            </a:r>
          </a:p>
          <a:p>
            <a:pPr marL="457200" indent="-457200">
              <a:buAutoNum type="alphaLcParenBoth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Extra Statutory Concessions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sets out circumstances in which HMRC will not apply the strict letter of the law where it would be unfair</a:t>
            </a:r>
          </a:p>
          <a:p>
            <a:pPr marL="457200" indent="-457200">
              <a:buAutoNum type="alphaLcParenBoth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Internal Guidance Manuals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HMRC’s own manuals which are available to the public</a:t>
            </a:r>
          </a:p>
          <a:p>
            <a:pPr marL="457200" indent="-457200">
              <a:buAutoNum type="alphaLcParenBoth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Press Releases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details of a specific tax issue, for example, used to communicate the information stated in the annual budget</a:t>
            </a:r>
          </a:p>
          <a:p>
            <a:pPr marL="457200" indent="-457200">
              <a:buAutoNum type="alphaLcParenBoth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Pamphlets –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explanations of various tax issues in non technical language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DD1AF-62BB-74F1-6752-C49F58F707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183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A7BE12AD-D808-BDE0-3EB8-5BC50B1D8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Tax Bandings (UK)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FDA37B-399A-B9F0-7A7D-2A891EB7FFA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Current Rates and Allowances</a:t>
            </a:r>
          </a:p>
          <a:p>
            <a:pPr marL="0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(Gov.UK, (2025)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CD348E-9357-0442-4555-AF6B4AFE3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A84D5A2-F224-C434-641E-59FF57A7E8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5406443"/>
              </p:ext>
            </p:extLst>
          </p:nvPr>
        </p:nvGraphicFramePr>
        <p:xfrm>
          <a:off x="4754308" y="1825625"/>
          <a:ext cx="5558091" cy="4351338"/>
        </p:xfrm>
        <a:graphic>
          <a:graphicData uri="http://schemas.openxmlformats.org/drawingml/2006/table">
            <a:tbl>
              <a:tblPr/>
              <a:tblGrid>
                <a:gridCol w="1852697">
                  <a:extLst>
                    <a:ext uri="{9D8B030D-6E8A-4147-A177-3AD203B41FA5}">
                      <a16:colId xmlns:a16="http://schemas.microsoft.com/office/drawing/2014/main" val="570942051"/>
                    </a:ext>
                  </a:extLst>
                </a:gridCol>
                <a:gridCol w="1852697">
                  <a:extLst>
                    <a:ext uri="{9D8B030D-6E8A-4147-A177-3AD203B41FA5}">
                      <a16:colId xmlns:a16="http://schemas.microsoft.com/office/drawing/2014/main" val="1431890129"/>
                    </a:ext>
                  </a:extLst>
                </a:gridCol>
                <a:gridCol w="1852697">
                  <a:extLst>
                    <a:ext uri="{9D8B030D-6E8A-4147-A177-3AD203B41FA5}">
                      <a16:colId xmlns:a16="http://schemas.microsoft.com/office/drawing/2014/main" val="2498754600"/>
                    </a:ext>
                  </a:extLst>
                </a:gridCol>
              </a:tblGrid>
              <a:tr h="575862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Band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Taxable income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Tax rate</a:t>
                      </a:r>
                    </a:p>
                  </a:txBody>
                  <a:tcPr marL="81779" marR="81779" marT="42593" marB="42593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1401946"/>
                  </a:ext>
                </a:extLst>
              </a:tr>
              <a:tr h="1066538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Personal Allowance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>
                          <a:effectLst/>
                        </a:rPr>
                        <a:t>Up to £12,570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>
                          <a:effectLst/>
                        </a:rPr>
                        <a:t>0%</a:t>
                      </a:r>
                    </a:p>
                  </a:txBody>
                  <a:tcPr marL="81779" marR="81779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0066341"/>
                  </a:ext>
                </a:extLst>
              </a:tr>
              <a:tr h="821200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Basic rate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>
                          <a:effectLst/>
                        </a:rPr>
                        <a:t>£12,571 to £50,270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>
                          <a:effectLst/>
                        </a:rPr>
                        <a:t>20%</a:t>
                      </a:r>
                    </a:p>
                  </a:txBody>
                  <a:tcPr marL="81779" marR="81779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9620644"/>
                  </a:ext>
                </a:extLst>
              </a:tr>
              <a:tr h="1066538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Higher rate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>
                          <a:effectLst/>
                        </a:rPr>
                        <a:t>£50,271 to £125,140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>
                          <a:effectLst/>
                        </a:rPr>
                        <a:t>40%</a:t>
                      </a:r>
                    </a:p>
                  </a:txBody>
                  <a:tcPr marL="81779" marR="81779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406456"/>
                  </a:ext>
                </a:extLst>
              </a:tr>
              <a:tr h="821200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b="1">
                          <a:solidFill>
                            <a:srgbClr val="0B0C0C"/>
                          </a:solidFill>
                          <a:effectLst/>
                          <a:latin typeface="GDS Transport"/>
                        </a:rPr>
                        <a:t>Additional rate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>
                          <a:effectLst/>
                        </a:rPr>
                        <a:t>over £125,140</a:t>
                      </a:r>
                    </a:p>
                  </a:txBody>
                  <a:tcPr marL="81779" marR="85187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r>
                        <a:rPr lang="en-GB" sz="1600" dirty="0">
                          <a:effectLst/>
                        </a:rPr>
                        <a:t>45%</a:t>
                      </a:r>
                    </a:p>
                  </a:txBody>
                  <a:tcPr marL="81779" marR="81779" marT="42593" marB="42593">
                    <a:lnL>
                      <a:noFill/>
                    </a:lnL>
                    <a:lnR>
                      <a:noFill/>
                    </a:lnR>
                    <a:lnT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B1B4B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23137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6913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9404F1-8E94-7D3D-71E2-A1A4B7CBC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277" y="238897"/>
            <a:ext cx="10360152" cy="914400"/>
          </a:xfrm>
        </p:spPr>
        <p:txBody>
          <a:bodyPr/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Interaction of the UK Tax System and Overseas Tax Systems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4A3718F-D67C-255A-4B64-BA379609FCD0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1326292"/>
            <a:ext cx="4576953" cy="4967416"/>
          </a:xfrm>
        </p:spPr>
        <p:txBody>
          <a:bodyPr>
            <a:normAutofit/>
          </a:bodyPr>
          <a:lstStyle/>
          <a:p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Other Countries: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UK has entered into the Double Tax Treaties with various countries.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Double Tax Treaties contain certain rules which prevent income and gains being taxed twice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But may include a non-discrimination provision preventing a non-resident individual from being treated less favorably than a resident individual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Where there is no Double Tax Treaty the UK system will allow relief for double taxation.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2F3CEF66-C6D7-C765-24E7-1DCFB38FE51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1326292"/>
            <a:ext cx="4576953" cy="4835611"/>
          </a:xfrm>
        </p:spPr>
        <p:txBody>
          <a:bodyPr>
            <a:normAutofit lnSpcReduction="10000"/>
          </a:bodyPr>
          <a:lstStyle/>
          <a:p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The European Union: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UK officially left the EU on 31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January 2020, and the Brexit transition period came to an end on 31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December 2020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Prior to Brexit, UK firms did not pay import VAT on goods moving between the UK and the EU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UK maintained autonomy over direct taxes (like income tax and corporate tax) </a:t>
            </a:r>
          </a:p>
          <a:p>
            <a:pPr marL="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Following Brexit, new import VAT requires VAT to be paid on items with a consignment value of £135</a:t>
            </a:r>
          </a:p>
          <a:p>
            <a:pPr marL="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Standard 20% VAT charge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35BAC3D-60A1-816B-5C79-2E8B6D9806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1069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A49C0DA-C8AE-5ECC-149A-D60ECFF8C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Professional and Ethical Guidance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F2BA06-39BD-0413-D150-70F75EA6CC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Accountants often act for taxpayers in dealings with HMRC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Their duties and responsibilities should be towards both clients and HMRC</a:t>
            </a: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98761A-B671-4825-623F-F4726F2BDF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Accountant must uphold standards of the ACCA, that is:</a:t>
            </a:r>
          </a:p>
          <a:p>
            <a:pPr marL="457200" indent="-457200">
              <a:buAutoNum type="alphaLcParenBoth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Adopt and ethical approach to work, employees and clients</a:t>
            </a:r>
          </a:p>
          <a:p>
            <a:pPr marL="457200" indent="-457200">
              <a:buAutoNum type="alphaLcParenBoth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Acknowledge the professional duty to society as a whole</a:t>
            </a:r>
          </a:p>
          <a:p>
            <a:pPr marL="457200" indent="-457200">
              <a:buAutoNum type="alphaLcParenBoth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Maintain an objective outlook</a:t>
            </a:r>
          </a:p>
          <a:p>
            <a:pPr marL="457200" indent="-457200">
              <a:buAutoNum type="alphaLcParenBoth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professional high standards of service, conduct and performance at all times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12FDC-7484-2B3B-E496-144348256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348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6A341-8830-4181-10F9-17A8C5211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Afternoon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4FCEB-A9F4-7A25-6786-6C281088040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 the Chancellor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Be the Chancellor | Institute for Fiscal Studies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Undertake this activity and note the impact of the decisions you make.  We will discuss your results next week.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40ACF-8A0D-FC34-05BF-7DDA496428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44477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964407_win32_SD_v20" id="{3EA9D323-E7D5-42E3-83AA-4E89B21FB6B6}" vid="{BDF16A16-3A0E-4332-958C-C5797045A0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49AD37-9510-4A2D-B790-12C439A83F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DF9CEC-52C2-4D14-B2F5-11176002A8B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D8B1D1D-0064-435C-8533-29A36067B8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{74948851-79E0-4B38-8080-35F4ABCDDF5B}TF1ed9553b-00c4-4092-846a-c8f7f2908f3beecd942f_win32-8e33096c3cfc</Template>
  <TotalTime>0</TotalTime>
  <Words>883</Words>
  <Application>Microsoft Office PowerPoint</Application>
  <PresentationFormat>Widescreen</PresentationFormat>
  <Paragraphs>114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GDS Transport</vt:lpstr>
      <vt:lpstr>Arial</vt:lpstr>
      <vt:lpstr>Calibri</vt:lpstr>
      <vt:lpstr>Courier New</vt:lpstr>
      <vt:lpstr>Gill Sans Nova Light</vt:lpstr>
      <vt:lpstr>Sagona Book</vt:lpstr>
      <vt:lpstr>Custom</vt:lpstr>
      <vt:lpstr>Taxation BMMB5019  BA Accounting – Level 5 Institute of Management and Health</vt:lpstr>
      <vt:lpstr>INTRODUCTION TO TAXATION</vt:lpstr>
      <vt:lpstr>Module Assessments  2,500-word report 3-hour examination</vt:lpstr>
      <vt:lpstr>TAX DOESN’T HAVE TO BE TAXING</vt:lpstr>
      <vt:lpstr>The UK Tax System</vt:lpstr>
      <vt:lpstr>The Structure of the UK Tax System</vt:lpstr>
      <vt:lpstr>UK Taxation Period</vt:lpstr>
      <vt:lpstr>Sources of Tax Law</vt:lpstr>
      <vt:lpstr>Sources of Tax Law</vt:lpstr>
      <vt:lpstr>Tax Bandings (UK)</vt:lpstr>
      <vt:lpstr>Interaction of the UK Tax System and Overseas Tax Systems</vt:lpstr>
      <vt:lpstr>Professional and Ethical Guidance</vt:lpstr>
      <vt:lpstr>Afternoon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Marie Pitson</dc:creator>
  <cp:lastModifiedBy>Marie Pitson</cp:lastModifiedBy>
  <cp:revision>1</cp:revision>
  <dcterms:created xsi:type="dcterms:W3CDTF">2026-01-27T08:41:58Z</dcterms:created>
  <dcterms:modified xsi:type="dcterms:W3CDTF">2026-01-27T10:26:46Z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