
<file path=[Content_Types].xml><?xml version="1.0" encoding="utf-8"?>
<Types xmlns="http://schemas.openxmlformats.org/package/2006/content-types">
  <Default Extension="gif" ContentType="image/gi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17"/>
  </p:notesMasterIdLst>
  <p:sldIdLst>
    <p:sldId id="256" r:id="rId2"/>
    <p:sldId id="290" r:id="rId3"/>
    <p:sldId id="289" r:id="rId4"/>
    <p:sldId id="258" r:id="rId5"/>
    <p:sldId id="273" r:id="rId6"/>
    <p:sldId id="275" r:id="rId7"/>
    <p:sldId id="276" r:id="rId8"/>
    <p:sldId id="278" r:id="rId9"/>
    <p:sldId id="282" r:id="rId10"/>
    <p:sldId id="283" r:id="rId11"/>
    <p:sldId id="280" r:id="rId12"/>
    <p:sldId id="284" r:id="rId13"/>
    <p:sldId id="285" r:id="rId14"/>
    <p:sldId id="287" r:id="rId15"/>
    <p:sldId id="288"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70" d="100"/>
          <a:sy n="70" d="100"/>
        </p:scale>
        <p:origin x="39" y="8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56601B8-EB15-4454-8787-2D5756BAE3AD}" type="datetimeFigureOut">
              <a:rPr lang="en-GB" smtClean="0"/>
              <a:t>26/02/2023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86F09AD-A47A-443A-9579-67F76E679C0E}" type="slidenum">
              <a:rPr lang="en-GB" smtClean="0"/>
              <a:t>‹#›</a:t>
            </a:fld>
            <a:endParaRPr lang="en-GB"/>
          </a:p>
        </p:txBody>
      </p:sp>
    </p:spTree>
    <p:extLst>
      <p:ext uri="{BB962C8B-B14F-4D97-AF65-F5344CB8AC3E}">
        <p14:creationId xmlns:p14="http://schemas.microsoft.com/office/powerpoint/2010/main" val="23753428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p:cNvSpPr>
            <a:spLocks noGrp="1" noRot="1" noChangeAspect="1" noTextEdit="1"/>
          </p:cNvSpPr>
          <p:nvPr>
            <p:ph type="sldImg"/>
          </p:nvPr>
        </p:nvSpPr>
        <p:spPr>
          <a:ln/>
        </p:spPr>
      </p:sp>
      <p:sp>
        <p:nvSpPr>
          <p:cNvPr id="19459" name="Notes Placeholder 2"/>
          <p:cNvSpPr>
            <a:spLocks noGrp="1"/>
          </p:cNvSpPr>
          <p:nvPr>
            <p:ph type="body" idx="1"/>
          </p:nvPr>
        </p:nvSpPr>
        <p:spPr>
          <a:noFill/>
          <a:ln/>
        </p:spPr>
        <p:txBody>
          <a:bodyPr/>
          <a:lstStyle/>
          <a:p>
            <a:pPr eaLnBrk="1" hangingPunct="1"/>
            <a:endParaRPr lang="en-US" altLang="en-US"/>
          </a:p>
        </p:txBody>
      </p:sp>
      <p:sp>
        <p:nvSpPr>
          <p:cNvPr id="19460" name="Slide Number Placeholder 3"/>
          <p:cNvSpPr>
            <a:spLocks noGrp="1"/>
          </p:cNvSpPr>
          <p:nvPr>
            <p:ph type="sldNum" sz="quarter" idx="5"/>
          </p:nvPr>
        </p:nvSpPr>
        <p:spPr>
          <a:noFill/>
        </p:spPr>
        <p:txBody>
          <a:bodyPr/>
          <a:lstStyle/>
          <a:p>
            <a:fld id="{AC8E2B43-A266-4956-BEA3-FEDC1A3AE5D4}" type="slidenum">
              <a:rPr lang="en-GB" altLang="en-US"/>
              <a:pPr/>
              <a:t>3</a:t>
            </a:fld>
            <a:endParaRPr lang="en-GB" altLang="en-US"/>
          </a:p>
        </p:txBody>
      </p:sp>
    </p:spTree>
    <p:extLst>
      <p:ext uri="{BB962C8B-B14F-4D97-AF65-F5344CB8AC3E}">
        <p14:creationId xmlns:p14="http://schemas.microsoft.com/office/powerpoint/2010/main" val="594923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a:ln/>
        </p:spPr>
      </p:sp>
      <p:sp>
        <p:nvSpPr>
          <p:cNvPr id="27651" name="Notes Placeholder 2"/>
          <p:cNvSpPr>
            <a:spLocks noGrp="1"/>
          </p:cNvSpPr>
          <p:nvPr>
            <p:ph type="body" idx="1"/>
          </p:nvPr>
        </p:nvSpPr>
        <p:spPr>
          <a:noFill/>
          <a:ln/>
        </p:spPr>
        <p:txBody>
          <a:bodyPr/>
          <a:lstStyle/>
          <a:p>
            <a:pPr eaLnBrk="1" hangingPunct="1"/>
            <a:endParaRPr lang="en-US" altLang="en-US"/>
          </a:p>
        </p:txBody>
      </p:sp>
      <p:sp>
        <p:nvSpPr>
          <p:cNvPr id="27652" name="Slide Number Placeholder 3"/>
          <p:cNvSpPr>
            <a:spLocks noGrp="1"/>
          </p:cNvSpPr>
          <p:nvPr>
            <p:ph type="sldNum" sz="quarter" idx="5"/>
          </p:nvPr>
        </p:nvSpPr>
        <p:spPr>
          <a:noFill/>
        </p:spPr>
        <p:txBody>
          <a:bodyPr/>
          <a:lstStyle/>
          <a:p>
            <a:fld id="{593220BF-E36D-4A6E-BFF7-DDF0A332C076}" type="slidenum">
              <a:rPr lang="en-GB" altLang="en-US"/>
              <a:pPr/>
              <a:t>4</a:t>
            </a:fld>
            <a:endParaRPr lang="en-GB" altLang="en-US"/>
          </a:p>
        </p:txBody>
      </p:sp>
    </p:spTree>
    <p:extLst>
      <p:ext uri="{BB962C8B-B14F-4D97-AF65-F5344CB8AC3E}">
        <p14:creationId xmlns:p14="http://schemas.microsoft.com/office/powerpoint/2010/main" val="210820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7"/>
          <p:cNvSpPr>
            <a:spLocks noGrp="1" noChangeArrowheads="1"/>
          </p:cNvSpPr>
          <p:nvPr>
            <p:ph type="sldNum" sz="quarter" idx="5"/>
          </p:nvPr>
        </p:nvSpPr>
        <p:spPr>
          <a:noFill/>
        </p:spPr>
        <p:txBody>
          <a:bodyPr/>
          <a:lstStyle/>
          <a:p>
            <a:fld id="{295B9BFB-2347-4A5F-AF46-B952A06F581A}" type="slidenum">
              <a:rPr lang="en-GB" altLang="en-US" smtClean="0"/>
              <a:pPr/>
              <a:t>5</a:t>
            </a:fld>
            <a:endParaRPr lang="en-GB" altLang="en-US"/>
          </a:p>
        </p:txBody>
      </p:sp>
      <p:sp>
        <p:nvSpPr>
          <p:cNvPr id="59395" name="Slide Image Placeholder 1"/>
          <p:cNvSpPr>
            <a:spLocks noGrp="1" noRot="1" noChangeAspect="1" noTextEdit="1"/>
          </p:cNvSpPr>
          <p:nvPr>
            <p:ph type="sldImg"/>
          </p:nvPr>
        </p:nvSpPr>
        <p:spPr>
          <a:ln/>
        </p:spPr>
      </p:sp>
      <p:sp>
        <p:nvSpPr>
          <p:cNvPr id="59396" name="Notes Placeholder 2"/>
          <p:cNvSpPr>
            <a:spLocks noGrp="1"/>
          </p:cNvSpPr>
          <p:nvPr>
            <p:ph type="body" idx="1"/>
          </p:nvPr>
        </p:nvSpPr>
        <p:spPr>
          <a:noFill/>
          <a:ln/>
        </p:spPr>
        <p:txBody>
          <a:bodyPr/>
          <a:lstStyle/>
          <a:p>
            <a:pPr eaLnBrk="1" hangingPunct="1"/>
            <a:endParaRPr lang="en-US" altLang="en-US"/>
          </a:p>
        </p:txBody>
      </p:sp>
      <p:sp>
        <p:nvSpPr>
          <p:cNvPr id="59397" name="Slide Number Placeholder 3"/>
          <p:cNvSpPr txBox="1">
            <a:spLocks noGrp="1"/>
          </p:cNvSpPr>
          <p:nvPr/>
        </p:nvSpPr>
        <p:spPr bwMode="auto">
          <a:xfrm>
            <a:off x="3884613" y="8685213"/>
            <a:ext cx="2971800" cy="457200"/>
          </a:xfrm>
          <a:prstGeom prst="rect">
            <a:avLst/>
          </a:prstGeom>
          <a:noFill/>
          <a:ln w="9525">
            <a:noFill/>
            <a:miter lim="800000"/>
            <a:headEnd/>
            <a:tailEnd/>
          </a:ln>
        </p:spPr>
        <p:txBody>
          <a:bodyPr anchor="b"/>
          <a:lstStyle/>
          <a:p>
            <a:pPr algn="r"/>
            <a:fld id="{08DF299B-DA13-4A4E-A126-DCF0F33574FF}" type="slidenum">
              <a:rPr kumimoji="1" lang="en-GB" altLang="en-US" sz="1200">
                <a:latin typeface="Times New Roman" pitchFamily="18" charset="0"/>
              </a:rPr>
              <a:pPr algn="r"/>
              <a:t>5</a:t>
            </a:fld>
            <a:endParaRPr kumimoji="1" lang="en-GB" altLang="en-US" sz="1200">
              <a:latin typeface="Times New Roman" pitchFamily="18" charset="0"/>
            </a:endParaRPr>
          </a:p>
        </p:txBody>
      </p:sp>
    </p:spTree>
    <p:extLst>
      <p:ext uri="{BB962C8B-B14F-4D97-AF65-F5344CB8AC3E}">
        <p14:creationId xmlns:p14="http://schemas.microsoft.com/office/powerpoint/2010/main" val="19164446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7"/>
          <p:cNvSpPr>
            <a:spLocks noGrp="1" noChangeArrowheads="1"/>
          </p:cNvSpPr>
          <p:nvPr>
            <p:ph type="sldNum" sz="quarter" idx="5"/>
          </p:nvPr>
        </p:nvSpPr>
        <p:spPr>
          <a:noFill/>
        </p:spPr>
        <p:txBody>
          <a:bodyPr/>
          <a:lstStyle/>
          <a:p>
            <a:fld id="{26B9F3D5-7FBC-40DA-B237-44E47681DFD3}" type="slidenum">
              <a:rPr lang="en-GB" altLang="en-US" smtClean="0"/>
              <a:pPr/>
              <a:t>6</a:t>
            </a:fld>
            <a:endParaRPr lang="en-GB" altLang="en-US"/>
          </a:p>
        </p:txBody>
      </p:sp>
      <p:sp>
        <p:nvSpPr>
          <p:cNvPr id="62467" name="Slide Image Placeholder 1"/>
          <p:cNvSpPr>
            <a:spLocks noGrp="1" noRot="1" noChangeAspect="1" noTextEdit="1"/>
          </p:cNvSpPr>
          <p:nvPr>
            <p:ph type="sldImg"/>
          </p:nvPr>
        </p:nvSpPr>
        <p:spPr>
          <a:ln/>
        </p:spPr>
      </p:sp>
      <p:sp>
        <p:nvSpPr>
          <p:cNvPr id="62468" name="Notes Placeholder 2"/>
          <p:cNvSpPr>
            <a:spLocks noGrp="1"/>
          </p:cNvSpPr>
          <p:nvPr>
            <p:ph type="body" idx="1"/>
          </p:nvPr>
        </p:nvSpPr>
        <p:spPr>
          <a:noFill/>
          <a:ln/>
        </p:spPr>
        <p:txBody>
          <a:bodyPr/>
          <a:lstStyle/>
          <a:p>
            <a:pPr eaLnBrk="1" hangingPunct="1"/>
            <a:endParaRPr lang="en-US" altLang="en-US"/>
          </a:p>
        </p:txBody>
      </p:sp>
      <p:sp>
        <p:nvSpPr>
          <p:cNvPr id="62469" name="Slide Number Placeholder 3"/>
          <p:cNvSpPr txBox="1">
            <a:spLocks noGrp="1"/>
          </p:cNvSpPr>
          <p:nvPr/>
        </p:nvSpPr>
        <p:spPr bwMode="auto">
          <a:xfrm>
            <a:off x="3884613" y="8685213"/>
            <a:ext cx="2971800" cy="457200"/>
          </a:xfrm>
          <a:prstGeom prst="rect">
            <a:avLst/>
          </a:prstGeom>
          <a:noFill/>
          <a:ln w="9525">
            <a:noFill/>
            <a:miter lim="800000"/>
            <a:headEnd/>
            <a:tailEnd/>
          </a:ln>
        </p:spPr>
        <p:txBody>
          <a:bodyPr anchor="b"/>
          <a:lstStyle/>
          <a:p>
            <a:pPr algn="r"/>
            <a:fld id="{FA7A23C7-8505-4EF9-8070-F8B881B72D34}" type="slidenum">
              <a:rPr kumimoji="1" lang="en-GB" altLang="en-US" sz="1200">
                <a:latin typeface="Times New Roman" pitchFamily="18" charset="0"/>
              </a:rPr>
              <a:pPr algn="r"/>
              <a:t>6</a:t>
            </a:fld>
            <a:endParaRPr kumimoji="1" lang="en-GB" altLang="en-US" sz="1200">
              <a:latin typeface="Times New Roman" pitchFamily="18" charset="0"/>
            </a:endParaRPr>
          </a:p>
        </p:txBody>
      </p:sp>
    </p:spTree>
    <p:extLst>
      <p:ext uri="{BB962C8B-B14F-4D97-AF65-F5344CB8AC3E}">
        <p14:creationId xmlns:p14="http://schemas.microsoft.com/office/powerpoint/2010/main" val="42247180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p:cNvSpPr>
            <a:spLocks noGrp="1" noRot="1" noChangeAspect="1" noTextEdit="1"/>
          </p:cNvSpPr>
          <p:nvPr>
            <p:ph type="sldImg"/>
          </p:nvPr>
        </p:nvSpPr>
        <p:spPr>
          <a:ln/>
        </p:spPr>
      </p:sp>
      <p:sp>
        <p:nvSpPr>
          <p:cNvPr id="63491" name="Notes Placeholder 2"/>
          <p:cNvSpPr>
            <a:spLocks noGrp="1"/>
          </p:cNvSpPr>
          <p:nvPr>
            <p:ph type="body" idx="1"/>
          </p:nvPr>
        </p:nvSpPr>
        <p:spPr>
          <a:noFill/>
          <a:ln/>
        </p:spPr>
        <p:txBody>
          <a:bodyPr/>
          <a:lstStyle/>
          <a:p>
            <a:pPr eaLnBrk="1" hangingPunct="1"/>
            <a:endParaRPr lang="en-US" altLang="en-US"/>
          </a:p>
        </p:txBody>
      </p:sp>
      <p:sp>
        <p:nvSpPr>
          <p:cNvPr id="63492" name="Slide Number Placeholder 3"/>
          <p:cNvSpPr>
            <a:spLocks noGrp="1"/>
          </p:cNvSpPr>
          <p:nvPr>
            <p:ph type="sldNum" sz="quarter" idx="5"/>
          </p:nvPr>
        </p:nvSpPr>
        <p:spPr>
          <a:noFill/>
        </p:spPr>
        <p:txBody>
          <a:bodyPr/>
          <a:lstStyle/>
          <a:p>
            <a:fld id="{6C81FF10-A188-4D04-BD46-7796723E7D07}" type="slidenum">
              <a:rPr lang="en-GB" altLang="en-US" smtClean="0"/>
              <a:pPr/>
              <a:t>7</a:t>
            </a:fld>
            <a:endParaRPr lang="en-GB" altLang="en-US"/>
          </a:p>
        </p:txBody>
      </p:sp>
    </p:spTree>
    <p:extLst>
      <p:ext uri="{BB962C8B-B14F-4D97-AF65-F5344CB8AC3E}">
        <p14:creationId xmlns:p14="http://schemas.microsoft.com/office/powerpoint/2010/main" val="324160067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p:cNvSpPr>
            <a:spLocks noGrp="1" noRot="1" noChangeAspect="1" noTextEdit="1"/>
          </p:cNvSpPr>
          <p:nvPr>
            <p:ph type="sldImg"/>
          </p:nvPr>
        </p:nvSpPr>
        <p:spPr>
          <a:ln/>
        </p:spPr>
      </p:sp>
      <p:sp>
        <p:nvSpPr>
          <p:cNvPr id="65539" name="Notes Placeholder 2"/>
          <p:cNvSpPr>
            <a:spLocks noGrp="1"/>
          </p:cNvSpPr>
          <p:nvPr>
            <p:ph type="body" idx="1"/>
          </p:nvPr>
        </p:nvSpPr>
        <p:spPr>
          <a:noFill/>
          <a:ln/>
        </p:spPr>
        <p:txBody>
          <a:bodyPr/>
          <a:lstStyle/>
          <a:p>
            <a:pPr eaLnBrk="1" hangingPunct="1"/>
            <a:endParaRPr lang="en-US" altLang="en-US"/>
          </a:p>
        </p:txBody>
      </p:sp>
      <p:sp>
        <p:nvSpPr>
          <p:cNvPr id="65540" name="Slide Number Placeholder 3"/>
          <p:cNvSpPr>
            <a:spLocks noGrp="1"/>
          </p:cNvSpPr>
          <p:nvPr>
            <p:ph type="sldNum" sz="quarter" idx="5"/>
          </p:nvPr>
        </p:nvSpPr>
        <p:spPr>
          <a:noFill/>
        </p:spPr>
        <p:txBody>
          <a:bodyPr/>
          <a:lstStyle/>
          <a:p>
            <a:fld id="{71B0992B-790E-47F3-8C98-33570C94A775}" type="slidenum">
              <a:rPr lang="en-GB" altLang="en-US" smtClean="0"/>
              <a:pPr/>
              <a:t>8</a:t>
            </a:fld>
            <a:endParaRPr lang="en-GB" altLang="en-US"/>
          </a:p>
        </p:txBody>
      </p:sp>
    </p:spTree>
    <p:extLst>
      <p:ext uri="{BB962C8B-B14F-4D97-AF65-F5344CB8AC3E}">
        <p14:creationId xmlns:p14="http://schemas.microsoft.com/office/powerpoint/2010/main" val="420181047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7"/>
          <p:cNvSpPr>
            <a:spLocks noGrp="1" noChangeArrowheads="1"/>
          </p:cNvSpPr>
          <p:nvPr>
            <p:ph type="sldNum" sz="quarter" idx="5"/>
          </p:nvPr>
        </p:nvSpPr>
        <p:spPr>
          <a:noFill/>
        </p:spPr>
        <p:txBody>
          <a:bodyPr/>
          <a:lstStyle/>
          <a:p>
            <a:fld id="{522006A1-0F3E-4BAA-BED2-0BC974D9BC98}" type="slidenum">
              <a:rPr lang="en-GB" altLang="en-US" smtClean="0"/>
              <a:pPr/>
              <a:t>9</a:t>
            </a:fld>
            <a:endParaRPr lang="en-GB" altLang="en-US"/>
          </a:p>
        </p:txBody>
      </p:sp>
      <p:sp>
        <p:nvSpPr>
          <p:cNvPr id="69635" name="Rectangle 7"/>
          <p:cNvSpPr txBox="1">
            <a:spLocks noGrp="1" noChangeArrowheads="1"/>
          </p:cNvSpPr>
          <p:nvPr/>
        </p:nvSpPr>
        <p:spPr bwMode="auto">
          <a:xfrm>
            <a:off x="3884613" y="8685213"/>
            <a:ext cx="2971800" cy="457200"/>
          </a:xfrm>
          <a:prstGeom prst="rect">
            <a:avLst/>
          </a:prstGeom>
          <a:noFill/>
          <a:ln w="9525">
            <a:noFill/>
            <a:miter lim="800000"/>
            <a:headEnd/>
            <a:tailEnd/>
          </a:ln>
        </p:spPr>
        <p:txBody>
          <a:bodyPr anchor="b"/>
          <a:lstStyle/>
          <a:p>
            <a:pPr algn="r"/>
            <a:fld id="{D76928D2-2939-400C-BE78-CC784FD0EC85}" type="slidenum">
              <a:rPr kumimoji="1" lang="en-GB" altLang="en-US" sz="1200">
                <a:latin typeface="Times New Roman" pitchFamily="18" charset="0"/>
              </a:rPr>
              <a:pPr algn="r"/>
              <a:t>9</a:t>
            </a:fld>
            <a:endParaRPr kumimoji="1" lang="en-GB" altLang="en-US" sz="1200">
              <a:latin typeface="Times New Roman" pitchFamily="18" charset="0"/>
            </a:endParaRPr>
          </a:p>
        </p:txBody>
      </p:sp>
      <p:sp>
        <p:nvSpPr>
          <p:cNvPr id="69636" name="Rectangle 2"/>
          <p:cNvSpPr>
            <a:spLocks noGrp="1" noRot="1" noChangeAspect="1" noChangeArrowheads="1" noTextEdit="1"/>
          </p:cNvSpPr>
          <p:nvPr>
            <p:ph type="sldImg"/>
          </p:nvPr>
        </p:nvSpPr>
        <p:spPr>
          <a:ln/>
        </p:spPr>
      </p:sp>
      <p:sp>
        <p:nvSpPr>
          <p:cNvPr id="69637" name="Rectangle 3"/>
          <p:cNvSpPr>
            <a:spLocks noGrp="1" noChangeArrowheads="1"/>
          </p:cNvSpPr>
          <p:nvPr>
            <p:ph type="body" idx="1"/>
          </p:nvPr>
        </p:nvSpPr>
        <p:spPr>
          <a:noFill/>
          <a:ln/>
        </p:spPr>
        <p:txBody>
          <a:bodyPr/>
          <a:lstStyle/>
          <a:p>
            <a:pPr eaLnBrk="1" hangingPunct="1"/>
            <a:endParaRPr lang="en-US" altLang="en-US"/>
          </a:p>
        </p:txBody>
      </p:sp>
    </p:spTree>
    <p:extLst>
      <p:ext uri="{BB962C8B-B14F-4D97-AF65-F5344CB8AC3E}">
        <p14:creationId xmlns:p14="http://schemas.microsoft.com/office/powerpoint/2010/main" val="5773140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7"/>
          <p:cNvSpPr>
            <a:spLocks noGrp="1" noChangeArrowheads="1"/>
          </p:cNvSpPr>
          <p:nvPr>
            <p:ph type="sldNum" sz="quarter" idx="5"/>
          </p:nvPr>
        </p:nvSpPr>
        <p:spPr>
          <a:noFill/>
        </p:spPr>
        <p:txBody>
          <a:bodyPr/>
          <a:lstStyle/>
          <a:p>
            <a:fld id="{78FD8326-5B39-4CC4-A218-F063799FD5BA}" type="slidenum">
              <a:rPr lang="en-GB" altLang="en-US" smtClean="0"/>
              <a:pPr/>
              <a:t>10</a:t>
            </a:fld>
            <a:endParaRPr lang="en-GB" altLang="en-US"/>
          </a:p>
        </p:txBody>
      </p:sp>
      <p:sp>
        <p:nvSpPr>
          <p:cNvPr id="70659" name="Rectangle 7"/>
          <p:cNvSpPr txBox="1">
            <a:spLocks noGrp="1" noChangeArrowheads="1"/>
          </p:cNvSpPr>
          <p:nvPr/>
        </p:nvSpPr>
        <p:spPr bwMode="auto">
          <a:xfrm>
            <a:off x="3884613" y="8685213"/>
            <a:ext cx="2971800" cy="457200"/>
          </a:xfrm>
          <a:prstGeom prst="rect">
            <a:avLst/>
          </a:prstGeom>
          <a:noFill/>
          <a:ln w="9525">
            <a:noFill/>
            <a:miter lim="800000"/>
            <a:headEnd/>
            <a:tailEnd/>
          </a:ln>
        </p:spPr>
        <p:txBody>
          <a:bodyPr anchor="b"/>
          <a:lstStyle/>
          <a:p>
            <a:pPr algn="r"/>
            <a:fld id="{E3AC1EBA-8135-4342-AFDA-C3580D853690}" type="slidenum">
              <a:rPr kumimoji="1" lang="en-GB" altLang="en-US" sz="1200">
                <a:latin typeface="Times New Roman" pitchFamily="18" charset="0"/>
              </a:rPr>
              <a:pPr algn="r"/>
              <a:t>10</a:t>
            </a:fld>
            <a:endParaRPr kumimoji="1" lang="en-GB" altLang="en-US" sz="1200">
              <a:latin typeface="Times New Roman" pitchFamily="18" charset="0"/>
            </a:endParaRPr>
          </a:p>
        </p:txBody>
      </p:sp>
      <p:sp>
        <p:nvSpPr>
          <p:cNvPr id="70660" name="Rectangle 2"/>
          <p:cNvSpPr>
            <a:spLocks noGrp="1" noRot="1" noChangeAspect="1" noChangeArrowheads="1" noTextEdit="1"/>
          </p:cNvSpPr>
          <p:nvPr>
            <p:ph type="sldImg"/>
          </p:nvPr>
        </p:nvSpPr>
        <p:spPr>
          <a:ln/>
        </p:spPr>
      </p:sp>
      <p:sp>
        <p:nvSpPr>
          <p:cNvPr id="70661" name="Rectangle 3"/>
          <p:cNvSpPr>
            <a:spLocks noGrp="1" noChangeArrowheads="1"/>
          </p:cNvSpPr>
          <p:nvPr>
            <p:ph type="body" idx="1"/>
          </p:nvPr>
        </p:nvSpPr>
        <p:spPr>
          <a:noFill/>
          <a:ln/>
        </p:spPr>
        <p:txBody>
          <a:bodyPr/>
          <a:lstStyle/>
          <a:p>
            <a:pPr eaLnBrk="1" hangingPunct="1"/>
            <a:endParaRPr lang="en-US" altLang="en-US"/>
          </a:p>
        </p:txBody>
      </p:sp>
    </p:spTree>
    <p:extLst>
      <p:ext uri="{BB962C8B-B14F-4D97-AF65-F5344CB8AC3E}">
        <p14:creationId xmlns:p14="http://schemas.microsoft.com/office/powerpoint/2010/main" val="52776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7"/>
          <p:cNvSpPr>
            <a:spLocks noGrp="1" noChangeArrowheads="1"/>
          </p:cNvSpPr>
          <p:nvPr>
            <p:ph type="sldNum" sz="quarter" idx="5"/>
          </p:nvPr>
        </p:nvSpPr>
        <p:spPr>
          <a:noFill/>
        </p:spPr>
        <p:txBody>
          <a:bodyPr/>
          <a:lstStyle/>
          <a:p>
            <a:fld id="{866A91FF-D6E9-4395-AF81-0464DA3877A5}" type="slidenum">
              <a:rPr lang="en-GB" altLang="en-US" smtClean="0"/>
              <a:pPr/>
              <a:t>12</a:t>
            </a:fld>
            <a:endParaRPr lang="en-GB" altLang="en-US"/>
          </a:p>
        </p:txBody>
      </p:sp>
      <p:sp>
        <p:nvSpPr>
          <p:cNvPr id="71683" name="Rectangle 7"/>
          <p:cNvSpPr txBox="1">
            <a:spLocks noGrp="1" noChangeArrowheads="1"/>
          </p:cNvSpPr>
          <p:nvPr/>
        </p:nvSpPr>
        <p:spPr bwMode="auto">
          <a:xfrm>
            <a:off x="3884613" y="8685213"/>
            <a:ext cx="2971800" cy="457200"/>
          </a:xfrm>
          <a:prstGeom prst="rect">
            <a:avLst/>
          </a:prstGeom>
          <a:noFill/>
          <a:ln w="9525">
            <a:noFill/>
            <a:miter lim="800000"/>
            <a:headEnd/>
            <a:tailEnd/>
          </a:ln>
        </p:spPr>
        <p:txBody>
          <a:bodyPr anchor="b"/>
          <a:lstStyle/>
          <a:p>
            <a:pPr algn="r"/>
            <a:fld id="{E293C6DB-CB7E-4E70-B170-40FAABCACD83}" type="slidenum">
              <a:rPr kumimoji="1" lang="en-GB" altLang="en-US" sz="1200">
                <a:latin typeface="Times New Roman" pitchFamily="18" charset="0"/>
              </a:rPr>
              <a:pPr algn="r"/>
              <a:t>12</a:t>
            </a:fld>
            <a:endParaRPr kumimoji="1" lang="en-GB" altLang="en-US" sz="1200">
              <a:latin typeface="Times New Roman" pitchFamily="18" charset="0"/>
            </a:endParaRPr>
          </a:p>
        </p:txBody>
      </p:sp>
      <p:sp>
        <p:nvSpPr>
          <p:cNvPr id="71684" name="Rectangle 2"/>
          <p:cNvSpPr>
            <a:spLocks noGrp="1" noRot="1" noChangeAspect="1" noChangeArrowheads="1" noTextEdit="1"/>
          </p:cNvSpPr>
          <p:nvPr>
            <p:ph type="sldImg"/>
          </p:nvPr>
        </p:nvSpPr>
        <p:spPr>
          <a:ln/>
        </p:spPr>
      </p:sp>
      <p:sp>
        <p:nvSpPr>
          <p:cNvPr id="71685" name="Rectangle 3"/>
          <p:cNvSpPr>
            <a:spLocks noGrp="1" noChangeArrowheads="1"/>
          </p:cNvSpPr>
          <p:nvPr>
            <p:ph type="body" idx="1"/>
          </p:nvPr>
        </p:nvSpPr>
        <p:spPr>
          <a:noFill/>
          <a:ln/>
        </p:spPr>
        <p:txBody>
          <a:bodyPr/>
          <a:lstStyle/>
          <a:p>
            <a:pPr eaLnBrk="1" hangingPunct="1"/>
            <a:endParaRPr lang="en-US" altLang="en-US"/>
          </a:p>
        </p:txBody>
      </p:sp>
    </p:spTree>
    <p:extLst>
      <p:ext uri="{BB962C8B-B14F-4D97-AF65-F5344CB8AC3E}">
        <p14:creationId xmlns:p14="http://schemas.microsoft.com/office/powerpoint/2010/main" val="32462250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7"/>
          <p:cNvSpPr>
            <a:spLocks noGrp="1" noChangeArrowheads="1"/>
          </p:cNvSpPr>
          <p:nvPr>
            <p:ph type="sldNum" sz="quarter" idx="5"/>
          </p:nvPr>
        </p:nvSpPr>
        <p:spPr>
          <a:noFill/>
        </p:spPr>
        <p:txBody>
          <a:bodyPr/>
          <a:lstStyle/>
          <a:p>
            <a:fld id="{6F76DF69-A4B9-4A7E-BC54-BB9CA763B79A}" type="slidenum">
              <a:rPr lang="en-GB" altLang="en-US" smtClean="0"/>
              <a:pPr/>
              <a:t>13</a:t>
            </a:fld>
            <a:endParaRPr lang="en-GB" altLang="en-US"/>
          </a:p>
        </p:txBody>
      </p:sp>
      <p:sp>
        <p:nvSpPr>
          <p:cNvPr id="72707" name="Rectangle 7"/>
          <p:cNvSpPr txBox="1">
            <a:spLocks noGrp="1" noChangeArrowheads="1"/>
          </p:cNvSpPr>
          <p:nvPr/>
        </p:nvSpPr>
        <p:spPr bwMode="auto">
          <a:xfrm>
            <a:off x="3884613" y="8685213"/>
            <a:ext cx="2971800" cy="457200"/>
          </a:xfrm>
          <a:prstGeom prst="rect">
            <a:avLst/>
          </a:prstGeom>
          <a:noFill/>
          <a:ln w="9525">
            <a:noFill/>
            <a:miter lim="800000"/>
            <a:headEnd/>
            <a:tailEnd/>
          </a:ln>
        </p:spPr>
        <p:txBody>
          <a:bodyPr anchor="b"/>
          <a:lstStyle/>
          <a:p>
            <a:pPr algn="r"/>
            <a:fld id="{6EDF4072-E24B-4BA2-82ED-21D723A6A279}" type="slidenum">
              <a:rPr kumimoji="1" lang="en-GB" altLang="en-US" sz="1200">
                <a:latin typeface="Times New Roman" pitchFamily="18" charset="0"/>
              </a:rPr>
              <a:pPr algn="r"/>
              <a:t>13</a:t>
            </a:fld>
            <a:endParaRPr kumimoji="1" lang="en-GB" altLang="en-US" sz="1200">
              <a:latin typeface="Times New Roman" pitchFamily="18" charset="0"/>
            </a:endParaRPr>
          </a:p>
        </p:txBody>
      </p:sp>
      <p:sp>
        <p:nvSpPr>
          <p:cNvPr id="72708" name="Rectangle 2"/>
          <p:cNvSpPr>
            <a:spLocks noGrp="1" noRot="1" noChangeAspect="1" noChangeArrowheads="1" noTextEdit="1"/>
          </p:cNvSpPr>
          <p:nvPr>
            <p:ph type="sldImg"/>
          </p:nvPr>
        </p:nvSpPr>
        <p:spPr>
          <a:ln/>
        </p:spPr>
      </p:sp>
      <p:sp>
        <p:nvSpPr>
          <p:cNvPr id="72709" name="Rectangle 3"/>
          <p:cNvSpPr>
            <a:spLocks noGrp="1" noChangeArrowheads="1"/>
          </p:cNvSpPr>
          <p:nvPr>
            <p:ph type="body" idx="1"/>
          </p:nvPr>
        </p:nvSpPr>
        <p:spPr>
          <a:noFill/>
          <a:ln/>
        </p:spPr>
        <p:txBody>
          <a:bodyPr/>
          <a:lstStyle/>
          <a:p>
            <a:pPr eaLnBrk="1" hangingPunct="1"/>
            <a:endParaRPr lang="en-US" altLang="en-US"/>
          </a:p>
        </p:txBody>
      </p:sp>
    </p:spTree>
    <p:extLst>
      <p:ext uri="{BB962C8B-B14F-4D97-AF65-F5344CB8AC3E}">
        <p14:creationId xmlns:p14="http://schemas.microsoft.com/office/powerpoint/2010/main" val="31898461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ACDB42-4348-8D29-3EA7-22748AAE39C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DBCC8E0-B595-0572-D55D-9B9AF9B97F1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07FB84F-49AA-0A3C-4278-F4B4FA88F11D}"/>
              </a:ext>
            </a:extLst>
          </p:cNvPr>
          <p:cNvSpPr>
            <a:spLocks noGrp="1"/>
          </p:cNvSpPr>
          <p:nvPr>
            <p:ph type="dt" sz="half" idx="10"/>
          </p:nvPr>
        </p:nvSpPr>
        <p:spPr/>
        <p:txBody>
          <a:bodyPr/>
          <a:lstStyle/>
          <a:p>
            <a:fld id="{A32AC2BD-91C3-493A-A36F-29CEB452F1C3}" type="datetimeFigureOut">
              <a:rPr lang="en-GB" smtClean="0"/>
              <a:t>26/02/2023</a:t>
            </a:fld>
            <a:endParaRPr lang="en-GB"/>
          </a:p>
        </p:txBody>
      </p:sp>
      <p:sp>
        <p:nvSpPr>
          <p:cNvPr id="5" name="Footer Placeholder 4">
            <a:extLst>
              <a:ext uri="{FF2B5EF4-FFF2-40B4-BE49-F238E27FC236}">
                <a16:creationId xmlns:a16="http://schemas.microsoft.com/office/drawing/2014/main" id="{FA58CE95-67F2-F936-30CB-11F31ACEE5A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EDA1E3A-35B0-3F36-0FFE-5252ECC2BBE7}"/>
              </a:ext>
            </a:extLst>
          </p:cNvPr>
          <p:cNvSpPr>
            <a:spLocks noGrp="1"/>
          </p:cNvSpPr>
          <p:nvPr>
            <p:ph type="sldNum" sz="quarter" idx="12"/>
          </p:nvPr>
        </p:nvSpPr>
        <p:spPr/>
        <p:txBody>
          <a:bodyPr/>
          <a:lstStyle/>
          <a:p>
            <a:fld id="{0EE77F84-A619-4043-A25A-F5293167AE88}" type="slidenum">
              <a:rPr lang="en-GB" smtClean="0"/>
              <a:t>‹#›</a:t>
            </a:fld>
            <a:endParaRPr lang="en-GB"/>
          </a:p>
        </p:txBody>
      </p:sp>
    </p:spTree>
    <p:extLst>
      <p:ext uri="{BB962C8B-B14F-4D97-AF65-F5344CB8AC3E}">
        <p14:creationId xmlns:p14="http://schemas.microsoft.com/office/powerpoint/2010/main" val="7953016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5B1E46-7384-6605-7105-2749D6A6214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BEBC48D-07B8-8D63-0AE7-58C8AD728CD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A0A766-3033-7346-52FC-0782275EC1B5}"/>
              </a:ext>
            </a:extLst>
          </p:cNvPr>
          <p:cNvSpPr>
            <a:spLocks noGrp="1"/>
          </p:cNvSpPr>
          <p:nvPr>
            <p:ph type="dt" sz="half" idx="10"/>
          </p:nvPr>
        </p:nvSpPr>
        <p:spPr/>
        <p:txBody>
          <a:bodyPr/>
          <a:lstStyle/>
          <a:p>
            <a:fld id="{A32AC2BD-91C3-493A-A36F-29CEB452F1C3}" type="datetimeFigureOut">
              <a:rPr lang="en-GB" smtClean="0"/>
              <a:t>26/02/2023</a:t>
            </a:fld>
            <a:endParaRPr lang="en-GB"/>
          </a:p>
        </p:txBody>
      </p:sp>
      <p:sp>
        <p:nvSpPr>
          <p:cNvPr id="5" name="Footer Placeholder 4">
            <a:extLst>
              <a:ext uri="{FF2B5EF4-FFF2-40B4-BE49-F238E27FC236}">
                <a16:creationId xmlns:a16="http://schemas.microsoft.com/office/drawing/2014/main" id="{9CDDBD8D-A340-FD1A-B8F2-CD15C1E4E3C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EC895EA-A726-B36C-C9D3-8DBC04637E5F}"/>
              </a:ext>
            </a:extLst>
          </p:cNvPr>
          <p:cNvSpPr>
            <a:spLocks noGrp="1"/>
          </p:cNvSpPr>
          <p:nvPr>
            <p:ph type="sldNum" sz="quarter" idx="12"/>
          </p:nvPr>
        </p:nvSpPr>
        <p:spPr/>
        <p:txBody>
          <a:bodyPr/>
          <a:lstStyle/>
          <a:p>
            <a:fld id="{0EE77F84-A619-4043-A25A-F5293167AE88}" type="slidenum">
              <a:rPr lang="en-GB" smtClean="0"/>
              <a:t>‹#›</a:t>
            </a:fld>
            <a:endParaRPr lang="en-GB"/>
          </a:p>
        </p:txBody>
      </p:sp>
    </p:spTree>
    <p:extLst>
      <p:ext uri="{BB962C8B-B14F-4D97-AF65-F5344CB8AC3E}">
        <p14:creationId xmlns:p14="http://schemas.microsoft.com/office/powerpoint/2010/main" val="28553116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CFE96A-36AE-5555-E772-AB116D3098D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908B1F9-75BD-CEE6-A32C-F22EED12864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5C7E02-B116-9CE9-BE76-00F0A8C8D478}"/>
              </a:ext>
            </a:extLst>
          </p:cNvPr>
          <p:cNvSpPr>
            <a:spLocks noGrp="1"/>
          </p:cNvSpPr>
          <p:nvPr>
            <p:ph type="dt" sz="half" idx="10"/>
          </p:nvPr>
        </p:nvSpPr>
        <p:spPr/>
        <p:txBody>
          <a:bodyPr/>
          <a:lstStyle/>
          <a:p>
            <a:fld id="{A32AC2BD-91C3-493A-A36F-29CEB452F1C3}" type="datetimeFigureOut">
              <a:rPr lang="en-GB" smtClean="0"/>
              <a:t>26/02/2023</a:t>
            </a:fld>
            <a:endParaRPr lang="en-GB"/>
          </a:p>
        </p:txBody>
      </p:sp>
      <p:sp>
        <p:nvSpPr>
          <p:cNvPr id="5" name="Footer Placeholder 4">
            <a:extLst>
              <a:ext uri="{FF2B5EF4-FFF2-40B4-BE49-F238E27FC236}">
                <a16:creationId xmlns:a16="http://schemas.microsoft.com/office/drawing/2014/main" id="{92C9522B-91D7-762B-7694-F329AC9A9B6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1FADDAA-63B1-6A5E-9CA8-6E0D0CD8E7EB}"/>
              </a:ext>
            </a:extLst>
          </p:cNvPr>
          <p:cNvSpPr>
            <a:spLocks noGrp="1"/>
          </p:cNvSpPr>
          <p:nvPr>
            <p:ph type="sldNum" sz="quarter" idx="12"/>
          </p:nvPr>
        </p:nvSpPr>
        <p:spPr/>
        <p:txBody>
          <a:bodyPr/>
          <a:lstStyle/>
          <a:p>
            <a:fld id="{0EE77F84-A619-4043-A25A-F5293167AE88}" type="slidenum">
              <a:rPr lang="en-GB" smtClean="0"/>
              <a:t>‹#›</a:t>
            </a:fld>
            <a:endParaRPr lang="en-GB"/>
          </a:p>
        </p:txBody>
      </p:sp>
    </p:spTree>
    <p:extLst>
      <p:ext uri="{BB962C8B-B14F-4D97-AF65-F5344CB8AC3E}">
        <p14:creationId xmlns:p14="http://schemas.microsoft.com/office/powerpoint/2010/main" val="42776702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E3597E-4A3C-47E6-C131-D75E3DE3CE7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6B49E4F-64BA-65C4-F0BE-6A33FF04A97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5A8D2E6-1529-82AA-358C-6A2A08D1AE9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969FDF6-C7BE-4536-1DB1-A2E86D50A11E}"/>
              </a:ext>
            </a:extLst>
          </p:cNvPr>
          <p:cNvSpPr>
            <a:spLocks noGrp="1"/>
          </p:cNvSpPr>
          <p:nvPr>
            <p:ph type="dt" sz="half" idx="10"/>
          </p:nvPr>
        </p:nvSpPr>
        <p:spPr/>
        <p:txBody>
          <a:bodyPr/>
          <a:lstStyle/>
          <a:p>
            <a:fld id="{A32AC2BD-91C3-493A-A36F-29CEB452F1C3}" type="datetimeFigureOut">
              <a:rPr lang="en-GB" smtClean="0"/>
              <a:t>26/02/2023</a:t>
            </a:fld>
            <a:endParaRPr lang="en-GB"/>
          </a:p>
        </p:txBody>
      </p:sp>
      <p:sp>
        <p:nvSpPr>
          <p:cNvPr id="6" name="Footer Placeholder 5">
            <a:extLst>
              <a:ext uri="{FF2B5EF4-FFF2-40B4-BE49-F238E27FC236}">
                <a16:creationId xmlns:a16="http://schemas.microsoft.com/office/drawing/2014/main" id="{63FD7EAA-8586-64E4-215B-0A5647AA3E1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43B7927-4A46-3425-3D76-9A881FC7107A}"/>
              </a:ext>
            </a:extLst>
          </p:cNvPr>
          <p:cNvSpPr>
            <a:spLocks noGrp="1"/>
          </p:cNvSpPr>
          <p:nvPr>
            <p:ph type="sldNum" sz="quarter" idx="12"/>
          </p:nvPr>
        </p:nvSpPr>
        <p:spPr/>
        <p:txBody>
          <a:bodyPr/>
          <a:lstStyle/>
          <a:p>
            <a:fld id="{0EE77F84-A619-4043-A25A-F5293167AE88}" type="slidenum">
              <a:rPr lang="en-GB" smtClean="0"/>
              <a:t>‹#›</a:t>
            </a:fld>
            <a:endParaRPr lang="en-GB"/>
          </a:p>
        </p:txBody>
      </p:sp>
    </p:spTree>
    <p:extLst>
      <p:ext uri="{BB962C8B-B14F-4D97-AF65-F5344CB8AC3E}">
        <p14:creationId xmlns:p14="http://schemas.microsoft.com/office/powerpoint/2010/main" val="2535305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790C1B-E124-6210-7C4F-5FEC5CDF034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F26ACD6-51E9-5665-5639-4EED5743045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F4FBB4F-F3B5-330D-EC8C-9EF8B0D98E1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B661805-1517-693E-BB8D-58EDCCF0139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3C4EF5A-3AF2-7057-6CB4-A54193A1209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8D8E975-0877-12D0-060C-F3486510547A}"/>
              </a:ext>
            </a:extLst>
          </p:cNvPr>
          <p:cNvSpPr>
            <a:spLocks noGrp="1"/>
          </p:cNvSpPr>
          <p:nvPr>
            <p:ph type="dt" sz="half" idx="10"/>
          </p:nvPr>
        </p:nvSpPr>
        <p:spPr/>
        <p:txBody>
          <a:bodyPr/>
          <a:lstStyle/>
          <a:p>
            <a:fld id="{A32AC2BD-91C3-493A-A36F-29CEB452F1C3}" type="datetimeFigureOut">
              <a:rPr lang="en-GB" smtClean="0"/>
              <a:t>26/02/2023</a:t>
            </a:fld>
            <a:endParaRPr lang="en-GB"/>
          </a:p>
        </p:txBody>
      </p:sp>
      <p:sp>
        <p:nvSpPr>
          <p:cNvPr id="8" name="Footer Placeholder 7">
            <a:extLst>
              <a:ext uri="{FF2B5EF4-FFF2-40B4-BE49-F238E27FC236}">
                <a16:creationId xmlns:a16="http://schemas.microsoft.com/office/drawing/2014/main" id="{77895438-0827-DA44-8A28-DC107E10832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FC24E6E-9426-CBD1-54FF-3070EFDA1599}"/>
              </a:ext>
            </a:extLst>
          </p:cNvPr>
          <p:cNvSpPr>
            <a:spLocks noGrp="1"/>
          </p:cNvSpPr>
          <p:nvPr>
            <p:ph type="sldNum" sz="quarter" idx="12"/>
          </p:nvPr>
        </p:nvSpPr>
        <p:spPr/>
        <p:txBody>
          <a:bodyPr/>
          <a:lstStyle/>
          <a:p>
            <a:fld id="{0EE77F84-A619-4043-A25A-F5293167AE88}" type="slidenum">
              <a:rPr lang="en-GB" smtClean="0"/>
              <a:t>‹#›</a:t>
            </a:fld>
            <a:endParaRPr lang="en-GB"/>
          </a:p>
        </p:txBody>
      </p:sp>
    </p:spTree>
    <p:extLst>
      <p:ext uri="{BB962C8B-B14F-4D97-AF65-F5344CB8AC3E}">
        <p14:creationId xmlns:p14="http://schemas.microsoft.com/office/powerpoint/2010/main" val="1540053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C90308-850D-25D6-49E3-06843FE2C32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8FF73BA-C84F-BE0C-91F9-E15F14619848}"/>
              </a:ext>
            </a:extLst>
          </p:cNvPr>
          <p:cNvSpPr>
            <a:spLocks noGrp="1"/>
          </p:cNvSpPr>
          <p:nvPr>
            <p:ph type="dt" sz="half" idx="10"/>
          </p:nvPr>
        </p:nvSpPr>
        <p:spPr/>
        <p:txBody>
          <a:bodyPr/>
          <a:lstStyle/>
          <a:p>
            <a:fld id="{A32AC2BD-91C3-493A-A36F-29CEB452F1C3}" type="datetimeFigureOut">
              <a:rPr lang="en-GB" smtClean="0"/>
              <a:t>26/02/2023</a:t>
            </a:fld>
            <a:endParaRPr lang="en-GB"/>
          </a:p>
        </p:txBody>
      </p:sp>
      <p:sp>
        <p:nvSpPr>
          <p:cNvPr id="4" name="Footer Placeholder 3">
            <a:extLst>
              <a:ext uri="{FF2B5EF4-FFF2-40B4-BE49-F238E27FC236}">
                <a16:creationId xmlns:a16="http://schemas.microsoft.com/office/drawing/2014/main" id="{A48C6CFC-9E1A-1B1C-1F88-A720DBAB75D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CE0E704-83D5-82D7-1BD9-1EED9AD98DE4}"/>
              </a:ext>
            </a:extLst>
          </p:cNvPr>
          <p:cNvSpPr>
            <a:spLocks noGrp="1"/>
          </p:cNvSpPr>
          <p:nvPr>
            <p:ph type="sldNum" sz="quarter" idx="12"/>
          </p:nvPr>
        </p:nvSpPr>
        <p:spPr/>
        <p:txBody>
          <a:bodyPr/>
          <a:lstStyle/>
          <a:p>
            <a:fld id="{0EE77F84-A619-4043-A25A-F5293167AE88}" type="slidenum">
              <a:rPr lang="en-GB" smtClean="0"/>
              <a:t>‹#›</a:t>
            </a:fld>
            <a:endParaRPr lang="en-GB"/>
          </a:p>
        </p:txBody>
      </p:sp>
    </p:spTree>
    <p:extLst>
      <p:ext uri="{BB962C8B-B14F-4D97-AF65-F5344CB8AC3E}">
        <p14:creationId xmlns:p14="http://schemas.microsoft.com/office/powerpoint/2010/main" val="40548075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D7EDAF3-F5B9-B4E5-BEF8-0C17E89ECF47}"/>
              </a:ext>
            </a:extLst>
          </p:cNvPr>
          <p:cNvSpPr>
            <a:spLocks noGrp="1"/>
          </p:cNvSpPr>
          <p:nvPr>
            <p:ph type="dt" sz="half" idx="10"/>
          </p:nvPr>
        </p:nvSpPr>
        <p:spPr/>
        <p:txBody>
          <a:bodyPr/>
          <a:lstStyle/>
          <a:p>
            <a:fld id="{A32AC2BD-91C3-493A-A36F-29CEB452F1C3}" type="datetimeFigureOut">
              <a:rPr lang="en-GB" smtClean="0"/>
              <a:t>26/02/2023</a:t>
            </a:fld>
            <a:endParaRPr lang="en-GB"/>
          </a:p>
        </p:txBody>
      </p:sp>
      <p:sp>
        <p:nvSpPr>
          <p:cNvPr id="3" name="Footer Placeholder 2">
            <a:extLst>
              <a:ext uri="{FF2B5EF4-FFF2-40B4-BE49-F238E27FC236}">
                <a16:creationId xmlns:a16="http://schemas.microsoft.com/office/drawing/2014/main" id="{A0CE69B4-8C12-0194-14C8-654191DA078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30406A7-416A-EBFB-2087-5C237510F0B0}"/>
              </a:ext>
            </a:extLst>
          </p:cNvPr>
          <p:cNvSpPr>
            <a:spLocks noGrp="1"/>
          </p:cNvSpPr>
          <p:nvPr>
            <p:ph type="sldNum" sz="quarter" idx="12"/>
          </p:nvPr>
        </p:nvSpPr>
        <p:spPr/>
        <p:txBody>
          <a:bodyPr/>
          <a:lstStyle/>
          <a:p>
            <a:fld id="{0EE77F84-A619-4043-A25A-F5293167AE88}" type="slidenum">
              <a:rPr lang="en-GB" smtClean="0"/>
              <a:t>‹#›</a:t>
            </a:fld>
            <a:endParaRPr lang="en-GB"/>
          </a:p>
        </p:txBody>
      </p:sp>
    </p:spTree>
    <p:extLst>
      <p:ext uri="{BB962C8B-B14F-4D97-AF65-F5344CB8AC3E}">
        <p14:creationId xmlns:p14="http://schemas.microsoft.com/office/powerpoint/2010/main" val="34057858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094A18-4513-1AAF-B1B5-2804E3069F5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64177B5-B63F-857D-DEA4-CFC6A432152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35D338C-D398-DA19-665E-71FFD612995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4AD3879-DB75-176F-A970-039EA3ED95D1}"/>
              </a:ext>
            </a:extLst>
          </p:cNvPr>
          <p:cNvSpPr>
            <a:spLocks noGrp="1"/>
          </p:cNvSpPr>
          <p:nvPr>
            <p:ph type="dt" sz="half" idx="10"/>
          </p:nvPr>
        </p:nvSpPr>
        <p:spPr/>
        <p:txBody>
          <a:bodyPr/>
          <a:lstStyle/>
          <a:p>
            <a:fld id="{A32AC2BD-91C3-493A-A36F-29CEB452F1C3}" type="datetimeFigureOut">
              <a:rPr lang="en-GB" smtClean="0"/>
              <a:t>26/02/2023</a:t>
            </a:fld>
            <a:endParaRPr lang="en-GB"/>
          </a:p>
        </p:txBody>
      </p:sp>
      <p:sp>
        <p:nvSpPr>
          <p:cNvPr id="6" name="Footer Placeholder 5">
            <a:extLst>
              <a:ext uri="{FF2B5EF4-FFF2-40B4-BE49-F238E27FC236}">
                <a16:creationId xmlns:a16="http://schemas.microsoft.com/office/drawing/2014/main" id="{3BA47D6F-8E20-3BDC-D1F7-D9B02FCBD56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26B7B37-008F-C6C7-86E1-733FA0286D40}"/>
              </a:ext>
            </a:extLst>
          </p:cNvPr>
          <p:cNvSpPr>
            <a:spLocks noGrp="1"/>
          </p:cNvSpPr>
          <p:nvPr>
            <p:ph type="sldNum" sz="quarter" idx="12"/>
          </p:nvPr>
        </p:nvSpPr>
        <p:spPr/>
        <p:txBody>
          <a:bodyPr/>
          <a:lstStyle/>
          <a:p>
            <a:fld id="{0EE77F84-A619-4043-A25A-F5293167AE88}" type="slidenum">
              <a:rPr lang="en-GB" smtClean="0"/>
              <a:t>‹#›</a:t>
            </a:fld>
            <a:endParaRPr lang="en-GB"/>
          </a:p>
        </p:txBody>
      </p:sp>
    </p:spTree>
    <p:extLst>
      <p:ext uri="{BB962C8B-B14F-4D97-AF65-F5344CB8AC3E}">
        <p14:creationId xmlns:p14="http://schemas.microsoft.com/office/powerpoint/2010/main" val="29045775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11FF0E-60D6-E52F-359A-3DF4B1D4A8E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4CAAD81-D05C-C096-3D6E-BF23179BE88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39695F1-FA6F-E034-9E5A-411A523AF5F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2F499EB-1D39-3334-2432-2E7C3D572FCE}"/>
              </a:ext>
            </a:extLst>
          </p:cNvPr>
          <p:cNvSpPr>
            <a:spLocks noGrp="1"/>
          </p:cNvSpPr>
          <p:nvPr>
            <p:ph type="dt" sz="half" idx="10"/>
          </p:nvPr>
        </p:nvSpPr>
        <p:spPr/>
        <p:txBody>
          <a:bodyPr/>
          <a:lstStyle/>
          <a:p>
            <a:fld id="{A32AC2BD-91C3-493A-A36F-29CEB452F1C3}" type="datetimeFigureOut">
              <a:rPr lang="en-GB" smtClean="0"/>
              <a:t>26/02/2023</a:t>
            </a:fld>
            <a:endParaRPr lang="en-GB"/>
          </a:p>
        </p:txBody>
      </p:sp>
      <p:sp>
        <p:nvSpPr>
          <p:cNvPr id="6" name="Footer Placeholder 5">
            <a:extLst>
              <a:ext uri="{FF2B5EF4-FFF2-40B4-BE49-F238E27FC236}">
                <a16:creationId xmlns:a16="http://schemas.microsoft.com/office/drawing/2014/main" id="{400B87C7-B149-14A8-20B3-A652DF125F2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D3C35CB-2972-2004-B6A1-43A09E8E83F7}"/>
              </a:ext>
            </a:extLst>
          </p:cNvPr>
          <p:cNvSpPr>
            <a:spLocks noGrp="1"/>
          </p:cNvSpPr>
          <p:nvPr>
            <p:ph type="sldNum" sz="quarter" idx="12"/>
          </p:nvPr>
        </p:nvSpPr>
        <p:spPr/>
        <p:txBody>
          <a:bodyPr/>
          <a:lstStyle/>
          <a:p>
            <a:fld id="{0EE77F84-A619-4043-A25A-F5293167AE88}" type="slidenum">
              <a:rPr lang="en-GB" smtClean="0"/>
              <a:t>‹#›</a:t>
            </a:fld>
            <a:endParaRPr lang="en-GB"/>
          </a:p>
        </p:txBody>
      </p:sp>
    </p:spTree>
    <p:extLst>
      <p:ext uri="{BB962C8B-B14F-4D97-AF65-F5344CB8AC3E}">
        <p14:creationId xmlns:p14="http://schemas.microsoft.com/office/powerpoint/2010/main" val="21562726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7048EA-4169-6DA5-7A3E-72A35C5FF6E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5B5BDB1-E554-9C80-891F-2222A9A7CD0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14CC946-358C-378C-25BB-DB1C1EDF126D}"/>
              </a:ext>
            </a:extLst>
          </p:cNvPr>
          <p:cNvSpPr>
            <a:spLocks noGrp="1"/>
          </p:cNvSpPr>
          <p:nvPr>
            <p:ph type="dt" sz="half" idx="10"/>
          </p:nvPr>
        </p:nvSpPr>
        <p:spPr/>
        <p:txBody>
          <a:bodyPr/>
          <a:lstStyle/>
          <a:p>
            <a:fld id="{A32AC2BD-91C3-493A-A36F-29CEB452F1C3}" type="datetimeFigureOut">
              <a:rPr lang="en-GB" smtClean="0"/>
              <a:t>26/02/2023</a:t>
            </a:fld>
            <a:endParaRPr lang="en-GB"/>
          </a:p>
        </p:txBody>
      </p:sp>
      <p:sp>
        <p:nvSpPr>
          <p:cNvPr id="5" name="Footer Placeholder 4">
            <a:extLst>
              <a:ext uri="{FF2B5EF4-FFF2-40B4-BE49-F238E27FC236}">
                <a16:creationId xmlns:a16="http://schemas.microsoft.com/office/drawing/2014/main" id="{251699E5-2615-DF60-265E-F5A621C4D8E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4CD4EC5-3AE6-6280-4BB8-1D12521697E6}"/>
              </a:ext>
            </a:extLst>
          </p:cNvPr>
          <p:cNvSpPr>
            <a:spLocks noGrp="1"/>
          </p:cNvSpPr>
          <p:nvPr>
            <p:ph type="sldNum" sz="quarter" idx="12"/>
          </p:nvPr>
        </p:nvSpPr>
        <p:spPr/>
        <p:txBody>
          <a:bodyPr/>
          <a:lstStyle/>
          <a:p>
            <a:fld id="{0EE77F84-A619-4043-A25A-F5293167AE88}" type="slidenum">
              <a:rPr lang="en-GB" smtClean="0"/>
              <a:t>‹#›</a:t>
            </a:fld>
            <a:endParaRPr lang="en-GB"/>
          </a:p>
        </p:txBody>
      </p:sp>
    </p:spTree>
    <p:extLst>
      <p:ext uri="{BB962C8B-B14F-4D97-AF65-F5344CB8AC3E}">
        <p14:creationId xmlns:p14="http://schemas.microsoft.com/office/powerpoint/2010/main" val="30689699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2EE8F54-0B44-E932-D6DB-5934B8E8777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C3EEB34-B5AD-8F3A-2D38-A6820F487E7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0C6DBB3-F324-FD37-84B1-377DF852762A}"/>
              </a:ext>
            </a:extLst>
          </p:cNvPr>
          <p:cNvSpPr>
            <a:spLocks noGrp="1"/>
          </p:cNvSpPr>
          <p:nvPr>
            <p:ph type="dt" sz="half" idx="10"/>
          </p:nvPr>
        </p:nvSpPr>
        <p:spPr/>
        <p:txBody>
          <a:bodyPr/>
          <a:lstStyle/>
          <a:p>
            <a:fld id="{A32AC2BD-91C3-493A-A36F-29CEB452F1C3}" type="datetimeFigureOut">
              <a:rPr lang="en-GB" smtClean="0"/>
              <a:t>26/02/2023</a:t>
            </a:fld>
            <a:endParaRPr lang="en-GB"/>
          </a:p>
        </p:txBody>
      </p:sp>
      <p:sp>
        <p:nvSpPr>
          <p:cNvPr id="5" name="Footer Placeholder 4">
            <a:extLst>
              <a:ext uri="{FF2B5EF4-FFF2-40B4-BE49-F238E27FC236}">
                <a16:creationId xmlns:a16="http://schemas.microsoft.com/office/drawing/2014/main" id="{FB3C4A30-19E6-B2C6-2512-F575867DECB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CCC0733-A385-C91B-68EA-10BC533579E3}"/>
              </a:ext>
            </a:extLst>
          </p:cNvPr>
          <p:cNvSpPr>
            <a:spLocks noGrp="1"/>
          </p:cNvSpPr>
          <p:nvPr>
            <p:ph type="sldNum" sz="quarter" idx="12"/>
          </p:nvPr>
        </p:nvSpPr>
        <p:spPr/>
        <p:txBody>
          <a:bodyPr/>
          <a:lstStyle/>
          <a:p>
            <a:fld id="{0EE77F84-A619-4043-A25A-F5293167AE88}" type="slidenum">
              <a:rPr lang="en-GB" smtClean="0"/>
              <a:t>‹#›</a:t>
            </a:fld>
            <a:endParaRPr lang="en-GB"/>
          </a:p>
        </p:txBody>
      </p:sp>
    </p:spTree>
    <p:extLst>
      <p:ext uri="{BB962C8B-B14F-4D97-AF65-F5344CB8AC3E}">
        <p14:creationId xmlns:p14="http://schemas.microsoft.com/office/powerpoint/2010/main" val="23646917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2DBB29D-C7E7-F107-0717-D1D94A63FE1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16CB819-94F7-E4FE-1759-8527B1D62E3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EB47D4-DB5B-AD40-1664-7206B57B231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32AC2BD-91C3-493A-A36F-29CEB452F1C3}" type="datetimeFigureOut">
              <a:rPr lang="en-GB" smtClean="0"/>
              <a:t>26/02/2023</a:t>
            </a:fld>
            <a:endParaRPr lang="en-GB"/>
          </a:p>
        </p:txBody>
      </p:sp>
      <p:sp>
        <p:nvSpPr>
          <p:cNvPr id="5" name="Footer Placeholder 4">
            <a:extLst>
              <a:ext uri="{FF2B5EF4-FFF2-40B4-BE49-F238E27FC236}">
                <a16:creationId xmlns:a16="http://schemas.microsoft.com/office/drawing/2014/main" id="{D9623BE3-B227-0438-7AFB-665B4818EBD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C0FC522-3F9A-0B77-742B-DE1F107DD15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EE77F84-A619-4043-A25A-F5293167AE88}" type="slidenum">
              <a:rPr lang="en-GB" smtClean="0"/>
              <a:t>‹#›</a:t>
            </a:fld>
            <a:endParaRPr lang="en-GB"/>
          </a:p>
        </p:txBody>
      </p:sp>
    </p:spTree>
    <p:extLst>
      <p:ext uri="{BB962C8B-B14F-4D97-AF65-F5344CB8AC3E}">
        <p14:creationId xmlns:p14="http://schemas.microsoft.com/office/powerpoint/2010/main" val="2614469239"/>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B49CDE-4060-418D-90C3-EBCF14C5E0CA}"/>
              </a:ext>
            </a:extLst>
          </p:cNvPr>
          <p:cNvSpPr>
            <a:spLocks noGrp="1"/>
          </p:cNvSpPr>
          <p:nvPr>
            <p:ph type="ctrTitle"/>
          </p:nvPr>
        </p:nvSpPr>
        <p:spPr>
          <a:xfrm>
            <a:off x="7464614" y="1783959"/>
            <a:ext cx="4087306" cy="2889114"/>
          </a:xfrm>
        </p:spPr>
        <p:txBody>
          <a:bodyPr anchor="b">
            <a:normAutofit/>
          </a:bodyPr>
          <a:lstStyle/>
          <a:p>
            <a:pPr algn="l"/>
            <a:r>
              <a:rPr lang="en-GB" sz="5400"/>
              <a:t>Health Promotion</a:t>
            </a:r>
          </a:p>
        </p:txBody>
      </p:sp>
      <p:sp>
        <p:nvSpPr>
          <p:cNvPr id="8" name="Freeform: Shape 7">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Apple with measuring tape">
            <a:extLst>
              <a:ext uri="{FF2B5EF4-FFF2-40B4-BE49-F238E27FC236}">
                <a16:creationId xmlns:a16="http://schemas.microsoft.com/office/drawing/2014/main" id="{C7BE13EE-CD56-5BB3-474F-54E98B8656D9}"/>
              </a:ext>
            </a:extLst>
          </p:cNvPr>
          <p:cNvPicPr>
            <a:picLocks noChangeAspect="1"/>
          </p:cNvPicPr>
          <p:nvPr/>
        </p:nvPicPr>
        <p:blipFill rotWithShape="1">
          <a:blip r:embed="rId2"/>
          <a:srcRect r="32358" b="-1"/>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3222265436"/>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537B233-9CDD-4A90-AABB-A8963DEE4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82BC1F27-404F-4709-BCA8-3355567927A7}"/>
              </a:ext>
            </a:extLst>
          </p:cNvPr>
          <p:cNvSpPr>
            <a:spLocks noGrp="1"/>
          </p:cNvSpPr>
          <p:nvPr>
            <p:ph type="title"/>
          </p:nvPr>
        </p:nvSpPr>
        <p:spPr>
          <a:xfrm>
            <a:off x="841248" y="818457"/>
            <a:ext cx="3322317" cy="2975876"/>
          </a:xfrm>
        </p:spPr>
        <p:txBody>
          <a:bodyPr vert="horz" lIns="91440" tIns="45720" rIns="91440" bIns="45720" rtlCol="0" anchor="b">
            <a:normAutofit/>
          </a:bodyPr>
          <a:lstStyle/>
          <a:p>
            <a:r>
              <a:rPr lang="en-US" kern="1200">
                <a:solidFill>
                  <a:schemeClr val="tx1"/>
                </a:solidFill>
                <a:latin typeface="+mj-lt"/>
                <a:ea typeface="+mj-ea"/>
                <a:cs typeface="+mj-cs"/>
              </a:rPr>
              <a:t>Health Promotion</a:t>
            </a:r>
          </a:p>
        </p:txBody>
      </p:sp>
      <p:cxnSp>
        <p:nvCxnSpPr>
          <p:cNvPr id="12" name="Straight Connector 11">
            <a:extLst>
              <a:ext uri="{FF2B5EF4-FFF2-40B4-BE49-F238E27FC236}">
                <a16:creationId xmlns:a16="http://schemas.microsoft.com/office/drawing/2014/main" id="{040575EE-C594-4566-BC00-663004E52A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63566" y="1417320"/>
            <a:ext cx="0" cy="402336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Content Placeholder 4">
            <a:extLst>
              <a:ext uri="{FF2B5EF4-FFF2-40B4-BE49-F238E27FC236}">
                <a16:creationId xmlns:a16="http://schemas.microsoft.com/office/drawing/2014/main" id="{63F13703-F3C8-4D78-B5CB-E14D74FE4B0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613609" y="566916"/>
            <a:ext cx="5898685" cy="5724168"/>
          </a:xfrm>
          <a:prstGeom prst="rect">
            <a:avLst/>
          </a:prstGeom>
        </p:spPr>
      </p:pic>
    </p:spTree>
    <p:extLst>
      <p:ext uri="{BB962C8B-B14F-4D97-AF65-F5344CB8AC3E}">
        <p14:creationId xmlns:p14="http://schemas.microsoft.com/office/powerpoint/2010/main" val="452245201"/>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p:nvSpPr>
          <p:cNvPr id="7170" name="Title 1"/>
          <p:cNvSpPr>
            <a:spLocks noGrp="1"/>
          </p:cNvSpPr>
          <p:nvPr>
            <p:ph type="title" idx="4294967295"/>
          </p:nvPr>
        </p:nvSpPr>
        <p:spPr>
          <a:xfrm>
            <a:off x="4965430" y="629266"/>
            <a:ext cx="6586491" cy="1676603"/>
          </a:xfrm>
        </p:spPr>
        <p:txBody>
          <a:bodyPr vert="horz" lIns="91440" tIns="45720" rIns="91440" bIns="45720" rtlCol="0" anchor="ctr">
            <a:normAutofit/>
          </a:bodyPr>
          <a:lstStyle/>
          <a:p>
            <a:pPr>
              <a:defRPr/>
            </a:pPr>
            <a:r>
              <a:rPr lang="en-US" altLang="en-US" sz="5400"/>
              <a:t>Why Use Models of Health Promotion?</a:t>
            </a:r>
          </a:p>
        </p:txBody>
      </p:sp>
      <p:pic>
        <p:nvPicPr>
          <p:cNvPr id="7172" name="Picture 7171" descr="Stethoscope">
            <a:extLst>
              <a:ext uri="{FF2B5EF4-FFF2-40B4-BE49-F238E27FC236}">
                <a16:creationId xmlns:a16="http://schemas.microsoft.com/office/drawing/2014/main" id="{89F3ECCF-C82B-2C1D-E94D-7B3E6018AB8F}"/>
              </a:ext>
            </a:extLst>
          </p:cNvPr>
          <p:cNvPicPr>
            <a:picLocks noChangeAspect="1"/>
          </p:cNvPicPr>
          <p:nvPr/>
        </p:nvPicPr>
        <p:blipFill rotWithShape="1">
          <a:blip r:embed="rId3"/>
          <a:srcRect l="30204" r="24676" b="-1"/>
          <a:stretch/>
        </p:blipFill>
        <p:spPr>
          <a:xfrm>
            <a:off x="20" y="10"/>
            <a:ext cx="4635571" cy="6857990"/>
          </a:xfrm>
          <a:prstGeom prst="rect">
            <a:avLst/>
          </a:prstGeom>
          <a:effectLst/>
        </p:spPr>
      </p:pic>
      <p:sp>
        <p:nvSpPr>
          <p:cNvPr id="7185" name="Content Placeholder 2"/>
          <p:cNvSpPr>
            <a:spLocks noGrp="1"/>
          </p:cNvSpPr>
          <p:nvPr>
            <p:ph idx="4294967295"/>
          </p:nvPr>
        </p:nvSpPr>
        <p:spPr>
          <a:xfrm>
            <a:off x="4965431" y="2438400"/>
            <a:ext cx="6586489" cy="3785419"/>
          </a:xfrm>
        </p:spPr>
        <p:txBody>
          <a:bodyPr vert="horz" lIns="91440" tIns="45720" rIns="91440" bIns="45720" rtlCol="0">
            <a:normAutofit/>
          </a:bodyPr>
          <a:lstStyle/>
          <a:p>
            <a:pPr marL="365760">
              <a:defRPr/>
            </a:pPr>
            <a:r>
              <a:rPr lang="en-US" altLang="en-US" sz="2400"/>
              <a:t>To understand different health promotion perspectives to enable the practitioner to choose an effective approach or .</a:t>
            </a:r>
          </a:p>
          <a:p>
            <a:pPr marL="365760">
              <a:defRPr/>
            </a:pPr>
            <a:endParaRPr lang="en-US" altLang="en-US" sz="2400"/>
          </a:p>
          <a:p>
            <a:pPr marL="365760">
              <a:defRPr/>
            </a:pPr>
            <a:r>
              <a:rPr lang="en-US" altLang="en-US" sz="2400"/>
              <a:t>To assist practitioners to integrate practice with theory and to analyse and reflect on health promotion activities.</a:t>
            </a:r>
          </a:p>
          <a:p>
            <a:pPr marL="365760">
              <a:defRPr/>
            </a:pPr>
            <a:endParaRPr lang="en-US" altLang="en-US" sz="2400"/>
          </a:p>
          <a:p>
            <a:pPr marL="365760">
              <a:defRPr/>
            </a:pPr>
            <a:r>
              <a:rPr lang="en-US" altLang="en-US" sz="2400"/>
              <a:t>(Wilson and Mabhala 2009:150)</a:t>
            </a:r>
          </a:p>
        </p:txBody>
      </p:sp>
      <p:sp>
        <p:nvSpPr>
          <p:cNvPr id="7176" name="Rectangle 7175">
            <a:extLst>
              <a:ext uri="{FF2B5EF4-FFF2-40B4-BE49-F238E27FC236}">
                <a16:creationId xmlns:a16="http://schemas.microsoft.com/office/drawing/2014/main" id="{7269EBCC-2006-4BB1-87B8-1E132C787E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1" y="0"/>
            <a:ext cx="12612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34718938"/>
      </p:ext>
    </p:extLst>
  </p:cSld>
  <p:clrMapOvr>
    <a:masterClrMapping/>
  </p:clrMapOvr>
  <p:transition/>
</p:sld>
</file>

<file path=ppt/slides/slide4.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useBgFill="1">
        <p:nvSpPr>
          <p:cNvPr id="12312" name="Rectangle 12311">
            <a:extLst>
              <a:ext uri="{FF2B5EF4-FFF2-40B4-BE49-F238E27FC236}">
                <a16:creationId xmlns:a16="http://schemas.microsoft.com/office/drawing/2014/main" id="{5F2BC11A-2019-4BC3-93F2-AE405F0F42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308" name="Picture 12307" descr="Models if molecules in science classroom">
            <a:extLst>
              <a:ext uri="{FF2B5EF4-FFF2-40B4-BE49-F238E27FC236}">
                <a16:creationId xmlns:a16="http://schemas.microsoft.com/office/drawing/2014/main" id="{FCFF4E7B-AEFE-A0FD-E050-E6A0A46A23C9}"/>
              </a:ext>
            </a:extLst>
          </p:cNvPr>
          <p:cNvPicPr>
            <a:picLocks noChangeAspect="1"/>
          </p:cNvPicPr>
          <p:nvPr/>
        </p:nvPicPr>
        <p:blipFill rotWithShape="1">
          <a:blip r:embed="rId3">
            <a:duotone>
              <a:prstClr val="black"/>
              <a:prstClr val="white"/>
            </a:duotone>
          </a:blip>
          <a:srcRect l="20065" r="13457" b="-1"/>
          <a:stretch/>
        </p:blipFill>
        <p:spPr>
          <a:xfrm>
            <a:off x="5362011" y="10"/>
            <a:ext cx="6829989" cy="6857990"/>
          </a:xfrm>
          <a:custGeom>
            <a:avLst/>
            <a:gdLst/>
            <a:ahLst/>
            <a:cxnLst/>
            <a:rect l="l" t="t" r="r" b="b"/>
            <a:pathLst>
              <a:path w="6829989" h="6858000">
                <a:moveTo>
                  <a:pt x="0" y="0"/>
                </a:moveTo>
                <a:lnTo>
                  <a:pt x="6829989" y="0"/>
                </a:lnTo>
                <a:lnTo>
                  <a:pt x="6829989" y="6858000"/>
                </a:lnTo>
                <a:lnTo>
                  <a:pt x="1" y="6858000"/>
                </a:lnTo>
                <a:lnTo>
                  <a:pt x="4006" y="6854853"/>
                </a:lnTo>
                <a:cubicBezTo>
                  <a:pt x="990707" y="6040555"/>
                  <a:pt x="1619628" y="4808224"/>
                  <a:pt x="1619628" y="3429000"/>
                </a:cubicBezTo>
                <a:cubicBezTo>
                  <a:pt x="1619628" y="2049777"/>
                  <a:pt x="990707" y="817446"/>
                  <a:pt x="4006" y="3148"/>
                </a:cubicBezTo>
                <a:close/>
              </a:path>
            </a:pathLst>
          </a:custGeom>
        </p:spPr>
      </p:pic>
      <p:sp>
        <p:nvSpPr>
          <p:cNvPr id="11266" name="Rectangle 2"/>
          <p:cNvSpPr>
            <a:spLocks noGrp="1" noChangeArrowheads="1"/>
          </p:cNvSpPr>
          <p:nvPr>
            <p:ph type="title" idx="4294967295"/>
          </p:nvPr>
        </p:nvSpPr>
        <p:spPr>
          <a:xfrm>
            <a:off x="539088" y="926841"/>
            <a:ext cx="5287847" cy="1873115"/>
          </a:xfrm>
        </p:spPr>
        <p:txBody>
          <a:bodyPr vert="horz" lIns="91440" tIns="45720" rIns="91440" bIns="45720" rtlCol="0" anchor="b">
            <a:normAutofit/>
          </a:bodyPr>
          <a:lstStyle/>
          <a:p>
            <a:pPr>
              <a:defRPr/>
            </a:pPr>
            <a:r>
              <a:rPr lang="en-US" altLang="en-US" sz="4800" b="1" dirty="0">
                <a:solidFill>
                  <a:schemeClr val="tx1">
                    <a:lumMod val="85000"/>
                    <a:lumOff val="15000"/>
                  </a:schemeClr>
                </a:solidFill>
              </a:rPr>
              <a:t>Models of Health Promotion</a:t>
            </a:r>
          </a:p>
        </p:txBody>
      </p:sp>
      <p:sp>
        <p:nvSpPr>
          <p:cNvPr id="12291" name="Rectangle 3"/>
          <p:cNvSpPr>
            <a:spLocks noGrp="1" noChangeArrowheads="1"/>
          </p:cNvSpPr>
          <p:nvPr>
            <p:ph type="body" idx="4294967295"/>
          </p:nvPr>
        </p:nvSpPr>
        <p:spPr>
          <a:xfrm>
            <a:off x="539088" y="2963917"/>
            <a:ext cx="5287848" cy="3331136"/>
          </a:xfrm>
        </p:spPr>
        <p:txBody>
          <a:bodyPr vert="horz" lIns="91440" tIns="45720" rIns="91440" bIns="45720" rtlCol="0">
            <a:normAutofit/>
          </a:bodyPr>
          <a:lstStyle/>
          <a:p>
            <a:pPr>
              <a:defRPr/>
            </a:pPr>
            <a:r>
              <a:rPr lang="en-US" altLang="en-US" sz="2400" dirty="0" err="1">
                <a:solidFill>
                  <a:schemeClr val="tx1">
                    <a:lumMod val="85000"/>
                    <a:lumOff val="15000"/>
                  </a:schemeClr>
                </a:solidFill>
              </a:rPr>
              <a:t>Tannahill</a:t>
            </a:r>
            <a:r>
              <a:rPr lang="en-US" altLang="en-US" sz="2400" dirty="0">
                <a:solidFill>
                  <a:schemeClr val="tx1">
                    <a:lumMod val="85000"/>
                    <a:lumOff val="15000"/>
                  </a:schemeClr>
                </a:solidFill>
              </a:rPr>
              <a:t> (1985)</a:t>
            </a:r>
          </a:p>
          <a:p>
            <a:pPr>
              <a:defRPr/>
            </a:pPr>
            <a:r>
              <a:rPr lang="en-US" altLang="en-US" sz="2400" dirty="0">
                <a:solidFill>
                  <a:schemeClr val="tx1">
                    <a:lumMod val="85000"/>
                    <a:lumOff val="15000"/>
                  </a:schemeClr>
                </a:solidFill>
              </a:rPr>
              <a:t>Beattie (1991) </a:t>
            </a:r>
          </a:p>
          <a:p>
            <a:pPr>
              <a:defRPr/>
            </a:pPr>
            <a:r>
              <a:rPr lang="en-US" altLang="en-US" sz="2400" dirty="0">
                <a:solidFill>
                  <a:schemeClr val="tx1">
                    <a:lumMod val="85000"/>
                    <a:lumOff val="15000"/>
                  </a:schemeClr>
                </a:solidFill>
              </a:rPr>
              <a:t>Health Belief Model (1954)</a:t>
            </a:r>
          </a:p>
          <a:p>
            <a:pPr>
              <a:defRPr/>
            </a:pPr>
            <a:r>
              <a:rPr lang="en-US" altLang="en-US" sz="2400" dirty="0">
                <a:solidFill>
                  <a:schemeClr val="tx1">
                    <a:lumMod val="85000"/>
                    <a:lumOff val="15000"/>
                  </a:schemeClr>
                </a:solidFill>
              </a:rPr>
              <a:t>Stages of Change Model</a:t>
            </a:r>
          </a:p>
          <a:p>
            <a:pPr>
              <a:defRPr/>
            </a:pPr>
            <a:r>
              <a:rPr lang="en-US" altLang="en-US" sz="2400" dirty="0">
                <a:solidFill>
                  <a:schemeClr val="tx1">
                    <a:lumMod val="85000"/>
                    <a:lumOff val="15000"/>
                  </a:schemeClr>
                </a:solidFill>
              </a:rPr>
              <a:t>Prime Model (2012)</a:t>
            </a:r>
          </a:p>
          <a:p>
            <a:pPr>
              <a:defRPr/>
            </a:pPr>
            <a:endParaRPr lang="en-US" altLang="en-US" sz="2400" dirty="0">
              <a:solidFill>
                <a:schemeClr val="tx1">
                  <a:lumMod val="85000"/>
                  <a:lumOff val="15000"/>
                </a:schemeClr>
              </a:solidFill>
            </a:endParaRPr>
          </a:p>
          <a:p>
            <a:pPr marL="0">
              <a:defRPr/>
            </a:pPr>
            <a:r>
              <a:rPr lang="en-US" altLang="en-US" sz="2400" dirty="0">
                <a:solidFill>
                  <a:schemeClr val="tx1">
                    <a:lumMod val="85000"/>
                    <a:lumOff val="15000"/>
                  </a:schemeClr>
                </a:solidFill>
              </a:rPr>
              <a:t>… Amongst Others!</a:t>
            </a:r>
          </a:p>
          <a:p>
            <a:pPr lvl="1">
              <a:defRPr/>
            </a:pPr>
            <a:endParaRPr lang="en-US" altLang="en-US" sz="1800" dirty="0">
              <a:solidFill>
                <a:schemeClr val="tx1">
                  <a:lumMod val="85000"/>
                  <a:lumOff val="15000"/>
                </a:schemeClr>
              </a:solidFill>
            </a:endParaRPr>
          </a:p>
        </p:txBody>
      </p:sp>
      <p:sp>
        <p:nvSpPr>
          <p:cNvPr id="12314" name="Freeform: Shape 12313">
            <a:extLst>
              <a:ext uri="{FF2B5EF4-FFF2-40B4-BE49-F238E27FC236}">
                <a16:creationId xmlns:a16="http://schemas.microsoft.com/office/drawing/2014/main" id="{FBD18CC4-F639-47CF-96DD-9BA6031B50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03038" y="1992863"/>
            <a:ext cx="1488962" cy="2872274"/>
          </a:xfrm>
          <a:custGeom>
            <a:avLst/>
            <a:gdLst>
              <a:gd name="connsiteX0" fmla="*/ 1436137 w 1488962"/>
              <a:gd name="connsiteY0" fmla="*/ 0 h 2872274"/>
              <a:gd name="connsiteX1" fmla="*/ 1488962 w 1488962"/>
              <a:gd name="connsiteY1" fmla="*/ 2668 h 2872274"/>
              <a:gd name="connsiteX2" fmla="*/ 1488962 w 1488962"/>
              <a:gd name="connsiteY2" fmla="*/ 2869607 h 2872274"/>
              <a:gd name="connsiteX3" fmla="*/ 1436137 w 1488962"/>
              <a:gd name="connsiteY3" fmla="*/ 2872274 h 2872274"/>
              <a:gd name="connsiteX4" fmla="*/ 0 w 1488962"/>
              <a:gd name="connsiteY4" fmla="*/ 1436137 h 2872274"/>
              <a:gd name="connsiteX5" fmla="*/ 1436137 w 1488962"/>
              <a:gd name="connsiteY5" fmla="*/ 0 h 2872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8962" h="2872274">
                <a:moveTo>
                  <a:pt x="1436137" y="0"/>
                </a:moveTo>
                <a:lnTo>
                  <a:pt x="1488962" y="2668"/>
                </a:lnTo>
                <a:lnTo>
                  <a:pt x="1488962" y="2869607"/>
                </a:lnTo>
                <a:lnTo>
                  <a:pt x="1436137" y="2872274"/>
                </a:lnTo>
                <a:cubicBezTo>
                  <a:pt x="642980" y="2872274"/>
                  <a:pt x="0" y="2229294"/>
                  <a:pt x="0" y="1436137"/>
                </a:cubicBezTo>
                <a:cubicBezTo>
                  <a:pt x="0" y="642980"/>
                  <a:pt x="642980" y="0"/>
                  <a:pt x="1436137" y="0"/>
                </a:cubicBezTo>
                <a:close/>
              </a:path>
            </a:pathLst>
          </a:custGeom>
          <a:solidFill>
            <a:schemeClr val="accent6">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4019627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useBgFill="1">
        <p:nvSpPr>
          <p:cNvPr id="15379" name="Rectangle 15378">
            <a:extLst>
              <a:ext uri="{FF2B5EF4-FFF2-40B4-BE49-F238E27FC236}">
                <a16:creationId xmlns:a16="http://schemas.microsoft.com/office/drawing/2014/main" id="{89950FC9-96F8-481E-B2FF-741D34A8F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81" name="Freeform: Shape 15380">
            <a:extLst>
              <a:ext uri="{FF2B5EF4-FFF2-40B4-BE49-F238E27FC236}">
                <a16:creationId xmlns:a16="http://schemas.microsoft.com/office/drawing/2014/main" id="{2B2B4586-EC5C-4ED3-82D8-63143F7C70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62012" y="0"/>
            <a:ext cx="6829989" cy="6858000"/>
          </a:xfrm>
          <a:custGeom>
            <a:avLst/>
            <a:gdLst>
              <a:gd name="connsiteX0" fmla="*/ 0 w 6829989"/>
              <a:gd name="connsiteY0" fmla="*/ 0 h 6858000"/>
              <a:gd name="connsiteX1" fmla="*/ 6829989 w 6829989"/>
              <a:gd name="connsiteY1" fmla="*/ 0 h 6858000"/>
              <a:gd name="connsiteX2" fmla="*/ 6829989 w 6829989"/>
              <a:gd name="connsiteY2" fmla="*/ 6858000 h 6858000"/>
              <a:gd name="connsiteX3" fmla="*/ 1 w 6829989"/>
              <a:gd name="connsiteY3" fmla="*/ 6858000 h 6858000"/>
              <a:gd name="connsiteX4" fmla="*/ 4006 w 6829989"/>
              <a:gd name="connsiteY4" fmla="*/ 6854853 h 6858000"/>
              <a:gd name="connsiteX5" fmla="*/ 1619628 w 6829989"/>
              <a:gd name="connsiteY5" fmla="*/ 3429000 h 6858000"/>
              <a:gd name="connsiteX6" fmla="*/ 4006 w 6829989"/>
              <a:gd name="connsiteY6" fmla="*/ 314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29989" h="6858000">
                <a:moveTo>
                  <a:pt x="0" y="0"/>
                </a:moveTo>
                <a:lnTo>
                  <a:pt x="6829989" y="0"/>
                </a:lnTo>
                <a:lnTo>
                  <a:pt x="6829989" y="6858000"/>
                </a:lnTo>
                <a:lnTo>
                  <a:pt x="1" y="6858000"/>
                </a:lnTo>
                <a:lnTo>
                  <a:pt x="4006" y="6854853"/>
                </a:lnTo>
                <a:cubicBezTo>
                  <a:pt x="990707" y="6040555"/>
                  <a:pt x="1619628" y="4808224"/>
                  <a:pt x="1619628" y="3429000"/>
                </a:cubicBezTo>
                <a:cubicBezTo>
                  <a:pt x="1619628" y="2049777"/>
                  <a:pt x="990707" y="817446"/>
                  <a:pt x="4006" y="3148"/>
                </a:cubicBezTo>
                <a:close/>
              </a:path>
            </a:pathLst>
          </a:cu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383" name="Freeform: Shape 15382">
            <a:extLst>
              <a:ext uri="{FF2B5EF4-FFF2-40B4-BE49-F238E27FC236}">
                <a16:creationId xmlns:a16="http://schemas.microsoft.com/office/drawing/2014/main" id="{FBD18CC4-F639-47CF-96DD-9BA6031B50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03038" y="1992863"/>
            <a:ext cx="1488962" cy="2872274"/>
          </a:xfrm>
          <a:custGeom>
            <a:avLst/>
            <a:gdLst>
              <a:gd name="connsiteX0" fmla="*/ 1436137 w 1488962"/>
              <a:gd name="connsiteY0" fmla="*/ 0 h 2872274"/>
              <a:gd name="connsiteX1" fmla="*/ 1488962 w 1488962"/>
              <a:gd name="connsiteY1" fmla="*/ 2668 h 2872274"/>
              <a:gd name="connsiteX2" fmla="*/ 1488962 w 1488962"/>
              <a:gd name="connsiteY2" fmla="*/ 2869607 h 2872274"/>
              <a:gd name="connsiteX3" fmla="*/ 1436137 w 1488962"/>
              <a:gd name="connsiteY3" fmla="*/ 2872274 h 2872274"/>
              <a:gd name="connsiteX4" fmla="*/ 0 w 1488962"/>
              <a:gd name="connsiteY4" fmla="*/ 1436137 h 2872274"/>
              <a:gd name="connsiteX5" fmla="*/ 1436137 w 1488962"/>
              <a:gd name="connsiteY5" fmla="*/ 0 h 2872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8962" h="2872274">
                <a:moveTo>
                  <a:pt x="1436137" y="0"/>
                </a:moveTo>
                <a:lnTo>
                  <a:pt x="1488962" y="2668"/>
                </a:lnTo>
                <a:lnTo>
                  <a:pt x="1488962" y="2869607"/>
                </a:lnTo>
                <a:lnTo>
                  <a:pt x="1436137" y="2872274"/>
                </a:lnTo>
                <a:cubicBezTo>
                  <a:pt x="642980" y="2872274"/>
                  <a:pt x="0" y="2229294"/>
                  <a:pt x="0" y="1436137"/>
                </a:cubicBezTo>
                <a:cubicBezTo>
                  <a:pt x="0" y="642980"/>
                  <a:pt x="642980" y="0"/>
                  <a:pt x="1436137" y="0"/>
                </a:cubicBezTo>
                <a:close/>
              </a:path>
            </a:pathLst>
          </a:custGeom>
          <a:solidFill>
            <a:schemeClr val="accent6">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362" name="Rectangle 2"/>
          <p:cNvSpPr>
            <a:spLocks noGrp="1" noRot="1" noChangeArrowheads="1"/>
          </p:cNvSpPr>
          <p:nvPr>
            <p:ph type="title"/>
          </p:nvPr>
        </p:nvSpPr>
        <p:spPr>
          <a:xfrm>
            <a:off x="7458500" y="1091821"/>
            <a:ext cx="3366816" cy="4674358"/>
          </a:xfrm>
        </p:spPr>
        <p:txBody>
          <a:bodyPr anchor="ctr">
            <a:normAutofit/>
          </a:bodyPr>
          <a:lstStyle/>
          <a:p>
            <a:pPr>
              <a:defRPr/>
            </a:pPr>
            <a:r>
              <a:rPr lang="en-GB" sz="5100">
                <a:solidFill>
                  <a:schemeClr val="bg1"/>
                </a:solidFill>
              </a:rPr>
              <a:t>5 Main Approaches to Health Promotion</a:t>
            </a:r>
          </a:p>
        </p:txBody>
      </p:sp>
      <p:sp>
        <p:nvSpPr>
          <p:cNvPr id="15363" name="Rectangle 3"/>
          <p:cNvSpPr>
            <a:spLocks noGrp="1" noRot="1" noChangeArrowheads="1"/>
          </p:cNvSpPr>
          <p:nvPr>
            <p:ph idx="1"/>
          </p:nvPr>
        </p:nvSpPr>
        <p:spPr>
          <a:xfrm>
            <a:off x="416257" y="504967"/>
            <a:ext cx="5410678" cy="4849098"/>
          </a:xfrm>
        </p:spPr>
        <p:txBody>
          <a:bodyPr anchor="ctr">
            <a:noAutofit/>
          </a:bodyPr>
          <a:lstStyle/>
          <a:p>
            <a:pPr marL="609600" indent="-609600">
              <a:buFont typeface="Wingdings" pitchFamily="2" charset="2"/>
              <a:buAutoNum type="arabicPeriod"/>
            </a:pPr>
            <a:r>
              <a:rPr lang="en-GB" altLang="en-US" sz="2000" b="1" dirty="0">
                <a:solidFill>
                  <a:schemeClr val="tx1">
                    <a:lumMod val="85000"/>
                    <a:lumOff val="15000"/>
                  </a:schemeClr>
                </a:solidFill>
              </a:rPr>
              <a:t>Medical</a:t>
            </a:r>
          </a:p>
          <a:p>
            <a:pPr marL="609600" indent="-609600">
              <a:buNone/>
            </a:pPr>
            <a:r>
              <a:rPr lang="en-GB" altLang="en-US" sz="2000" dirty="0">
                <a:solidFill>
                  <a:schemeClr val="tx1">
                    <a:lumMod val="85000"/>
                    <a:lumOff val="15000"/>
                  </a:schemeClr>
                </a:solidFill>
              </a:rPr>
              <a:t>	Screening</a:t>
            </a:r>
          </a:p>
          <a:p>
            <a:pPr marL="609600" indent="-609600">
              <a:buFont typeface="Wingdings" pitchFamily="2" charset="2"/>
              <a:buAutoNum type="arabicPeriod" startAt="2"/>
            </a:pPr>
            <a:r>
              <a:rPr lang="en-GB" altLang="en-US" sz="2000" b="1" dirty="0">
                <a:solidFill>
                  <a:schemeClr val="tx1">
                    <a:lumMod val="85000"/>
                    <a:lumOff val="15000"/>
                  </a:schemeClr>
                </a:solidFill>
              </a:rPr>
              <a:t>Behaviour Change</a:t>
            </a:r>
          </a:p>
          <a:p>
            <a:pPr marL="609600" indent="-609600">
              <a:buNone/>
            </a:pPr>
            <a:r>
              <a:rPr lang="en-GB" altLang="en-US" sz="2000" dirty="0">
                <a:solidFill>
                  <a:schemeClr val="tx1">
                    <a:lumMod val="85000"/>
                    <a:lumOff val="15000"/>
                  </a:schemeClr>
                </a:solidFill>
              </a:rPr>
              <a:t>	Health beliefs</a:t>
            </a:r>
          </a:p>
          <a:p>
            <a:pPr marL="609600" indent="-609600">
              <a:buFont typeface="Wingdings" pitchFamily="2" charset="2"/>
              <a:buAutoNum type="arabicPeriod" startAt="3"/>
            </a:pPr>
            <a:r>
              <a:rPr lang="en-GB" altLang="en-US" sz="2000" b="1" dirty="0">
                <a:solidFill>
                  <a:schemeClr val="tx1">
                    <a:lumMod val="85000"/>
                    <a:lumOff val="15000"/>
                  </a:schemeClr>
                </a:solidFill>
              </a:rPr>
              <a:t>Educational</a:t>
            </a:r>
          </a:p>
          <a:p>
            <a:pPr marL="609600" indent="-609600">
              <a:buNone/>
            </a:pPr>
            <a:r>
              <a:rPr lang="en-GB" altLang="en-US" sz="2000" dirty="0">
                <a:solidFill>
                  <a:schemeClr val="tx1">
                    <a:lumMod val="85000"/>
                    <a:lumOff val="15000"/>
                  </a:schemeClr>
                </a:solidFill>
              </a:rPr>
              <a:t>	The giving of knowledge</a:t>
            </a:r>
          </a:p>
          <a:p>
            <a:pPr marL="609600" indent="-609600">
              <a:buFont typeface="Wingdings" pitchFamily="2" charset="2"/>
              <a:buAutoNum type="arabicPeriod" startAt="4"/>
            </a:pPr>
            <a:r>
              <a:rPr lang="en-GB" altLang="en-US" sz="2000" b="1" dirty="0">
                <a:solidFill>
                  <a:schemeClr val="tx1">
                    <a:lumMod val="85000"/>
                    <a:lumOff val="15000"/>
                  </a:schemeClr>
                </a:solidFill>
              </a:rPr>
              <a:t>Empowerment –individual responsibility </a:t>
            </a:r>
          </a:p>
          <a:p>
            <a:pPr marL="609600" indent="-609600">
              <a:buNone/>
            </a:pPr>
            <a:r>
              <a:rPr lang="en-GB" altLang="en-US" sz="2000" dirty="0">
                <a:solidFill>
                  <a:schemeClr val="tx1">
                    <a:lumMod val="85000"/>
                    <a:lumOff val="15000"/>
                  </a:schemeClr>
                </a:solidFill>
              </a:rPr>
              <a:t>	Ottawa charter</a:t>
            </a:r>
          </a:p>
          <a:p>
            <a:pPr marL="609600" indent="-609600">
              <a:buFont typeface="Wingdings" pitchFamily="2" charset="2"/>
              <a:buAutoNum type="arabicPeriod" startAt="5"/>
            </a:pPr>
            <a:r>
              <a:rPr lang="en-GB" altLang="en-US" sz="2000" b="1" dirty="0">
                <a:solidFill>
                  <a:schemeClr val="tx1">
                    <a:lumMod val="85000"/>
                    <a:lumOff val="15000"/>
                  </a:schemeClr>
                </a:solidFill>
              </a:rPr>
              <a:t>Social Change</a:t>
            </a:r>
          </a:p>
          <a:p>
            <a:pPr marL="609600" indent="-609600">
              <a:buNone/>
            </a:pPr>
            <a:r>
              <a:rPr lang="en-GB" altLang="en-US" sz="2000" dirty="0">
                <a:solidFill>
                  <a:schemeClr val="tx1">
                    <a:lumMod val="85000"/>
                    <a:lumOff val="15000"/>
                  </a:schemeClr>
                </a:solidFill>
              </a:rPr>
              <a:t>	Challenging government policy - Smoking Drinking </a:t>
            </a:r>
          </a:p>
          <a:p>
            <a:pPr marL="609600" indent="-609600">
              <a:buNone/>
            </a:pPr>
            <a:endParaRPr lang="en-GB" altLang="en-US" sz="2000" dirty="0">
              <a:solidFill>
                <a:schemeClr val="tx1">
                  <a:lumMod val="85000"/>
                  <a:lumOff val="15000"/>
                </a:schemeClr>
              </a:solidFill>
            </a:endParaRPr>
          </a:p>
          <a:p>
            <a:pPr marL="609600" indent="-609600">
              <a:buNone/>
            </a:pPr>
            <a:r>
              <a:rPr lang="en-GB" altLang="en-US" sz="2000" dirty="0">
                <a:solidFill>
                  <a:schemeClr val="tx1">
                    <a:lumMod val="85000"/>
                    <a:lumOff val="15000"/>
                  </a:schemeClr>
                </a:solidFill>
              </a:rPr>
              <a:t>(</a:t>
            </a:r>
            <a:r>
              <a:rPr lang="en-GB" altLang="en-US" sz="2000" dirty="0" err="1">
                <a:solidFill>
                  <a:schemeClr val="tx1">
                    <a:lumMod val="85000"/>
                    <a:lumOff val="15000"/>
                  </a:schemeClr>
                </a:solidFill>
              </a:rPr>
              <a:t>Ewles</a:t>
            </a:r>
            <a:r>
              <a:rPr lang="en-GB" altLang="en-US" sz="2000" dirty="0">
                <a:solidFill>
                  <a:schemeClr val="tx1">
                    <a:lumMod val="85000"/>
                    <a:lumOff val="15000"/>
                  </a:schemeClr>
                </a:solidFill>
              </a:rPr>
              <a:t> and </a:t>
            </a:r>
            <a:r>
              <a:rPr lang="en-GB" altLang="en-US" sz="2000" dirty="0" err="1">
                <a:solidFill>
                  <a:schemeClr val="tx1">
                    <a:lumMod val="85000"/>
                    <a:lumOff val="15000"/>
                  </a:schemeClr>
                </a:solidFill>
              </a:rPr>
              <a:t>Simnett</a:t>
            </a:r>
            <a:r>
              <a:rPr lang="en-GB" altLang="en-US" sz="2000" dirty="0">
                <a:solidFill>
                  <a:schemeClr val="tx1">
                    <a:lumMod val="85000"/>
                    <a:lumOff val="15000"/>
                  </a:schemeClr>
                </a:solidFill>
              </a:rPr>
              <a:t> 1999) (Jones &amp; Naidoo 2000)</a:t>
            </a:r>
          </a:p>
        </p:txBody>
      </p:sp>
    </p:spTree>
    <p:extLst>
      <p:ext uri="{BB962C8B-B14F-4D97-AF65-F5344CB8AC3E}">
        <p14:creationId xmlns:p14="http://schemas.microsoft.com/office/powerpoint/2010/main" val="129760676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536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536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5363">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5363">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5363">
                                            <p:txEl>
                                              <p:pRg st="5" end="5"/>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5363">
                                            <p:txEl>
                                              <p:pRg st="6" end="6"/>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5363">
                                            <p:txEl>
                                              <p:pRg st="7" end="7"/>
                                            </p:txEl>
                                          </p:spTgt>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5363">
                                            <p:txEl>
                                              <p:pRg st="8" end="8"/>
                                            </p:txEl>
                                          </p:spTgt>
                                        </p:tgtEl>
                                        <p:attrNameLst>
                                          <p:attrName>style.visibility</p:attrName>
                                        </p:attrNameLst>
                                      </p:cBhvr>
                                      <p:to>
                                        <p:strVal val="visible"/>
                                      </p:to>
                                    </p:set>
                                  </p:childTnLst>
                                </p:cTn>
                              </p:par>
                            </p:childTnLst>
                          </p:cTn>
                        </p:par>
                      </p:childTnLst>
                    </p:cTn>
                  </p:par>
                  <p:par>
                    <p:cTn id="39" fill="hold" nodeType="clickPar">
                      <p:stCondLst>
                        <p:cond delay="indefinite"/>
                      </p:stCondLst>
                      <p:childTnLst>
                        <p:par>
                          <p:cTn id="40" fill="hold" nodeType="withGroup">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536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536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660" name="Rectangle 25659">
            <a:extLst>
              <a:ext uri="{FF2B5EF4-FFF2-40B4-BE49-F238E27FC236}">
                <a16:creationId xmlns:a16="http://schemas.microsoft.com/office/drawing/2014/main" id="{3A5B4632-C963-4296-86F0-79AA9EA5A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7518345" y="303591"/>
            <a:ext cx="4335327" cy="5896743"/>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434" name="Rectangle 2"/>
          <p:cNvSpPr>
            <a:spLocks noGrp="1" noRot="1" noChangeArrowheads="1"/>
          </p:cNvSpPr>
          <p:nvPr>
            <p:ph type="title" idx="4294967295"/>
          </p:nvPr>
        </p:nvSpPr>
        <p:spPr>
          <a:xfrm>
            <a:off x="7774377" y="637125"/>
            <a:ext cx="3802276" cy="5256371"/>
          </a:xfrm>
        </p:spPr>
        <p:txBody>
          <a:bodyPr vert="horz" lIns="91440" tIns="45720" rIns="91440" bIns="45720" rtlCol="0" anchor="ctr">
            <a:normAutofit/>
          </a:bodyPr>
          <a:lstStyle/>
          <a:p>
            <a:pPr>
              <a:defRPr/>
            </a:pPr>
            <a:r>
              <a:rPr lang="en-US" sz="4800" b="1" kern="1200">
                <a:solidFill>
                  <a:schemeClr val="bg1"/>
                </a:solidFill>
                <a:latin typeface="+mj-lt"/>
                <a:ea typeface="+mj-ea"/>
                <a:cs typeface="+mj-cs"/>
              </a:rPr>
              <a:t>Approaches to Health Promotion – Healthy Eating</a:t>
            </a:r>
          </a:p>
        </p:txBody>
      </p:sp>
      <p:graphicFrame>
        <p:nvGraphicFramePr>
          <p:cNvPr id="25655" name="Group 55"/>
          <p:cNvGraphicFramePr>
            <a:graphicFrameLocks noGrp="1"/>
          </p:cNvGraphicFramePr>
          <p:nvPr>
            <p:ph idx="4294967295"/>
            <p:extLst>
              <p:ext uri="{D42A27DB-BD31-4B8C-83A1-F6EECF244321}">
                <p14:modId xmlns:p14="http://schemas.microsoft.com/office/powerpoint/2010/main" val="3713815841"/>
              </p:ext>
            </p:extLst>
          </p:nvPr>
        </p:nvGraphicFramePr>
        <p:xfrm>
          <a:off x="438911" y="516533"/>
          <a:ext cx="6958174" cy="5470862"/>
        </p:xfrm>
        <a:graphic>
          <a:graphicData uri="http://schemas.openxmlformats.org/drawingml/2006/table">
            <a:tbl>
              <a:tblPr/>
              <a:tblGrid>
                <a:gridCol w="1784392">
                  <a:extLst>
                    <a:ext uri="{9D8B030D-6E8A-4147-A177-3AD203B41FA5}">
                      <a16:colId xmlns:a16="http://schemas.microsoft.com/office/drawing/2014/main" val="20000"/>
                    </a:ext>
                  </a:extLst>
                </a:gridCol>
                <a:gridCol w="1751117">
                  <a:extLst>
                    <a:ext uri="{9D8B030D-6E8A-4147-A177-3AD203B41FA5}">
                      <a16:colId xmlns:a16="http://schemas.microsoft.com/office/drawing/2014/main" val="20001"/>
                    </a:ext>
                  </a:extLst>
                </a:gridCol>
                <a:gridCol w="1742437">
                  <a:extLst>
                    <a:ext uri="{9D8B030D-6E8A-4147-A177-3AD203B41FA5}">
                      <a16:colId xmlns:a16="http://schemas.microsoft.com/office/drawing/2014/main" val="20002"/>
                    </a:ext>
                  </a:extLst>
                </a:gridCol>
                <a:gridCol w="1680228">
                  <a:extLst>
                    <a:ext uri="{9D8B030D-6E8A-4147-A177-3AD203B41FA5}">
                      <a16:colId xmlns:a16="http://schemas.microsoft.com/office/drawing/2014/main" val="20003"/>
                    </a:ext>
                  </a:extLst>
                </a:gridCol>
              </a:tblGrid>
              <a:tr h="373493">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700" b="0" i="0" u="none" strike="noStrike" cap="none" normalizeH="0" baseline="0">
                          <a:ln>
                            <a:noFill/>
                          </a:ln>
                          <a:solidFill>
                            <a:schemeClr val="tx1"/>
                          </a:solidFill>
                          <a:effectLst>
                            <a:outerShdw blurRad="38100" dist="38100" dir="2700000" algn="tl">
                              <a:srgbClr val="C0C0C0"/>
                            </a:outerShdw>
                          </a:effectLst>
                          <a:latin typeface="Arial" charset="0"/>
                        </a:rPr>
                        <a:t>Approach</a:t>
                      </a:r>
                    </a:p>
                  </a:txBody>
                  <a:tcPr marL="78906" marR="78906" marT="39454" marB="39454"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700" b="0" i="0" u="none" strike="noStrike" cap="none" normalizeH="0" baseline="0">
                          <a:ln>
                            <a:noFill/>
                          </a:ln>
                          <a:solidFill>
                            <a:schemeClr val="tx1"/>
                          </a:solidFill>
                          <a:effectLst>
                            <a:outerShdw blurRad="38100" dist="38100" dir="2700000" algn="tl">
                              <a:srgbClr val="C0C0C0"/>
                            </a:outerShdw>
                          </a:effectLst>
                          <a:latin typeface="Arial" charset="0"/>
                        </a:rPr>
                        <a:t>Aims</a:t>
                      </a:r>
                    </a:p>
                  </a:txBody>
                  <a:tcPr marL="78906" marR="78906" marT="39454" marB="39454"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700" b="0" i="0" u="none" strike="noStrike" cap="none" normalizeH="0" baseline="0">
                          <a:ln>
                            <a:noFill/>
                          </a:ln>
                          <a:solidFill>
                            <a:schemeClr val="tx1"/>
                          </a:solidFill>
                          <a:effectLst>
                            <a:outerShdw blurRad="38100" dist="38100" dir="2700000" algn="tl">
                              <a:srgbClr val="C0C0C0"/>
                            </a:outerShdw>
                          </a:effectLst>
                          <a:latin typeface="Arial" charset="0"/>
                        </a:rPr>
                        <a:t>Methods</a:t>
                      </a:r>
                    </a:p>
                  </a:txBody>
                  <a:tcPr marL="78906" marR="78906" marT="39454" marB="39454"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700" b="0" i="0" u="none" strike="noStrike" cap="none" normalizeH="0" baseline="0">
                          <a:ln>
                            <a:noFill/>
                          </a:ln>
                          <a:solidFill>
                            <a:schemeClr val="tx1"/>
                          </a:solidFill>
                          <a:effectLst>
                            <a:outerShdw blurRad="38100" dist="38100" dir="2700000" algn="tl">
                              <a:srgbClr val="C0C0C0"/>
                            </a:outerShdw>
                          </a:effectLst>
                          <a:latin typeface="Arial" charset="0"/>
                        </a:rPr>
                        <a:t>Relationship</a:t>
                      </a:r>
                    </a:p>
                  </a:txBody>
                  <a:tcPr marL="78906" marR="78906" marT="39454" marB="39454"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952140">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700" b="0" i="0" u="none" strike="noStrike" cap="none" normalizeH="0" baseline="0">
                          <a:ln>
                            <a:noFill/>
                          </a:ln>
                          <a:solidFill>
                            <a:schemeClr val="tx1"/>
                          </a:solidFill>
                          <a:effectLst>
                            <a:outerShdw blurRad="38100" dist="38100" dir="2700000" algn="tl">
                              <a:srgbClr val="C0C0C0"/>
                            </a:outerShdw>
                          </a:effectLst>
                          <a:latin typeface="Arial" charset="0"/>
                        </a:rPr>
                        <a:t>Medical</a:t>
                      </a:r>
                    </a:p>
                  </a:txBody>
                  <a:tcPr marL="78906" marR="78906" marT="39454" marB="39454"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400" b="0" i="0" u="none" strike="noStrike" cap="none" normalizeH="0" baseline="0">
                          <a:ln>
                            <a:noFill/>
                          </a:ln>
                          <a:solidFill>
                            <a:schemeClr val="tx1"/>
                          </a:solidFill>
                          <a:effectLst>
                            <a:outerShdw blurRad="38100" dist="38100" dir="2700000" algn="tl">
                              <a:srgbClr val="C0C0C0"/>
                            </a:outerShdw>
                          </a:effectLst>
                          <a:latin typeface="Arial" charset="0"/>
                        </a:rPr>
                        <a:t>Identify those at risk</a:t>
                      </a:r>
                    </a:p>
                  </a:txBody>
                  <a:tcPr marL="78906" marR="78906" marT="39454" marB="39454"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400" b="0" i="0" u="none" strike="noStrike" cap="none" normalizeH="0" baseline="0">
                          <a:ln>
                            <a:noFill/>
                          </a:ln>
                          <a:solidFill>
                            <a:schemeClr val="tx1"/>
                          </a:solidFill>
                          <a:effectLst>
                            <a:outerShdw blurRad="38100" dist="38100" dir="2700000" algn="tl">
                              <a:srgbClr val="C0C0C0"/>
                            </a:outerShdw>
                          </a:effectLst>
                          <a:latin typeface="Arial" charset="0"/>
                        </a:rPr>
                        <a:t>Primary Health Care consultation e.g. body mass index</a:t>
                      </a:r>
                    </a:p>
                  </a:txBody>
                  <a:tcPr marL="78906" marR="78906" marT="39454" marB="39454"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400" b="0" i="0" u="none" strike="noStrike" cap="none" normalizeH="0" baseline="0">
                          <a:ln>
                            <a:noFill/>
                          </a:ln>
                          <a:solidFill>
                            <a:schemeClr val="tx1"/>
                          </a:solidFill>
                          <a:effectLst>
                            <a:outerShdw blurRad="38100" dist="38100" dir="2700000" algn="tl">
                              <a:srgbClr val="C0C0C0"/>
                            </a:outerShdw>
                          </a:effectLst>
                          <a:latin typeface="Arial" charset="0"/>
                        </a:rPr>
                        <a:t>Expert led, passive, conforming client</a:t>
                      </a:r>
                    </a:p>
                  </a:txBody>
                  <a:tcPr marL="78906" marR="78906" marT="39454" marB="39454"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1078391">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700" b="0" i="0" u="none" strike="noStrike" cap="none" normalizeH="0" baseline="0">
                          <a:ln>
                            <a:noFill/>
                          </a:ln>
                          <a:solidFill>
                            <a:schemeClr val="tx1"/>
                          </a:solidFill>
                          <a:effectLst>
                            <a:outerShdw blurRad="38100" dist="38100" dir="2700000" algn="tl">
                              <a:srgbClr val="C0C0C0"/>
                            </a:outerShdw>
                          </a:effectLst>
                          <a:latin typeface="Arial" charset="0"/>
                        </a:rPr>
                        <a:t>Behaviour change</a:t>
                      </a:r>
                    </a:p>
                  </a:txBody>
                  <a:tcPr marL="78906" marR="78906" marT="39454" marB="39454"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400" b="0" i="0" u="none" strike="noStrike" cap="none" normalizeH="0" baseline="0">
                          <a:ln>
                            <a:noFill/>
                          </a:ln>
                          <a:solidFill>
                            <a:schemeClr val="tx1"/>
                          </a:solidFill>
                          <a:effectLst>
                            <a:outerShdw blurRad="38100" dist="38100" dir="2700000" algn="tl">
                              <a:srgbClr val="C0C0C0"/>
                            </a:outerShdw>
                          </a:effectLst>
                          <a:latin typeface="Arial" charset="0"/>
                        </a:rPr>
                        <a:t>To encourage individuals to take responsibility for their own health</a:t>
                      </a:r>
                    </a:p>
                  </a:txBody>
                  <a:tcPr marL="78906" marR="78906" marT="39454" marB="39454"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400" b="0" i="0" u="none" strike="noStrike" cap="none" normalizeH="0" baseline="0">
                          <a:ln>
                            <a:noFill/>
                          </a:ln>
                          <a:solidFill>
                            <a:schemeClr val="tx1"/>
                          </a:solidFill>
                          <a:effectLst>
                            <a:outerShdw blurRad="38100" dist="38100" dir="2700000" algn="tl">
                              <a:srgbClr val="C0C0C0"/>
                            </a:outerShdw>
                          </a:effectLst>
                          <a:latin typeface="Arial" charset="0"/>
                        </a:rPr>
                        <a:t>Persuasion, one to one advice, mass campaigns</a:t>
                      </a:r>
                    </a:p>
                  </a:txBody>
                  <a:tcPr marL="78906" marR="78906" marT="39454" marB="39454"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400" b="0" i="0" u="none" strike="noStrike" cap="none" normalizeH="0" baseline="0">
                          <a:ln>
                            <a:noFill/>
                          </a:ln>
                          <a:solidFill>
                            <a:schemeClr val="tx1"/>
                          </a:solidFill>
                          <a:effectLst>
                            <a:outerShdw blurRad="38100" dist="38100" dir="2700000" algn="tl">
                              <a:srgbClr val="C0C0C0"/>
                            </a:outerShdw>
                          </a:effectLst>
                          <a:latin typeface="Arial" charset="0"/>
                        </a:rPr>
                        <a:t>Expert led</a:t>
                      </a:r>
                    </a:p>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400" b="0" i="0" u="none" strike="noStrike" cap="none" normalizeH="0" baseline="0">
                          <a:ln>
                            <a:noFill/>
                          </a:ln>
                          <a:solidFill>
                            <a:schemeClr val="tx1"/>
                          </a:solidFill>
                          <a:effectLst>
                            <a:outerShdw blurRad="38100" dist="38100" dir="2700000" algn="tl">
                              <a:srgbClr val="C0C0C0"/>
                            </a:outerShdw>
                          </a:effectLst>
                          <a:latin typeface="Arial" charset="0"/>
                        </a:rPr>
                        <a:t>Dependent client</a:t>
                      </a:r>
                    </a:p>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400" b="0" i="0" u="none" strike="noStrike" cap="none" normalizeH="0" baseline="0">
                          <a:ln>
                            <a:noFill/>
                          </a:ln>
                          <a:solidFill>
                            <a:schemeClr val="tx1"/>
                          </a:solidFill>
                          <a:effectLst>
                            <a:outerShdw blurRad="38100" dist="38100" dir="2700000" algn="tl">
                              <a:srgbClr val="C0C0C0"/>
                            </a:outerShdw>
                          </a:effectLst>
                          <a:latin typeface="Arial" charset="0"/>
                        </a:rPr>
                        <a:t>Victim blaming</a:t>
                      </a:r>
                    </a:p>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400" b="0" i="0" u="none" strike="noStrike" cap="none" normalizeH="0" baseline="0">
                          <a:ln>
                            <a:noFill/>
                          </a:ln>
                          <a:solidFill>
                            <a:schemeClr val="tx1"/>
                          </a:solidFill>
                          <a:effectLst>
                            <a:outerShdw blurRad="38100" dist="38100" dir="2700000" algn="tl">
                              <a:srgbClr val="C0C0C0"/>
                            </a:outerShdw>
                          </a:effectLst>
                          <a:latin typeface="Arial" charset="0"/>
                        </a:rPr>
                        <a:t>Ideology</a:t>
                      </a:r>
                    </a:p>
                  </a:txBody>
                  <a:tcPr marL="78906" marR="78906" marT="39454" marB="39454"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952140">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700" b="0" i="0" u="none" strike="noStrike" cap="none" normalizeH="0" baseline="0">
                          <a:ln>
                            <a:noFill/>
                          </a:ln>
                          <a:solidFill>
                            <a:schemeClr val="tx1"/>
                          </a:solidFill>
                          <a:effectLst>
                            <a:outerShdw blurRad="38100" dist="38100" dir="2700000" algn="tl">
                              <a:srgbClr val="C0C0C0"/>
                            </a:outerShdw>
                          </a:effectLst>
                          <a:latin typeface="Arial" charset="0"/>
                        </a:rPr>
                        <a:t>Educational</a:t>
                      </a:r>
                    </a:p>
                  </a:txBody>
                  <a:tcPr marL="78906" marR="78906" marT="39454" marB="39454"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400" b="0" i="0" u="none" strike="noStrike" cap="none" normalizeH="0" baseline="0">
                          <a:ln>
                            <a:noFill/>
                          </a:ln>
                          <a:solidFill>
                            <a:schemeClr val="tx1"/>
                          </a:solidFill>
                          <a:effectLst>
                            <a:outerShdw blurRad="38100" dist="38100" dir="2700000" algn="tl">
                              <a:srgbClr val="C0C0C0"/>
                            </a:outerShdw>
                          </a:effectLst>
                          <a:latin typeface="Arial" charset="0"/>
                        </a:rPr>
                        <a:t>Increase knowledge and skills</a:t>
                      </a:r>
                    </a:p>
                  </a:txBody>
                  <a:tcPr marL="78906" marR="78906" marT="39454" marB="39454"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400" b="0" i="0" u="none" strike="noStrike" cap="none" normalizeH="0" baseline="0">
                          <a:ln>
                            <a:noFill/>
                          </a:ln>
                          <a:solidFill>
                            <a:schemeClr val="tx1"/>
                          </a:solidFill>
                          <a:effectLst>
                            <a:outerShdw blurRad="38100" dist="38100" dir="2700000" algn="tl">
                              <a:srgbClr val="C0C0C0"/>
                            </a:outerShdw>
                          </a:effectLst>
                          <a:latin typeface="Arial" charset="0"/>
                        </a:rPr>
                        <a:t>Information, exploration, development of skills</a:t>
                      </a:r>
                    </a:p>
                  </a:txBody>
                  <a:tcPr marL="78906" marR="78906" marT="39454" marB="39454"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400" b="0" i="0" u="none" strike="noStrike" cap="none" normalizeH="0" baseline="0">
                          <a:ln>
                            <a:noFill/>
                          </a:ln>
                          <a:solidFill>
                            <a:schemeClr val="tx1"/>
                          </a:solidFill>
                          <a:effectLst>
                            <a:outerShdw blurRad="38100" dist="38100" dir="2700000" algn="tl">
                              <a:srgbClr val="C0C0C0"/>
                            </a:outerShdw>
                          </a:effectLst>
                          <a:latin typeface="Arial" charset="0"/>
                        </a:rPr>
                        <a:t>Client involvement, negotiation, discussion</a:t>
                      </a:r>
                    </a:p>
                  </a:txBody>
                  <a:tcPr marL="78906" marR="78906" marT="39454" marB="39454"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1372975">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700" b="0" i="0" u="none" strike="noStrike" cap="none" normalizeH="0" baseline="0">
                          <a:ln>
                            <a:noFill/>
                          </a:ln>
                          <a:solidFill>
                            <a:schemeClr val="tx1"/>
                          </a:solidFill>
                          <a:effectLst>
                            <a:outerShdw blurRad="38100" dist="38100" dir="2700000" algn="tl">
                              <a:srgbClr val="C0C0C0"/>
                            </a:outerShdw>
                          </a:effectLst>
                          <a:latin typeface="Arial" charset="0"/>
                        </a:rPr>
                        <a:t>Empowerment</a:t>
                      </a:r>
                    </a:p>
                  </a:txBody>
                  <a:tcPr marL="78906" marR="78906" marT="39454" marB="39454"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400" b="0" i="0" u="none" strike="noStrike" cap="none" normalizeH="0" baseline="0">
                          <a:ln>
                            <a:noFill/>
                          </a:ln>
                          <a:solidFill>
                            <a:schemeClr val="tx1"/>
                          </a:solidFill>
                          <a:effectLst>
                            <a:outerShdw blurRad="38100" dist="38100" dir="2700000" algn="tl">
                              <a:srgbClr val="C0C0C0"/>
                            </a:outerShdw>
                          </a:effectLst>
                          <a:latin typeface="Arial" charset="0"/>
                        </a:rPr>
                        <a:t>Work with clients, communities to meet their perceived needs</a:t>
                      </a:r>
                    </a:p>
                  </a:txBody>
                  <a:tcPr marL="78906" marR="78906" marT="39454" marB="39454"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400" b="0" i="0" u="none" strike="noStrike" cap="none" normalizeH="0" baseline="0">
                          <a:ln>
                            <a:noFill/>
                          </a:ln>
                          <a:solidFill>
                            <a:schemeClr val="tx1"/>
                          </a:solidFill>
                          <a:effectLst>
                            <a:outerShdw blurRad="38100" dist="38100" dir="2700000" algn="tl">
                              <a:srgbClr val="C0C0C0"/>
                            </a:outerShdw>
                          </a:effectLst>
                          <a:latin typeface="Arial" charset="0"/>
                        </a:rPr>
                        <a:t>Advocacy, negotiation, networking – food groups co-op</a:t>
                      </a:r>
                    </a:p>
                  </a:txBody>
                  <a:tcPr marL="78906" marR="78906" marT="39454" marB="39454"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400" b="0" i="0" u="none" strike="noStrike" cap="none" normalizeH="0" baseline="0">
                          <a:ln>
                            <a:noFill/>
                          </a:ln>
                          <a:solidFill>
                            <a:schemeClr val="tx1"/>
                          </a:solidFill>
                          <a:effectLst>
                            <a:outerShdw blurRad="38100" dist="38100" dir="2700000" algn="tl">
                              <a:srgbClr val="C0C0C0"/>
                            </a:outerShdw>
                          </a:effectLst>
                          <a:latin typeface="Arial" charset="0"/>
                        </a:rPr>
                        <a:t>Health promoter becomes facilitator – client becomes empowered – bottom up</a:t>
                      </a:r>
                    </a:p>
                  </a:txBody>
                  <a:tcPr marL="78906" marR="78906" marT="39454" marB="39454"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741723">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700" b="0" i="0" u="none" strike="noStrike" cap="none" normalizeH="0" baseline="0">
                          <a:ln>
                            <a:noFill/>
                          </a:ln>
                          <a:solidFill>
                            <a:schemeClr val="tx1"/>
                          </a:solidFill>
                          <a:effectLst>
                            <a:outerShdw blurRad="38100" dist="38100" dir="2700000" algn="tl">
                              <a:srgbClr val="C0C0C0"/>
                            </a:outerShdw>
                          </a:effectLst>
                          <a:latin typeface="Arial" charset="0"/>
                        </a:rPr>
                        <a:t>Social change</a:t>
                      </a:r>
                    </a:p>
                  </a:txBody>
                  <a:tcPr marL="78906" marR="78906" marT="39454" marB="39454"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400" b="0" i="0" u="none" strike="noStrike" cap="none" normalizeH="0" baseline="0">
                          <a:ln>
                            <a:noFill/>
                          </a:ln>
                          <a:solidFill>
                            <a:schemeClr val="tx1"/>
                          </a:solidFill>
                          <a:effectLst>
                            <a:outerShdw blurRad="38100" dist="38100" dir="2700000" algn="tl">
                              <a:srgbClr val="C0C0C0"/>
                            </a:outerShdw>
                          </a:effectLst>
                          <a:latin typeface="Arial" charset="0"/>
                        </a:rPr>
                        <a:t>Address inequalities -  geography</a:t>
                      </a:r>
                    </a:p>
                  </a:txBody>
                  <a:tcPr marL="78906" marR="78906" marT="39454" marB="39454"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400" b="0" i="0" u="none" strike="noStrike" cap="none" normalizeH="0" baseline="0">
                          <a:ln>
                            <a:noFill/>
                          </a:ln>
                          <a:solidFill>
                            <a:schemeClr val="tx1"/>
                          </a:solidFill>
                          <a:effectLst>
                            <a:outerShdw blurRad="38100" dist="38100" dir="2700000" algn="tl">
                              <a:srgbClr val="C0C0C0"/>
                            </a:outerShdw>
                          </a:effectLst>
                          <a:latin typeface="Arial" charset="0"/>
                        </a:rPr>
                        <a:t>Policy setting – food labelling, school meals</a:t>
                      </a:r>
                    </a:p>
                  </a:txBody>
                  <a:tcPr marL="78906" marR="78906" marT="39454" marB="39454"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400" b="0" i="0" u="none" strike="noStrike" cap="none" normalizeH="0" baseline="0" dirty="0">
                          <a:ln>
                            <a:noFill/>
                          </a:ln>
                          <a:solidFill>
                            <a:schemeClr val="tx1"/>
                          </a:solidFill>
                          <a:effectLst>
                            <a:outerShdw blurRad="38100" dist="38100" dir="2700000" algn="tl">
                              <a:srgbClr val="C0C0C0"/>
                            </a:outerShdw>
                          </a:effectLst>
                          <a:latin typeface="Arial" charset="0"/>
                        </a:rPr>
                        <a:t>Entails social regulation and is top down</a:t>
                      </a:r>
                    </a:p>
                  </a:txBody>
                  <a:tcPr marL="78906" marR="78906" marT="39454" marB="39454"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4018286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914" name="Rectangle 37905">
            <a:extLst>
              <a:ext uri="{FF2B5EF4-FFF2-40B4-BE49-F238E27FC236}">
                <a16:creationId xmlns:a16="http://schemas.microsoft.com/office/drawing/2014/main" id="{89950FC9-96F8-481E-B2FF-741D34A8F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915" name="Freeform: Shape 37907">
            <a:extLst>
              <a:ext uri="{FF2B5EF4-FFF2-40B4-BE49-F238E27FC236}">
                <a16:creationId xmlns:a16="http://schemas.microsoft.com/office/drawing/2014/main" id="{2B2B4586-EC5C-4ED3-82D8-63143F7C70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62012" y="0"/>
            <a:ext cx="6829989" cy="6858000"/>
          </a:xfrm>
          <a:custGeom>
            <a:avLst/>
            <a:gdLst>
              <a:gd name="connsiteX0" fmla="*/ 0 w 6829989"/>
              <a:gd name="connsiteY0" fmla="*/ 0 h 6858000"/>
              <a:gd name="connsiteX1" fmla="*/ 6829989 w 6829989"/>
              <a:gd name="connsiteY1" fmla="*/ 0 h 6858000"/>
              <a:gd name="connsiteX2" fmla="*/ 6829989 w 6829989"/>
              <a:gd name="connsiteY2" fmla="*/ 6858000 h 6858000"/>
              <a:gd name="connsiteX3" fmla="*/ 1 w 6829989"/>
              <a:gd name="connsiteY3" fmla="*/ 6858000 h 6858000"/>
              <a:gd name="connsiteX4" fmla="*/ 4006 w 6829989"/>
              <a:gd name="connsiteY4" fmla="*/ 6854853 h 6858000"/>
              <a:gd name="connsiteX5" fmla="*/ 1619628 w 6829989"/>
              <a:gd name="connsiteY5" fmla="*/ 3429000 h 6858000"/>
              <a:gd name="connsiteX6" fmla="*/ 4006 w 6829989"/>
              <a:gd name="connsiteY6" fmla="*/ 314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29989" h="6858000">
                <a:moveTo>
                  <a:pt x="0" y="0"/>
                </a:moveTo>
                <a:lnTo>
                  <a:pt x="6829989" y="0"/>
                </a:lnTo>
                <a:lnTo>
                  <a:pt x="6829989" y="6858000"/>
                </a:lnTo>
                <a:lnTo>
                  <a:pt x="1" y="6858000"/>
                </a:lnTo>
                <a:lnTo>
                  <a:pt x="4006" y="6854853"/>
                </a:lnTo>
                <a:cubicBezTo>
                  <a:pt x="990707" y="6040555"/>
                  <a:pt x="1619628" y="4808224"/>
                  <a:pt x="1619628" y="3429000"/>
                </a:cubicBezTo>
                <a:cubicBezTo>
                  <a:pt x="1619628" y="2049777"/>
                  <a:pt x="990707" y="817446"/>
                  <a:pt x="4006" y="3148"/>
                </a:cubicBezTo>
                <a:close/>
              </a:path>
            </a:pathLst>
          </a:cu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7916" name="Freeform: Shape 37909">
            <a:extLst>
              <a:ext uri="{FF2B5EF4-FFF2-40B4-BE49-F238E27FC236}">
                <a16:creationId xmlns:a16="http://schemas.microsoft.com/office/drawing/2014/main" id="{FBD18CC4-F639-47CF-96DD-9BA6031B50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03038" y="1992863"/>
            <a:ext cx="1488962" cy="2872274"/>
          </a:xfrm>
          <a:custGeom>
            <a:avLst/>
            <a:gdLst>
              <a:gd name="connsiteX0" fmla="*/ 1436137 w 1488962"/>
              <a:gd name="connsiteY0" fmla="*/ 0 h 2872274"/>
              <a:gd name="connsiteX1" fmla="*/ 1488962 w 1488962"/>
              <a:gd name="connsiteY1" fmla="*/ 2668 h 2872274"/>
              <a:gd name="connsiteX2" fmla="*/ 1488962 w 1488962"/>
              <a:gd name="connsiteY2" fmla="*/ 2869607 h 2872274"/>
              <a:gd name="connsiteX3" fmla="*/ 1436137 w 1488962"/>
              <a:gd name="connsiteY3" fmla="*/ 2872274 h 2872274"/>
              <a:gd name="connsiteX4" fmla="*/ 0 w 1488962"/>
              <a:gd name="connsiteY4" fmla="*/ 1436137 h 2872274"/>
              <a:gd name="connsiteX5" fmla="*/ 1436137 w 1488962"/>
              <a:gd name="connsiteY5" fmla="*/ 0 h 2872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8962" h="2872274">
                <a:moveTo>
                  <a:pt x="1436137" y="0"/>
                </a:moveTo>
                <a:lnTo>
                  <a:pt x="1488962" y="2668"/>
                </a:lnTo>
                <a:lnTo>
                  <a:pt x="1488962" y="2869607"/>
                </a:lnTo>
                <a:lnTo>
                  <a:pt x="1436137" y="2872274"/>
                </a:lnTo>
                <a:cubicBezTo>
                  <a:pt x="642980" y="2872274"/>
                  <a:pt x="0" y="2229294"/>
                  <a:pt x="0" y="1436137"/>
                </a:cubicBezTo>
                <a:cubicBezTo>
                  <a:pt x="0" y="642980"/>
                  <a:pt x="642980" y="0"/>
                  <a:pt x="1436137" y="0"/>
                </a:cubicBezTo>
                <a:close/>
              </a:path>
            </a:pathLst>
          </a:custGeom>
          <a:solidFill>
            <a:schemeClr val="accent6">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458" name="Rectangle 2"/>
          <p:cNvSpPr>
            <a:spLocks noGrp="1" noChangeArrowheads="1"/>
          </p:cNvSpPr>
          <p:nvPr>
            <p:ph type="title"/>
          </p:nvPr>
        </p:nvSpPr>
        <p:spPr>
          <a:xfrm>
            <a:off x="7103660" y="1091821"/>
            <a:ext cx="3721656" cy="4674358"/>
          </a:xfrm>
        </p:spPr>
        <p:txBody>
          <a:bodyPr anchor="ctr">
            <a:normAutofit/>
          </a:bodyPr>
          <a:lstStyle/>
          <a:p>
            <a:pPr>
              <a:defRPr/>
            </a:pPr>
            <a:r>
              <a:rPr lang="en-GB" sz="2400" b="1" dirty="0">
                <a:solidFill>
                  <a:schemeClr val="bg1"/>
                </a:solidFill>
              </a:rPr>
              <a:t>Medical Approach – </a:t>
            </a:r>
            <a:br>
              <a:rPr lang="en-GB" sz="2400" b="1" dirty="0">
                <a:solidFill>
                  <a:schemeClr val="bg1"/>
                </a:solidFill>
              </a:rPr>
            </a:br>
            <a:r>
              <a:rPr lang="en-GB" sz="2400" b="1" dirty="0">
                <a:solidFill>
                  <a:schemeClr val="bg1"/>
                </a:solidFill>
              </a:rPr>
              <a:t>preventative/interventional</a:t>
            </a:r>
          </a:p>
        </p:txBody>
      </p:sp>
      <p:sp>
        <p:nvSpPr>
          <p:cNvPr id="37890" name="Rectangle 3"/>
          <p:cNvSpPr>
            <a:spLocks noGrp="1" noChangeArrowheads="1"/>
          </p:cNvSpPr>
          <p:nvPr>
            <p:ph idx="1"/>
          </p:nvPr>
        </p:nvSpPr>
        <p:spPr>
          <a:xfrm>
            <a:off x="484496" y="170597"/>
            <a:ext cx="5342439" cy="6974005"/>
          </a:xfrm>
        </p:spPr>
        <p:txBody>
          <a:bodyPr anchor="ctr">
            <a:normAutofit/>
          </a:bodyPr>
          <a:lstStyle/>
          <a:p>
            <a:pPr eaLnBrk="1" hangingPunct="1">
              <a:buFont typeface="Wingdings" pitchFamily="2" charset="2"/>
              <a:buNone/>
            </a:pPr>
            <a:r>
              <a:rPr lang="en-GB" altLang="en-US" sz="2400" b="1" dirty="0">
                <a:solidFill>
                  <a:schemeClr val="tx1">
                    <a:lumMod val="85000"/>
                    <a:lumOff val="15000"/>
                  </a:schemeClr>
                </a:solidFill>
              </a:rPr>
              <a:t>Methods.</a:t>
            </a:r>
          </a:p>
          <a:p>
            <a:pPr eaLnBrk="1" hangingPunct="1">
              <a:buFont typeface="Wingdings" pitchFamily="2" charset="2"/>
              <a:buChar char="§"/>
            </a:pPr>
            <a:r>
              <a:rPr lang="en-GB" altLang="en-US" sz="2400" dirty="0">
                <a:solidFill>
                  <a:schemeClr val="tx1">
                    <a:lumMod val="85000"/>
                    <a:lumOff val="15000"/>
                  </a:schemeClr>
                </a:solidFill>
              </a:rPr>
              <a:t>Primary preventive services (e.g. immunisation).</a:t>
            </a:r>
          </a:p>
          <a:p>
            <a:pPr eaLnBrk="1" hangingPunct="1">
              <a:buFont typeface="Wingdings" pitchFamily="2" charset="2"/>
              <a:buNone/>
            </a:pPr>
            <a:endParaRPr lang="en-GB" altLang="en-US" sz="2400" dirty="0">
              <a:solidFill>
                <a:schemeClr val="tx1">
                  <a:lumMod val="85000"/>
                  <a:lumOff val="15000"/>
                </a:schemeClr>
              </a:solidFill>
            </a:endParaRPr>
          </a:p>
          <a:p>
            <a:pPr eaLnBrk="1" hangingPunct="1">
              <a:buFont typeface="Wingdings" pitchFamily="2" charset="2"/>
              <a:buNone/>
            </a:pPr>
            <a:r>
              <a:rPr lang="en-GB" altLang="en-US" sz="2400" b="1" dirty="0">
                <a:solidFill>
                  <a:schemeClr val="tx1">
                    <a:lumMod val="85000"/>
                    <a:lumOff val="15000"/>
                  </a:schemeClr>
                </a:solidFill>
              </a:rPr>
              <a:t>Evaluation.</a:t>
            </a:r>
          </a:p>
          <a:p>
            <a:pPr eaLnBrk="1" hangingPunct="1">
              <a:buFont typeface="Wingdings" pitchFamily="2" charset="2"/>
              <a:buChar char="§"/>
            </a:pPr>
            <a:r>
              <a:rPr lang="en-GB" altLang="en-US" sz="2400" dirty="0">
                <a:solidFill>
                  <a:schemeClr val="tx1">
                    <a:lumMod val="85000"/>
                    <a:lumOff val="15000"/>
                  </a:schemeClr>
                </a:solidFill>
              </a:rPr>
              <a:t>Short-term uptake of preventive services.</a:t>
            </a:r>
          </a:p>
          <a:p>
            <a:pPr eaLnBrk="1" hangingPunct="1">
              <a:buFont typeface="Wingdings" pitchFamily="2" charset="2"/>
              <a:buChar char="§"/>
            </a:pPr>
            <a:r>
              <a:rPr lang="en-GB" altLang="en-US" sz="2400" dirty="0">
                <a:solidFill>
                  <a:schemeClr val="tx1">
                    <a:lumMod val="85000"/>
                    <a:lumOff val="15000"/>
                  </a:schemeClr>
                </a:solidFill>
              </a:rPr>
              <a:t>Long-term morbidity and mortality rates.</a:t>
            </a:r>
          </a:p>
          <a:p>
            <a:pPr>
              <a:buNone/>
            </a:pPr>
            <a:r>
              <a:rPr lang="en-GB" altLang="en-US" sz="2400" b="1" dirty="0">
                <a:solidFill>
                  <a:schemeClr val="tx1">
                    <a:lumMod val="85000"/>
                    <a:lumOff val="15000"/>
                  </a:schemeClr>
                </a:solidFill>
              </a:rPr>
              <a:t>Disadvantage</a:t>
            </a:r>
          </a:p>
          <a:p>
            <a:pPr>
              <a:buFont typeface="Wingdings" pitchFamily="2" charset="2"/>
              <a:buChar char="§"/>
            </a:pPr>
            <a:r>
              <a:rPr lang="en-GB" altLang="en-US" sz="2400" dirty="0">
                <a:solidFill>
                  <a:schemeClr val="tx1">
                    <a:lumMod val="85000"/>
                    <a:lumOff val="15000"/>
                  </a:schemeClr>
                </a:solidFill>
              </a:rPr>
              <a:t>Does not promote positive health.</a:t>
            </a:r>
          </a:p>
          <a:p>
            <a:pPr>
              <a:buFont typeface="Wingdings" pitchFamily="2" charset="2"/>
              <a:buChar char="§"/>
            </a:pPr>
            <a:r>
              <a:rPr lang="en-GB" altLang="en-US" sz="2400" dirty="0">
                <a:solidFill>
                  <a:schemeClr val="tx1">
                    <a:lumMod val="85000"/>
                    <a:lumOff val="15000"/>
                  </a:schemeClr>
                </a:solidFill>
              </a:rPr>
              <a:t>Ignores social/environmental aspects of health.</a:t>
            </a:r>
          </a:p>
          <a:p>
            <a:pPr>
              <a:buFont typeface="Wingdings" pitchFamily="2" charset="2"/>
              <a:buChar char="§"/>
            </a:pPr>
            <a:r>
              <a:rPr lang="en-GB" altLang="en-US" sz="2400" dirty="0">
                <a:solidFill>
                  <a:schemeClr val="tx1">
                    <a:lumMod val="85000"/>
                    <a:lumOff val="15000"/>
                  </a:schemeClr>
                </a:solidFill>
              </a:rPr>
              <a:t>Reinforces the medical model and medical hierarchy.</a:t>
            </a:r>
          </a:p>
          <a:p>
            <a:pPr eaLnBrk="1" hangingPunct="1">
              <a:buFont typeface="Wingdings" pitchFamily="2" charset="2"/>
              <a:buChar char="§"/>
            </a:pPr>
            <a:endParaRPr lang="en-GB" altLang="en-US" sz="2000" dirty="0">
              <a:solidFill>
                <a:schemeClr val="tx1">
                  <a:lumMod val="85000"/>
                  <a:lumOff val="15000"/>
                </a:schemeClr>
              </a:solidFill>
            </a:endParaRPr>
          </a:p>
          <a:p>
            <a:pPr eaLnBrk="1" hangingPunct="1"/>
            <a:endParaRPr lang="en-GB" altLang="en-US" sz="1500" dirty="0">
              <a:solidFill>
                <a:schemeClr val="tx1">
                  <a:lumMod val="85000"/>
                  <a:lumOff val="15000"/>
                </a:schemeClr>
              </a:solidFill>
            </a:endParaRPr>
          </a:p>
        </p:txBody>
      </p:sp>
    </p:spTree>
    <p:extLst>
      <p:ext uri="{BB962C8B-B14F-4D97-AF65-F5344CB8AC3E}">
        <p14:creationId xmlns:p14="http://schemas.microsoft.com/office/powerpoint/2010/main" val="1472675787"/>
      </p:ext>
    </p:extLst>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28" name="Rectangle 30727">
            <a:extLst>
              <a:ext uri="{FF2B5EF4-FFF2-40B4-BE49-F238E27FC236}">
                <a16:creationId xmlns:a16="http://schemas.microsoft.com/office/drawing/2014/main" id="{ADF2AA3E-C714-4E8D-9F46-9E6FFF7FBA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93308" y="338328"/>
            <a:ext cx="11438793" cy="1577725"/>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530" name="Rectangle 2"/>
          <p:cNvSpPr>
            <a:spLocks noGrp="1" noChangeArrowheads="1"/>
          </p:cNvSpPr>
          <p:nvPr>
            <p:ph type="title"/>
          </p:nvPr>
        </p:nvSpPr>
        <p:spPr>
          <a:xfrm>
            <a:off x="838200" y="467541"/>
            <a:ext cx="10515600" cy="1325563"/>
          </a:xfrm>
        </p:spPr>
        <p:txBody>
          <a:bodyPr>
            <a:normAutofit/>
          </a:bodyPr>
          <a:lstStyle/>
          <a:p>
            <a:pPr>
              <a:defRPr/>
            </a:pPr>
            <a:r>
              <a:rPr lang="en-GB">
                <a:solidFill>
                  <a:schemeClr val="bg1"/>
                </a:solidFill>
              </a:rPr>
              <a:t>Behaviour Change Approach </a:t>
            </a:r>
          </a:p>
        </p:txBody>
      </p:sp>
      <p:graphicFrame>
        <p:nvGraphicFramePr>
          <p:cNvPr id="30723" name="Group 3"/>
          <p:cNvGraphicFramePr>
            <a:graphicFrameLocks noGrp="1"/>
          </p:cNvGraphicFramePr>
          <p:nvPr>
            <p:ph idx="1"/>
            <p:extLst>
              <p:ext uri="{D42A27DB-BD31-4B8C-83A1-F6EECF244321}">
                <p14:modId xmlns:p14="http://schemas.microsoft.com/office/powerpoint/2010/main" val="3277535321"/>
              </p:ext>
            </p:extLst>
          </p:nvPr>
        </p:nvGraphicFramePr>
        <p:xfrm>
          <a:off x="838200" y="2393062"/>
          <a:ext cx="10515600" cy="3716316"/>
        </p:xfrm>
        <a:graphic>
          <a:graphicData uri="http://schemas.openxmlformats.org/drawingml/2006/table">
            <a:tbl>
              <a:tblPr/>
              <a:tblGrid>
                <a:gridCol w="10515600">
                  <a:extLst>
                    <a:ext uri="{9D8B030D-6E8A-4147-A177-3AD203B41FA5}">
                      <a16:colId xmlns:a16="http://schemas.microsoft.com/office/drawing/2014/main" val="20000"/>
                    </a:ext>
                  </a:extLst>
                </a:gridCol>
              </a:tblGrid>
              <a:tr h="3716316">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300" b="0" i="0" u="none" strike="noStrike" cap="none" normalizeH="0" baseline="0" dirty="0">
                          <a:ln>
                            <a:noFill/>
                          </a:ln>
                          <a:solidFill>
                            <a:srgbClr val="A50021"/>
                          </a:solidFill>
                          <a:effectLst/>
                          <a:latin typeface="Arial" charset="0"/>
                        </a:rPr>
                        <a:t>Aims</a:t>
                      </a:r>
                    </a:p>
                    <a:p>
                      <a:pPr marL="0" marR="0" lvl="0" indent="0" algn="l" defTabSz="914400" rtl="0" eaLnBrk="1" fontAlgn="base" latinLnBrk="0" hangingPunct="1">
                        <a:lnSpc>
                          <a:spcPct val="100000"/>
                        </a:lnSpc>
                        <a:spcBef>
                          <a:spcPct val="0"/>
                        </a:spcBef>
                        <a:spcAft>
                          <a:spcPct val="0"/>
                        </a:spcAft>
                        <a:buClrTx/>
                        <a:buSzTx/>
                        <a:buFont typeface="Wingdings" pitchFamily="2" charset="2"/>
                        <a:buNone/>
                        <a:tabLst/>
                      </a:pPr>
                      <a:r>
                        <a:rPr kumimoji="0" lang="en-GB" sz="2300" b="0" i="0" u="none" strike="noStrike" cap="none" normalizeH="0" baseline="0" dirty="0">
                          <a:ln>
                            <a:noFill/>
                          </a:ln>
                          <a:solidFill>
                            <a:schemeClr val="tx1"/>
                          </a:solidFill>
                          <a:effectLst/>
                          <a:latin typeface="Arial" charset="0"/>
                        </a:rPr>
                        <a:t>Encourages individuals to adopt healthy behaviours and focuses on health being in the ownership of the individual.</a:t>
                      </a:r>
                    </a:p>
                    <a:p>
                      <a:pPr eaLnBrk="1" hangingPunct="1">
                        <a:lnSpc>
                          <a:spcPct val="90000"/>
                        </a:lnSpc>
                        <a:buFont typeface="Wingdings" pitchFamily="2" charset="2"/>
                        <a:buNone/>
                      </a:pPr>
                      <a:endParaRPr lang="en-GB" altLang="en-US" sz="2300" dirty="0">
                        <a:solidFill>
                          <a:srgbClr val="A50021"/>
                        </a:solidFill>
                      </a:endParaRPr>
                    </a:p>
                    <a:p>
                      <a:pPr eaLnBrk="1" hangingPunct="1">
                        <a:lnSpc>
                          <a:spcPct val="90000"/>
                        </a:lnSpc>
                        <a:buFont typeface="Wingdings" pitchFamily="2" charset="2"/>
                        <a:buNone/>
                      </a:pPr>
                      <a:r>
                        <a:rPr lang="en-GB" altLang="en-US" sz="2300" dirty="0">
                          <a:solidFill>
                            <a:srgbClr val="A50021"/>
                          </a:solidFill>
                        </a:rPr>
                        <a:t>Methods</a:t>
                      </a:r>
                    </a:p>
                    <a:p>
                      <a:pPr eaLnBrk="1" hangingPunct="1">
                        <a:lnSpc>
                          <a:spcPct val="90000"/>
                        </a:lnSpc>
                        <a:buFont typeface="Wingdings" pitchFamily="2" charset="2"/>
                        <a:buNone/>
                      </a:pPr>
                      <a:r>
                        <a:rPr lang="en-GB" altLang="en-US" sz="2300" dirty="0"/>
                        <a:t>Expert lead (top down) but has the potential to be client led (bottom up).</a:t>
                      </a:r>
                    </a:p>
                    <a:p>
                      <a:pPr eaLnBrk="1" hangingPunct="1">
                        <a:lnSpc>
                          <a:spcPct val="90000"/>
                        </a:lnSpc>
                        <a:buFont typeface="Wingdings" pitchFamily="2" charset="2"/>
                        <a:buNone/>
                      </a:pPr>
                      <a:endParaRPr lang="en-GB" altLang="en-US" sz="2300" dirty="0">
                        <a:solidFill>
                          <a:srgbClr val="A50021"/>
                        </a:solidFill>
                      </a:endParaRPr>
                    </a:p>
                    <a:p>
                      <a:pPr eaLnBrk="1" hangingPunct="1">
                        <a:lnSpc>
                          <a:spcPct val="90000"/>
                        </a:lnSpc>
                        <a:buFont typeface="Wingdings" pitchFamily="2" charset="2"/>
                        <a:buNone/>
                      </a:pPr>
                      <a:r>
                        <a:rPr lang="en-GB" altLang="en-US" sz="2300" dirty="0">
                          <a:solidFill>
                            <a:srgbClr val="A50021"/>
                          </a:solidFill>
                        </a:rPr>
                        <a:t>Evaluation</a:t>
                      </a:r>
                    </a:p>
                    <a:p>
                      <a:pPr eaLnBrk="1" hangingPunct="1">
                        <a:lnSpc>
                          <a:spcPct val="90000"/>
                        </a:lnSpc>
                        <a:buFont typeface="Wingdings" pitchFamily="2" charset="2"/>
                        <a:buNone/>
                      </a:pPr>
                      <a:r>
                        <a:rPr lang="en-GB" altLang="en-US" sz="2300" dirty="0"/>
                        <a:t>Is the result a change in behaviour? – Problems with measuring behaviour.</a:t>
                      </a:r>
                    </a:p>
                    <a:p>
                      <a:pPr eaLnBrk="1" hangingPunct="1">
                        <a:lnSpc>
                          <a:spcPct val="90000"/>
                        </a:lnSpc>
                        <a:buFont typeface="Wingdings" pitchFamily="2" charset="2"/>
                        <a:buNone/>
                      </a:pPr>
                      <a:endParaRPr lang="en-GB" altLang="en-US" sz="2300" dirty="0"/>
                    </a:p>
                    <a:p>
                      <a:pPr marL="0" marR="0" lvl="0" indent="0" algn="l" defTabSz="914400" rtl="0" eaLnBrk="1" fontAlgn="base" latinLnBrk="0" hangingPunct="1">
                        <a:lnSpc>
                          <a:spcPct val="100000"/>
                        </a:lnSpc>
                        <a:spcBef>
                          <a:spcPct val="0"/>
                        </a:spcBef>
                        <a:spcAft>
                          <a:spcPct val="0"/>
                        </a:spcAft>
                        <a:buClrTx/>
                        <a:buSzTx/>
                        <a:buFont typeface="Wingdings" pitchFamily="2" charset="2"/>
                        <a:buNone/>
                        <a:tabLst/>
                      </a:pPr>
                      <a:endParaRPr kumimoji="0" lang="en-GB" sz="2300" b="0" i="0" u="none" strike="noStrike" cap="none" normalizeH="0" baseline="0" dirty="0">
                        <a:ln>
                          <a:noFill/>
                        </a:ln>
                        <a:solidFill>
                          <a:schemeClr val="tx1"/>
                        </a:solidFill>
                        <a:effectLst/>
                        <a:latin typeface="Arial" charset="0"/>
                      </a:endParaRPr>
                    </a:p>
                  </a:txBody>
                  <a:tcPr marL="79547" marR="79547" marT="37564" marB="37564" horzOverflow="overflow">
                    <a:lnL cap="flat">
                      <a:noFill/>
                    </a:lnL>
                    <a:lnR cap="flat">
                      <a:noFill/>
                    </a:lnR>
                    <a:lnT cap="flat">
                      <a:noFill/>
                    </a:lnT>
                    <a:lnB cap="flat">
                      <a:noFill/>
                    </a:lnB>
                    <a:lnTlToBr>
                      <a:noFill/>
                    </a:lnTlToBr>
                    <a:lnBlToTr>
                      <a:noFill/>
                    </a:lnBlToTr>
                    <a:noFill/>
                  </a:tcPr>
                </a:tc>
                <a:extLst>
                  <a:ext uri="{0D108BD9-81ED-4DB2-BD59-A6C34878D82A}">
                    <a16:rowId xmlns:a16="http://schemas.microsoft.com/office/drawing/2014/main" val="10000"/>
                  </a:ext>
                </a:extLst>
              </a:tr>
            </a:tbl>
          </a:graphicData>
        </a:graphic>
      </p:graphicFrame>
    </p:spTree>
    <p:extLst>
      <p:ext uri="{BB962C8B-B14F-4D97-AF65-F5344CB8AC3E}">
        <p14:creationId xmlns:p14="http://schemas.microsoft.com/office/powerpoint/2010/main" val="3457812312"/>
      </p:ext>
    </p:extLst>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573467" name="Straight Connector 573466">
            <a:extLst>
              <a:ext uri="{FF2B5EF4-FFF2-40B4-BE49-F238E27FC236}">
                <a16:creationId xmlns:a16="http://schemas.microsoft.com/office/drawing/2014/main" id="{D2E961F1-4A28-4A5F-BBD4-6E400E5E6C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272357"/>
            <a:ext cx="12188824"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573469" name="Rectangle 573468">
            <a:extLst>
              <a:ext uri="{FF2B5EF4-FFF2-40B4-BE49-F238E27FC236}">
                <a16:creationId xmlns:a16="http://schemas.microsoft.com/office/drawing/2014/main" id="{7F57BEA8-497D-4AA8-8A18-BDCD696B25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68596"/>
            <a:ext cx="12192000" cy="173555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650" name="Rectangle 2"/>
          <p:cNvSpPr>
            <a:spLocks noGrp="1" noChangeArrowheads="1"/>
          </p:cNvSpPr>
          <p:nvPr>
            <p:ph type="title" idx="4294967295"/>
          </p:nvPr>
        </p:nvSpPr>
        <p:spPr>
          <a:xfrm>
            <a:off x="526073" y="489439"/>
            <a:ext cx="11139854" cy="930447"/>
          </a:xfrm>
        </p:spPr>
        <p:txBody>
          <a:bodyPr vert="horz" lIns="91440" tIns="45720" rIns="91440" bIns="45720" rtlCol="0" anchor="b">
            <a:normAutofit/>
          </a:bodyPr>
          <a:lstStyle/>
          <a:p>
            <a:pPr algn="ctr">
              <a:defRPr/>
            </a:pPr>
            <a:r>
              <a:rPr lang="en-US" sz="5400" kern="1200">
                <a:solidFill>
                  <a:schemeClr val="bg1"/>
                </a:solidFill>
                <a:latin typeface="+mj-lt"/>
                <a:ea typeface="+mj-ea"/>
                <a:cs typeface="+mj-cs"/>
              </a:rPr>
              <a:t>Educational Change</a:t>
            </a:r>
          </a:p>
        </p:txBody>
      </p:sp>
      <p:cxnSp>
        <p:nvCxnSpPr>
          <p:cNvPr id="573471" name="Straight Connector 573470">
            <a:extLst>
              <a:ext uri="{FF2B5EF4-FFF2-40B4-BE49-F238E27FC236}">
                <a16:creationId xmlns:a16="http://schemas.microsoft.com/office/drawing/2014/main" id="{A82415D3-DDE5-4D63-8CB3-23A5EC581B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4400" y="1479733"/>
            <a:ext cx="2743200" cy="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cxnSp>
        <p:nvCxnSpPr>
          <p:cNvPr id="573473" name="Straight Connector 573472">
            <a:extLst>
              <a:ext uri="{FF2B5EF4-FFF2-40B4-BE49-F238E27FC236}">
                <a16:creationId xmlns:a16="http://schemas.microsoft.com/office/drawing/2014/main" id="{AD7193FB-6AE6-4B3B-8F89-56B55DD63B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2201402"/>
            <a:ext cx="12188824"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graphicFrame>
        <p:nvGraphicFramePr>
          <p:cNvPr id="573462" name="Group 22"/>
          <p:cNvGraphicFramePr>
            <a:graphicFrameLocks noGrp="1"/>
          </p:cNvGraphicFramePr>
          <p:nvPr>
            <p:extLst>
              <p:ext uri="{D42A27DB-BD31-4B8C-83A1-F6EECF244321}">
                <p14:modId xmlns:p14="http://schemas.microsoft.com/office/powerpoint/2010/main" val="532943474"/>
              </p:ext>
            </p:extLst>
          </p:nvPr>
        </p:nvGraphicFramePr>
        <p:xfrm>
          <a:off x="95534" y="2599899"/>
          <a:ext cx="11721329" cy="4039736"/>
        </p:xfrm>
        <a:graphic>
          <a:graphicData uri="http://schemas.openxmlformats.org/drawingml/2006/table">
            <a:tbl>
              <a:tblPr>
                <a:tableStyleId>{8799B23B-EC83-4686-B30A-512413B5E67A}</a:tableStyleId>
              </a:tblPr>
              <a:tblGrid>
                <a:gridCol w="2951564">
                  <a:extLst>
                    <a:ext uri="{9D8B030D-6E8A-4147-A177-3AD203B41FA5}">
                      <a16:colId xmlns:a16="http://schemas.microsoft.com/office/drawing/2014/main" val="20000"/>
                    </a:ext>
                  </a:extLst>
                </a:gridCol>
                <a:gridCol w="2892278">
                  <a:extLst>
                    <a:ext uri="{9D8B030D-6E8A-4147-A177-3AD203B41FA5}">
                      <a16:colId xmlns:a16="http://schemas.microsoft.com/office/drawing/2014/main" val="20001"/>
                    </a:ext>
                  </a:extLst>
                </a:gridCol>
                <a:gridCol w="2861550">
                  <a:extLst>
                    <a:ext uri="{9D8B030D-6E8A-4147-A177-3AD203B41FA5}">
                      <a16:colId xmlns:a16="http://schemas.microsoft.com/office/drawing/2014/main" val="20002"/>
                    </a:ext>
                  </a:extLst>
                </a:gridCol>
                <a:gridCol w="3015937">
                  <a:extLst>
                    <a:ext uri="{9D8B030D-6E8A-4147-A177-3AD203B41FA5}">
                      <a16:colId xmlns:a16="http://schemas.microsoft.com/office/drawing/2014/main" val="20003"/>
                    </a:ext>
                  </a:extLst>
                </a:gridCol>
              </a:tblGrid>
              <a:tr h="4039736">
                <a:tc>
                  <a:txBody>
                    <a:bodyPr/>
                    <a:lstStyle/>
                    <a:p>
                      <a:pPr marL="0" marR="0" lvl="0" indent="0" algn="l" defTabSz="914400" rtl="0" eaLnBrk="1" fontAlgn="base" latinLnBrk="0" hangingPunct="1">
                        <a:lnSpc>
                          <a:spcPct val="100000"/>
                        </a:lnSpc>
                        <a:spcBef>
                          <a:spcPct val="0"/>
                        </a:spcBef>
                        <a:spcAft>
                          <a:spcPct val="0"/>
                        </a:spcAft>
                        <a:buClrTx/>
                        <a:buSzTx/>
                        <a:buFont typeface="Wingdings" pitchFamily="2" charset="2"/>
                        <a:buNone/>
                        <a:tabLst/>
                      </a:pPr>
                      <a:r>
                        <a:rPr kumimoji="0" lang="en-GB" sz="2000" b="1" u="none" strike="noStrike" cap="none" normalizeH="0" baseline="0" dirty="0">
                          <a:ln>
                            <a:noFill/>
                          </a:ln>
                          <a:solidFill>
                            <a:srgbClr val="A50021"/>
                          </a:solidFill>
                          <a:effectLst/>
                        </a:rPr>
                        <a:t>Aims</a:t>
                      </a:r>
                    </a:p>
                    <a:p>
                      <a:pPr marL="0" marR="0" lvl="0" indent="0" algn="l" defTabSz="914400" rtl="0" eaLnBrk="1" fontAlgn="base" latinLnBrk="0" hangingPunct="1">
                        <a:lnSpc>
                          <a:spcPct val="100000"/>
                        </a:lnSpc>
                        <a:spcBef>
                          <a:spcPct val="0"/>
                        </a:spcBef>
                        <a:spcAft>
                          <a:spcPct val="0"/>
                        </a:spcAft>
                        <a:buClrTx/>
                        <a:buSzTx/>
                        <a:buFont typeface="Wingdings" pitchFamily="2" charset="2"/>
                        <a:buChar char="§"/>
                        <a:tabLst/>
                      </a:pPr>
                      <a:r>
                        <a:rPr kumimoji="0" lang="en-GB" sz="2000" b="1" u="none" strike="noStrike" cap="none" normalizeH="0" baseline="0" dirty="0">
                          <a:ln>
                            <a:noFill/>
                          </a:ln>
                          <a:solidFill>
                            <a:schemeClr val="tx1"/>
                          </a:solidFill>
                          <a:effectLst/>
                        </a:rPr>
                        <a:t>Provision of knowledge and skills to enable informed choice about behaviour</a:t>
                      </a:r>
                    </a:p>
                    <a:p>
                      <a:pPr marL="0" marR="0" lvl="0" indent="0" algn="l" defTabSz="914400" rtl="0" eaLnBrk="1" fontAlgn="base" latinLnBrk="0" hangingPunct="1">
                        <a:lnSpc>
                          <a:spcPct val="100000"/>
                        </a:lnSpc>
                        <a:spcBef>
                          <a:spcPct val="0"/>
                        </a:spcBef>
                        <a:spcAft>
                          <a:spcPct val="0"/>
                        </a:spcAft>
                        <a:buClrTx/>
                        <a:buSzTx/>
                        <a:buFont typeface="Wingdings" pitchFamily="2" charset="2"/>
                        <a:buChar char="§"/>
                        <a:tabLst/>
                      </a:pPr>
                      <a:r>
                        <a:rPr kumimoji="0" lang="en-GB" sz="2000" b="1" u="none" strike="noStrike" cap="none" normalizeH="0" baseline="0" dirty="0">
                          <a:ln>
                            <a:noFill/>
                          </a:ln>
                          <a:solidFill>
                            <a:schemeClr val="tx1"/>
                          </a:solidFill>
                          <a:effectLst/>
                        </a:rPr>
                        <a:t>Does not aim to persuade or motivate in particular direction leads on a voluntary choice</a:t>
                      </a:r>
                      <a:endParaRPr kumimoji="0" lang="en-GB" sz="2000" b="1" i="0" u="none" strike="noStrike" cap="none" normalizeH="0" baseline="0" dirty="0">
                        <a:ln>
                          <a:noFill/>
                        </a:ln>
                        <a:solidFill>
                          <a:schemeClr val="tx1"/>
                        </a:solidFill>
                        <a:effectLst/>
                        <a:latin typeface="Comic Sans MS" pitchFamily="66" charset="0"/>
                      </a:endParaRPr>
                    </a:p>
                  </a:txBody>
                  <a:tcPr marL="80244" marR="80244" marT="40122" marB="40122" horzOverflow="overflow"/>
                </a:tc>
                <a:tc>
                  <a:txBody>
                    <a:bodyPr/>
                    <a:lstStyle/>
                    <a:p>
                      <a:pPr marL="0" marR="0" lvl="0" indent="0" algn="l" defTabSz="914400" rtl="0" eaLnBrk="1" fontAlgn="base" latinLnBrk="0" hangingPunct="1">
                        <a:lnSpc>
                          <a:spcPct val="100000"/>
                        </a:lnSpc>
                        <a:spcBef>
                          <a:spcPct val="0"/>
                        </a:spcBef>
                        <a:spcAft>
                          <a:spcPct val="0"/>
                        </a:spcAft>
                        <a:buClrTx/>
                        <a:buSzTx/>
                        <a:buFont typeface="Wingdings" pitchFamily="2" charset="2"/>
                        <a:buNone/>
                        <a:tabLst/>
                      </a:pPr>
                      <a:r>
                        <a:rPr kumimoji="0" lang="en-GB" sz="2000" b="1" u="none" strike="noStrike" cap="none" normalizeH="0" baseline="0" dirty="0">
                          <a:ln>
                            <a:noFill/>
                          </a:ln>
                          <a:solidFill>
                            <a:srgbClr val="A50021"/>
                          </a:solidFill>
                          <a:effectLst/>
                        </a:rPr>
                        <a:t>Methods</a:t>
                      </a:r>
                    </a:p>
                    <a:p>
                      <a:pPr marL="0" marR="0" lvl="0" indent="0" algn="l" defTabSz="914400" rtl="0" eaLnBrk="1" fontAlgn="base" latinLnBrk="0" hangingPunct="1">
                        <a:lnSpc>
                          <a:spcPct val="100000"/>
                        </a:lnSpc>
                        <a:spcBef>
                          <a:spcPct val="0"/>
                        </a:spcBef>
                        <a:spcAft>
                          <a:spcPct val="0"/>
                        </a:spcAft>
                        <a:buClrTx/>
                        <a:buSzTx/>
                        <a:buFont typeface="Wingdings" pitchFamily="2" charset="2"/>
                        <a:buNone/>
                        <a:tabLst/>
                      </a:pPr>
                      <a:r>
                        <a:rPr kumimoji="0" lang="en-GB" sz="2000" b="1" u="none" strike="noStrike" cap="none" normalizeH="0" baseline="0" dirty="0">
                          <a:ln>
                            <a:noFill/>
                          </a:ln>
                          <a:solidFill>
                            <a:srgbClr val="A50021"/>
                          </a:solidFill>
                          <a:effectLst/>
                        </a:rPr>
                        <a:t>Three aspects of learning.</a:t>
                      </a:r>
                    </a:p>
                    <a:p>
                      <a:pPr marL="0" marR="0" lvl="0" indent="0" algn="l" defTabSz="914400" rtl="0" eaLnBrk="1" fontAlgn="base" latinLnBrk="0" hangingPunct="1">
                        <a:lnSpc>
                          <a:spcPct val="100000"/>
                        </a:lnSpc>
                        <a:spcBef>
                          <a:spcPct val="0"/>
                        </a:spcBef>
                        <a:spcAft>
                          <a:spcPct val="0"/>
                        </a:spcAft>
                        <a:buClrTx/>
                        <a:buSzTx/>
                        <a:buFont typeface="Wingdings" pitchFamily="2" charset="2"/>
                        <a:buChar char="§"/>
                        <a:tabLst/>
                      </a:pPr>
                      <a:r>
                        <a:rPr kumimoji="0" lang="en-GB" sz="1600" b="1" u="none" strike="noStrike" cap="none" normalizeH="0" baseline="0" dirty="0">
                          <a:ln>
                            <a:noFill/>
                          </a:ln>
                          <a:solidFill>
                            <a:schemeClr val="tx1"/>
                          </a:solidFill>
                          <a:effectLst/>
                        </a:rPr>
                        <a:t> </a:t>
                      </a:r>
                      <a:r>
                        <a:rPr kumimoji="0" lang="en-GB" sz="2000" b="1" u="none" strike="noStrike" cap="none" normalizeH="0" baseline="0" dirty="0">
                          <a:ln>
                            <a:noFill/>
                          </a:ln>
                          <a:solidFill>
                            <a:schemeClr val="tx1"/>
                          </a:solidFill>
                          <a:effectLst/>
                        </a:rPr>
                        <a:t>-Cognitive (information and understanding)</a:t>
                      </a:r>
                    </a:p>
                    <a:p>
                      <a:pPr marL="0" marR="0" lvl="0" indent="0" algn="l" defTabSz="914400" rtl="0" eaLnBrk="1" fontAlgn="base" latinLnBrk="0" hangingPunct="1">
                        <a:lnSpc>
                          <a:spcPct val="100000"/>
                        </a:lnSpc>
                        <a:spcBef>
                          <a:spcPct val="0"/>
                        </a:spcBef>
                        <a:spcAft>
                          <a:spcPct val="0"/>
                        </a:spcAft>
                        <a:buClrTx/>
                        <a:buSzTx/>
                        <a:buFont typeface="Wingdings" pitchFamily="2" charset="2"/>
                        <a:buNone/>
                        <a:tabLst/>
                      </a:pPr>
                      <a:r>
                        <a:rPr kumimoji="0" lang="en-GB" sz="2000" b="1" u="none" strike="noStrike" cap="none" normalizeH="0" baseline="0" dirty="0">
                          <a:ln>
                            <a:noFill/>
                          </a:ln>
                          <a:solidFill>
                            <a:schemeClr val="tx1"/>
                          </a:solidFill>
                          <a:effectLst/>
                        </a:rPr>
                        <a:t>-Affective (</a:t>
                      </a:r>
                      <a:r>
                        <a:rPr kumimoji="0" lang="en-GB" sz="2000" b="1" u="none" strike="noStrike" cap="none" normalizeH="0" baseline="0" dirty="0" err="1">
                          <a:ln>
                            <a:noFill/>
                          </a:ln>
                          <a:solidFill>
                            <a:schemeClr val="tx1"/>
                          </a:solidFill>
                          <a:effectLst/>
                        </a:rPr>
                        <a:t>attitiudes</a:t>
                      </a:r>
                      <a:r>
                        <a:rPr kumimoji="0" lang="en-GB" sz="2000" b="1" u="none" strike="noStrike" cap="none" normalizeH="0" baseline="0" dirty="0">
                          <a:ln>
                            <a:noFill/>
                          </a:ln>
                          <a:solidFill>
                            <a:schemeClr val="tx1"/>
                          </a:solidFill>
                          <a:effectLst/>
                        </a:rPr>
                        <a:t> and feelings)</a:t>
                      </a:r>
                    </a:p>
                    <a:p>
                      <a:pPr marL="0" marR="0" lvl="0" indent="0" algn="l" defTabSz="914400" rtl="0" eaLnBrk="1" fontAlgn="base" latinLnBrk="0" hangingPunct="1">
                        <a:lnSpc>
                          <a:spcPct val="100000"/>
                        </a:lnSpc>
                        <a:spcBef>
                          <a:spcPct val="0"/>
                        </a:spcBef>
                        <a:spcAft>
                          <a:spcPct val="0"/>
                        </a:spcAft>
                        <a:buClrTx/>
                        <a:buSzTx/>
                        <a:buFont typeface="Wingdings" pitchFamily="2" charset="2"/>
                        <a:buNone/>
                        <a:tabLst/>
                      </a:pPr>
                      <a:r>
                        <a:rPr kumimoji="0" lang="en-GB" sz="2000" b="1" u="none" strike="noStrike" cap="none" normalizeH="0" baseline="0" dirty="0">
                          <a:ln>
                            <a:noFill/>
                          </a:ln>
                          <a:solidFill>
                            <a:schemeClr val="tx1"/>
                          </a:solidFill>
                          <a:effectLst/>
                        </a:rPr>
                        <a:t>-Behavioural (skills)</a:t>
                      </a:r>
                    </a:p>
                    <a:p>
                      <a:pPr marL="0" marR="0" lvl="0" indent="0" algn="l" defTabSz="914400" rtl="0" eaLnBrk="1" fontAlgn="base" latinLnBrk="0" hangingPunct="1">
                        <a:lnSpc>
                          <a:spcPct val="100000"/>
                        </a:lnSpc>
                        <a:spcBef>
                          <a:spcPct val="0"/>
                        </a:spcBef>
                        <a:spcAft>
                          <a:spcPct val="0"/>
                        </a:spcAft>
                        <a:buClrTx/>
                        <a:buSzTx/>
                        <a:buFont typeface="Wingdings" pitchFamily="2" charset="2"/>
                        <a:buNone/>
                        <a:tabLst/>
                      </a:pPr>
                      <a:endParaRPr kumimoji="0" lang="en-GB" sz="2000" b="1" u="none" strike="noStrike" cap="none" normalizeH="0" baseline="0" dirty="0">
                        <a:ln>
                          <a:noFill/>
                        </a:ln>
                        <a:solidFill>
                          <a:schemeClr val="tx1"/>
                        </a:solidFill>
                        <a:effectLst/>
                      </a:endParaRPr>
                    </a:p>
                    <a:p>
                      <a:pPr marL="0" marR="0" lvl="0" indent="0" algn="l" defTabSz="914400" rtl="0" eaLnBrk="1" fontAlgn="base" latinLnBrk="0" hangingPunct="1">
                        <a:lnSpc>
                          <a:spcPct val="100000"/>
                        </a:lnSpc>
                        <a:spcBef>
                          <a:spcPct val="0"/>
                        </a:spcBef>
                        <a:spcAft>
                          <a:spcPct val="0"/>
                        </a:spcAft>
                        <a:buClrTx/>
                        <a:buSzTx/>
                        <a:buFont typeface="Wingdings" pitchFamily="2" charset="2"/>
                        <a:buChar char="§"/>
                        <a:tabLst/>
                      </a:pPr>
                      <a:r>
                        <a:rPr kumimoji="0" lang="en-GB" sz="2000" b="1" u="none" strike="noStrike" cap="none" normalizeH="0" baseline="0" dirty="0">
                          <a:ln>
                            <a:noFill/>
                          </a:ln>
                          <a:solidFill>
                            <a:schemeClr val="tx1"/>
                          </a:solidFill>
                          <a:effectLst/>
                        </a:rPr>
                        <a:t>Teacher/ facilitator</a:t>
                      </a:r>
                    </a:p>
                    <a:p>
                      <a:pPr marL="0" marR="0" lvl="0" indent="0" algn="l" defTabSz="914400" rtl="0" eaLnBrk="1" fontAlgn="base" latinLnBrk="0" hangingPunct="1">
                        <a:lnSpc>
                          <a:spcPct val="100000"/>
                        </a:lnSpc>
                        <a:spcBef>
                          <a:spcPct val="0"/>
                        </a:spcBef>
                        <a:spcAft>
                          <a:spcPct val="0"/>
                        </a:spcAft>
                        <a:buClrTx/>
                        <a:buSzTx/>
                        <a:buFont typeface="Wingdings" pitchFamily="2" charset="2"/>
                        <a:buChar char="§"/>
                        <a:tabLst/>
                      </a:pPr>
                      <a:endParaRPr kumimoji="0" lang="en-GB" sz="2000" b="1" u="none" strike="noStrike" cap="none" normalizeH="0" baseline="0" dirty="0">
                        <a:ln>
                          <a:noFill/>
                        </a:ln>
                        <a:solidFill>
                          <a:schemeClr val="tx1"/>
                        </a:solidFill>
                        <a:effectLst/>
                      </a:endParaRPr>
                    </a:p>
                    <a:p>
                      <a:pPr marL="0" marR="0" lvl="0" indent="0" algn="l" defTabSz="914400" rtl="0" eaLnBrk="1" fontAlgn="base" latinLnBrk="0" hangingPunct="1">
                        <a:lnSpc>
                          <a:spcPct val="100000"/>
                        </a:lnSpc>
                        <a:spcBef>
                          <a:spcPct val="0"/>
                        </a:spcBef>
                        <a:spcAft>
                          <a:spcPct val="0"/>
                        </a:spcAft>
                        <a:buClrTx/>
                        <a:buSzTx/>
                        <a:buFont typeface="Wingdings" pitchFamily="2" charset="2"/>
                        <a:buChar char="§"/>
                        <a:tabLst/>
                      </a:pPr>
                      <a:r>
                        <a:rPr kumimoji="0" lang="en-GB" sz="2000" b="1" u="none" strike="noStrike" cap="none" normalizeH="0" baseline="0" dirty="0" err="1">
                          <a:ln>
                            <a:noFill/>
                          </a:ln>
                          <a:solidFill>
                            <a:schemeClr val="tx1"/>
                          </a:solidFill>
                          <a:effectLst/>
                        </a:rPr>
                        <a:t>Counselling,group</a:t>
                      </a:r>
                      <a:r>
                        <a:rPr kumimoji="0" lang="en-GB" sz="2000" b="1" u="none" strike="noStrike" cap="none" normalizeH="0" baseline="0" dirty="0">
                          <a:ln>
                            <a:noFill/>
                          </a:ln>
                          <a:solidFill>
                            <a:schemeClr val="tx1"/>
                          </a:solidFill>
                          <a:effectLst/>
                        </a:rPr>
                        <a:t> discussion role play</a:t>
                      </a:r>
                      <a:endParaRPr kumimoji="0" lang="en-GB" sz="2000" b="1" i="0" u="none" strike="noStrike" cap="none" normalizeH="0" baseline="0" dirty="0">
                        <a:ln>
                          <a:noFill/>
                        </a:ln>
                        <a:solidFill>
                          <a:srgbClr val="A50021"/>
                        </a:solidFill>
                        <a:effectLst/>
                        <a:latin typeface="Comic Sans MS" pitchFamily="66" charset="0"/>
                      </a:endParaRPr>
                    </a:p>
                  </a:txBody>
                  <a:tcPr marL="80244" marR="80244" marT="40122" marB="40122" horzOverflow="overflow"/>
                </a:tc>
                <a:tc>
                  <a:txBody>
                    <a:bodyPr/>
                    <a:lstStyle/>
                    <a:p>
                      <a:pPr marL="0" marR="0" lvl="0" indent="0" algn="l" defTabSz="914400" rtl="0" eaLnBrk="1" fontAlgn="base" latinLnBrk="0" hangingPunct="1">
                        <a:lnSpc>
                          <a:spcPct val="100000"/>
                        </a:lnSpc>
                        <a:spcBef>
                          <a:spcPct val="0"/>
                        </a:spcBef>
                        <a:spcAft>
                          <a:spcPct val="0"/>
                        </a:spcAft>
                        <a:buClrTx/>
                        <a:buSzTx/>
                        <a:buFont typeface="Wingdings" pitchFamily="2" charset="2"/>
                        <a:buNone/>
                        <a:tabLst/>
                      </a:pPr>
                      <a:r>
                        <a:rPr kumimoji="0" lang="en-GB" sz="2000" b="1" u="none" strike="noStrike" cap="none" normalizeH="0" baseline="0" dirty="0">
                          <a:ln>
                            <a:noFill/>
                          </a:ln>
                          <a:solidFill>
                            <a:srgbClr val="A50021"/>
                          </a:solidFill>
                          <a:effectLst/>
                        </a:rPr>
                        <a:t>Evaluation</a:t>
                      </a:r>
                    </a:p>
                    <a:p>
                      <a:pPr marL="0" marR="0" lvl="0" indent="0" algn="l" defTabSz="914400" rtl="0" eaLnBrk="1" fontAlgn="base" latinLnBrk="0" hangingPunct="1">
                        <a:lnSpc>
                          <a:spcPct val="100000"/>
                        </a:lnSpc>
                        <a:spcBef>
                          <a:spcPct val="0"/>
                        </a:spcBef>
                        <a:spcAft>
                          <a:spcPct val="0"/>
                        </a:spcAft>
                        <a:buClrTx/>
                        <a:buSzTx/>
                        <a:buFont typeface="Wingdings" pitchFamily="2" charset="2"/>
                        <a:buChar char="§"/>
                        <a:tabLst/>
                      </a:pPr>
                      <a:r>
                        <a:rPr kumimoji="0" lang="en-GB" sz="2000" b="1" u="none" strike="noStrike" cap="none" normalizeH="0" baseline="0" dirty="0">
                          <a:ln>
                            <a:noFill/>
                          </a:ln>
                          <a:solidFill>
                            <a:schemeClr val="tx1"/>
                          </a:solidFill>
                          <a:effectLst/>
                        </a:rPr>
                        <a:t>Increased knowledge</a:t>
                      </a:r>
                      <a:endParaRPr kumimoji="0" lang="en-GB" sz="2000" b="1" i="0" u="none" strike="noStrike" cap="none" normalizeH="0" baseline="0" dirty="0">
                        <a:ln>
                          <a:noFill/>
                        </a:ln>
                        <a:solidFill>
                          <a:schemeClr val="tx1"/>
                        </a:solidFill>
                        <a:effectLst/>
                        <a:latin typeface="Comic Sans MS" pitchFamily="66" charset="0"/>
                      </a:endParaRPr>
                    </a:p>
                  </a:txBody>
                  <a:tcPr marL="80244" marR="80244" marT="40122" marB="40122" horzOverflow="overflow"/>
                </a:tc>
                <a:tc>
                  <a:txBody>
                    <a:bodyPr/>
                    <a:lstStyle/>
                    <a:p>
                      <a:pPr marL="0" marR="0" lvl="0" indent="0" algn="l" defTabSz="914400" rtl="0" eaLnBrk="1" fontAlgn="base" latinLnBrk="0" hangingPunct="1">
                        <a:lnSpc>
                          <a:spcPct val="100000"/>
                        </a:lnSpc>
                        <a:spcBef>
                          <a:spcPct val="0"/>
                        </a:spcBef>
                        <a:spcAft>
                          <a:spcPct val="0"/>
                        </a:spcAft>
                        <a:buClrTx/>
                        <a:buSzTx/>
                        <a:buFont typeface="Wingdings" pitchFamily="2" charset="2"/>
                        <a:buNone/>
                        <a:tabLst/>
                      </a:pPr>
                      <a:r>
                        <a:rPr kumimoji="0" lang="en-GB" sz="2000" b="1" u="none" strike="noStrike" cap="none" normalizeH="0" baseline="0" dirty="0">
                          <a:ln>
                            <a:noFill/>
                          </a:ln>
                          <a:solidFill>
                            <a:srgbClr val="A50021"/>
                          </a:solidFill>
                          <a:effectLst/>
                        </a:rPr>
                        <a:t>Disadvantages</a:t>
                      </a:r>
                    </a:p>
                    <a:p>
                      <a:pPr marL="0" marR="0" lvl="0" indent="0" algn="l" defTabSz="914400" rtl="0" eaLnBrk="1" fontAlgn="base" latinLnBrk="0" hangingPunct="1">
                        <a:lnSpc>
                          <a:spcPct val="100000"/>
                        </a:lnSpc>
                        <a:spcBef>
                          <a:spcPct val="0"/>
                        </a:spcBef>
                        <a:spcAft>
                          <a:spcPct val="0"/>
                        </a:spcAft>
                        <a:buClrTx/>
                        <a:buSzTx/>
                        <a:buFont typeface="Wingdings" pitchFamily="2" charset="2"/>
                        <a:buChar char="§"/>
                        <a:tabLst/>
                      </a:pPr>
                      <a:r>
                        <a:rPr kumimoji="0" lang="en-GB" sz="2000" b="1" u="none" strike="noStrike" cap="none" normalizeH="0" baseline="0" dirty="0">
                          <a:ln>
                            <a:noFill/>
                          </a:ln>
                          <a:solidFill>
                            <a:schemeClr val="tx1"/>
                          </a:solidFill>
                          <a:effectLst/>
                        </a:rPr>
                        <a:t>Ignores social/economic factors</a:t>
                      </a:r>
                    </a:p>
                    <a:p>
                      <a:pPr marL="0" marR="0" lvl="0" indent="0" algn="l" defTabSz="914400" rtl="0" eaLnBrk="1" fontAlgn="base" latinLnBrk="0" hangingPunct="1">
                        <a:lnSpc>
                          <a:spcPct val="100000"/>
                        </a:lnSpc>
                        <a:spcBef>
                          <a:spcPct val="0"/>
                        </a:spcBef>
                        <a:spcAft>
                          <a:spcPct val="0"/>
                        </a:spcAft>
                        <a:buClrTx/>
                        <a:buSzTx/>
                        <a:buFont typeface="Wingdings" pitchFamily="2" charset="2"/>
                        <a:buChar char="§"/>
                        <a:tabLst/>
                      </a:pPr>
                      <a:r>
                        <a:rPr kumimoji="0" lang="en-GB" sz="2000" b="1" u="none" strike="noStrike" cap="none" normalizeH="0" baseline="0" dirty="0">
                          <a:ln>
                            <a:noFill/>
                          </a:ln>
                          <a:solidFill>
                            <a:schemeClr val="tx1"/>
                          </a:solidFill>
                          <a:effectLst/>
                        </a:rPr>
                        <a:t>Information alone insufficient to change behaviour</a:t>
                      </a:r>
                    </a:p>
                    <a:p>
                      <a:pPr marL="0" marR="0" lvl="0" indent="0" algn="l" defTabSz="914400" rtl="0" eaLnBrk="1" fontAlgn="base" latinLnBrk="0" hangingPunct="1">
                        <a:lnSpc>
                          <a:spcPct val="100000"/>
                        </a:lnSpc>
                        <a:spcBef>
                          <a:spcPct val="0"/>
                        </a:spcBef>
                        <a:spcAft>
                          <a:spcPct val="0"/>
                        </a:spcAft>
                        <a:buClrTx/>
                        <a:buSzTx/>
                        <a:buFont typeface="Wingdings" pitchFamily="2" charset="2"/>
                        <a:buNone/>
                        <a:tabLst/>
                      </a:pPr>
                      <a:endParaRPr kumimoji="0" lang="en-GB" sz="1600" b="1" i="0" u="none" strike="noStrike" cap="none" normalizeH="0" baseline="0" dirty="0">
                        <a:ln>
                          <a:noFill/>
                        </a:ln>
                        <a:solidFill>
                          <a:srgbClr val="A50021"/>
                        </a:solidFill>
                        <a:effectLst/>
                        <a:latin typeface="Comic Sans MS" pitchFamily="66" charset="0"/>
                      </a:endParaRPr>
                    </a:p>
                  </a:txBody>
                  <a:tcPr marL="80244" marR="80244" marT="40122" marB="40122" horzOverflow="overflow"/>
                </a:tc>
                <a:extLst>
                  <a:ext uri="{0D108BD9-81ED-4DB2-BD59-A6C34878D82A}">
                    <a16:rowId xmlns:a16="http://schemas.microsoft.com/office/drawing/2014/main" val="10000"/>
                  </a:ext>
                </a:extLst>
              </a:tr>
            </a:tbl>
          </a:graphicData>
        </a:graphic>
      </p:graphicFrame>
    </p:spTree>
    <p:extLst>
      <p:ext uri="{BB962C8B-B14F-4D97-AF65-F5344CB8AC3E}">
        <p14:creationId xmlns:p14="http://schemas.microsoft.com/office/powerpoint/2010/main" val="4955273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9967" name="Rectangle 39966">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78068" y="4633546"/>
            <a:ext cx="11438793" cy="1844256"/>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8674" name="Rectangle 2"/>
          <p:cNvSpPr>
            <a:spLocks noGrp="1" noChangeArrowheads="1"/>
          </p:cNvSpPr>
          <p:nvPr>
            <p:ph type="title" idx="4294967295"/>
          </p:nvPr>
        </p:nvSpPr>
        <p:spPr>
          <a:xfrm>
            <a:off x="526073" y="4756638"/>
            <a:ext cx="11139854" cy="930447"/>
          </a:xfrm>
        </p:spPr>
        <p:txBody>
          <a:bodyPr vert="horz" lIns="91440" tIns="45720" rIns="91440" bIns="45720" rtlCol="0" anchor="b">
            <a:normAutofit/>
          </a:bodyPr>
          <a:lstStyle/>
          <a:p>
            <a:pPr algn="ctr">
              <a:defRPr/>
            </a:pPr>
            <a:r>
              <a:rPr lang="en-US" sz="5400" kern="1200">
                <a:solidFill>
                  <a:schemeClr val="bg1"/>
                </a:solidFill>
                <a:latin typeface="+mj-lt"/>
                <a:ea typeface="+mj-ea"/>
                <a:cs typeface="+mj-cs"/>
              </a:rPr>
              <a:t>Empowerment</a:t>
            </a:r>
          </a:p>
        </p:txBody>
      </p:sp>
      <p:cxnSp>
        <p:nvCxnSpPr>
          <p:cNvPr id="39969" name="Straight Connector 39968">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09800" y="5738691"/>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graphicFrame>
        <p:nvGraphicFramePr>
          <p:cNvPr id="39962" name="Group 26"/>
          <p:cNvGraphicFramePr>
            <a:graphicFrameLocks noGrp="1"/>
          </p:cNvGraphicFramePr>
          <p:nvPr>
            <p:extLst>
              <p:ext uri="{D42A27DB-BD31-4B8C-83A1-F6EECF244321}">
                <p14:modId xmlns:p14="http://schemas.microsoft.com/office/powerpoint/2010/main" val="886432017"/>
              </p:ext>
            </p:extLst>
          </p:nvPr>
        </p:nvGraphicFramePr>
        <p:xfrm>
          <a:off x="1289713" y="307731"/>
          <a:ext cx="9585733" cy="4129042"/>
        </p:xfrm>
        <a:graphic>
          <a:graphicData uri="http://schemas.openxmlformats.org/drawingml/2006/table">
            <a:tbl>
              <a:tblPr/>
              <a:tblGrid>
                <a:gridCol w="3020073">
                  <a:extLst>
                    <a:ext uri="{9D8B030D-6E8A-4147-A177-3AD203B41FA5}">
                      <a16:colId xmlns:a16="http://schemas.microsoft.com/office/drawing/2014/main" val="20000"/>
                    </a:ext>
                  </a:extLst>
                </a:gridCol>
                <a:gridCol w="2179466">
                  <a:extLst>
                    <a:ext uri="{9D8B030D-6E8A-4147-A177-3AD203B41FA5}">
                      <a16:colId xmlns:a16="http://schemas.microsoft.com/office/drawing/2014/main" val="20001"/>
                    </a:ext>
                  </a:extLst>
                </a:gridCol>
                <a:gridCol w="2201211">
                  <a:extLst>
                    <a:ext uri="{9D8B030D-6E8A-4147-A177-3AD203B41FA5}">
                      <a16:colId xmlns:a16="http://schemas.microsoft.com/office/drawing/2014/main" val="20002"/>
                    </a:ext>
                  </a:extLst>
                </a:gridCol>
                <a:gridCol w="2184983">
                  <a:extLst>
                    <a:ext uri="{9D8B030D-6E8A-4147-A177-3AD203B41FA5}">
                      <a16:colId xmlns:a16="http://schemas.microsoft.com/office/drawing/2014/main" val="20003"/>
                    </a:ext>
                  </a:extLst>
                </a:gridCol>
              </a:tblGrid>
              <a:tr h="3997637">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r>
                        <a:rPr kumimoji="0" lang="en-GB" sz="2000" b="1" i="0" u="none" strike="noStrike" cap="none" normalizeH="0" baseline="0" dirty="0">
                          <a:ln>
                            <a:noFill/>
                          </a:ln>
                          <a:solidFill>
                            <a:srgbClr val="A50021"/>
                          </a:solidFill>
                          <a:effectLst/>
                          <a:latin typeface="Comic Sans MS" pitchFamily="66" charset="0"/>
                        </a:rPr>
                        <a:t>Aim</a:t>
                      </a: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Char char="§"/>
                        <a:tabLst/>
                      </a:pPr>
                      <a:r>
                        <a:rPr kumimoji="0" lang="en-GB" sz="2000" b="1" i="0" u="none" strike="noStrike" cap="none" normalizeH="0" baseline="0" dirty="0">
                          <a:ln>
                            <a:noFill/>
                          </a:ln>
                          <a:solidFill>
                            <a:schemeClr val="tx1"/>
                          </a:solidFill>
                          <a:effectLst/>
                          <a:latin typeface="Comic Sans MS" pitchFamily="66" charset="0"/>
                        </a:rPr>
                        <a:t>Help people identify own health concerns</a:t>
                      </a: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Char char="§"/>
                        <a:tabLst/>
                      </a:pPr>
                      <a:r>
                        <a:rPr kumimoji="0" lang="en-GB" sz="2000" b="1" i="0" u="none" strike="noStrike" cap="none" normalizeH="0" baseline="0" dirty="0">
                          <a:ln>
                            <a:noFill/>
                          </a:ln>
                          <a:solidFill>
                            <a:schemeClr val="tx1"/>
                          </a:solidFill>
                          <a:effectLst/>
                          <a:latin typeface="Comic Sans MS" pitchFamily="66" charset="0"/>
                        </a:rPr>
                        <a:t>Health educator facilitates (bottom-up)</a:t>
                      </a: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Char char="§"/>
                        <a:tabLst/>
                      </a:pPr>
                      <a:r>
                        <a:rPr kumimoji="0" lang="en-GB" sz="2000" b="1" i="0" u="none" strike="noStrike" cap="none" normalizeH="0" baseline="0" dirty="0">
                          <a:ln>
                            <a:noFill/>
                          </a:ln>
                          <a:solidFill>
                            <a:schemeClr val="tx1"/>
                          </a:solidFill>
                          <a:effectLst/>
                          <a:latin typeface="Comic Sans MS" pitchFamily="66" charset="0"/>
                        </a:rPr>
                        <a:t>Self-empowerment</a:t>
                      </a: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Char char="§"/>
                        <a:tabLst/>
                      </a:pPr>
                      <a:r>
                        <a:rPr kumimoji="0" lang="en-GB" sz="2000" b="1" i="0" u="none" strike="noStrike" cap="none" normalizeH="0" baseline="0" dirty="0">
                          <a:ln>
                            <a:noFill/>
                          </a:ln>
                          <a:solidFill>
                            <a:schemeClr val="tx1"/>
                          </a:solidFill>
                          <a:effectLst/>
                          <a:latin typeface="Comic Sans MS" pitchFamily="66" charset="0"/>
                        </a:rPr>
                        <a:t> Community empowerment</a:t>
                      </a: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endParaRPr kumimoji="0" lang="en-GB" sz="1700" b="1" i="0" u="none" strike="noStrike" cap="none" normalizeH="0" baseline="0" dirty="0">
                        <a:ln>
                          <a:noFill/>
                        </a:ln>
                        <a:solidFill>
                          <a:schemeClr val="tx1"/>
                        </a:solidFill>
                        <a:effectLst/>
                        <a:latin typeface="Comic Sans MS" pitchFamily="66" charset="0"/>
                      </a:endParaRPr>
                    </a:p>
                  </a:txBody>
                  <a:tcPr marL="93475" marR="93475" marT="46745" marB="46745"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r>
                        <a:rPr kumimoji="0" lang="en-GB" sz="2000" b="1" i="0" u="none" strike="noStrike" cap="none" normalizeH="0" baseline="0" dirty="0">
                          <a:ln>
                            <a:noFill/>
                          </a:ln>
                          <a:solidFill>
                            <a:srgbClr val="A50021"/>
                          </a:solidFill>
                          <a:effectLst/>
                          <a:latin typeface="Comic Sans MS" pitchFamily="66" charset="0"/>
                        </a:rPr>
                        <a:t>Method </a:t>
                      </a: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Char char="§"/>
                        <a:tabLst/>
                      </a:pPr>
                      <a:r>
                        <a:rPr kumimoji="0" lang="en-GB" sz="2000" b="1" i="0" u="none" strike="noStrike" cap="none" normalizeH="0" baseline="0" dirty="0">
                          <a:ln>
                            <a:noFill/>
                          </a:ln>
                          <a:solidFill>
                            <a:schemeClr val="tx1"/>
                          </a:solidFill>
                          <a:effectLst/>
                          <a:latin typeface="Comic Sans MS" pitchFamily="66" charset="0"/>
                        </a:rPr>
                        <a:t>Developing plan with client.</a:t>
                      </a: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Char char="§"/>
                        <a:tabLst/>
                      </a:pPr>
                      <a:r>
                        <a:rPr kumimoji="0" lang="en-GB" sz="2000" b="1" i="0" u="none" strike="noStrike" cap="none" normalizeH="0" baseline="0" dirty="0">
                          <a:ln>
                            <a:noFill/>
                          </a:ln>
                          <a:solidFill>
                            <a:schemeClr val="tx1"/>
                          </a:solidFill>
                          <a:effectLst/>
                          <a:latin typeface="Comic Sans MS" pitchFamily="66" charset="0"/>
                        </a:rPr>
                        <a:t>Client identifies areas of change.</a:t>
                      </a: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Char char="§"/>
                        <a:tabLst/>
                      </a:pPr>
                      <a:r>
                        <a:rPr kumimoji="0" lang="en-GB" sz="2000" b="1" i="0" u="none" strike="noStrike" cap="none" normalizeH="0" baseline="0" dirty="0">
                          <a:ln>
                            <a:noFill/>
                          </a:ln>
                          <a:solidFill>
                            <a:schemeClr val="tx1"/>
                          </a:solidFill>
                          <a:effectLst/>
                          <a:latin typeface="Comic Sans MS" pitchFamily="66" charset="0"/>
                        </a:rPr>
                        <a:t>Community development- identify shared concerns-plan action</a:t>
                      </a: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endParaRPr kumimoji="0" lang="en-GB" sz="1700" b="1" i="0" u="none" strike="noStrike" cap="none" normalizeH="0" baseline="0" dirty="0">
                        <a:ln>
                          <a:noFill/>
                        </a:ln>
                        <a:solidFill>
                          <a:srgbClr val="A50021"/>
                        </a:solidFill>
                        <a:effectLst/>
                        <a:latin typeface="Comic Sans MS" pitchFamily="66" charset="0"/>
                      </a:endParaRPr>
                    </a:p>
                  </a:txBody>
                  <a:tcPr marL="93475" marR="93475" marT="46745" marB="46745"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r>
                        <a:rPr kumimoji="0" lang="en-GB" sz="2000" b="1" i="0" u="none" strike="noStrike" cap="none" normalizeH="0" baseline="0" dirty="0">
                          <a:ln>
                            <a:noFill/>
                          </a:ln>
                          <a:solidFill>
                            <a:srgbClr val="A50021"/>
                          </a:solidFill>
                          <a:effectLst/>
                          <a:latin typeface="Comic Sans MS" pitchFamily="66" charset="0"/>
                        </a:rPr>
                        <a:t>Evaluation</a:t>
                      </a: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Char char="§"/>
                        <a:tabLst/>
                      </a:pPr>
                      <a:r>
                        <a:rPr kumimoji="0" lang="en-GB" sz="2000" b="1" i="0" u="none" strike="noStrike" cap="none" normalizeH="0" baseline="0" dirty="0">
                          <a:ln>
                            <a:noFill/>
                          </a:ln>
                          <a:solidFill>
                            <a:schemeClr val="tx1"/>
                          </a:solidFill>
                          <a:effectLst/>
                          <a:latin typeface="Comic Sans MS" pitchFamily="66" charset="0"/>
                        </a:rPr>
                        <a:t>Extent to which specified aims met (outcome evaluation)</a:t>
                      </a: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Char char="§"/>
                        <a:tabLst/>
                      </a:pPr>
                      <a:r>
                        <a:rPr kumimoji="0" lang="en-GB" sz="2000" b="1" i="0" u="none" strike="noStrike" cap="none" normalizeH="0" baseline="0" dirty="0">
                          <a:ln>
                            <a:noFill/>
                          </a:ln>
                          <a:solidFill>
                            <a:schemeClr val="tx1"/>
                          </a:solidFill>
                          <a:effectLst/>
                          <a:latin typeface="Comic Sans MS" pitchFamily="66" charset="0"/>
                        </a:rPr>
                        <a:t>How group has been empowered  (process evaluation)</a:t>
                      </a: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Char char="§"/>
                        <a:tabLst/>
                      </a:pPr>
                      <a:endParaRPr kumimoji="0" lang="en-GB" sz="1700" b="1" i="0" u="none" strike="noStrike" cap="none" normalizeH="0" baseline="0" dirty="0">
                        <a:ln>
                          <a:noFill/>
                        </a:ln>
                        <a:solidFill>
                          <a:schemeClr val="tx1"/>
                        </a:solidFill>
                        <a:effectLst/>
                        <a:latin typeface="Comic Sans MS" pitchFamily="66" charset="0"/>
                      </a:endParaRPr>
                    </a:p>
                  </a:txBody>
                  <a:tcPr marL="93475" marR="93475" marT="46745" marB="46745"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r>
                        <a:rPr kumimoji="0" lang="en-GB" sz="2000" b="1" i="0" u="none" strike="noStrike" cap="none" normalizeH="0" baseline="0" dirty="0">
                          <a:ln>
                            <a:noFill/>
                          </a:ln>
                          <a:solidFill>
                            <a:srgbClr val="A50021"/>
                          </a:solidFill>
                          <a:effectLst/>
                          <a:latin typeface="Comic Sans MS" pitchFamily="66" charset="0"/>
                        </a:rPr>
                        <a:t>Disadvantages</a:t>
                      </a: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Char char="§"/>
                        <a:tabLst/>
                      </a:pPr>
                      <a:r>
                        <a:rPr kumimoji="0" lang="en-GB" sz="1800" b="1" i="0" u="none" strike="noStrike" cap="none" normalizeH="0" baseline="0" dirty="0">
                          <a:ln>
                            <a:noFill/>
                          </a:ln>
                          <a:solidFill>
                            <a:schemeClr val="tx1"/>
                          </a:solidFill>
                          <a:effectLst/>
                          <a:latin typeface="Comic Sans MS" pitchFamily="66" charset="0"/>
                        </a:rPr>
                        <a:t>Evaluation problematic-long term-difficult to decide the causes of change.</a:t>
                      </a: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Char char="§"/>
                        <a:tabLst/>
                      </a:pPr>
                      <a:r>
                        <a:rPr kumimoji="0" lang="en-GB" sz="1800" b="1" i="0" u="none" strike="noStrike" cap="none" normalizeH="0" baseline="0" dirty="0">
                          <a:ln>
                            <a:noFill/>
                          </a:ln>
                          <a:solidFill>
                            <a:schemeClr val="tx1"/>
                          </a:solidFill>
                          <a:effectLst/>
                          <a:latin typeface="Comic Sans MS" pitchFamily="66" charset="0"/>
                        </a:rPr>
                        <a:t>Community development time-consuming and expensive</a:t>
                      </a: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Char char="§"/>
                        <a:tabLst/>
                      </a:pPr>
                      <a:r>
                        <a:rPr kumimoji="0" lang="en-GB" sz="1800" b="1" i="0" u="none" strike="noStrike" cap="none" normalizeH="0" baseline="0" dirty="0">
                          <a:ln>
                            <a:noFill/>
                          </a:ln>
                          <a:solidFill>
                            <a:schemeClr val="tx1"/>
                          </a:solidFill>
                          <a:effectLst/>
                          <a:latin typeface="Comic Sans MS" pitchFamily="66" charset="0"/>
                        </a:rPr>
                        <a:t>Relinquishing control difficult- for many professionals</a:t>
                      </a:r>
                    </a:p>
                  </a:txBody>
                  <a:tcPr marL="93475" marR="93475" marT="46745" marB="46745"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extLst>
                  <a:ext uri="{0D108BD9-81ED-4DB2-BD59-A6C34878D82A}">
                    <a16:rowId xmlns:a16="http://schemas.microsoft.com/office/drawing/2014/main" val="10000"/>
                  </a:ext>
                </a:extLst>
              </a:tr>
            </a:tbl>
          </a:graphicData>
        </a:graphic>
      </p:graphicFrame>
    </p:spTree>
    <p:extLst>
      <p:ext uri="{BB962C8B-B14F-4D97-AF65-F5344CB8AC3E}">
        <p14:creationId xmlns:p14="http://schemas.microsoft.com/office/powerpoint/2010/main" val="30332740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9950FC9-96F8-481E-B2FF-741D34A8F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2B2B4586-EC5C-4ED3-82D8-63143F7C70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62012" y="0"/>
            <a:ext cx="6829989" cy="6858000"/>
          </a:xfrm>
          <a:custGeom>
            <a:avLst/>
            <a:gdLst>
              <a:gd name="connsiteX0" fmla="*/ 0 w 6829989"/>
              <a:gd name="connsiteY0" fmla="*/ 0 h 6858000"/>
              <a:gd name="connsiteX1" fmla="*/ 6829989 w 6829989"/>
              <a:gd name="connsiteY1" fmla="*/ 0 h 6858000"/>
              <a:gd name="connsiteX2" fmla="*/ 6829989 w 6829989"/>
              <a:gd name="connsiteY2" fmla="*/ 6858000 h 6858000"/>
              <a:gd name="connsiteX3" fmla="*/ 1 w 6829989"/>
              <a:gd name="connsiteY3" fmla="*/ 6858000 h 6858000"/>
              <a:gd name="connsiteX4" fmla="*/ 4006 w 6829989"/>
              <a:gd name="connsiteY4" fmla="*/ 6854853 h 6858000"/>
              <a:gd name="connsiteX5" fmla="*/ 1619628 w 6829989"/>
              <a:gd name="connsiteY5" fmla="*/ 3429000 h 6858000"/>
              <a:gd name="connsiteX6" fmla="*/ 4006 w 6829989"/>
              <a:gd name="connsiteY6" fmla="*/ 314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29989" h="6858000">
                <a:moveTo>
                  <a:pt x="0" y="0"/>
                </a:moveTo>
                <a:lnTo>
                  <a:pt x="6829989" y="0"/>
                </a:lnTo>
                <a:lnTo>
                  <a:pt x="6829989" y="6858000"/>
                </a:lnTo>
                <a:lnTo>
                  <a:pt x="1" y="6858000"/>
                </a:lnTo>
                <a:lnTo>
                  <a:pt x="4006" y="6854853"/>
                </a:lnTo>
                <a:cubicBezTo>
                  <a:pt x="990707" y="6040555"/>
                  <a:pt x="1619628" y="4808224"/>
                  <a:pt x="1619628" y="3429000"/>
                </a:cubicBezTo>
                <a:cubicBezTo>
                  <a:pt x="1619628" y="2049777"/>
                  <a:pt x="990707" y="817446"/>
                  <a:pt x="4006" y="3148"/>
                </a:cubicBezTo>
                <a:close/>
              </a:path>
            </a:pathLst>
          </a:cu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FBD18CC4-F639-47CF-96DD-9BA6031B50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03038" y="1992863"/>
            <a:ext cx="1488962" cy="2872274"/>
          </a:xfrm>
          <a:custGeom>
            <a:avLst/>
            <a:gdLst>
              <a:gd name="connsiteX0" fmla="*/ 1436137 w 1488962"/>
              <a:gd name="connsiteY0" fmla="*/ 0 h 2872274"/>
              <a:gd name="connsiteX1" fmla="*/ 1488962 w 1488962"/>
              <a:gd name="connsiteY1" fmla="*/ 2668 h 2872274"/>
              <a:gd name="connsiteX2" fmla="*/ 1488962 w 1488962"/>
              <a:gd name="connsiteY2" fmla="*/ 2869607 h 2872274"/>
              <a:gd name="connsiteX3" fmla="*/ 1436137 w 1488962"/>
              <a:gd name="connsiteY3" fmla="*/ 2872274 h 2872274"/>
              <a:gd name="connsiteX4" fmla="*/ 0 w 1488962"/>
              <a:gd name="connsiteY4" fmla="*/ 1436137 h 2872274"/>
              <a:gd name="connsiteX5" fmla="*/ 1436137 w 1488962"/>
              <a:gd name="connsiteY5" fmla="*/ 0 h 2872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8962" h="2872274">
                <a:moveTo>
                  <a:pt x="1436137" y="0"/>
                </a:moveTo>
                <a:lnTo>
                  <a:pt x="1488962" y="2668"/>
                </a:lnTo>
                <a:lnTo>
                  <a:pt x="1488962" y="2869607"/>
                </a:lnTo>
                <a:lnTo>
                  <a:pt x="1436137" y="2872274"/>
                </a:lnTo>
                <a:cubicBezTo>
                  <a:pt x="642980" y="2872274"/>
                  <a:pt x="0" y="2229294"/>
                  <a:pt x="0" y="1436137"/>
                </a:cubicBezTo>
                <a:cubicBezTo>
                  <a:pt x="0" y="642980"/>
                  <a:pt x="642980" y="0"/>
                  <a:pt x="1436137" y="0"/>
                </a:cubicBezTo>
                <a:close/>
              </a:path>
            </a:pathLst>
          </a:custGeom>
          <a:solidFill>
            <a:schemeClr val="accent6">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p:cNvSpPr>
            <a:spLocks noGrp="1"/>
          </p:cNvSpPr>
          <p:nvPr>
            <p:ph type="title"/>
          </p:nvPr>
        </p:nvSpPr>
        <p:spPr>
          <a:xfrm>
            <a:off x="7458500" y="1091821"/>
            <a:ext cx="3366816" cy="4674358"/>
          </a:xfrm>
        </p:spPr>
        <p:txBody>
          <a:bodyPr anchor="ctr">
            <a:normAutofit/>
          </a:bodyPr>
          <a:lstStyle/>
          <a:p>
            <a:r>
              <a:rPr lang="en-GB" sz="6600">
                <a:solidFill>
                  <a:schemeClr val="bg1"/>
                </a:solidFill>
              </a:rPr>
              <a:t>Social Change</a:t>
            </a:r>
          </a:p>
        </p:txBody>
      </p:sp>
      <p:sp>
        <p:nvSpPr>
          <p:cNvPr id="2" name="Content Placeholder 1"/>
          <p:cNvSpPr>
            <a:spLocks noGrp="1"/>
          </p:cNvSpPr>
          <p:nvPr>
            <p:ph idx="1"/>
          </p:nvPr>
        </p:nvSpPr>
        <p:spPr>
          <a:xfrm>
            <a:off x="293427" y="102358"/>
            <a:ext cx="6059605" cy="6075937"/>
          </a:xfrm>
        </p:spPr>
        <p:txBody>
          <a:bodyPr anchor="ctr">
            <a:normAutofit lnSpcReduction="10000"/>
          </a:bodyPr>
          <a:lstStyle/>
          <a:p>
            <a:r>
              <a:rPr lang="en-GB" sz="2400" dirty="0">
                <a:solidFill>
                  <a:schemeClr val="tx1">
                    <a:lumMod val="85000"/>
                    <a:lumOff val="15000"/>
                  </a:schemeClr>
                </a:solidFill>
              </a:rPr>
              <a:t>Aim</a:t>
            </a:r>
          </a:p>
          <a:p>
            <a:r>
              <a:rPr lang="en-GB" sz="2400" dirty="0">
                <a:solidFill>
                  <a:schemeClr val="tx1">
                    <a:lumMod val="85000"/>
                    <a:lumOff val="15000"/>
                  </a:schemeClr>
                </a:solidFill>
              </a:rPr>
              <a:t>Policy and environmental change.</a:t>
            </a:r>
          </a:p>
          <a:p>
            <a:r>
              <a:rPr lang="en-GB" sz="2400" dirty="0">
                <a:solidFill>
                  <a:schemeClr val="tx1">
                    <a:lumMod val="85000"/>
                    <a:lumOff val="15000"/>
                  </a:schemeClr>
                </a:solidFill>
              </a:rPr>
              <a:t>To make the healthier choice the easier choice.</a:t>
            </a:r>
          </a:p>
          <a:p>
            <a:pPr marL="365760" indent="-256032">
              <a:buNone/>
              <a:defRPr/>
            </a:pPr>
            <a:r>
              <a:rPr lang="en-GB" sz="2400" dirty="0">
                <a:solidFill>
                  <a:schemeClr val="tx1">
                    <a:lumMod val="85000"/>
                    <a:lumOff val="15000"/>
                  </a:schemeClr>
                </a:solidFill>
              </a:rPr>
              <a:t>Method </a:t>
            </a:r>
          </a:p>
          <a:p>
            <a:pPr marL="365760" indent="-256032">
              <a:buFont typeface="Wingdings" pitchFamily="2" charset="2"/>
              <a:buChar char="§"/>
              <a:defRPr/>
            </a:pPr>
            <a:r>
              <a:rPr lang="en-GB" sz="2400" dirty="0">
                <a:solidFill>
                  <a:schemeClr val="tx1">
                    <a:lumMod val="85000"/>
                    <a:lumOff val="15000"/>
                  </a:schemeClr>
                </a:solidFill>
              </a:rPr>
              <a:t> Targeting groups- organisational level (top-down).</a:t>
            </a:r>
          </a:p>
          <a:p>
            <a:pPr marL="365760" indent="-256032">
              <a:buFont typeface="Wingdings" pitchFamily="2" charset="2"/>
              <a:buChar char="§"/>
              <a:defRPr/>
            </a:pPr>
            <a:r>
              <a:rPr lang="en-GB" sz="2400" dirty="0">
                <a:solidFill>
                  <a:schemeClr val="tx1">
                    <a:lumMod val="85000"/>
                    <a:lumOff val="15000"/>
                  </a:schemeClr>
                </a:solidFill>
              </a:rPr>
              <a:t>Public health legislation.</a:t>
            </a:r>
          </a:p>
          <a:p>
            <a:pPr marL="365760" indent="-256032">
              <a:buFont typeface="Wingdings" pitchFamily="2" charset="2"/>
              <a:buChar char="§"/>
              <a:defRPr/>
            </a:pPr>
            <a:r>
              <a:rPr lang="en-GB" sz="2400" dirty="0">
                <a:solidFill>
                  <a:schemeClr val="tx1">
                    <a:lumMod val="85000"/>
                    <a:lumOff val="15000"/>
                  </a:schemeClr>
                </a:solidFill>
              </a:rPr>
              <a:t>Support of groups or populations.</a:t>
            </a:r>
          </a:p>
          <a:p>
            <a:pPr marL="365760" indent="-256032">
              <a:buFont typeface="Wingdings" pitchFamily="2" charset="2"/>
              <a:buChar char="§"/>
              <a:defRPr/>
            </a:pPr>
            <a:r>
              <a:rPr lang="en-GB" sz="2400" dirty="0">
                <a:solidFill>
                  <a:schemeClr val="tx1">
                    <a:lumMod val="85000"/>
                    <a:lumOff val="15000"/>
                  </a:schemeClr>
                </a:solidFill>
              </a:rPr>
              <a:t>Lobbying, policy planning.</a:t>
            </a:r>
          </a:p>
          <a:p>
            <a:pPr marL="365760" indent="-256032">
              <a:buNone/>
              <a:defRPr/>
            </a:pPr>
            <a:endParaRPr lang="en-GB" sz="2400" dirty="0">
              <a:solidFill>
                <a:schemeClr val="tx1">
                  <a:lumMod val="85000"/>
                  <a:lumOff val="15000"/>
                </a:schemeClr>
              </a:solidFill>
            </a:endParaRPr>
          </a:p>
          <a:p>
            <a:pPr marL="365760" indent="-256032">
              <a:buNone/>
              <a:defRPr/>
            </a:pPr>
            <a:r>
              <a:rPr lang="en-GB" sz="2400" dirty="0">
                <a:solidFill>
                  <a:schemeClr val="tx1">
                    <a:lumMod val="85000"/>
                    <a:lumOff val="15000"/>
                  </a:schemeClr>
                </a:solidFill>
              </a:rPr>
              <a:t>Evaluation</a:t>
            </a:r>
          </a:p>
          <a:p>
            <a:pPr marL="365760" indent="-256032">
              <a:buFont typeface="Wingdings" pitchFamily="2" charset="2"/>
              <a:buChar char="§"/>
              <a:defRPr/>
            </a:pPr>
            <a:r>
              <a:rPr lang="en-GB" sz="2400" dirty="0">
                <a:solidFill>
                  <a:schemeClr val="tx1">
                    <a:lumMod val="85000"/>
                    <a:lumOff val="15000"/>
                  </a:schemeClr>
                </a:solidFill>
              </a:rPr>
              <a:t> Effectiveness of policy change. </a:t>
            </a:r>
          </a:p>
          <a:p>
            <a:pPr marL="365760" indent="-256032">
              <a:buNone/>
              <a:defRPr/>
            </a:pPr>
            <a:r>
              <a:rPr lang="en-GB" sz="2400" dirty="0">
                <a:solidFill>
                  <a:schemeClr val="tx1">
                    <a:lumMod val="85000"/>
                    <a:lumOff val="15000"/>
                  </a:schemeClr>
                </a:solidFill>
              </a:rPr>
              <a:t>	 E.g. </a:t>
            </a:r>
            <a:r>
              <a:rPr lang="en-GB" sz="2400" b="1" dirty="0">
                <a:solidFill>
                  <a:schemeClr val="tx1">
                    <a:lumMod val="85000"/>
                    <a:lumOff val="15000"/>
                  </a:schemeClr>
                </a:solidFill>
              </a:rPr>
              <a:t>smoking /drinking </a:t>
            </a:r>
          </a:p>
          <a:p>
            <a:endParaRPr lang="en-GB" sz="1400" dirty="0">
              <a:solidFill>
                <a:schemeClr val="tx1">
                  <a:lumMod val="85000"/>
                  <a:lumOff val="15000"/>
                </a:schemeClr>
              </a:solidFill>
            </a:endParaRPr>
          </a:p>
          <a:p>
            <a:endParaRPr lang="en-GB" sz="1400" dirty="0">
              <a:solidFill>
                <a:schemeClr val="tx1">
                  <a:lumMod val="85000"/>
                  <a:lumOff val="15000"/>
                </a:schemeClr>
              </a:solidFill>
            </a:endParaRPr>
          </a:p>
        </p:txBody>
      </p:sp>
    </p:spTree>
    <p:extLst>
      <p:ext uri="{BB962C8B-B14F-4D97-AF65-F5344CB8AC3E}">
        <p14:creationId xmlns:p14="http://schemas.microsoft.com/office/powerpoint/2010/main" val="37712378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74484" name="Rectangle 574483">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78068" y="4633546"/>
            <a:ext cx="11438793" cy="1844256"/>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9698" name="Rectangle 2"/>
          <p:cNvSpPr>
            <a:spLocks noGrp="1" noChangeArrowheads="1"/>
          </p:cNvSpPr>
          <p:nvPr>
            <p:ph type="title" idx="4294967295"/>
          </p:nvPr>
        </p:nvSpPr>
        <p:spPr>
          <a:xfrm>
            <a:off x="526073" y="4756638"/>
            <a:ext cx="11139854" cy="930447"/>
          </a:xfrm>
        </p:spPr>
        <p:txBody>
          <a:bodyPr vert="horz" lIns="91440" tIns="45720" rIns="91440" bIns="45720" rtlCol="0" anchor="b">
            <a:normAutofit/>
          </a:bodyPr>
          <a:lstStyle/>
          <a:p>
            <a:pPr algn="ctr">
              <a:defRPr/>
            </a:pPr>
            <a:r>
              <a:rPr lang="en-US" sz="5400" kern="1200">
                <a:solidFill>
                  <a:schemeClr val="bg1"/>
                </a:solidFill>
                <a:latin typeface="+mj-lt"/>
                <a:ea typeface="+mj-ea"/>
                <a:cs typeface="+mj-cs"/>
              </a:rPr>
              <a:t>Social Change</a:t>
            </a:r>
          </a:p>
        </p:txBody>
      </p:sp>
      <p:cxnSp>
        <p:nvCxnSpPr>
          <p:cNvPr id="574486" name="Straight Connector 574485">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09800" y="5738691"/>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graphicFrame>
        <p:nvGraphicFramePr>
          <p:cNvPr id="574479" name="Group 15"/>
          <p:cNvGraphicFramePr>
            <a:graphicFrameLocks noGrp="1"/>
          </p:cNvGraphicFramePr>
          <p:nvPr>
            <p:extLst>
              <p:ext uri="{D42A27DB-BD31-4B8C-83A1-F6EECF244321}">
                <p14:modId xmlns:p14="http://schemas.microsoft.com/office/powerpoint/2010/main" val="1399717601"/>
              </p:ext>
            </p:extLst>
          </p:nvPr>
        </p:nvGraphicFramePr>
        <p:xfrm>
          <a:off x="1041738" y="307731"/>
          <a:ext cx="10053426" cy="4007572"/>
        </p:xfrm>
        <a:graphic>
          <a:graphicData uri="http://schemas.openxmlformats.org/drawingml/2006/table">
            <a:tbl>
              <a:tblPr/>
              <a:tblGrid>
                <a:gridCol w="2854877">
                  <a:extLst>
                    <a:ext uri="{9D8B030D-6E8A-4147-A177-3AD203B41FA5}">
                      <a16:colId xmlns:a16="http://schemas.microsoft.com/office/drawing/2014/main" val="20000"/>
                    </a:ext>
                  </a:extLst>
                </a:gridCol>
                <a:gridCol w="2405290">
                  <a:extLst>
                    <a:ext uri="{9D8B030D-6E8A-4147-A177-3AD203B41FA5}">
                      <a16:colId xmlns:a16="http://schemas.microsoft.com/office/drawing/2014/main" val="20001"/>
                    </a:ext>
                  </a:extLst>
                </a:gridCol>
                <a:gridCol w="2387969">
                  <a:extLst>
                    <a:ext uri="{9D8B030D-6E8A-4147-A177-3AD203B41FA5}">
                      <a16:colId xmlns:a16="http://schemas.microsoft.com/office/drawing/2014/main" val="20002"/>
                    </a:ext>
                  </a:extLst>
                </a:gridCol>
                <a:gridCol w="2405290">
                  <a:extLst>
                    <a:ext uri="{9D8B030D-6E8A-4147-A177-3AD203B41FA5}">
                      <a16:colId xmlns:a16="http://schemas.microsoft.com/office/drawing/2014/main" val="20003"/>
                    </a:ext>
                  </a:extLst>
                </a:gridCol>
              </a:tblGrid>
              <a:tr h="3997637">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r>
                        <a:rPr kumimoji="0" lang="en-GB" sz="2000" b="1" i="0" u="none" strike="noStrike" cap="none" normalizeH="0" baseline="0" dirty="0">
                          <a:ln>
                            <a:noFill/>
                          </a:ln>
                          <a:solidFill>
                            <a:srgbClr val="A50021"/>
                          </a:solidFill>
                          <a:effectLst/>
                          <a:latin typeface="Comic Sans MS" pitchFamily="66" charset="0"/>
                        </a:rPr>
                        <a:t>Aim </a:t>
                      </a:r>
                      <a:endParaRPr kumimoji="0" lang="en-GB" sz="2000" b="1" i="0" u="none" strike="noStrike" cap="none" normalizeH="0" baseline="0" dirty="0">
                        <a:ln>
                          <a:noFill/>
                        </a:ln>
                        <a:solidFill>
                          <a:schemeClr val="tx1"/>
                        </a:solidFill>
                        <a:effectLst/>
                        <a:latin typeface="Comic Sans MS" pitchFamily="66" charset="0"/>
                      </a:endParaRP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Char char="§"/>
                        <a:tabLst/>
                      </a:pPr>
                      <a:r>
                        <a:rPr kumimoji="0" lang="en-GB" sz="2000" b="1" i="0" u="none" strike="noStrike" cap="none" normalizeH="0" baseline="0" dirty="0">
                          <a:ln>
                            <a:noFill/>
                          </a:ln>
                          <a:solidFill>
                            <a:schemeClr val="tx1"/>
                          </a:solidFill>
                          <a:effectLst/>
                          <a:latin typeface="Comic Sans MS" pitchFamily="66" charset="0"/>
                        </a:rPr>
                        <a:t>Policy and environmental changes</a:t>
                      </a: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Char char="§"/>
                        <a:tabLst/>
                      </a:pPr>
                      <a:r>
                        <a:rPr kumimoji="0" lang="en-GB" sz="2000" b="1" i="0" u="none" strike="noStrike" cap="none" normalizeH="0" baseline="0" dirty="0">
                          <a:ln>
                            <a:noFill/>
                          </a:ln>
                          <a:solidFill>
                            <a:schemeClr val="tx1"/>
                          </a:solidFill>
                          <a:effectLst/>
                          <a:latin typeface="Comic Sans MS" pitchFamily="66" charset="0"/>
                        </a:rPr>
                        <a:t>To make the healthier choice the easier choice</a:t>
                      </a:r>
                    </a:p>
                  </a:txBody>
                  <a:tcPr marL="106132" marR="106132" marT="53066" marB="53066"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r>
                        <a:rPr kumimoji="0" lang="en-GB" sz="2000" b="1" i="0" u="none" strike="noStrike" cap="none" normalizeH="0" baseline="0" dirty="0">
                          <a:ln>
                            <a:noFill/>
                          </a:ln>
                          <a:solidFill>
                            <a:srgbClr val="A50021"/>
                          </a:solidFill>
                          <a:effectLst/>
                          <a:latin typeface="Comic Sans MS" pitchFamily="66" charset="0"/>
                        </a:rPr>
                        <a:t>Method </a:t>
                      </a: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Char char="§"/>
                        <a:tabLst/>
                      </a:pPr>
                      <a:r>
                        <a:rPr kumimoji="0" lang="en-GB" sz="2000" b="1" i="0" u="none" strike="noStrike" cap="none" normalizeH="0" baseline="0" dirty="0">
                          <a:ln>
                            <a:noFill/>
                          </a:ln>
                          <a:solidFill>
                            <a:srgbClr val="A50021"/>
                          </a:solidFill>
                          <a:effectLst/>
                          <a:latin typeface="Comic Sans MS" pitchFamily="66" charset="0"/>
                        </a:rPr>
                        <a:t> </a:t>
                      </a:r>
                      <a:r>
                        <a:rPr kumimoji="0" lang="en-GB" sz="2000" b="1" i="0" u="none" strike="noStrike" cap="none" normalizeH="0" baseline="0" dirty="0">
                          <a:ln>
                            <a:noFill/>
                          </a:ln>
                          <a:solidFill>
                            <a:schemeClr val="tx1"/>
                          </a:solidFill>
                          <a:effectLst/>
                          <a:latin typeface="Comic Sans MS" pitchFamily="66" charset="0"/>
                        </a:rPr>
                        <a:t>Targeting groups- organisational level (top-down)</a:t>
                      </a: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Char char="§"/>
                        <a:tabLst/>
                      </a:pPr>
                      <a:r>
                        <a:rPr kumimoji="0" lang="en-GB" sz="2000" b="1" i="0" u="none" strike="noStrike" cap="none" normalizeH="0" baseline="0" dirty="0">
                          <a:ln>
                            <a:noFill/>
                          </a:ln>
                          <a:solidFill>
                            <a:schemeClr val="tx1"/>
                          </a:solidFill>
                          <a:effectLst/>
                          <a:latin typeface="Comic Sans MS" pitchFamily="66" charset="0"/>
                        </a:rPr>
                        <a:t>Public health legislation</a:t>
                      </a: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Char char="§"/>
                        <a:tabLst/>
                      </a:pPr>
                      <a:r>
                        <a:rPr kumimoji="0" lang="en-GB" sz="2000" b="1" i="0" u="none" strike="noStrike" cap="none" normalizeH="0" baseline="0" dirty="0">
                          <a:ln>
                            <a:noFill/>
                          </a:ln>
                          <a:solidFill>
                            <a:schemeClr val="tx1"/>
                          </a:solidFill>
                          <a:effectLst/>
                          <a:latin typeface="Comic Sans MS" pitchFamily="66" charset="0"/>
                        </a:rPr>
                        <a:t>Support of groups or populations</a:t>
                      </a: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Char char="§"/>
                        <a:tabLst/>
                      </a:pPr>
                      <a:r>
                        <a:rPr kumimoji="0" lang="en-GB" sz="2000" b="1" i="0" u="none" strike="noStrike" cap="none" normalizeH="0" baseline="0" dirty="0">
                          <a:ln>
                            <a:noFill/>
                          </a:ln>
                          <a:solidFill>
                            <a:schemeClr val="tx1"/>
                          </a:solidFill>
                          <a:effectLst/>
                          <a:latin typeface="Comic Sans MS" pitchFamily="66" charset="0"/>
                        </a:rPr>
                        <a:t>Lobbying, policy planning</a:t>
                      </a:r>
                      <a:endParaRPr kumimoji="0" lang="en-GB" sz="2000" b="1" i="0" u="none" strike="noStrike" cap="none" normalizeH="0" baseline="0" dirty="0">
                        <a:ln>
                          <a:noFill/>
                        </a:ln>
                        <a:solidFill>
                          <a:srgbClr val="A50021"/>
                        </a:solidFill>
                        <a:effectLst/>
                        <a:latin typeface="Comic Sans MS" pitchFamily="66" charset="0"/>
                      </a:endParaRPr>
                    </a:p>
                  </a:txBody>
                  <a:tcPr marL="106132" marR="106132" marT="53066" marB="53066"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r>
                        <a:rPr kumimoji="0" lang="en-GB" sz="2000" b="1" i="0" u="none" strike="noStrike" cap="none" normalizeH="0" baseline="0">
                          <a:ln>
                            <a:noFill/>
                          </a:ln>
                          <a:solidFill>
                            <a:srgbClr val="A50021"/>
                          </a:solidFill>
                          <a:effectLst/>
                          <a:latin typeface="Comic Sans MS" pitchFamily="66" charset="0"/>
                        </a:rPr>
                        <a:t>Evaluation</a:t>
                      </a: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Char char="§"/>
                        <a:tabLst/>
                      </a:pPr>
                      <a:r>
                        <a:rPr kumimoji="0" lang="en-GB" sz="2000" b="1" i="0" u="none" strike="noStrike" cap="none" normalizeH="0" baseline="0">
                          <a:ln>
                            <a:noFill/>
                          </a:ln>
                          <a:solidFill>
                            <a:srgbClr val="A50021"/>
                          </a:solidFill>
                          <a:effectLst/>
                          <a:latin typeface="Comic Sans MS" pitchFamily="66" charset="0"/>
                        </a:rPr>
                        <a:t> </a:t>
                      </a:r>
                      <a:r>
                        <a:rPr kumimoji="0" lang="en-GB" sz="2000" b="1" i="0" u="none" strike="noStrike" cap="none" normalizeH="0" baseline="0">
                          <a:ln>
                            <a:noFill/>
                          </a:ln>
                          <a:solidFill>
                            <a:schemeClr val="tx1"/>
                          </a:solidFill>
                          <a:effectLst/>
                          <a:latin typeface="Comic Sans MS" pitchFamily="66" charset="0"/>
                        </a:rPr>
                        <a:t>Effectiveness of policy change</a:t>
                      </a:r>
                      <a:endParaRPr kumimoji="0" lang="en-GB" sz="2000" b="1" i="0" u="none" strike="noStrike" cap="none" normalizeH="0" baseline="0">
                        <a:ln>
                          <a:noFill/>
                        </a:ln>
                        <a:solidFill>
                          <a:srgbClr val="A50021"/>
                        </a:solidFill>
                        <a:effectLst/>
                        <a:latin typeface="Comic Sans MS" pitchFamily="66" charset="0"/>
                      </a:endParaRPr>
                    </a:p>
                  </a:txBody>
                  <a:tcPr marL="106132" marR="106132" marT="53066" marB="53066"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r>
                        <a:rPr kumimoji="0" lang="en-GB" sz="2000" b="1" i="0" u="none" strike="noStrike" cap="none" normalizeH="0" baseline="0" dirty="0">
                          <a:ln>
                            <a:noFill/>
                          </a:ln>
                          <a:solidFill>
                            <a:srgbClr val="A50021"/>
                          </a:solidFill>
                          <a:effectLst/>
                          <a:latin typeface="Comic Sans MS" pitchFamily="66" charset="0"/>
                        </a:rPr>
                        <a:t>Disadvantages</a:t>
                      </a: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Char char="§"/>
                        <a:tabLst/>
                      </a:pPr>
                      <a:r>
                        <a:rPr kumimoji="0" lang="en-GB" sz="2000" b="1" i="0" u="none" strike="noStrike" cap="none" normalizeH="0" baseline="0" dirty="0">
                          <a:ln>
                            <a:noFill/>
                          </a:ln>
                          <a:solidFill>
                            <a:srgbClr val="A50021"/>
                          </a:solidFill>
                          <a:effectLst/>
                          <a:latin typeface="Comic Sans MS" pitchFamily="66" charset="0"/>
                        </a:rPr>
                        <a:t> </a:t>
                      </a:r>
                      <a:r>
                        <a:rPr kumimoji="0" lang="en-GB" sz="2000" b="1" i="0" u="none" strike="noStrike" cap="none" normalizeH="0" baseline="0" dirty="0">
                          <a:ln>
                            <a:noFill/>
                          </a:ln>
                          <a:solidFill>
                            <a:schemeClr val="tx1"/>
                          </a:solidFill>
                          <a:effectLst/>
                          <a:latin typeface="Comic Sans MS" pitchFamily="66" charset="0"/>
                        </a:rPr>
                        <a:t>Long term and expensive</a:t>
                      </a: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Char char="§"/>
                        <a:tabLst/>
                      </a:pPr>
                      <a:r>
                        <a:rPr kumimoji="0" lang="en-GB" sz="2000" b="1" i="0" u="none" strike="noStrike" cap="none" normalizeH="0" baseline="0" dirty="0">
                          <a:ln>
                            <a:noFill/>
                          </a:ln>
                          <a:solidFill>
                            <a:schemeClr val="tx1"/>
                          </a:solidFill>
                          <a:effectLst/>
                          <a:latin typeface="Comic Sans MS" pitchFamily="66" charset="0"/>
                        </a:rPr>
                        <a:t>Politically sensitive e.g. no smoking in all public places.</a:t>
                      </a:r>
                      <a:endParaRPr kumimoji="0" lang="en-GB" sz="2000" b="1" i="0" u="none" strike="noStrike" cap="none" normalizeH="0" baseline="0" dirty="0">
                        <a:ln>
                          <a:noFill/>
                        </a:ln>
                        <a:solidFill>
                          <a:srgbClr val="A50021"/>
                        </a:solidFill>
                        <a:effectLst/>
                        <a:latin typeface="Comic Sans MS" pitchFamily="66" charset="0"/>
                      </a:endParaRPr>
                    </a:p>
                  </a:txBody>
                  <a:tcPr marL="106132" marR="106132" marT="53066" marB="53066"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extLst>
                  <a:ext uri="{0D108BD9-81ED-4DB2-BD59-A6C34878D82A}">
                    <a16:rowId xmlns:a16="http://schemas.microsoft.com/office/drawing/2014/main" val="10000"/>
                  </a:ext>
                </a:extLst>
              </a:tr>
            </a:tbl>
          </a:graphicData>
        </a:graphic>
      </p:graphicFrame>
    </p:spTree>
    <p:extLst>
      <p:ext uri="{BB962C8B-B14F-4D97-AF65-F5344CB8AC3E}">
        <p14:creationId xmlns:p14="http://schemas.microsoft.com/office/powerpoint/2010/main" val="14100522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p:nvSpPr>
          <p:cNvPr id="30728" name="Rectangle 30727">
            <a:extLst>
              <a:ext uri="{FF2B5EF4-FFF2-40B4-BE49-F238E27FC236}">
                <a16:creationId xmlns:a16="http://schemas.microsoft.com/office/drawing/2014/main" id="{F98ED85F-DCEE-4B50-802E-71A6E3E12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722" name="Rectangle 2"/>
          <p:cNvSpPr>
            <a:spLocks noGrp="1" noChangeArrowheads="1"/>
          </p:cNvSpPr>
          <p:nvPr>
            <p:ph type="title"/>
          </p:nvPr>
        </p:nvSpPr>
        <p:spPr>
          <a:xfrm>
            <a:off x="838200" y="631825"/>
            <a:ext cx="10515600" cy="1325563"/>
          </a:xfrm>
        </p:spPr>
        <p:txBody>
          <a:bodyPr>
            <a:normAutofit/>
          </a:bodyPr>
          <a:lstStyle/>
          <a:p>
            <a:pPr>
              <a:defRPr/>
            </a:pPr>
            <a:r>
              <a:rPr lang="en-US" dirty="0">
                <a:solidFill>
                  <a:schemeClr val="bg1"/>
                </a:solidFill>
              </a:rPr>
              <a:t>Empowerment - </a:t>
            </a:r>
            <a:r>
              <a:rPr lang="en-GB" dirty="0" err="1">
                <a:solidFill>
                  <a:schemeClr val="bg1"/>
                </a:solidFill>
              </a:rPr>
              <a:t>Rissell</a:t>
            </a:r>
            <a:r>
              <a:rPr lang="en-GB" dirty="0">
                <a:solidFill>
                  <a:schemeClr val="bg1"/>
                </a:solidFill>
              </a:rPr>
              <a:t> (1994) </a:t>
            </a:r>
            <a:endParaRPr lang="en-US" dirty="0">
              <a:solidFill>
                <a:schemeClr val="bg1"/>
              </a:solidFill>
            </a:endParaRPr>
          </a:p>
        </p:txBody>
      </p:sp>
      <p:cxnSp>
        <p:nvCxnSpPr>
          <p:cNvPr id="30730" name="Straight Connector 30729">
            <a:extLst>
              <a:ext uri="{FF2B5EF4-FFF2-40B4-BE49-F238E27FC236}">
                <a16:creationId xmlns:a16="http://schemas.microsoft.com/office/drawing/2014/main" id="{E8E35B83-1EC3-4F87-9D54-D863463351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7636" y="1957388"/>
            <a:ext cx="1039672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30723" name="Rectangle 3"/>
          <p:cNvSpPr>
            <a:spLocks noGrp="1" noChangeArrowheads="1"/>
          </p:cNvSpPr>
          <p:nvPr>
            <p:ph idx="1"/>
          </p:nvPr>
        </p:nvSpPr>
        <p:spPr>
          <a:xfrm>
            <a:off x="838200" y="2269172"/>
            <a:ext cx="10515600" cy="4131625"/>
          </a:xfrm>
        </p:spPr>
        <p:txBody>
          <a:bodyPr>
            <a:normAutofit/>
          </a:bodyPr>
          <a:lstStyle/>
          <a:p>
            <a:pPr eaLnBrk="1" hangingPunct="1"/>
            <a:r>
              <a:rPr lang="en-GB" altLang="en-US" sz="2400" dirty="0">
                <a:solidFill>
                  <a:schemeClr val="bg1"/>
                </a:solidFill>
              </a:rPr>
              <a:t>Suggests empowerment as the holy grail of health promotion, defining it as ‘a process through which people become strong enough to participate and sharing the control of, and influence events and institutions effecting their lives.</a:t>
            </a:r>
          </a:p>
          <a:p>
            <a:pPr eaLnBrk="1" hangingPunct="1"/>
            <a:endParaRPr lang="en-GB" altLang="en-US" sz="2400" dirty="0">
              <a:solidFill>
                <a:schemeClr val="bg1"/>
              </a:solidFill>
            </a:endParaRPr>
          </a:p>
          <a:p>
            <a:pPr eaLnBrk="1" hangingPunct="1"/>
            <a:r>
              <a:rPr lang="en-GB" altLang="en-US" sz="2400" dirty="0">
                <a:solidFill>
                  <a:schemeClr val="bg1"/>
                </a:solidFill>
              </a:rPr>
              <a:t>Tones (1995) argues that, for individuals to be empowered, they need to acquire information or decision-making skills’ Tones feels that health education is the mainstay of population health improvement.</a:t>
            </a:r>
          </a:p>
          <a:p>
            <a:pPr marL="0" indent="0" eaLnBrk="1" hangingPunct="1">
              <a:buNone/>
            </a:pPr>
            <a:endParaRPr lang="en-GB" altLang="en-US" sz="2400" dirty="0">
              <a:solidFill>
                <a:schemeClr val="bg1"/>
              </a:solidFill>
            </a:endParaRPr>
          </a:p>
          <a:p>
            <a:r>
              <a:rPr lang="en-GB" altLang="en-US" sz="2400" dirty="0">
                <a:solidFill>
                  <a:schemeClr val="bg1"/>
                </a:solidFill>
              </a:rPr>
              <a:t>Tones felt that if people are to feel more able to make changes in their lives, they need to be supported by the people around them – Communities.</a:t>
            </a:r>
          </a:p>
          <a:p>
            <a:pPr eaLnBrk="1" hangingPunct="1"/>
            <a:endParaRPr lang="en-GB" altLang="en-US" sz="2200" dirty="0">
              <a:solidFill>
                <a:schemeClr val="bg1"/>
              </a:solidFill>
            </a:endParaRPr>
          </a:p>
          <a:p>
            <a:pPr eaLnBrk="1" hangingPunct="1">
              <a:buFont typeface="Wingdings" pitchFamily="2" charset="2"/>
              <a:buNone/>
            </a:pPr>
            <a:endParaRPr lang="en-GB" altLang="en-US" sz="2200" dirty="0">
              <a:solidFill>
                <a:schemeClr val="bg1"/>
              </a:solidFill>
            </a:endParaRPr>
          </a:p>
          <a:p>
            <a:pPr eaLnBrk="1" hangingPunct="1"/>
            <a:endParaRPr lang="en-GB" altLang="en-US" sz="2200" dirty="0">
              <a:solidFill>
                <a:schemeClr val="bg1"/>
              </a:solidFill>
            </a:endParaRPr>
          </a:p>
        </p:txBody>
      </p:sp>
    </p:spTree>
    <p:extLst>
      <p:ext uri="{BB962C8B-B14F-4D97-AF65-F5344CB8AC3E}">
        <p14:creationId xmlns:p14="http://schemas.microsoft.com/office/powerpoint/2010/main" val="278663582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072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072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072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2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9159" name="Rectangle 49158">
            <a:extLst>
              <a:ext uri="{FF2B5EF4-FFF2-40B4-BE49-F238E27FC236}">
                <a16:creationId xmlns:a16="http://schemas.microsoft.com/office/drawing/2014/main" id="{488333BA-AE6E-427A-9B16-A39C8073F4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161" name="Rectangle 49160">
            <a:extLst>
              <a:ext uri="{FF2B5EF4-FFF2-40B4-BE49-F238E27FC236}">
                <a16:creationId xmlns:a16="http://schemas.microsoft.com/office/drawing/2014/main" id="{F98ED85F-DCEE-4B50-802E-71A6E3E12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bg1"/>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838200" y="631825"/>
            <a:ext cx="10515600" cy="1325563"/>
          </a:xfrm>
        </p:spPr>
        <p:txBody>
          <a:bodyPr>
            <a:normAutofit/>
          </a:bodyPr>
          <a:lstStyle/>
          <a:p>
            <a:pPr>
              <a:defRPr/>
            </a:pPr>
            <a:r>
              <a:rPr lang="en-GB" dirty="0"/>
              <a:t>References and Further Reading</a:t>
            </a:r>
          </a:p>
        </p:txBody>
      </p:sp>
      <p:sp>
        <p:nvSpPr>
          <p:cNvPr id="49154" name="Content Placeholder 1"/>
          <p:cNvSpPr>
            <a:spLocks noGrp="1"/>
          </p:cNvSpPr>
          <p:nvPr>
            <p:ph idx="1"/>
          </p:nvPr>
        </p:nvSpPr>
        <p:spPr>
          <a:xfrm>
            <a:off x="838200" y="2057400"/>
            <a:ext cx="10515600" cy="3871762"/>
          </a:xfrm>
        </p:spPr>
        <p:txBody>
          <a:bodyPr>
            <a:normAutofit/>
          </a:bodyPr>
          <a:lstStyle/>
          <a:p>
            <a:pPr eaLnBrk="1" hangingPunct="1"/>
            <a:r>
              <a:rPr lang="en-GB" altLang="en-US" sz="2000" dirty="0"/>
              <a:t>Doherty, J. and Hughes, M. (2009) </a:t>
            </a:r>
            <a:r>
              <a:rPr lang="en-GB" altLang="en-US" sz="2000" i="1" dirty="0"/>
              <a:t>Child Development Theory and Practice 0-11 </a:t>
            </a:r>
            <a:r>
              <a:rPr lang="en-GB" altLang="en-US" sz="2000" dirty="0"/>
              <a:t>Pearson Education: Harlow</a:t>
            </a:r>
          </a:p>
          <a:p>
            <a:pPr eaLnBrk="1" hangingPunct="1"/>
            <a:r>
              <a:rPr lang="en-GB" sz="2000" dirty="0"/>
              <a:t>Green, J. &amp; Tones, K. (2010) </a:t>
            </a:r>
            <a:r>
              <a:rPr lang="en-GB" sz="2000" i="1" dirty="0"/>
              <a:t>Health Promotion: Planning and Strategies</a:t>
            </a:r>
            <a:r>
              <a:rPr lang="en-GB" sz="2000" dirty="0"/>
              <a:t>, 2nd Edition, London: Sage</a:t>
            </a:r>
          </a:p>
          <a:p>
            <a:pPr eaLnBrk="1" hangingPunct="1"/>
            <a:r>
              <a:rPr lang="en-GB" sz="2000" dirty="0"/>
              <a:t>Jones, L. (2000) What is Health? , in Katz, J., </a:t>
            </a:r>
            <a:r>
              <a:rPr lang="en-GB" sz="2000"/>
              <a:t>Peberdy</a:t>
            </a:r>
            <a:r>
              <a:rPr lang="en-GB" sz="2000" dirty="0"/>
              <a:t>, A. &amp; Douglas, J. (</a:t>
            </a:r>
            <a:r>
              <a:rPr lang="en-GB" sz="2000"/>
              <a:t>Eds</a:t>
            </a:r>
            <a:r>
              <a:rPr lang="en-GB" sz="2000" dirty="0"/>
              <a:t>), </a:t>
            </a:r>
            <a:r>
              <a:rPr lang="en-GB" sz="2000" i="1" dirty="0"/>
              <a:t>Promoting Health: Knowledge and Practice, </a:t>
            </a:r>
            <a:r>
              <a:rPr lang="en-GB" sz="2000" dirty="0"/>
              <a:t>Basingstoke: Macmillan Press Ltd.</a:t>
            </a:r>
          </a:p>
          <a:p>
            <a:pPr eaLnBrk="1" hangingPunct="1"/>
            <a:r>
              <a:rPr lang="en-GB" sz="2000" dirty="0"/>
              <a:t>Jones, L. &amp; Douglas, J. (2000) The Rise of Health Promotion , in Katz, J., </a:t>
            </a:r>
            <a:r>
              <a:rPr lang="en-GB" sz="2000"/>
              <a:t>Peberdy</a:t>
            </a:r>
            <a:r>
              <a:rPr lang="en-GB" sz="2000" dirty="0"/>
              <a:t>, A. &amp; Douglas, J. (</a:t>
            </a:r>
            <a:r>
              <a:rPr lang="en-GB" sz="2000"/>
              <a:t>Eds</a:t>
            </a:r>
            <a:r>
              <a:rPr lang="en-GB" sz="2000" dirty="0"/>
              <a:t>), </a:t>
            </a:r>
            <a:r>
              <a:rPr lang="en-GB" sz="2000" i="1" dirty="0"/>
              <a:t>Promoting Health: Knowledge and Practice, </a:t>
            </a:r>
            <a:r>
              <a:rPr lang="en-GB" sz="2000" dirty="0"/>
              <a:t>Basingstoke: Macmillan Press Ltd.</a:t>
            </a:r>
          </a:p>
          <a:p>
            <a:pPr eaLnBrk="1" hangingPunct="1"/>
            <a:r>
              <a:rPr lang="en-GB" sz="2000" dirty="0"/>
              <a:t>Jones, L. &amp; </a:t>
            </a:r>
            <a:r>
              <a:rPr lang="en-GB" sz="2000"/>
              <a:t>Naidoo</a:t>
            </a:r>
            <a:r>
              <a:rPr lang="en-GB" sz="2000" dirty="0"/>
              <a:t>, J. (2000) Theories and Models in Health Promotion, in Katz, J., </a:t>
            </a:r>
            <a:r>
              <a:rPr lang="en-GB" sz="2000"/>
              <a:t>Peberdy</a:t>
            </a:r>
            <a:r>
              <a:rPr lang="en-GB" sz="2000" dirty="0"/>
              <a:t>, A. &amp; Douglas, J. (</a:t>
            </a:r>
            <a:r>
              <a:rPr lang="en-GB" sz="2000"/>
              <a:t>Eds</a:t>
            </a:r>
            <a:r>
              <a:rPr lang="en-GB" sz="2000" dirty="0"/>
              <a:t>), </a:t>
            </a:r>
            <a:r>
              <a:rPr lang="en-GB" sz="2000" i="1" dirty="0"/>
              <a:t>Promoting Health: Knowledge and Practice, </a:t>
            </a:r>
            <a:r>
              <a:rPr lang="en-GB" sz="2000" dirty="0"/>
              <a:t>Basingstoke: Macmillan Press Ltd.</a:t>
            </a:r>
          </a:p>
        </p:txBody>
      </p:sp>
    </p:spTree>
    <p:extLst>
      <p:ext uri="{BB962C8B-B14F-4D97-AF65-F5344CB8AC3E}">
        <p14:creationId xmlns:p14="http://schemas.microsoft.com/office/powerpoint/2010/main" val="30716142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88333BA-AE6E-427A-9B16-A39C8073F4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98ED85F-DCEE-4B50-802E-71A6E3E12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bg1"/>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838200" y="631825"/>
            <a:ext cx="10515600" cy="1325563"/>
          </a:xfrm>
        </p:spPr>
        <p:txBody>
          <a:bodyPr>
            <a:normAutofit/>
          </a:bodyPr>
          <a:lstStyle/>
          <a:p>
            <a:pPr>
              <a:defRPr/>
            </a:pPr>
            <a:r>
              <a:rPr lang="en-GB" dirty="0"/>
              <a:t>References and Further Reading</a:t>
            </a:r>
          </a:p>
        </p:txBody>
      </p:sp>
      <p:sp>
        <p:nvSpPr>
          <p:cNvPr id="2" name="Content Placeholder 1"/>
          <p:cNvSpPr>
            <a:spLocks noGrp="1"/>
          </p:cNvSpPr>
          <p:nvPr>
            <p:ph idx="1"/>
          </p:nvPr>
        </p:nvSpPr>
        <p:spPr>
          <a:xfrm>
            <a:off x="838200" y="2057400"/>
            <a:ext cx="10515600" cy="3871762"/>
          </a:xfrm>
        </p:spPr>
        <p:txBody>
          <a:bodyPr>
            <a:normAutofit/>
          </a:bodyPr>
          <a:lstStyle/>
          <a:p>
            <a:pPr>
              <a:defRPr/>
            </a:pPr>
            <a:r>
              <a:rPr lang="en-GB" sz="2400" dirty="0"/>
              <a:t>Katz, J. (2000) Studying Populations, in Katz, J., </a:t>
            </a:r>
            <a:r>
              <a:rPr lang="en-GB" sz="2400" dirty="0" err="1"/>
              <a:t>Peberdy</a:t>
            </a:r>
            <a:r>
              <a:rPr lang="en-GB" sz="2400" dirty="0"/>
              <a:t>, A. &amp; Douglas, J. (Eds), </a:t>
            </a:r>
            <a:r>
              <a:rPr lang="en-GB" sz="2400" i="1" dirty="0"/>
              <a:t>Promoting Health: Knowledge and Practice, </a:t>
            </a:r>
            <a:r>
              <a:rPr lang="en-GB" sz="2400" dirty="0"/>
              <a:t>Basingstoke: Macmillan Press Ltd.</a:t>
            </a:r>
            <a:endParaRPr lang="en-GB" sz="2400" i="1" dirty="0"/>
          </a:p>
          <a:p>
            <a:pPr>
              <a:defRPr/>
            </a:pPr>
            <a:r>
              <a:rPr lang="en-GB" altLang="en-US" sz="2400" dirty="0"/>
              <a:t>Naidoo, J. &amp; Wills, J. (1994) </a:t>
            </a:r>
            <a:r>
              <a:rPr lang="en-GB" altLang="en-US" sz="2400" i="1" dirty="0"/>
              <a:t>Health Promotion: Foundations for </a:t>
            </a:r>
            <a:r>
              <a:rPr lang="en-GB" altLang="en-US" sz="2400" i="1" dirty="0" err="1"/>
              <a:t>Practice</a:t>
            </a:r>
            <a:r>
              <a:rPr lang="en-GB" altLang="en-US" sz="2400" dirty="0" err="1"/>
              <a:t>,London</a:t>
            </a:r>
            <a:r>
              <a:rPr lang="en-GB" altLang="en-US" sz="2400" dirty="0"/>
              <a:t>: </a:t>
            </a:r>
            <a:r>
              <a:rPr lang="en-GB" altLang="en-US" sz="2400" dirty="0" err="1"/>
              <a:t>BalliereTindall</a:t>
            </a:r>
            <a:endParaRPr lang="en-GB" altLang="en-US" sz="2400" dirty="0"/>
          </a:p>
          <a:p>
            <a:pPr>
              <a:defRPr/>
            </a:pPr>
            <a:r>
              <a:rPr lang="en-GB" altLang="en-US" sz="2400" dirty="0"/>
              <a:t>Bronfenbrenner, 1995, The Bio-ecological Model from a Life Course Perspective, in Moen, P. </a:t>
            </a:r>
            <a:r>
              <a:rPr lang="en-GB" altLang="en-US" sz="2400" i="1" dirty="0"/>
              <a:t>et al</a:t>
            </a:r>
            <a:r>
              <a:rPr lang="en-GB" altLang="en-US" sz="2400" dirty="0"/>
              <a:t>. (eds) </a:t>
            </a:r>
            <a:r>
              <a:rPr lang="en-GB" altLang="en-US" sz="2400" i="1" dirty="0"/>
              <a:t>Examining Lives in Context</a:t>
            </a:r>
            <a:r>
              <a:rPr lang="en-GB" altLang="en-US" sz="2400" dirty="0"/>
              <a:t>, American Psychological Association, Washington, DC, Copyright 1995. Reprinted with permission</a:t>
            </a:r>
          </a:p>
          <a:p>
            <a:pPr>
              <a:defRPr/>
            </a:pPr>
            <a:r>
              <a:rPr lang="en-GB" sz="2400" dirty="0"/>
              <a:t>Sussex, F., Herne, D. &amp; Scourfield, P. (2008) </a:t>
            </a:r>
            <a:r>
              <a:rPr lang="en-GB" sz="2400" i="1" dirty="0"/>
              <a:t>Advanced Health and Social Care: For NVQ/SVQ Level 4 and Foundation Degrees</a:t>
            </a:r>
            <a:r>
              <a:rPr lang="en-GB" sz="2400" dirty="0"/>
              <a:t>, Harlow; Heinemann</a:t>
            </a:r>
            <a:endParaRPr lang="en-GB" altLang="en-US" sz="2400" dirty="0"/>
          </a:p>
          <a:p>
            <a:pPr marL="109537" indent="0">
              <a:buNone/>
              <a:defRPr/>
            </a:pPr>
            <a:endParaRPr lang="en-GB" altLang="en-US" sz="2400" dirty="0"/>
          </a:p>
          <a:p>
            <a:pPr>
              <a:defRPr/>
            </a:pPr>
            <a:endParaRPr lang="en-GB" altLang="en-US" sz="2400" dirty="0"/>
          </a:p>
          <a:p>
            <a:pPr>
              <a:defRPr/>
            </a:pPr>
            <a:endParaRPr lang="en-GB" sz="2400" dirty="0"/>
          </a:p>
        </p:txBody>
      </p:sp>
    </p:spTree>
    <p:extLst>
      <p:ext uri="{BB962C8B-B14F-4D97-AF65-F5344CB8AC3E}">
        <p14:creationId xmlns:p14="http://schemas.microsoft.com/office/powerpoint/2010/main" val="257535736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1110</Words>
  <Application>Microsoft Office PowerPoint</Application>
  <PresentationFormat>Widescreen</PresentationFormat>
  <Paragraphs>174</Paragraphs>
  <Slides>15</Slides>
  <Notes>10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15</vt:i4>
      </vt:variant>
    </vt:vector>
  </HeadingPairs>
  <TitlesOfParts>
    <vt:vector size="23" baseType="lpstr">
      <vt:lpstr>Arial</vt:lpstr>
      <vt:lpstr>Calibri</vt:lpstr>
      <vt:lpstr>Calibri Light</vt:lpstr>
      <vt:lpstr>Comic Sans MS</vt:lpstr>
      <vt:lpstr>Times New Roman</vt:lpstr>
      <vt:lpstr>Tw Cen MT</vt:lpstr>
      <vt:lpstr>Wingdings</vt:lpstr>
      <vt:lpstr>Office Theme</vt:lpstr>
      <vt:lpstr>Health Promotion</vt:lpstr>
      <vt:lpstr>Health Promotion</vt:lpstr>
      <vt:lpstr>Why Use Models of Health Promotion?</vt:lpstr>
      <vt:lpstr>Models of Health Promotion</vt:lpstr>
      <vt:lpstr>5 Main Approaches to Health Promotion</vt:lpstr>
      <vt:lpstr>Approaches to Health Promotion – Healthy Eating</vt:lpstr>
      <vt:lpstr>Medical Approach –  preventative/interventional</vt:lpstr>
      <vt:lpstr>Behaviour Change Approach </vt:lpstr>
      <vt:lpstr>Educational Change</vt:lpstr>
      <vt:lpstr>Empowerment</vt:lpstr>
      <vt:lpstr>Social Change</vt:lpstr>
      <vt:lpstr>Social Change</vt:lpstr>
      <vt:lpstr>Empowerment - Rissell (1994) </vt:lpstr>
      <vt:lpstr>References and Further Reading</vt:lpstr>
      <vt:lpstr>References and Further 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Health Promotion</dc:title>
  <dc:creator>Karen Hudson</dc:creator>
  <cp:lastModifiedBy>Joanna Fender</cp:lastModifiedBy>
  <cp:revision>23</cp:revision>
  <dcterms:created xsi:type="dcterms:W3CDTF">2017-10-07T08:29:39Z</dcterms:created>
  <dcterms:modified xsi:type="dcterms:W3CDTF">2023-02-26T23:26:55Z</dcterms:modified>
</cp:coreProperties>
</file>