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65" r:id="rId3"/>
    <p:sldId id="257" r:id="rId4"/>
    <p:sldId id="271" r:id="rId5"/>
    <p:sldId id="259" r:id="rId6"/>
    <p:sldId id="260" r:id="rId7"/>
    <p:sldId id="270" r:id="rId8"/>
    <p:sldId id="264" r:id="rId9"/>
    <p:sldId id="261" r:id="rId10"/>
    <p:sldId id="263" r:id="rId11"/>
    <p:sldId id="27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96" autoAdjust="0"/>
    <p:restoredTop sz="96433" autoAdjust="0"/>
  </p:normalViewPr>
  <p:slideViewPr>
    <p:cSldViewPr snapToGrid="0">
      <p:cViewPr varScale="1">
        <p:scale>
          <a:sx n="112" d="100"/>
          <a:sy n="112" d="100"/>
        </p:scale>
        <p:origin x="121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0F333B-43CE-4674-8D4F-C7B504A416CA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C97DB4-61AA-4802-B392-32DFA7BA45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083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9771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C97DB4-61AA-4802-B392-32DFA7BA45C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9086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C97DB4-61AA-4802-B392-32DFA7BA45C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194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714C4-E8D3-4EB4-B8B5-029CDFDE0B27}" type="datetime1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874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57738-8FDA-42C0-91CC-E85731976AEA}" type="datetime1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466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E46EC-DB8F-4186-B14F-30AD7647C588}" type="datetime1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4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C27FC-0184-4D09-8426-E2AFD3D18545}" type="datetime1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029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0A9D1-C255-42BA-8136-D3B2CD0442A1}" type="datetime1">
              <a:rPr lang="en-GB" smtClean="0"/>
              <a:t>05/11/2021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575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312BD-6363-4A5B-926A-54F000D5C86F}" type="datetime1">
              <a:rPr lang="en-GB" smtClean="0"/>
              <a:t>05/11/2021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204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E969C-F1E6-4B49-A480-D9B999717689}" type="datetime1">
              <a:rPr lang="en-GB" smtClean="0"/>
              <a:t>05/11/2021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439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CCAE2-E762-4A61-B6F6-BDACAB55A02C}" type="datetime1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53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61716-2B95-4C97-B35A-A8B2542A7DEB}" type="datetime1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733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45475-0A5A-4D16-9079-E3993A782FAF}" type="datetime1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945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47243-17AE-4339-9E8B-4C8F50B28218}" type="datetime1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61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700F3F-8ABC-4BF7-86DC-BF076B7577EA}" type="datetime1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182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efap.com/vocab/select/awl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dirty="0" smtClean="0"/>
              <a:t>The Academic Word List (AWL) </a:t>
            </a:r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 2000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561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Definitions</a:t>
            </a:r>
          </a:p>
          <a:p>
            <a:pPr lvl="1"/>
            <a:r>
              <a:rPr lang="en-GB" dirty="0" smtClean="0"/>
              <a:t>What is meant by the term </a:t>
            </a:r>
            <a:r>
              <a:rPr lang="en-GB" i="1" dirty="0" smtClean="0"/>
              <a:t>Academic Word List </a:t>
            </a:r>
            <a:r>
              <a:rPr lang="en-GB" dirty="0" smtClean="0"/>
              <a:t>(AWL)?</a:t>
            </a:r>
          </a:p>
          <a:p>
            <a:pPr lvl="1"/>
            <a:r>
              <a:rPr lang="en-GB" dirty="0" smtClean="0"/>
              <a:t>What is meant by the term </a:t>
            </a:r>
            <a:r>
              <a:rPr lang="en-GB" i="1" dirty="0" smtClean="0"/>
              <a:t>word family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What is meant by the term </a:t>
            </a:r>
            <a:r>
              <a:rPr lang="en-GB" i="1" dirty="0" smtClean="0"/>
              <a:t>headword</a:t>
            </a:r>
            <a:r>
              <a:rPr lang="en-GB" dirty="0" smtClean="0"/>
              <a:t>?</a:t>
            </a:r>
          </a:p>
          <a:p>
            <a:r>
              <a:rPr lang="en-GB" dirty="0" smtClean="0"/>
              <a:t>AWL sublist (1) – the most commonly used words</a:t>
            </a:r>
          </a:p>
          <a:p>
            <a:r>
              <a:rPr lang="en-GB" dirty="0" smtClean="0"/>
              <a:t>Why is the AWL so important?</a:t>
            </a:r>
          </a:p>
          <a:p>
            <a:r>
              <a:rPr lang="en-GB" dirty="0" smtClean="0"/>
              <a:t>General English versus academic English</a:t>
            </a:r>
          </a:p>
          <a:p>
            <a:pPr lvl="1"/>
            <a:r>
              <a:rPr lang="en-GB" dirty="0" smtClean="0"/>
              <a:t>Moving from general English to academic English sentences</a:t>
            </a:r>
          </a:p>
          <a:p>
            <a:pPr lvl="1"/>
            <a:r>
              <a:rPr lang="en-GB" dirty="0"/>
              <a:t>AWL </a:t>
            </a:r>
            <a:r>
              <a:rPr lang="en-GB" dirty="0" smtClean="0"/>
              <a:t>and GSL </a:t>
            </a:r>
            <a:r>
              <a:rPr lang="en-GB" sz="2200" dirty="0" smtClean="0"/>
              <a:t>(General Service List/General English) </a:t>
            </a:r>
            <a:r>
              <a:rPr lang="en-GB" dirty="0" smtClean="0"/>
              <a:t>synonyms comparison</a:t>
            </a:r>
            <a:endParaRPr lang="en-GB" dirty="0"/>
          </a:p>
          <a:p>
            <a:r>
              <a:rPr lang="en-GB" dirty="0" smtClean="0"/>
              <a:t>The entire Academic Word List:</a:t>
            </a:r>
          </a:p>
          <a:p>
            <a:pPr lvl="1"/>
            <a:r>
              <a:rPr lang="en-GB" dirty="0" smtClean="0"/>
              <a:t>Headwords	A to I</a:t>
            </a:r>
          </a:p>
          <a:p>
            <a:pPr lvl="1"/>
            <a:r>
              <a:rPr lang="en-GB" dirty="0" smtClean="0"/>
              <a:t>Headwords	J-W 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110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What is meant by the term Academic Word List?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Academic Word List </a:t>
            </a:r>
            <a:r>
              <a:rPr lang="en-GB" sz="2400" dirty="0" smtClean="0"/>
              <a:t>(AWL) is </a:t>
            </a:r>
            <a:r>
              <a:rPr lang="en-GB" sz="2400" dirty="0"/>
              <a:t>a list of 570 </a:t>
            </a:r>
            <a:r>
              <a:rPr lang="en-GB" sz="2400" dirty="0" smtClean="0"/>
              <a:t>headwords</a:t>
            </a:r>
          </a:p>
          <a:p>
            <a:pPr lvl="1"/>
            <a:r>
              <a:rPr lang="en-GB" sz="2000" dirty="0" smtClean="0"/>
              <a:t>created </a:t>
            </a:r>
            <a:r>
              <a:rPr lang="en-GB" sz="2000" dirty="0"/>
              <a:t>in 2000 by Averil Coxhead, an EAP lecturer in New Zealand. </a:t>
            </a:r>
            <a:endParaRPr lang="en-GB" sz="2000" dirty="0" smtClean="0"/>
          </a:p>
          <a:p>
            <a:pPr lvl="1"/>
            <a:r>
              <a:rPr lang="en-GB" sz="2000" dirty="0" smtClean="0"/>
              <a:t>over 400 academic texts were examined </a:t>
            </a:r>
          </a:p>
          <a:p>
            <a:pPr lvl="1"/>
            <a:r>
              <a:rPr lang="en-GB" sz="2000" dirty="0" smtClean="0"/>
              <a:t>a corpus of around 3.5 million words was created </a:t>
            </a:r>
          </a:p>
          <a:p>
            <a:pPr lvl="1"/>
            <a:r>
              <a:rPr lang="en-GB" sz="2000" dirty="0" smtClean="0"/>
              <a:t>journal </a:t>
            </a:r>
            <a:r>
              <a:rPr lang="en-GB" sz="2000" dirty="0"/>
              <a:t>articles, </a:t>
            </a:r>
            <a:r>
              <a:rPr lang="en-GB" sz="2000" dirty="0" smtClean="0"/>
              <a:t>internet articles </a:t>
            </a:r>
            <a:r>
              <a:rPr lang="en-GB" sz="2000" dirty="0"/>
              <a:t>and university </a:t>
            </a:r>
            <a:r>
              <a:rPr lang="en-GB" sz="2000" dirty="0" smtClean="0"/>
              <a:t>textbooks were used</a:t>
            </a:r>
          </a:p>
          <a:p>
            <a:pPr lvl="1"/>
            <a:r>
              <a:rPr lang="en-GB" sz="2000" dirty="0" smtClean="0"/>
              <a:t>subject </a:t>
            </a:r>
            <a:r>
              <a:rPr lang="en-GB" sz="2000" dirty="0"/>
              <a:t>areas from 4 disciplines: arts, commerce, law and </a:t>
            </a:r>
            <a:r>
              <a:rPr lang="en-GB" sz="2000" dirty="0" smtClean="0"/>
              <a:t>science were used. </a:t>
            </a:r>
          </a:p>
          <a:p>
            <a:r>
              <a:rPr lang="en-GB" sz="2400" dirty="0" smtClean="0"/>
              <a:t>The </a:t>
            </a:r>
            <a:r>
              <a:rPr lang="en-GB" sz="2400" dirty="0"/>
              <a:t>AWL </a:t>
            </a:r>
            <a:r>
              <a:rPr lang="en-GB" sz="2400" dirty="0" smtClean="0"/>
              <a:t>headwords are divided into 10 sublists</a:t>
            </a:r>
          </a:p>
          <a:p>
            <a:pPr lvl="1"/>
            <a:r>
              <a:rPr lang="en-GB" sz="2000" dirty="0" smtClean="0"/>
              <a:t>Sublists 1 – 9 contain </a:t>
            </a:r>
            <a:r>
              <a:rPr lang="en-GB" sz="2000" dirty="0"/>
              <a:t>60 </a:t>
            </a:r>
            <a:r>
              <a:rPr lang="en-GB" sz="2000" dirty="0" smtClean="0"/>
              <a:t>words </a:t>
            </a:r>
            <a:r>
              <a:rPr lang="en-GB" sz="2000" dirty="0" smtClean="0"/>
              <a:t>each</a:t>
            </a:r>
          </a:p>
          <a:p>
            <a:pPr lvl="1"/>
            <a:r>
              <a:rPr lang="en-GB" sz="2000" dirty="0" smtClean="0"/>
              <a:t>Sublist 1 contains the most commonly used AWL words</a:t>
            </a:r>
            <a:endParaRPr lang="en-GB" sz="2000" dirty="0" smtClean="0"/>
          </a:p>
          <a:p>
            <a:pPr lvl="1"/>
            <a:r>
              <a:rPr lang="en-GB" sz="2000" dirty="0" smtClean="0"/>
              <a:t>Sublist </a:t>
            </a:r>
            <a:r>
              <a:rPr lang="en-GB" sz="2000" dirty="0"/>
              <a:t>10 </a:t>
            </a:r>
            <a:r>
              <a:rPr lang="en-GB" sz="2000" dirty="0" smtClean="0"/>
              <a:t>contains </a:t>
            </a:r>
            <a:r>
              <a:rPr lang="en-GB" sz="2000" dirty="0"/>
              <a:t>only 30 </a:t>
            </a:r>
            <a:r>
              <a:rPr lang="en-GB" sz="2000" dirty="0" smtClean="0"/>
              <a:t>words, </a:t>
            </a:r>
            <a:r>
              <a:rPr lang="en-GB" sz="2000" smtClean="0"/>
              <a:t>and shows the </a:t>
            </a:r>
            <a:r>
              <a:rPr lang="en-GB" sz="2000" dirty="0" smtClean="0"/>
              <a:t>least commonly used words. </a:t>
            </a:r>
            <a:endParaRPr lang="en-GB" sz="20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395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meant by the term word family?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A word family contains all of the members of the word group generated from the head word. That is all the nouns, verb forms, adjectives, adverbs etc..</a:t>
            </a:r>
          </a:p>
          <a:p>
            <a:r>
              <a:rPr lang="en-GB" sz="2400" dirty="0" smtClean="0"/>
              <a:t>The headword is the single word, often a verb, from which the other parts of speech in its word family are generated.</a:t>
            </a:r>
          </a:p>
          <a:p>
            <a:r>
              <a:rPr lang="en-GB" sz="2400" dirty="0" smtClean="0"/>
              <a:t>An example of a headword is the word </a:t>
            </a:r>
            <a:r>
              <a:rPr lang="en-GB" sz="2400" b="1" dirty="0" smtClean="0">
                <a:solidFill>
                  <a:srgbClr val="FF0000"/>
                </a:solidFill>
              </a:rPr>
              <a:t>analyse. </a:t>
            </a:r>
            <a:r>
              <a:rPr lang="en-GB" sz="2400" dirty="0" smtClean="0"/>
              <a:t>Here are its family members:-</a:t>
            </a:r>
          </a:p>
          <a:p>
            <a:pPr lvl="1"/>
            <a:r>
              <a:rPr lang="en-GB" dirty="0" smtClean="0"/>
              <a:t>Noun(s) - analysis, analyst</a:t>
            </a:r>
          </a:p>
          <a:p>
            <a:pPr lvl="1"/>
            <a:r>
              <a:rPr lang="en-GB" dirty="0" smtClean="0"/>
              <a:t>Verb forms – </a:t>
            </a:r>
            <a:r>
              <a:rPr lang="en-GB" b="1" dirty="0" smtClean="0">
                <a:solidFill>
                  <a:srgbClr val="FF0000"/>
                </a:solidFill>
              </a:rPr>
              <a:t>analyse (infinitive)</a:t>
            </a:r>
            <a:r>
              <a:rPr lang="en-GB" dirty="0" smtClean="0"/>
              <a:t>, analyses (present tense), analysed (past tense), analysing (continuous tense)</a:t>
            </a:r>
          </a:p>
          <a:p>
            <a:pPr lvl="1"/>
            <a:r>
              <a:rPr lang="en-GB" dirty="0" smtClean="0"/>
              <a:t>Adjective - analytical</a:t>
            </a:r>
          </a:p>
          <a:p>
            <a:pPr lvl="1"/>
            <a:r>
              <a:rPr lang="en-GB" dirty="0" smtClean="0"/>
              <a:t>Adverb – analytically</a:t>
            </a:r>
          </a:p>
          <a:p>
            <a:r>
              <a:rPr lang="en-GB" sz="2400" dirty="0" smtClean="0"/>
              <a:t>Thus the AWL has not just 570 headwords but 570 word families. </a:t>
            </a:r>
          </a:p>
          <a:p>
            <a:r>
              <a:rPr lang="en-GB" sz="2400" dirty="0" smtClean="0"/>
              <a:t>Total family membership of the AWL consists of around 3000 words.</a:t>
            </a: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427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AWL – Sublist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46937"/>
            <a:ext cx="10515600" cy="4389352"/>
          </a:xfrm>
        </p:spPr>
        <p:txBody>
          <a:bodyPr/>
          <a:lstStyle/>
          <a:p>
            <a:pPr algn="just"/>
            <a:r>
              <a:rPr lang="en-GB" sz="2000" dirty="0" smtClean="0"/>
              <a:t>This sublist contains the most common AWL headwords. Therefore, it is important to memorise this list, as well as the various family members that are generated from its 60 headwords </a:t>
            </a:r>
          </a:p>
          <a:p>
            <a:pPr algn="just"/>
            <a:r>
              <a:rPr lang="en-GB" sz="2000" dirty="0" smtClean="0"/>
              <a:t>All words highlighted in yellow are from the diagnostic test (Parts 1 and 2 only) - Please note that   the headword </a:t>
            </a:r>
            <a:r>
              <a:rPr lang="en-GB" sz="2000" i="1" dirty="0" smtClean="0"/>
              <a:t>finance</a:t>
            </a:r>
            <a:r>
              <a:rPr lang="en-GB" sz="2000" dirty="0" smtClean="0"/>
              <a:t> is used in both parts  </a:t>
            </a:r>
          </a:p>
          <a:p>
            <a:endParaRPr lang="en-GB" sz="2000" dirty="0" smtClean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4798702"/>
              </p:ext>
            </p:extLst>
          </p:nvPr>
        </p:nvGraphicFramePr>
        <p:xfrm>
          <a:off x="1091582" y="3164619"/>
          <a:ext cx="9592892" cy="2743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98106"/>
                <a:gridCol w="1598106"/>
                <a:gridCol w="1599170"/>
                <a:gridCol w="1599170"/>
                <a:gridCol w="1599170"/>
                <a:gridCol w="1599170"/>
              </a:tblGrid>
              <a:tr h="27432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Analyse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Approach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Area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Assess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Assume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Authority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Available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Benefit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Concept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Consist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Constitute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Context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rgbClr val="FFFF00"/>
                          </a:solidFill>
                          <a:effectLst/>
                        </a:rPr>
                        <a:t>Contract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Create</a:t>
                      </a:r>
                      <a:endParaRPr lang="en-GB" sz="16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Data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Define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Derive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Distribute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Economy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Environment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Establish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Estimate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Evident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Export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Factor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Finance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Formula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Function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Identify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Income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Indicate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Individual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Interpret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Involve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Issue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Labour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Legal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Legislate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Major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Method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Occur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Percent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Period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Policy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Principle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Proceed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Process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Require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Research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Respond</a:t>
                      </a:r>
                      <a:endParaRPr lang="en-GB" sz="1600" dirty="0">
                        <a:solidFill>
                          <a:srgbClr val="FFFF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Role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Section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Sector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Significant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Similar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Source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Specific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Structure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Theory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Vary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96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the AWL so important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sz="2400" dirty="0" smtClean="0"/>
              <a:t>Based </a:t>
            </a:r>
            <a:r>
              <a:rPr lang="en-GB" sz="2400" dirty="0"/>
              <a:t>on the frequency of usage of certain words at university level study that are common to most faculties</a:t>
            </a:r>
            <a:r>
              <a:rPr lang="en-GB" sz="2400" dirty="0" smtClean="0"/>
              <a:t>. Thus, it is an important list to know.</a:t>
            </a:r>
          </a:p>
          <a:p>
            <a:pPr algn="just"/>
            <a:r>
              <a:rPr lang="en-GB" sz="2400" dirty="0" smtClean="0"/>
              <a:t>EAP </a:t>
            </a:r>
            <a:r>
              <a:rPr lang="en-GB" sz="2400" dirty="0"/>
              <a:t>practitioners will recommend their usage to international students </a:t>
            </a:r>
            <a:endParaRPr lang="en-GB" sz="2400" dirty="0" smtClean="0"/>
          </a:p>
          <a:p>
            <a:pPr algn="just"/>
            <a:r>
              <a:rPr lang="en-GB" sz="2400" dirty="0" smtClean="0"/>
              <a:t>Study </a:t>
            </a:r>
            <a:r>
              <a:rPr lang="en-GB" sz="2400" dirty="0"/>
              <a:t>support tutors will recommend their usage to home students. </a:t>
            </a:r>
            <a:endParaRPr lang="en-GB" sz="2400" dirty="0" smtClean="0"/>
          </a:p>
          <a:p>
            <a:pPr algn="just"/>
            <a:r>
              <a:rPr lang="en-GB" sz="2400" dirty="0" smtClean="0"/>
              <a:t>Inclusion </a:t>
            </a:r>
            <a:r>
              <a:rPr lang="en-GB" sz="2400" dirty="0"/>
              <a:t>of such vocabulary in assignments will </a:t>
            </a:r>
            <a:endParaRPr lang="en-GB" sz="2400" dirty="0" smtClean="0"/>
          </a:p>
          <a:p>
            <a:pPr lvl="1" algn="just"/>
            <a:r>
              <a:rPr lang="en-GB" sz="2000" dirty="0" smtClean="0"/>
              <a:t>Strengthen </a:t>
            </a:r>
            <a:r>
              <a:rPr lang="en-GB" sz="2000" dirty="0"/>
              <a:t>any essay or presentation owing to the clarity of meaning </a:t>
            </a:r>
            <a:r>
              <a:rPr lang="en-GB" sz="2000" dirty="0" smtClean="0"/>
              <a:t>they provide</a:t>
            </a:r>
          </a:p>
          <a:p>
            <a:pPr lvl="1" algn="just"/>
            <a:r>
              <a:rPr lang="en-GB" sz="2000" b="1" i="1" dirty="0" smtClean="0">
                <a:solidFill>
                  <a:srgbClr val="FF0000"/>
                </a:solidFill>
              </a:rPr>
              <a:t>Replace general vocabulary with more formal and professional language </a:t>
            </a:r>
          </a:p>
          <a:p>
            <a:pPr lvl="1" algn="just"/>
            <a:r>
              <a:rPr lang="en-GB" sz="2000" dirty="0" smtClean="0"/>
              <a:t>Help students avoid repetition of particular words which have AWL synonyms </a:t>
            </a:r>
            <a:endParaRPr lang="en-GB" sz="2000" dirty="0"/>
          </a:p>
          <a:p>
            <a:r>
              <a:rPr lang="en-GB" sz="2400" dirty="0"/>
              <a:t>Modern day </a:t>
            </a:r>
            <a:r>
              <a:rPr lang="en-GB" sz="2400" dirty="0" smtClean="0"/>
              <a:t>English language learning course-books </a:t>
            </a:r>
            <a:r>
              <a:rPr lang="en-GB" sz="2400" dirty="0"/>
              <a:t>and dictionaries use the academic word </a:t>
            </a:r>
            <a:r>
              <a:rPr lang="en-GB" sz="2400" dirty="0" smtClean="0"/>
              <a:t>list. Here are just 2 examples:-</a:t>
            </a:r>
          </a:p>
          <a:p>
            <a:pPr lvl="1"/>
            <a:r>
              <a:rPr lang="en-GB" sz="2000" dirty="0" smtClean="0"/>
              <a:t>Macmillan Skillswise series (which we use online in E-Book form)</a:t>
            </a:r>
          </a:p>
          <a:p>
            <a:pPr lvl="1"/>
            <a:r>
              <a:rPr lang="en-GB" sz="2000" dirty="0" smtClean="0"/>
              <a:t>Longman Exams Dictionary </a:t>
            </a:r>
            <a:endParaRPr lang="en-GB" sz="2000" dirty="0"/>
          </a:p>
          <a:p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222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from general to academic English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government has decided to </a:t>
            </a:r>
            <a:r>
              <a:rPr lang="en-GB" u="sng" dirty="0" smtClean="0"/>
              <a:t>build</a:t>
            </a:r>
            <a:r>
              <a:rPr lang="en-GB" dirty="0" smtClean="0"/>
              <a:t> a </a:t>
            </a:r>
            <a:r>
              <a:rPr lang="en-GB" u="sng" dirty="0" smtClean="0"/>
              <a:t>big</a:t>
            </a:r>
            <a:r>
              <a:rPr lang="en-GB" dirty="0" smtClean="0"/>
              <a:t> transport network to connect the north and south of the country. The </a:t>
            </a:r>
            <a:r>
              <a:rPr lang="en-GB" u="sng" dirty="0" smtClean="0"/>
              <a:t>length</a:t>
            </a:r>
            <a:r>
              <a:rPr lang="en-GB" dirty="0" smtClean="0"/>
              <a:t> of the project is estimated to be 5 years. However, before work </a:t>
            </a:r>
            <a:r>
              <a:rPr lang="en-GB" u="sng" dirty="0" smtClean="0"/>
              <a:t>starts</a:t>
            </a:r>
            <a:r>
              <a:rPr lang="en-GB" dirty="0" smtClean="0"/>
              <a:t>, a great amount of </a:t>
            </a:r>
            <a:r>
              <a:rPr lang="en-GB" u="sng" dirty="0" smtClean="0"/>
              <a:t>study </a:t>
            </a:r>
            <a:r>
              <a:rPr lang="en-GB" dirty="0" smtClean="0"/>
              <a:t>needs to be carried out and a large amount of </a:t>
            </a:r>
            <a:r>
              <a:rPr lang="en-GB" u="sng" dirty="0" smtClean="0"/>
              <a:t>information</a:t>
            </a:r>
            <a:r>
              <a:rPr lang="en-GB" dirty="0" smtClean="0"/>
              <a:t> needs to be </a:t>
            </a:r>
            <a:r>
              <a:rPr lang="en-GB" u="sng" dirty="0" smtClean="0"/>
              <a:t>examined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government has decided to </a:t>
            </a:r>
            <a:r>
              <a:rPr lang="en-GB" b="1" dirty="0" smtClean="0">
                <a:solidFill>
                  <a:srgbClr val="FF0000"/>
                </a:solidFill>
              </a:rPr>
              <a:t>construct</a:t>
            </a:r>
            <a:r>
              <a:rPr lang="en-GB" dirty="0" smtClean="0"/>
              <a:t> a </a:t>
            </a:r>
            <a:r>
              <a:rPr lang="en-GB" b="1" dirty="0" smtClean="0">
                <a:solidFill>
                  <a:srgbClr val="FF0000"/>
                </a:solidFill>
              </a:rPr>
              <a:t>major</a:t>
            </a:r>
            <a:r>
              <a:rPr lang="en-GB" dirty="0" smtClean="0"/>
              <a:t> transport </a:t>
            </a:r>
            <a:r>
              <a:rPr lang="en-GB" dirty="0"/>
              <a:t>network to connect the north and south of the country. The </a:t>
            </a:r>
            <a:r>
              <a:rPr lang="en-GB" b="1" dirty="0" smtClean="0">
                <a:solidFill>
                  <a:srgbClr val="FF0000"/>
                </a:solidFill>
              </a:rPr>
              <a:t>duration</a:t>
            </a:r>
            <a:r>
              <a:rPr lang="en-GB" dirty="0" smtClean="0"/>
              <a:t> of </a:t>
            </a:r>
            <a:r>
              <a:rPr lang="en-GB" dirty="0"/>
              <a:t>the project is estimated to be 5 years. However, before work </a:t>
            </a:r>
            <a:r>
              <a:rPr lang="en-GB" b="1" dirty="0" smtClean="0">
                <a:solidFill>
                  <a:srgbClr val="FF0000"/>
                </a:solidFill>
              </a:rPr>
              <a:t>commences</a:t>
            </a:r>
            <a:r>
              <a:rPr lang="en-GB" dirty="0" smtClean="0"/>
              <a:t>, </a:t>
            </a:r>
            <a:r>
              <a:rPr lang="en-GB" dirty="0"/>
              <a:t>a great amount of </a:t>
            </a:r>
            <a:r>
              <a:rPr lang="en-GB" b="1" dirty="0" smtClean="0">
                <a:solidFill>
                  <a:srgbClr val="FF0000"/>
                </a:solidFill>
              </a:rPr>
              <a:t>research</a:t>
            </a:r>
            <a:r>
              <a:rPr lang="en-GB" dirty="0" smtClean="0"/>
              <a:t> needs </a:t>
            </a:r>
            <a:r>
              <a:rPr lang="en-GB" dirty="0"/>
              <a:t>to be carried out and a large amount of </a:t>
            </a:r>
            <a:r>
              <a:rPr lang="en-GB" b="1" dirty="0" smtClean="0">
                <a:solidFill>
                  <a:srgbClr val="FF0000"/>
                </a:solidFill>
              </a:rPr>
              <a:t>data</a:t>
            </a:r>
            <a:r>
              <a:rPr lang="en-GB" dirty="0" smtClean="0"/>
              <a:t> </a:t>
            </a:r>
            <a:r>
              <a:rPr lang="en-GB" dirty="0"/>
              <a:t>needs to be </a:t>
            </a:r>
            <a:r>
              <a:rPr lang="en-GB" b="1" dirty="0" smtClean="0">
                <a:solidFill>
                  <a:srgbClr val="FF0000"/>
                </a:solidFill>
              </a:rPr>
              <a:t>analysed</a:t>
            </a:r>
            <a:r>
              <a:rPr lang="en-GB" dirty="0" smtClean="0"/>
              <a:t>. </a:t>
            </a:r>
            <a:endParaRPr lang="en-GB" dirty="0"/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621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9847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45 AWL: Synonyms</a:t>
            </a:r>
            <a:endParaRPr lang="en-GB" sz="28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5854438"/>
              </p:ext>
            </p:extLst>
          </p:nvPr>
        </p:nvGraphicFramePr>
        <p:xfrm>
          <a:off x="1112107" y="863604"/>
          <a:ext cx="9102812" cy="55325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75210"/>
                <a:gridCol w="2275210"/>
                <a:gridCol w="2276196"/>
                <a:gridCol w="2276196"/>
              </a:tblGrid>
              <a:tr h="1556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GSL </a:t>
                      </a:r>
                      <a:r>
                        <a:rPr lang="en-GB" sz="700" dirty="0" smtClean="0">
                          <a:effectLst/>
                        </a:rPr>
                        <a:t>word- GENERAL SERVICE LIST (General English)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AWL </a:t>
                      </a:r>
                      <a:r>
                        <a:rPr lang="en-GB" sz="700" smtClean="0">
                          <a:effectLst/>
                        </a:rPr>
                        <a:t>synonym – ACADEMIC WORD LIST SYNONYMS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700" dirty="0" smtClean="0">
                          <a:effectLst/>
                        </a:rPr>
                        <a:t>GSL word- GENERAL SERVICE LIST (General </a:t>
                      </a:r>
                      <a:r>
                        <a:rPr lang="en-GB" sz="700" smtClean="0">
                          <a:effectLst/>
                        </a:rPr>
                        <a:t>English)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AWL synonym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Agreement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Consent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Happen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Occur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Big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Major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Mistake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Error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Build 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Construct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Improve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Enhance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621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Buy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Purchase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Inside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Internal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Change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Adapt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Reason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Motive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Eat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consume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Outside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External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Examine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Analyse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Control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Manipulate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Get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Acquire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Small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Minor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Idea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Concept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Pay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Income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Information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Data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Tax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Levy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Length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Duration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Use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Function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Make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Create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World-wide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Global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Money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Finance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By (way of)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Via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Part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Component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Important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Integral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Power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Authority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Stage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Phase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Promise 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Assure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Take away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Remove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Quick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Brief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Instructions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Guidelines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Show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Indicate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Stiff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Rigid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Start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Commence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Reward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Incentive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Study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Research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Result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Outcome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Supporter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Advocate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Origin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Source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Talk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Communicate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Sell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Promote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Writer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Author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06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366394"/>
          </a:xfrm>
        </p:spPr>
        <p:txBody>
          <a:bodyPr>
            <a:normAutofit fontScale="90000"/>
          </a:bodyPr>
          <a:lstStyle/>
          <a:p>
            <a:r>
              <a:rPr lang="en-GB" sz="2400" dirty="0" smtClean="0"/>
              <a:t>The entire AWL – All headwords from A to I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50791"/>
            <a:ext cx="10515600" cy="6007210"/>
          </a:xfrm>
        </p:spPr>
        <p:txBody>
          <a:bodyPr>
            <a:noAutofit/>
          </a:bodyPr>
          <a:lstStyle/>
          <a:p>
            <a:pPr algn="just"/>
            <a:r>
              <a:rPr lang="en-GB" sz="1600" dirty="0"/>
              <a:t>Abandon, abstract, academy, access, accommodate, accompany, accumulate, accurate, achieve, acknowledge, acquire, adapt, adequate, adjacent, adjust, administrate, adult, advocate, affect, aggregate, aid, albeit, allocate, alter, alternative, ambiguous, amend, analogy,     </a:t>
            </a:r>
            <a:r>
              <a:rPr lang="en-GB" sz="1600" b="1" dirty="0">
                <a:solidFill>
                  <a:srgbClr val="FF0000"/>
                </a:solidFill>
              </a:rPr>
              <a:t>analyse, </a:t>
            </a:r>
            <a:r>
              <a:rPr lang="en-GB" sz="1600" dirty="0"/>
              <a:t>annual, anticipate, apparent, append, appreciate, approach, appropriate, approximate, arbitrary, area, aspect, assemble, assess, assign, assist, assume, assure, attach,  attain, attitude, attribute, author, authority, automate, available, aware, behalf, </a:t>
            </a:r>
            <a:r>
              <a:rPr lang="en-GB" sz="1600" b="1" dirty="0">
                <a:solidFill>
                  <a:srgbClr val="FF0000"/>
                </a:solidFill>
              </a:rPr>
              <a:t>benefit</a:t>
            </a:r>
            <a:r>
              <a:rPr lang="en-GB" sz="1600" dirty="0"/>
              <a:t>, bias, bond, brief, bulk, capable, capacity, category, cease, challenge, channel, chapter, chart, chemical, circumstance, cite, civil, clarify, classic, clause,     code, coherent, coincide, colleague, commence, comment, commission, commit, commodity, communicate, community, compatible, compensate, compile, complement, complex, component, compound, comprehensive, comprise, compute, conceive, concentrate, </a:t>
            </a:r>
            <a:r>
              <a:rPr lang="en-GB" sz="1600" b="1" dirty="0">
                <a:solidFill>
                  <a:srgbClr val="FF0000"/>
                </a:solidFill>
              </a:rPr>
              <a:t>concept,</a:t>
            </a:r>
            <a:r>
              <a:rPr lang="en-GB" sz="1600" dirty="0"/>
              <a:t> conclude, concurrent, conduct, confer, confine, confirm, conflict, conform, consent,  consequent, considerable, consist, constant, constitute, constrain, construct, consult, consume, contact, contemporary, context, </a:t>
            </a:r>
            <a:r>
              <a:rPr lang="en-GB" sz="1600" b="1" dirty="0">
                <a:solidFill>
                  <a:srgbClr val="FF0000"/>
                </a:solidFill>
              </a:rPr>
              <a:t>contract,</a:t>
            </a:r>
            <a:r>
              <a:rPr lang="en-GB" sz="1600" dirty="0"/>
              <a:t> contradict, contrary, contrast, contribute, controversy, convene, converse, convert, convince, cooperate, coordinate, core, corporate, correspond, couple, create, credit, criteria, crucial, culture, currency, cycle, </a:t>
            </a:r>
            <a:r>
              <a:rPr lang="en-GB" sz="1600" b="1" dirty="0">
                <a:solidFill>
                  <a:srgbClr val="FF0000"/>
                </a:solidFill>
              </a:rPr>
              <a:t>data</a:t>
            </a:r>
            <a:r>
              <a:rPr lang="en-GB" sz="1600" dirty="0"/>
              <a:t>, debate,  decade, decline, deduce, define, definite, demonstrate, denote, deny, depress, derive, design, despite, detect, deviate, device, devote, differentiate, dimension, diminish, discrete, discriminate, displace, display, dispose, distinct, distort, distribute, diverse, document, domain, domestic, dominate, draft, drama, duration, dynamic, </a:t>
            </a:r>
            <a:r>
              <a:rPr lang="en-GB" sz="1600" b="1" dirty="0">
                <a:solidFill>
                  <a:srgbClr val="FF0000"/>
                </a:solidFill>
              </a:rPr>
              <a:t>economy</a:t>
            </a:r>
            <a:r>
              <a:rPr lang="en-GB" sz="1600" dirty="0"/>
              <a:t>, edit, element, edit, eliminate, emerge, emphasis, empirical, enable, encounter, energy, enforce, enhance, enormous, ensure, entity, environment, equate, equip, equivalent, erode, error, establish, estate, estimate, ethic, ethnic, evaluate, eventual, </a:t>
            </a:r>
            <a:r>
              <a:rPr lang="en-GB" sz="1600" b="1" dirty="0">
                <a:solidFill>
                  <a:srgbClr val="FF0000"/>
                </a:solidFill>
              </a:rPr>
              <a:t>evident</a:t>
            </a:r>
            <a:r>
              <a:rPr lang="en-GB" sz="1600" dirty="0"/>
              <a:t>, evolve, exceed, exclude, exhibit, expand, expert, explicit, exploit, export, expose, external, extract, facilitate,  factor, feature, federal, free, file, final, </a:t>
            </a:r>
            <a:r>
              <a:rPr lang="en-GB" sz="1600" b="1" dirty="0">
                <a:solidFill>
                  <a:srgbClr val="FF0000"/>
                </a:solidFill>
              </a:rPr>
              <a:t>finance</a:t>
            </a:r>
            <a:r>
              <a:rPr lang="en-GB" sz="1600" dirty="0"/>
              <a:t>, finite, flexible, fluctuate, focus, format, formula,  forthcoming, found, foundation, framework, function, fund, fundamental, furthermore, gender, generate, generation, globe, goal, grade, grant, guarantee, guideline, hence, hierarchy, highlight, hypothesis, identical, identity, ideology, ignorant, illustrate, image, immigrate, impact, implement, implicate, implicit, imply, impose, incentive, incidence, incline, income, incorporate, index, indicate, individual, induce, inevitable, infer, infrastructure, inherent,   inhibit, initial, initiate, injure, innovate, input, insert, insight, inspect, instance, institute, instruct, integral, integrate, integrity, intelligent, intense, interact, intermediate, internal, interpret, interval, intervene, intrinsic, invest, investigate, invoke, involve, isolate, issue, </a:t>
            </a:r>
            <a:r>
              <a:rPr lang="en-GB" sz="1600" dirty="0" smtClean="0"/>
              <a:t>item, ion.</a:t>
            </a:r>
            <a:endParaRPr lang="en-GB" sz="1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428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1961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 entire AWL – All headwords from J to W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51722"/>
            <a:ext cx="10515600" cy="5506278"/>
          </a:xfrm>
        </p:spPr>
        <p:txBody>
          <a:bodyPr>
            <a:noAutofit/>
          </a:bodyPr>
          <a:lstStyle/>
          <a:p>
            <a:pPr algn="just"/>
            <a:r>
              <a:rPr lang="en-GB" sz="1600" dirty="0" smtClean="0"/>
              <a:t>job</a:t>
            </a:r>
            <a:r>
              <a:rPr lang="en-GB" sz="1600" dirty="0"/>
              <a:t>, journal, justify, label, labour, layer, lecture, legal, legislate, levy, liberal, licence, likewise,  link, locate, logic, maintain, </a:t>
            </a:r>
            <a:r>
              <a:rPr lang="en-GB" sz="1600" b="1" dirty="0">
                <a:solidFill>
                  <a:srgbClr val="FF0000"/>
                </a:solidFill>
              </a:rPr>
              <a:t>major,</a:t>
            </a:r>
            <a:r>
              <a:rPr lang="en-GB" sz="1600" dirty="0"/>
              <a:t> manipulate, manual, margin, mature, maximise, mechanism, media, mediate, medical, medium, mental, method, migrate, military, minimal, minimise, minimum, ministry, minor, mode, modify, monitor, motive, mutual, negate, network, neutral, nevertheless, nonetheless, norm, normal, notion, notwithstanding, nuclear, objective, obtain, obvious, occupy, </a:t>
            </a:r>
            <a:r>
              <a:rPr lang="en-GB" sz="1600" b="1" dirty="0">
                <a:solidFill>
                  <a:srgbClr val="FF0000"/>
                </a:solidFill>
              </a:rPr>
              <a:t>occur</a:t>
            </a:r>
            <a:r>
              <a:rPr lang="en-GB" sz="1600" dirty="0"/>
              <a:t>, odd, offset, ongoing, option, orient, outcome, output, overall, overlap, overseas, panel, paradigm, paragraph, parallel, parameter, participate, partner, passive, perceive, percent, period, persist, perspective, phase, phenomenon, philosophy, physical, plus, policy, portion, pose, positive, potential, practitioner, precede, precise, predict, predominant, preliminary, presume, previous, primary, prime, principal, principle, prior, priority, proceed, process, process, professional, prohibit, project, promote, proportion, prospect, protocol, psychology, publication, publish, purchase, pursue, qualitative, quote, radical, random, range, ratio, rational, react, recover, refine, regime, region, register, regulate, reinforce, reject, relax, release, relevant, reluctance, rely, remove, require, </a:t>
            </a:r>
            <a:r>
              <a:rPr lang="en-GB" sz="1600" b="1" dirty="0">
                <a:solidFill>
                  <a:srgbClr val="FF0000"/>
                </a:solidFill>
              </a:rPr>
              <a:t>research</a:t>
            </a:r>
            <a:r>
              <a:rPr lang="en-GB" sz="1600" dirty="0"/>
              <a:t>, reside, resolve, resource, </a:t>
            </a:r>
            <a:r>
              <a:rPr lang="en-GB" sz="1600" b="1" dirty="0">
                <a:solidFill>
                  <a:srgbClr val="FF0000"/>
                </a:solidFill>
              </a:rPr>
              <a:t>respond</a:t>
            </a:r>
            <a:r>
              <a:rPr lang="en-GB" sz="1600" dirty="0"/>
              <a:t>, restore, restrain, restrict, retain, reveal, revenue, reverse,  revise, revolution, rigid, role, route, scenario, schedule, scheme, scope, section, sector, secure, seek, select, sequence, series, sex, shift, significant, similar, simulate, site, so-called, sole, somewhat, source, specific, specify, sphere, stable, statistic, status, straightforward, strategy, stress, structure, style, submit, subordinate, subsequent, subsidy, substitute, successor, sufficient, sum, summary, supplement, survey, survive, suspend, sustain, symbol, tape, target, task, team, technical, technique, technology, temporary, tense, terminate, text, theme, </a:t>
            </a:r>
            <a:r>
              <a:rPr lang="en-GB" sz="1600" b="1" dirty="0">
                <a:solidFill>
                  <a:srgbClr val="FF0000"/>
                </a:solidFill>
              </a:rPr>
              <a:t>theory,</a:t>
            </a:r>
            <a:r>
              <a:rPr lang="en-GB" sz="1600" dirty="0"/>
              <a:t> thereby, thesis, topic, trace, tradition, transfer, transform, transit, transmit, transport, trend, trigger, ultimate, undergo, underlie, undertake, uniform, unify, unique, utilise, valid, vary, vehicle, version, via, violate, virtual, visible, vision, visual, volume, voluntary, welfare, whereas, whereby, widespread.     </a:t>
            </a:r>
          </a:p>
          <a:p>
            <a:pPr algn="just"/>
            <a:endParaRPr lang="en-GB" sz="1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21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entire AWL of around 3000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 you now know the academic word list has 570 headwords</a:t>
            </a:r>
          </a:p>
          <a:p>
            <a:r>
              <a:rPr lang="en-GB" dirty="0" smtClean="0"/>
              <a:t>These headwords generate 3000 associated parts of speech </a:t>
            </a:r>
          </a:p>
          <a:p>
            <a:pPr lvl="1"/>
            <a:r>
              <a:rPr lang="en-GB" dirty="0" smtClean="0"/>
              <a:t>see the parts of speech of </a:t>
            </a:r>
            <a:r>
              <a:rPr lang="en-GB" b="1" i="1" dirty="0" smtClean="0">
                <a:solidFill>
                  <a:srgbClr val="FF0000"/>
                </a:solidFill>
              </a:rPr>
              <a:t>analyse </a:t>
            </a:r>
            <a:r>
              <a:rPr lang="en-GB" dirty="0" smtClean="0"/>
              <a:t>in slide </a:t>
            </a:r>
            <a:r>
              <a:rPr lang="en-GB" i="1" dirty="0" smtClean="0"/>
              <a:t>4</a:t>
            </a:r>
          </a:p>
          <a:p>
            <a:pPr lvl="1"/>
            <a:r>
              <a:rPr lang="en-GB" dirty="0" smtClean="0"/>
              <a:t>think of parts of speech (nouns/verbs/adjectives…) as family members</a:t>
            </a:r>
          </a:p>
          <a:p>
            <a:pPr lvl="1"/>
            <a:r>
              <a:rPr lang="en-GB" dirty="0" smtClean="0"/>
              <a:t>there are 570 word families (one for each headword) </a:t>
            </a:r>
          </a:p>
          <a:p>
            <a:pPr lvl="1"/>
            <a:r>
              <a:rPr lang="en-GB" dirty="0" smtClean="0"/>
              <a:t>there are 3000 family members, generated from the 570 headwords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you want to explore the entire </a:t>
            </a:r>
            <a:r>
              <a:rPr lang="en-GB" dirty="0" smtClean="0"/>
              <a:t>AWL, here is </a:t>
            </a:r>
            <a:r>
              <a:rPr lang="en-GB" dirty="0"/>
              <a:t>the link:-</a:t>
            </a:r>
          </a:p>
          <a:p>
            <a:pPr lvl="1"/>
            <a:r>
              <a:rPr lang="en-GB" u="sng" dirty="0">
                <a:hlinkClick r:id="rId2"/>
              </a:rPr>
              <a:t>http://www.uefap.com/vocab/select/awl.htm</a:t>
            </a:r>
            <a:endParaRPr lang="en-GB" dirty="0"/>
          </a:p>
          <a:p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64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2204</Words>
  <Application>Microsoft Office PowerPoint</Application>
  <PresentationFormat>Widescreen</PresentationFormat>
  <Paragraphs>258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           </vt:lpstr>
      <vt:lpstr>Structure of presentation</vt:lpstr>
      <vt:lpstr>What is meant by the term Academic Word List?</vt:lpstr>
      <vt:lpstr>What is meant by the term word family?</vt:lpstr>
      <vt:lpstr>AWL – Sublist (1)</vt:lpstr>
      <vt:lpstr>Why is the AWL so important ?</vt:lpstr>
      <vt:lpstr>Moving from general to academic English</vt:lpstr>
      <vt:lpstr>45 AWL: Synonyms</vt:lpstr>
      <vt:lpstr>The entire AWL – All headwords from A to I</vt:lpstr>
      <vt:lpstr>The entire AWL – All headwords from J to W</vt:lpstr>
      <vt:lpstr>The entire AWL of around 3000 words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 lecture series by David C. Williams Lecturer in EAP (English for Academic Purposes)  UWTSD Swansea campus 2019</dc:title>
  <dc:creator>David Charles Williams (International Centre)</dc:creator>
  <cp:lastModifiedBy>David Charles Williams (International Centre)</cp:lastModifiedBy>
  <cp:revision>72</cp:revision>
  <dcterms:created xsi:type="dcterms:W3CDTF">2019-11-21T14:36:07Z</dcterms:created>
  <dcterms:modified xsi:type="dcterms:W3CDTF">2021-11-05T10:01:09Z</dcterms:modified>
</cp:coreProperties>
</file>