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3" r:id="rId8"/>
    <p:sldId id="264" r:id="rId9"/>
    <p:sldId id="265" r:id="rId10"/>
    <p:sldId id="267" r:id="rId11"/>
    <p:sldId id="266" r:id="rId12"/>
    <p:sldId id="269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orgina Payne (P135325)" initials="GP(" lastIdx="1" clrIdx="0">
    <p:extLst>
      <p:ext uri="{19B8F6BF-5375-455C-9EA6-DF929625EA0E}">
        <p15:presenceInfo xmlns:p15="http://schemas.microsoft.com/office/powerpoint/2012/main" userId="S-1-5-21-809251214-2178901256-4152538893-813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9" d="100"/>
          <a:sy n="99" d="100"/>
        </p:scale>
        <p:origin x="84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09-26T09:23:55.563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9441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000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0037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265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494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619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333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690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648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898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124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F3E3D3A-AF64-4A1D-B384-E5F647EE9EFB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07BAD8A-C41F-412F-B96C-21AC6BA27E7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178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youtube.com/watch?v=zafiGBrFkR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zone.msn.com/gameplayer/gameplayer.aspx?game=chicktionary&amp;instance=default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57383-46CC-48E8-969D-D594AD401F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1500" dirty="0">
                <a:latin typeface="Arial" panose="020B0604020202020204" pitchFamily="34" charset="0"/>
                <a:cs typeface="Arial" panose="020B0604020202020204" pitchFamily="34" charset="0"/>
              </a:rPr>
              <a:t>Dyslexia</a:t>
            </a:r>
            <a:r>
              <a:rPr lang="en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A6217F-68CC-48EF-84D1-CC2AC6B8E2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Georgina Payne</a:t>
            </a:r>
          </a:p>
        </p:txBody>
      </p:sp>
    </p:spTree>
    <p:extLst>
      <p:ext uri="{BB962C8B-B14F-4D97-AF65-F5344CB8AC3E}">
        <p14:creationId xmlns:p14="http://schemas.microsoft.com/office/powerpoint/2010/main" val="3762121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797D7-294A-4126-9454-E77530410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E0BDD-CEE3-4D74-A190-62C868610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05533"/>
            <a:ext cx="10515600" cy="1805471"/>
          </a:xfrm>
        </p:spPr>
        <p:txBody>
          <a:bodyPr>
            <a:normAutofit/>
          </a:bodyPr>
          <a:lstStyle/>
          <a:p>
            <a:pPr algn="ctr">
              <a:buFont typeface="Wingdings" panose="05000000000000000000" pitchFamily="2" charset="2"/>
              <a:buChar char="v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To identify what Dyslexia is and how it affects students in Education. </a:t>
            </a:r>
          </a:p>
        </p:txBody>
      </p:sp>
    </p:spTree>
    <p:extLst>
      <p:ext uri="{BB962C8B-B14F-4D97-AF65-F5344CB8AC3E}">
        <p14:creationId xmlns:p14="http://schemas.microsoft.com/office/powerpoint/2010/main" val="73102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B8D6A-33AB-4286-AACB-8A3322527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dyslexia?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E65AC-D428-4423-BC64-FB44959BDD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 specific learning difficulty, which means it causes problems with abilities used for learning, such as reading and writing.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It's estimated up to 1 in every 10 people in the UK has some degree of dyslexia.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							(NHS, 2018)</a:t>
            </a:r>
          </a:p>
        </p:txBody>
      </p:sp>
    </p:spTree>
    <p:extLst>
      <p:ext uri="{BB962C8B-B14F-4D97-AF65-F5344CB8AC3E}">
        <p14:creationId xmlns:p14="http://schemas.microsoft.com/office/powerpoint/2010/main" val="232465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0A210-A996-4E81-BEFB-B88904C4C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is Dyslexia Identified?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E5939-535A-40F3-8FBC-D384C0380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4407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 groups, discuss different ways in which you think Dyslexia is identified? </a:t>
            </a:r>
          </a:p>
        </p:txBody>
      </p:sp>
    </p:spTree>
    <p:extLst>
      <p:ext uri="{BB962C8B-B14F-4D97-AF65-F5344CB8AC3E}">
        <p14:creationId xmlns:p14="http://schemas.microsoft.com/office/powerpoint/2010/main" val="407837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99DA6-3117-46A7-80EF-C31F0E7B9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Dyslexia Recognised?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F8CD2-300B-4119-981E-992522DA5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964" y="2112562"/>
            <a:ext cx="10691191" cy="466725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Read and write very slowly.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Confuse the order of letters in words.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Put letters the wrong way round – such as writing "b" instead of "d“.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Have poor or inconsistent spelling.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Understand information when told verbally, but have difficulty with information that's written down.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Find it hard to carry out a sequence of directions.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Struggle with planning and organisation. </a:t>
            </a:r>
          </a:p>
          <a:p>
            <a:pPr marL="0" indent="0">
              <a:buNone/>
            </a:pPr>
            <a:r>
              <a:rPr lang="en-GB" dirty="0"/>
              <a:t>								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(Horton, 2018)</a:t>
            </a:r>
          </a:p>
        </p:txBody>
      </p:sp>
    </p:spTree>
    <p:extLst>
      <p:ext uri="{BB962C8B-B14F-4D97-AF65-F5344CB8AC3E}">
        <p14:creationId xmlns:p14="http://schemas.microsoft.com/office/powerpoint/2010/main" val="4163940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0C94B-65CE-4B1E-8E7E-F82CBC441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6761"/>
            <a:ext cx="10515600" cy="1325563"/>
          </a:xfrm>
        </p:spPr>
        <p:txBody>
          <a:bodyPr/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Video</a:t>
            </a:r>
            <a:r>
              <a:rPr lang="en-GB" dirty="0"/>
              <a:t>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7C7A818-7E77-43FA-93A8-59FD92F7C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10" name="Picture 9">
            <a:hlinkClick r:id="rId2"/>
            <a:extLst>
              <a:ext uri="{FF2B5EF4-FFF2-40B4-BE49-F238E27FC236}">
                <a16:creationId xmlns:a16="http://schemas.microsoft.com/office/drawing/2014/main" id="{64AC320E-ACD3-4552-8948-C5DECA9626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9232" y="2064450"/>
            <a:ext cx="3750820" cy="3750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75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6139D-8AC3-481C-96AC-13599624D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could this affect learning?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46F29-8F07-4AE9-9BAF-F33F57CD9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8356" y="1989152"/>
            <a:ext cx="10058400" cy="545827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Organisational difficulties – being in the right place at the right time, being able to organise ideas and concepts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to produce an essay plan).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Slow reading and writing speed.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Slow processing speed – may take some time to consider a question, to formulate an answer or a comment and to digest information.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Reading for meaning – although able to read the words of a question or statement, the student may have considerable difficulty in digesting the text and extracting the meaning. May need to reread several times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Inaccurate copying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Poor short term memory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Short concentration span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Difficulty in acquiring and comprehending new terms.   													(NCL,2012)</a:t>
            </a:r>
          </a:p>
        </p:txBody>
      </p:sp>
    </p:spTree>
    <p:extLst>
      <p:ext uri="{BB962C8B-B14F-4D97-AF65-F5344CB8AC3E}">
        <p14:creationId xmlns:p14="http://schemas.microsoft.com/office/powerpoint/2010/main" val="216392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44E01-C9FC-4F8D-BA69-3612617E0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teachers support Dyslexia?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2E248-B968-41FC-9EF4-C775C1FC1D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A07126-1F5B-4195-BA3F-50CDFB58B427}"/>
              </a:ext>
            </a:extLst>
          </p:cNvPr>
          <p:cNvSpPr txBox="1"/>
          <p:nvPr/>
        </p:nvSpPr>
        <p:spPr>
          <a:xfrm>
            <a:off x="577794" y="2010754"/>
            <a:ext cx="1051692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Multi-sensory Learning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Using different materials to encourage spelling. Helps students absorb and process information.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Assistive Technology and Tools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Line readers, Coloured Keyboard.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Helpful Arrangements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Give students extra time, Use a Cloze Procedure, Mark Based on efforts and ideas.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Work with Support workers/Parents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Communication and co-working with support workers/ parents will share knowledge about on-going process, find suitable learning methods which work best for the individual.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Educational Games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Engages students into learning, whatever the age!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															(Dyslexic.com, 2016)</a:t>
            </a:r>
          </a:p>
        </p:txBody>
      </p:sp>
    </p:spTree>
    <p:extLst>
      <p:ext uri="{BB962C8B-B14F-4D97-AF65-F5344CB8AC3E}">
        <p14:creationId xmlns:p14="http://schemas.microsoft.com/office/powerpoint/2010/main" val="397031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A1052-1ABE-42BD-83CA-A45175C11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CHICKTIONARY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DBDA0-59D2-4DDF-AB06-C9B554B1F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37360"/>
            <a:ext cx="10058400" cy="402336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0467C81B-972B-43C5-B622-71FCD7D9D4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065" y="1999898"/>
            <a:ext cx="2463683" cy="41381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8968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8968A-7AD0-4BEB-8051-436E0E2B4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Chicktionary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4B9B2-3DFA-4379-B8C9-FE46388B0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Engages learning for all Students.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Helps learners to understand the different letters and sounds that make up a whole word.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Improves concentration.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Good for all ages!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36893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E36B9-27B8-4EB4-9390-A3BA8AE9E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Quick Quiz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2B924-8620-4554-8CC4-18DB324C6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142" y="1870673"/>
            <a:ext cx="2415364" cy="17038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1. What does Dyslexia affect? </a:t>
            </a:r>
          </a:p>
          <a:p>
            <a:pPr marL="0" indent="0">
              <a:buNone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Reading/Writing</a:t>
            </a:r>
          </a:p>
          <a:p>
            <a:pPr marL="0" indent="0">
              <a:buNone/>
            </a:pPr>
            <a:r>
              <a:rPr lang="en-GB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2. How many people does Dyslexia affect?</a:t>
            </a:r>
          </a:p>
        </p:txBody>
      </p:sp>
      <p:sp>
        <p:nvSpPr>
          <p:cNvPr id="5" name="Rectangle 4"/>
          <p:cNvSpPr/>
          <p:nvPr/>
        </p:nvSpPr>
        <p:spPr>
          <a:xfrm>
            <a:off x="2632043" y="2245120"/>
            <a:ext cx="72890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Maths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Speech  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Hearing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6521" y="3522323"/>
            <a:ext cx="9892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 in 20 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89943" y="3500485"/>
            <a:ext cx="1088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1 in 10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81030" y="3491545"/>
            <a:ext cx="1258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4 in 20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909920" y="3451362"/>
            <a:ext cx="14473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 in 10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65513" y="4008609"/>
            <a:ext cx="2277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3. Which two of these are signs of Dyslexia?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09934" y="4984579"/>
            <a:ext cx="2277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Struggle with planning and organisation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632042" y="5070731"/>
            <a:ext cx="15568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Unable to read at all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265428" y="5089564"/>
            <a:ext cx="43588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Putting letters the wrong way round.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'b' &amp; 'D</a:t>
            </a:r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'.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9018335" y="4963128"/>
            <a:ext cx="20409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Can't write at all</a:t>
            </a:r>
            <a:r>
              <a:rPr lang="en-GB" sz="28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41519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  <p:bldP spid="13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Quick Quiz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7055318" cy="502830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4. Choose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two ways in which Teachers can support Dyslexia.</a:t>
            </a:r>
          </a:p>
        </p:txBody>
      </p:sp>
      <p:sp>
        <p:nvSpPr>
          <p:cNvPr id="5" name="Rectangle 4"/>
          <p:cNvSpPr/>
          <p:nvPr/>
        </p:nvSpPr>
        <p:spPr>
          <a:xfrm>
            <a:off x="978568" y="3087627"/>
            <a:ext cx="275282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Lecturing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learners</a:t>
            </a:r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978568" y="2404033"/>
            <a:ext cx="342980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By making the learners read texts</a:t>
            </a:r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504624" y="3037460"/>
            <a:ext cx="27752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Use Helpful </a:t>
            </a:r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Arrangements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408371" y="2456938"/>
            <a:ext cx="6096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Use different technology and tools to engage learning.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097280" y="384698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5. What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the benefit of using spelling games when teaching students with Dyslexia?</a:t>
            </a:r>
          </a:p>
        </p:txBody>
      </p:sp>
      <p:sp>
        <p:nvSpPr>
          <p:cNvPr id="10" name="Rectangle 9"/>
          <p:cNvSpPr/>
          <p:nvPr/>
        </p:nvSpPr>
        <p:spPr>
          <a:xfrm>
            <a:off x="1124552" y="4612820"/>
            <a:ext cx="3283820" cy="15280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Reduces engagement.</a:t>
            </a:r>
          </a:p>
          <a:p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Reduces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Concentration.</a:t>
            </a:r>
          </a:p>
          <a:p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Good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 children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145280" y="4594947"/>
            <a:ext cx="5968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Helps understanding with different letters and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468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548CF-426A-4563-80CB-59499CC03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72A01-CCFE-4CDD-AFF2-49EFF6F352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Nhs.uk. (2018). Dyslexia. [online] Available at: https://www.nhs.uk/conditions/dyslexia/ [Accessed 25 Sep. 2018].</a:t>
            </a:r>
          </a:p>
          <a:p>
            <a:pPr marL="0" indent="0">
              <a:buNone/>
            </a:pPr>
            <a:r>
              <a:rPr lang="en-GB" dirty="0"/>
              <a:t>Dyslexic.com. (2016). Helping Your Student with Dyslexia Learn: 5 Strategies to Rely On | Dyslexic.com. [online] Available at: https://www.dyslexic.com/blog/helping-your-student-with-dyslexia-learn-5-strategies-to-rely-on/ [Accessed 25 Sep. 2018].</a:t>
            </a:r>
          </a:p>
          <a:p>
            <a:pPr marL="0" indent="0">
              <a:buNone/>
            </a:pPr>
            <a:r>
              <a:rPr lang="en-GB" dirty="0"/>
              <a:t> Horton, H. (2018). This website lets you experience what it is like to be dyslexic. [online] Telegraph.co.uk. Available at: https://www.telegraph.co.uk/news/newstopics/howaboutthat/12186441/This-website-lets-you-experience-what-it-is-like-to-be-dyslexic.html [Accessed 25 Sep. 2018].</a:t>
            </a:r>
          </a:p>
          <a:p>
            <a:pPr marL="0" indent="0">
              <a:buNone/>
            </a:pPr>
            <a:r>
              <a:rPr lang="en-GB" dirty="0"/>
              <a:t>Ncl.ac.uk. (2012). Student Wellbeing - - Newcastle University. [online] Available at: https://www.ncl.ac.uk/students/wellbeing/information/dyslexia/learning.htm [Accessed 25 Sep. 2018].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47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7149</TotalTime>
  <Words>668</Words>
  <Application>Microsoft Office PowerPoint</Application>
  <PresentationFormat>Widescreen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Retrospect</vt:lpstr>
      <vt:lpstr>Dyslexia </vt:lpstr>
      <vt:lpstr>Objectives </vt:lpstr>
      <vt:lpstr>What is dyslexia? </vt:lpstr>
      <vt:lpstr>How is Dyslexia Identified?</vt:lpstr>
      <vt:lpstr>How is Dyslexia Recognised? </vt:lpstr>
      <vt:lpstr>Video </vt:lpstr>
      <vt:lpstr>How could this affect learning?</vt:lpstr>
      <vt:lpstr>How can teachers support Dyslexia?</vt:lpstr>
      <vt:lpstr>CHICKTIONARY</vt:lpstr>
      <vt:lpstr>Benefits of Chicktionary </vt:lpstr>
      <vt:lpstr>Quick Quiz</vt:lpstr>
      <vt:lpstr>Quick Quiz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Dyslexia</dc:title>
  <dc:creator>Andrew Manning</dc:creator>
  <cp:lastModifiedBy>Georgina Payne (P135325)</cp:lastModifiedBy>
  <cp:revision>29</cp:revision>
  <dcterms:created xsi:type="dcterms:W3CDTF">2018-09-19T18:04:18Z</dcterms:created>
  <dcterms:modified xsi:type="dcterms:W3CDTF">2018-09-26T08:36:02Z</dcterms:modified>
</cp:coreProperties>
</file>