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5"/>
  </p:notesMasterIdLst>
  <p:sldIdLst>
    <p:sldId id="256" r:id="rId2"/>
    <p:sldId id="257" r:id="rId3"/>
    <p:sldId id="258" r:id="rId4"/>
    <p:sldId id="259" r:id="rId5"/>
    <p:sldId id="260" r:id="rId6"/>
    <p:sldId id="274" r:id="rId7"/>
    <p:sldId id="276" r:id="rId8"/>
    <p:sldId id="275" r:id="rId9"/>
    <p:sldId id="271" r:id="rId10"/>
    <p:sldId id="272" r:id="rId11"/>
    <p:sldId id="273" r:id="rId12"/>
    <p:sldId id="263" r:id="rId13"/>
    <p:sldId id="264" r:id="rId14"/>
    <p:sldId id="265" r:id="rId15"/>
    <p:sldId id="266" r:id="rId16"/>
    <p:sldId id="277" r:id="rId17"/>
    <p:sldId id="278" r:id="rId18"/>
    <p:sldId id="279" r:id="rId19"/>
    <p:sldId id="280" r:id="rId20"/>
    <p:sldId id="267" r:id="rId21"/>
    <p:sldId id="269" r:id="rId22"/>
    <p:sldId id="268" r:id="rId23"/>
    <p:sldId id="27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5FCFAAF-2208-4878-BEF3-1C95894AB2AC}">
          <p14:sldIdLst>
            <p14:sldId id="256"/>
            <p14:sldId id="257"/>
            <p14:sldId id="258"/>
            <p14:sldId id="259"/>
            <p14:sldId id="260"/>
            <p14:sldId id="274"/>
            <p14:sldId id="276"/>
            <p14:sldId id="275"/>
            <p14:sldId id="271"/>
            <p14:sldId id="272"/>
            <p14:sldId id="273"/>
            <p14:sldId id="263"/>
            <p14:sldId id="264"/>
            <p14:sldId id="265"/>
            <p14:sldId id="266"/>
            <p14:sldId id="277"/>
            <p14:sldId id="278"/>
            <p14:sldId id="279"/>
            <p14:sldId id="280"/>
            <p14:sldId id="267"/>
            <p14:sldId id="269"/>
            <p14:sldId id="268"/>
            <p14:sldId id="270"/>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1910146)" initials="S(" lastIdx="1" clrIdx="0">
    <p:extLst>
      <p:ext uri="{19B8F6BF-5375-455C-9EA6-DF929625EA0E}">
        <p15:presenceInfo xmlns:p15="http://schemas.microsoft.com/office/powerpoint/2012/main" userId="S::1910146@student.uwtsd.ac.uk::f09ffb47-6948-4439-8c21-44b2b5e62db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63A50-43A5-DDBB-2C46-5F102F87BCEB}" v="85" dt="2020-05-19T08:52:23.555"/>
    <p1510:client id="{0EA1B2DC-54F3-B8D9-E25B-5A7F03F4E5C5}" v="1495" dt="2020-05-18T11:23:32.548"/>
    <p1510:client id="{39BC0751-C5A8-B156-EE19-1F532B27FBD5}" v="1548" dt="2020-05-19T07:58:14.211"/>
    <p1510:client id="{5ED03BEE-F499-E842-A0F0-891148A05BAC}" v="4" dt="2020-05-18T12:23:21.587"/>
    <p1510:client id="{77C8ACBC-46FA-874E-88E3-D5BB9036CB88}" v="19" dt="2020-05-19T08:30:50.386"/>
    <p1510:client id="{7DD0F6D6-71BE-C454-B132-D6F18F4FC20F}" v="116" dt="2020-05-18T12:20:02.607"/>
    <p1510:client id="{831854BA-8C68-B351-C7B4-4DBE71202F04}" v="182" dt="2020-05-18T11:48:42.452"/>
    <p1510:client id="{88DFB3F1-2C8F-1108-C556-12020B176FB4}" v="281" dt="2020-05-18T10:13:50.188"/>
    <p1510:client id="{D6A120C9-7504-4F48-F801-FC6C30A52D60}" v="98" dt="2020-05-18T12:37:28.500"/>
    <p1510:client id="{E31B5FAC-A084-FF28-B1E8-41D6AC66CBDA}" v="1042" dt="2020-05-18T11:45:41.003"/>
    <p1510:client id="{E8DAE17B-786C-2C1F-90B1-75D6DFDFDF2B}" v="257" dt="2020-05-19T07:39:47.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BFC5F-7DD3-4E1A-BE71-11E24B2AB4B4}" type="datetimeFigureOut">
              <a:rPr lang="en-GB" smtClean="0"/>
              <a:t>19/05/2020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9A2B6-C8EA-4F6D-BF40-CCC94FE1F2A4}" type="slidenum">
              <a:rPr lang="en-GB" smtClean="0"/>
              <a:t>‹#›</a:t>
            </a:fld>
            <a:endParaRPr lang="en-GB"/>
          </a:p>
        </p:txBody>
      </p:sp>
    </p:spTree>
    <p:extLst>
      <p:ext uri="{BB962C8B-B14F-4D97-AF65-F5344CB8AC3E}">
        <p14:creationId xmlns:p14="http://schemas.microsoft.com/office/powerpoint/2010/main" val="2341345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39A2B6-C8EA-4F6D-BF40-CCC94FE1F2A4}" type="slidenum">
              <a:rPr lang="en-GB" smtClean="0"/>
              <a:t>14</a:t>
            </a:fld>
            <a:endParaRPr lang="en-GB"/>
          </a:p>
        </p:txBody>
      </p:sp>
    </p:spTree>
    <p:extLst>
      <p:ext uri="{BB962C8B-B14F-4D97-AF65-F5344CB8AC3E}">
        <p14:creationId xmlns:p14="http://schemas.microsoft.com/office/powerpoint/2010/main" val="2353160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5/19/2020</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5/19/2020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5/19/2020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5/19/2020</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hyperlink" Target="https://www.bristolpost.co.uk/news/bristol-news/landlord-fined-japanese-knotweed-jungle-2303335" TargetMode="External"/><Relationship Id="rId3" Type="http://schemas.openxmlformats.org/officeDocument/2006/relationships/hyperlink" Target="https://www2.le.ac.uk/departments/genetics/people/bailey/res/hist" TargetMode="External"/><Relationship Id="rId7" Type="http://schemas.openxmlformats.org/officeDocument/2006/relationships/hyperlink" Target="https://news.bristol.gov.uk/news/property-owner-fined-for-failing-to-control-knotweed" TargetMode="External"/><Relationship Id="rId2" Type="http://schemas.openxmlformats.org/officeDocument/2006/relationships/hyperlink" Target="https://www.independent.co.uk/news/business/news/japanese-knotweed-house-prices-property-value-mortgage-insurance-how-to-treat-a8557971.html" TargetMode="External"/><Relationship Id="rId1" Type="http://schemas.openxmlformats.org/officeDocument/2006/relationships/slideLayout" Target="../slideLayouts/slideLayout2.xml"/><Relationship Id="rId6" Type="http://schemas.openxmlformats.org/officeDocument/2006/relationships/hyperlink" Target="http://invasivespecies.ie/invasive-plants-japanese-knotweed/japanese-knotweed/" TargetMode="External"/><Relationship Id="rId5" Type="http://schemas.openxmlformats.org/officeDocument/2006/relationships/hyperlink" Target="https://www.bbc.co.uk/news/uk-england-bristol-46470898" TargetMode="External"/><Relationship Id="rId4" Type="http://schemas.openxmlformats.org/officeDocument/2006/relationships/hyperlink" Target="https://www.bailii.org/ew/cases/EWHC/Admin/2007/2592.html" TargetMode="External"/><Relationship Id="rId9" Type="http://schemas.openxmlformats.org/officeDocument/2006/relationships/hyperlink" Target="http://www.legislation.gov.uk/ukpga/1990/43/section/3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3316/2019-08-05_ASB_Revised_Statutory_Guidance_V2.2.pdf" TargetMode="External"/><Relationship Id="rId7" Type="http://schemas.openxmlformats.org/officeDocument/2006/relationships/hyperlink" Target="https://www.cabi.org/projects/establishing-the-psyllid-field-studies-for-the-biological-control-of-japanese-knotweed/" TargetMode="External"/><Relationship Id="rId2" Type="http://schemas.openxmlformats.org/officeDocument/2006/relationships/hyperlink" Target="http://www.legislation.gov.uk/ukpga/1990/43/section/34" TargetMode="External"/><Relationship Id="rId1" Type="http://schemas.openxmlformats.org/officeDocument/2006/relationships/slideLayout" Target="../slideLayouts/slideLayout2.xml"/><Relationship Id="rId6" Type="http://schemas.openxmlformats.org/officeDocument/2006/relationships/hyperlink" Target="https://www.rdj.ie/insights/landmark-court-ruling-for-failure-to-control-the-spread-of-japanese-knotweed?s=0.555734367285" TargetMode="External"/><Relationship Id="rId5" Type="http://schemas.openxmlformats.org/officeDocument/2006/relationships/hyperlink" Target="http://Mhttps:/www.knotweedhelp.com/japanese-knotweed-law-legal-advice-guidelines/#Laws_controlling_Japanese_knotweed" TargetMode="External"/><Relationship Id="rId4" Type="http://schemas.openxmlformats.org/officeDocument/2006/relationships/hyperlink" Target="https://www.judiciary.uk/wp-content/uploads/2018/07/network-rail-v-williams-judgment.pdf"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Jhttps:/www.japaneseknotweedexpert.co.uk/faq/neighbour-has-japanese-knotweed/" TargetMode="External"/><Relationship Id="rId3" Type="http://schemas.openxmlformats.org/officeDocument/2006/relationships/hyperlink" Target="http://www.legislation.gov.uk/ukpga/1990/8/section/215" TargetMode="External"/><Relationship Id="rId7" Type="http://schemas.openxmlformats.org/officeDocument/2006/relationships/hyperlink" Target="https://www.wiseknotweed.com/news/knotweed-law/landmark-legal-case/" TargetMode="External"/><Relationship Id="rId2" Type="http://schemas.openxmlformats.org/officeDocument/2006/relationships/hyperlink" Target="https://www.sentencingcouncil.org.uk/explanatory-material/magistrates-court/item/fines-and-financial-orders/approach-to-the-assessment-of-fines-2/9-maximum-fines/" TargetMode="External"/><Relationship Id="rId1" Type="http://schemas.openxmlformats.org/officeDocument/2006/relationships/slideLayout" Target="../slideLayouts/slideLayout2.xml"/><Relationship Id="rId6" Type="http://schemas.openxmlformats.org/officeDocument/2006/relationships/hyperlink" Target="http://www.legislation.gov.uk/ukpga/1981/69/section/21" TargetMode="External"/><Relationship Id="rId5" Type="http://schemas.openxmlformats.org/officeDocument/2006/relationships/hyperlink" Target="http://www.legislation.gov.uk/ukpga/1981/69/schedule/9" TargetMode="External"/><Relationship Id="rId10" Type="http://schemas.openxmlformats.org/officeDocument/2006/relationships/hyperlink" Target="http://www.hubsolutions.co.uk/case-studies/asb-crime-and-policing-act-2014/" TargetMode="External"/><Relationship Id="rId4" Type="http://schemas.openxmlformats.org/officeDocument/2006/relationships/hyperlink" Target="http://www.legislation.gov.uk/ukpga/1990/8/section/219" TargetMode="External"/><Relationship Id="rId9" Type="http://schemas.openxmlformats.org/officeDocument/2006/relationships/hyperlink" Target="https://www.ags.org.uk/2018/03/japanese-knotweed-professionals-should-know-the-law-and-their-responsibilitie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environmentlaw.org.uk/rte.asp?id=87" TargetMode="External"/><Relationship Id="rId2" Type="http://schemas.openxmlformats.org/officeDocument/2006/relationships/hyperlink" Target="https://assets.publishing.service.gov.uk/government/uploads/system/uploads/attachment_data/file/364846/Japanese_Knotweed_information_note.pdf" TargetMode="External"/><Relationship Id="rId1" Type="http://schemas.openxmlformats.org/officeDocument/2006/relationships/slideLayout" Target="../slideLayouts/slideLayout2.xml"/><Relationship Id="rId4" Type="http://schemas.openxmlformats.org/officeDocument/2006/relationships/hyperlink" Target="http://www.environmentlaw.org.uk/rte.asp?id=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4" y="455613"/>
            <a:ext cx="8791575" cy="2368550"/>
          </a:xfrm>
        </p:spPr>
        <p:txBody>
          <a:bodyPr>
            <a:normAutofit/>
          </a:bodyPr>
          <a:lstStyle/>
          <a:p>
            <a:pPr algn="ctr"/>
            <a:r>
              <a:rPr lang="en-US">
                <a:latin typeface="TW Cen MT"/>
                <a:ea typeface="+mj-lt"/>
                <a:cs typeface="+mj-lt"/>
              </a:rPr>
              <a:t>The Implications of Japanese knotweed on a construction site</a:t>
            </a:r>
            <a:endParaRPr lang="en-US">
              <a:latin typeface="TW Cen MT"/>
              <a:cs typeface="Calibri"/>
            </a:endParaRPr>
          </a:p>
        </p:txBody>
      </p:sp>
      <p:sp>
        <p:nvSpPr>
          <p:cNvPr id="3" name="Subtitle 2"/>
          <p:cNvSpPr>
            <a:spLocks noGrp="1"/>
          </p:cNvSpPr>
          <p:nvPr>
            <p:ph type="subTitle" idx="1"/>
          </p:nvPr>
        </p:nvSpPr>
        <p:spPr>
          <a:xfrm>
            <a:off x="1876424" y="3602038"/>
            <a:ext cx="8791575" cy="1893887"/>
          </a:xfrm>
        </p:spPr>
        <p:txBody>
          <a:bodyPr vert="horz" lIns="91440" tIns="45720" rIns="91440" bIns="45720" rtlCol="0" anchor="t">
            <a:noAutofit/>
          </a:bodyPr>
          <a:lstStyle/>
          <a:p>
            <a:r>
              <a:rPr lang="en-US" sz="1400">
                <a:latin typeface="TW Cen MT"/>
                <a:ea typeface="+mn-lt"/>
                <a:cs typeface="+mn-lt"/>
              </a:rPr>
              <a:t>A presentation by;</a:t>
            </a:r>
            <a:endParaRPr lang="en-US" sz="1400">
              <a:latin typeface="TW Cen MT"/>
              <a:cs typeface="Calibri"/>
            </a:endParaRPr>
          </a:p>
          <a:p>
            <a:r>
              <a:rPr lang="en-US" sz="1400">
                <a:latin typeface="TW Cen MT"/>
                <a:ea typeface="+mn-lt"/>
                <a:cs typeface="+mn-lt"/>
              </a:rPr>
              <a:t>1910146</a:t>
            </a:r>
            <a:endParaRPr lang="en-US" sz="1400">
              <a:latin typeface="TW Cen MT"/>
              <a:cs typeface="Calibri"/>
            </a:endParaRPr>
          </a:p>
          <a:p>
            <a:r>
              <a:rPr lang="en-US" sz="1400">
                <a:latin typeface="TW Cen MT"/>
                <a:ea typeface="+mn-lt"/>
                <a:cs typeface="+mn-lt"/>
              </a:rPr>
              <a:t>1901187</a:t>
            </a:r>
            <a:endParaRPr lang="en-US" sz="1400">
              <a:latin typeface="TW Cen MT"/>
              <a:cs typeface="Calibri"/>
            </a:endParaRPr>
          </a:p>
          <a:p>
            <a:r>
              <a:rPr lang="en-US" sz="1400">
                <a:latin typeface="TW Cen MT"/>
                <a:ea typeface="+mn-lt"/>
                <a:cs typeface="+mn-lt"/>
              </a:rPr>
              <a:t>1902720</a:t>
            </a:r>
            <a:endParaRPr lang="en-US" sz="1400">
              <a:latin typeface="TW Cen MT"/>
              <a:cs typeface="Calibri"/>
            </a:endParaRPr>
          </a:p>
          <a:p>
            <a:r>
              <a:rPr lang="en-US" sz="1400">
                <a:latin typeface="TW Cen MT"/>
                <a:ea typeface="+mn-lt"/>
                <a:cs typeface="+mn-lt"/>
              </a:rPr>
              <a:t>1902411</a:t>
            </a:r>
            <a:endParaRPr lang="en-US" sz="1400">
              <a:latin typeface="TW Cen MT"/>
            </a:endParaRPr>
          </a:p>
          <a:p>
            <a:endParaRPr lang="en-US"/>
          </a:p>
        </p:txBody>
      </p: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E978A47D-4F17-40FE-AB70-7AF78A9575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9">
            <a:extLst>
              <a:ext uri="{FF2B5EF4-FFF2-40B4-BE49-F238E27FC236}">
                <a16:creationId xmlns:a16="http://schemas.microsoft.com/office/drawing/2014/main" id="{85BE3A7E-6A3F-401E-A025-BBB8FDB8DD3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40" name="Freeform 6">
              <a:extLst>
                <a:ext uri="{FF2B5EF4-FFF2-40B4-BE49-F238E27FC236}">
                  <a16:creationId xmlns:a16="http://schemas.microsoft.com/office/drawing/2014/main" id="{F098087A-B4E4-4300-A841-44988BD88E2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F86662E0-833B-4F35-B35D-E08EE5DEE8EA}"/>
              </a:ext>
            </a:extLst>
          </p:cNvPr>
          <p:cNvSpPr>
            <a:spLocks noGrp="1"/>
          </p:cNvSpPr>
          <p:nvPr>
            <p:ph type="title"/>
          </p:nvPr>
        </p:nvSpPr>
        <p:spPr>
          <a:xfrm>
            <a:off x="1141413" y="1082673"/>
            <a:ext cx="2869416" cy="4708528"/>
          </a:xfrm>
        </p:spPr>
        <p:txBody>
          <a:bodyPr>
            <a:normAutofit/>
          </a:bodyPr>
          <a:lstStyle/>
          <a:p>
            <a:pPr algn="r"/>
            <a:r>
              <a:rPr lang="en-GB" sz="3100">
                <a:ea typeface="+mj-lt"/>
                <a:cs typeface="+mj-lt"/>
              </a:rPr>
              <a:t>Introduction</a:t>
            </a:r>
            <a:endParaRPr lang="en-US" sz="3100"/>
          </a:p>
          <a:p>
            <a:pPr algn="r"/>
            <a:endParaRPr lang="en-GB" sz="3100"/>
          </a:p>
        </p:txBody>
      </p:sp>
      <p:cxnSp>
        <p:nvCxnSpPr>
          <p:cNvPr id="52" name="Straight Connector 38">
            <a:extLst>
              <a:ext uri="{FF2B5EF4-FFF2-40B4-BE49-F238E27FC236}">
                <a16:creationId xmlns:a16="http://schemas.microsoft.com/office/drawing/2014/main" id="{085ECEC0-FF5D-4348-92C7-1EA7C61E770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1F7E2F-40DA-42C7-9B95-2170E5244B24}"/>
              </a:ext>
            </a:extLst>
          </p:cNvPr>
          <p:cNvSpPr>
            <a:spLocks noGrp="1"/>
          </p:cNvSpPr>
          <p:nvPr>
            <p:ph idx="1"/>
          </p:nvPr>
        </p:nvSpPr>
        <p:spPr>
          <a:xfrm>
            <a:off x="4964388" y="1082673"/>
            <a:ext cx="6084612" cy="4708528"/>
          </a:xfrm>
        </p:spPr>
        <p:txBody>
          <a:bodyPr vert="horz" lIns="91440" tIns="45720" rIns="91440" bIns="45720" rtlCol="0" anchor="ctr">
            <a:normAutofit/>
          </a:bodyPr>
          <a:lstStyle/>
          <a:p>
            <a:pPr marL="0" indent="0">
              <a:buNone/>
            </a:pPr>
            <a:r>
              <a:rPr lang="en-GB" sz="1800" cap="all">
                <a:latin typeface="TW Cen MT"/>
                <a:ea typeface="+mn-lt"/>
                <a:cs typeface="+mn-lt"/>
              </a:rPr>
              <a:t>- Japanese knotweed has been found on the planned site of construction for a domestic dwelling. </a:t>
            </a:r>
            <a:br>
              <a:rPr lang="en-GB" sz="1800" cap="all">
                <a:latin typeface="TW Cen MT"/>
                <a:ea typeface="+mn-lt"/>
                <a:cs typeface="+mn-lt"/>
              </a:rPr>
            </a:br>
            <a:r>
              <a:rPr lang="en-GB" sz="1800" cap="all">
                <a:latin typeface="TW Cen MT"/>
                <a:ea typeface="+mn-lt"/>
                <a:cs typeface="+mn-lt"/>
              </a:rPr>
              <a:t> </a:t>
            </a:r>
            <a:br>
              <a:rPr lang="en-GB" sz="1800" cap="all">
                <a:latin typeface="TW Cen MT"/>
                <a:ea typeface="+mn-lt"/>
                <a:cs typeface="+mn-lt"/>
              </a:rPr>
            </a:br>
            <a:r>
              <a:rPr lang="en-GB" sz="1800" cap="all">
                <a:latin typeface="TW Cen MT"/>
                <a:ea typeface="+mn-lt"/>
                <a:cs typeface="+mn-lt"/>
              </a:rPr>
              <a:t> - What is Japanese Knotweed?</a:t>
            </a:r>
            <a:br>
              <a:rPr lang="en-GB" sz="1800" cap="all">
                <a:latin typeface="TW Cen MT"/>
                <a:ea typeface="+mn-lt"/>
                <a:cs typeface="+mn-lt"/>
              </a:rPr>
            </a:br>
            <a:r>
              <a:rPr lang="en-GB" sz="1800" cap="all">
                <a:latin typeface="TW Cen MT"/>
                <a:ea typeface="+mn-lt"/>
                <a:cs typeface="+mn-lt"/>
              </a:rPr>
              <a:t> </a:t>
            </a:r>
            <a:br>
              <a:rPr lang="en-GB" sz="1800" cap="all">
                <a:latin typeface="TW Cen MT"/>
                <a:ea typeface="+mn-lt"/>
                <a:cs typeface="+mn-lt"/>
              </a:rPr>
            </a:br>
            <a:r>
              <a:rPr lang="en-GB" sz="1800" cap="all">
                <a:latin typeface="TW Cen MT"/>
                <a:ea typeface="+mn-lt"/>
                <a:cs typeface="+mn-lt"/>
              </a:rPr>
              <a:t>- where did it come from?</a:t>
            </a:r>
            <a:br>
              <a:rPr lang="en-GB" sz="1800" cap="all">
                <a:latin typeface="TW Cen MT"/>
                <a:ea typeface="+mn-lt"/>
                <a:cs typeface="+mn-lt"/>
              </a:rPr>
            </a:br>
            <a:r>
              <a:rPr lang="en-GB" sz="1800" cap="all">
                <a:latin typeface="TW Cen MT"/>
                <a:ea typeface="+mn-lt"/>
                <a:cs typeface="+mn-lt"/>
              </a:rPr>
              <a:t> </a:t>
            </a:r>
            <a:br>
              <a:rPr lang="en-GB" sz="1800" cap="all">
                <a:latin typeface="TW Cen MT"/>
                <a:ea typeface="+mn-lt"/>
                <a:cs typeface="+mn-lt"/>
              </a:rPr>
            </a:br>
            <a:r>
              <a:rPr lang="en-GB" sz="1800" cap="all">
                <a:latin typeface="TW Cen MT"/>
                <a:ea typeface="+mn-lt"/>
                <a:cs typeface="+mn-lt"/>
              </a:rPr>
              <a:t>- why its presence is an issue on the construction site?</a:t>
            </a:r>
            <a:br>
              <a:rPr lang="en-GB" sz="1800" cap="all">
                <a:latin typeface="TW Cen MT"/>
                <a:ea typeface="+mn-lt"/>
                <a:cs typeface="+mn-lt"/>
              </a:rPr>
            </a:br>
            <a:r>
              <a:rPr lang="en-GB" sz="1800" cap="all">
                <a:latin typeface="TW Cen MT"/>
                <a:ea typeface="+mn-lt"/>
                <a:cs typeface="+mn-lt"/>
              </a:rPr>
              <a:t> </a:t>
            </a:r>
            <a:br>
              <a:rPr lang="en-GB" sz="1800" cap="all">
                <a:latin typeface="TW Cen MT"/>
                <a:ea typeface="+mn-lt"/>
                <a:cs typeface="+mn-lt"/>
              </a:rPr>
            </a:br>
            <a:r>
              <a:rPr lang="en-GB" sz="1800" cap="all">
                <a:latin typeface="TW Cen MT"/>
                <a:ea typeface="+mn-lt"/>
                <a:cs typeface="+mn-lt"/>
              </a:rPr>
              <a:t>- Legal Obligations </a:t>
            </a:r>
            <a:br>
              <a:rPr lang="en-GB" sz="1800" cap="all">
                <a:latin typeface="TW Cen MT"/>
                <a:ea typeface="+mn-lt"/>
                <a:cs typeface="+mn-lt"/>
              </a:rPr>
            </a:br>
            <a:r>
              <a:rPr lang="en-GB" sz="1800" cap="all">
                <a:latin typeface="TW Cen MT"/>
                <a:ea typeface="+mn-lt"/>
                <a:cs typeface="+mn-lt"/>
              </a:rPr>
              <a:t/>
            </a:r>
            <a:br>
              <a:rPr lang="en-GB" sz="1800" cap="all">
                <a:latin typeface="TW Cen MT"/>
                <a:ea typeface="+mn-lt"/>
                <a:cs typeface="+mn-lt"/>
              </a:rPr>
            </a:br>
            <a:r>
              <a:rPr lang="en-GB" sz="1800" cap="all">
                <a:latin typeface="TW Cen MT"/>
                <a:ea typeface="+mn-lt"/>
                <a:cs typeface="+mn-lt"/>
              </a:rPr>
              <a:t>- the implications/PENALTIES of having discovered Japanese knotweed</a:t>
            </a:r>
            <a:endParaRPr lang="en-GB" sz="1800">
              <a:latin typeface="TW Cen MT"/>
              <a:cs typeface="Calibri"/>
            </a:endParaRPr>
          </a:p>
        </p:txBody>
      </p:sp>
      <p:grpSp>
        <p:nvGrpSpPr>
          <p:cNvPr id="53" name="Group 40">
            <a:extLst>
              <a:ext uri="{FF2B5EF4-FFF2-40B4-BE49-F238E27FC236}">
                <a16:creationId xmlns:a16="http://schemas.microsoft.com/office/drawing/2014/main" id="{F4E035BE-9FF4-43D3-BC25-CF582D7FF85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3205333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1" name="Picture 2">
            <a:extLst>
              <a:ext uri="{FF2B5EF4-FFF2-40B4-BE49-F238E27FC236}">
                <a16:creationId xmlns:a16="http://schemas.microsoft.com/office/drawing/2014/main" id="{59FACE42-44B0-4185-8ED4-9043A78C8600}"/>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03" name="Group 103">
            <a:extLst>
              <a:ext uri="{FF2B5EF4-FFF2-40B4-BE49-F238E27FC236}">
                <a16:creationId xmlns:a16="http://schemas.microsoft.com/office/drawing/2014/main" id="{A838DBA2-246D-4087-AE0A-6EA2B4B65AF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05" name="Group 104">
              <a:extLst>
                <a:ext uri="{FF2B5EF4-FFF2-40B4-BE49-F238E27FC236}">
                  <a16:creationId xmlns:a16="http://schemas.microsoft.com/office/drawing/2014/main" id="{B4406F95-9579-494D-BE1E-A012A7F4CB34}"/>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17" name="Rectangle 5">
                <a:extLst>
                  <a:ext uri="{FF2B5EF4-FFF2-40B4-BE49-F238E27FC236}">
                    <a16:creationId xmlns:a16="http://schemas.microsoft.com/office/drawing/2014/main" id="{4C8D671A-5C73-44CA-B6D0-7F3BC195BA67}"/>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8" name="Freeform 6">
                <a:extLst>
                  <a:ext uri="{FF2B5EF4-FFF2-40B4-BE49-F238E27FC236}">
                    <a16:creationId xmlns:a16="http://schemas.microsoft.com/office/drawing/2014/main" id="{F0DB3AC8-B5AD-4004-B0B9-74B58BECA0C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7">
                <a:extLst>
                  <a:ext uri="{FF2B5EF4-FFF2-40B4-BE49-F238E27FC236}">
                    <a16:creationId xmlns:a16="http://schemas.microsoft.com/office/drawing/2014/main" id="{F3B2C8F3-E236-45B2-B2E1-8460F8FD6DD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8">
                <a:extLst>
                  <a:ext uri="{FF2B5EF4-FFF2-40B4-BE49-F238E27FC236}">
                    <a16:creationId xmlns:a16="http://schemas.microsoft.com/office/drawing/2014/main" id="{761EE3AC-0BC2-4A29-AD58-5CB0EEFF96C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9">
                <a:extLst>
                  <a:ext uri="{FF2B5EF4-FFF2-40B4-BE49-F238E27FC236}">
                    <a16:creationId xmlns:a16="http://schemas.microsoft.com/office/drawing/2014/main" id="{38DC43BE-83DD-43F3-A21F-9B58B1074FF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10">
                <a:extLst>
                  <a:ext uri="{FF2B5EF4-FFF2-40B4-BE49-F238E27FC236}">
                    <a16:creationId xmlns:a16="http://schemas.microsoft.com/office/drawing/2014/main" id="{112583CE-53E8-48F6-9F71-25A32BFD61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11">
                <a:extLst>
                  <a:ext uri="{FF2B5EF4-FFF2-40B4-BE49-F238E27FC236}">
                    <a16:creationId xmlns:a16="http://schemas.microsoft.com/office/drawing/2014/main" id="{229A7966-2C4F-4334-8FB7-08521F984D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12">
                <a:extLst>
                  <a:ext uri="{FF2B5EF4-FFF2-40B4-BE49-F238E27FC236}">
                    <a16:creationId xmlns:a16="http://schemas.microsoft.com/office/drawing/2014/main" id="{656FCF6A-DF5B-42AA-83C4-22CD7B9947D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13">
                <a:extLst>
                  <a:ext uri="{FF2B5EF4-FFF2-40B4-BE49-F238E27FC236}">
                    <a16:creationId xmlns:a16="http://schemas.microsoft.com/office/drawing/2014/main" id="{E908B3EE-F31D-4E8D-BF3C-71F5B35F02F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14">
                <a:extLst>
                  <a:ext uri="{FF2B5EF4-FFF2-40B4-BE49-F238E27FC236}">
                    <a16:creationId xmlns:a16="http://schemas.microsoft.com/office/drawing/2014/main" id="{DA9F96D7-B42C-4F80-8F26-72388FE0C2E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15">
                <a:extLst>
                  <a:ext uri="{FF2B5EF4-FFF2-40B4-BE49-F238E27FC236}">
                    <a16:creationId xmlns:a16="http://schemas.microsoft.com/office/drawing/2014/main" id="{5C9D5861-5A45-408A-A25E-61ED661AD75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Line 16">
                <a:extLst>
                  <a:ext uri="{FF2B5EF4-FFF2-40B4-BE49-F238E27FC236}">
                    <a16:creationId xmlns:a16="http://schemas.microsoft.com/office/drawing/2014/main" id="{DEEF5DD7-13B2-4CBB-A1AE-193A618B0F0A}"/>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29" name="Freeform 17">
                <a:extLst>
                  <a:ext uri="{FF2B5EF4-FFF2-40B4-BE49-F238E27FC236}">
                    <a16:creationId xmlns:a16="http://schemas.microsoft.com/office/drawing/2014/main" id="{3D896DDA-5AD2-4360-9E65-A792131051C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Freeform 18">
                <a:extLst>
                  <a:ext uri="{FF2B5EF4-FFF2-40B4-BE49-F238E27FC236}">
                    <a16:creationId xmlns:a16="http://schemas.microsoft.com/office/drawing/2014/main" id="{C088F3B1-D893-4078-8EAE-6A3776F675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19">
                <a:extLst>
                  <a:ext uri="{FF2B5EF4-FFF2-40B4-BE49-F238E27FC236}">
                    <a16:creationId xmlns:a16="http://schemas.microsoft.com/office/drawing/2014/main" id="{23CCB367-42E1-4DEF-BABD-7457EB9F28C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20">
                <a:extLst>
                  <a:ext uri="{FF2B5EF4-FFF2-40B4-BE49-F238E27FC236}">
                    <a16:creationId xmlns:a16="http://schemas.microsoft.com/office/drawing/2014/main" id="{BAFD46CE-CD21-4C8E-8ACE-B1A0B74A904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Rectangle 21">
                <a:extLst>
                  <a:ext uri="{FF2B5EF4-FFF2-40B4-BE49-F238E27FC236}">
                    <a16:creationId xmlns:a16="http://schemas.microsoft.com/office/drawing/2014/main" id="{23980A26-1FFF-4434-A77C-C5A1C96A54B0}"/>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4" name="Freeform 22">
                <a:extLst>
                  <a:ext uri="{FF2B5EF4-FFF2-40B4-BE49-F238E27FC236}">
                    <a16:creationId xmlns:a16="http://schemas.microsoft.com/office/drawing/2014/main" id="{AE64C1E5-E917-4222-8080-3EF831FB464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23">
                <a:extLst>
                  <a:ext uri="{FF2B5EF4-FFF2-40B4-BE49-F238E27FC236}">
                    <a16:creationId xmlns:a16="http://schemas.microsoft.com/office/drawing/2014/main" id="{D4D42DE6-99E5-4D28-834E-6601A7DD93A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24">
                <a:extLst>
                  <a:ext uri="{FF2B5EF4-FFF2-40B4-BE49-F238E27FC236}">
                    <a16:creationId xmlns:a16="http://schemas.microsoft.com/office/drawing/2014/main" id="{194304B3-4C44-49E0-A677-19E2DA8CC9E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Freeform 25">
                <a:extLst>
                  <a:ext uri="{FF2B5EF4-FFF2-40B4-BE49-F238E27FC236}">
                    <a16:creationId xmlns:a16="http://schemas.microsoft.com/office/drawing/2014/main" id="{C726387F-F77D-4FB6-A177-1DC6115E849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8" name="Freeform 26">
                <a:extLst>
                  <a:ext uri="{FF2B5EF4-FFF2-40B4-BE49-F238E27FC236}">
                    <a16:creationId xmlns:a16="http://schemas.microsoft.com/office/drawing/2014/main" id="{2F09766D-0653-4646-BA37-8FC23294BA7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9" name="Freeform 27">
                <a:extLst>
                  <a:ext uri="{FF2B5EF4-FFF2-40B4-BE49-F238E27FC236}">
                    <a16:creationId xmlns:a16="http://schemas.microsoft.com/office/drawing/2014/main" id="{F50D9867-C9E0-462B-894F-B2F97E26AC1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0" name="Freeform 28">
                <a:extLst>
                  <a:ext uri="{FF2B5EF4-FFF2-40B4-BE49-F238E27FC236}">
                    <a16:creationId xmlns:a16="http://schemas.microsoft.com/office/drawing/2014/main" id="{44179987-9B3B-4BC1-9BDA-EC9F30A3794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1" name="Freeform 29">
                <a:extLst>
                  <a:ext uri="{FF2B5EF4-FFF2-40B4-BE49-F238E27FC236}">
                    <a16:creationId xmlns:a16="http://schemas.microsoft.com/office/drawing/2014/main" id="{EF0E5480-8C2D-4FFE-9357-938DF0642BB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2" name="Freeform 30">
                <a:extLst>
                  <a:ext uri="{FF2B5EF4-FFF2-40B4-BE49-F238E27FC236}">
                    <a16:creationId xmlns:a16="http://schemas.microsoft.com/office/drawing/2014/main" id="{FDAC2F76-95E6-4EE4-8A26-47CDAE5C62A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3" name="Freeform 31">
                <a:extLst>
                  <a:ext uri="{FF2B5EF4-FFF2-40B4-BE49-F238E27FC236}">
                    <a16:creationId xmlns:a16="http://schemas.microsoft.com/office/drawing/2014/main" id="{249EB4AA-5D5B-4A3A-9F2D-6E4EDF2046C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06" name="Group 105">
              <a:extLst>
                <a:ext uri="{FF2B5EF4-FFF2-40B4-BE49-F238E27FC236}">
                  <a16:creationId xmlns:a16="http://schemas.microsoft.com/office/drawing/2014/main" id="{375D3DC5-0B19-4EA9-A350-6218AC28CDA7}"/>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07" name="Freeform 32">
                <a:extLst>
                  <a:ext uri="{FF2B5EF4-FFF2-40B4-BE49-F238E27FC236}">
                    <a16:creationId xmlns:a16="http://schemas.microsoft.com/office/drawing/2014/main" id="{86B5A458-9418-4EDA-9B6F-E4754ABADFA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33">
                <a:extLst>
                  <a:ext uri="{FF2B5EF4-FFF2-40B4-BE49-F238E27FC236}">
                    <a16:creationId xmlns:a16="http://schemas.microsoft.com/office/drawing/2014/main" id="{6307D20D-BE6F-4BFD-8A35-230A01AD726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34">
                <a:extLst>
                  <a:ext uri="{FF2B5EF4-FFF2-40B4-BE49-F238E27FC236}">
                    <a16:creationId xmlns:a16="http://schemas.microsoft.com/office/drawing/2014/main" id="{37A04039-8217-4B7F-8F43-4039DF087D8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35">
                <a:extLst>
                  <a:ext uri="{FF2B5EF4-FFF2-40B4-BE49-F238E27FC236}">
                    <a16:creationId xmlns:a16="http://schemas.microsoft.com/office/drawing/2014/main" id="{CA6CE641-5DEB-4A06-B9C3-B726A334C21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36">
                <a:extLst>
                  <a:ext uri="{FF2B5EF4-FFF2-40B4-BE49-F238E27FC236}">
                    <a16:creationId xmlns:a16="http://schemas.microsoft.com/office/drawing/2014/main" id="{D08C7C1C-DF39-4479-94BD-47E71DE4221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37">
                <a:extLst>
                  <a:ext uri="{FF2B5EF4-FFF2-40B4-BE49-F238E27FC236}">
                    <a16:creationId xmlns:a16="http://schemas.microsoft.com/office/drawing/2014/main" id="{27C5EAA7-E449-48C0-9B14-E677E6ECF89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38">
                <a:extLst>
                  <a:ext uri="{FF2B5EF4-FFF2-40B4-BE49-F238E27FC236}">
                    <a16:creationId xmlns:a16="http://schemas.microsoft.com/office/drawing/2014/main" id="{AA6A8A39-39D4-41FE-9974-CB46106A73D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39">
                <a:extLst>
                  <a:ext uri="{FF2B5EF4-FFF2-40B4-BE49-F238E27FC236}">
                    <a16:creationId xmlns:a16="http://schemas.microsoft.com/office/drawing/2014/main" id="{433C6D82-AE91-4A0C-97C6-34399C90847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0">
                <a:extLst>
                  <a:ext uri="{FF2B5EF4-FFF2-40B4-BE49-F238E27FC236}">
                    <a16:creationId xmlns:a16="http://schemas.microsoft.com/office/drawing/2014/main" id="{D4C06E36-D233-423A-BC95-5B4D5BE35CB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Rectangle 41">
                <a:extLst>
                  <a:ext uri="{FF2B5EF4-FFF2-40B4-BE49-F238E27FC236}">
                    <a16:creationId xmlns:a16="http://schemas.microsoft.com/office/drawing/2014/main" id="{E1B0EEC1-CF7A-4761-B477-941DB41A83DF}"/>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9197FFE6-0B14-421C-A808-12C138ECCB40}"/>
              </a:ext>
            </a:extLst>
          </p:cNvPr>
          <p:cNvSpPr>
            <a:spLocks noGrp="1"/>
          </p:cNvSpPr>
          <p:nvPr>
            <p:ph type="title"/>
          </p:nvPr>
        </p:nvSpPr>
        <p:spPr>
          <a:xfrm>
            <a:off x="1141413" y="618518"/>
            <a:ext cx="9905998" cy="706132"/>
          </a:xfrm>
        </p:spPr>
        <p:txBody>
          <a:bodyPr vert="horz" lIns="91440" tIns="45720" rIns="91440" bIns="45720" rtlCol="0" anchor="ctr">
            <a:normAutofit/>
          </a:bodyPr>
          <a:lstStyle/>
          <a:p>
            <a:pPr algn="ctr"/>
            <a:r>
              <a:rPr lang="en-US" sz="3600" b="1"/>
              <a:t>What is Japanese Knotweed?</a:t>
            </a:r>
            <a:endParaRPr lang="en-US" sz="3600"/>
          </a:p>
          <a:p>
            <a:pPr algn="ctr"/>
            <a:endParaRPr lang="en-US" sz="3600"/>
          </a:p>
        </p:txBody>
      </p:sp>
      <p:sp>
        <p:nvSpPr>
          <p:cNvPr id="4" name="Text Placeholder 3">
            <a:extLst>
              <a:ext uri="{FF2B5EF4-FFF2-40B4-BE49-F238E27FC236}">
                <a16:creationId xmlns:a16="http://schemas.microsoft.com/office/drawing/2014/main" id="{24A1A63C-5BDF-4A1D-994A-5EA40770952E}"/>
              </a:ext>
            </a:extLst>
          </p:cNvPr>
          <p:cNvSpPr>
            <a:spLocks noGrp="1"/>
          </p:cNvSpPr>
          <p:nvPr>
            <p:ph type="body" sz="half" idx="2"/>
          </p:nvPr>
        </p:nvSpPr>
        <p:spPr>
          <a:xfrm>
            <a:off x="1141412" y="1330912"/>
            <a:ext cx="4656630" cy="4898700"/>
          </a:xfrm>
        </p:spPr>
        <p:txBody>
          <a:bodyPr vert="horz" lIns="91440" tIns="45720" rIns="91440" bIns="45720" rtlCol="0" anchor="ctr">
            <a:normAutofit fontScale="92500" lnSpcReduction="20000"/>
          </a:bodyPr>
          <a:lstStyle/>
          <a:p>
            <a:pPr marL="285750" indent="-285750" algn="just">
              <a:lnSpc>
                <a:spcPct val="110000"/>
              </a:lnSpc>
              <a:buChar char="•"/>
            </a:pPr>
            <a:r>
              <a:rPr lang="en-US" cap="all">
                <a:latin typeface="TW Cen MT"/>
                <a:cs typeface="Calibri"/>
              </a:rPr>
              <a:t>Japanese Knotweed (</a:t>
            </a:r>
            <a:r>
              <a:rPr lang="en-US" cap="all" err="1">
                <a:latin typeface="TW Cen MT"/>
                <a:cs typeface="Calibri"/>
              </a:rPr>
              <a:t>Fallopia</a:t>
            </a:r>
            <a:r>
              <a:rPr lang="en-US" cap="all">
                <a:latin typeface="TW Cen MT"/>
                <a:cs typeface="Calibri"/>
              </a:rPr>
              <a:t> Japonica) is a serious invasive weed in the UK (Shaw </a:t>
            </a:r>
            <a:r>
              <a:rPr lang="en-US" i="1" cap="all">
                <a:latin typeface="TW Cen MT"/>
                <a:cs typeface="Calibri"/>
              </a:rPr>
              <a:t>et al </a:t>
            </a:r>
            <a:r>
              <a:rPr lang="en-US" cap="all">
                <a:latin typeface="TW Cen MT"/>
                <a:cs typeface="Calibri"/>
              </a:rPr>
              <a:t>2009).</a:t>
            </a:r>
            <a:endParaRPr lang="en-US">
              <a:latin typeface="TW Cen MT"/>
              <a:cs typeface="Calibri"/>
            </a:endParaRPr>
          </a:p>
          <a:p>
            <a:pPr marL="285750" indent="-285750" algn="just">
              <a:lnSpc>
                <a:spcPct val="110000"/>
              </a:lnSpc>
              <a:buChar char="•"/>
            </a:pPr>
            <a:r>
              <a:rPr lang="en-US" cap="all">
                <a:latin typeface="TW Cen MT"/>
                <a:cs typeface="Calibri"/>
              </a:rPr>
              <a:t>Japanese Knotweed starts to grow during early spring and dies back in autumn.</a:t>
            </a:r>
            <a:endParaRPr lang="en-US">
              <a:latin typeface="TW Cen MT"/>
              <a:cs typeface="Calibri"/>
            </a:endParaRPr>
          </a:p>
          <a:p>
            <a:pPr marL="285750" indent="-285750" algn="just">
              <a:lnSpc>
                <a:spcPct val="110000"/>
              </a:lnSpc>
              <a:buChar char="•"/>
            </a:pPr>
            <a:r>
              <a:rPr lang="en-US" cap="all">
                <a:latin typeface="TW Cen MT"/>
                <a:cs typeface="Calibri"/>
              </a:rPr>
              <a:t>It has red Shoots when it first emerges from the ground, which grow extremely quick, as much as 20cm per day</a:t>
            </a:r>
            <a:endParaRPr lang="en-US">
              <a:latin typeface="TW Cen MT"/>
              <a:cs typeface="Calibri"/>
            </a:endParaRPr>
          </a:p>
          <a:p>
            <a:pPr marL="285750" indent="-285750" algn="just">
              <a:lnSpc>
                <a:spcPct val="110000"/>
              </a:lnSpc>
              <a:buChar char="•"/>
            </a:pPr>
            <a:r>
              <a:rPr lang="en-US" cap="all">
                <a:latin typeface="TW Cen MT"/>
                <a:cs typeface="Calibri"/>
              </a:rPr>
              <a:t>The leaves tend to be heart or shoveled shaped</a:t>
            </a:r>
            <a:endParaRPr lang="en-US">
              <a:latin typeface="TW Cen MT"/>
              <a:cs typeface="Calibri"/>
            </a:endParaRPr>
          </a:p>
          <a:p>
            <a:pPr marL="285750" indent="-285750" algn="just">
              <a:lnSpc>
                <a:spcPct val="110000"/>
              </a:lnSpc>
              <a:buChar char="•"/>
            </a:pPr>
            <a:r>
              <a:rPr lang="en-US" cap="all">
                <a:latin typeface="TW Cen MT"/>
                <a:cs typeface="Calibri"/>
              </a:rPr>
              <a:t>In summer white flower tassels can be seen </a:t>
            </a:r>
            <a:endParaRPr lang="en-US">
              <a:latin typeface="TW Cen MT"/>
              <a:cs typeface="Calibri"/>
            </a:endParaRPr>
          </a:p>
          <a:p>
            <a:pPr marL="285750" indent="-285750" algn="just">
              <a:lnSpc>
                <a:spcPct val="110000"/>
              </a:lnSpc>
              <a:buChar char="•"/>
            </a:pPr>
            <a:r>
              <a:rPr lang="en-US" cap="all">
                <a:latin typeface="TW Cen MT"/>
                <a:cs typeface="Calibri"/>
              </a:rPr>
              <a:t>It can grow to over 2 meters</a:t>
            </a:r>
            <a:endParaRPr lang="en-US">
              <a:latin typeface="TW Cen MT"/>
              <a:cs typeface="Calibri"/>
            </a:endParaRPr>
          </a:p>
          <a:p>
            <a:pPr marL="285750" indent="-285750" algn="just">
              <a:lnSpc>
                <a:spcPct val="110000"/>
              </a:lnSpc>
              <a:buChar char="•"/>
            </a:pPr>
            <a:r>
              <a:rPr lang="en-US" cap="all">
                <a:latin typeface="TW Cen MT"/>
                <a:cs typeface="Calibri"/>
              </a:rPr>
              <a:t>classed as controlled waste</a:t>
            </a:r>
            <a:endParaRPr lang="en-US" sz="1000" cap="all">
              <a:latin typeface="TW Cen MT"/>
              <a:cs typeface="Calibri"/>
            </a:endParaRPr>
          </a:p>
          <a:p>
            <a:pPr marL="285750" indent="-285750" algn="just">
              <a:lnSpc>
                <a:spcPct val="110000"/>
              </a:lnSpc>
              <a:buChar char="•"/>
            </a:pPr>
            <a:r>
              <a:rPr lang="en-US" cap="all">
                <a:latin typeface="TW Cen MT"/>
                <a:cs typeface="Calibri"/>
              </a:rPr>
              <a:t>It is illegal to plant or cause Japanese knotweed to grow in the UK, under the provisions made within Schedule 9 of the Wildlife and Countryside Act 1981</a:t>
            </a:r>
            <a:r>
              <a:rPr lang="en-US" sz="1000" cap="all"/>
              <a:t/>
            </a:r>
            <a:br>
              <a:rPr lang="en-US" sz="1000" cap="all"/>
            </a:br>
            <a:endParaRPr lang="en-US" sz="1000" cap="all"/>
          </a:p>
        </p:txBody>
      </p:sp>
      <p:pic>
        <p:nvPicPr>
          <p:cNvPr id="8" name="Picture 8" descr="A picture containing text&#10;&#10;Description generated with very high confidence">
            <a:extLst>
              <a:ext uri="{FF2B5EF4-FFF2-40B4-BE49-F238E27FC236}">
                <a16:creationId xmlns:a16="http://schemas.microsoft.com/office/drawing/2014/main" id="{37E75C92-2FA6-4671-AF93-FE69FE2BDF8C}"/>
              </a:ext>
            </a:extLst>
          </p:cNvPr>
          <p:cNvPicPr>
            <a:picLocks noGrp="1" noChangeAspect="1"/>
          </p:cNvPicPr>
          <p:nvPr>
            <p:ph type="pic" idx="1"/>
          </p:nvPr>
        </p:nvPicPr>
        <p:blipFill rotWithShape="1">
          <a:blip r:embed="rId4"/>
          <a:srcRect r="6072" b="2"/>
          <a:stretch/>
        </p:blipFill>
        <p:spPr>
          <a:xfrm>
            <a:off x="6006117" y="1652214"/>
            <a:ext cx="5573649" cy="389339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TextBox 2">
            <a:extLst>
              <a:ext uri="{FF2B5EF4-FFF2-40B4-BE49-F238E27FC236}">
                <a16:creationId xmlns:a16="http://schemas.microsoft.com/office/drawing/2014/main" id="{1118B0E7-CD49-4A7A-A99A-CD3D0B13D23A}"/>
              </a:ext>
            </a:extLst>
          </p:cNvPr>
          <p:cNvSpPr txBox="1"/>
          <p:nvPr/>
        </p:nvSpPr>
        <p:spPr>
          <a:xfrm>
            <a:off x="6008318" y="562209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(BIOSECURITY SERVICES)</a:t>
            </a:r>
          </a:p>
        </p:txBody>
      </p:sp>
    </p:spTree>
    <p:extLst>
      <p:ext uri="{BB962C8B-B14F-4D97-AF65-F5344CB8AC3E}">
        <p14:creationId xmlns:p14="http://schemas.microsoft.com/office/powerpoint/2010/main" val="3237038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6" name="Picture 2">
            <a:extLst>
              <a:ext uri="{FF2B5EF4-FFF2-40B4-BE49-F238E27FC236}">
                <a16:creationId xmlns:a16="http://schemas.microsoft.com/office/drawing/2014/main" id="{59FACE42-44B0-4185-8ED4-9043A78C8600}"/>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18" name="Group 117">
            <a:extLst>
              <a:ext uri="{FF2B5EF4-FFF2-40B4-BE49-F238E27FC236}">
                <a16:creationId xmlns:a16="http://schemas.microsoft.com/office/drawing/2014/main" id="{A838DBA2-246D-4087-AE0A-6EA2B4B65AF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9" name="Group 118">
              <a:extLst>
                <a:ext uri="{FF2B5EF4-FFF2-40B4-BE49-F238E27FC236}">
                  <a16:creationId xmlns:a16="http://schemas.microsoft.com/office/drawing/2014/main" id="{B4406F95-9579-494D-BE1E-A012A7F4CB34}"/>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1" name="Rectangle 5">
                <a:extLst>
                  <a:ext uri="{FF2B5EF4-FFF2-40B4-BE49-F238E27FC236}">
                    <a16:creationId xmlns:a16="http://schemas.microsoft.com/office/drawing/2014/main" id="{4C8D671A-5C73-44CA-B6D0-7F3BC195BA67}"/>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2" name="Freeform 6">
                <a:extLst>
                  <a:ext uri="{FF2B5EF4-FFF2-40B4-BE49-F238E27FC236}">
                    <a16:creationId xmlns:a16="http://schemas.microsoft.com/office/drawing/2014/main" id="{F0DB3AC8-B5AD-4004-B0B9-74B58BECA0C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7">
                <a:extLst>
                  <a:ext uri="{FF2B5EF4-FFF2-40B4-BE49-F238E27FC236}">
                    <a16:creationId xmlns:a16="http://schemas.microsoft.com/office/drawing/2014/main" id="{F3B2C8F3-E236-45B2-B2E1-8460F8FD6DD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8">
                <a:extLst>
                  <a:ext uri="{FF2B5EF4-FFF2-40B4-BE49-F238E27FC236}">
                    <a16:creationId xmlns:a16="http://schemas.microsoft.com/office/drawing/2014/main" id="{761EE3AC-0BC2-4A29-AD58-5CB0EEFF96C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9">
                <a:extLst>
                  <a:ext uri="{FF2B5EF4-FFF2-40B4-BE49-F238E27FC236}">
                    <a16:creationId xmlns:a16="http://schemas.microsoft.com/office/drawing/2014/main" id="{38DC43BE-83DD-43F3-A21F-9B58B1074FF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10">
                <a:extLst>
                  <a:ext uri="{FF2B5EF4-FFF2-40B4-BE49-F238E27FC236}">
                    <a16:creationId xmlns:a16="http://schemas.microsoft.com/office/drawing/2014/main" id="{112583CE-53E8-48F6-9F71-25A32BFD61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Freeform 11">
                <a:extLst>
                  <a:ext uri="{FF2B5EF4-FFF2-40B4-BE49-F238E27FC236}">
                    <a16:creationId xmlns:a16="http://schemas.microsoft.com/office/drawing/2014/main" id="{229A7966-2C4F-4334-8FB7-08521F984D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8" name="Freeform 12">
                <a:extLst>
                  <a:ext uri="{FF2B5EF4-FFF2-40B4-BE49-F238E27FC236}">
                    <a16:creationId xmlns:a16="http://schemas.microsoft.com/office/drawing/2014/main" id="{656FCF6A-DF5B-42AA-83C4-22CD7B9947D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9" name="Freeform 13">
                <a:extLst>
                  <a:ext uri="{FF2B5EF4-FFF2-40B4-BE49-F238E27FC236}">
                    <a16:creationId xmlns:a16="http://schemas.microsoft.com/office/drawing/2014/main" id="{E908B3EE-F31D-4E8D-BF3C-71F5B35F02F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0" name="Freeform 14">
                <a:extLst>
                  <a:ext uri="{FF2B5EF4-FFF2-40B4-BE49-F238E27FC236}">
                    <a16:creationId xmlns:a16="http://schemas.microsoft.com/office/drawing/2014/main" id="{DA9F96D7-B42C-4F80-8F26-72388FE0C2E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1" name="Freeform 15">
                <a:extLst>
                  <a:ext uri="{FF2B5EF4-FFF2-40B4-BE49-F238E27FC236}">
                    <a16:creationId xmlns:a16="http://schemas.microsoft.com/office/drawing/2014/main" id="{5C9D5861-5A45-408A-A25E-61ED661AD75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2" name="Line 16">
                <a:extLst>
                  <a:ext uri="{FF2B5EF4-FFF2-40B4-BE49-F238E27FC236}">
                    <a16:creationId xmlns:a16="http://schemas.microsoft.com/office/drawing/2014/main" id="{DEEF5DD7-13B2-4CBB-A1AE-193A618B0F0A}"/>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3" name="Freeform 17">
                <a:extLst>
                  <a:ext uri="{FF2B5EF4-FFF2-40B4-BE49-F238E27FC236}">
                    <a16:creationId xmlns:a16="http://schemas.microsoft.com/office/drawing/2014/main" id="{3D896DDA-5AD2-4360-9E65-A792131051C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4" name="Freeform 18">
                <a:extLst>
                  <a:ext uri="{FF2B5EF4-FFF2-40B4-BE49-F238E27FC236}">
                    <a16:creationId xmlns:a16="http://schemas.microsoft.com/office/drawing/2014/main" id="{C088F3B1-D893-4078-8EAE-6A3776F675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5" name="Freeform 19">
                <a:extLst>
                  <a:ext uri="{FF2B5EF4-FFF2-40B4-BE49-F238E27FC236}">
                    <a16:creationId xmlns:a16="http://schemas.microsoft.com/office/drawing/2014/main" id="{23CCB367-42E1-4DEF-BABD-7457EB9F28C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6" name="Freeform 20">
                <a:extLst>
                  <a:ext uri="{FF2B5EF4-FFF2-40B4-BE49-F238E27FC236}">
                    <a16:creationId xmlns:a16="http://schemas.microsoft.com/office/drawing/2014/main" id="{BAFD46CE-CD21-4C8E-8ACE-B1A0B74A904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7" name="Rectangle 21">
                <a:extLst>
                  <a:ext uri="{FF2B5EF4-FFF2-40B4-BE49-F238E27FC236}">
                    <a16:creationId xmlns:a16="http://schemas.microsoft.com/office/drawing/2014/main" id="{23980A26-1FFF-4434-A77C-C5A1C96A54B0}"/>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48" name="Freeform 22">
                <a:extLst>
                  <a:ext uri="{FF2B5EF4-FFF2-40B4-BE49-F238E27FC236}">
                    <a16:creationId xmlns:a16="http://schemas.microsoft.com/office/drawing/2014/main" id="{AE64C1E5-E917-4222-8080-3EF831FB464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9" name="Freeform 23">
                <a:extLst>
                  <a:ext uri="{FF2B5EF4-FFF2-40B4-BE49-F238E27FC236}">
                    <a16:creationId xmlns:a16="http://schemas.microsoft.com/office/drawing/2014/main" id="{D4D42DE6-99E5-4D28-834E-6601A7DD93A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0" name="Freeform 24">
                <a:extLst>
                  <a:ext uri="{FF2B5EF4-FFF2-40B4-BE49-F238E27FC236}">
                    <a16:creationId xmlns:a16="http://schemas.microsoft.com/office/drawing/2014/main" id="{194304B3-4C44-49E0-A677-19E2DA8CC9E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1" name="Freeform 25">
                <a:extLst>
                  <a:ext uri="{FF2B5EF4-FFF2-40B4-BE49-F238E27FC236}">
                    <a16:creationId xmlns:a16="http://schemas.microsoft.com/office/drawing/2014/main" id="{C726387F-F77D-4FB6-A177-1DC6115E849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2" name="Freeform 26">
                <a:extLst>
                  <a:ext uri="{FF2B5EF4-FFF2-40B4-BE49-F238E27FC236}">
                    <a16:creationId xmlns:a16="http://schemas.microsoft.com/office/drawing/2014/main" id="{2F09766D-0653-4646-BA37-8FC23294BA7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3" name="Freeform 27">
                <a:extLst>
                  <a:ext uri="{FF2B5EF4-FFF2-40B4-BE49-F238E27FC236}">
                    <a16:creationId xmlns:a16="http://schemas.microsoft.com/office/drawing/2014/main" id="{F50D9867-C9E0-462B-894F-B2F97E26AC1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4" name="Freeform 28">
                <a:extLst>
                  <a:ext uri="{FF2B5EF4-FFF2-40B4-BE49-F238E27FC236}">
                    <a16:creationId xmlns:a16="http://schemas.microsoft.com/office/drawing/2014/main" id="{44179987-9B3B-4BC1-9BDA-EC9F30A3794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5" name="Freeform 29">
                <a:extLst>
                  <a:ext uri="{FF2B5EF4-FFF2-40B4-BE49-F238E27FC236}">
                    <a16:creationId xmlns:a16="http://schemas.microsoft.com/office/drawing/2014/main" id="{EF0E5480-8C2D-4FFE-9357-938DF0642BB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6" name="Freeform 30">
                <a:extLst>
                  <a:ext uri="{FF2B5EF4-FFF2-40B4-BE49-F238E27FC236}">
                    <a16:creationId xmlns:a16="http://schemas.microsoft.com/office/drawing/2014/main" id="{FDAC2F76-95E6-4EE4-8A26-47CDAE5C62A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7" name="Freeform 31">
                <a:extLst>
                  <a:ext uri="{FF2B5EF4-FFF2-40B4-BE49-F238E27FC236}">
                    <a16:creationId xmlns:a16="http://schemas.microsoft.com/office/drawing/2014/main" id="{249EB4AA-5D5B-4A3A-9F2D-6E4EDF2046C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20" name="Group 119">
              <a:extLst>
                <a:ext uri="{FF2B5EF4-FFF2-40B4-BE49-F238E27FC236}">
                  <a16:creationId xmlns:a16="http://schemas.microsoft.com/office/drawing/2014/main" id="{375D3DC5-0B19-4EA9-A350-6218AC28CDA7}"/>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1" name="Freeform 32">
                <a:extLst>
                  <a:ext uri="{FF2B5EF4-FFF2-40B4-BE49-F238E27FC236}">
                    <a16:creationId xmlns:a16="http://schemas.microsoft.com/office/drawing/2014/main" id="{86B5A458-9418-4EDA-9B6F-E4754ABADFA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33">
                <a:extLst>
                  <a:ext uri="{FF2B5EF4-FFF2-40B4-BE49-F238E27FC236}">
                    <a16:creationId xmlns:a16="http://schemas.microsoft.com/office/drawing/2014/main" id="{6307D20D-BE6F-4BFD-8A35-230A01AD726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34">
                <a:extLst>
                  <a:ext uri="{FF2B5EF4-FFF2-40B4-BE49-F238E27FC236}">
                    <a16:creationId xmlns:a16="http://schemas.microsoft.com/office/drawing/2014/main" id="{37A04039-8217-4B7F-8F43-4039DF087D8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35">
                <a:extLst>
                  <a:ext uri="{FF2B5EF4-FFF2-40B4-BE49-F238E27FC236}">
                    <a16:creationId xmlns:a16="http://schemas.microsoft.com/office/drawing/2014/main" id="{CA6CE641-5DEB-4A06-B9C3-B726A334C21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36">
                <a:extLst>
                  <a:ext uri="{FF2B5EF4-FFF2-40B4-BE49-F238E27FC236}">
                    <a16:creationId xmlns:a16="http://schemas.microsoft.com/office/drawing/2014/main" id="{D08C7C1C-DF39-4479-94BD-47E71DE4221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37">
                <a:extLst>
                  <a:ext uri="{FF2B5EF4-FFF2-40B4-BE49-F238E27FC236}">
                    <a16:creationId xmlns:a16="http://schemas.microsoft.com/office/drawing/2014/main" id="{27C5EAA7-E449-48C0-9B14-E677E6ECF89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38">
                <a:extLst>
                  <a:ext uri="{FF2B5EF4-FFF2-40B4-BE49-F238E27FC236}">
                    <a16:creationId xmlns:a16="http://schemas.microsoft.com/office/drawing/2014/main" id="{AA6A8A39-39D4-41FE-9974-CB46106A73D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39">
                <a:extLst>
                  <a:ext uri="{FF2B5EF4-FFF2-40B4-BE49-F238E27FC236}">
                    <a16:creationId xmlns:a16="http://schemas.microsoft.com/office/drawing/2014/main" id="{433C6D82-AE91-4A0C-97C6-34399C90847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40">
                <a:extLst>
                  <a:ext uri="{FF2B5EF4-FFF2-40B4-BE49-F238E27FC236}">
                    <a16:creationId xmlns:a16="http://schemas.microsoft.com/office/drawing/2014/main" id="{D4C06E36-D233-423A-BC95-5B4D5BE35CB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Rectangle 41">
                <a:extLst>
                  <a:ext uri="{FF2B5EF4-FFF2-40B4-BE49-F238E27FC236}">
                    <a16:creationId xmlns:a16="http://schemas.microsoft.com/office/drawing/2014/main" id="{E1B0EEC1-CF7A-4761-B477-941DB41A83DF}"/>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grpSp>
        <p:nvGrpSpPr>
          <p:cNvPr id="159" name="Group 158">
            <a:extLst>
              <a:ext uri="{FF2B5EF4-FFF2-40B4-BE49-F238E27FC236}">
                <a16:creationId xmlns:a16="http://schemas.microsoft.com/office/drawing/2014/main" id="{8E1DDAD8-1D10-4640-A034-BE90015E37B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60" name="Rectangle 159">
              <a:extLst>
                <a:ext uri="{FF2B5EF4-FFF2-40B4-BE49-F238E27FC236}">
                  <a16:creationId xmlns:a16="http://schemas.microsoft.com/office/drawing/2014/main" id="{52FE7688-721D-4A97-B007-BDE056094DA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1" name="Picture 2">
              <a:extLst>
                <a:ext uri="{FF2B5EF4-FFF2-40B4-BE49-F238E27FC236}">
                  <a16:creationId xmlns:a16="http://schemas.microsoft.com/office/drawing/2014/main" id="{9E73A810-8571-4A9D-A3CB-336933AB4C0E}"/>
                </a:ext>
                <a:ext uri="{C183D7F6-B498-43B3-948B-1728B52AA6E4}">
                  <adec:decorative xmlns=""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41F7C4ED-5F15-42AB-93F0-3125CC3A4ADF}"/>
              </a:ext>
            </a:extLst>
          </p:cNvPr>
          <p:cNvSpPr>
            <a:spLocks noGrp="1"/>
          </p:cNvSpPr>
          <p:nvPr>
            <p:ph type="title"/>
          </p:nvPr>
        </p:nvSpPr>
        <p:spPr>
          <a:xfrm>
            <a:off x="8221491" y="104168"/>
            <a:ext cx="3084891" cy="1478570"/>
          </a:xfrm>
        </p:spPr>
        <p:txBody>
          <a:bodyPr vert="horz" lIns="91440" tIns="45720" rIns="91440" bIns="45720" rtlCol="0" anchor="ctr">
            <a:normAutofit/>
          </a:bodyPr>
          <a:lstStyle/>
          <a:p>
            <a:pPr algn="just"/>
            <a:r>
              <a:rPr lang="en-US"/>
              <a:t>How did it get to the uk?</a:t>
            </a:r>
          </a:p>
        </p:txBody>
      </p:sp>
      <p:pic>
        <p:nvPicPr>
          <p:cNvPr id="7" name="Picture 7" descr="A canyon with a mountain in the background&#10;&#10;Description generated with very high confidence">
            <a:extLst>
              <a:ext uri="{FF2B5EF4-FFF2-40B4-BE49-F238E27FC236}">
                <a16:creationId xmlns:a16="http://schemas.microsoft.com/office/drawing/2014/main" id="{3138F54F-7CA8-491A-B304-D4FF65030317}"/>
              </a:ext>
            </a:extLst>
          </p:cNvPr>
          <p:cNvPicPr>
            <a:picLocks noGrp="1" noChangeAspect="1"/>
          </p:cNvPicPr>
          <p:nvPr>
            <p:ph type="pic" idx="1"/>
          </p:nvPr>
        </p:nvPicPr>
        <p:blipFill rotWithShape="1">
          <a:blip r:embed="rId4"/>
          <a:srcRect l="14257" r="3008" b="1"/>
          <a:stretch/>
        </p:blipFill>
        <p:spPr>
          <a:xfrm>
            <a:off x="-5597" y="10"/>
            <a:ext cx="8070020" cy="6430018"/>
          </a:xfrm>
          <a:prstGeom prst="rect">
            <a:avLst/>
          </a:prstGeom>
        </p:spPr>
      </p:pic>
      <p:grpSp>
        <p:nvGrpSpPr>
          <p:cNvPr id="163" name="Group 162">
            <a:extLst>
              <a:ext uri="{FF2B5EF4-FFF2-40B4-BE49-F238E27FC236}">
                <a16:creationId xmlns:a16="http://schemas.microsoft.com/office/drawing/2014/main" id="{FD642FB6-2808-4BC5-AE0B-7302C24B78A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64" name="Rectangle 163">
              <a:extLst>
                <a:ext uri="{FF2B5EF4-FFF2-40B4-BE49-F238E27FC236}">
                  <a16:creationId xmlns:a16="http://schemas.microsoft.com/office/drawing/2014/main" id="{0B0B8F04-D9A7-48E5-A29C-51A66B59DFF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5" name="Freeform 6">
              <a:extLst>
                <a:ext uri="{FF2B5EF4-FFF2-40B4-BE49-F238E27FC236}">
                  <a16:creationId xmlns:a16="http://schemas.microsoft.com/office/drawing/2014/main" id="{D6D18883-6BFF-42BB-8088-FCCF83F9CFC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6" name="Freeform 7">
              <a:extLst>
                <a:ext uri="{FF2B5EF4-FFF2-40B4-BE49-F238E27FC236}">
                  <a16:creationId xmlns:a16="http://schemas.microsoft.com/office/drawing/2014/main" id="{1D0FEFB3-A009-4D0F-9107-C0B17786FB0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7" name="Rectangle 166">
              <a:extLst>
                <a:ext uri="{FF2B5EF4-FFF2-40B4-BE49-F238E27FC236}">
                  <a16:creationId xmlns:a16="http://schemas.microsoft.com/office/drawing/2014/main" id="{78E86C7F-B981-4448-8A1A-856F7124FF4A}"/>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8" name="Freeform 9">
              <a:extLst>
                <a:ext uri="{FF2B5EF4-FFF2-40B4-BE49-F238E27FC236}">
                  <a16:creationId xmlns:a16="http://schemas.microsoft.com/office/drawing/2014/main" id="{4C6CFFD9-BA00-4184-8310-5FC9550954F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9" name="Freeform 10">
              <a:extLst>
                <a:ext uri="{FF2B5EF4-FFF2-40B4-BE49-F238E27FC236}">
                  <a16:creationId xmlns:a16="http://schemas.microsoft.com/office/drawing/2014/main" id="{A1892DF3-4848-496C-8664-DFD32EE2508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0" name="Freeform 11">
              <a:extLst>
                <a:ext uri="{FF2B5EF4-FFF2-40B4-BE49-F238E27FC236}">
                  <a16:creationId xmlns:a16="http://schemas.microsoft.com/office/drawing/2014/main" id="{D6DB8C30-651E-4D8F-A70C-163FC58427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1" name="Freeform 12">
              <a:extLst>
                <a:ext uri="{FF2B5EF4-FFF2-40B4-BE49-F238E27FC236}">
                  <a16:creationId xmlns:a16="http://schemas.microsoft.com/office/drawing/2014/main" id="{563DFB81-F969-4F44-BA6C-6347956423F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2" name="Freeform 13">
              <a:extLst>
                <a:ext uri="{FF2B5EF4-FFF2-40B4-BE49-F238E27FC236}">
                  <a16:creationId xmlns:a16="http://schemas.microsoft.com/office/drawing/2014/main" id="{8E5DE346-AFCA-40DA-B5E2-93A86EA54C1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3" name="Freeform 14">
              <a:extLst>
                <a:ext uri="{FF2B5EF4-FFF2-40B4-BE49-F238E27FC236}">
                  <a16:creationId xmlns:a16="http://schemas.microsoft.com/office/drawing/2014/main" id="{77A34306-2AE8-43D0-9686-E97B3B53FE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4" name="Freeform 15">
              <a:extLst>
                <a:ext uri="{FF2B5EF4-FFF2-40B4-BE49-F238E27FC236}">
                  <a16:creationId xmlns:a16="http://schemas.microsoft.com/office/drawing/2014/main" id="{B9CC10F0-FFCD-4CB9-AF4C-22722D20B75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5" name="Freeform 16">
              <a:extLst>
                <a:ext uri="{FF2B5EF4-FFF2-40B4-BE49-F238E27FC236}">
                  <a16:creationId xmlns:a16="http://schemas.microsoft.com/office/drawing/2014/main" id="{2A6B0E38-C962-4491-BFDA-75378B4D674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6" name="Freeform 17">
              <a:extLst>
                <a:ext uri="{FF2B5EF4-FFF2-40B4-BE49-F238E27FC236}">
                  <a16:creationId xmlns:a16="http://schemas.microsoft.com/office/drawing/2014/main" id="{655F640B-8407-487C-8696-F47451478E0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7" name="Freeform 18">
              <a:extLst>
                <a:ext uri="{FF2B5EF4-FFF2-40B4-BE49-F238E27FC236}">
                  <a16:creationId xmlns:a16="http://schemas.microsoft.com/office/drawing/2014/main" id="{FAB4F099-4FF6-4410-A5B9-2A5355719C9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8" name="Freeform 19">
              <a:extLst>
                <a:ext uri="{FF2B5EF4-FFF2-40B4-BE49-F238E27FC236}">
                  <a16:creationId xmlns:a16="http://schemas.microsoft.com/office/drawing/2014/main" id="{6FE80B6E-3DA9-4304-9925-12E578C4E9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9" name="Freeform 20">
              <a:extLst>
                <a:ext uri="{FF2B5EF4-FFF2-40B4-BE49-F238E27FC236}">
                  <a16:creationId xmlns:a16="http://schemas.microsoft.com/office/drawing/2014/main" id="{67D1CB75-0CBA-4E13-924C-21F221D7BF6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0" name="Freeform 21">
              <a:extLst>
                <a:ext uri="{FF2B5EF4-FFF2-40B4-BE49-F238E27FC236}">
                  <a16:creationId xmlns:a16="http://schemas.microsoft.com/office/drawing/2014/main" id="{F2CC783B-FA45-4777-A76A-982B285C7C4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1" name="Freeform 22">
              <a:extLst>
                <a:ext uri="{FF2B5EF4-FFF2-40B4-BE49-F238E27FC236}">
                  <a16:creationId xmlns:a16="http://schemas.microsoft.com/office/drawing/2014/main" id="{D68F4DD3-D736-4B78-972E-F5128CFBE73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2" name="Freeform 23">
              <a:extLst>
                <a:ext uri="{FF2B5EF4-FFF2-40B4-BE49-F238E27FC236}">
                  <a16:creationId xmlns:a16="http://schemas.microsoft.com/office/drawing/2014/main" id="{B14AF103-15B3-4796-A71A-297D37E1763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3" name="Freeform 24">
              <a:extLst>
                <a:ext uri="{FF2B5EF4-FFF2-40B4-BE49-F238E27FC236}">
                  <a16:creationId xmlns:a16="http://schemas.microsoft.com/office/drawing/2014/main" id="{B0B240FB-0453-4B6F-9F9B-C2C3305AC5E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4" name="Freeform 25">
              <a:extLst>
                <a:ext uri="{FF2B5EF4-FFF2-40B4-BE49-F238E27FC236}">
                  <a16:creationId xmlns:a16="http://schemas.microsoft.com/office/drawing/2014/main" id="{EBBBDCEE-433E-40F3-B49D-375CB162A88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5" name="Freeform 26">
              <a:extLst>
                <a:ext uri="{FF2B5EF4-FFF2-40B4-BE49-F238E27FC236}">
                  <a16:creationId xmlns:a16="http://schemas.microsoft.com/office/drawing/2014/main" id="{09B123C6-141E-4A37-B5A7-27E7764FA1F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6" name="Freeform 27">
              <a:extLst>
                <a:ext uri="{FF2B5EF4-FFF2-40B4-BE49-F238E27FC236}">
                  <a16:creationId xmlns:a16="http://schemas.microsoft.com/office/drawing/2014/main" id="{1FA1F521-36A1-49FF-84A7-229E8970F7C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7" name="Freeform 28">
              <a:extLst>
                <a:ext uri="{FF2B5EF4-FFF2-40B4-BE49-F238E27FC236}">
                  <a16:creationId xmlns:a16="http://schemas.microsoft.com/office/drawing/2014/main" id="{DE512F89-D901-4487-A42C-02345EC5FCD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8" name="Freeform 29">
              <a:extLst>
                <a:ext uri="{FF2B5EF4-FFF2-40B4-BE49-F238E27FC236}">
                  <a16:creationId xmlns:a16="http://schemas.microsoft.com/office/drawing/2014/main" id="{ED3ED0E5-3226-4B78-B3EA-C591824B897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9" name="Freeform 30">
              <a:extLst>
                <a:ext uri="{FF2B5EF4-FFF2-40B4-BE49-F238E27FC236}">
                  <a16:creationId xmlns:a16="http://schemas.microsoft.com/office/drawing/2014/main" id="{9CBB1F68-B6DE-4ECF-B20F-328F9811E2F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0" name="Freeform 31">
              <a:extLst>
                <a:ext uri="{FF2B5EF4-FFF2-40B4-BE49-F238E27FC236}">
                  <a16:creationId xmlns:a16="http://schemas.microsoft.com/office/drawing/2014/main" id="{A566C551-9523-4D97-A8CF-5C91F436C50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1" name="Freeform 32">
              <a:extLst>
                <a:ext uri="{FF2B5EF4-FFF2-40B4-BE49-F238E27FC236}">
                  <a16:creationId xmlns:a16="http://schemas.microsoft.com/office/drawing/2014/main" id="{9E166BA0-9268-4419-9332-2D30C212397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2" name="Rectangle 191">
              <a:extLst>
                <a:ext uri="{FF2B5EF4-FFF2-40B4-BE49-F238E27FC236}">
                  <a16:creationId xmlns:a16="http://schemas.microsoft.com/office/drawing/2014/main" id="{B700C031-AA54-4DC7-B8A2-2569B3FA653F}"/>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93" name="Freeform 34">
              <a:extLst>
                <a:ext uri="{FF2B5EF4-FFF2-40B4-BE49-F238E27FC236}">
                  <a16:creationId xmlns:a16="http://schemas.microsoft.com/office/drawing/2014/main" id="{03045EC8-ECC8-473F-8786-DE266F05B15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4" name="Freeform 35">
              <a:extLst>
                <a:ext uri="{FF2B5EF4-FFF2-40B4-BE49-F238E27FC236}">
                  <a16:creationId xmlns:a16="http://schemas.microsoft.com/office/drawing/2014/main" id="{9337EBA2-5088-4A44-8C0B-A6EE78989CF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5" name="Freeform 36">
              <a:extLst>
                <a:ext uri="{FF2B5EF4-FFF2-40B4-BE49-F238E27FC236}">
                  <a16:creationId xmlns:a16="http://schemas.microsoft.com/office/drawing/2014/main" id="{3486A705-2593-45C9-A13E-8E2FB7C354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6" name="Freeform 37">
              <a:extLst>
                <a:ext uri="{FF2B5EF4-FFF2-40B4-BE49-F238E27FC236}">
                  <a16:creationId xmlns:a16="http://schemas.microsoft.com/office/drawing/2014/main" id="{F357321C-6DEE-4D02-A997-75E47EE0E0E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7" name="Freeform 38">
              <a:extLst>
                <a:ext uri="{FF2B5EF4-FFF2-40B4-BE49-F238E27FC236}">
                  <a16:creationId xmlns:a16="http://schemas.microsoft.com/office/drawing/2014/main" id="{D0B8F87F-3530-4BCD-A8E5-C1B83707B5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8" name="Freeform 39">
              <a:extLst>
                <a:ext uri="{FF2B5EF4-FFF2-40B4-BE49-F238E27FC236}">
                  <a16:creationId xmlns:a16="http://schemas.microsoft.com/office/drawing/2014/main" id="{5BE86BA3-AB0E-4F70-A552-0D9EB9E98E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9" name="Freeform 40">
              <a:extLst>
                <a:ext uri="{FF2B5EF4-FFF2-40B4-BE49-F238E27FC236}">
                  <a16:creationId xmlns:a16="http://schemas.microsoft.com/office/drawing/2014/main" id="{DF5FE773-B9AE-4A3F-8EDC-165CE579BDC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0" name="Freeform 41">
              <a:extLst>
                <a:ext uri="{FF2B5EF4-FFF2-40B4-BE49-F238E27FC236}">
                  <a16:creationId xmlns:a16="http://schemas.microsoft.com/office/drawing/2014/main" id="{4A03D7BE-B358-4F8B-85EA-65E0CBF2D1E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1" name="Freeform 42">
              <a:extLst>
                <a:ext uri="{FF2B5EF4-FFF2-40B4-BE49-F238E27FC236}">
                  <a16:creationId xmlns:a16="http://schemas.microsoft.com/office/drawing/2014/main" id="{A6548877-0957-435B-A419-389A278E57E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2" name="Freeform 43">
              <a:extLst>
                <a:ext uri="{FF2B5EF4-FFF2-40B4-BE49-F238E27FC236}">
                  <a16:creationId xmlns:a16="http://schemas.microsoft.com/office/drawing/2014/main" id="{B2D5EA95-9E60-468A-8DA1-40F05C9BDA4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3" name="Freeform 44">
              <a:extLst>
                <a:ext uri="{FF2B5EF4-FFF2-40B4-BE49-F238E27FC236}">
                  <a16:creationId xmlns:a16="http://schemas.microsoft.com/office/drawing/2014/main" id="{C9B409CE-11E5-40D1-8C9B-86614EAE2A3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4" name="Rectangle 203">
              <a:extLst>
                <a:ext uri="{FF2B5EF4-FFF2-40B4-BE49-F238E27FC236}">
                  <a16:creationId xmlns:a16="http://schemas.microsoft.com/office/drawing/2014/main" id="{9E594AF5-DB50-4227-AC2F-10EE5233C41F}"/>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05" name="Freeform 46">
              <a:extLst>
                <a:ext uri="{FF2B5EF4-FFF2-40B4-BE49-F238E27FC236}">
                  <a16:creationId xmlns:a16="http://schemas.microsoft.com/office/drawing/2014/main" id="{9335DCAF-74A2-4994-B5BF-1C079A40A54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6" name="Freeform 47">
              <a:extLst>
                <a:ext uri="{FF2B5EF4-FFF2-40B4-BE49-F238E27FC236}">
                  <a16:creationId xmlns:a16="http://schemas.microsoft.com/office/drawing/2014/main" id="{1DC8E1A2-0C6B-4BA9-85F4-3645AED5DEA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7" name="Freeform 48">
              <a:extLst>
                <a:ext uri="{FF2B5EF4-FFF2-40B4-BE49-F238E27FC236}">
                  <a16:creationId xmlns:a16="http://schemas.microsoft.com/office/drawing/2014/main" id="{28F38DE0-3BEE-441A-8212-E77DA2328A3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8" name="Freeform 49">
              <a:extLst>
                <a:ext uri="{FF2B5EF4-FFF2-40B4-BE49-F238E27FC236}">
                  <a16:creationId xmlns:a16="http://schemas.microsoft.com/office/drawing/2014/main" id="{AE81208E-D239-496C-A312-506B0241B31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9" name="Freeform 50">
              <a:extLst>
                <a:ext uri="{FF2B5EF4-FFF2-40B4-BE49-F238E27FC236}">
                  <a16:creationId xmlns:a16="http://schemas.microsoft.com/office/drawing/2014/main" id="{242FE966-DDA4-4668-B8D6-C4B0D4C78E5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0" name="Freeform 51">
              <a:extLst>
                <a:ext uri="{FF2B5EF4-FFF2-40B4-BE49-F238E27FC236}">
                  <a16:creationId xmlns:a16="http://schemas.microsoft.com/office/drawing/2014/main" id="{FB0A5F60-550F-4025-9DCE-6F42A7C0643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1" name="Freeform 52">
              <a:extLst>
                <a:ext uri="{FF2B5EF4-FFF2-40B4-BE49-F238E27FC236}">
                  <a16:creationId xmlns:a16="http://schemas.microsoft.com/office/drawing/2014/main" id="{D7B61D18-4A61-44C9-A809-40639E8C1D9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2" name="Freeform 53">
              <a:extLst>
                <a:ext uri="{FF2B5EF4-FFF2-40B4-BE49-F238E27FC236}">
                  <a16:creationId xmlns:a16="http://schemas.microsoft.com/office/drawing/2014/main" id="{CB26E7EB-DC12-4BA7-B5DE-09EF2C1D0A3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3" name="Freeform 54">
              <a:extLst>
                <a:ext uri="{FF2B5EF4-FFF2-40B4-BE49-F238E27FC236}">
                  <a16:creationId xmlns:a16="http://schemas.microsoft.com/office/drawing/2014/main" id="{921237B4-9D85-4611-851F-5DBD71544AE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4" name="Freeform 55">
              <a:extLst>
                <a:ext uri="{FF2B5EF4-FFF2-40B4-BE49-F238E27FC236}">
                  <a16:creationId xmlns:a16="http://schemas.microsoft.com/office/drawing/2014/main" id="{C91509DE-9FAA-4E84-BCC1-CDDBEA8AC0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5" name="Freeform 56">
              <a:extLst>
                <a:ext uri="{FF2B5EF4-FFF2-40B4-BE49-F238E27FC236}">
                  <a16:creationId xmlns:a16="http://schemas.microsoft.com/office/drawing/2014/main" id="{C7029B06-6A09-4E46-BA86-F3C66DBDD4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6" name="Freeform 57">
              <a:extLst>
                <a:ext uri="{FF2B5EF4-FFF2-40B4-BE49-F238E27FC236}">
                  <a16:creationId xmlns:a16="http://schemas.microsoft.com/office/drawing/2014/main" id="{FF4ACFBF-D1F2-47B1-B0EB-F08C6508BDC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7" name="Freeform 58">
              <a:extLst>
                <a:ext uri="{FF2B5EF4-FFF2-40B4-BE49-F238E27FC236}">
                  <a16:creationId xmlns:a16="http://schemas.microsoft.com/office/drawing/2014/main" id="{A6FD1991-3A0E-4F63-BAD9-A98C2986048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4" name="Text Placeholder 3">
            <a:extLst>
              <a:ext uri="{FF2B5EF4-FFF2-40B4-BE49-F238E27FC236}">
                <a16:creationId xmlns:a16="http://schemas.microsoft.com/office/drawing/2014/main" id="{A27CFE54-394D-4F1A-80BC-DCC6C51457C5}"/>
              </a:ext>
            </a:extLst>
          </p:cNvPr>
          <p:cNvSpPr>
            <a:spLocks noGrp="1"/>
          </p:cNvSpPr>
          <p:nvPr>
            <p:ph type="body" sz="half" idx="2"/>
          </p:nvPr>
        </p:nvSpPr>
        <p:spPr>
          <a:xfrm>
            <a:off x="8074662" y="1715188"/>
            <a:ext cx="3084892" cy="3989389"/>
          </a:xfrm>
        </p:spPr>
        <p:txBody>
          <a:bodyPr vert="horz" lIns="91440" tIns="45720" rIns="91440" bIns="45720" rtlCol="0" anchor="t">
            <a:normAutofit/>
          </a:bodyPr>
          <a:lstStyle/>
          <a:p>
            <a:pPr marL="285750" indent="-285750" algn="just">
              <a:lnSpc>
                <a:spcPct val="110000"/>
              </a:lnSpc>
              <a:buChar char="•"/>
            </a:pPr>
            <a:r>
              <a:rPr lang="en-US" sz="1500" cap="all"/>
              <a:t>it is native to Japan, Taiwan and China </a:t>
            </a:r>
            <a:endParaRPr lang="en-US" sz="1500"/>
          </a:p>
          <a:p>
            <a:pPr marL="285750" indent="-285750" algn="just">
              <a:lnSpc>
                <a:spcPct val="110000"/>
              </a:lnSpc>
              <a:buChar char="•"/>
            </a:pPr>
            <a:r>
              <a:rPr lang="en-US" sz="1500" cap="all"/>
              <a:t>It was found growing on the sides of volcanoes.</a:t>
            </a:r>
            <a:br>
              <a:rPr lang="en-US" sz="1500" cap="all"/>
            </a:br>
            <a:r>
              <a:rPr lang="en-US" sz="1500" cap="all"/>
              <a:t> </a:t>
            </a:r>
            <a:br>
              <a:rPr lang="en-US" sz="1500" cap="all"/>
            </a:br>
            <a:r>
              <a:rPr lang="en-US" sz="1500" cap="all"/>
              <a:t>found by, Phillip Von Siebold, a well-known importer of exotic plants (Bailey 2013)</a:t>
            </a:r>
            <a:r>
              <a:rPr lang="en-US" sz="1500"/>
              <a:t> </a:t>
            </a:r>
          </a:p>
          <a:p>
            <a:pPr marL="285750" indent="-285750" algn="just">
              <a:lnSpc>
                <a:spcPct val="110000"/>
              </a:lnSpc>
              <a:buChar char="•"/>
            </a:pPr>
            <a:r>
              <a:rPr lang="en-US" sz="1500"/>
              <a:t>KEW GARDENS, LONDON</a:t>
            </a:r>
          </a:p>
          <a:p>
            <a:pPr marL="285750" indent="-285750" algn="just">
              <a:lnSpc>
                <a:spcPct val="110000"/>
              </a:lnSpc>
              <a:buChar char="•"/>
            </a:pPr>
            <a:r>
              <a:rPr lang="en-US" sz="1500"/>
              <a:t>SHARING CUTTINGS OR DISPOSING OF UNWANTED PLANTS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endParaRPr lang="en-US" sz="1500"/>
          </a:p>
        </p:txBody>
      </p:sp>
      <p:sp>
        <p:nvSpPr>
          <p:cNvPr id="3" name="TextBox 2">
            <a:extLst>
              <a:ext uri="{FF2B5EF4-FFF2-40B4-BE49-F238E27FC236}">
                <a16:creationId xmlns:a16="http://schemas.microsoft.com/office/drawing/2014/main" id="{7523672E-CFCE-451F-A73C-CF52E35C214D}"/>
              </a:ext>
            </a:extLst>
          </p:cNvPr>
          <p:cNvSpPr txBox="1"/>
          <p:nvPr/>
        </p:nvSpPr>
        <p:spPr>
          <a:xfrm>
            <a:off x="6778538" y="6430288"/>
            <a:ext cx="23152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(PRATT 2008)</a:t>
            </a:r>
          </a:p>
        </p:txBody>
      </p:sp>
    </p:spTree>
    <p:extLst>
      <p:ext uri="{BB962C8B-B14F-4D97-AF65-F5344CB8AC3E}">
        <p14:creationId xmlns:p14="http://schemas.microsoft.com/office/powerpoint/2010/main" val="609180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B95AFDF-FA7D-4311-9C65-6D507D92F47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9A5CCD98-20C1-4404-B788-FDA92F8A4403}"/>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C1424C76-B5C3-468E-86FA-8D9B269053DE}"/>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6" name="Freeform 6">
                <a:extLst>
                  <a:ext uri="{FF2B5EF4-FFF2-40B4-BE49-F238E27FC236}">
                    <a16:creationId xmlns:a16="http://schemas.microsoft.com/office/drawing/2014/main" id="{B3922267-72C9-403B-A6DE-7D0A43D5541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Freeform 7">
                <a:extLst>
                  <a:ext uri="{FF2B5EF4-FFF2-40B4-BE49-F238E27FC236}">
                    <a16:creationId xmlns:a16="http://schemas.microsoft.com/office/drawing/2014/main" id="{7276DB68-2E8D-4723-852B-7476DD38FED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8" name="Freeform 8">
                <a:extLst>
                  <a:ext uri="{FF2B5EF4-FFF2-40B4-BE49-F238E27FC236}">
                    <a16:creationId xmlns:a16="http://schemas.microsoft.com/office/drawing/2014/main" id="{0A155711-4993-4D1E-89EA-A397C164F0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9">
                <a:extLst>
                  <a:ext uri="{FF2B5EF4-FFF2-40B4-BE49-F238E27FC236}">
                    <a16:creationId xmlns:a16="http://schemas.microsoft.com/office/drawing/2014/main" id="{2AB42136-2551-4CAA-857F-65FA3247B49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10">
                <a:extLst>
                  <a:ext uri="{FF2B5EF4-FFF2-40B4-BE49-F238E27FC236}">
                    <a16:creationId xmlns:a16="http://schemas.microsoft.com/office/drawing/2014/main" id="{7C2ADEA1-EA3E-4C0E-A28E-460092F7FFD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11">
                <a:extLst>
                  <a:ext uri="{FF2B5EF4-FFF2-40B4-BE49-F238E27FC236}">
                    <a16:creationId xmlns:a16="http://schemas.microsoft.com/office/drawing/2014/main" id="{B04584B3-081C-4286-A840-AB5B16B10AA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12">
                <a:extLst>
                  <a:ext uri="{FF2B5EF4-FFF2-40B4-BE49-F238E27FC236}">
                    <a16:creationId xmlns:a16="http://schemas.microsoft.com/office/drawing/2014/main" id="{3AB388FD-C246-4936-A041-E0413A1329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13">
                <a:extLst>
                  <a:ext uri="{FF2B5EF4-FFF2-40B4-BE49-F238E27FC236}">
                    <a16:creationId xmlns:a16="http://schemas.microsoft.com/office/drawing/2014/main" id="{57692343-2D12-4F57-836C-945D407B68B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14">
                <a:extLst>
                  <a:ext uri="{FF2B5EF4-FFF2-40B4-BE49-F238E27FC236}">
                    <a16:creationId xmlns:a16="http://schemas.microsoft.com/office/drawing/2014/main" id="{062EE710-0210-4840-8698-E0DF1C61700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15">
                <a:extLst>
                  <a:ext uri="{FF2B5EF4-FFF2-40B4-BE49-F238E27FC236}">
                    <a16:creationId xmlns:a16="http://schemas.microsoft.com/office/drawing/2014/main" id="{161892F4-6071-40CD-8E18-CDEE0C91B5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Line 16">
                <a:extLst>
                  <a:ext uri="{FF2B5EF4-FFF2-40B4-BE49-F238E27FC236}">
                    <a16:creationId xmlns:a16="http://schemas.microsoft.com/office/drawing/2014/main" id="{3E6BBE44-8D88-407D-B1C6-10C89DD6173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7" name="Freeform 17">
                <a:extLst>
                  <a:ext uri="{FF2B5EF4-FFF2-40B4-BE49-F238E27FC236}">
                    <a16:creationId xmlns:a16="http://schemas.microsoft.com/office/drawing/2014/main" id="{1E90AE6E-328E-4730-825C-B5130F5CFCA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8" name="Freeform 18">
                <a:extLst>
                  <a:ext uri="{FF2B5EF4-FFF2-40B4-BE49-F238E27FC236}">
                    <a16:creationId xmlns:a16="http://schemas.microsoft.com/office/drawing/2014/main" id="{24EC969F-6E4A-4163-ABDA-4674429A3DC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9" name="Freeform 19">
                <a:extLst>
                  <a:ext uri="{FF2B5EF4-FFF2-40B4-BE49-F238E27FC236}">
                    <a16:creationId xmlns:a16="http://schemas.microsoft.com/office/drawing/2014/main" id="{1B735C94-B049-42C6-9DEF-5DB70D58CE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0" name="Freeform 20">
                <a:extLst>
                  <a:ext uri="{FF2B5EF4-FFF2-40B4-BE49-F238E27FC236}">
                    <a16:creationId xmlns:a16="http://schemas.microsoft.com/office/drawing/2014/main" id="{051C02E6-1954-478B-AEAE-BF8F36BE941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1" name="Rectangle 21">
                <a:extLst>
                  <a:ext uri="{FF2B5EF4-FFF2-40B4-BE49-F238E27FC236}">
                    <a16:creationId xmlns:a16="http://schemas.microsoft.com/office/drawing/2014/main" id="{6710B1C0-310A-48D0-B824-459D9AFC2FB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42" name="Freeform 22">
                <a:extLst>
                  <a:ext uri="{FF2B5EF4-FFF2-40B4-BE49-F238E27FC236}">
                    <a16:creationId xmlns:a16="http://schemas.microsoft.com/office/drawing/2014/main" id="{1204A606-D9A6-4DC6-9F0E-D516EA1EB95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23">
                <a:extLst>
                  <a:ext uri="{FF2B5EF4-FFF2-40B4-BE49-F238E27FC236}">
                    <a16:creationId xmlns:a16="http://schemas.microsoft.com/office/drawing/2014/main" id="{EE569555-0243-4979-A537-C9B4AFD5F25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24">
                <a:extLst>
                  <a:ext uri="{FF2B5EF4-FFF2-40B4-BE49-F238E27FC236}">
                    <a16:creationId xmlns:a16="http://schemas.microsoft.com/office/drawing/2014/main" id="{D52A977D-4993-48AF-A792-F2DE096391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25">
                <a:extLst>
                  <a:ext uri="{FF2B5EF4-FFF2-40B4-BE49-F238E27FC236}">
                    <a16:creationId xmlns:a16="http://schemas.microsoft.com/office/drawing/2014/main" id="{93CFF2DC-E52E-4D99-97D5-B0D7B792E50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26">
                <a:extLst>
                  <a:ext uri="{FF2B5EF4-FFF2-40B4-BE49-F238E27FC236}">
                    <a16:creationId xmlns:a16="http://schemas.microsoft.com/office/drawing/2014/main" id="{5E175372-AF09-42A7-B3D0-226C834891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27">
                <a:extLst>
                  <a:ext uri="{FF2B5EF4-FFF2-40B4-BE49-F238E27FC236}">
                    <a16:creationId xmlns:a16="http://schemas.microsoft.com/office/drawing/2014/main" id="{ABF20BA9-F4B2-49EA-A573-578B1897747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28">
                <a:extLst>
                  <a:ext uri="{FF2B5EF4-FFF2-40B4-BE49-F238E27FC236}">
                    <a16:creationId xmlns:a16="http://schemas.microsoft.com/office/drawing/2014/main" id="{AA3A7A4B-C811-4E23-8BFD-5823A032DA3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29">
                <a:extLst>
                  <a:ext uri="{FF2B5EF4-FFF2-40B4-BE49-F238E27FC236}">
                    <a16:creationId xmlns:a16="http://schemas.microsoft.com/office/drawing/2014/main" id="{47537781-F057-4B97-AD8F-12FE9BE599A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30">
                <a:extLst>
                  <a:ext uri="{FF2B5EF4-FFF2-40B4-BE49-F238E27FC236}">
                    <a16:creationId xmlns:a16="http://schemas.microsoft.com/office/drawing/2014/main" id="{078883C7-EB52-4BB7-A9A7-F8C046A8331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Freeform 31">
                <a:extLst>
                  <a:ext uri="{FF2B5EF4-FFF2-40B4-BE49-F238E27FC236}">
                    <a16:creationId xmlns:a16="http://schemas.microsoft.com/office/drawing/2014/main" id="{63CCBBF8-5972-4ED3-AB5B-46DC425B177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grpSp>
          <p:nvGrpSpPr>
            <p:cNvPr id="14" name="Group 13">
              <a:extLst>
                <a:ext uri="{FF2B5EF4-FFF2-40B4-BE49-F238E27FC236}">
                  <a16:creationId xmlns:a16="http://schemas.microsoft.com/office/drawing/2014/main" id="{A8C19883-37FB-437C-A3AA-89AA6239D3A9}"/>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AF1753DD-4CEF-45EC-B952-90EA8895D7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33">
                <a:extLst>
                  <a:ext uri="{FF2B5EF4-FFF2-40B4-BE49-F238E27FC236}">
                    <a16:creationId xmlns:a16="http://schemas.microsoft.com/office/drawing/2014/main" id="{5B9356DB-C1BE-4D76-8FA7-4FBAA12D1D3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34">
                <a:extLst>
                  <a:ext uri="{FF2B5EF4-FFF2-40B4-BE49-F238E27FC236}">
                    <a16:creationId xmlns:a16="http://schemas.microsoft.com/office/drawing/2014/main" id="{C4F59561-572D-42BA-A6FD-F3AFA1A394D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35">
                <a:extLst>
                  <a:ext uri="{FF2B5EF4-FFF2-40B4-BE49-F238E27FC236}">
                    <a16:creationId xmlns:a16="http://schemas.microsoft.com/office/drawing/2014/main" id="{BB7A51A1-D509-4494-BAE2-1B96CAD4DB3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36">
                <a:extLst>
                  <a:ext uri="{FF2B5EF4-FFF2-40B4-BE49-F238E27FC236}">
                    <a16:creationId xmlns:a16="http://schemas.microsoft.com/office/drawing/2014/main" id="{D3FE0B5A-55DE-4E56-8E9B-B92D1DB9A89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37">
                <a:extLst>
                  <a:ext uri="{FF2B5EF4-FFF2-40B4-BE49-F238E27FC236}">
                    <a16:creationId xmlns:a16="http://schemas.microsoft.com/office/drawing/2014/main" id="{F125661C-3A0E-4B6E-B2AB-1B08C892517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38">
                <a:extLst>
                  <a:ext uri="{FF2B5EF4-FFF2-40B4-BE49-F238E27FC236}">
                    <a16:creationId xmlns:a16="http://schemas.microsoft.com/office/drawing/2014/main" id="{39304006-EE77-438A-A0D1-537322356C1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Freeform 39">
                <a:extLst>
                  <a:ext uri="{FF2B5EF4-FFF2-40B4-BE49-F238E27FC236}">
                    <a16:creationId xmlns:a16="http://schemas.microsoft.com/office/drawing/2014/main" id="{C6031DEB-4109-4049-82CF-DD06483A2CA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3" name="Freeform 40">
                <a:extLst>
                  <a:ext uri="{FF2B5EF4-FFF2-40B4-BE49-F238E27FC236}">
                    <a16:creationId xmlns:a16="http://schemas.microsoft.com/office/drawing/2014/main" id="{65FC2657-18D6-4490-88D6-32E6B1C6FB1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Rectangle 41">
                <a:extLst>
                  <a:ext uri="{FF2B5EF4-FFF2-40B4-BE49-F238E27FC236}">
                    <a16:creationId xmlns:a16="http://schemas.microsoft.com/office/drawing/2014/main" id="{20BEA03B-3EAD-4FA2-BC9D-25A14D635CF6}"/>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grpSp>
      <p:sp useBgFill="1">
        <p:nvSpPr>
          <p:cNvPr id="53" name="Rectangle 52">
            <a:extLst>
              <a:ext uri="{FF2B5EF4-FFF2-40B4-BE49-F238E27FC236}">
                <a16:creationId xmlns:a16="http://schemas.microsoft.com/office/drawing/2014/main" id="{C2E4E997-8672-4FFD-B8EC-9932A8E471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5" name="Picture 2">
            <a:extLst>
              <a:ext uri="{FF2B5EF4-FFF2-40B4-BE49-F238E27FC236}">
                <a16:creationId xmlns:a16="http://schemas.microsoft.com/office/drawing/2014/main" id="{FE6BA9E6-1D9E-4D30-B528-D49FA1342E4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p14="http://schemas.microsoft.com/office/powerpoint/2010/main" xmlns:a16="http://schemas.microsoft.com/office/drawing/2014/main">
                <a:solidFill>
                  <a:srgbClr val="FFFFFF"/>
                </a:solidFill>
              </a14:hiddenFill>
            </a:ext>
          </a:extLst>
        </p:spPr>
      </p:pic>
      <p:sp>
        <p:nvSpPr>
          <p:cNvPr id="2" name="Title 1">
            <a:extLst>
              <a:ext uri="{FF2B5EF4-FFF2-40B4-BE49-F238E27FC236}">
                <a16:creationId xmlns:a16="http://schemas.microsoft.com/office/drawing/2014/main" id="{866E1E6D-2C1B-4269-BD1A-B89F0A4597E0}"/>
              </a:ext>
            </a:extLst>
          </p:cNvPr>
          <p:cNvSpPr>
            <a:spLocks noGrp="1"/>
          </p:cNvSpPr>
          <p:nvPr>
            <p:ph type="title"/>
          </p:nvPr>
        </p:nvSpPr>
        <p:spPr>
          <a:xfrm>
            <a:off x="1141413" y="618518"/>
            <a:ext cx="4459286" cy="852269"/>
          </a:xfrm>
        </p:spPr>
        <p:txBody>
          <a:bodyPr vert="horz" lIns="91440" tIns="45720" rIns="91440" bIns="45720" rtlCol="0" anchor="ctr">
            <a:normAutofit/>
          </a:bodyPr>
          <a:lstStyle/>
          <a:p>
            <a:r>
              <a:rPr lang="en-US">
                <a:latin typeface="+mn-lt"/>
              </a:rPr>
              <a:t>PROBLEMS</a:t>
            </a:r>
          </a:p>
        </p:txBody>
      </p:sp>
      <p:sp>
        <p:nvSpPr>
          <p:cNvPr id="4" name="Text Placeholder 3">
            <a:extLst>
              <a:ext uri="{FF2B5EF4-FFF2-40B4-BE49-F238E27FC236}">
                <a16:creationId xmlns:a16="http://schemas.microsoft.com/office/drawing/2014/main" id="{0AA58FCD-78A5-47B2-905E-CF2C7161E989}"/>
              </a:ext>
            </a:extLst>
          </p:cNvPr>
          <p:cNvSpPr>
            <a:spLocks noGrp="1"/>
          </p:cNvSpPr>
          <p:nvPr>
            <p:ph type="body" sz="half" idx="2"/>
          </p:nvPr>
        </p:nvSpPr>
        <p:spPr>
          <a:xfrm>
            <a:off x="1141412" y="1717131"/>
            <a:ext cx="4459287" cy="4497402"/>
          </a:xfrm>
        </p:spPr>
        <p:txBody>
          <a:bodyPr vert="horz" lIns="91440" tIns="45720" rIns="91440" bIns="45720" rtlCol="0" anchor="t">
            <a:normAutofit fontScale="85000" lnSpcReduction="10000"/>
          </a:bodyPr>
          <a:lstStyle/>
          <a:p>
            <a:pPr marL="342900" indent="-342900" algn="just">
              <a:buChar char="•"/>
            </a:pPr>
            <a:r>
              <a:rPr lang="en-US" sz="2000"/>
              <a:t>ITS RHIZOMES ARE ABLE TO TRAVEL UP TO 7METRES UNDERGROUND</a:t>
            </a:r>
            <a:endParaRPr lang="en-US"/>
          </a:p>
          <a:p>
            <a:pPr marL="342900" indent="-342900" algn="just">
              <a:buChar char="•"/>
            </a:pPr>
            <a:r>
              <a:rPr lang="en-US" sz="2000"/>
              <a:t>DAMAGE  TO WALLS, ROADS AND PAVINGS</a:t>
            </a:r>
            <a:endParaRPr lang="en-US"/>
          </a:p>
          <a:p>
            <a:pPr marL="342900" indent="-342900" algn="just">
              <a:buChar char="•"/>
            </a:pPr>
            <a:r>
              <a:rPr lang="en-US" sz="2000">
                <a:ea typeface="+mn-lt"/>
                <a:cs typeface="+mn-lt"/>
              </a:rPr>
              <a:t>OUT COMPETING NATIVE VEGETATION AND CHANGING ECOSYSTEMS (KUROSE et al 2006) </a:t>
            </a:r>
            <a:endParaRPr lang="en-US" sz="2000"/>
          </a:p>
          <a:p>
            <a:pPr marL="342900" indent="-342900" algn="just">
              <a:buChar char="•"/>
            </a:pPr>
            <a:r>
              <a:rPr lang="en-US" sz="2000"/>
              <a:t>AN AVERAGE REDUCTION TO THE VALUE OF LAND/HOUSES OF 10% (ANGELONI 2018)</a:t>
            </a:r>
            <a:endParaRPr lang="en-US"/>
          </a:p>
          <a:p>
            <a:pPr marL="342900" indent="-342900" algn="just">
              <a:buChar char="•"/>
            </a:pPr>
            <a:r>
              <a:rPr lang="en-US" sz="2000"/>
              <a:t>EXPENSIVE TO TREAT. LONDON OLYMPICS OVER £70 MILLION. (MANSFIELD 2017)</a:t>
            </a:r>
            <a:endParaRPr lang="en-US"/>
          </a:p>
          <a:p>
            <a:pPr marL="342900" indent="-342900" algn="just">
              <a:buChar char="•"/>
            </a:pPr>
            <a:r>
              <a:rPr lang="en-US" sz="2000"/>
              <a:t>ASTHETICALYY NOT NICE TO LOOK AT</a:t>
            </a:r>
            <a:endParaRPr lang="en-US"/>
          </a:p>
          <a:p>
            <a:pPr indent="-228600">
              <a:buFont typeface="Arial" panose="020B0604020202020204" pitchFamily="34" charset="0"/>
              <a:buChar char="•"/>
            </a:pPr>
            <a:endParaRPr lang="en-US" sz="2000"/>
          </a:p>
          <a:p>
            <a:pPr indent="-228600">
              <a:buFont typeface="Arial" panose="020B0604020202020204" pitchFamily="34" charset="0"/>
              <a:buChar char="•"/>
            </a:pPr>
            <a:endParaRPr lang="en-US" sz="2000"/>
          </a:p>
        </p:txBody>
      </p:sp>
      <p:pic>
        <p:nvPicPr>
          <p:cNvPr id="5" name="Picture 5" descr="A close up of a rock wall&#10;&#10;Description generated with very high confidence">
            <a:extLst>
              <a:ext uri="{FF2B5EF4-FFF2-40B4-BE49-F238E27FC236}">
                <a16:creationId xmlns:a16="http://schemas.microsoft.com/office/drawing/2014/main" id="{37E26E2A-6039-44A4-A201-FCE27CB93337}"/>
              </a:ext>
            </a:extLst>
          </p:cNvPr>
          <p:cNvPicPr>
            <a:picLocks noGrp="1" noChangeAspect="1"/>
          </p:cNvPicPr>
          <p:nvPr>
            <p:ph type="pic" idx="1"/>
          </p:nvPr>
        </p:nvPicPr>
        <p:blipFill rotWithShape="1">
          <a:blip r:embed="rId4"/>
          <a:srcRect l="26822" r="26822"/>
          <a:stretch/>
        </p:blipFill>
        <p:spPr>
          <a:xfrm>
            <a:off x="6843919" y="618518"/>
            <a:ext cx="4618057" cy="558557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7" name="Group 56">
            <a:extLst>
              <a:ext uri="{FF2B5EF4-FFF2-40B4-BE49-F238E27FC236}">
                <a16:creationId xmlns:a16="http://schemas.microsoft.com/office/drawing/2014/main" id="{453E4DEE-E996-40F8-8635-0FF43D7348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8" name="Rectangle 5">
              <a:extLst>
                <a:ext uri="{FF2B5EF4-FFF2-40B4-BE49-F238E27FC236}">
                  <a16:creationId xmlns:a16="http://schemas.microsoft.com/office/drawing/2014/main" id="{08BD1D3E-43CE-49EB-A424-0738950C642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9" name="Freeform 6">
              <a:extLst>
                <a:ext uri="{FF2B5EF4-FFF2-40B4-BE49-F238E27FC236}">
                  <a16:creationId xmlns:a16="http://schemas.microsoft.com/office/drawing/2014/main" id="{E9182037-E3FA-489A-95D5-29E4248420D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7">
              <a:extLst>
                <a:ext uri="{FF2B5EF4-FFF2-40B4-BE49-F238E27FC236}">
                  <a16:creationId xmlns:a16="http://schemas.microsoft.com/office/drawing/2014/main" id="{E8864E76-AD7F-4BEE-B3F6-A78FA42AEFA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8">
              <a:extLst>
                <a:ext uri="{FF2B5EF4-FFF2-40B4-BE49-F238E27FC236}">
                  <a16:creationId xmlns:a16="http://schemas.microsoft.com/office/drawing/2014/main" id="{8AD071B3-046D-4479-91FE-01E9AD7C8AA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9">
              <a:extLst>
                <a:ext uri="{FF2B5EF4-FFF2-40B4-BE49-F238E27FC236}">
                  <a16:creationId xmlns:a16="http://schemas.microsoft.com/office/drawing/2014/main" id="{91D776F5-E902-4A4D-A75D-A46E063C9F3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0">
              <a:extLst>
                <a:ext uri="{FF2B5EF4-FFF2-40B4-BE49-F238E27FC236}">
                  <a16:creationId xmlns:a16="http://schemas.microsoft.com/office/drawing/2014/main" id="{EBED8F24-A998-4952-AB68-E2074F0746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1">
              <a:extLst>
                <a:ext uri="{FF2B5EF4-FFF2-40B4-BE49-F238E27FC236}">
                  <a16:creationId xmlns:a16="http://schemas.microsoft.com/office/drawing/2014/main" id="{74D7A646-8CDC-49B3-9C44-3EF38DB4264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Freeform 12">
              <a:extLst>
                <a:ext uri="{FF2B5EF4-FFF2-40B4-BE49-F238E27FC236}">
                  <a16:creationId xmlns:a16="http://schemas.microsoft.com/office/drawing/2014/main" id="{D4E99D14-E4F4-419B-9AAF-8D1CEAB28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6" name="Freeform 13">
              <a:extLst>
                <a:ext uri="{FF2B5EF4-FFF2-40B4-BE49-F238E27FC236}">
                  <a16:creationId xmlns:a16="http://schemas.microsoft.com/office/drawing/2014/main" id="{377E106C-5445-4A52-9F7E-DA173874429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14">
              <a:extLst>
                <a:ext uri="{FF2B5EF4-FFF2-40B4-BE49-F238E27FC236}">
                  <a16:creationId xmlns:a16="http://schemas.microsoft.com/office/drawing/2014/main" id="{752BFE96-D378-4BAE-A64B-F851A34C47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15">
              <a:extLst>
                <a:ext uri="{FF2B5EF4-FFF2-40B4-BE49-F238E27FC236}">
                  <a16:creationId xmlns:a16="http://schemas.microsoft.com/office/drawing/2014/main" id="{B88FFB19-5A5E-4078-B467-9D4ABD21BD9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Line 16">
              <a:extLst>
                <a:ext uri="{FF2B5EF4-FFF2-40B4-BE49-F238E27FC236}">
                  <a16:creationId xmlns:a16="http://schemas.microsoft.com/office/drawing/2014/main" id="{11042975-3D19-4728-BCDA-D3F5CD633ED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0" name="Freeform 17">
              <a:extLst>
                <a:ext uri="{FF2B5EF4-FFF2-40B4-BE49-F238E27FC236}">
                  <a16:creationId xmlns:a16="http://schemas.microsoft.com/office/drawing/2014/main" id="{A28972BD-D2E1-4DCA-A907-2E3B6F6066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1" name="Freeform 18">
              <a:extLst>
                <a:ext uri="{FF2B5EF4-FFF2-40B4-BE49-F238E27FC236}">
                  <a16:creationId xmlns:a16="http://schemas.microsoft.com/office/drawing/2014/main" id="{1C806824-5C2D-4747-B038-69EE4074B3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Freeform 19">
              <a:extLst>
                <a:ext uri="{FF2B5EF4-FFF2-40B4-BE49-F238E27FC236}">
                  <a16:creationId xmlns:a16="http://schemas.microsoft.com/office/drawing/2014/main" id="{3B33F710-16D7-4F48-BFCA-66C9CA2352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20">
              <a:extLst>
                <a:ext uri="{FF2B5EF4-FFF2-40B4-BE49-F238E27FC236}">
                  <a16:creationId xmlns:a16="http://schemas.microsoft.com/office/drawing/2014/main" id="{6C8C8ED4-90FA-4E97-AAF0-D5D51E6A935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Rectangle 21">
              <a:extLst>
                <a:ext uri="{FF2B5EF4-FFF2-40B4-BE49-F238E27FC236}">
                  <a16:creationId xmlns:a16="http://schemas.microsoft.com/office/drawing/2014/main" id="{6C5EB9C1-B25F-4172-8A96-5950ECC828F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5" name="Freeform 22">
              <a:extLst>
                <a:ext uri="{FF2B5EF4-FFF2-40B4-BE49-F238E27FC236}">
                  <a16:creationId xmlns:a16="http://schemas.microsoft.com/office/drawing/2014/main" id="{097E6E8A-9373-4655-882B-21715CCE97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3">
              <a:extLst>
                <a:ext uri="{FF2B5EF4-FFF2-40B4-BE49-F238E27FC236}">
                  <a16:creationId xmlns:a16="http://schemas.microsoft.com/office/drawing/2014/main" id="{EB8CC766-1206-4372-ACAF-8230AF4D542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4">
              <a:extLst>
                <a:ext uri="{FF2B5EF4-FFF2-40B4-BE49-F238E27FC236}">
                  <a16:creationId xmlns:a16="http://schemas.microsoft.com/office/drawing/2014/main" id="{1C8E2511-2489-47B2-9C19-C410910DD9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5">
              <a:extLst>
                <a:ext uri="{FF2B5EF4-FFF2-40B4-BE49-F238E27FC236}">
                  <a16:creationId xmlns:a16="http://schemas.microsoft.com/office/drawing/2014/main" id="{D7820196-0A47-47EF-832C-A688E8977D6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26">
              <a:extLst>
                <a:ext uri="{FF2B5EF4-FFF2-40B4-BE49-F238E27FC236}">
                  <a16:creationId xmlns:a16="http://schemas.microsoft.com/office/drawing/2014/main" id="{4982E0BF-34AE-48A3-AD6B-E0F3CD05DB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27">
              <a:extLst>
                <a:ext uri="{FF2B5EF4-FFF2-40B4-BE49-F238E27FC236}">
                  <a16:creationId xmlns:a16="http://schemas.microsoft.com/office/drawing/2014/main" id="{CD34643B-9DF2-4310-8868-48252C3393F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1" name="Freeform 28">
              <a:extLst>
                <a:ext uri="{FF2B5EF4-FFF2-40B4-BE49-F238E27FC236}">
                  <a16:creationId xmlns:a16="http://schemas.microsoft.com/office/drawing/2014/main" id="{4E020C4E-AF64-44A8-B830-779541D8D54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2" name="Freeform 29">
              <a:extLst>
                <a:ext uri="{FF2B5EF4-FFF2-40B4-BE49-F238E27FC236}">
                  <a16:creationId xmlns:a16="http://schemas.microsoft.com/office/drawing/2014/main" id="{D97BC3D3-B1B3-4825-9169-BBEF1DBCF0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3" name="Freeform 30">
              <a:extLst>
                <a:ext uri="{FF2B5EF4-FFF2-40B4-BE49-F238E27FC236}">
                  <a16:creationId xmlns:a16="http://schemas.microsoft.com/office/drawing/2014/main" id="{A750DC4F-1DAF-470E-98C6-6C68DEB9336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4" name="Freeform 31">
              <a:extLst>
                <a:ext uri="{FF2B5EF4-FFF2-40B4-BE49-F238E27FC236}">
                  <a16:creationId xmlns:a16="http://schemas.microsoft.com/office/drawing/2014/main" id="{2F99594A-5BBD-4E10-A818-8BE52B7D95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3" name="TextBox 2">
            <a:extLst>
              <a:ext uri="{FF2B5EF4-FFF2-40B4-BE49-F238E27FC236}">
                <a16:creationId xmlns:a16="http://schemas.microsoft.com/office/drawing/2014/main" id="{2BC1D982-C67A-4D18-B3FA-A836F36AFABE}"/>
              </a:ext>
            </a:extLst>
          </p:cNvPr>
          <p:cNvSpPr txBox="1"/>
          <p:nvPr/>
        </p:nvSpPr>
        <p:spPr>
          <a:xfrm>
            <a:off x="6815855" y="63236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(SEAL 2018)</a:t>
            </a:r>
            <a:r>
              <a:rPr lang="en-GB"/>
              <a:t> </a:t>
            </a:r>
            <a:endParaRPr lang="en-US"/>
          </a:p>
        </p:txBody>
      </p:sp>
    </p:spTree>
    <p:extLst>
      <p:ext uri="{BB962C8B-B14F-4D97-AF65-F5344CB8AC3E}">
        <p14:creationId xmlns:p14="http://schemas.microsoft.com/office/powerpoint/2010/main" val="3032112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C2E4E997-8672-4FFD-B8EC-9932A8E471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1" name="Picture 2">
            <a:extLst>
              <a:ext uri="{FF2B5EF4-FFF2-40B4-BE49-F238E27FC236}">
                <a16:creationId xmlns:a16="http://schemas.microsoft.com/office/drawing/2014/main" id="{FE6BA9E6-1D9E-4D30-B528-D49FA1342E4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86FE06D-B456-43E0-ACD4-1DECB43A56F5}"/>
              </a:ext>
            </a:extLst>
          </p:cNvPr>
          <p:cNvSpPr>
            <a:spLocks noGrp="1"/>
          </p:cNvSpPr>
          <p:nvPr>
            <p:ph type="title"/>
          </p:nvPr>
        </p:nvSpPr>
        <p:spPr>
          <a:xfrm>
            <a:off x="1141413" y="618518"/>
            <a:ext cx="4459286" cy="1478570"/>
          </a:xfrm>
        </p:spPr>
        <p:txBody>
          <a:bodyPr>
            <a:normAutofit/>
          </a:bodyPr>
          <a:lstStyle/>
          <a:p>
            <a:r>
              <a:rPr lang="en-GB" sz="3200" u="sng"/>
              <a:t>Legal controls</a:t>
            </a:r>
            <a:r>
              <a:rPr lang="en-GB" sz="3200"/>
              <a:t/>
            </a:r>
            <a:br>
              <a:rPr lang="en-GB" sz="3200"/>
            </a:br>
            <a:r>
              <a:rPr lang="en-GB" sz="1800"/>
              <a:t>Why does it need controlling?</a:t>
            </a:r>
          </a:p>
        </p:txBody>
      </p:sp>
      <p:sp>
        <p:nvSpPr>
          <p:cNvPr id="3" name="Content Placeholder 2">
            <a:extLst>
              <a:ext uri="{FF2B5EF4-FFF2-40B4-BE49-F238E27FC236}">
                <a16:creationId xmlns:a16="http://schemas.microsoft.com/office/drawing/2014/main" id="{1D447345-7055-4B07-AE08-321B25CD5709}"/>
              </a:ext>
            </a:extLst>
          </p:cNvPr>
          <p:cNvSpPr>
            <a:spLocks noGrp="1"/>
          </p:cNvSpPr>
          <p:nvPr>
            <p:ph idx="1"/>
          </p:nvPr>
        </p:nvSpPr>
        <p:spPr>
          <a:xfrm>
            <a:off x="1141412" y="2129744"/>
            <a:ext cx="4459287" cy="3965046"/>
          </a:xfrm>
        </p:spPr>
        <p:txBody>
          <a:bodyPr vert="horz" lIns="91440" tIns="45720" rIns="91440" bIns="45720" rtlCol="0" anchor="t">
            <a:normAutofit/>
          </a:bodyPr>
          <a:lstStyle/>
          <a:p>
            <a:pPr>
              <a:lnSpc>
                <a:spcPct val="110000"/>
              </a:lnSpc>
            </a:pPr>
            <a:endParaRPr lang="en-GB" sz="1600">
              <a:ea typeface="+mn-lt"/>
              <a:cs typeface="+mn-lt"/>
            </a:endParaRPr>
          </a:p>
          <a:p>
            <a:pPr>
              <a:lnSpc>
                <a:spcPct val="110000"/>
              </a:lnSpc>
            </a:pPr>
            <a:r>
              <a:rPr lang="en-GB" sz="1600"/>
              <a:t>It will affect the price of the property and land.</a:t>
            </a:r>
          </a:p>
          <a:p>
            <a:pPr>
              <a:lnSpc>
                <a:spcPct val="110000"/>
              </a:lnSpc>
            </a:pPr>
            <a:r>
              <a:rPr lang="en-GB" sz="1600"/>
              <a:t>It's able to grow and cause problems with neighbourhood properties.</a:t>
            </a:r>
          </a:p>
          <a:p>
            <a:pPr>
              <a:lnSpc>
                <a:spcPct val="110000"/>
              </a:lnSpc>
            </a:pPr>
            <a:r>
              <a:rPr lang="en-GB" sz="1600"/>
              <a:t>The longer it's left the more expensive it gets to control.</a:t>
            </a:r>
          </a:p>
          <a:p>
            <a:pPr>
              <a:lnSpc>
                <a:spcPct val="110000"/>
              </a:lnSpc>
            </a:pPr>
            <a:r>
              <a:rPr lang="en-GB" sz="1600"/>
              <a:t>Can affect time duration and money on the new proposed dwelling.</a:t>
            </a:r>
          </a:p>
          <a:p>
            <a:pPr>
              <a:lnSpc>
                <a:spcPct val="110000"/>
              </a:lnSpc>
            </a:pPr>
            <a:endParaRPr lang="en-GB" sz="1400"/>
          </a:p>
        </p:txBody>
      </p:sp>
      <p:pic>
        <p:nvPicPr>
          <p:cNvPr id="4" name="Picture 4" descr="A tree in a forest&#10;&#10;Description generated with high confidence">
            <a:extLst>
              <a:ext uri="{FF2B5EF4-FFF2-40B4-BE49-F238E27FC236}">
                <a16:creationId xmlns:a16="http://schemas.microsoft.com/office/drawing/2014/main" id="{492F6BFC-2D50-4D3A-B6E5-DC731FA5A89E}"/>
              </a:ext>
            </a:extLst>
          </p:cNvPr>
          <p:cNvPicPr>
            <a:picLocks noChangeAspect="1"/>
          </p:cNvPicPr>
          <p:nvPr/>
        </p:nvPicPr>
        <p:blipFill>
          <a:blip r:embed="rId4"/>
          <a:stretch>
            <a:fillRect/>
          </a:stretch>
        </p:blipFill>
        <p:spPr>
          <a:xfrm>
            <a:off x="5767754" y="1077345"/>
            <a:ext cx="6183109" cy="463146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42" name="Group 12">
            <a:extLst>
              <a:ext uri="{FF2B5EF4-FFF2-40B4-BE49-F238E27FC236}">
                <a16:creationId xmlns:a16="http://schemas.microsoft.com/office/drawing/2014/main" id="{453E4DEE-E996-40F8-8635-0FF43D7348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08BD1D3E-43CE-49EB-A424-0738950C642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E9182037-E3FA-489A-95D5-29E4248420D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7">
              <a:extLst>
                <a:ext uri="{FF2B5EF4-FFF2-40B4-BE49-F238E27FC236}">
                  <a16:creationId xmlns:a16="http://schemas.microsoft.com/office/drawing/2014/main" id="{E8864E76-AD7F-4BEE-B3F6-A78FA42AEFA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8">
              <a:extLst>
                <a:ext uri="{FF2B5EF4-FFF2-40B4-BE49-F238E27FC236}">
                  <a16:creationId xmlns:a16="http://schemas.microsoft.com/office/drawing/2014/main" id="{8AD071B3-046D-4479-91FE-01E9AD7C8AA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9">
              <a:extLst>
                <a:ext uri="{FF2B5EF4-FFF2-40B4-BE49-F238E27FC236}">
                  <a16:creationId xmlns:a16="http://schemas.microsoft.com/office/drawing/2014/main" id="{91D776F5-E902-4A4D-A75D-A46E063C9F3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0">
              <a:extLst>
                <a:ext uri="{FF2B5EF4-FFF2-40B4-BE49-F238E27FC236}">
                  <a16:creationId xmlns:a16="http://schemas.microsoft.com/office/drawing/2014/main" id="{EBED8F24-A998-4952-AB68-E2074F0746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1">
              <a:extLst>
                <a:ext uri="{FF2B5EF4-FFF2-40B4-BE49-F238E27FC236}">
                  <a16:creationId xmlns:a16="http://schemas.microsoft.com/office/drawing/2014/main" id="{74D7A646-8CDC-49B3-9C44-3EF38DB4264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2">
              <a:extLst>
                <a:ext uri="{FF2B5EF4-FFF2-40B4-BE49-F238E27FC236}">
                  <a16:creationId xmlns:a16="http://schemas.microsoft.com/office/drawing/2014/main" id="{D4E99D14-E4F4-419B-9AAF-8D1CEAB28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3">
              <a:extLst>
                <a:ext uri="{FF2B5EF4-FFF2-40B4-BE49-F238E27FC236}">
                  <a16:creationId xmlns:a16="http://schemas.microsoft.com/office/drawing/2014/main" id="{377E106C-5445-4A52-9F7E-DA173874429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4">
              <a:extLst>
                <a:ext uri="{FF2B5EF4-FFF2-40B4-BE49-F238E27FC236}">
                  <a16:creationId xmlns:a16="http://schemas.microsoft.com/office/drawing/2014/main" id="{752BFE96-D378-4BAE-A64B-F851A34C47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5">
              <a:extLst>
                <a:ext uri="{FF2B5EF4-FFF2-40B4-BE49-F238E27FC236}">
                  <a16:creationId xmlns:a16="http://schemas.microsoft.com/office/drawing/2014/main" id="{B88FFB19-5A5E-4078-B467-9D4ABD21BD9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Line 16">
              <a:extLst>
                <a:ext uri="{FF2B5EF4-FFF2-40B4-BE49-F238E27FC236}">
                  <a16:creationId xmlns:a16="http://schemas.microsoft.com/office/drawing/2014/main" id="{11042975-3D19-4728-BCDA-D3F5CD633ED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A28972BD-D2E1-4DCA-A907-2E3B6F6066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8">
              <a:extLst>
                <a:ext uri="{FF2B5EF4-FFF2-40B4-BE49-F238E27FC236}">
                  <a16:creationId xmlns:a16="http://schemas.microsoft.com/office/drawing/2014/main" id="{1C806824-5C2D-4747-B038-69EE4074B3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19">
              <a:extLst>
                <a:ext uri="{FF2B5EF4-FFF2-40B4-BE49-F238E27FC236}">
                  <a16:creationId xmlns:a16="http://schemas.microsoft.com/office/drawing/2014/main" id="{3B33F710-16D7-4F48-BFCA-66C9CA2352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0">
              <a:extLst>
                <a:ext uri="{FF2B5EF4-FFF2-40B4-BE49-F238E27FC236}">
                  <a16:creationId xmlns:a16="http://schemas.microsoft.com/office/drawing/2014/main" id="{6C8C8ED4-90FA-4E97-AAF0-D5D51E6A935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Rectangle 21">
              <a:extLst>
                <a:ext uri="{FF2B5EF4-FFF2-40B4-BE49-F238E27FC236}">
                  <a16:creationId xmlns:a16="http://schemas.microsoft.com/office/drawing/2014/main" id="{6C5EB9C1-B25F-4172-8A96-5950ECC828F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097E6E8A-9373-4655-882B-21715CCE97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3">
              <a:extLst>
                <a:ext uri="{FF2B5EF4-FFF2-40B4-BE49-F238E27FC236}">
                  <a16:creationId xmlns:a16="http://schemas.microsoft.com/office/drawing/2014/main" id="{EB8CC766-1206-4372-ACAF-8230AF4D542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4">
              <a:extLst>
                <a:ext uri="{FF2B5EF4-FFF2-40B4-BE49-F238E27FC236}">
                  <a16:creationId xmlns:a16="http://schemas.microsoft.com/office/drawing/2014/main" id="{1C8E2511-2489-47B2-9C19-C410910DD9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5">
              <a:extLst>
                <a:ext uri="{FF2B5EF4-FFF2-40B4-BE49-F238E27FC236}">
                  <a16:creationId xmlns:a16="http://schemas.microsoft.com/office/drawing/2014/main" id="{D7820196-0A47-47EF-832C-A688E8977D6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6">
              <a:extLst>
                <a:ext uri="{FF2B5EF4-FFF2-40B4-BE49-F238E27FC236}">
                  <a16:creationId xmlns:a16="http://schemas.microsoft.com/office/drawing/2014/main" id="{4982E0BF-34AE-48A3-AD6B-E0F3CD05DB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7">
              <a:extLst>
                <a:ext uri="{FF2B5EF4-FFF2-40B4-BE49-F238E27FC236}">
                  <a16:creationId xmlns:a16="http://schemas.microsoft.com/office/drawing/2014/main" id="{CD34643B-9DF2-4310-8868-48252C3393F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8">
              <a:extLst>
                <a:ext uri="{FF2B5EF4-FFF2-40B4-BE49-F238E27FC236}">
                  <a16:creationId xmlns:a16="http://schemas.microsoft.com/office/drawing/2014/main" id="{4E020C4E-AF64-44A8-B830-779541D8D54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29">
              <a:extLst>
                <a:ext uri="{FF2B5EF4-FFF2-40B4-BE49-F238E27FC236}">
                  <a16:creationId xmlns:a16="http://schemas.microsoft.com/office/drawing/2014/main" id="{D97BC3D3-B1B3-4825-9169-BBEF1DBCF0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30">
              <a:extLst>
                <a:ext uri="{FF2B5EF4-FFF2-40B4-BE49-F238E27FC236}">
                  <a16:creationId xmlns:a16="http://schemas.microsoft.com/office/drawing/2014/main" id="{A750DC4F-1DAF-470E-98C6-6C68DEB9336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31">
              <a:extLst>
                <a:ext uri="{FF2B5EF4-FFF2-40B4-BE49-F238E27FC236}">
                  <a16:creationId xmlns:a16="http://schemas.microsoft.com/office/drawing/2014/main" id="{2F99594A-5BBD-4E10-A818-8BE52B7D95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5" name="TextBox 4">
            <a:extLst>
              <a:ext uri="{FF2B5EF4-FFF2-40B4-BE49-F238E27FC236}">
                <a16:creationId xmlns:a16="http://schemas.microsoft.com/office/drawing/2014/main" id="{FBE3A13D-C5E4-486D-9F9F-127905B7CD2E}"/>
              </a:ext>
            </a:extLst>
          </p:cNvPr>
          <p:cNvSpPr txBox="1"/>
          <p:nvPr/>
        </p:nvSpPr>
        <p:spPr>
          <a:xfrm>
            <a:off x="6119446" y="5709139"/>
            <a:ext cx="40679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(Association of Geotechnical &amp; </a:t>
            </a:r>
            <a:r>
              <a:rPr lang="en-GB" err="1">
                <a:ea typeface="+mn-lt"/>
                <a:cs typeface="+mn-lt"/>
              </a:rPr>
              <a:t>Geoenvironmental</a:t>
            </a:r>
            <a:r>
              <a:rPr lang="en-GB">
                <a:ea typeface="+mn-lt"/>
                <a:cs typeface="+mn-lt"/>
              </a:rPr>
              <a:t> </a:t>
            </a:r>
            <a:r>
              <a:rPr lang="en-GB" err="1">
                <a:ea typeface="+mn-lt"/>
                <a:cs typeface="+mn-lt"/>
              </a:rPr>
              <a:t>SpecialistsAssociation</a:t>
            </a:r>
            <a:r>
              <a:rPr lang="en-GB">
                <a:ea typeface="+mn-lt"/>
                <a:cs typeface="+mn-lt"/>
              </a:rPr>
              <a:t> of) 2018</a:t>
            </a:r>
          </a:p>
        </p:txBody>
      </p:sp>
    </p:spTree>
    <p:extLst>
      <p:ext uri="{BB962C8B-B14F-4D97-AF65-F5344CB8AC3E}">
        <p14:creationId xmlns:p14="http://schemas.microsoft.com/office/powerpoint/2010/main" val="141876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E4E997-8672-4FFD-B8EC-9932A8E471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FE6BA9E6-1D9E-4D30-B528-D49FA1342E4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p14="http://schemas.microsoft.com/office/powerpoint/2010/main" xmlns:a16="http://schemas.microsoft.com/office/drawing/2014/main">
                <a:solidFill>
                  <a:srgbClr val="FFFFFF"/>
                </a:solidFill>
              </a14:hiddenFill>
            </a:ext>
          </a:extLst>
        </p:spPr>
      </p:pic>
      <p:sp>
        <p:nvSpPr>
          <p:cNvPr id="2" name="Title 1">
            <a:extLst>
              <a:ext uri="{FF2B5EF4-FFF2-40B4-BE49-F238E27FC236}">
                <a16:creationId xmlns:a16="http://schemas.microsoft.com/office/drawing/2014/main" id="{02614316-0FC6-414C-9456-E375BA5536CC}"/>
              </a:ext>
            </a:extLst>
          </p:cNvPr>
          <p:cNvSpPr>
            <a:spLocks noGrp="1"/>
          </p:cNvSpPr>
          <p:nvPr>
            <p:ph type="title"/>
          </p:nvPr>
        </p:nvSpPr>
        <p:spPr>
          <a:xfrm>
            <a:off x="1141413" y="618518"/>
            <a:ext cx="4459286" cy="1478570"/>
          </a:xfrm>
        </p:spPr>
        <p:txBody>
          <a:bodyPr>
            <a:normAutofit/>
          </a:bodyPr>
          <a:lstStyle/>
          <a:p>
            <a:r>
              <a:rPr lang="en-GB" sz="2500" u="sng"/>
              <a:t>Legal controls</a:t>
            </a:r>
            <a:r>
              <a:rPr lang="en-GB" sz="2500"/>
              <a:t/>
            </a:r>
            <a:br>
              <a:rPr lang="en-GB" sz="2500"/>
            </a:br>
            <a:r>
              <a:rPr lang="en-GB" sz="2500">
                <a:ea typeface="+mj-lt"/>
                <a:cs typeface="+mj-lt"/>
              </a:rPr>
              <a:t>Anti-social Behaviour and policing Act 2014</a:t>
            </a:r>
            <a:r>
              <a:rPr lang="en-GB" sz="2500"/>
              <a:t/>
            </a:r>
            <a:br>
              <a:rPr lang="en-GB" sz="2500"/>
            </a:br>
            <a:endParaRPr lang="en-GB" sz="2500"/>
          </a:p>
        </p:txBody>
      </p:sp>
      <p:sp>
        <p:nvSpPr>
          <p:cNvPr id="3" name="Content Placeholder 2">
            <a:extLst>
              <a:ext uri="{FF2B5EF4-FFF2-40B4-BE49-F238E27FC236}">
                <a16:creationId xmlns:a16="http://schemas.microsoft.com/office/drawing/2014/main" id="{B743C108-87D1-4BE8-80C0-7DE6DBBB1C86}"/>
              </a:ext>
            </a:extLst>
          </p:cNvPr>
          <p:cNvSpPr>
            <a:spLocks noGrp="1"/>
          </p:cNvSpPr>
          <p:nvPr>
            <p:ph idx="1"/>
          </p:nvPr>
        </p:nvSpPr>
        <p:spPr>
          <a:xfrm>
            <a:off x="1308099" y="2261393"/>
            <a:ext cx="4459287" cy="3965046"/>
          </a:xfrm>
        </p:spPr>
        <p:txBody>
          <a:bodyPr vert="horz" lIns="91440" tIns="45720" rIns="91440" bIns="45720" rtlCol="0" anchor="t">
            <a:normAutofit fontScale="92500" lnSpcReduction="20000"/>
          </a:bodyPr>
          <a:lstStyle/>
          <a:p>
            <a:pPr>
              <a:lnSpc>
                <a:spcPct val="110000"/>
              </a:lnSpc>
            </a:pPr>
            <a:r>
              <a:rPr lang="en-GB" sz="1900">
                <a:ea typeface="+mn-lt"/>
                <a:cs typeface="+mn-lt"/>
              </a:rPr>
              <a:t>Japanese Knotweed and among other invasive plants in 2014 were emitted to the Anti-social Behaviour and policing Act 2014 for any negligent cultivation. WHY? (knotweed help, 2019)</a:t>
            </a:r>
          </a:p>
          <a:p>
            <a:pPr>
              <a:lnSpc>
                <a:spcPct val="110000"/>
              </a:lnSpc>
            </a:pPr>
            <a:r>
              <a:rPr lang="en-GB" sz="1900">
                <a:ea typeface="+mn-lt"/>
                <a:cs typeface="+mn-lt"/>
              </a:rPr>
              <a:t>Individuals and business to be careful over how they control it.</a:t>
            </a:r>
          </a:p>
          <a:p>
            <a:pPr>
              <a:lnSpc>
                <a:spcPct val="110000"/>
              </a:lnSpc>
            </a:pPr>
            <a:r>
              <a:rPr lang="en-GB" sz="1900">
                <a:ea typeface="+mn-lt"/>
                <a:cs typeface="+mn-lt"/>
              </a:rPr>
              <a:t>Community protection notices could be handed to the contractor.</a:t>
            </a:r>
            <a:endParaRPr lang="en-GB" sz="1900"/>
          </a:p>
          <a:p>
            <a:pPr>
              <a:lnSpc>
                <a:spcPct val="110000"/>
              </a:lnSpc>
            </a:pPr>
            <a:r>
              <a:rPr lang="en-GB" sz="1900">
                <a:ea typeface="+mn-lt"/>
                <a:cs typeface="+mn-lt"/>
              </a:rPr>
              <a:t>Remove or prevent the knotweed from returning or developing (knotweed help, 2019)</a:t>
            </a:r>
          </a:p>
          <a:p>
            <a:pPr>
              <a:lnSpc>
                <a:spcPct val="110000"/>
              </a:lnSpc>
            </a:pPr>
            <a:r>
              <a:rPr lang="en-GB" sz="1900">
                <a:ea typeface="+mn-lt"/>
                <a:cs typeface="+mn-lt"/>
              </a:rPr>
              <a:t>Lead to Criminal offence.</a:t>
            </a:r>
            <a:endParaRPr lang="en-GB" sz="1900"/>
          </a:p>
        </p:txBody>
      </p:sp>
      <p:pic>
        <p:nvPicPr>
          <p:cNvPr id="4" name="Picture 4" descr="A picture containing food&#10;&#10;Description generated with very high confidence">
            <a:extLst>
              <a:ext uri="{FF2B5EF4-FFF2-40B4-BE49-F238E27FC236}">
                <a16:creationId xmlns:a16="http://schemas.microsoft.com/office/drawing/2014/main" id="{9E842DE9-6DED-4A09-A8F2-A961C745621A}"/>
              </a:ext>
            </a:extLst>
          </p:cNvPr>
          <p:cNvPicPr>
            <a:picLocks noChangeAspect="1"/>
          </p:cNvPicPr>
          <p:nvPr/>
        </p:nvPicPr>
        <p:blipFill>
          <a:blip r:embed="rId4"/>
          <a:stretch>
            <a:fillRect/>
          </a:stretch>
        </p:blipFill>
        <p:spPr>
          <a:xfrm>
            <a:off x="6096000" y="1217551"/>
            <a:ext cx="5456279" cy="439794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3" name="Group 12">
            <a:extLst>
              <a:ext uri="{FF2B5EF4-FFF2-40B4-BE49-F238E27FC236}">
                <a16:creationId xmlns:a16="http://schemas.microsoft.com/office/drawing/2014/main" id="{453E4DEE-E996-40F8-8635-0FF43D7348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08BD1D3E-43CE-49EB-A424-0738950C642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E9182037-E3FA-489A-95D5-29E4248420D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7">
              <a:extLst>
                <a:ext uri="{FF2B5EF4-FFF2-40B4-BE49-F238E27FC236}">
                  <a16:creationId xmlns:a16="http://schemas.microsoft.com/office/drawing/2014/main" id="{E8864E76-AD7F-4BEE-B3F6-A78FA42AEFA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8">
              <a:extLst>
                <a:ext uri="{FF2B5EF4-FFF2-40B4-BE49-F238E27FC236}">
                  <a16:creationId xmlns:a16="http://schemas.microsoft.com/office/drawing/2014/main" id="{8AD071B3-046D-4479-91FE-01E9AD7C8AA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9">
              <a:extLst>
                <a:ext uri="{FF2B5EF4-FFF2-40B4-BE49-F238E27FC236}">
                  <a16:creationId xmlns:a16="http://schemas.microsoft.com/office/drawing/2014/main" id="{91D776F5-E902-4A4D-A75D-A46E063C9F3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0">
              <a:extLst>
                <a:ext uri="{FF2B5EF4-FFF2-40B4-BE49-F238E27FC236}">
                  <a16:creationId xmlns:a16="http://schemas.microsoft.com/office/drawing/2014/main" id="{EBED8F24-A998-4952-AB68-E2074F0746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1">
              <a:extLst>
                <a:ext uri="{FF2B5EF4-FFF2-40B4-BE49-F238E27FC236}">
                  <a16:creationId xmlns:a16="http://schemas.microsoft.com/office/drawing/2014/main" id="{74D7A646-8CDC-49B3-9C44-3EF38DB4264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2">
              <a:extLst>
                <a:ext uri="{FF2B5EF4-FFF2-40B4-BE49-F238E27FC236}">
                  <a16:creationId xmlns:a16="http://schemas.microsoft.com/office/drawing/2014/main" id="{D4E99D14-E4F4-419B-9AAF-8D1CEAB28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Freeform 13">
              <a:extLst>
                <a:ext uri="{FF2B5EF4-FFF2-40B4-BE49-F238E27FC236}">
                  <a16:creationId xmlns:a16="http://schemas.microsoft.com/office/drawing/2014/main" id="{377E106C-5445-4A52-9F7E-DA173874429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3" name="Freeform 14">
              <a:extLst>
                <a:ext uri="{FF2B5EF4-FFF2-40B4-BE49-F238E27FC236}">
                  <a16:creationId xmlns:a16="http://schemas.microsoft.com/office/drawing/2014/main" id="{752BFE96-D378-4BAE-A64B-F851A34C47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5">
              <a:extLst>
                <a:ext uri="{FF2B5EF4-FFF2-40B4-BE49-F238E27FC236}">
                  <a16:creationId xmlns:a16="http://schemas.microsoft.com/office/drawing/2014/main" id="{B88FFB19-5A5E-4078-B467-9D4ABD21BD9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Line 16">
              <a:extLst>
                <a:ext uri="{FF2B5EF4-FFF2-40B4-BE49-F238E27FC236}">
                  <a16:creationId xmlns:a16="http://schemas.microsoft.com/office/drawing/2014/main" id="{11042975-3D19-4728-BCDA-D3F5CD633ED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A28972BD-D2E1-4DCA-A907-2E3B6F6066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Freeform 18">
              <a:extLst>
                <a:ext uri="{FF2B5EF4-FFF2-40B4-BE49-F238E27FC236}">
                  <a16:creationId xmlns:a16="http://schemas.microsoft.com/office/drawing/2014/main" id="{1C806824-5C2D-4747-B038-69EE4074B3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8" name="Freeform 19">
              <a:extLst>
                <a:ext uri="{FF2B5EF4-FFF2-40B4-BE49-F238E27FC236}">
                  <a16:creationId xmlns:a16="http://schemas.microsoft.com/office/drawing/2014/main" id="{3B33F710-16D7-4F48-BFCA-66C9CA2352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0">
              <a:extLst>
                <a:ext uri="{FF2B5EF4-FFF2-40B4-BE49-F238E27FC236}">
                  <a16:creationId xmlns:a16="http://schemas.microsoft.com/office/drawing/2014/main" id="{6C8C8ED4-90FA-4E97-AAF0-D5D51E6A935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Rectangle 21">
              <a:extLst>
                <a:ext uri="{FF2B5EF4-FFF2-40B4-BE49-F238E27FC236}">
                  <a16:creationId xmlns:a16="http://schemas.microsoft.com/office/drawing/2014/main" id="{6C5EB9C1-B25F-4172-8A96-5950ECC828F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097E6E8A-9373-4655-882B-21715CCE97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3">
              <a:extLst>
                <a:ext uri="{FF2B5EF4-FFF2-40B4-BE49-F238E27FC236}">
                  <a16:creationId xmlns:a16="http://schemas.microsoft.com/office/drawing/2014/main" id="{EB8CC766-1206-4372-ACAF-8230AF4D542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4">
              <a:extLst>
                <a:ext uri="{FF2B5EF4-FFF2-40B4-BE49-F238E27FC236}">
                  <a16:creationId xmlns:a16="http://schemas.microsoft.com/office/drawing/2014/main" id="{1C8E2511-2489-47B2-9C19-C410910DD9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5">
              <a:extLst>
                <a:ext uri="{FF2B5EF4-FFF2-40B4-BE49-F238E27FC236}">
                  <a16:creationId xmlns:a16="http://schemas.microsoft.com/office/drawing/2014/main" id="{D7820196-0A47-47EF-832C-A688E8977D6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6">
              <a:extLst>
                <a:ext uri="{FF2B5EF4-FFF2-40B4-BE49-F238E27FC236}">
                  <a16:creationId xmlns:a16="http://schemas.microsoft.com/office/drawing/2014/main" id="{4982E0BF-34AE-48A3-AD6B-E0F3CD05DB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27">
              <a:extLst>
                <a:ext uri="{FF2B5EF4-FFF2-40B4-BE49-F238E27FC236}">
                  <a16:creationId xmlns:a16="http://schemas.microsoft.com/office/drawing/2014/main" id="{CD34643B-9DF2-4310-8868-48252C3393F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28">
              <a:extLst>
                <a:ext uri="{FF2B5EF4-FFF2-40B4-BE49-F238E27FC236}">
                  <a16:creationId xmlns:a16="http://schemas.microsoft.com/office/drawing/2014/main" id="{4E020C4E-AF64-44A8-B830-779541D8D54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8" name="Freeform 29">
              <a:extLst>
                <a:ext uri="{FF2B5EF4-FFF2-40B4-BE49-F238E27FC236}">
                  <a16:creationId xmlns:a16="http://schemas.microsoft.com/office/drawing/2014/main" id="{D97BC3D3-B1B3-4825-9169-BBEF1DBCF0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9" name="Freeform 30">
              <a:extLst>
                <a:ext uri="{FF2B5EF4-FFF2-40B4-BE49-F238E27FC236}">
                  <a16:creationId xmlns:a16="http://schemas.microsoft.com/office/drawing/2014/main" id="{A750DC4F-1DAF-470E-98C6-6C68DEB9336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0" name="Freeform 31">
              <a:extLst>
                <a:ext uri="{FF2B5EF4-FFF2-40B4-BE49-F238E27FC236}">
                  <a16:creationId xmlns:a16="http://schemas.microsoft.com/office/drawing/2014/main" id="{2F99594A-5BBD-4E10-A818-8BE52B7D95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45" name="TextBox 44">
            <a:extLst>
              <a:ext uri="{FF2B5EF4-FFF2-40B4-BE49-F238E27FC236}">
                <a16:creationId xmlns:a16="http://schemas.microsoft.com/office/drawing/2014/main" id="{E3DA0E82-5ED3-4852-8471-BCF899FF9D3E}"/>
              </a:ext>
            </a:extLst>
          </p:cNvPr>
          <p:cNvSpPr txBox="1"/>
          <p:nvPr/>
        </p:nvSpPr>
        <p:spPr>
          <a:xfrm>
            <a:off x="6153150" y="4629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6" name="TextBox 45">
            <a:extLst>
              <a:ext uri="{FF2B5EF4-FFF2-40B4-BE49-F238E27FC236}">
                <a16:creationId xmlns:a16="http://schemas.microsoft.com/office/drawing/2014/main" id="{543D7FB9-B168-4C98-9666-A53A7DC3D760}"/>
              </a:ext>
            </a:extLst>
          </p:cNvPr>
          <p:cNvSpPr txBox="1"/>
          <p:nvPr/>
        </p:nvSpPr>
        <p:spPr>
          <a:xfrm>
            <a:off x="6296025" y="4772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7" name="TextBox 46">
            <a:extLst>
              <a:ext uri="{FF2B5EF4-FFF2-40B4-BE49-F238E27FC236}">
                <a16:creationId xmlns:a16="http://schemas.microsoft.com/office/drawing/2014/main" id="{0DC0EF81-3D30-4352-83A1-584D46DFFB20}"/>
              </a:ext>
            </a:extLst>
          </p:cNvPr>
          <p:cNvSpPr txBox="1"/>
          <p:nvPr/>
        </p:nvSpPr>
        <p:spPr>
          <a:xfrm>
            <a:off x="6438900" y="4914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8" name="TextBox 47">
            <a:extLst>
              <a:ext uri="{FF2B5EF4-FFF2-40B4-BE49-F238E27FC236}">
                <a16:creationId xmlns:a16="http://schemas.microsoft.com/office/drawing/2014/main" id="{FC5B0857-2A40-44AC-B8E7-8AD6CA7CF35B}"/>
              </a:ext>
            </a:extLst>
          </p:cNvPr>
          <p:cNvSpPr txBox="1"/>
          <p:nvPr/>
        </p:nvSpPr>
        <p:spPr>
          <a:xfrm>
            <a:off x="6955971" y="59109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(Hub solutions, 2014)</a:t>
            </a:r>
          </a:p>
        </p:txBody>
      </p:sp>
      <p:sp>
        <p:nvSpPr>
          <p:cNvPr id="49" name="TextBox 48">
            <a:extLst>
              <a:ext uri="{FF2B5EF4-FFF2-40B4-BE49-F238E27FC236}">
                <a16:creationId xmlns:a16="http://schemas.microsoft.com/office/drawing/2014/main" id="{19F3D8AA-7E71-424B-96C1-517E954EDC75}"/>
              </a:ext>
            </a:extLst>
          </p:cNvPr>
          <p:cNvSpPr txBox="1"/>
          <p:nvPr/>
        </p:nvSpPr>
        <p:spPr>
          <a:xfrm>
            <a:off x="7522029" y="381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064135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E4E997-8672-4FFD-B8EC-9932A8E471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FE6BA9E6-1D9E-4D30-B528-D49FA1342E4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7C0CB72-CE52-450A-BBF6-67701222DF0E}"/>
              </a:ext>
            </a:extLst>
          </p:cNvPr>
          <p:cNvSpPr>
            <a:spLocks noGrp="1"/>
          </p:cNvSpPr>
          <p:nvPr>
            <p:ph type="title"/>
          </p:nvPr>
        </p:nvSpPr>
        <p:spPr>
          <a:xfrm>
            <a:off x="1141413" y="618518"/>
            <a:ext cx="4459286" cy="1478570"/>
          </a:xfrm>
        </p:spPr>
        <p:txBody>
          <a:bodyPr>
            <a:normAutofit/>
          </a:bodyPr>
          <a:lstStyle/>
          <a:p>
            <a:r>
              <a:rPr lang="en-GB" sz="3200" u="sng"/>
              <a:t>Legal controls</a:t>
            </a:r>
            <a:r>
              <a:rPr lang="en-GB" sz="3200"/>
              <a:t/>
            </a:r>
            <a:br>
              <a:rPr lang="en-GB" sz="3200"/>
            </a:br>
            <a:r>
              <a:rPr lang="en-GB" sz="1800"/>
              <a:t>Private nuisance/ contract enquiries</a:t>
            </a:r>
          </a:p>
        </p:txBody>
      </p:sp>
      <p:sp>
        <p:nvSpPr>
          <p:cNvPr id="3" name="Content Placeholder 2">
            <a:extLst>
              <a:ext uri="{FF2B5EF4-FFF2-40B4-BE49-F238E27FC236}">
                <a16:creationId xmlns:a16="http://schemas.microsoft.com/office/drawing/2014/main" id="{4F0F066C-ECF7-409B-A0CD-886ECAE40F22}"/>
              </a:ext>
            </a:extLst>
          </p:cNvPr>
          <p:cNvSpPr>
            <a:spLocks noGrp="1"/>
          </p:cNvSpPr>
          <p:nvPr>
            <p:ph idx="1"/>
          </p:nvPr>
        </p:nvSpPr>
        <p:spPr>
          <a:xfrm>
            <a:off x="1141412" y="2097087"/>
            <a:ext cx="4459287" cy="3965046"/>
          </a:xfrm>
        </p:spPr>
        <p:txBody>
          <a:bodyPr vert="horz" lIns="91440" tIns="45720" rIns="91440" bIns="45720" rtlCol="0" anchor="t">
            <a:normAutofit fontScale="70000" lnSpcReduction="20000"/>
          </a:bodyPr>
          <a:lstStyle/>
          <a:p>
            <a:r>
              <a:rPr lang="en-GB" sz="2000">
                <a:ea typeface="+mn-lt"/>
                <a:cs typeface="+mn-lt"/>
              </a:rPr>
              <a:t>If you do not control it and it spreads to neighbourhood properties.</a:t>
            </a:r>
          </a:p>
          <a:p>
            <a:r>
              <a:rPr lang="en-GB" sz="2000">
                <a:ea typeface="+mn-lt"/>
                <a:cs typeface="+mn-lt"/>
              </a:rPr>
              <a:t>Thie could potentially lead to a private nuisance under common law, which would impact the client if the property is handed over to them (knotweed help, 2019).</a:t>
            </a:r>
            <a:endParaRPr lang="en-GB"/>
          </a:p>
          <a:p>
            <a:r>
              <a:rPr lang="en-GB" sz="2000">
                <a:ea typeface="+mn-lt"/>
                <a:cs typeface="+mn-lt"/>
              </a:rPr>
              <a:t>Environment Agency will regulate the Japanese knotweed waste (knotweed help, 2019).</a:t>
            </a:r>
            <a:endParaRPr lang="en-GB"/>
          </a:p>
          <a:p>
            <a:r>
              <a:rPr lang="en-GB" sz="2000">
                <a:ea typeface="+mn-lt"/>
                <a:cs typeface="+mn-lt"/>
              </a:rPr>
              <a:t>Once selling the property, contractor must declare the knotweed presence.</a:t>
            </a:r>
          </a:p>
          <a:p>
            <a:r>
              <a:rPr lang="en-GB" sz="2000">
                <a:ea typeface="+mn-lt"/>
                <a:cs typeface="+mn-lt"/>
              </a:rPr>
              <a:t>Contractor should fill Specific Japanese Knotweed question truthfully due to the Law Society’s TA6 form (knotweed help, 2019). </a:t>
            </a:r>
            <a:endParaRPr lang="en-GB"/>
          </a:p>
          <a:p>
            <a:r>
              <a:rPr lang="en-GB" sz="2000">
                <a:ea typeface="+mn-lt"/>
                <a:cs typeface="+mn-lt"/>
              </a:rPr>
              <a:t>Any wrongful doing of not answering the questionnaire truthfully can lead to client being able to sue the contractor under the Misrepresentation Act 1967.</a:t>
            </a:r>
            <a:endParaRPr lang="en-GB" sz="2000"/>
          </a:p>
        </p:txBody>
      </p:sp>
      <p:pic>
        <p:nvPicPr>
          <p:cNvPr id="4" name="Picture 4" descr="A group of bushes in a garden&#10;&#10;Description generated with very high confidence">
            <a:extLst>
              <a:ext uri="{FF2B5EF4-FFF2-40B4-BE49-F238E27FC236}">
                <a16:creationId xmlns:a16="http://schemas.microsoft.com/office/drawing/2014/main" id="{C20B8009-E3B6-40B6-8775-239BBA555118}"/>
              </a:ext>
            </a:extLst>
          </p:cNvPr>
          <p:cNvPicPr>
            <a:picLocks noChangeAspect="1"/>
          </p:cNvPicPr>
          <p:nvPr/>
        </p:nvPicPr>
        <p:blipFill>
          <a:blip r:embed="rId4"/>
          <a:stretch>
            <a:fillRect/>
          </a:stretch>
        </p:blipFill>
        <p:spPr>
          <a:xfrm>
            <a:off x="6714748" y="466118"/>
            <a:ext cx="4197011"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3" name="Group 12">
            <a:extLst>
              <a:ext uri="{FF2B5EF4-FFF2-40B4-BE49-F238E27FC236}">
                <a16:creationId xmlns:a16="http://schemas.microsoft.com/office/drawing/2014/main" id="{453E4DEE-E996-40F8-8635-0FF43D7348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08BD1D3E-43CE-49EB-A424-0738950C642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E9182037-E3FA-489A-95D5-29E4248420D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7">
              <a:extLst>
                <a:ext uri="{FF2B5EF4-FFF2-40B4-BE49-F238E27FC236}">
                  <a16:creationId xmlns:a16="http://schemas.microsoft.com/office/drawing/2014/main" id="{E8864E76-AD7F-4BEE-B3F6-A78FA42AEFA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8">
              <a:extLst>
                <a:ext uri="{FF2B5EF4-FFF2-40B4-BE49-F238E27FC236}">
                  <a16:creationId xmlns:a16="http://schemas.microsoft.com/office/drawing/2014/main" id="{8AD071B3-046D-4479-91FE-01E9AD7C8AA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9">
              <a:extLst>
                <a:ext uri="{FF2B5EF4-FFF2-40B4-BE49-F238E27FC236}">
                  <a16:creationId xmlns:a16="http://schemas.microsoft.com/office/drawing/2014/main" id="{91D776F5-E902-4A4D-A75D-A46E063C9F3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0">
              <a:extLst>
                <a:ext uri="{FF2B5EF4-FFF2-40B4-BE49-F238E27FC236}">
                  <a16:creationId xmlns:a16="http://schemas.microsoft.com/office/drawing/2014/main" id="{EBED8F24-A998-4952-AB68-E2074F0746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1">
              <a:extLst>
                <a:ext uri="{FF2B5EF4-FFF2-40B4-BE49-F238E27FC236}">
                  <a16:creationId xmlns:a16="http://schemas.microsoft.com/office/drawing/2014/main" id="{74D7A646-8CDC-49B3-9C44-3EF38DB4264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2">
              <a:extLst>
                <a:ext uri="{FF2B5EF4-FFF2-40B4-BE49-F238E27FC236}">
                  <a16:creationId xmlns:a16="http://schemas.microsoft.com/office/drawing/2014/main" id="{D4E99D14-E4F4-419B-9AAF-8D1CEAB28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3">
              <a:extLst>
                <a:ext uri="{FF2B5EF4-FFF2-40B4-BE49-F238E27FC236}">
                  <a16:creationId xmlns:a16="http://schemas.microsoft.com/office/drawing/2014/main" id="{377E106C-5445-4A52-9F7E-DA173874429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4">
              <a:extLst>
                <a:ext uri="{FF2B5EF4-FFF2-40B4-BE49-F238E27FC236}">
                  <a16:creationId xmlns:a16="http://schemas.microsoft.com/office/drawing/2014/main" id="{752BFE96-D378-4BAE-A64B-F851A34C47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5">
              <a:extLst>
                <a:ext uri="{FF2B5EF4-FFF2-40B4-BE49-F238E27FC236}">
                  <a16:creationId xmlns:a16="http://schemas.microsoft.com/office/drawing/2014/main" id="{B88FFB19-5A5E-4078-B467-9D4ABD21BD9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Line 16">
              <a:extLst>
                <a:ext uri="{FF2B5EF4-FFF2-40B4-BE49-F238E27FC236}">
                  <a16:creationId xmlns:a16="http://schemas.microsoft.com/office/drawing/2014/main" id="{11042975-3D19-4728-BCDA-D3F5CD633ED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A28972BD-D2E1-4DCA-A907-2E3B6F6066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8">
              <a:extLst>
                <a:ext uri="{FF2B5EF4-FFF2-40B4-BE49-F238E27FC236}">
                  <a16:creationId xmlns:a16="http://schemas.microsoft.com/office/drawing/2014/main" id="{1C806824-5C2D-4747-B038-69EE4074B3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19">
              <a:extLst>
                <a:ext uri="{FF2B5EF4-FFF2-40B4-BE49-F238E27FC236}">
                  <a16:creationId xmlns:a16="http://schemas.microsoft.com/office/drawing/2014/main" id="{3B33F710-16D7-4F48-BFCA-66C9CA2352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0">
              <a:extLst>
                <a:ext uri="{FF2B5EF4-FFF2-40B4-BE49-F238E27FC236}">
                  <a16:creationId xmlns:a16="http://schemas.microsoft.com/office/drawing/2014/main" id="{6C8C8ED4-90FA-4E97-AAF0-D5D51E6A935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Rectangle 21">
              <a:extLst>
                <a:ext uri="{FF2B5EF4-FFF2-40B4-BE49-F238E27FC236}">
                  <a16:creationId xmlns:a16="http://schemas.microsoft.com/office/drawing/2014/main" id="{6C5EB9C1-B25F-4172-8A96-5950ECC828F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097E6E8A-9373-4655-882B-21715CCE97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3">
              <a:extLst>
                <a:ext uri="{FF2B5EF4-FFF2-40B4-BE49-F238E27FC236}">
                  <a16:creationId xmlns:a16="http://schemas.microsoft.com/office/drawing/2014/main" id="{EB8CC766-1206-4372-ACAF-8230AF4D542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4">
              <a:extLst>
                <a:ext uri="{FF2B5EF4-FFF2-40B4-BE49-F238E27FC236}">
                  <a16:creationId xmlns:a16="http://schemas.microsoft.com/office/drawing/2014/main" id="{1C8E2511-2489-47B2-9C19-C410910DD9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5">
              <a:extLst>
                <a:ext uri="{FF2B5EF4-FFF2-40B4-BE49-F238E27FC236}">
                  <a16:creationId xmlns:a16="http://schemas.microsoft.com/office/drawing/2014/main" id="{D7820196-0A47-47EF-832C-A688E8977D6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6">
              <a:extLst>
                <a:ext uri="{FF2B5EF4-FFF2-40B4-BE49-F238E27FC236}">
                  <a16:creationId xmlns:a16="http://schemas.microsoft.com/office/drawing/2014/main" id="{4982E0BF-34AE-48A3-AD6B-E0F3CD05DB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7">
              <a:extLst>
                <a:ext uri="{FF2B5EF4-FFF2-40B4-BE49-F238E27FC236}">
                  <a16:creationId xmlns:a16="http://schemas.microsoft.com/office/drawing/2014/main" id="{CD34643B-9DF2-4310-8868-48252C3393F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8">
              <a:extLst>
                <a:ext uri="{FF2B5EF4-FFF2-40B4-BE49-F238E27FC236}">
                  <a16:creationId xmlns:a16="http://schemas.microsoft.com/office/drawing/2014/main" id="{4E020C4E-AF64-44A8-B830-779541D8D54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29">
              <a:extLst>
                <a:ext uri="{FF2B5EF4-FFF2-40B4-BE49-F238E27FC236}">
                  <a16:creationId xmlns:a16="http://schemas.microsoft.com/office/drawing/2014/main" id="{D97BC3D3-B1B3-4825-9169-BBEF1DBCF0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30">
              <a:extLst>
                <a:ext uri="{FF2B5EF4-FFF2-40B4-BE49-F238E27FC236}">
                  <a16:creationId xmlns:a16="http://schemas.microsoft.com/office/drawing/2014/main" id="{A750DC4F-1DAF-470E-98C6-6C68DEB9336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31">
              <a:extLst>
                <a:ext uri="{FF2B5EF4-FFF2-40B4-BE49-F238E27FC236}">
                  <a16:creationId xmlns:a16="http://schemas.microsoft.com/office/drawing/2014/main" id="{2F99594A-5BBD-4E10-A818-8BE52B7D95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1765427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A5194-D165-405D-AD43-49A3BC68E2EA}"/>
              </a:ext>
            </a:extLst>
          </p:cNvPr>
          <p:cNvSpPr>
            <a:spLocks noGrp="1"/>
          </p:cNvSpPr>
          <p:nvPr>
            <p:ph type="title"/>
          </p:nvPr>
        </p:nvSpPr>
        <p:spPr>
          <a:xfrm>
            <a:off x="1141413" y="564543"/>
            <a:ext cx="9905998" cy="1494845"/>
          </a:xfrm>
        </p:spPr>
        <p:txBody>
          <a:bodyPr>
            <a:normAutofit fontScale="90000"/>
          </a:bodyPr>
          <a:lstStyle/>
          <a:p>
            <a:r>
              <a:rPr lang="en-US"/>
              <a:t>Penalties</a:t>
            </a:r>
            <a:r>
              <a:rPr lang="en-US" sz="1800"/>
              <a:t/>
            </a:r>
            <a:br>
              <a:rPr lang="en-US" sz="1800"/>
            </a:br>
            <a:r>
              <a:rPr lang="en-US"/>
              <a:t/>
            </a:r>
            <a:br>
              <a:rPr lang="en-US"/>
            </a:br>
            <a:r>
              <a:rPr lang="en-GB">
                <a:effectLst/>
                <a:latin typeface="+mn-lt"/>
                <a:ea typeface="Calibri" panose="020F0502020204030204" pitchFamily="34" charset="0"/>
                <a:cs typeface="Times New Roman" panose="02020603050405020304" pitchFamily="18" charset="0"/>
              </a:rPr>
              <a:t>Anti-Social Behaviour, Crime and Policing Act 2014 - Community Protection Notices</a:t>
            </a:r>
            <a:r>
              <a:rPr lang="en-GB" sz="1800">
                <a:effectLst/>
                <a:latin typeface="Calibri" panose="020F0502020204030204" pitchFamily="34" charset="0"/>
                <a:ea typeface="Calibri" panose="020F0502020204030204" pitchFamily="34" charset="0"/>
                <a:cs typeface="Times New Roman" panose="02020603050405020304" pitchFamily="18" charset="0"/>
              </a:rPr>
              <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994483F0-60BE-429C-A3C3-EC203073123A}"/>
              </a:ext>
            </a:extLst>
          </p:cNvPr>
          <p:cNvSpPr>
            <a:spLocks noGrp="1"/>
          </p:cNvSpPr>
          <p:nvPr>
            <p:ph idx="1"/>
          </p:nvPr>
        </p:nvSpPr>
        <p:spPr>
          <a:xfrm>
            <a:off x="1141413" y="2210463"/>
            <a:ext cx="9905999" cy="4082994"/>
          </a:xfrm>
        </p:spPr>
        <p:txBody>
          <a:bodyPr vert="horz" lIns="91440" tIns="45720" rIns="91440" bIns="45720" rtlCol="0" anchor="t">
            <a:noAutofit/>
          </a:bodyPr>
          <a:lstStyle/>
          <a:p>
            <a:pPr marL="0" lvl="0" indent="0">
              <a:lnSpc>
                <a:spcPct val="107000"/>
              </a:lnSpc>
              <a:spcAft>
                <a:spcPts val="0"/>
              </a:spcAft>
              <a:buNone/>
            </a:pPr>
            <a:endParaRPr lang="en-GB" sz="180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a:effectLst/>
                <a:ea typeface="Calibri" panose="020F0502020204030204" pitchFamily="34" charset="0"/>
                <a:cs typeface="Times New Roman"/>
              </a:rPr>
              <a:t>Penalties on breach</a:t>
            </a:r>
            <a:r>
              <a:rPr lang="en-GB">
                <a:ea typeface="Calibri" panose="020F0502020204030204" pitchFamily="34" charset="0"/>
                <a:cs typeface="Times New Roman"/>
              </a:rPr>
              <a:t> </a:t>
            </a:r>
            <a:endParaRPr lang="en-GB">
              <a:effectLst/>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effectLst/>
                <a:ea typeface="Calibri" panose="020F0502020204030204" pitchFamily="34" charset="0"/>
                <a:cs typeface="Times New Roman"/>
              </a:rPr>
              <a:t>- Fixed penalty notice up to £100 if appropriate (Home Office, 2019).</a:t>
            </a:r>
          </a:p>
          <a:p>
            <a:pPr marL="0" lvl="0" indent="0">
              <a:lnSpc>
                <a:spcPct val="107000"/>
              </a:lnSpc>
              <a:spcAft>
                <a:spcPts val="0"/>
              </a:spcAft>
              <a:buNone/>
            </a:pPr>
            <a:r>
              <a:rPr lang="en-GB" sz="1800">
                <a:effectLst/>
                <a:ea typeface="Calibri" panose="020F0502020204030204" pitchFamily="34" charset="0"/>
                <a:cs typeface="Times New Roman"/>
              </a:rPr>
              <a:t>- Individuals – A fine up to level 4 (Home Office, 2019).</a:t>
            </a:r>
          </a:p>
          <a:p>
            <a:pPr marL="0" lvl="0" indent="0">
              <a:lnSpc>
                <a:spcPct val="107000"/>
              </a:lnSpc>
              <a:spcAft>
                <a:spcPts val="0"/>
              </a:spcAft>
              <a:buNone/>
            </a:pPr>
            <a:r>
              <a:rPr lang="en-GB" sz="1800">
                <a:effectLst/>
                <a:ea typeface="Calibri" panose="020F0502020204030204" pitchFamily="34" charset="0"/>
                <a:cs typeface="Times New Roman"/>
              </a:rPr>
              <a:t>- Currently £2500 (Sentencing Council, 2020).</a:t>
            </a:r>
          </a:p>
          <a:p>
            <a:pPr marL="0" lvl="0" indent="0">
              <a:lnSpc>
                <a:spcPct val="107000"/>
              </a:lnSpc>
              <a:spcAft>
                <a:spcPts val="0"/>
              </a:spcAft>
              <a:buNone/>
            </a:pPr>
            <a:r>
              <a:rPr lang="en-GB" sz="1800">
                <a:effectLst/>
                <a:ea typeface="Calibri" panose="020F0502020204030204" pitchFamily="34" charset="0"/>
                <a:cs typeface="Times New Roman"/>
              </a:rPr>
              <a:t>- Businesses – A fine up to £20,000 (Home Office, 2019).</a:t>
            </a:r>
          </a:p>
          <a:p>
            <a:pPr marL="0" lvl="0" indent="0">
              <a:lnSpc>
                <a:spcPct val="107000"/>
              </a:lnSpc>
              <a:spcAft>
                <a:spcPts val="800"/>
              </a:spcAft>
              <a:buNone/>
            </a:pPr>
            <a:r>
              <a:rPr lang="en-GB" sz="1800">
                <a:effectLst/>
                <a:ea typeface="Calibri" panose="020F0502020204030204" pitchFamily="34" charset="0"/>
                <a:cs typeface="Times New Roman"/>
              </a:rPr>
              <a:t>- Charged for any remedial works carried out by council (Home Office, 2019).</a:t>
            </a:r>
          </a:p>
          <a:p>
            <a:endParaRPr lang="en-GB"/>
          </a:p>
        </p:txBody>
      </p:sp>
    </p:spTree>
    <p:extLst>
      <p:ext uri="{BB962C8B-B14F-4D97-AF65-F5344CB8AC3E}">
        <p14:creationId xmlns:p14="http://schemas.microsoft.com/office/powerpoint/2010/main" val="2946490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3FA487-5A18-4705-9058-8CA1C8D49396}"/>
              </a:ext>
            </a:extLst>
          </p:cNvPr>
          <p:cNvSpPr>
            <a:spLocks noGrp="1"/>
          </p:cNvSpPr>
          <p:nvPr>
            <p:ph idx="1"/>
          </p:nvPr>
        </p:nvSpPr>
        <p:spPr>
          <a:xfrm>
            <a:off x="1284535" y="515841"/>
            <a:ext cx="9905999" cy="5826318"/>
          </a:xfrm>
        </p:spPr>
        <p:txBody>
          <a:bodyPr>
            <a:normAutofit lnSpcReduction="10000"/>
          </a:bodyPr>
          <a:lstStyle/>
          <a:p>
            <a:pPr marL="0" indent="0">
              <a:lnSpc>
                <a:spcPct val="107000"/>
              </a:lnSpc>
              <a:spcAft>
                <a:spcPts val="800"/>
              </a:spcAft>
              <a:buNone/>
            </a:pPr>
            <a:r>
              <a:rPr lang="en-GB" sz="3200">
                <a:effectLst/>
                <a:latin typeface="+mj-lt"/>
                <a:ea typeface="Calibri" panose="020F0502020204030204" pitchFamily="34" charset="0"/>
                <a:cs typeface="Times New Roman" panose="02020603050405020304" pitchFamily="18" charset="0"/>
              </a:rPr>
              <a:t>Town and Country Planning Act 1990</a:t>
            </a:r>
          </a:p>
          <a:p>
            <a:pPr marL="0" lvl="0" indent="0">
              <a:lnSpc>
                <a:spcPct val="107000"/>
              </a:lnSpc>
              <a:spcAft>
                <a:spcPts val="800"/>
              </a:spcAft>
              <a:buNone/>
            </a:pPr>
            <a:r>
              <a:rPr lang="en-GB" sz="1800">
                <a:effectLst/>
                <a:ea typeface="Calibri" panose="020F0502020204030204" pitchFamily="34" charset="0"/>
                <a:cs typeface="Times New Roman" panose="02020603050405020304" pitchFamily="18" charset="0"/>
              </a:rPr>
              <a:t>- Notice served giving a minimum of 28 days to rectify land that is affecting a local planning authority’s amenity (TCPA 1990).</a:t>
            </a:r>
          </a:p>
          <a:p>
            <a:pPr marL="0" lvl="0" indent="0">
              <a:lnSpc>
                <a:spcPct val="107000"/>
              </a:lnSpc>
              <a:spcAft>
                <a:spcPts val="800"/>
              </a:spcAft>
              <a:buNone/>
            </a:pPr>
            <a:r>
              <a:rPr lang="en-GB">
                <a:effectLst/>
                <a:ea typeface="Calibri" panose="020F0502020204030204" pitchFamily="34" charset="0"/>
                <a:cs typeface="Times New Roman" panose="02020603050405020304" pitchFamily="18" charset="0"/>
              </a:rPr>
              <a:t>Penalties on breach</a:t>
            </a:r>
          </a:p>
          <a:p>
            <a:pPr marL="0" lvl="0" indent="0">
              <a:lnSpc>
                <a:spcPct val="107000"/>
              </a:lnSpc>
              <a:spcAft>
                <a:spcPts val="800"/>
              </a:spcAft>
              <a:buNone/>
            </a:pPr>
            <a:r>
              <a:rPr lang="en-GB" sz="1800">
                <a:effectLst/>
                <a:ea typeface="Calibri" panose="020F0502020204030204" pitchFamily="34" charset="0"/>
                <a:cs typeface="Times New Roman" panose="02020603050405020304" pitchFamily="18" charset="0"/>
              </a:rPr>
              <a:t>- Local planning authority can enter land and charge the landowner for the remedial works (TCPA 1990).</a:t>
            </a:r>
          </a:p>
          <a:p>
            <a:endParaRPr lang="en-GB"/>
          </a:p>
          <a:p>
            <a:pPr marL="0" indent="0">
              <a:lnSpc>
                <a:spcPct val="107000"/>
              </a:lnSpc>
              <a:spcAft>
                <a:spcPts val="800"/>
              </a:spcAft>
              <a:buNone/>
            </a:pPr>
            <a:r>
              <a:rPr lang="en-GB" sz="3200">
                <a:effectLst/>
                <a:ea typeface="Calibri" panose="020F0502020204030204" pitchFamily="34" charset="0"/>
                <a:cs typeface="Times New Roman" panose="02020603050405020304" pitchFamily="18" charset="0"/>
              </a:rPr>
              <a:t>Wildlife and Countryside Act 1981</a:t>
            </a:r>
          </a:p>
          <a:p>
            <a:pPr marL="0" indent="0">
              <a:lnSpc>
                <a:spcPct val="107000"/>
              </a:lnSpc>
              <a:spcAft>
                <a:spcPts val="800"/>
              </a:spcAft>
              <a:buNone/>
            </a:pPr>
            <a:r>
              <a:rPr lang="en-GB">
                <a:effectLst/>
                <a:ea typeface="Calibri" panose="020F0502020204030204" pitchFamily="34" charset="0"/>
                <a:cs typeface="Times New Roman" panose="02020603050405020304" pitchFamily="18" charset="0"/>
              </a:rPr>
              <a:t>Maximum penalties if found guilty of an offence under section 14</a:t>
            </a:r>
          </a:p>
          <a:p>
            <a:pPr marL="0" lvl="0" indent="0">
              <a:lnSpc>
                <a:spcPct val="107000"/>
              </a:lnSpc>
              <a:spcAft>
                <a:spcPts val="0"/>
              </a:spcAft>
              <a:buNone/>
            </a:pPr>
            <a:r>
              <a:rPr lang="en-GB" sz="1800" b="1">
                <a:effectLst/>
                <a:ea typeface="Calibri" panose="020F0502020204030204" pitchFamily="34" charset="0"/>
                <a:cs typeface="Times New Roman" panose="02020603050405020304" pitchFamily="18" charset="0"/>
              </a:rPr>
              <a:t>- Magistrates court</a:t>
            </a:r>
            <a:r>
              <a:rPr lang="en-GB" sz="1800">
                <a:effectLst/>
                <a:ea typeface="Calibri" panose="020F0502020204030204" pitchFamily="34" charset="0"/>
                <a:cs typeface="Times New Roman" panose="02020603050405020304" pitchFamily="18" charset="0"/>
              </a:rPr>
              <a:t> - 6 months imprisonment or a statutory maximum fine, or both (WCA 1981).</a:t>
            </a:r>
          </a:p>
          <a:p>
            <a:pPr marL="0" lvl="0" indent="0">
              <a:lnSpc>
                <a:spcPct val="107000"/>
              </a:lnSpc>
              <a:spcAft>
                <a:spcPts val="0"/>
              </a:spcAft>
              <a:buNone/>
            </a:pPr>
            <a:r>
              <a:rPr lang="en-GB" sz="1800">
                <a:effectLst/>
                <a:ea typeface="Calibri" panose="020F0502020204030204" pitchFamily="34" charset="0"/>
                <a:cs typeface="Times New Roman" panose="02020603050405020304" pitchFamily="18" charset="0"/>
              </a:rPr>
              <a:t>- Level 5 (Statutory maximum) fines are currently unlimited (Sentencing Council, 2020).</a:t>
            </a:r>
          </a:p>
          <a:p>
            <a:pPr marL="0" lvl="0" indent="0">
              <a:lnSpc>
                <a:spcPct val="107000"/>
              </a:lnSpc>
              <a:spcAft>
                <a:spcPts val="800"/>
              </a:spcAft>
              <a:buNone/>
            </a:pPr>
            <a:r>
              <a:rPr lang="en-GB" sz="1800" b="1">
                <a:effectLst/>
                <a:ea typeface="Calibri" panose="020F0502020204030204" pitchFamily="34" charset="0"/>
                <a:cs typeface="Times New Roman" panose="02020603050405020304" pitchFamily="18" charset="0"/>
              </a:rPr>
              <a:t>- Crown Court</a:t>
            </a:r>
            <a:r>
              <a:rPr lang="en-GB" sz="1800">
                <a:effectLst/>
                <a:ea typeface="Calibri" panose="020F0502020204030204" pitchFamily="34" charset="0"/>
                <a:cs typeface="Times New Roman" panose="02020603050405020304" pitchFamily="18" charset="0"/>
              </a:rPr>
              <a:t> – 2 years imprisonment or an unlimited fine, or both (WCA 1981).</a:t>
            </a:r>
          </a:p>
          <a:p>
            <a:endParaRPr lang="en-GB"/>
          </a:p>
        </p:txBody>
      </p:sp>
    </p:spTree>
    <p:extLst>
      <p:ext uri="{BB962C8B-B14F-4D97-AF65-F5344CB8AC3E}">
        <p14:creationId xmlns:p14="http://schemas.microsoft.com/office/powerpoint/2010/main" val="137873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B3CA-B133-40F8-B945-7AB0455B584E}"/>
              </a:ext>
            </a:extLst>
          </p:cNvPr>
          <p:cNvSpPr>
            <a:spLocks noGrp="1"/>
          </p:cNvSpPr>
          <p:nvPr>
            <p:ph type="title"/>
          </p:nvPr>
        </p:nvSpPr>
        <p:spPr>
          <a:xfrm>
            <a:off x="1182895" y="341906"/>
            <a:ext cx="9137898" cy="1168842"/>
          </a:xfrm>
        </p:spPr>
        <p:txBody>
          <a:bodyPr>
            <a:noAutofit/>
          </a:bodyPr>
          <a:lstStyle/>
          <a:p>
            <a:r>
              <a:rPr lang="en-GB" sz="3200">
                <a:effectLst/>
                <a:latin typeface="+mn-lt"/>
                <a:ea typeface="Calibri" panose="020F0502020204030204" pitchFamily="34" charset="0"/>
                <a:cs typeface="Times New Roman" panose="02020603050405020304" pitchFamily="18" charset="0"/>
              </a:rPr>
              <a:t>Environmental Protection Act 1990 – Part 2</a:t>
            </a:r>
            <a:br>
              <a:rPr lang="en-GB" sz="3200">
                <a:effectLst/>
                <a:latin typeface="+mn-lt"/>
                <a:ea typeface="Calibri" panose="020F0502020204030204" pitchFamily="34" charset="0"/>
                <a:cs typeface="Times New Roman" panose="02020603050405020304" pitchFamily="18" charset="0"/>
              </a:rPr>
            </a:br>
            <a:endParaRPr lang="en-GB" sz="3200">
              <a:latin typeface="+mn-lt"/>
            </a:endParaRPr>
          </a:p>
        </p:txBody>
      </p:sp>
      <p:sp>
        <p:nvSpPr>
          <p:cNvPr id="3" name="Content Placeholder 2">
            <a:extLst>
              <a:ext uri="{FF2B5EF4-FFF2-40B4-BE49-F238E27FC236}">
                <a16:creationId xmlns:a16="http://schemas.microsoft.com/office/drawing/2014/main" id="{49361D3F-5F4A-419E-88DC-DCA388BB9BEE}"/>
              </a:ext>
            </a:extLst>
          </p:cNvPr>
          <p:cNvSpPr>
            <a:spLocks noGrp="1"/>
          </p:cNvSpPr>
          <p:nvPr>
            <p:ph sz="half" idx="1"/>
          </p:nvPr>
        </p:nvSpPr>
        <p:spPr>
          <a:xfrm>
            <a:off x="873455" y="1510748"/>
            <a:ext cx="4878389" cy="4724399"/>
          </a:xfrm>
        </p:spPr>
        <p:txBody>
          <a:bodyPr vert="horz" lIns="91440" tIns="45720" rIns="91440" bIns="45720" rtlCol="0" anchor="t">
            <a:normAutofit/>
          </a:bodyPr>
          <a:lstStyle/>
          <a:p>
            <a:pPr marL="0" indent="0">
              <a:lnSpc>
                <a:spcPct val="107000"/>
              </a:lnSpc>
              <a:spcAft>
                <a:spcPts val="800"/>
              </a:spcAft>
              <a:buNone/>
            </a:pPr>
            <a:r>
              <a:rPr lang="en-GB">
                <a:effectLst/>
                <a:ea typeface="Calibri" panose="020F0502020204030204" pitchFamily="34" charset="0"/>
                <a:cs typeface="Times New Roman" panose="02020603050405020304" pitchFamily="18" charset="0"/>
              </a:rPr>
              <a:t>Section 33 Maximum penalties</a:t>
            </a:r>
          </a:p>
          <a:p>
            <a:pPr marL="0" lvl="0" indent="0">
              <a:lnSpc>
                <a:spcPct val="107000"/>
              </a:lnSpc>
              <a:spcAft>
                <a:spcPts val="0"/>
              </a:spcAft>
              <a:buNone/>
            </a:pPr>
            <a:r>
              <a:rPr lang="en-GB" sz="1800" b="1">
                <a:effectLst/>
                <a:ea typeface="Calibri" panose="020F0502020204030204" pitchFamily="34" charset="0"/>
                <a:cs typeface="Times New Roman"/>
              </a:rPr>
              <a:t>Magistrates Court </a:t>
            </a:r>
            <a:r>
              <a:rPr lang="en-GB" sz="1800">
                <a:effectLst/>
                <a:ea typeface="Calibri" panose="020F0502020204030204" pitchFamily="34" charset="0"/>
                <a:cs typeface="Times New Roman"/>
              </a:rPr>
              <a:t>– 12 months imprisonment or an unlimited fine, or both (EPA 1990).</a:t>
            </a:r>
          </a:p>
          <a:p>
            <a:pPr marL="0" lvl="0" indent="0">
              <a:lnSpc>
                <a:spcPct val="107000"/>
              </a:lnSpc>
              <a:spcAft>
                <a:spcPts val="800"/>
              </a:spcAft>
              <a:buNone/>
            </a:pPr>
            <a:r>
              <a:rPr lang="en-GB" sz="1800" b="1">
                <a:effectLst/>
                <a:ea typeface="Calibri" panose="020F0502020204030204" pitchFamily="34" charset="0"/>
                <a:cs typeface="Times New Roman" panose="02020603050405020304" pitchFamily="18" charset="0"/>
              </a:rPr>
              <a:t>Crown Court –</a:t>
            </a:r>
            <a:r>
              <a:rPr lang="en-GB" sz="1800">
                <a:effectLst/>
                <a:ea typeface="Calibri" panose="020F0502020204030204" pitchFamily="34" charset="0"/>
                <a:cs typeface="Times New Roman" panose="02020603050405020304" pitchFamily="18" charset="0"/>
              </a:rPr>
              <a:t> 5 years imprisonment or an unlimited fine, or both (EPA 1990).</a:t>
            </a:r>
          </a:p>
          <a:p>
            <a:pPr marL="0" indent="0">
              <a:lnSpc>
                <a:spcPct val="107000"/>
              </a:lnSpc>
              <a:spcAft>
                <a:spcPts val="800"/>
              </a:spcAft>
              <a:buNone/>
            </a:pPr>
            <a:r>
              <a:rPr lang="en-GB" sz="1800" b="1">
                <a:effectLst/>
                <a:ea typeface="Calibri" panose="020F0502020204030204" pitchFamily="34" charset="0"/>
                <a:cs typeface="Times New Roman" panose="02020603050405020304" pitchFamily="18" charset="0"/>
              </a:rPr>
              <a:t>Additional penalties can include</a:t>
            </a:r>
            <a:endParaRPr lang="en-GB" sz="1800">
              <a:effectLst/>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effectLst/>
                <a:ea typeface="Calibri" panose="020F0502020204030204" pitchFamily="34" charset="0"/>
                <a:cs typeface="Times New Roman" panose="02020603050405020304" pitchFamily="18" charset="0"/>
              </a:rPr>
              <a:t>- Costs incurred for investigation and enforcement (EPA 1990).  </a:t>
            </a:r>
          </a:p>
          <a:p>
            <a:pPr marL="0" lvl="0" indent="0">
              <a:lnSpc>
                <a:spcPct val="107000"/>
              </a:lnSpc>
              <a:spcAft>
                <a:spcPts val="0"/>
              </a:spcAft>
              <a:buNone/>
            </a:pPr>
            <a:r>
              <a:rPr lang="en-GB" sz="1800">
                <a:effectLst/>
                <a:ea typeface="Calibri" panose="020F0502020204030204" pitchFamily="34" charset="0"/>
                <a:cs typeface="Times New Roman" panose="02020603050405020304" pitchFamily="18" charset="0"/>
              </a:rPr>
              <a:t>- Seizure of vehicles (EPA 1990).</a:t>
            </a:r>
          </a:p>
          <a:p>
            <a:pPr marL="0" lvl="0" indent="0">
              <a:lnSpc>
                <a:spcPct val="107000"/>
              </a:lnSpc>
              <a:spcAft>
                <a:spcPts val="800"/>
              </a:spcAft>
              <a:buNone/>
            </a:pPr>
            <a:r>
              <a:rPr lang="en-GB" sz="1800">
                <a:effectLst/>
                <a:ea typeface="Calibri" panose="020F0502020204030204" pitchFamily="34" charset="0"/>
                <a:cs typeface="Times New Roman" panose="02020603050405020304" pitchFamily="18" charset="0"/>
              </a:rPr>
              <a:t>- Cost for clearing of waste and land remediation. </a:t>
            </a:r>
            <a:r>
              <a:rPr lang="en-GB" sz="1800">
                <a:ea typeface="Calibri" panose="020F0502020204030204" pitchFamily="34" charset="0"/>
                <a:cs typeface="Times New Roman" panose="02020603050405020304" pitchFamily="18" charset="0"/>
              </a:rPr>
              <a:t>(EPA 1990).</a:t>
            </a:r>
            <a:endParaRPr lang="en-GB" sz="1800">
              <a:effectLst/>
              <a:ea typeface="Calibri" panose="020F0502020204030204" pitchFamily="34" charset="0"/>
              <a:cs typeface="Times New Roman" panose="02020603050405020304" pitchFamily="18" charset="0"/>
            </a:endParaRPr>
          </a:p>
          <a:p>
            <a:pPr marL="0" indent="0">
              <a:buNone/>
            </a:pPr>
            <a:endParaRPr lang="en-GB"/>
          </a:p>
        </p:txBody>
      </p:sp>
      <p:sp>
        <p:nvSpPr>
          <p:cNvPr id="4" name="Content Placeholder 3">
            <a:extLst>
              <a:ext uri="{FF2B5EF4-FFF2-40B4-BE49-F238E27FC236}">
                <a16:creationId xmlns:a16="http://schemas.microsoft.com/office/drawing/2014/main" id="{E39D3CCB-5095-49E0-BCEA-5641F185B505}"/>
              </a:ext>
            </a:extLst>
          </p:cNvPr>
          <p:cNvSpPr>
            <a:spLocks noGrp="1"/>
          </p:cNvSpPr>
          <p:nvPr>
            <p:ph sz="half" idx="2"/>
          </p:nvPr>
        </p:nvSpPr>
        <p:spPr>
          <a:xfrm>
            <a:off x="7281270" y="1600863"/>
            <a:ext cx="4037275" cy="4724399"/>
          </a:xfrm>
        </p:spPr>
        <p:txBody>
          <a:bodyPr>
            <a:normAutofit/>
          </a:bodyPr>
          <a:lstStyle/>
          <a:p>
            <a:pPr marL="0" indent="0">
              <a:lnSpc>
                <a:spcPct val="107000"/>
              </a:lnSpc>
              <a:spcAft>
                <a:spcPts val="800"/>
              </a:spcAft>
              <a:buNone/>
            </a:pPr>
            <a:r>
              <a:rPr lang="en-GB">
                <a:effectLst/>
                <a:ea typeface="Calibri" panose="020F0502020204030204" pitchFamily="34" charset="0"/>
                <a:cs typeface="Times New Roman" panose="02020603050405020304" pitchFamily="18" charset="0"/>
              </a:rPr>
              <a:t>Section 34 Maximum penalties</a:t>
            </a:r>
          </a:p>
          <a:p>
            <a:pPr marL="0" lvl="0" indent="0">
              <a:lnSpc>
                <a:spcPct val="107000"/>
              </a:lnSpc>
              <a:spcAft>
                <a:spcPts val="800"/>
              </a:spcAft>
              <a:buNone/>
            </a:pPr>
            <a:r>
              <a:rPr lang="en-GB" sz="1800">
                <a:effectLst/>
                <a:ea typeface="Calibri" panose="020F0502020204030204" pitchFamily="34" charset="0"/>
                <a:cs typeface="Times New Roman" panose="02020603050405020304" pitchFamily="18" charset="0"/>
              </a:rPr>
              <a:t>- Unlimited fine in Magistrates and Crown Court (EPA 1990).</a:t>
            </a:r>
          </a:p>
          <a:p>
            <a:pPr marL="0" indent="0">
              <a:lnSpc>
                <a:spcPct val="107000"/>
              </a:lnSpc>
              <a:spcAft>
                <a:spcPts val="800"/>
              </a:spcAft>
              <a:buNone/>
            </a:pPr>
            <a:r>
              <a:rPr lang="en-GB" sz="1800" b="1">
                <a:effectLst/>
                <a:ea typeface="Calibri" panose="020F0502020204030204" pitchFamily="34" charset="0"/>
                <a:cs typeface="Times New Roman" panose="02020603050405020304" pitchFamily="18" charset="0"/>
              </a:rPr>
              <a:t>Additional penalties can include</a:t>
            </a:r>
            <a:endParaRPr lang="en-GB" sz="1800">
              <a:effectLst/>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1800">
                <a:effectLst/>
                <a:ea typeface="Calibri" panose="020F0502020204030204" pitchFamily="34" charset="0"/>
                <a:cs typeface="Times New Roman" panose="02020603050405020304" pitchFamily="18" charset="0"/>
              </a:rPr>
              <a:t>- Seizure of vehicles (EPA 1990).</a:t>
            </a:r>
          </a:p>
          <a:p>
            <a:pPr marL="0" indent="0">
              <a:buNone/>
            </a:pPr>
            <a:endParaRPr lang="en-GB"/>
          </a:p>
        </p:txBody>
      </p:sp>
    </p:spTree>
    <p:extLst>
      <p:ext uri="{BB962C8B-B14F-4D97-AF65-F5344CB8AC3E}">
        <p14:creationId xmlns:p14="http://schemas.microsoft.com/office/powerpoint/2010/main" val="3468101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1780-A94B-4DA6-A527-7A7A7C1D9BD1}"/>
              </a:ext>
            </a:extLst>
          </p:cNvPr>
          <p:cNvSpPr>
            <a:spLocks noGrp="1"/>
          </p:cNvSpPr>
          <p:nvPr>
            <p:ph type="title"/>
          </p:nvPr>
        </p:nvSpPr>
        <p:spPr>
          <a:xfrm>
            <a:off x="1141413" y="763325"/>
            <a:ext cx="9099867" cy="699715"/>
          </a:xfrm>
        </p:spPr>
        <p:txBody>
          <a:bodyPr>
            <a:normAutofit fontScale="90000"/>
          </a:bodyPr>
          <a:lstStyle/>
          <a:p>
            <a:r>
              <a:rPr lang="en-GB" sz="3600">
                <a:effectLst/>
                <a:ea typeface="Calibri" panose="020F0502020204030204" pitchFamily="34" charset="0"/>
                <a:cs typeface="Times New Roman" panose="02020603050405020304" pitchFamily="18" charset="0"/>
              </a:rPr>
              <a:t>Case Law</a:t>
            </a:r>
            <a:r>
              <a:rPr lang="en-GB" sz="2000">
                <a:effectLst/>
                <a:ea typeface="Calibri" panose="020F0502020204030204" pitchFamily="34" charset="0"/>
                <a:cs typeface="Times New Roman" panose="02020603050405020304" pitchFamily="18" charset="0"/>
              </a:rPr>
              <a:t/>
            </a:r>
            <a:br>
              <a:rPr lang="en-GB" sz="2000">
                <a:effectLst/>
                <a:ea typeface="Calibri" panose="020F0502020204030204" pitchFamily="34" charset="0"/>
                <a:cs typeface="Times New Roman" panose="02020603050405020304" pitchFamily="18" charset="0"/>
              </a:rPr>
            </a:br>
            <a:r>
              <a:rPr lang="en-GB" sz="3600">
                <a:effectLst/>
                <a:ea typeface="Calibri" panose="020F0502020204030204" pitchFamily="34" charset="0"/>
                <a:cs typeface="Times New Roman" panose="02020603050405020304" pitchFamily="18" charset="0"/>
              </a:rPr>
              <a:t>Bristol City </a:t>
            </a:r>
            <a:r>
              <a:rPr lang="en-GB" sz="3600">
                <a:effectLst/>
                <a:latin typeface="+mn-lt"/>
                <a:ea typeface="Calibri" panose="020F0502020204030204" pitchFamily="34" charset="0"/>
                <a:cs typeface="Times New Roman" panose="02020603050405020304" pitchFamily="18" charset="0"/>
              </a:rPr>
              <a:t>Council v MB Estates Ltd [2018]</a:t>
            </a:r>
            <a:br>
              <a:rPr lang="en-GB" sz="3600">
                <a:effectLst/>
                <a:latin typeface="+mn-lt"/>
                <a:ea typeface="Calibri" panose="020F0502020204030204" pitchFamily="34" charset="0"/>
                <a:cs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1AA4DB7C-7871-4ACE-B137-CFC0DA65AB77}"/>
              </a:ext>
            </a:extLst>
          </p:cNvPr>
          <p:cNvSpPr>
            <a:spLocks noGrp="1"/>
          </p:cNvSpPr>
          <p:nvPr>
            <p:ph sz="half" idx="1"/>
          </p:nvPr>
        </p:nvSpPr>
        <p:spPr>
          <a:xfrm>
            <a:off x="826936" y="1645920"/>
            <a:ext cx="5852160" cy="4248647"/>
          </a:xfrm>
        </p:spPr>
        <p:txBody>
          <a:bodyPr vert="horz" lIns="91440" tIns="45720" rIns="91440" bIns="45720" rtlCol="0" anchor="t">
            <a:normAutofit/>
          </a:bodyPr>
          <a:lstStyle/>
          <a:p>
            <a:pPr marL="0" lvl="0" indent="0">
              <a:lnSpc>
                <a:spcPct val="107000"/>
              </a:lnSpc>
              <a:spcAft>
                <a:spcPts val="0"/>
              </a:spcAft>
              <a:buNone/>
            </a:pPr>
            <a:r>
              <a:rPr lang="en-GB" sz="1800">
                <a:effectLst/>
                <a:ea typeface="Calibri" panose="020F0502020204030204" pitchFamily="34" charset="0"/>
                <a:cs typeface="Times New Roman"/>
              </a:rPr>
              <a:t>- MB Estates Ltd own a house where Japanese knotweed is growing (Cork, 2018).</a:t>
            </a:r>
          </a:p>
          <a:p>
            <a:pPr marL="0" lvl="0" indent="0">
              <a:lnSpc>
                <a:spcPct val="107000"/>
              </a:lnSpc>
              <a:spcAft>
                <a:spcPts val="0"/>
              </a:spcAft>
              <a:buNone/>
            </a:pPr>
            <a:r>
              <a:rPr lang="en-GB" sz="1800">
                <a:effectLst/>
                <a:ea typeface="Calibri" panose="020F0502020204030204" pitchFamily="34" charset="0"/>
                <a:cs typeface="Times New Roman"/>
              </a:rPr>
              <a:t>- Community protection notice ignored in 2017 (Bristol City Council, 2018).</a:t>
            </a:r>
          </a:p>
          <a:p>
            <a:pPr marL="0" lvl="0" indent="0">
              <a:lnSpc>
                <a:spcPct val="107000"/>
              </a:lnSpc>
              <a:spcAft>
                <a:spcPts val="0"/>
              </a:spcAft>
              <a:buNone/>
            </a:pPr>
            <a:r>
              <a:rPr lang="en-GB" sz="1800">
                <a:effectLst/>
                <a:ea typeface="Calibri" panose="020F0502020204030204" pitchFamily="34" charset="0"/>
                <a:cs typeface="Times New Roman"/>
              </a:rPr>
              <a:t>- Prosecuted at Bristol Magistrates Court December 2018 (Bristol City Council, 2018).</a:t>
            </a:r>
          </a:p>
          <a:p>
            <a:pPr marL="0" lvl="0" indent="0">
              <a:lnSpc>
                <a:spcPct val="107000"/>
              </a:lnSpc>
              <a:spcAft>
                <a:spcPts val="800"/>
              </a:spcAft>
              <a:buNone/>
            </a:pPr>
            <a:r>
              <a:rPr lang="en-GB" sz="1800">
                <a:effectLst/>
                <a:ea typeface="Calibri" panose="020F0502020204030204" pitchFamily="34" charset="0"/>
                <a:cs typeface="Times New Roman"/>
              </a:rPr>
              <a:t>- Fined £18,000 plus costs and given 28 days to comply with the order (Bristol City Council, 2018).</a:t>
            </a:r>
          </a:p>
          <a:p>
            <a:pPr marL="0" indent="0">
              <a:lnSpc>
                <a:spcPct val="107000"/>
              </a:lnSpc>
              <a:spcAft>
                <a:spcPts val="800"/>
              </a:spcAft>
              <a:buNone/>
            </a:pPr>
            <a:r>
              <a:rPr lang="en-GB" sz="1800">
                <a:effectLst/>
                <a:ea typeface="Calibri" panose="020F0502020204030204" pitchFamily="34" charset="0"/>
              </a:rPr>
              <a:t>- One of the first times the </a:t>
            </a:r>
            <a:r>
              <a:rPr lang="en-GB" sz="1800">
                <a:ea typeface="Calibri" panose="020F0502020204030204" pitchFamily="34" charset="0"/>
              </a:rPr>
              <a:t>Anti-social Behaviour, Crime and Policing Act</a:t>
            </a:r>
            <a:r>
              <a:rPr lang="en-GB" sz="1800">
                <a:effectLst/>
                <a:ea typeface="Calibri" panose="020F0502020204030204" pitchFamily="34" charset="0"/>
              </a:rPr>
              <a:t> </a:t>
            </a:r>
            <a:r>
              <a:rPr lang="en-GB" sz="1800">
                <a:ea typeface="Calibri" panose="020F0502020204030204" pitchFamily="34" charset="0"/>
              </a:rPr>
              <a:t>2014 had been used</a:t>
            </a:r>
            <a:r>
              <a:rPr lang="en-GB" sz="1800">
                <a:effectLst/>
                <a:ea typeface="Calibri" panose="020F0502020204030204" pitchFamily="34" charset="0"/>
              </a:rPr>
              <a:t> to secure a Japanese knotweed prosecution (Bristol City Council, 2018).</a:t>
            </a:r>
            <a:endParaRPr lang="en-GB"/>
          </a:p>
        </p:txBody>
      </p:sp>
      <p:sp>
        <p:nvSpPr>
          <p:cNvPr id="7" name="Content Placeholder 6">
            <a:extLst>
              <a:ext uri="{FF2B5EF4-FFF2-40B4-BE49-F238E27FC236}">
                <a16:creationId xmlns:a16="http://schemas.microsoft.com/office/drawing/2014/main" id="{EBF11C57-5EBA-4579-9E5F-CB49F5B99605}"/>
              </a:ext>
            </a:extLst>
          </p:cNvPr>
          <p:cNvSpPr>
            <a:spLocks noGrp="1"/>
          </p:cNvSpPr>
          <p:nvPr>
            <p:ph sz="half" idx="2"/>
          </p:nvPr>
        </p:nvSpPr>
        <p:spPr>
          <a:xfrm>
            <a:off x="6806317" y="1542553"/>
            <a:ext cx="4392169" cy="3792772"/>
          </a:xfrm>
        </p:spPr>
        <p:txBody>
          <a:bodyPr>
            <a:normAutofit/>
          </a:bodyPr>
          <a:lstStyle/>
          <a:p>
            <a:pPr marL="0" indent="0">
              <a:buNone/>
            </a:pPr>
            <a:endParaRPr lang="en-GB" sz="1800">
              <a:effectLst/>
              <a:ea typeface="Calibri" panose="020F0502020204030204" pitchFamily="34" charset="0"/>
              <a:cs typeface="Times New Roman" panose="02020603050405020304" pitchFamily="18" charset="0"/>
            </a:endParaRPr>
          </a:p>
          <a:p>
            <a:endParaRPr lang="en-GB" sz="1800">
              <a:ea typeface="Calibri" panose="020F0502020204030204" pitchFamily="34" charset="0"/>
              <a:cs typeface="Times New Roman" panose="02020603050405020304" pitchFamily="18" charset="0"/>
            </a:endParaRPr>
          </a:p>
          <a:p>
            <a:endParaRPr lang="en-GB" sz="1800">
              <a:effectLst/>
              <a:ea typeface="Calibri" panose="020F0502020204030204" pitchFamily="34" charset="0"/>
              <a:cs typeface="Times New Roman" panose="02020603050405020304" pitchFamily="18" charset="0"/>
            </a:endParaRPr>
          </a:p>
          <a:p>
            <a:endParaRPr lang="en-GB" sz="1800">
              <a:ea typeface="Calibri" panose="020F0502020204030204" pitchFamily="34" charset="0"/>
              <a:cs typeface="Times New Roman" panose="02020603050405020304" pitchFamily="18" charset="0"/>
            </a:endParaRPr>
          </a:p>
          <a:p>
            <a:pPr marL="0" indent="0">
              <a:buNone/>
            </a:pPr>
            <a:endParaRPr lang="en-GB" sz="1800">
              <a:ea typeface="Calibri" panose="020F0502020204030204" pitchFamily="34" charset="0"/>
              <a:cs typeface="Times New Roman" panose="02020603050405020304" pitchFamily="18" charset="0"/>
            </a:endParaRPr>
          </a:p>
          <a:p>
            <a:pPr marL="0" indent="0">
              <a:buNone/>
            </a:pPr>
            <a:endParaRPr lang="en-GB" sz="1800">
              <a:effectLst/>
              <a:ea typeface="Calibri" panose="020F0502020204030204" pitchFamily="34" charset="0"/>
              <a:cs typeface="Times New Roman" panose="02020603050405020304" pitchFamily="18" charset="0"/>
            </a:endParaRPr>
          </a:p>
          <a:p>
            <a:pPr marL="0" indent="0">
              <a:buNone/>
            </a:pPr>
            <a:endParaRPr lang="en-US"/>
          </a:p>
          <a:p>
            <a:pPr marL="0" indent="0">
              <a:buNone/>
            </a:pPr>
            <a:r>
              <a:rPr lang="en-GB" sz="1600"/>
              <a:t>(BBC, 2018).</a:t>
            </a:r>
          </a:p>
        </p:txBody>
      </p:sp>
      <p:pic>
        <p:nvPicPr>
          <p:cNvPr id="11" name="Picture 10">
            <a:extLst>
              <a:ext uri="{FF2B5EF4-FFF2-40B4-BE49-F238E27FC236}">
                <a16:creationId xmlns:a16="http://schemas.microsoft.com/office/drawing/2014/main" id="{939D9403-A013-4E18-8158-628E799835FC}"/>
              </a:ext>
            </a:extLst>
          </p:cNvPr>
          <p:cNvPicPr>
            <a:picLocks noChangeAspect="1"/>
          </p:cNvPicPr>
          <p:nvPr/>
        </p:nvPicPr>
        <p:blipFill>
          <a:blip r:embed="rId2"/>
          <a:stretch>
            <a:fillRect/>
          </a:stretch>
        </p:blipFill>
        <p:spPr>
          <a:xfrm>
            <a:off x="6806317" y="1645920"/>
            <a:ext cx="4754880" cy="3311180"/>
          </a:xfrm>
          <a:prstGeom prst="rect">
            <a:avLst/>
          </a:prstGeom>
        </p:spPr>
      </p:pic>
    </p:spTree>
    <p:extLst>
      <p:ext uri="{BB962C8B-B14F-4D97-AF65-F5344CB8AC3E}">
        <p14:creationId xmlns:p14="http://schemas.microsoft.com/office/powerpoint/2010/main" val="4272655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0C2AA-84C3-4D84-BB64-F0E2D7799F60}"/>
              </a:ext>
            </a:extLst>
          </p:cNvPr>
          <p:cNvSpPr>
            <a:spLocks noGrp="1"/>
          </p:cNvSpPr>
          <p:nvPr>
            <p:ph type="title"/>
          </p:nvPr>
        </p:nvSpPr>
        <p:spPr>
          <a:xfrm>
            <a:off x="1141413" y="157341"/>
            <a:ext cx="9905998" cy="1615799"/>
          </a:xfrm>
        </p:spPr>
        <p:txBody>
          <a:bodyPr>
            <a:noAutofit/>
          </a:bodyPr>
          <a:lstStyle/>
          <a:p>
            <a:r>
              <a:rPr lang="en-GB" sz="3200">
                <a:effectLst/>
                <a:ea typeface="Calibri" panose="020F0502020204030204" pitchFamily="34" charset="0"/>
              </a:rPr>
              <a:t>Neal Soil Suppliers Ltd v Environment Agency [2007]</a:t>
            </a:r>
            <a:endParaRPr lang="en-GB" sz="3200"/>
          </a:p>
        </p:txBody>
      </p:sp>
      <p:sp>
        <p:nvSpPr>
          <p:cNvPr id="3" name="Content Placeholder 2">
            <a:extLst>
              <a:ext uri="{FF2B5EF4-FFF2-40B4-BE49-F238E27FC236}">
                <a16:creationId xmlns:a16="http://schemas.microsoft.com/office/drawing/2014/main" id="{B0D8A938-0EC1-4E3A-B3B6-F14117131177}"/>
              </a:ext>
            </a:extLst>
          </p:cNvPr>
          <p:cNvSpPr>
            <a:spLocks noGrp="1"/>
          </p:cNvSpPr>
          <p:nvPr>
            <p:ph idx="1"/>
          </p:nvPr>
        </p:nvSpPr>
        <p:spPr>
          <a:xfrm>
            <a:off x="1141412" y="2075289"/>
            <a:ext cx="9905999" cy="3999507"/>
          </a:xfrm>
        </p:spPr>
        <p:txBody>
          <a:bodyPr/>
          <a:lstStyle/>
          <a:p>
            <a:pPr marL="0" lvl="0" indent="0">
              <a:lnSpc>
                <a:spcPct val="107000"/>
              </a:lnSpc>
              <a:spcAft>
                <a:spcPts val="0"/>
              </a:spcAft>
              <a:buNone/>
            </a:pPr>
            <a:r>
              <a:rPr lang="en-GB" sz="1800">
                <a:effectLst/>
                <a:latin typeface="Arial" panose="020B0604020202020204" pitchFamily="34" charset="0"/>
                <a:ea typeface="Calibri" panose="020F0502020204030204" pitchFamily="34" charset="0"/>
                <a:cs typeface="Times New Roman" panose="02020603050405020304" pitchFamily="18" charset="0"/>
              </a:rPr>
              <a:t>- Contracted to remove soil containing Japanese knotweed from a development site (BAILII,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effectLst/>
                <a:latin typeface="Arial" panose="020B0604020202020204" pitchFamily="34" charset="0"/>
                <a:ea typeface="Calibri" panose="020F0502020204030204" pitchFamily="34" charset="0"/>
                <a:cs typeface="Times New Roman" panose="02020603050405020304" pitchFamily="18" charset="0"/>
              </a:rPr>
              <a:t>- Deposited the soil onto own land (BAILII,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effectLst/>
                <a:latin typeface="Arial" panose="020B0604020202020204" pitchFamily="34" charset="0"/>
                <a:ea typeface="Calibri" panose="020F0502020204030204" pitchFamily="34" charset="0"/>
                <a:cs typeface="Times New Roman" panose="02020603050405020304" pitchFamily="18" charset="0"/>
              </a:rPr>
              <a:t>- License not in place (BAILII,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effectLst/>
                <a:latin typeface="Arial" panose="020B0604020202020204" pitchFamily="34" charset="0"/>
                <a:ea typeface="Calibri" panose="020F0502020204030204" pitchFamily="34" charset="0"/>
                <a:cs typeface="Times New Roman" panose="02020603050405020304" pitchFamily="18" charset="0"/>
              </a:rPr>
              <a:t>- Fined £4500 for breach of section 33 EPA 1990 (BAILII,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latin typeface="Arial" panose="020B0604020202020204" pitchFamily="34" charset="0"/>
                <a:ea typeface="Calibri" panose="020F0502020204030204" pitchFamily="34" charset="0"/>
                <a:cs typeface="Times New Roman" panose="02020603050405020304" pitchFamily="18" charset="0"/>
              </a:rPr>
              <a:t>- </a:t>
            </a:r>
            <a:r>
              <a:rPr lang="en-GB" sz="1800">
                <a:effectLst/>
                <a:latin typeface="Arial" panose="020B0604020202020204" pitchFamily="34" charset="0"/>
                <a:ea typeface="Calibri" panose="020F0502020204030204" pitchFamily="34" charset="0"/>
                <a:cs typeface="Times New Roman" panose="02020603050405020304" pitchFamily="18" charset="0"/>
              </a:rPr>
              <a:t>Section 59 notice served (BAILII,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a:effectLst/>
                <a:latin typeface="Arial" panose="020B0604020202020204" pitchFamily="34" charset="0"/>
                <a:ea typeface="Calibri" panose="020F0502020204030204" pitchFamily="34" charset="0"/>
                <a:cs typeface="Times New Roman" panose="02020603050405020304" pitchFamily="18" charset="0"/>
              </a:rPr>
              <a:t>- Appeal in Magistrates’ Court – Dismissed (BAILII,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1800">
                <a:effectLst/>
                <a:latin typeface="Arial" panose="020B0604020202020204" pitchFamily="34" charset="0"/>
                <a:ea typeface="Calibri" panose="020F0502020204030204" pitchFamily="34" charset="0"/>
                <a:cs typeface="Times New Roman" panose="02020603050405020304" pitchFamily="18" charset="0"/>
              </a:rPr>
              <a:t>- Appeal in Crown Court – Dismissed (BAILII, 2007).</a:t>
            </a:r>
            <a:endParaRPr lang="en-GB" sz="1800">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1800">
                <a:effectLst/>
                <a:latin typeface="Arial" panose="020B0604020202020204" pitchFamily="34" charset="0"/>
                <a:ea typeface="Calibri" panose="020F0502020204030204" pitchFamily="34" charset="0"/>
              </a:rPr>
              <a:t>-Appeal in The High Court of Justice – Allowed (BAILII, 2007).</a:t>
            </a:r>
            <a:endParaRPr lang="en-GB"/>
          </a:p>
        </p:txBody>
      </p:sp>
    </p:spTree>
    <p:extLst>
      <p:ext uri="{BB962C8B-B14F-4D97-AF65-F5344CB8AC3E}">
        <p14:creationId xmlns:p14="http://schemas.microsoft.com/office/powerpoint/2010/main" val="2235395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901A-C3DC-486A-8B8E-7C28DC2FD42B}"/>
              </a:ext>
            </a:extLst>
          </p:cNvPr>
          <p:cNvSpPr>
            <a:spLocks noGrp="1"/>
          </p:cNvSpPr>
          <p:nvPr>
            <p:ph type="title"/>
          </p:nvPr>
        </p:nvSpPr>
        <p:spPr>
          <a:xfrm>
            <a:off x="1141413" y="453224"/>
            <a:ext cx="9905998" cy="1709531"/>
          </a:xfrm>
        </p:spPr>
        <p:txBody>
          <a:bodyPr>
            <a:normAutofit fontScale="90000"/>
          </a:bodyPr>
          <a:lstStyle/>
          <a:p>
            <a:r>
              <a:rPr lang="en-US"/>
              <a:t>Network Rail Infrastructure Ltd v Williams and Waistell [2018]</a:t>
            </a:r>
            <a:br>
              <a:rPr lang="en-US"/>
            </a:br>
            <a:r>
              <a:rPr lang="en-US"/>
              <a:t>- </a:t>
            </a:r>
            <a:r>
              <a:rPr lang="en-US" sz="2000"/>
              <a:t>Property owners from Maesteg.</a:t>
            </a:r>
            <a:br>
              <a:rPr lang="en-US" sz="2000"/>
            </a:br>
            <a:r>
              <a:rPr lang="en-US" sz="2000" b="1"/>
              <a:t>-  </a:t>
            </a:r>
            <a:r>
              <a:rPr lang="en-US" sz="2000"/>
              <a:t>Japanese knotweed growing on railway embankment behind properties.</a:t>
            </a:r>
            <a:br>
              <a:rPr lang="en-US" sz="2000"/>
            </a:br>
            <a:endParaRPr lang="en-GB" sz="2000"/>
          </a:p>
        </p:txBody>
      </p:sp>
      <p:sp>
        <p:nvSpPr>
          <p:cNvPr id="3" name="Content Placeholder 2">
            <a:extLst>
              <a:ext uri="{FF2B5EF4-FFF2-40B4-BE49-F238E27FC236}">
                <a16:creationId xmlns:a16="http://schemas.microsoft.com/office/drawing/2014/main" id="{C179074E-BF60-41A1-AD32-78B371E182FF}"/>
              </a:ext>
            </a:extLst>
          </p:cNvPr>
          <p:cNvSpPr>
            <a:spLocks noGrp="1"/>
          </p:cNvSpPr>
          <p:nvPr>
            <p:ph sz="half" idx="1"/>
          </p:nvPr>
        </p:nvSpPr>
        <p:spPr>
          <a:xfrm>
            <a:off x="1141413" y="2202511"/>
            <a:ext cx="4878389" cy="4655490"/>
          </a:xfrm>
        </p:spPr>
        <p:txBody>
          <a:bodyPr vert="horz" lIns="91440" tIns="45720" rIns="91440" bIns="45720" rtlCol="0" anchor="t">
            <a:noAutofit/>
          </a:bodyPr>
          <a:lstStyle/>
          <a:p>
            <a:endParaRPr lang="en-US"/>
          </a:p>
          <a:p>
            <a:endParaRPr lang="en-GB"/>
          </a:p>
          <a:p>
            <a:endParaRPr lang="en-GB"/>
          </a:p>
          <a:p>
            <a:endParaRPr lang="en-GB"/>
          </a:p>
          <a:p>
            <a:endParaRPr lang="en-GB"/>
          </a:p>
          <a:p>
            <a:endParaRPr lang="en-GB"/>
          </a:p>
          <a:p>
            <a:endParaRPr lang="en-GB"/>
          </a:p>
          <a:p>
            <a:pPr marL="0" indent="0">
              <a:buNone/>
            </a:pPr>
            <a:r>
              <a:rPr lang="en-GB" sz="1800">
                <a:effectLst/>
                <a:ea typeface="Calibri" panose="020F0502020204030204" pitchFamily="34" charset="0"/>
                <a:cs typeface="Times New Roman"/>
              </a:rPr>
              <a:t> </a:t>
            </a:r>
            <a:r>
              <a:rPr lang="en-GB" sz="1600">
                <a:effectLst/>
                <a:ea typeface="Calibri" panose="020F0502020204030204" pitchFamily="34" charset="0"/>
                <a:cs typeface="Times New Roman"/>
              </a:rPr>
              <a:t>(Wise Knotweed Solutions, 2020).</a:t>
            </a:r>
            <a:endParaRPr lang="en-GB" sz="1600"/>
          </a:p>
          <a:p>
            <a:endParaRPr lang="en-GB"/>
          </a:p>
        </p:txBody>
      </p:sp>
      <p:sp>
        <p:nvSpPr>
          <p:cNvPr id="4" name="Content Placeholder 3">
            <a:extLst>
              <a:ext uri="{FF2B5EF4-FFF2-40B4-BE49-F238E27FC236}">
                <a16:creationId xmlns:a16="http://schemas.microsoft.com/office/drawing/2014/main" id="{86D7AEE3-A5C8-4EB0-A593-EF3E529DBE3E}"/>
              </a:ext>
            </a:extLst>
          </p:cNvPr>
          <p:cNvSpPr>
            <a:spLocks noGrp="1"/>
          </p:cNvSpPr>
          <p:nvPr>
            <p:ph sz="half" idx="2"/>
          </p:nvPr>
        </p:nvSpPr>
        <p:spPr>
          <a:xfrm>
            <a:off x="6172200" y="2249485"/>
            <a:ext cx="4875211" cy="4608515"/>
          </a:xfrm>
        </p:spPr>
        <p:txBody>
          <a:bodyPr>
            <a:noAutofit/>
          </a:bodyPr>
          <a:lstStyle/>
          <a:p>
            <a:endParaRPr lang="en-US"/>
          </a:p>
          <a:p>
            <a:endParaRPr lang="en-GB"/>
          </a:p>
          <a:p>
            <a:endParaRPr lang="en-GB"/>
          </a:p>
          <a:p>
            <a:endParaRPr lang="en-GB"/>
          </a:p>
          <a:p>
            <a:endParaRPr lang="en-GB"/>
          </a:p>
          <a:p>
            <a:endParaRPr lang="en-GB"/>
          </a:p>
          <a:p>
            <a:endParaRPr lang="en-GB"/>
          </a:p>
          <a:p>
            <a:pPr marL="0" indent="0">
              <a:buNone/>
            </a:pPr>
            <a:r>
              <a:rPr lang="en-GB" sz="1600">
                <a:effectLst/>
                <a:ea typeface="Calibri" panose="020F0502020204030204" pitchFamily="34" charset="0"/>
                <a:cs typeface="Times New Roman" panose="02020603050405020304" pitchFamily="18" charset="0"/>
              </a:rPr>
              <a:t>(Wise Knotweed Solutions, 2020).</a:t>
            </a:r>
          </a:p>
          <a:p>
            <a:pPr marL="0" indent="0">
              <a:buNone/>
            </a:pPr>
            <a:endParaRPr lang="en-GB"/>
          </a:p>
        </p:txBody>
      </p:sp>
      <p:pic>
        <p:nvPicPr>
          <p:cNvPr id="5" name="Picture 4">
            <a:extLst>
              <a:ext uri="{FF2B5EF4-FFF2-40B4-BE49-F238E27FC236}">
                <a16:creationId xmlns:a16="http://schemas.microsoft.com/office/drawing/2014/main" id="{5102239C-BD91-4B59-96AF-515BF5AB9380}"/>
              </a:ext>
            </a:extLst>
          </p:cNvPr>
          <p:cNvPicPr>
            <a:picLocks noChangeAspect="1"/>
          </p:cNvPicPr>
          <p:nvPr/>
        </p:nvPicPr>
        <p:blipFill>
          <a:blip r:embed="rId3"/>
          <a:stretch>
            <a:fillRect/>
          </a:stretch>
        </p:blipFill>
        <p:spPr>
          <a:xfrm>
            <a:off x="1271381" y="2162754"/>
            <a:ext cx="4113599" cy="4126727"/>
          </a:xfrm>
          <a:prstGeom prst="rect">
            <a:avLst/>
          </a:prstGeom>
        </p:spPr>
      </p:pic>
      <p:pic>
        <p:nvPicPr>
          <p:cNvPr id="6" name="Picture 5">
            <a:extLst>
              <a:ext uri="{FF2B5EF4-FFF2-40B4-BE49-F238E27FC236}">
                <a16:creationId xmlns:a16="http://schemas.microsoft.com/office/drawing/2014/main" id="{8CB1FCE4-F9DC-46F6-89A8-19938B68FA48}"/>
              </a:ext>
            </a:extLst>
          </p:cNvPr>
          <p:cNvPicPr>
            <a:picLocks noChangeAspect="1"/>
          </p:cNvPicPr>
          <p:nvPr/>
        </p:nvPicPr>
        <p:blipFill>
          <a:blip r:embed="rId4"/>
          <a:stretch>
            <a:fillRect/>
          </a:stretch>
        </p:blipFill>
        <p:spPr>
          <a:xfrm>
            <a:off x="6255175" y="2172693"/>
            <a:ext cx="4087549" cy="4126727"/>
          </a:xfrm>
          <a:prstGeom prst="rect">
            <a:avLst/>
          </a:prstGeom>
        </p:spPr>
      </p:pic>
    </p:spTree>
    <p:extLst>
      <p:ext uri="{BB962C8B-B14F-4D97-AF65-F5344CB8AC3E}">
        <p14:creationId xmlns:p14="http://schemas.microsoft.com/office/powerpoint/2010/main" val="2894104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FB4F-5B8B-49C4-B5C3-4D2DD6C96130}"/>
              </a:ext>
            </a:extLst>
          </p:cNvPr>
          <p:cNvSpPr>
            <a:spLocks noGrp="1"/>
          </p:cNvSpPr>
          <p:nvPr>
            <p:ph type="title"/>
          </p:nvPr>
        </p:nvSpPr>
        <p:spPr>
          <a:xfrm>
            <a:off x="1141413" y="135172"/>
            <a:ext cx="9905998" cy="1144988"/>
          </a:xfrm>
        </p:spPr>
        <p:txBody>
          <a:bodyPr>
            <a:normAutofit fontScale="90000"/>
          </a:bodyPr>
          <a:lstStyle/>
          <a:p>
            <a:r>
              <a:rPr lang="en-US" sz="2200"/>
              <a:t/>
            </a:r>
            <a:br>
              <a:rPr lang="en-US" sz="2200"/>
            </a:br>
            <a:r>
              <a:rPr lang="en-US" sz="2700"/>
              <a:t>Network Rail Infrastructure Ltd v Williams and Waistell [2018] Continued</a:t>
            </a:r>
            <a:r>
              <a:rPr lang="en-US"/>
              <a:t/>
            </a:r>
            <a:br>
              <a:rPr lang="en-US"/>
            </a:br>
            <a:endParaRPr lang="en-GB"/>
          </a:p>
        </p:txBody>
      </p:sp>
      <p:sp>
        <p:nvSpPr>
          <p:cNvPr id="3" name="Content Placeholder 2">
            <a:extLst>
              <a:ext uri="{FF2B5EF4-FFF2-40B4-BE49-F238E27FC236}">
                <a16:creationId xmlns:a16="http://schemas.microsoft.com/office/drawing/2014/main" id="{A836AFEC-8449-425B-A052-CA9A95B4D1DD}"/>
              </a:ext>
            </a:extLst>
          </p:cNvPr>
          <p:cNvSpPr>
            <a:spLocks noGrp="1"/>
          </p:cNvSpPr>
          <p:nvPr>
            <p:ph idx="1"/>
          </p:nvPr>
        </p:nvSpPr>
        <p:spPr>
          <a:xfrm>
            <a:off x="1141412" y="1208598"/>
            <a:ext cx="9905999" cy="5512528"/>
          </a:xfrm>
        </p:spPr>
        <p:txBody>
          <a:bodyPr vert="horz" lIns="91440" tIns="45720" rIns="91440" bIns="45720" rtlCol="0" anchor="t">
            <a:normAutofit lnSpcReduction="10000"/>
          </a:bodyPr>
          <a:lstStyle/>
          <a:p>
            <a:pPr marL="0" lvl="0" indent="0">
              <a:lnSpc>
                <a:spcPct val="107000"/>
              </a:lnSpc>
              <a:spcAft>
                <a:spcPts val="0"/>
              </a:spcAft>
              <a:buNone/>
            </a:pPr>
            <a:r>
              <a:rPr lang="en-GB" sz="1800">
                <a:effectLst/>
                <a:ea typeface="Calibri" panose="020F0502020204030204" pitchFamily="34" charset="0"/>
                <a:cs typeface="Times New Roman"/>
              </a:rPr>
              <a:t>- Complaint made in 2013 (Judiciary, 2018).</a:t>
            </a:r>
          </a:p>
          <a:p>
            <a:pPr marL="0" lvl="0" indent="0">
              <a:lnSpc>
                <a:spcPct val="107000"/>
              </a:lnSpc>
              <a:spcAft>
                <a:spcPts val="0"/>
              </a:spcAft>
              <a:buNone/>
            </a:pPr>
            <a:r>
              <a:rPr lang="en-GB" sz="1800">
                <a:effectLst/>
                <a:ea typeface="Calibri" panose="020F0502020204030204" pitchFamily="34" charset="0"/>
                <a:cs typeface="Times New Roman"/>
              </a:rPr>
              <a:t>- Claims of private nuisance in 2015 (Judiciary, 2018).</a:t>
            </a:r>
          </a:p>
          <a:p>
            <a:pPr marL="0" lvl="0" indent="0">
              <a:lnSpc>
                <a:spcPct val="107000"/>
              </a:lnSpc>
              <a:spcAft>
                <a:spcPts val="0"/>
              </a:spcAft>
              <a:buNone/>
            </a:pPr>
            <a:r>
              <a:rPr lang="en-GB" sz="1800">
                <a:effectLst/>
                <a:ea typeface="Calibri" panose="020F0502020204030204" pitchFamily="34" charset="0"/>
                <a:cs typeface="Times New Roman"/>
              </a:rPr>
              <a:t>- Case heard at Cardiff Crown Court in November 2016 (Judiciary, 2018).</a:t>
            </a:r>
          </a:p>
          <a:p>
            <a:pPr marL="0" lvl="0" indent="0">
              <a:lnSpc>
                <a:spcPct val="107000"/>
              </a:lnSpc>
              <a:spcAft>
                <a:spcPts val="0"/>
              </a:spcAft>
              <a:buNone/>
            </a:pPr>
            <a:r>
              <a:rPr lang="en-GB" sz="1800">
                <a:effectLst/>
                <a:ea typeface="Calibri" panose="020F0502020204030204" pitchFamily="34" charset="0"/>
                <a:cs typeface="Times New Roman"/>
              </a:rPr>
              <a:t>- Judgement handed down in February 2017 (Judiciary, 2018).</a:t>
            </a:r>
          </a:p>
          <a:p>
            <a:pPr marL="0" lvl="0" indent="0">
              <a:lnSpc>
                <a:spcPct val="107000"/>
              </a:lnSpc>
              <a:spcAft>
                <a:spcPts val="0"/>
              </a:spcAft>
              <a:buNone/>
            </a:pPr>
            <a:r>
              <a:rPr lang="en-GB" sz="1800">
                <a:effectLst/>
                <a:ea typeface="Calibri" panose="020F0502020204030204" pitchFamily="34" charset="0"/>
                <a:cs typeface="Times New Roman"/>
              </a:rPr>
              <a:t>- Encroachment – Rejected as no physical evidence of damage (Judiciary, 2018).</a:t>
            </a:r>
          </a:p>
          <a:p>
            <a:pPr marL="0" lvl="0" indent="0">
              <a:lnSpc>
                <a:spcPct val="107000"/>
              </a:lnSpc>
              <a:spcAft>
                <a:spcPts val="0"/>
              </a:spcAft>
              <a:buNone/>
            </a:pPr>
            <a:r>
              <a:rPr lang="en-GB" sz="1800">
                <a:effectLst/>
                <a:ea typeface="Calibri" panose="020F0502020204030204" pitchFamily="34" charset="0"/>
                <a:cs typeface="Times New Roman"/>
              </a:rPr>
              <a:t>- Quiet Enjoyment/Loss of Amenity – Held (Judiciary, 2018).</a:t>
            </a:r>
          </a:p>
          <a:p>
            <a:pPr marL="0" lvl="0" indent="0">
              <a:lnSpc>
                <a:spcPct val="107000"/>
              </a:lnSpc>
              <a:spcAft>
                <a:spcPts val="0"/>
              </a:spcAft>
              <a:buNone/>
            </a:pPr>
            <a:r>
              <a:rPr lang="en-GB" sz="1800">
                <a:effectLst/>
                <a:ea typeface="Calibri" panose="020F0502020204030204" pitchFamily="34" charset="0"/>
                <a:cs typeface="Times New Roman"/>
              </a:rPr>
              <a:t>- Tests for breach of duty and causation.</a:t>
            </a:r>
          </a:p>
          <a:p>
            <a:pPr marL="0" lvl="0" indent="0">
              <a:lnSpc>
                <a:spcPct val="107000"/>
              </a:lnSpc>
              <a:spcAft>
                <a:spcPts val="0"/>
              </a:spcAft>
              <a:buNone/>
            </a:pPr>
            <a:r>
              <a:rPr lang="en-GB" sz="1800">
                <a:effectLst/>
                <a:ea typeface="Calibri" panose="020F0502020204030204" pitchFamily="34" charset="0"/>
                <a:cs typeface="Times New Roman"/>
              </a:rPr>
              <a:t>- Breach of duty as a reasonable landowner (Judiciary, 2018).</a:t>
            </a:r>
          </a:p>
          <a:p>
            <a:pPr marL="0" lvl="0" indent="0">
              <a:lnSpc>
                <a:spcPct val="107000"/>
              </a:lnSpc>
              <a:spcAft>
                <a:spcPts val="0"/>
              </a:spcAft>
              <a:buNone/>
            </a:pPr>
            <a:r>
              <a:rPr lang="en-GB" sz="1800">
                <a:effectLst/>
                <a:ea typeface="Calibri" panose="020F0502020204030204" pitchFamily="34" charset="0"/>
                <a:cs typeface="Times New Roman"/>
              </a:rPr>
              <a:t>- Breach caused continuing nuisance and damage (Judiciary, 2018).</a:t>
            </a:r>
          </a:p>
          <a:p>
            <a:pPr marL="0" indent="0">
              <a:lnSpc>
                <a:spcPct val="107000"/>
              </a:lnSpc>
              <a:buNone/>
            </a:pPr>
            <a:r>
              <a:rPr lang="en-GB" sz="1800">
                <a:effectLst/>
                <a:ea typeface="Calibri" panose="020F0502020204030204" pitchFamily="34" charset="0"/>
                <a:cs typeface="Times New Roman"/>
              </a:rPr>
              <a:t>- Remedies</a:t>
            </a:r>
            <a:r>
              <a:rPr lang="en-GB" sz="1800">
                <a:ea typeface="Calibri" panose="020F0502020204030204" pitchFamily="34" charset="0"/>
                <a:cs typeface="Times New Roman"/>
              </a:rPr>
              <a:t> </a:t>
            </a:r>
            <a:r>
              <a:rPr lang="en-GB" sz="1800">
                <a:ea typeface="+mn-lt"/>
                <a:cs typeface="+mn-lt"/>
              </a:rPr>
              <a:t>(Judiciary, 2018).</a:t>
            </a:r>
            <a:endParaRPr lang="en-US" sz="1800">
              <a:ea typeface="+mn-lt"/>
              <a:cs typeface="+mn-lt"/>
            </a:endParaRPr>
          </a:p>
          <a:p>
            <a:pPr marL="0" lvl="0" indent="0">
              <a:lnSpc>
                <a:spcPct val="107000"/>
              </a:lnSpc>
              <a:spcAft>
                <a:spcPts val="0"/>
              </a:spcAft>
              <a:buNone/>
            </a:pPr>
            <a:r>
              <a:rPr lang="en-GB" sz="1800">
                <a:effectLst/>
                <a:ea typeface="Calibri" panose="020F0502020204030204" pitchFamily="34" charset="0"/>
                <a:cs typeface="Times New Roman"/>
              </a:rPr>
              <a:t>- Network Rail appealed.</a:t>
            </a:r>
          </a:p>
          <a:p>
            <a:pPr marL="0" lvl="0" indent="0">
              <a:lnSpc>
                <a:spcPct val="107000"/>
              </a:lnSpc>
              <a:spcAft>
                <a:spcPts val="0"/>
              </a:spcAft>
              <a:buNone/>
            </a:pPr>
            <a:r>
              <a:rPr lang="en-GB" sz="1800">
                <a:effectLst/>
                <a:ea typeface="Calibri" panose="020F0502020204030204" pitchFamily="34" charset="0"/>
                <a:cs typeface="Times New Roman"/>
              </a:rPr>
              <a:t>- Appeal in The Court of Appeal (Civil Division) July 2018 (Judiciary, 2018).</a:t>
            </a:r>
          </a:p>
          <a:p>
            <a:pPr marL="0" lvl="0" indent="0">
              <a:lnSpc>
                <a:spcPct val="107000"/>
              </a:lnSpc>
              <a:spcAft>
                <a:spcPts val="800"/>
              </a:spcAft>
              <a:buNone/>
            </a:pPr>
            <a:r>
              <a:rPr lang="en-GB" sz="1800">
                <a:effectLst/>
                <a:ea typeface="Calibri" panose="020F0502020204030204" pitchFamily="34" charset="0"/>
                <a:cs typeface="Times New Roman"/>
              </a:rPr>
              <a:t>- Recorders decision upheld for different reasons (Judiciary, 2018).</a:t>
            </a:r>
          </a:p>
          <a:p>
            <a:endParaRPr lang="en-GB"/>
          </a:p>
        </p:txBody>
      </p:sp>
    </p:spTree>
    <p:extLst>
      <p:ext uri="{BB962C8B-B14F-4D97-AF65-F5344CB8AC3E}">
        <p14:creationId xmlns:p14="http://schemas.microsoft.com/office/powerpoint/2010/main" val="2011600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AC19-32A1-48E9-8653-0A33D7555575}"/>
              </a:ext>
            </a:extLst>
          </p:cNvPr>
          <p:cNvSpPr>
            <a:spLocks noGrp="1"/>
          </p:cNvSpPr>
          <p:nvPr>
            <p:ph type="title"/>
          </p:nvPr>
        </p:nvSpPr>
        <p:spPr/>
        <p:txBody>
          <a:bodyPr/>
          <a:lstStyle/>
          <a:p>
            <a:r>
              <a:rPr lang="en-GB"/>
              <a:t>Advice on how to control </a:t>
            </a:r>
            <a:r>
              <a:rPr lang="en-GB" err="1"/>
              <a:t>japanese</a:t>
            </a:r>
            <a:r>
              <a:rPr lang="en-GB"/>
              <a:t> knotweed </a:t>
            </a:r>
          </a:p>
        </p:txBody>
      </p:sp>
      <p:sp>
        <p:nvSpPr>
          <p:cNvPr id="3" name="Content Placeholder 2">
            <a:extLst>
              <a:ext uri="{FF2B5EF4-FFF2-40B4-BE49-F238E27FC236}">
                <a16:creationId xmlns:a16="http://schemas.microsoft.com/office/drawing/2014/main" id="{9CD265FA-8CCC-4AF2-8BD9-E40C261D5D16}"/>
              </a:ext>
            </a:extLst>
          </p:cNvPr>
          <p:cNvSpPr>
            <a:spLocks noGrp="1"/>
          </p:cNvSpPr>
          <p:nvPr>
            <p:ph sz="half" idx="1"/>
          </p:nvPr>
        </p:nvSpPr>
        <p:spPr>
          <a:xfrm>
            <a:off x="1141410" y="2249486"/>
            <a:ext cx="5861800" cy="3541714"/>
          </a:xfrm>
        </p:spPr>
        <p:txBody>
          <a:bodyPr vert="horz" lIns="91440" tIns="45720" rIns="91440" bIns="45720" rtlCol="0" anchor="t">
            <a:normAutofit fontScale="92500" lnSpcReduction="20000"/>
          </a:bodyPr>
          <a:lstStyle/>
          <a:p>
            <a:r>
              <a:rPr lang="en-GB" sz="1000"/>
              <a:t>I</a:t>
            </a:r>
            <a:r>
              <a:rPr lang="en-GB" sz="1050"/>
              <a:t>t is not advised to remove Japanese knotweed yourself (even though it may seem as a feasible option) because knotweed is classified as 'controlled waste'  under the Environmental Protection Act 1990. It requires disposal at licensed land fill site, where the matters can be disposed of correctly. So for our client we would advise that they seek help from a licenced waste management company because, if wrongly managed the disposal of knotweed can lead to a fine of £5000 or a prison sentences of up to 2 years. </a:t>
            </a:r>
          </a:p>
          <a:p>
            <a:r>
              <a:rPr lang="en-GB" sz="1050"/>
              <a:t>Japanese's knotweed needs to be removed off the site before the commencement of construction works, depending on the severity of the infestation. Knotweed has the capability to grow up to 3 metres deep and 7 metres laterally from its visible point above ground, so in the case of a large infestation, underground rhizome systems can sometimes be spread further than may first appear. As a result</a:t>
            </a:r>
            <a:r>
              <a:rPr lang="en-GB" sz="1050">
                <a:ea typeface="+mn-lt"/>
                <a:cs typeface="+mn-lt"/>
              </a:rPr>
              <a:t> of the plant’s seasonal growth patterns, and tenacious growth characteristics, the entire removal of the Japanese knotweed would be required in order to ensure that it does not disturb foundations or exploit any weaknesses whilst searching for a route to moisture and sunlight.</a:t>
            </a:r>
            <a:endParaRPr lang="en-GB" sz="1050"/>
          </a:p>
          <a:p>
            <a:r>
              <a:rPr lang="en-GB" sz="1050">
                <a:ea typeface="+mn-lt"/>
                <a:cs typeface="+mn-lt"/>
              </a:rPr>
              <a:t>There several laws that control the removal of Japanese knotweed contaminated waste, additionally, building contractors are subject to more regulations that private landowners. In order to avoid large fines, developers should ensure that only registered waste carriers are used to dispose of any contaminated soil. It’s illegal to dispose of Japanese knotweed along with other soil, and it’s also recommended to inform the chosen waste disposal site before dropping off the controlled waste.</a:t>
            </a:r>
            <a:r>
              <a:rPr lang="en-GB" sz="1050"/>
              <a:t> </a:t>
            </a:r>
            <a:r>
              <a:rPr lang="en-US" sz="1050"/>
              <a:t>(knotweed help)</a:t>
            </a:r>
            <a:br>
              <a:rPr lang="en-US" sz="1050"/>
            </a:br>
            <a:endParaRPr lang="en-US"/>
          </a:p>
          <a:p>
            <a:endParaRPr lang="en-GB"/>
          </a:p>
        </p:txBody>
      </p:sp>
    </p:spTree>
    <p:extLst>
      <p:ext uri="{BB962C8B-B14F-4D97-AF65-F5344CB8AC3E}">
        <p14:creationId xmlns:p14="http://schemas.microsoft.com/office/powerpoint/2010/main" val="2796496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47BE1-134D-4327-BAAD-4756AD584B31}"/>
              </a:ext>
            </a:extLst>
          </p:cNvPr>
          <p:cNvSpPr>
            <a:spLocks noGrp="1"/>
          </p:cNvSpPr>
          <p:nvPr>
            <p:ph type="title"/>
          </p:nvPr>
        </p:nvSpPr>
        <p:spPr>
          <a:xfrm>
            <a:off x="1141413" y="-114907"/>
            <a:ext cx="9905998" cy="1478570"/>
          </a:xfrm>
        </p:spPr>
        <p:txBody>
          <a:bodyPr/>
          <a:lstStyle/>
          <a:p>
            <a:r>
              <a:rPr lang="en-GB" u="sng">
                <a:ea typeface="+mj-lt"/>
                <a:cs typeface="+mj-lt"/>
              </a:rPr>
              <a:t>Government advice </a:t>
            </a:r>
            <a:endParaRPr lang="en-US"/>
          </a:p>
        </p:txBody>
      </p:sp>
      <p:sp>
        <p:nvSpPr>
          <p:cNvPr id="3" name="Content Placeholder 2">
            <a:extLst>
              <a:ext uri="{FF2B5EF4-FFF2-40B4-BE49-F238E27FC236}">
                <a16:creationId xmlns:a16="http://schemas.microsoft.com/office/drawing/2014/main" id="{6C9BFD67-20D2-48AF-87C8-6A79D1E6EF5F}"/>
              </a:ext>
            </a:extLst>
          </p:cNvPr>
          <p:cNvSpPr>
            <a:spLocks noGrp="1"/>
          </p:cNvSpPr>
          <p:nvPr>
            <p:ph idx="1"/>
          </p:nvPr>
        </p:nvSpPr>
        <p:spPr>
          <a:xfrm>
            <a:off x="1145628" y="846501"/>
            <a:ext cx="9818556" cy="5884864"/>
          </a:xfrm>
        </p:spPr>
        <p:txBody>
          <a:bodyPr vert="horz" lIns="91440" tIns="45720" rIns="91440" bIns="45720" rtlCol="0" anchor="t">
            <a:noAutofit/>
          </a:bodyPr>
          <a:lstStyle/>
          <a:p>
            <a:pPr marL="0" indent="0">
              <a:buNone/>
            </a:pPr>
            <a:endParaRPr lang="en-GB" sz="1200" u="sng">
              <a:ea typeface="+mn-lt"/>
              <a:cs typeface="+mn-lt"/>
            </a:endParaRPr>
          </a:p>
          <a:p>
            <a:pPr marL="0" indent="0">
              <a:buNone/>
            </a:pPr>
            <a:r>
              <a:rPr lang="en-GB" sz="1400" dirty="0">
                <a:ea typeface="+mn-lt"/>
                <a:cs typeface="+mn-lt"/>
              </a:rPr>
              <a:t>You are legally obligated to prevent the spread of Japanese knotweed on your land into wild. As contaminated soil or plant material with non-native and invasive plant species like Japanese knotweed can cause ecological damage.</a:t>
            </a:r>
            <a:endParaRPr lang="en-US" sz="1400" dirty="0">
              <a:ea typeface="+mn-lt"/>
              <a:cs typeface="+mn-lt"/>
            </a:endParaRPr>
          </a:p>
          <a:p>
            <a:r>
              <a:rPr lang="en-GB" sz="1400" dirty="0">
                <a:ea typeface="+mn-lt"/>
                <a:cs typeface="+mn-lt"/>
              </a:rPr>
              <a:t>(failure to follow advice and manage the knotweed could face a fine or imprisonment.)</a:t>
            </a:r>
            <a:endParaRPr lang="en-US" sz="1400" dirty="0">
              <a:ea typeface="+mn-lt"/>
              <a:cs typeface="+mn-lt"/>
            </a:endParaRPr>
          </a:p>
          <a:p>
            <a:r>
              <a:rPr lang="en-GB" sz="1400" dirty="0">
                <a:ea typeface="+mn-lt"/>
                <a:cs typeface="+mn-lt"/>
              </a:rPr>
              <a:t>The government land management guidance states you do not have to remove Japanese knotweed from your land, however you can be prosecuted or given a community protection notice for causing a nuisance if allowed to spread.</a:t>
            </a:r>
            <a:endParaRPr lang="en-US" sz="1400" dirty="0">
              <a:ea typeface="+mn-lt"/>
              <a:cs typeface="+mn-lt"/>
            </a:endParaRPr>
          </a:p>
          <a:p>
            <a:r>
              <a:rPr lang="en-GB" sz="1400" dirty="0">
                <a:ea typeface="+mn-lt"/>
                <a:cs typeface="+mn-lt"/>
              </a:rPr>
              <a:t>The environment agency does not advertise specialist offering Japanese knotweed treatment. You must make sure that the specialist you use:</a:t>
            </a:r>
            <a:endParaRPr lang="en-US" sz="1400" dirty="0">
              <a:ea typeface="+mn-lt"/>
              <a:cs typeface="+mn-lt"/>
            </a:endParaRPr>
          </a:p>
          <a:p>
            <a:r>
              <a:rPr lang="en-GB" sz="1400" dirty="0">
                <a:ea typeface="+mn-lt"/>
                <a:cs typeface="+mn-lt"/>
              </a:rPr>
              <a:t>Operates within the conditions in the treatment and disposal of invasive non-native plants: RPS178.</a:t>
            </a:r>
            <a:endParaRPr lang="en-US" sz="1400" dirty="0">
              <a:ea typeface="+mn-lt"/>
              <a:cs typeface="+mn-lt"/>
            </a:endParaRPr>
          </a:p>
          <a:p>
            <a:r>
              <a:rPr lang="en-GB" sz="1400" dirty="0">
                <a:ea typeface="+mn-lt"/>
                <a:cs typeface="+mn-lt"/>
              </a:rPr>
              <a:t>Also obtain a relevant environment permit.</a:t>
            </a:r>
            <a:endParaRPr lang="en-US" sz="1400" dirty="0">
              <a:ea typeface="+mn-lt"/>
              <a:cs typeface="+mn-lt"/>
            </a:endParaRPr>
          </a:p>
          <a:p>
            <a:r>
              <a:rPr lang="en-GB" sz="1400" dirty="0">
                <a:ea typeface="+mn-lt"/>
                <a:cs typeface="+mn-lt"/>
              </a:rPr>
              <a:t>Specialist Japanese knotweed contractors must be registered waste carriers to safely remove the weed from site but check first before employing their services. </a:t>
            </a:r>
            <a:endParaRPr lang="en-US" sz="1400" dirty="0">
              <a:ea typeface="+mn-lt"/>
              <a:cs typeface="+mn-lt"/>
            </a:endParaRPr>
          </a:p>
          <a:p>
            <a:pPr marL="0" indent="0">
              <a:buNone/>
            </a:pPr>
            <a:r>
              <a:rPr lang="en-GB" sz="1400" dirty="0">
                <a:ea typeface="+mn-lt"/>
                <a:cs typeface="+mn-lt"/>
              </a:rPr>
              <a:t>You do not need to hire a specialist contractor to treat Japanese knotweed, but there are several companies that specialise in Japanese knotweed treatment. Many of these companies belong to one of these trade bodies:</a:t>
            </a:r>
          </a:p>
          <a:p>
            <a:pPr>
              <a:buFont typeface="Arial"/>
              <a:buChar char="•"/>
            </a:pPr>
            <a:r>
              <a:rPr lang="en-GB" sz="1400" dirty="0">
                <a:ea typeface="+mn-lt"/>
                <a:cs typeface="+mn-lt"/>
              </a:rPr>
              <a:t>Invasive Non-Native Specialists Association</a:t>
            </a:r>
          </a:p>
          <a:p>
            <a:pPr>
              <a:buFont typeface="Arial"/>
              <a:buChar char="•"/>
            </a:pPr>
            <a:r>
              <a:rPr lang="en-GB" sz="1400" dirty="0">
                <a:ea typeface="+mn-lt"/>
                <a:cs typeface="+mn-lt"/>
              </a:rPr>
              <a:t>Property Care Association</a:t>
            </a:r>
            <a:endParaRPr lang="en-GB" sz="1400" dirty="0"/>
          </a:p>
          <a:p>
            <a:pPr marL="0" indent="0">
              <a:buNone/>
            </a:pPr>
            <a:r>
              <a:rPr lang="en-GB" sz="1400" dirty="0">
                <a:ea typeface="+mn-lt"/>
                <a:cs typeface="+mn-lt"/>
              </a:rPr>
              <a:t>(Gov.uk)</a:t>
            </a:r>
            <a:endParaRPr lang="en-GB" sz="1400" dirty="0"/>
          </a:p>
        </p:txBody>
      </p:sp>
    </p:spTree>
    <p:extLst>
      <p:ext uri="{BB962C8B-B14F-4D97-AF65-F5344CB8AC3E}">
        <p14:creationId xmlns:p14="http://schemas.microsoft.com/office/powerpoint/2010/main" val="3542432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D93F-C2ED-4787-A841-AD9E8BC73479}"/>
              </a:ext>
            </a:extLst>
          </p:cNvPr>
          <p:cNvSpPr>
            <a:spLocks noGrp="1"/>
          </p:cNvSpPr>
          <p:nvPr>
            <p:ph type="title"/>
          </p:nvPr>
        </p:nvSpPr>
        <p:spPr>
          <a:xfrm>
            <a:off x="1141413" y="37493"/>
            <a:ext cx="9905998" cy="1478570"/>
          </a:xfrm>
        </p:spPr>
        <p:txBody>
          <a:bodyPr/>
          <a:lstStyle/>
          <a:p>
            <a:r>
              <a:rPr lang="en-GB"/>
              <a:t>Remedial measures offered to the client </a:t>
            </a:r>
          </a:p>
        </p:txBody>
      </p:sp>
      <p:sp>
        <p:nvSpPr>
          <p:cNvPr id="3" name="Content Placeholder 2">
            <a:extLst>
              <a:ext uri="{FF2B5EF4-FFF2-40B4-BE49-F238E27FC236}">
                <a16:creationId xmlns:a16="http://schemas.microsoft.com/office/drawing/2014/main" id="{6A6D149E-9E6C-47E1-94CA-0A6433DCE789}"/>
              </a:ext>
            </a:extLst>
          </p:cNvPr>
          <p:cNvSpPr>
            <a:spLocks noGrp="1"/>
          </p:cNvSpPr>
          <p:nvPr>
            <p:ph sz="half" idx="1"/>
          </p:nvPr>
        </p:nvSpPr>
        <p:spPr>
          <a:xfrm>
            <a:off x="846135" y="1306511"/>
            <a:ext cx="5583239" cy="5370514"/>
          </a:xfrm>
        </p:spPr>
        <p:txBody>
          <a:bodyPr vert="horz" lIns="91440" tIns="45720" rIns="91440" bIns="45720" rtlCol="0" anchor="t">
            <a:normAutofit fontScale="62500" lnSpcReduction="20000"/>
          </a:bodyPr>
          <a:lstStyle/>
          <a:p>
            <a:pPr marL="0" indent="0">
              <a:buNone/>
            </a:pPr>
            <a:r>
              <a:rPr lang="en-US" sz="1400" b="1" u="sng" dirty="0"/>
              <a:t>Spray with chemicals</a:t>
            </a:r>
            <a:endParaRPr lang="en-GB" sz="1400" b="1" u="sng"/>
          </a:p>
          <a:p>
            <a:r>
              <a:rPr lang="en-US" sz="1400" dirty="0">
                <a:ea typeface="+mn-lt"/>
                <a:cs typeface="+mn-lt"/>
              </a:rPr>
              <a:t>Spraying with chemicals can be an effective treatment to stop invasive plants from spreading. You must only use approved herbicides.</a:t>
            </a:r>
            <a:endParaRPr lang="en-US" sz="1400" dirty="0"/>
          </a:p>
          <a:p>
            <a:r>
              <a:rPr lang="en-US" sz="1400" dirty="0">
                <a:ea typeface="+mn-lt"/>
                <a:cs typeface="+mn-lt"/>
              </a:rPr>
              <a:t>You’ll have to re-spray. It usually takes 3 years to treat Japanese knotweed until the underground rhizomes become dormant.</a:t>
            </a:r>
            <a:endParaRPr lang="en-US" sz="1400" dirty="0"/>
          </a:p>
          <a:p>
            <a:pPr marL="0" indent="0">
              <a:buNone/>
            </a:pPr>
            <a:r>
              <a:rPr lang="en-US" sz="1400" dirty="0">
                <a:ea typeface="+mn-lt"/>
                <a:cs typeface="+mn-lt"/>
              </a:rPr>
              <a:t>You may need to do any or all the following when using chemicals:</a:t>
            </a:r>
            <a:endParaRPr lang="en-US" sz="1400" dirty="0"/>
          </a:p>
          <a:p>
            <a:r>
              <a:rPr lang="en-US" sz="1400" dirty="0">
                <a:ea typeface="+mn-lt"/>
                <a:cs typeface="+mn-lt"/>
              </a:rPr>
              <a:t>make sure anyone spraying holds a certificate of competence for herbicide use or works under direct supervision of a certificate holder</a:t>
            </a:r>
            <a:endParaRPr lang="en-US" sz="1400" dirty="0"/>
          </a:p>
          <a:p>
            <a:r>
              <a:rPr lang="en-US" sz="1400" dirty="0">
                <a:ea typeface="+mn-lt"/>
                <a:cs typeface="+mn-lt"/>
              </a:rPr>
              <a:t>carry out a Control of Substances Hazardous to Health assessment</a:t>
            </a:r>
            <a:endParaRPr lang="en-US" sz="1400" dirty="0"/>
          </a:p>
          <a:p>
            <a:r>
              <a:rPr lang="en-US" sz="1400" dirty="0">
                <a:ea typeface="+mn-lt"/>
                <a:cs typeface="+mn-lt"/>
              </a:rPr>
              <a:t>get permission from Natural England if the area is protected, for example sites of special scientific interest</a:t>
            </a:r>
            <a:endParaRPr lang="en-US" sz="1400" dirty="0"/>
          </a:p>
          <a:p>
            <a:r>
              <a:rPr lang="en-US" sz="1400" dirty="0">
                <a:ea typeface="+mn-lt"/>
                <a:cs typeface="+mn-lt"/>
              </a:rPr>
              <a:t>get permission from the Environment Agency if the plants are near water</a:t>
            </a:r>
            <a:endParaRPr lang="en-US" sz="1400" dirty="0"/>
          </a:p>
          <a:p>
            <a:pPr marL="0" indent="0">
              <a:buNone/>
            </a:pPr>
            <a:r>
              <a:rPr lang="en-US" sz="1400" dirty="0">
                <a:ea typeface="+mn-lt"/>
                <a:cs typeface="+mn-lt"/>
              </a:rPr>
              <a:t>You may need any of the following to dispose of certain chemicals:</a:t>
            </a:r>
            <a:endParaRPr lang="en-US" sz="1400" dirty="0"/>
          </a:p>
          <a:p>
            <a:r>
              <a:rPr lang="en-US" sz="1400" dirty="0">
                <a:ea typeface="+mn-lt"/>
                <a:cs typeface="+mn-lt"/>
              </a:rPr>
              <a:t>an environmental permit</a:t>
            </a:r>
            <a:endParaRPr lang="en-US" sz="1400" dirty="0"/>
          </a:p>
          <a:p>
            <a:r>
              <a:rPr lang="en-US" sz="1400" dirty="0">
                <a:ea typeface="+mn-lt"/>
                <a:cs typeface="+mn-lt"/>
              </a:rPr>
              <a:t>a waste exemption</a:t>
            </a:r>
            <a:endParaRPr lang="en-US" sz="1400" dirty="0"/>
          </a:p>
          <a:p>
            <a:r>
              <a:rPr lang="en-US" sz="1400" dirty="0">
                <a:ea typeface="+mn-lt"/>
                <a:cs typeface="+mn-lt"/>
              </a:rPr>
              <a:t>trade effluent consent</a:t>
            </a:r>
            <a:endParaRPr lang="en-US" sz="1400" dirty="0"/>
          </a:p>
          <a:p>
            <a:pPr marL="0" indent="0">
              <a:buNone/>
            </a:pPr>
            <a:r>
              <a:rPr lang="en-US" sz="1400" dirty="0">
                <a:ea typeface="+mn-lt"/>
                <a:cs typeface="+mn-lt"/>
              </a:rPr>
              <a:t>You must dispose of chemicals through a registered waste carrier to a permitted waste disposal facility.</a:t>
            </a:r>
            <a:endParaRPr lang="en-US" sz="1400" dirty="0"/>
          </a:p>
          <a:p>
            <a:pPr marL="0" indent="0">
              <a:buNone/>
            </a:pPr>
            <a:r>
              <a:rPr lang="en-US" sz="1400" dirty="0"/>
              <a:t>(Gov.uk)</a:t>
            </a:r>
          </a:p>
          <a:p>
            <a:pPr marL="0" indent="0">
              <a:buNone/>
            </a:pPr>
            <a:r>
              <a:rPr lang="en-US" dirty="0"/>
              <a:t/>
            </a:r>
            <a:br>
              <a:rPr lang="en-US" dirty="0"/>
            </a:br>
            <a:r>
              <a:rPr lang="en-US" dirty="0"/>
              <a:t/>
            </a:r>
            <a:br>
              <a:rPr lang="en-US" dirty="0"/>
            </a:br>
            <a:r>
              <a:rPr lang="en-GB" dirty="0"/>
              <a:t> </a:t>
            </a:r>
          </a:p>
        </p:txBody>
      </p:sp>
      <p:sp>
        <p:nvSpPr>
          <p:cNvPr id="4" name="Content Placeholder 3">
            <a:extLst>
              <a:ext uri="{FF2B5EF4-FFF2-40B4-BE49-F238E27FC236}">
                <a16:creationId xmlns:a16="http://schemas.microsoft.com/office/drawing/2014/main" id="{2942D8CF-7380-474E-9A80-9F269E0D6C29}"/>
              </a:ext>
            </a:extLst>
          </p:cNvPr>
          <p:cNvSpPr>
            <a:spLocks noGrp="1"/>
          </p:cNvSpPr>
          <p:nvPr>
            <p:ph sz="half" idx="2"/>
          </p:nvPr>
        </p:nvSpPr>
        <p:spPr>
          <a:xfrm>
            <a:off x="6477000" y="1306511"/>
            <a:ext cx="4484686" cy="5522914"/>
          </a:xfrm>
        </p:spPr>
        <p:txBody>
          <a:bodyPr vert="horz" lIns="91440" tIns="45720" rIns="91440" bIns="45720" rtlCol="0" anchor="t">
            <a:noAutofit/>
          </a:bodyPr>
          <a:lstStyle/>
          <a:p>
            <a:pPr marL="0" indent="0">
              <a:buNone/>
            </a:pPr>
            <a:r>
              <a:rPr lang="en-GB" sz="1200" b="1" u="sng" dirty="0"/>
              <a:t>Bury it</a:t>
            </a:r>
            <a:endParaRPr lang="en-US" sz="1200" b="1" u="sng"/>
          </a:p>
          <a:p>
            <a:pPr marL="0" indent="0">
              <a:buNone/>
            </a:pPr>
            <a:r>
              <a:rPr lang="en-GB" sz="1200" dirty="0">
                <a:ea typeface="+mn-lt"/>
                <a:cs typeface="+mn-lt"/>
              </a:rPr>
              <a:t>Before burying non-native invasive plant waste on your land, check with the Environment Agency to see if this is allowed. You will not normally be allowed to bury waste on land unless it’s at a landfill site that has a suitable permit.</a:t>
            </a:r>
            <a:endParaRPr lang="en-GB" sz="1200"/>
          </a:p>
          <a:p>
            <a:r>
              <a:rPr lang="en-GB" sz="1200" dirty="0">
                <a:ea typeface="+mn-lt"/>
                <a:cs typeface="+mn-lt"/>
              </a:rPr>
              <a:t>You can bury Japanese knotweed at the site it’s produced as long as you:</a:t>
            </a:r>
            <a:endParaRPr lang="en-GB" sz="1200"/>
          </a:p>
          <a:p>
            <a:r>
              <a:rPr lang="en-GB" sz="1200" dirty="0">
                <a:ea typeface="+mn-lt"/>
                <a:cs typeface="+mn-lt"/>
              </a:rPr>
              <a:t>bury it at a depth of at least 5 metres</a:t>
            </a:r>
            <a:endParaRPr lang="en-GB" sz="1200"/>
          </a:p>
          <a:p>
            <a:r>
              <a:rPr lang="en-GB" sz="1200" dirty="0">
                <a:ea typeface="+mn-lt"/>
                <a:cs typeface="+mn-lt"/>
              </a:rPr>
              <a:t>cover the plant remains with a material that does not allow the plant to grow through it (known as a root barrier membrane layer)</a:t>
            </a:r>
            <a:endParaRPr lang="en-GB" sz="1200"/>
          </a:p>
          <a:p>
            <a:pPr marL="0" indent="0">
              <a:buNone/>
            </a:pPr>
            <a:r>
              <a:rPr lang="en-GB" sz="1200" dirty="0">
                <a:ea typeface="+mn-lt"/>
                <a:cs typeface="+mn-lt"/>
              </a:rPr>
              <a:t>do not bury any other types of waste with it</a:t>
            </a:r>
            <a:endParaRPr lang="en-GB" sz="1200"/>
          </a:p>
          <a:p>
            <a:pPr marL="0" indent="0">
              <a:buNone/>
            </a:pPr>
            <a:r>
              <a:rPr lang="en-GB" sz="1200" dirty="0">
                <a:ea typeface="+mn-lt"/>
                <a:cs typeface="+mn-lt"/>
              </a:rPr>
              <a:t>Where it’s not possible to bury the plant 5 metres deep, you should wrap a root barrier membrane layer completely around the plant remains and bury them at a depth of at least 2 metres.</a:t>
            </a:r>
            <a:endParaRPr lang="en-GB" sz="1200"/>
          </a:p>
          <a:p>
            <a:pPr marL="0" indent="0">
              <a:buNone/>
            </a:pPr>
            <a:r>
              <a:rPr lang="en-GB" sz="1200" dirty="0">
                <a:ea typeface="+mn-lt"/>
                <a:cs typeface="+mn-lt"/>
              </a:rPr>
              <a:t>You may need to tell the Environment Agency a week before you intend to bury the plant waste.</a:t>
            </a:r>
            <a:endParaRPr lang="en-GB" sz="1200" dirty="0"/>
          </a:p>
          <a:p>
            <a:pPr marL="0" indent="0">
              <a:buNone/>
            </a:pPr>
            <a:r>
              <a:rPr lang="en-US" sz="1400" dirty="0"/>
              <a:t>(Gov.uk)</a:t>
            </a:r>
            <a:br>
              <a:rPr lang="en-US" sz="1400" dirty="0"/>
            </a:br>
            <a:endParaRPr lang="en-US"/>
          </a:p>
        </p:txBody>
      </p:sp>
    </p:spTree>
    <p:extLst>
      <p:ext uri="{BB962C8B-B14F-4D97-AF65-F5344CB8AC3E}">
        <p14:creationId xmlns:p14="http://schemas.microsoft.com/office/powerpoint/2010/main" val="1986518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1F5775D-87C7-49AF-8E29-6BC20640FEE3}"/>
              </a:ext>
            </a:extLst>
          </p:cNvPr>
          <p:cNvSpPr>
            <a:spLocks noGrp="1"/>
          </p:cNvSpPr>
          <p:nvPr>
            <p:ph sz="half" idx="2"/>
          </p:nvPr>
        </p:nvSpPr>
        <p:spPr>
          <a:xfrm>
            <a:off x="2118360" y="1304606"/>
            <a:ext cx="4875211" cy="3541714"/>
          </a:xfrm>
        </p:spPr>
        <p:txBody>
          <a:bodyPr vert="horz" lIns="91440" tIns="45720" rIns="91440" bIns="45720" rtlCol="0" anchor="t">
            <a:normAutofit fontScale="92500" lnSpcReduction="20000"/>
          </a:bodyPr>
          <a:lstStyle/>
          <a:p>
            <a:pPr marL="0" indent="0">
              <a:buNone/>
            </a:pPr>
            <a:r>
              <a:rPr lang="en-GB"/>
              <a:t>In conclusion we advise that the client move the knotweed to one part of the site, where it could be treated as it will be a more feasible option than having it removed and it offers the opportunity to eradicate the plant from the site in long run, however the second option  recommended is to have the knotweed  berried 5m deep and covered with protective membrane.</a:t>
            </a:r>
          </a:p>
        </p:txBody>
      </p:sp>
      <p:sp>
        <p:nvSpPr>
          <p:cNvPr id="5" name="TextBox 4">
            <a:extLst>
              <a:ext uri="{FF2B5EF4-FFF2-40B4-BE49-F238E27FC236}">
                <a16:creationId xmlns:a16="http://schemas.microsoft.com/office/drawing/2014/main" id="{9897A604-9D05-4463-AA09-0E97DF033B56}"/>
              </a:ext>
            </a:extLst>
          </p:cNvPr>
          <p:cNvSpPr txBox="1"/>
          <p:nvPr/>
        </p:nvSpPr>
        <p:spPr>
          <a:xfrm>
            <a:off x="2085975" y="247650"/>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CONCLUSION</a:t>
            </a:r>
          </a:p>
        </p:txBody>
      </p:sp>
    </p:spTree>
    <p:extLst>
      <p:ext uri="{BB962C8B-B14F-4D97-AF65-F5344CB8AC3E}">
        <p14:creationId xmlns:p14="http://schemas.microsoft.com/office/powerpoint/2010/main" val="3335963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F4164-36E6-4423-A429-174C1EACF546}"/>
              </a:ext>
            </a:extLst>
          </p:cNvPr>
          <p:cNvSpPr>
            <a:spLocks noGrp="1"/>
          </p:cNvSpPr>
          <p:nvPr>
            <p:ph type="title"/>
          </p:nvPr>
        </p:nvSpPr>
        <p:spPr>
          <a:xfrm>
            <a:off x="1204043" y="200984"/>
            <a:ext cx="9905998" cy="574178"/>
          </a:xfrm>
        </p:spPr>
        <p:txBody>
          <a:bodyPr>
            <a:normAutofit fontScale="90000"/>
          </a:bodyPr>
          <a:lstStyle/>
          <a:p>
            <a:r>
              <a:rPr kumimoji="0" lang="en-GB" sz="3600" b="0" i="0" u="none" strike="noStrike" kern="1200" cap="all" spc="0" normalizeH="0" baseline="0" noProof="0">
                <a:ln>
                  <a:noFill/>
                </a:ln>
                <a:solidFill>
                  <a:prstClr val="white"/>
                </a:solidFill>
                <a:effectLst/>
                <a:uLnTx/>
                <a:uFillTx/>
                <a:latin typeface="Tw Cen MT" panose="020B0602020104020603"/>
                <a:ea typeface="+mj-ea"/>
                <a:cs typeface="+mj-cs"/>
              </a:rPr>
              <a:t>rEFERENCES</a:t>
            </a:r>
            <a:endParaRPr lang="en-GB"/>
          </a:p>
        </p:txBody>
      </p:sp>
      <p:sp>
        <p:nvSpPr>
          <p:cNvPr id="3" name="Content Placeholder 2">
            <a:extLst>
              <a:ext uri="{FF2B5EF4-FFF2-40B4-BE49-F238E27FC236}">
                <a16:creationId xmlns:a16="http://schemas.microsoft.com/office/drawing/2014/main" id="{62C99435-A66D-4C06-A965-8B9C1F71439B}"/>
              </a:ext>
            </a:extLst>
          </p:cNvPr>
          <p:cNvSpPr>
            <a:spLocks noGrp="1"/>
          </p:cNvSpPr>
          <p:nvPr>
            <p:ph idx="1"/>
          </p:nvPr>
        </p:nvSpPr>
        <p:spPr>
          <a:xfrm>
            <a:off x="1141412" y="670779"/>
            <a:ext cx="9905999" cy="6140583"/>
          </a:xfrm>
        </p:spPr>
        <p:txBody>
          <a:bodyPr vert="horz" lIns="91440" tIns="45720" rIns="91440" bIns="45720" rtlCol="0" anchor="t">
            <a:no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lt"/>
                <a:cs typeface="+mn-lt"/>
              </a:rPr>
              <a:t>Angeloni, C. (2018). </a:t>
            </a:r>
            <a:r>
              <a:rPr kumimoji="0" lang="en-US" sz="1400" b="0" i="1" u="none" strike="noStrike" kern="1200" cap="none" spc="0" normalizeH="0" baseline="0" noProof="0">
                <a:ln>
                  <a:noFill/>
                </a:ln>
                <a:effectLst/>
                <a:uLnTx/>
                <a:uFillTx/>
                <a:latin typeface="Tw Cen MT" panose="020B0602020104020603"/>
                <a:ea typeface="+mn-lt"/>
                <a:cs typeface="+mn-lt"/>
              </a:rPr>
              <a:t>Japanese Knotweed knocks £20bn off value of UK property market. </a:t>
            </a:r>
            <a:r>
              <a:rPr kumimoji="0" lang="en-US" sz="1400" b="0" i="0" u="none" strike="noStrike" kern="1200" cap="none" spc="0" normalizeH="0" baseline="0" noProof="0">
                <a:ln>
                  <a:noFill/>
                </a:ln>
                <a:effectLst/>
                <a:uLnTx/>
                <a:uFillTx/>
                <a:latin typeface="Tw Cen MT" panose="020B0602020104020603"/>
                <a:ea typeface="+mn-lt"/>
                <a:cs typeface="+mn-lt"/>
              </a:rPr>
              <a:t>Independent. Available at: </a:t>
            </a:r>
            <a:r>
              <a:rPr kumimoji="0" lang="en-US" sz="1400" b="0" i="0" u="none" strike="noStrike" kern="1200" cap="none" spc="0" normalizeH="0" baseline="0" noProof="0">
                <a:ln>
                  <a:noFill/>
                </a:ln>
                <a:effectLst/>
                <a:uLnTx/>
                <a:uFillTx/>
                <a:latin typeface="Tw Cen MT" panose="020B0602020104020603"/>
                <a:ea typeface="+mn-lt"/>
                <a:cs typeface="+mn-lt"/>
                <a:hlinkClick r:id="rId2"/>
              </a:rPr>
              <a:t>https://www.independent.co.uk/news/business/news/japanese-knotweed-house-prices-property-value-mortgage-insurance-how-to-treat-a8557971.html</a:t>
            </a:r>
            <a:r>
              <a:rPr kumimoji="0" lang="en-US" sz="1400" b="0" i="0" u="none" strike="noStrike" kern="1200" cap="none" spc="0" normalizeH="0" baseline="0" noProof="0">
                <a:ln>
                  <a:noFill/>
                </a:ln>
                <a:effectLst/>
                <a:uLnTx/>
                <a:uFillTx/>
                <a:latin typeface="Tw Cen MT" panose="020B0602020104020603"/>
                <a:ea typeface="+mn-lt"/>
                <a:cs typeface="+mn-lt"/>
              </a:rPr>
              <a:t>. (Accessed 12 May 2020).</a:t>
            </a:r>
            <a:endParaRPr lang="en-US" sz="1800" b="0" i="0" u="none" strike="noStrike" kern="1200" cap="none" spc="0" normalizeH="0" baseline="0" noProof="0">
              <a:ln>
                <a:noFill/>
              </a:ln>
              <a:effectLst/>
              <a:uLnTx/>
              <a:uFillTx/>
              <a:latin typeface="Tw Cen MT" panose="020B0602020104020603"/>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1400" b="0" i="0" u="none" strike="noStrike" kern="1200" cap="none" spc="0" normalizeH="0" baseline="0" noProof="0">
              <a:ln>
                <a:noFill/>
              </a:ln>
              <a:solidFill>
                <a:prstClr val="white"/>
              </a:solidFill>
              <a:effectLst/>
              <a:uLnTx/>
              <a:uFillTx/>
              <a:latin typeface="Tw Cen MT" panose="020B0602020104020603"/>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ea"/>
                <a:cs typeface="+mn-cs"/>
              </a:rPr>
              <a:t>Bailey, J. (2013). </a:t>
            </a:r>
            <a:r>
              <a:rPr kumimoji="0" lang="en-US" sz="1400" b="0" i="1" u="none" strike="noStrike" kern="1200" cap="none" spc="0" normalizeH="0" baseline="0" noProof="0">
                <a:ln>
                  <a:noFill/>
                </a:ln>
                <a:effectLst/>
                <a:uLnTx/>
                <a:uFillTx/>
                <a:latin typeface="Tw Cen MT" panose="020B0602020104020603"/>
                <a:ea typeface="+mn-ea"/>
                <a:cs typeface="+mn-cs"/>
              </a:rPr>
              <a:t>The rise and fall of Japanese knotweed? </a:t>
            </a:r>
            <a:r>
              <a:rPr kumimoji="0" lang="en-US" sz="1400" b="0" i="0" u="none" strike="noStrike" kern="1200" cap="none" spc="0" normalizeH="0" baseline="0" noProof="0">
                <a:ln>
                  <a:noFill/>
                </a:ln>
                <a:effectLst/>
                <a:uLnTx/>
                <a:uFillTx/>
                <a:latin typeface="Tw Cen MT" panose="020B0602020104020603"/>
                <a:ea typeface="+mn-ea"/>
                <a:cs typeface="+mn-cs"/>
              </a:rPr>
              <a:t>In: Rotherham, I., Lambert, R., eds. Invasive and introduced plants and animals human perceptions, attitudes and approaches to management. New York: Routledge. 221-232</a:t>
            </a:r>
            <a:endParaRPr lang="en-US" sz="1800" b="0" i="0" u="none" strike="noStrike" kern="1200" cap="none" spc="0" normalizeH="0" baseline="0" noProof="0">
              <a:ln>
                <a:noFill/>
              </a:ln>
              <a:effectLst/>
              <a:uLnTx/>
              <a:uFillTx/>
              <a:latin typeface="Tw Cen MT" panose="020B0602020104020603"/>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1400" noProof="0">
              <a:solidFill>
                <a:prstClr val="white"/>
              </a:solidFill>
              <a:latin typeface="Tw Cen MT" panose="020B0602020104020603"/>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lt"/>
                <a:cs typeface="+mn-lt"/>
              </a:rPr>
              <a:t>Bailey, J. History of Japanese knotweed in Europe. Available at; </a:t>
            </a:r>
            <a:r>
              <a:rPr kumimoji="0" lang="en-US" sz="1400" b="0" i="0" u="none" strike="noStrike" kern="1200" cap="none" spc="0" normalizeH="0" baseline="0" noProof="0">
                <a:ln>
                  <a:noFill/>
                </a:ln>
                <a:effectLst/>
                <a:uLnTx/>
                <a:uFillTx/>
                <a:latin typeface="Tw Cen MT" panose="020B0602020104020603"/>
                <a:ea typeface="+mn-lt"/>
                <a:cs typeface="+mn-lt"/>
                <a:hlinkClick r:id="rId3"/>
              </a:rPr>
              <a:t>https://www2.le.ac.uk/departments/genetics/people/bailey/res/hist</a:t>
            </a:r>
            <a:r>
              <a:rPr kumimoji="0" lang="en-US" sz="1400" b="0" i="0" u="none" strike="noStrike" kern="1200" cap="none" spc="0" normalizeH="0" baseline="0" noProof="0">
                <a:ln>
                  <a:noFill/>
                </a:ln>
                <a:effectLst/>
                <a:uLnTx/>
                <a:uFillTx/>
                <a:latin typeface="Tw Cen MT" panose="020B0602020104020603"/>
                <a:ea typeface="+mn-lt"/>
                <a:cs typeface="+mn-lt"/>
              </a:rPr>
              <a:t>. (Accessed 11 May 2020).</a:t>
            </a:r>
            <a:endParaRPr lang="en-US" sz="1400" b="0" i="0" u="none" strike="noStrike" kern="1200" cap="none" spc="0" normalizeH="0" baseline="0" noProof="0">
              <a:ln>
                <a:noFill/>
              </a:ln>
              <a:effectLst/>
              <a:uLnTx/>
              <a:uFillTx/>
              <a:latin typeface="Tw Cen MT" panose="020B0602020104020603"/>
              <a:ea typeface="+mn-lt"/>
              <a:cs typeface="+mn-lt"/>
            </a:endParaRPr>
          </a:p>
          <a:p>
            <a:pPr marL="0" indent="0" algn="just">
              <a:lnSpc>
                <a:spcPct val="107000"/>
              </a:lnSpc>
              <a:spcAft>
                <a:spcPts val="800"/>
              </a:spcAft>
              <a:buNone/>
              <a:defRPr/>
            </a:pPr>
            <a:r>
              <a:rPr kumimoji="0" lang="en-GB" sz="1400" b="0" i="0" u="none" strike="noStrike" kern="1200" cap="none" spc="0" normalizeH="0" baseline="0" noProof="0">
                <a:ln>
                  <a:noFill/>
                </a:ln>
                <a:effectLst/>
                <a:uLnTx/>
                <a:uFillTx/>
                <a:latin typeface="Tw Cen MT"/>
                <a:ea typeface="Calibri" panose="020F0502020204030204" pitchFamily="34" charset="0"/>
                <a:cs typeface="Arial"/>
              </a:rPr>
              <a:t>BAILII (2007) </a:t>
            </a:r>
            <a:r>
              <a:rPr kumimoji="0" lang="en-GB" sz="1400" b="0" i="1" u="none" strike="noStrike" kern="1200" cap="none" spc="0" normalizeH="0" baseline="0" noProof="0">
                <a:ln>
                  <a:noFill/>
                </a:ln>
                <a:effectLst/>
                <a:uLnTx/>
                <a:uFillTx/>
                <a:latin typeface="Tw Cen MT"/>
                <a:ea typeface="Calibri" panose="020F0502020204030204" pitchFamily="34" charset="0"/>
                <a:cs typeface="Arial"/>
              </a:rPr>
              <a:t>England and Wales High Court (Administrative Court) Decisions. Neal Soil Suppliers Ltd v Environment Agency [2007] EWHC 2592 (Admin) (31 October 2007)</a:t>
            </a:r>
            <a:r>
              <a:rPr kumimoji="0" lang="en-GB" sz="1400" b="0" i="0" u="none" strike="noStrike" kern="1200" cap="none" spc="0" normalizeH="0" baseline="0" noProof="0">
                <a:ln>
                  <a:noFill/>
                </a:ln>
                <a:effectLst/>
                <a:uLnTx/>
                <a:uFillTx/>
                <a:latin typeface="Tw Cen MT"/>
                <a:ea typeface="Calibri" panose="020F0502020204030204" pitchFamily="34" charset="0"/>
                <a:cs typeface="Arial"/>
              </a:rPr>
              <a:t>. Available at: </a:t>
            </a:r>
            <a:r>
              <a:rPr kumimoji="0" lang="en-GB" sz="1400" b="0" i="0" u="sng" strike="noStrike" kern="1200" cap="none" spc="0" normalizeH="0" baseline="0" noProof="0">
                <a:ln>
                  <a:noFill/>
                </a:ln>
                <a:solidFill>
                  <a:srgbClr val="0563C1"/>
                </a:solidFill>
                <a:effectLst/>
                <a:uLnTx/>
                <a:uFillTx/>
                <a:latin typeface="Tw Cen MT"/>
                <a:ea typeface="Calibri" panose="020F0502020204030204" pitchFamily="34" charset="0"/>
                <a:cs typeface="Arial"/>
                <a:hlinkClick r:id="rId4"/>
              </a:rPr>
              <a:t>https://www.bailii.org/ew/cases/EWHC/Admin/2007/2592.html</a:t>
            </a:r>
            <a:r>
              <a:rPr kumimoji="0" lang="en-GB" sz="1400" b="0" i="0" u="none" strike="noStrike" kern="1200" cap="none" spc="0" normalizeH="0" baseline="0" noProof="0">
                <a:ln>
                  <a:noFill/>
                </a:ln>
                <a:effectLst/>
                <a:uLnTx/>
                <a:uFillTx/>
                <a:latin typeface="Tw Cen MT"/>
                <a:ea typeface="Calibri" panose="020F0502020204030204" pitchFamily="34" charset="0"/>
                <a:cs typeface="Arial"/>
              </a:rPr>
              <a:t> (Accessed 8th May 2020).</a:t>
            </a:r>
            <a:endParaRPr lang="en-GB" sz="1400">
              <a:latin typeface="Tw Cen MT"/>
              <a:ea typeface="Calibri" panose="020F0502020204030204" pitchFamily="34" charset="0"/>
              <a:cs typeface="Arial"/>
            </a:endParaRPr>
          </a:p>
          <a:p>
            <a:pPr marL="0" marR="0" lvl="0" indent="0" algn="just" defTabSz="914400">
              <a:lnSpc>
                <a:spcPct val="107000"/>
              </a:lnSpc>
              <a:spcBef>
                <a:spcPts val="1000"/>
              </a:spcBef>
              <a:spcAft>
                <a:spcPts val="800"/>
              </a:spcAft>
              <a:buClrTx/>
              <a:buSzPct val="125000"/>
              <a:buFont typeface="Arial" panose="020B0604020202020204" pitchFamily="34" charset="0"/>
              <a:buNone/>
              <a:tabLst/>
              <a:defRPr/>
            </a:pPr>
            <a:r>
              <a:rPr kumimoji="0" lang="en-GB" sz="1400" b="0" i="0" u="none" strike="noStrike" kern="1200" cap="none" spc="0" normalizeH="0" baseline="0" noProof="0">
                <a:ln>
                  <a:noFill/>
                </a:ln>
                <a:effectLst/>
                <a:uLnTx/>
                <a:uFillTx/>
                <a:latin typeface="Tw Cen MT"/>
                <a:ea typeface="Calibri" panose="020F0502020204030204" pitchFamily="34" charset="0"/>
                <a:cs typeface="Arial"/>
              </a:rPr>
              <a:t>BBC News (2018) </a:t>
            </a:r>
            <a:r>
              <a:rPr kumimoji="0" lang="en-GB" sz="1400" b="0" i="1" u="none" strike="noStrike" kern="1200" cap="none" spc="0" normalizeH="0" baseline="0" noProof="0">
                <a:ln>
                  <a:noFill/>
                </a:ln>
                <a:effectLst/>
                <a:uLnTx/>
                <a:uFillTx/>
                <a:latin typeface="Tw Cen MT" panose="020B0602020104020603"/>
                <a:ea typeface="Calibri" panose="020F0502020204030204" pitchFamily="34" charset="0"/>
                <a:cs typeface="Arial"/>
              </a:rPr>
              <a:t>Japanese knotweed: Property firm fined £18k over 'forest'</a:t>
            </a:r>
            <a:r>
              <a:rPr kumimoji="0" lang="en-GB" sz="1400" b="0" i="0" u="none" strike="noStrike" kern="1200" cap="none" spc="0" normalizeH="0" baseline="0" noProof="0">
                <a:ln>
                  <a:noFill/>
                </a:ln>
                <a:effectLst/>
                <a:uLnTx/>
                <a:uFillTx/>
                <a:latin typeface="Tw Cen MT" panose="020B0602020104020603"/>
                <a:ea typeface="Calibri" panose="020F0502020204030204" pitchFamily="34" charset="0"/>
                <a:cs typeface="Arial"/>
              </a:rPr>
              <a:t>. Available at: </a:t>
            </a:r>
            <a:r>
              <a:rPr kumimoji="0" lang="en-GB" sz="1400" b="0" i="0" u="sng" strike="noStrike" kern="1200" cap="none" spc="0" normalizeH="0" baseline="0" noProof="0">
                <a:ln>
                  <a:noFill/>
                </a:ln>
                <a:solidFill>
                  <a:srgbClr val="0563C1"/>
                </a:solidFill>
                <a:effectLst/>
                <a:uLnTx/>
                <a:uFillTx/>
                <a:latin typeface="Tw Cen MT" panose="020B0602020104020603"/>
                <a:ea typeface="Calibri" panose="020F0502020204030204" pitchFamily="34" charset="0"/>
                <a:cs typeface="Arial"/>
                <a:hlinkClick r:id="rId5"/>
              </a:rPr>
              <a:t>https://www.bbc.co.uk/news/uk-england-bristol-46470898</a:t>
            </a:r>
            <a:r>
              <a:rPr kumimoji="0" lang="en-GB" sz="1400" b="0" i="0" u="none" strike="noStrike" kern="1200" cap="none" spc="0" normalizeH="0" baseline="0" noProof="0">
                <a:ln>
                  <a:noFill/>
                </a:ln>
                <a:effectLst/>
                <a:uLnTx/>
                <a:uFillTx/>
                <a:latin typeface="Tw Cen MT" panose="020B0602020104020603"/>
                <a:ea typeface="Calibri" panose="020F0502020204030204" pitchFamily="34" charset="0"/>
                <a:cs typeface="Arial"/>
              </a:rPr>
              <a:t> (Accessed 4th May 2020).</a:t>
            </a:r>
            <a:endParaRPr lang="en-GB"/>
          </a:p>
          <a:p>
            <a:pPr algn="just" defTabSz="457200">
              <a:buSzTx/>
              <a:buNone/>
              <a:defRPr/>
            </a:pPr>
            <a:r>
              <a:rPr lang="en-GB" sz="1400">
                <a:ea typeface="+mn-lt"/>
                <a:cs typeface="+mn-lt"/>
              </a:rPr>
              <a:t>Biosecurity services. </a:t>
            </a:r>
            <a:r>
              <a:rPr lang="en-GB" sz="1400" i="1">
                <a:ea typeface="+mn-lt"/>
                <a:cs typeface="+mn-lt"/>
              </a:rPr>
              <a:t>What is Japanese Knotweed? </a:t>
            </a:r>
            <a:r>
              <a:rPr lang="en-GB" sz="1400">
                <a:ea typeface="+mn-lt"/>
                <a:cs typeface="+mn-lt"/>
              </a:rPr>
              <a:t>Available at: </a:t>
            </a:r>
            <a:r>
              <a:rPr lang="en-GB" sz="1400">
                <a:ea typeface="+mn-lt"/>
                <a:cs typeface="+mn-lt"/>
                <a:hlinkClick r:id="rId6"/>
              </a:rPr>
              <a:t>http://invasivespecies.ie/invasive-plants-japanese-knotweed/japanese-knotweed/</a:t>
            </a:r>
            <a:r>
              <a:rPr lang="en-GB" sz="1400">
                <a:ea typeface="+mn-lt"/>
                <a:cs typeface="+mn-lt"/>
              </a:rPr>
              <a:t>. (Accessed 15 May 2020) </a:t>
            </a:r>
            <a:endParaRPr lang="en-GB"/>
          </a:p>
          <a:p>
            <a:pPr marL="0" marR="0" lvl="0" indent="0" algn="just" defTabSz="457200" rtl="0" eaLnBrk="1" fontAlgn="auto" latinLnBrk="0" hangingPunct="1">
              <a:lnSpc>
                <a:spcPct val="107000"/>
              </a:lnSpc>
              <a:spcAft>
                <a:spcPts val="800"/>
              </a:spcAft>
              <a:buClrTx/>
              <a:buSzTx/>
              <a:buFont typeface="Arial" panose="020B0604020202020204" pitchFamily="34" charset="0"/>
              <a:buNone/>
              <a:tabLst/>
              <a:defRPr/>
            </a:pPr>
            <a:r>
              <a:rPr kumimoji="0" lang="en-GB" sz="1400" b="0" i="0" u="none" strike="noStrike" kern="1200" cap="none" spc="0" normalizeH="0" baseline="0" noProof="0">
                <a:ln>
                  <a:noFill/>
                </a:ln>
                <a:effectLst/>
                <a:uLnTx/>
                <a:uFillTx/>
                <a:latin typeface="Tw Cen MT" panose="020B0602020104020603"/>
                <a:ea typeface="Calibri" panose="020F0502020204030204" pitchFamily="34" charset="0"/>
                <a:cs typeface="Arial"/>
              </a:rPr>
              <a:t>Bristol City Council (2018) </a:t>
            </a:r>
            <a:r>
              <a:rPr kumimoji="0" lang="en-GB" sz="1400" b="0" i="1" u="none" strike="noStrike" kern="1200" cap="none" spc="0" normalizeH="0" baseline="0" noProof="0">
                <a:ln>
                  <a:noFill/>
                </a:ln>
                <a:effectLst/>
                <a:uLnTx/>
                <a:uFillTx/>
                <a:latin typeface="Tw Cen MT"/>
                <a:ea typeface="Calibri" panose="020F0502020204030204" pitchFamily="34" charset="0"/>
                <a:cs typeface="Arial"/>
              </a:rPr>
              <a:t>Property owner fined for failing to control Knotweed</a:t>
            </a:r>
            <a:r>
              <a:rPr kumimoji="0" lang="en-GB" sz="1400" b="0" i="0" u="none" strike="noStrike" kern="1200" cap="none" spc="0" normalizeH="0" baseline="0" noProof="0">
                <a:ln>
                  <a:noFill/>
                </a:ln>
                <a:effectLst/>
                <a:uLnTx/>
                <a:uFillTx/>
                <a:latin typeface="Tw Cen MT"/>
                <a:ea typeface="Calibri" panose="020F0502020204030204" pitchFamily="34" charset="0"/>
                <a:cs typeface="Arial"/>
              </a:rPr>
              <a:t>. Available at: </a:t>
            </a:r>
            <a:r>
              <a:rPr kumimoji="0" lang="en-GB" sz="1400" b="0" i="0" u="sng" strike="noStrike" kern="1200" cap="none" spc="0" normalizeH="0" baseline="0" noProof="0">
                <a:ln>
                  <a:noFill/>
                </a:ln>
                <a:solidFill>
                  <a:srgbClr val="0563C1"/>
                </a:solidFill>
                <a:effectLst/>
                <a:uLnTx/>
                <a:uFillTx/>
                <a:latin typeface="Tw Cen MT"/>
                <a:ea typeface="Calibri" panose="020F0502020204030204" pitchFamily="34" charset="0"/>
                <a:cs typeface="Arial"/>
                <a:hlinkClick r:id="rId7"/>
              </a:rPr>
              <a:t>https://news.bristol.gov.uk/news/property-owner-fined-for-failing-to-control-knotweed</a:t>
            </a:r>
            <a:r>
              <a:rPr kumimoji="0" lang="en-GB" sz="1400" b="0" i="0" u="none" strike="noStrike" kern="1200" cap="none" spc="0" normalizeH="0" baseline="0" noProof="0">
                <a:ln>
                  <a:noFill/>
                </a:ln>
                <a:effectLst/>
                <a:uLnTx/>
                <a:uFillTx/>
                <a:latin typeface="Tw Cen MT"/>
                <a:ea typeface="Calibri" panose="020F0502020204030204" pitchFamily="34" charset="0"/>
                <a:cs typeface="Arial"/>
              </a:rPr>
              <a:t> (Accessed 6th May 2020).</a:t>
            </a:r>
            <a:endParaRPr lang="en-US" sz="1400" b="0" i="0" u="none" strike="noStrike" kern="1200" cap="none" spc="0" normalizeH="0" baseline="0" noProof="0">
              <a:ln>
                <a:noFill/>
              </a:ln>
              <a:effectLst/>
              <a:uLnTx/>
              <a:uFillTx/>
              <a:latin typeface="Tw Cen MT"/>
              <a:ea typeface="+mn-lt"/>
              <a:cs typeface="Arial"/>
            </a:endParaRPr>
          </a:p>
          <a:p>
            <a:pPr marL="0" indent="0" algn="just">
              <a:lnSpc>
                <a:spcPct val="100000"/>
              </a:lnSpc>
              <a:spcBef>
                <a:spcPts val="0"/>
              </a:spcBef>
              <a:buNone/>
              <a:defRPr/>
            </a:pPr>
            <a:endParaRPr lang="en-GB" sz="1400">
              <a:latin typeface="Tw Cen MT"/>
              <a:ea typeface="Calibri" panose="020F0502020204030204" pitchFamily="34" charset="0"/>
              <a:cs typeface="Arial"/>
            </a:endParaRPr>
          </a:p>
          <a:p>
            <a:pPr marL="0" marR="0" lvl="0" indent="0" algn="just" defTabSz="914400">
              <a:lnSpc>
                <a:spcPct val="100000"/>
              </a:lnSpc>
              <a:spcBef>
                <a:spcPts val="0"/>
              </a:spcBef>
              <a:buClrTx/>
              <a:buSzPct val="125000"/>
              <a:buFontTx/>
              <a:buNone/>
              <a:tabLst/>
              <a:defRPr/>
            </a:pPr>
            <a:r>
              <a:rPr kumimoji="0" lang="en-GB" sz="1400" b="0" i="0" u="none" strike="noStrike" kern="1200" cap="none" spc="0" normalizeH="0" baseline="0" noProof="0">
                <a:ln>
                  <a:noFill/>
                </a:ln>
                <a:effectLst/>
                <a:uLnTx/>
                <a:uFillTx/>
                <a:latin typeface="Tw Cen MT"/>
                <a:ea typeface="Calibri" panose="020F0502020204030204" pitchFamily="34" charset="0"/>
                <a:cs typeface="Arial"/>
              </a:rPr>
              <a:t>Cork, T. (2018) </a:t>
            </a:r>
            <a:r>
              <a:rPr kumimoji="0" lang="en-GB" sz="1400" b="0" i="1" u="none" strike="noStrike" kern="1200" cap="none" spc="0" normalizeH="0" baseline="0" noProof="0">
                <a:ln>
                  <a:noFill/>
                </a:ln>
                <a:effectLst/>
                <a:uLnTx/>
                <a:uFillTx/>
                <a:latin typeface="Tw Cen MT"/>
                <a:ea typeface="Calibri" panose="020F0502020204030204" pitchFamily="34" charset="0"/>
                <a:cs typeface="Arial"/>
              </a:rPr>
              <a:t>Landlord fined for Japanese knotweed jungle in back garden</a:t>
            </a:r>
            <a:r>
              <a:rPr kumimoji="0" lang="en-GB" sz="1400" b="0" i="0" u="none" strike="noStrike" kern="1200" cap="none" spc="0" normalizeH="0" baseline="0" noProof="0">
                <a:ln>
                  <a:noFill/>
                </a:ln>
                <a:effectLst/>
                <a:uLnTx/>
                <a:uFillTx/>
                <a:latin typeface="Tw Cen MT"/>
                <a:ea typeface="Calibri" panose="020F0502020204030204" pitchFamily="34" charset="0"/>
                <a:cs typeface="Arial"/>
              </a:rPr>
              <a:t>. Available at: </a:t>
            </a:r>
            <a:r>
              <a:rPr kumimoji="0" lang="en-GB" sz="1400" b="0" i="0" u="sng" strike="noStrike" kern="1200" cap="none" spc="0" normalizeH="0" baseline="0" noProof="0">
                <a:ln>
                  <a:noFill/>
                </a:ln>
                <a:solidFill>
                  <a:srgbClr val="0563C1"/>
                </a:solidFill>
                <a:effectLst/>
                <a:uLnTx/>
                <a:uFillTx/>
                <a:latin typeface="Tw Cen MT"/>
                <a:ea typeface="Calibri" panose="020F0502020204030204" pitchFamily="34" charset="0"/>
                <a:cs typeface="Arial"/>
                <a:hlinkClick r:id="rId8"/>
              </a:rPr>
              <a:t>https://www.bristolpost.co.uk/news/bristol-news/landlord-fined-japanese-knotweed-jungle-2303335</a:t>
            </a:r>
            <a:r>
              <a:rPr kumimoji="0" lang="en-GB" sz="1400" b="0" i="0" u="none" strike="noStrike" kern="1200" cap="none" spc="0" normalizeH="0" baseline="0" noProof="0">
                <a:ln>
                  <a:noFill/>
                </a:ln>
                <a:effectLst/>
                <a:uLnTx/>
                <a:uFillTx/>
                <a:latin typeface="Tw Cen MT"/>
                <a:ea typeface="Calibri" panose="020F0502020204030204" pitchFamily="34" charset="0"/>
                <a:cs typeface="Arial"/>
              </a:rPr>
              <a:t> (Accessed 6th May 2020).</a:t>
            </a:r>
            <a:endParaRPr lang="en-GB" sz="1400" b="0" i="0" u="none" strike="noStrike" kern="1200" cap="none" spc="0" normalizeH="0" baseline="0" noProof="0">
              <a:ln>
                <a:noFill/>
              </a:ln>
              <a:effectLst/>
              <a:uLnTx/>
              <a:uFillTx/>
              <a:latin typeface="Tw Cen MT"/>
              <a:ea typeface="Calibri" panose="020F0502020204030204" pitchFamily="34" charset="0"/>
              <a:cs typeface="Arial"/>
            </a:endParaRPr>
          </a:p>
          <a:p>
            <a:pPr marL="0" indent="0" algn="just" defTabSz="457200">
              <a:lnSpc>
                <a:spcPct val="100000"/>
              </a:lnSpc>
              <a:spcBef>
                <a:spcPts val="0"/>
              </a:spcBef>
              <a:buSzTx/>
              <a:buNone/>
              <a:defRPr/>
            </a:pPr>
            <a:r>
              <a:rPr kumimoji="0" lang="en-US" sz="1400" b="0" i="0" u="none" strike="noStrike" kern="1200" cap="none" spc="0" normalizeH="0" baseline="0" noProof="0">
                <a:ln>
                  <a:noFill/>
                </a:ln>
                <a:effectLst/>
                <a:uLnTx/>
                <a:uFillTx/>
                <a:latin typeface="Tw Cen MT" panose="020B0602020104020603"/>
                <a:ea typeface="+mn-lt"/>
                <a:cs typeface="+mn-lt"/>
              </a:rPr>
              <a:t>Environmental Protection Act 1990, Part 2, Section 33. Prohibition on </a:t>
            </a:r>
            <a:r>
              <a:rPr kumimoji="0" lang="en-GB" sz="1400" b="0" i="0" u="none" strike="noStrike" kern="1200" cap="none" spc="0" normalizeH="0" baseline="0">
                <a:ln>
                  <a:noFill/>
                </a:ln>
                <a:effectLst/>
                <a:uLnTx/>
                <a:uFillTx/>
                <a:latin typeface="Tw Cen MT" panose="020B0602020104020603"/>
                <a:ea typeface="+mn-lt"/>
                <a:cs typeface="+mn-lt"/>
              </a:rPr>
              <a:t>unauthorised</a:t>
            </a:r>
            <a:r>
              <a:rPr kumimoji="0" lang="en-US" sz="1400" b="0" i="0" u="none" strike="noStrike" kern="1200" cap="none" spc="0" normalizeH="0" baseline="0" noProof="0">
                <a:ln>
                  <a:noFill/>
                </a:ln>
                <a:effectLst/>
                <a:uLnTx/>
                <a:uFillTx/>
                <a:latin typeface="Tw Cen MT" panose="020B0602020104020603"/>
                <a:ea typeface="+mn-lt"/>
                <a:cs typeface="+mn-lt"/>
              </a:rPr>
              <a:t> or harmful deposit, treatment or disposal etc. of waste. Available at: </a:t>
            </a:r>
            <a:r>
              <a:rPr kumimoji="0" lang="en-US" sz="1400" b="0" i="0" u="none" strike="noStrike" kern="1200" cap="none" spc="0" normalizeH="0" baseline="0" noProof="0">
                <a:ln>
                  <a:noFill/>
                </a:ln>
                <a:effectLst/>
                <a:uLnTx/>
                <a:uFillTx/>
                <a:latin typeface="Tw Cen MT" panose="020B0602020104020603"/>
                <a:ea typeface="+mn-lt"/>
                <a:cs typeface="+mn-lt"/>
                <a:hlinkClick r:id="rId9"/>
              </a:rPr>
              <a:t>http://www.legislation.gov.uk/ukpga/1990/43/section/33</a:t>
            </a:r>
            <a:r>
              <a:rPr lang="en-US" sz="1400">
                <a:latin typeface="Tw Cen MT" panose="020B0602020104020603"/>
                <a:ea typeface="+mn-lt"/>
                <a:cs typeface="+mn-lt"/>
              </a:rPr>
              <a:t> </a:t>
            </a:r>
            <a:r>
              <a:rPr kumimoji="0" lang="en-US" sz="1400" b="0" i="0" u="none" strike="noStrike" kern="1200" cap="none" spc="0" normalizeH="0" baseline="0" noProof="0">
                <a:ln>
                  <a:noFill/>
                </a:ln>
                <a:effectLst/>
                <a:uLnTx/>
                <a:uFillTx/>
                <a:latin typeface="Tw Cen MT" panose="020B0602020104020603"/>
                <a:ea typeface="+mn-lt"/>
                <a:cs typeface="+mn-lt"/>
              </a:rPr>
              <a:t> Accessed 4th May 2020).</a:t>
            </a:r>
            <a:endParaRPr lang="en-US" sz="1400" b="0" i="0" u="none" strike="noStrike" kern="1200" cap="none" spc="0" normalizeH="0" baseline="0" noProof="0">
              <a:ln>
                <a:noFill/>
              </a:ln>
              <a:effectLst/>
              <a:uLnTx/>
              <a:uFillTx/>
              <a:latin typeface="Tw Cen MT" panose="020B0602020104020603"/>
              <a:ea typeface="+mn-lt"/>
              <a:cs typeface="+mn-lt"/>
            </a:endParaRPr>
          </a:p>
        </p:txBody>
      </p:sp>
    </p:spTree>
    <p:extLst>
      <p:ext uri="{BB962C8B-B14F-4D97-AF65-F5344CB8AC3E}">
        <p14:creationId xmlns:p14="http://schemas.microsoft.com/office/powerpoint/2010/main" val="1538424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F4164-36E6-4423-A429-174C1EACF546}"/>
              </a:ext>
            </a:extLst>
          </p:cNvPr>
          <p:cNvSpPr>
            <a:spLocks noGrp="1"/>
          </p:cNvSpPr>
          <p:nvPr>
            <p:ph type="title"/>
          </p:nvPr>
        </p:nvSpPr>
        <p:spPr>
          <a:xfrm>
            <a:off x="1141413" y="180107"/>
            <a:ext cx="9905998" cy="574178"/>
          </a:xfrm>
        </p:spPr>
        <p:txBody>
          <a:bodyPr>
            <a:normAutofit fontScale="90000"/>
          </a:bodyPr>
          <a:lstStyle/>
          <a:p>
            <a:r>
              <a:rPr kumimoji="0" lang="en-GB" sz="3600" b="0" i="0" u="none" strike="noStrike" kern="1200" cap="all" spc="0" normalizeH="0" baseline="0" noProof="0">
                <a:ln>
                  <a:noFill/>
                </a:ln>
                <a:solidFill>
                  <a:prstClr val="white"/>
                </a:solidFill>
                <a:effectLst/>
                <a:uLnTx/>
                <a:uFillTx/>
                <a:latin typeface="Tw Cen MT" panose="020B0602020104020603"/>
                <a:ea typeface="+mj-ea"/>
                <a:cs typeface="+mj-cs"/>
              </a:rPr>
              <a:t>rEFERENCES</a:t>
            </a:r>
            <a:endParaRPr lang="en-GB"/>
          </a:p>
        </p:txBody>
      </p:sp>
      <p:sp>
        <p:nvSpPr>
          <p:cNvPr id="3" name="Content Placeholder 2">
            <a:extLst>
              <a:ext uri="{FF2B5EF4-FFF2-40B4-BE49-F238E27FC236}">
                <a16:creationId xmlns:a16="http://schemas.microsoft.com/office/drawing/2014/main" id="{62C99435-A66D-4C06-A965-8B9C1F71439B}"/>
              </a:ext>
            </a:extLst>
          </p:cNvPr>
          <p:cNvSpPr>
            <a:spLocks noGrp="1"/>
          </p:cNvSpPr>
          <p:nvPr>
            <p:ph idx="1"/>
          </p:nvPr>
        </p:nvSpPr>
        <p:spPr>
          <a:xfrm>
            <a:off x="1141412" y="754285"/>
            <a:ext cx="10354847" cy="6004886"/>
          </a:xfrm>
        </p:spPr>
        <p:txBody>
          <a:bodyPr vert="horz" lIns="91440" tIns="45720" rIns="91440" bIns="45720" rtlCol="0" anchor="t">
            <a:noAutofit/>
          </a:bodyPr>
          <a:lstStyle/>
          <a:p>
            <a:pPr marL="0" indent="0" algn="just">
              <a:lnSpc>
                <a:spcPct val="100000"/>
              </a:lnSpc>
              <a:spcAft>
                <a:spcPts val="800"/>
              </a:spcAft>
              <a:buNone/>
            </a:pPr>
            <a:r>
              <a:rPr lang="en-GB" sz="1400">
                <a:effectLst/>
                <a:latin typeface="Tw Cen MT"/>
                <a:ea typeface="Calibri" panose="020F0502020204030204" pitchFamily="34" charset="0"/>
                <a:cs typeface="Arial"/>
              </a:rPr>
              <a:t>Environmental Protection Act 1990, Part 2, Section 34. </a:t>
            </a:r>
            <a:r>
              <a:rPr lang="en-GB" sz="1400" i="1">
                <a:effectLst/>
                <a:latin typeface="Tw Cen MT"/>
                <a:ea typeface="Calibri" panose="020F0502020204030204" pitchFamily="34" charset="0"/>
                <a:cs typeface="Arial"/>
              </a:rPr>
              <a:t>Duty of care etc</a:t>
            </a:r>
            <a:r>
              <a:rPr lang="en-GB" sz="1400">
                <a:effectLst/>
                <a:latin typeface="Tw Cen MT"/>
                <a:ea typeface="Calibri" panose="020F0502020204030204" pitchFamily="34" charset="0"/>
                <a:cs typeface="Arial"/>
              </a:rPr>
              <a:t>. as respects waste. Available at: </a:t>
            </a:r>
            <a:r>
              <a:rPr lang="en-GB" sz="1400" u="sng">
                <a:solidFill>
                  <a:srgbClr val="0563C1"/>
                </a:solidFill>
                <a:effectLst/>
                <a:latin typeface="Tw Cen MT"/>
                <a:ea typeface="Calibri" panose="020F0502020204030204" pitchFamily="34" charset="0"/>
                <a:cs typeface="Arial"/>
                <a:hlinkClick r:id="rId2"/>
              </a:rPr>
              <a:t>http://www.legislation.gov.uk/ukpga/1990/43/section/34</a:t>
            </a:r>
            <a:r>
              <a:rPr lang="en-GB" sz="1400">
                <a:effectLst/>
                <a:latin typeface="Tw Cen MT"/>
                <a:ea typeface="Calibri" panose="020F0502020204030204" pitchFamily="34" charset="0"/>
                <a:cs typeface="Arial"/>
              </a:rPr>
              <a:t> (Accessed 4th May 2020).</a:t>
            </a:r>
            <a:endParaRPr lang="en-GB" sz="1100">
              <a:latin typeface="Tw Cen MT"/>
              <a:ea typeface="Calibri" panose="020F0502020204030204" pitchFamily="34" charset="0"/>
              <a:cs typeface="Arial"/>
            </a:endParaRPr>
          </a:p>
          <a:p>
            <a:pPr marL="0" indent="0" algn="just">
              <a:lnSpc>
                <a:spcPct val="100000"/>
              </a:lnSpc>
              <a:spcAft>
                <a:spcPts val="800"/>
              </a:spcAft>
              <a:buNone/>
            </a:pPr>
            <a:r>
              <a:rPr lang="en-GB" sz="1400">
                <a:effectLst/>
                <a:latin typeface="Tw Cen MT"/>
                <a:ea typeface="Calibri" panose="020F0502020204030204" pitchFamily="34" charset="0"/>
                <a:cs typeface="Arial"/>
              </a:rPr>
              <a:t>Home Office (2019) Anti-social Behaviour, Crime and Policing Act 2014: </a:t>
            </a:r>
            <a:r>
              <a:rPr lang="en-GB" sz="1400" i="1">
                <a:effectLst/>
                <a:latin typeface="Tw Cen MT"/>
                <a:ea typeface="Calibri" panose="020F0502020204030204" pitchFamily="34" charset="0"/>
                <a:cs typeface="Arial"/>
              </a:rPr>
              <a:t>Anti-social behaviour powers. Statutory guidance for frontline professionals</a:t>
            </a:r>
            <a:r>
              <a:rPr lang="en-GB" sz="1400">
                <a:effectLst/>
                <a:latin typeface="Tw Cen MT"/>
                <a:ea typeface="Calibri" panose="020F0502020204030204" pitchFamily="34" charset="0"/>
                <a:cs typeface="Arial"/>
              </a:rPr>
              <a:t>. Available at: </a:t>
            </a:r>
            <a:r>
              <a:rPr lang="en-GB" sz="1400" u="sng">
                <a:solidFill>
                  <a:srgbClr val="0563C1"/>
                </a:solidFill>
                <a:effectLst/>
                <a:latin typeface="Tw Cen MT"/>
                <a:ea typeface="Calibri" panose="020F0502020204030204" pitchFamily="34" charset="0"/>
                <a:cs typeface="Arial"/>
                <a:hlinkClick r:id="rId3"/>
              </a:rPr>
              <a:t>https://assets.publishing.service.gov.uk/government/uploads/system/uploads/attachment_data/file/823316/2019-08-05_ASB_Revised_Statutory_Guidance_V2.2.pdf</a:t>
            </a:r>
            <a:r>
              <a:rPr lang="en-GB" sz="1400">
                <a:effectLst/>
                <a:latin typeface="Tw Cen MT"/>
                <a:ea typeface="Calibri" panose="020F0502020204030204" pitchFamily="34" charset="0"/>
                <a:cs typeface="Arial"/>
              </a:rPr>
              <a:t> (Accessed 27th April 2020).</a:t>
            </a:r>
            <a:endParaRPr lang="en-GB" sz="1100">
              <a:latin typeface="Tw Cen MT"/>
              <a:ea typeface="Calibri" panose="020F0502020204030204" pitchFamily="34" charset="0"/>
              <a:cs typeface="Arial"/>
            </a:endParaRPr>
          </a:p>
          <a:p>
            <a:pPr marL="0" indent="0" algn="just">
              <a:lnSpc>
                <a:spcPct val="100000"/>
              </a:lnSpc>
              <a:spcAft>
                <a:spcPts val="800"/>
              </a:spcAft>
              <a:buNone/>
            </a:pPr>
            <a:r>
              <a:rPr lang="en-GB" sz="1400">
                <a:effectLst/>
                <a:latin typeface="Tw Cen MT"/>
                <a:ea typeface="Calibri" panose="020F0502020204030204" pitchFamily="34" charset="0"/>
                <a:cs typeface="Arial"/>
              </a:rPr>
              <a:t>Judiciary (2018) </a:t>
            </a:r>
            <a:r>
              <a:rPr lang="en-GB" sz="1400" i="1">
                <a:effectLst/>
                <a:latin typeface="Tw Cen MT"/>
                <a:ea typeface="Calibri" panose="020F0502020204030204" pitchFamily="34" charset="0"/>
                <a:cs typeface="Arial"/>
              </a:rPr>
              <a:t>Network Rail Infrastructure Limited v Williams and </a:t>
            </a:r>
            <a:r>
              <a:rPr lang="en-GB" sz="1400" i="1" err="1">
                <a:effectLst/>
                <a:latin typeface="Tw Cen MT"/>
                <a:ea typeface="Calibri" panose="020F0502020204030204" pitchFamily="34" charset="0"/>
                <a:cs typeface="Arial"/>
              </a:rPr>
              <a:t>Waistell</a:t>
            </a:r>
            <a:r>
              <a:rPr lang="en-GB" sz="1400">
                <a:effectLst/>
                <a:latin typeface="Tw Cen MT"/>
                <a:ea typeface="Calibri" panose="020F0502020204030204" pitchFamily="34" charset="0"/>
                <a:cs typeface="Arial"/>
              </a:rPr>
              <a:t> [2018 EWCA </a:t>
            </a:r>
            <a:r>
              <a:rPr lang="en-GB" sz="1400" err="1">
                <a:effectLst/>
                <a:latin typeface="Tw Cen MT"/>
                <a:ea typeface="Calibri" panose="020F0502020204030204" pitchFamily="34" charset="0"/>
                <a:cs typeface="Arial"/>
              </a:rPr>
              <a:t>Civ</a:t>
            </a:r>
            <a:r>
              <a:rPr lang="en-GB" sz="1400">
                <a:effectLst/>
                <a:latin typeface="Tw Cen MT"/>
                <a:ea typeface="Calibri" panose="020F0502020204030204" pitchFamily="34" charset="0"/>
                <a:cs typeface="Arial"/>
              </a:rPr>
              <a:t> 1514. Available at: </a:t>
            </a:r>
            <a:r>
              <a:rPr lang="en-GB" sz="1400" u="sng">
                <a:solidFill>
                  <a:srgbClr val="0563C1"/>
                </a:solidFill>
                <a:effectLst/>
                <a:latin typeface="Tw Cen MT"/>
                <a:ea typeface="Calibri" panose="020F0502020204030204" pitchFamily="34" charset="0"/>
                <a:cs typeface="Arial"/>
                <a:hlinkClick r:id="rId4"/>
              </a:rPr>
              <a:t>https://www.judiciary.uk/wp-content/uploads/2018/07/network-rail-v-williams-judgment.pdf</a:t>
            </a:r>
            <a:r>
              <a:rPr lang="en-GB" sz="1400">
                <a:effectLst/>
                <a:latin typeface="Tw Cen MT"/>
                <a:ea typeface="Calibri" panose="020F0502020204030204" pitchFamily="34" charset="0"/>
                <a:cs typeface="Arial"/>
              </a:rPr>
              <a:t> (Accessed 5th May 2020).</a:t>
            </a:r>
            <a:endParaRPr lang="en-GB" sz="1100">
              <a:effectLst/>
              <a:latin typeface="Calibri"/>
              <a:ea typeface="Calibri" panose="020F0502020204030204" pitchFamily="34" charset="0"/>
              <a:cs typeface="Times New Roman" panose="02020603050405020304" pitchFamily="18" charset="0"/>
            </a:endParaRPr>
          </a:p>
          <a:p>
            <a:pPr marL="0" indent="0" algn="just" defTabSz="457200">
              <a:lnSpc>
                <a:spcPct val="100000"/>
              </a:lnSpc>
              <a:spcAft>
                <a:spcPts val="800"/>
              </a:spcAft>
              <a:buSzTx/>
              <a:buNone/>
              <a:defRPr/>
            </a:pPr>
            <a:r>
              <a:rPr lang="en-GB" sz="1400">
                <a:ea typeface="+mn-lt"/>
                <a:cs typeface="Arial"/>
              </a:rPr>
              <a:t>Martini, P, (2019) </a:t>
            </a:r>
            <a:r>
              <a:rPr lang="en-GB" sz="1400"/>
              <a:t>Japanese Knotweed Law &amp; Legal Advice</a:t>
            </a:r>
            <a:r>
              <a:rPr lang="en-GB" sz="1400">
                <a:ea typeface="+mn-lt"/>
                <a:cs typeface="+mn-lt"/>
              </a:rPr>
              <a:t> </a:t>
            </a:r>
            <a:r>
              <a:rPr lang="en-US" sz="1400">
                <a:ea typeface="+mn-lt"/>
                <a:cs typeface="+mn-lt"/>
                <a:hlinkClick r:id="rId5"/>
              </a:rPr>
              <a:t>https://www.knotweedhelp.com/japanese-knotweed-law-legal-advice-guidelines/#Laws_controlling_Japanese_knotweed</a:t>
            </a:r>
            <a:r>
              <a:rPr lang="en-US">
                <a:ea typeface="+mn-lt"/>
                <a:cs typeface="+mn-lt"/>
              </a:rPr>
              <a:t> </a:t>
            </a:r>
            <a:r>
              <a:rPr lang="en-US" sz="1400">
                <a:ea typeface="+mn-lt"/>
                <a:cs typeface="+mn-lt"/>
              </a:rPr>
              <a:t>Accessed 14th May 2020)</a:t>
            </a:r>
            <a:endParaRPr lang="en-US"/>
          </a:p>
          <a:p>
            <a:pPr marL="0" marR="0" lvl="0" indent="0" algn="just" defTabSz="457200">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lt"/>
                <a:cs typeface="+mn-lt"/>
              </a:rPr>
              <a:t>Kurose, D., </a:t>
            </a:r>
            <a:r>
              <a:rPr kumimoji="0" lang="en-US" sz="1400" b="0" i="0" u="none" strike="noStrike" kern="1200" cap="none" spc="0" normalizeH="0" baseline="0" noProof="0" err="1">
                <a:ln>
                  <a:noFill/>
                </a:ln>
                <a:effectLst/>
                <a:uLnTx/>
                <a:uFillTx/>
                <a:latin typeface="Tw Cen MT" panose="020B0602020104020603"/>
                <a:ea typeface="+mn-lt"/>
                <a:cs typeface="+mn-lt"/>
              </a:rPr>
              <a:t>Renals</a:t>
            </a:r>
            <a:r>
              <a:rPr kumimoji="0" lang="en-US" sz="1400" b="0" i="0" u="none" strike="noStrike" kern="1200" cap="none" spc="0" normalizeH="0" baseline="0" noProof="0">
                <a:ln>
                  <a:noFill/>
                </a:ln>
                <a:effectLst/>
                <a:uLnTx/>
                <a:uFillTx/>
                <a:latin typeface="Tw Cen MT" panose="020B0602020104020603"/>
                <a:ea typeface="+mn-lt"/>
                <a:cs typeface="+mn-lt"/>
              </a:rPr>
              <a:t>, T., Shaw, R., Furuya, N., Takagi, M., Evans, H. (2006). </a:t>
            </a:r>
            <a:r>
              <a:rPr kumimoji="0" lang="en-US" sz="1400" b="0" i="1" u="none" strike="noStrike" kern="1200" cap="none" spc="0" normalizeH="0" baseline="0" noProof="0" err="1">
                <a:ln>
                  <a:noFill/>
                </a:ln>
                <a:effectLst/>
                <a:uLnTx/>
                <a:uFillTx/>
                <a:latin typeface="Tw Cen MT" panose="020B0602020104020603"/>
                <a:ea typeface="+mn-lt"/>
                <a:cs typeface="+mn-lt"/>
              </a:rPr>
              <a:t>Fallopia</a:t>
            </a:r>
            <a:r>
              <a:rPr kumimoji="0" lang="en-US" sz="1400" b="0" i="1" u="none" strike="noStrike" kern="1200" cap="none" spc="0" normalizeH="0" baseline="0" noProof="0">
                <a:ln>
                  <a:noFill/>
                </a:ln>
                <a:effectLst/>
                <a:uLnTx/>
                <a:uFillTx/>
                <a:latin typeface="Tw Cen MT" panose="020B0602020104020603"/>
                <a:ea typeface="+mn-lt"/>
                <a:cs typeface="+mn-lt"/>
              </a:rPr>
              <a:t> japonica, an increasingly intractable weed problem in the UK: Can fungi help cut through this Gordian knot? </a:t>
            </a:r>
            <a:r>
              <a:rPr kumimoji="0" lang="en-US" sz="1400" b="0" i="0" u="none" strike="noStrike" kern="1200" cap="none" spc="0" normalizeH="0" baseline="0" noProof="0">
                <a:ln>
                  <a:noFill/>
                </a:ln>
                <a:effectLst/>
                <a:uLnTx/>
                <a:uFillTx/>
                <a:latin typeface="Tw Cen MT" panose="020B0602020104020603"/>
                <a:ea typeface="+mn-lt"/>
                <a:cs typeface="+mn-lt"/>
              </a:rPr>
              <a:t>Mycologist, Volume 20, Issue 4, Pages 126-129.</a:t>
            </a:r>
            <a:endParaRPr lang="en-US"/>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1400" noProof="0">
              <a:solidFill>
                <a:prstClr val="white"/>
              </a:solidFill>
              <a:latin typeface="Tw Cen MT" panose="020B0602020104020603"/>
              <a:ea typeface="+mn-lt"/>
              <a:cs typeface="+mn-lt"/>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lt"/>
                <a:cs typeface="+mn-lt"/>
              </a:rPr>
              <a:t>Mansfield, L. (2017). </a:t>
            </a:r>
            <a:r>
              <a:rPr kumimoji="0" lang="en-US" sz="1400" b="0" i="1" u="none" strike="noStrike" kern="1200" cap="none" spc="0" normalizeH="0" baseline="0" noProof="0">
                <a:ln>
                  <a:noFill/>
                </a:ln>
                <a:effectLst/>
                <a:uLnTx/>
                <a:uFillTx/>
                <a:latin typeface="Tw Cen MT" panose="020B0602020104020603"/>
                <a:ea typeface="+mn-lt"/>
                <a:cs typeface="+mn-lt"/>
              </a:rPr>
              <a:t>Landmark court ruling for failure to control the spread of Japanese knotweed. </a:t>
            </a:r>
            <a:r>
              <a:rPr kumimoji="0" lang="en-US" sz="1400" b="0" i="0" u="none" strike="noStrike" kern="1200" cap="none" spc="0" normalizeH="0" baseline="0" noProof="0">
                <a:ln>
                  <a:noFill/>
                </a:ln>
                <a:effectLst/>
                <a:uLnTx/>
                <a:uFillTx/>
                <a:latin typeface="Tw Cen MT" panose="020B0602020104020603"/>
                <a:ea typeface="+mn-lt"/>
                <a:cs typeface="+mn-lt"/>
              </a:rPr>
              <a:t>Litigation &amp; Dispute Resolution. Available at: </a:t>
            </a:r>
            <a:r>
              <a:rPr kumimoji="0" lang="en-US" sz="1400" b="0" i="0" u="none" strike="noStrike" kern="1200" cap="none" spc="0" normalizeH="0" baseline="0" noProof="0">
                <a:ln>
                  <a:noFill/>
                </a:ln>
                <a:effectLst/>
                <a:uLnTx/>
                <a:uFillTx/>
                <a:latin typeface="Tw Cen MT" panose="020B0602020104020603"/>
                <a:ea typeface="+mn-lt"/>
                <a:cs typeface="+mn-lt"/>
                <a:hlinkClick r:id="rId6"/>
              </a:rPr>
              <a:t>https://www.rdj.ie/insights/landmark-court-ruling-for-failure-to-control-the-spread-of-japanese-knotweed?s=0.555734367285</a:t>
            </a:r>
            <a:r>
              <a:rPr kumimoji="0" lang="en-US" sz="1400" b="0" i="0" u="none" strike="noStrike" kern="1200" cap="none" spc="0" normalizeH="0" baseline="0" noProof="0">
                <a:ln>
                  <a:noFill/>
                </a:ln>
                <a:effectLst/>
                <a:uLnTx/>
                <a:uFillTx/>
                <a:latin typeface="Tw Cen MT" panose="020B0602020104020603"/>
                <a:ea typeface="+mn-lt"/>
                <a:cs typeface="+mn-lt"/>
              </a:rPr>
              <a:t>. (Accessed 13 May 2020).</a:t>
            </a:r>
            <a:endParaRPr lang="en-US" sz="1400" b="0" i="0" u="none" strike="noStrike" kern="1200" cap="none" spc="0" normalizeH="0" baseline="0" noProof="0">
              <a:ln>
                <a:noFill/>
              </a:ln>
              <a:effectLst/>
              <a:uLnTx/>
              <a:uFillTx/>
              <a:latin typeface="Tw Cen MT" panose="020B0602020104020603"/>
              <a:ea typeface="+mn-lt"/>
              <a:cs typeface="+mn-lt"/>
            </a:endParaRPr>
          </a:p>
          <a:p>
            <a:pPr algn="just">
              <a:buNone/>
            </a:pPr>
            <a:r>
              <a:rPr lang="en-US" sz="1400">
                <a:ea typeface="+mn-lt"/>
                <a:cs typeface="+mn-lt"/>
              </a:rPr>
              <a:t>Pratt, C. 2008. Establishing the psyllid: </a:t>
            </a:r>
            <a:r>
              <a:rPr lang="en-US" sz="1400" i="1">
                <a:ea typeface="+mn-lt"/>
                <a:cs typeface="+mn-lt"/>
              </a:rPr>
              <a:t>field studies for the biological control of Japanese Knotweed. </a:t>
            </a:r>
            <a:r>
              <a:rPr lang="en-US" sz="1400">
                <a:ea typeface="+mn-lt"/>
                <a:cs typeface="+mn-lt"/>
              </a:rPr>
              <a:t>Available at: </a:t>
            </a:r>
            <a:r>
              <a:rPr lang="en-US" sz="1400">
                <a:ea typeface="+mn-lt"/>
                <a:cs typeface="+mn-lt"/>
                <a:hlinkClick r:id="rId7"/>
              </a:rPr>
              <a:t>https://www.cabi.org/projects/establishing-the-psyllid-field-studies-for-the-biological-control-of-japanese-knotweed/</a:t>
            </a:r>
            <a:r>
              <a:rPr lang="en-US" sz="1400">
                <a:ea typeface="+mn-lt"/>
                <a:cs typeface="+mn-lt"/>
              </a:rPr>
              <a:t>.  (Accessed 14 May 2020)</a:t>
            </a:r>
            <a:endParaRPr lang="en-US"/>
          </a:p>
          <a:p>
            <a:pPr algn="just">
              <a:buNone/>
            </a:pPr>
            <a:r>
              <a:rPr lang="en-US" sz="1400">
                <a:ea typeface="+mn-lt"/>
                <a:cs typeface="+mn-lt"/>
              </a:rPr>
              <a:t>Seal, N. 2018. </a:t>
            </a:r>
            <a:r>
              <a:rPr lang="en-US" sz="1400" i="1">
                <a:ea typeface="+mn-lt"/>
                <a:cs typeface="+mn-lt"/>
              </a:rPr>
              <a:t>Does Japanese knotweed cause property damage? </a:t>
            </a:r>
            <a:r>
              <a:rPr lang="en-US" sz="1400">
                <a:ea typeface="+mn-lt"/>
                <a:cs typeface="+mn-lt"/>
              </a:rPr>
              <a:t>Available at: https://environetuk.com/Blog/Does-Japanese-knotweed-cause-property-damage. (Accessed 12 May 2020)</a:t>
            </a:r>
            <a:endParaRPr lang="en-US"/>
          </a:p>
          <a:p>
            <a:pPr algn="just">
              <a:buFont typeface="Arial" panose="020B0604020202020204" pitchFamily="34" charset="0"/>
              <a:buNone/>
            </a:pPr>
            <a:endParaRPr lang="en-US" sz="1400" b="0" i="0" u="none" strike="noStrike" kern="1200" cap="none" spc="0" normalizeH="0" baseline="0" noProof="0">
              <a:ln>
                <a:noFill/>
              </a:ln>
              <a:effectLst/>
              <a:uLnTx/>
              <a:uFillTx/>
              <a:latin typeface="Tw Cen MT" panose="020B0602020104020603"/>
            </a:endParaRPr>
          </a:p>
          <a:p>
            <a:pPr marL="0" indent="0" algn="just">
              <a:lnSpc>
                <a:spcPct val="100000"/>
              </a:lnSpc>
              <a:spcBef>
                <a:spcPts val="0"/>
              </a:spcBef>
              <a:buNone/>
            </a:pPr>
            <a:endParaRPr lang="en-US" sz="1400">
              <a:solidFill>
                <a:prstClr val="white"/>
              </a:solidFill>
              <a:latin typeface="Tw Cen MT" panose="020B0602020104020603"/>
            </a:endParaRPr>
          </a:p>
        </p:txBody>
      </p:sp>
    </p:spTree>
    <p:extLst>
      <p:ext uri="{BB962C8B-B14F-4D97-AF65-F5344CB8AC3E}">
        <p14:creationId xmlns:p14="http://schemas.microsoft.com/office/powerpoint/2010/main" val="258715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F4164-36E6-4423-A429-174C1EACF546}"/>
              </a:ext>
            </a:extLst>
          </p:cNvPr>
          <p:cNvSpPr>
            <a:spLocks noGrp="1"/>
          </p:cNvSpPr>
          <p:nvPr>
            <p:ph type="title"/>
          </p:nvPr>
        </p:nvSpPr>
        <p:spPr>
          <a:xfrm>
            <a:off x="1141413" y="618518"/>
            <a:ext cx="9905998" cy="574178"/>
          </a:xfrm>
        </p:spPr>
        <p:txBody>
          <a:bodyPr>
            <a:normAutofit fontScale="90000"/>
          </a:bodyPr>
          <a:lstStyle/>
          <a:p>
            <a:r>
              <a:rPr kumimoji="0" lang="en-GB" sz="3600" b="0" i="0" u="none" strike="noStrike" kern="1200" cap="all" spc="0" normalizeH="0" baseline="0" noProof="0">
                <a:ln>
                  <a:noFill/>
                </a:ln>
                <a:solidFill>
                  <a:prstClr val="white"/>
                </a:solidFill>
                <a:effectLst/>
                <a:uLnTx/>
                <a:uFillTx/>
                <a:latin typeface="Tw Cen MT" panose="020B0602020104020603"/>
                <a:ea typeface="+mj-ea"/>
                <a:cs typeface="+mj-cs"/>
              </a:rPr>
              <a:t>rEFERENCES</a:t>
            </a:r>
            <a:endParaRPr lang="en-GB"/>
          </a:p>
        </p:txBody>
      </p:sp>
      <p:sp>
        <p:nvSpPr>
          <p:cNvPr id="3" name="Content Placeholder 2">
            <a:extLst>
              <a:ext uri="{FF2B5EF4-FFF2-40B4-BE49-F238E27FC236}">
                <a16:creationId xmlns:a16="http://schemas.microsoft.com/office/drawing/2014/main" id="{62C99435-A66D-4C06-A965-8B9C1F71439B}"/>
              </a:ext>
            </a:extLst>
          </p:cNvPr>
          <p:cNvSpPr>
            <a:spLocks noGrp="1"/>
          </p:cNvSpPr>
          <p:nvPr>
            <p:ph idx="1"/>
          </p:nvPr>
        </p:nvSpPr>
        <p:spPr>
          <a:xfrm>
            <a:off x="1141412" y="1116496"/>
            <a:ext cx="10395856" cy="5436705"/>
          </a:xfrm>
        </p:spPr>
        <p:txBody>
          <a:bodyPr vert="horz" lIns="91440" tIns="45720" rIns="91440" bIns="45720" rtlCol="0" anchor="t">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400">
              <a:solidFill>
                <a:prstClr val="white"/>
              </a:solidFill>
              <a:latin typeface="Tw Cen MT" panose="020B0602020104020603"/>
              <a:ea typeface="+mn-lt"/>
              <a:cs typeface="+mn-lt"/>
            </a:endParaRPr>
          </a:p>
          <a:p>
            <a:pPr marL="0" indent="0" algn="just">
              <a:lnSpc>
                <a:spcPct val="100000"/>
              </a:lnSpc>
              <a:spcBef>
                <a:spcPts val="0"/>
              </a:spcBef>
              <a:buNone/>
            </a:pPr>
            <a:r>
              <a:rPr lang="en-GB" sz="1400">
                <a:latin typeface="TW Cen MT"/>
                <a:ea typeface="+mn-lt"/>
                <a:cs typeface="Arial"/>
              </a:rPr>
              <a:t>Sentencing Council (2020) </a:t>
            </a:r>
            <a:r>
              <a:rPr lang="en-GB" sz="1400" i="1">
                <a:latin typeface="TW Cen MT"/>
                <a:ea typeface="+mn-lt"/>
                <a:cs typeface="Arial"/>
              </a:rPr>
              <a:t>Maximum Fines</a:t>
            </a:r>
            <a:r>
              <a:rPr lang="en-GB" sz="1400">
                <a:latin typeface="TW Cen MT"/>
                <a:ea typeface="+mn-lt"/>
                <a:cs typeface="Arial"/>
              </a:rPr>
              <a:t>. Available at: </a:t>
            </a:r>
            <a:r>
              <a:rPr lang="en-GB" sz="1400" u="sng">
                <a:solidFill>
                  <a:srgbClr val="0563C1"/>
                </a:solidFill>
                <a:latin typeface="TW Cen MT"/>
                <a:ea typeface="+mn-lt"/>
                <a:cs typeface="Arial"/>
                <a:hlinkClick r:id="rId2"/>
              </a:rPr>
              <a:t>https://www.sentencingcouncil.org.uk/explanatory-material/magistrates-court/item/fines-and-financial-orders/approach-to-the-assessment-of-fines-2/9-maximum-fines/</a:t>
            </a:r>
            <a:r>
              <a:rPr lang="en-GB" sz="1400">
                <a:latin typeface="TW Cen MT"/>
                <a:ea typeface="+mn-lt"/>
                <a:cs typeface="Arial"/>
              </a:rPr>
              <a:t> (Accessed 27</a:t>
            </a:r>
            <a:r>
              <a:rPr lang="en-GB" sz="1400" baseline="30000">
                <a:latin typeface="TW Cen MT"/>
                <a:ea typeface="+mn-lt"/>
                <a:cs typeface="Arial"/>
              </a:rPr>
              <a:t>th</a:t>
            </a:r>
            <a:r>
              <a:rPr lang="en-GB" sz="1400">
                <a:latin typeface="TW Cen MT"/>
                <a:ea typeface="+mn-lt"/>
                <a:cs typeface="Arial"/>
              </a:rPr>
              <a:t> April 2020).</a:t>
            </a:r>
            <a:endParaRPr lang="en-GB" sz="1400">
              <a:ea typeface="+mn-lt"/>
              <a:cs typeface="+mn-lt"/>
            </a:endParaRPr>
          </a:p>
          <a:p>
            <a:pPr marL="0" indent="0" algn="just">
              <a:lnSpc>
                <a:spcPct val="107000"/>
              </a:lnSpc>
              <a:spcAft>
                <a:spcPts val="800"/>
              </a:spcAft>
              <a:buNone/>
            </a:pPr>
            <a:r>
              <a:rPr lang="en-GB" sz="1400">
                <a:latin typeface="TW Cen MT"/>
                <a:ea typeface="+mn-lt"/>
                <a:cs typeface="Arial"/>
              </a:rPr>
              <a:t>Town and Country Planning Act 1990, Section 215. </a:t>
            </a:r>
            <a:r>
              <a:rPr lang="en-GB" sz="1400" i="1">
                <a:latin typeface="TW Cen MT"/>
                <a:ea typeface="+mn-lt"/>
                <a:cs typeface="Arial"/>
              </a:rPr>
              <a:t>Power to require proper maintenance of land</a:t>
            </a:r>
            <a:r>
              <a:rPr lang="en-GB" sz="1400">
                <a:latin typeface="TW Cen MT"/>
                <a:ea typeface="+mn-lt"/>
                <a:cs typeface="Arial"/>
              </a:rPr>
              <a:t>. Available at: </a:t>
            </a:r>
            <a:r>
              <a:rPr lang="en-GB" sz="1400" u="sng">
                <a:solidFill>
                  <a:srgbClr val="0563C1"/>
                </a:solidFill>
                <a:latin typeface="TW Cen MT"/>
                <a:ea typeface="+mn-lt"/>
                <a:cs typeface="Arial"/>
                <a:hlinkClick r:id="rId3"/>
              </a:rPr>
              <a:t>http://www.legislation.gov.uk/ukpga/1990/8/section/215</a:t>
            </a:r>
            <a:r>
              <a:rPr lang="en-GB" sz="1400">
                <a:latin typeface="TW Cen MT"/>
                <a:ea typeface="+mn-lt"/>
                <a:cs typeface="Arial"/>
              </a:rPr>
              <a:t> (Accessed 6th May 2020).</a:t>
            </a:r>
            <a:endParaRPr lang="en-GB" sz="1400">
              <a:ea typeface="+mn-lt"/>
              <a:cs typeface="+mn-lt"/>
            </a:endParaRPr>
          </a:p>
          <a:p>
            <a:pPr marL="0" indent="0" algn="just">
              <a:lnSpc>
                <a:spcPct val="107000"/>
              </a:lnSpc>
              <a:spcAft>
                <a:spcPts val="800"/>
              </a:spcAft>
              <a:buNone/>
            </a:pPr>
            <a:r>
              <a:rPr lang="en-GB" sz="1400">
                <a:effectLst/>
                <a:latin typeface="Tw Cen MT"/>
                <a:ea typeface="Calibri" panose="020F0502020204030204" pitchFamily="34" charset="0"/>
                <a:cs typeface="Arial"/>
              </a:rPr>
              <a:t>Town and Country Planning Act 1990, Section 219. </a:t>
            </a:r>
            <a:r>
              <a:rPr lang="en-GB" sz="1400" i="1">
                <a:effectLst/>
                <a:latin typeface="Tw Cen MT"/>
                <a:ea typeface="Calibri" panose="020F0502020204030204" pitchFamily="34" charset="0"/>
                <a:cs typeface="Arial"/>
              </a:rPr>
              <a:t>Execution and cost of works required by s. 215 notice</a:t>
            </a:r>
            <a:r>
              <a:rPr lang="en-GB" sz="1400">
                <a:effectLst/>
                <a:latin typeface="Tw Cen MT"/>
                <a:ea typeface="Calibri" panose="020F0502020204030204" pitchFamily="34" charset="0"/>
                <a:cs typeface="Arial"/>
              </a:rPr>
              <a:t>. Available at: </a:t>
            </a:r>
            <a:r>
              <a:rPr lang="en-GB" sz="1400" u="sng">
                <a:solidFill>
                  <a:srgbClr val="0563C1"/>
                </a:solidFill>
                <a:effectLst/>
                <a:latin typeface="Tw Cen MT"/>
                <a:ea typeface="Calibri" panose="020F0502020204030204" pitchFamily="34" charset="0"/>
                <a:cs typeface="Arial"/>
                <a:hlinkClick r:id="rId4"/>
              </a:rPr>
              <a:t>http://www.legislation.gov.uk/ukpga/1990/8/section/219</a:t>
            </a:r>
            <a:r>
              <a:rPr lang="en-GB" sz="1400">
                <a:effectLst/>
                <a:latin typeface="Tw Cen MT"/>
                <a:ea typeface="Calibri" panose="020F0502020204030204" pitchFamily="34" charset="0"/>
                <a:cs typeface="Arial"/>
              </a:rPr>
              <a:t> (Accessed 6th May 2020).</a:t>
            </a:r>
            <a:endParaRPr lang="en-GB" sz="1100">
              <a:effectLst/>
              <a:latin typeface="Tw Cen MT"/>
              <a:ea typeface="Calibri" panose="020F0502020204030204" pitchFamily="34" charset="0"/>
              <a:cs typeface="Arial"/>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lt"/>
                <a:cs typeface="+mn-lt"/>
              </a:rPr>
              <a:t>Wildlife and Countryside Act 1981, Schedule 9. Available at: </a:t>
            </a:r>
            <a:r>
              <a:rPr kumimoji="0" lang="en-US" sz="1400" b="0" i="0" u="none" strike="noStrike" kern="1200" cap="none" spc="0" normalizeH="0" baseline="0" noProof="0">
                <a:ln>
                  <a:noFill/>
                </a:ln>
                <a:effectLst/>
                <a:uLnTx/>
                <a:uFillTx/>
                <a:latin typeface="Tw Cen MT" panose="020B0602020104020603"/>
                <a:ea typeface="+mn-lt"/>
                <a:cs typeface="+mn-lt"/>
                <a:hlinkClick r:id="rId5"/>
              </a:rPr>
              <a:t>http://www.legislation.gov.uk/ukpga/1981/69/schedule/9</a:t>
            </a:r>
            <a:r>
              <a:rPr kumimoji="0" lang="en-US" sz="1400" b="0" i="0" u="none" strike="noStrike" kern="1200" cap="none" spc="0" normalizeH="0" baseline="0" noProof="0">
                <a:ln>
                  <a:noFill/>
                </a:ln>
                <a:effectLst/>
                <a:uLnTx/>
                <a:uFillTx/>
                <a:latin typeface="Tw Cen MT" panose="020B0602020104020603"/>
                <a:ea typeface="+mn-lt"/>
                <a:cs typeface="+mn-lt"/>
              </a:rPr>
              <a:t>. (Accessed 6 May 2020).</a:t>
            </a:r>
            <a:endParaRPr lang="en-US" sz="1400" b="0" i="0" u="none" strike="noStrike" kern="1200" cap="none" spc="0" normalizeH="0" baseline="0" noProof="0">
              <a:ln>
                <a:noFill/>
              </a:ln>
              <a:effectLst/>
              <a:uLnTx/>
              <a:uFillTx/>
              <a:latin typeface="Tw Cen MT" panose="020B0602020104020603"/>
              <a:ea typeface="+mn-lt"/>
              <a:cs typeface="+mn-lt"/>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1400">
              <a:solidFill>
                <a:prstClr val="white"/>
              </a:solidFill>
              <a:latin typeface="Tw Cen MT" panose="020B0602020104020603"/>
              <a:ea typeface="+mn-lt"/>
              <a:cs typeface="+mn-lt"/>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effectLst/>
                <a:uLnTx/>
                <a:uFillTx/>
                <a:latin typeface="Tw Cen MT" panose="020B0602020104020603"/>
                <a:ea typeface="+mn-lt"/>
                <a:cs typeface="+mn-lt"/>
              </a:rPr>
              <a:t>Wildlife and Countryside Act 1981, Section 21. Penalties, forfeitures etc. Available at: </a:t>
            </a:r>
            <a:r>
              <a:rPr kumimoji="0" lang="en-US" sz="1400" b="0" i="0" u="none" strike="noStrike" kern="1200" cap="none" spc="0" normalizeH="0" baseline="0" noProof="0">
                <a:ln>
                  <a:noFill/>
                </a:ln>
                <a:effectLst/>
                <a:uLnTx/>
                <a:uFillTx/>
                <a:latin typeface="Tw Cen MT" panose="020B0602020104020603"/>
                <a:ea typeface="+mn-lt"/>
                <a:cs typeface="+mn-lt"/>
                <a:hlinkClick r:id="rId6"/>
              </a:rPr>
              <a:t>http://www.legislation.gov.uk/ukpga/1981/69/section/21</a:t>
            </a:r>
            <a:r>
              <a:rPr kumimoji="0" lang="en-US" sz="1400" b="0" i="0" u="none" strike="noStrike" kern="1200" cap="none" spc="0" normalizeH="0" baseline="0" noProof="0">
                <a:ln>
                  <a:noFill/>
                </a:ln>
                <a:effectLst/>
                <a:uLnTx/>
                <a:uFillTx/>
                <a:latin typeface="Tw Cen MT" panose="020B0602020104020603"/>
                <a:ea typeface="+mn-lt"/>
                <a:cs typeface="+mn-lt"/>
              </a:rPr>
              <a:t> (Accessed 6th May 2020).</a:t>
            </a:r>
            <a:endParaRPr lang="en-US" sz="1400" b="0" i="0" u="none" strike="noStrike" kern="1200" cap="none" spc="0" normalizeH="0" baseline="0" noProof="0">
              <a:ln>
                <a:noFill/>
              </a:ln>
              <a:effectLst/>
              <a:uLnTx/>
              <a:uFillTx/>
              <a:latin typeface="Tw Cen MT" panose="020B0602020104020603"/>
              <a:ea typeface="+mn-lt"/>
              <a:cs typeface="+mn-lt"/>
            </a:endParaRPr>
          </a:p>
          <a:p>
            <a:pPr marL="0" indent="0" algn="just" defTabSz="457200">
              <a:lnSpc>
                <a:spcPct val="100000"/>
              </a:lnSpc>
              <a:spcBef>
                <a:spcPts val="0"/>
              </a:spcBef>
              <a:buSzTx/>
              <a:buNone/>
              <a:defRPr/>
            </a:pPr>
            <a:endParaRPr lang="en-US" sz="1400">
              <a:solidFill>
                <a:prstClr val="white"/>
              </a:solidFill>
              <a:latin typeface="Tw Cen MT" panose="020B0602020104020603"/>
              <a:ea typeface="+mn-lt"/>
              <a:cs typeface="+mn-lt"/>
            </a:endParaRPr>
          </a:p>
          <a:p>
            <a:pPr marL="0" indent="0" algn="just" defTabSz="457200">
              <a:lnSpc>
                <a:spcPct val="100000"/>
              </a:lnSpc>
              <a:spcBef>
                <a:spcPts val="0"/>
              </a:spcBef>
              <a:buSzTx/>
              <a:buNone/>
              <a:defRPr/>
            </a:pPr>
            <a:r>
              <a:rPr lang="en-GB" sz="1400">
                <a:effectLst/>
                <a:ea typeface="Calibri" panose="020F0502020204030204" pitchFamily="34" charset="0"/>
                <a:cs typeface="Arial"/>
              </a:rPr>
              <a:t>Wise Knotweed Solutions (2020) </a:t>
            </a:r>
            <a:r>
              <a:rPr lang="en-GB" sz="1400" i="1">
                <a:effectLst/>
                <a:ea typeface="Calibri" panose="020F0502020204030204" pitchFamily="34" charset="0"/>
                <a:cs typeface="Arial"/>
              </a:rPr>
              <a:t>Japanese Knotweed Compensation</a:t>
            </a:r>
            <a:r>
              <a:rPr lang="en-GB" sz="1400">
                <a:effectLst/>
                <a:ea typeface="Calibri" panose="020F0502020204030204" pitchFamily="34" charset="0"/>
                <a:cs typeface="Arial"/>
              </a:rPr>
              <a:t>. Available at: </a:t>
            </a:r>
            <a:r>
              <a:rPr lang="en-GB" sz="1400" u="sng">
                <a:solidFill>
                  <a:srgbClr val="0563C1"/>
                </a:solidFill>
                <a:effectLst/>
                <a:ea typeface="Calibri" panose="020F0502020204030204" pitchFamily="34" charset="0"/>
                <a:cs typeface="Arial"/>
                <a:hlinkClick r:id="rId7"/>
              </a:rPr>
              <a:t>https://www.wiseknotweed.com/news/knotweed-law/landmark-legal-case/</a:t>
            </a:r>
            <a:r>
              <a:rPr lang="en-GB" sz="1400">
                <a:effectLst/>
                <a:ea typeface="Calibri" panose="020F0502020204030204" pitchFamily="34" charset="0"/>
                <a:cs typeface="Arial"/>
              </a:rPr>
              <a:t> (Accessed 5</a:t>
            </a:r>
            <a:r>
              <a:rPr lang="en-GB" sz="1400" baseline="30000">
                <a:effectLst/>
                <a:ea typeface="Calibri" panose="020F0502020204030204" pitchFamily="34" charset="0"/>
                <a:cs typeface="Arial"/>
              </a:rPr>
              <a:t>th</a:t>
            </a:r>
            <a:r>
              <a:rPr lang="en-GB" sz="1400">
                <a:effectLst/>
                <a:ea typeface="Calibri" panose="020F0502020204030204" pitchFamily="34" charset="0"/>
                <a:cs typeface="Arial"/>
              </a:rPr>
              <a:t> May 2020).</a:t>
            </a:r>
          </a:p>
          <a:p>
            <a:pPr marL="0" indent="0" algn="just" defTabSz="457200">
              <a:lnSpc>
                <a:spcPct val="100000"/>
              </a:lnSpc>
              <a:spcBef>
                <a:spcPts val="0"/>
              </a:spcBef>
              <a:buSzTx/>
              <a:buNone/>
              <a:defRPr/>
            </a:pPr>
            <a:r>
              <a:rPr lang="en-US" sz="1600">
                <a:ea typeface="+mn-lt"/>
                <a:cs typeface="+mn-lt"/>
              </a:rPr>
              <a:t>Japanese knotweed experts. My </a:t>
            </a:r>
            <a:r>
              <a:rPr lang="en-US" sz="1600" err="1">
                <a:ea typeface="+mn-lt"/>
                <a:cs typeface="+mn-lt"/>
              </a:rPr>
              <a:t>neighbour</a:t>
            </a:r>
            <a:r>
              <a:rPr lang="en-US" sz="1600">
                <a:ea typeface="+mn-lt"/>
                <a:cs typeface="+mn-lt"/>
              </a:rPr>
              <a:t> has Japanese knotweed – What do I do? Image available at </a:t>
            </a:r>
            <a:r>
              <a:rPr lang="en-US" sz="1800">
                <a:ea typeface="+mn-lt"/>
                <a:cs typeface="+mn-lt"/>
                <a:hlinkClick r:id="rId8"/>
              </a:rPr>
              <a:t>https://www.japaneseknotweedexpert.co.uk/faq/neighbour-has-japanese-knotweed/</a:t>
            </a:r>
            <a:r>
              <a:rPr lang="en-US" sz="1600">
                <a:ea typeface="+mn-lt"/>
                <a:cs typeface="+mn-lt"/>
              </a:rPr>
              <a:t>(accessed 14th may)</a:t>
            </a:r>
            <a:endParaRPr lang="en-US" sz="1600"/>
          </a:p>
          <a:p>
            <a:pPr marL="0" indent="0" algn="just">
              <a:lnSpc>
                <a:spcPct val="100000"/>
              </a:lnSpc>
              <a:spcBef>
                <a:spcPts val="0"/>
              </a:spcBef>
              <a:buNone/>
            </a:pPr>
            <a:r>
              <a:rPr lang="en-US" sz="1600"/>
              <a:t>Kennedy, K, 2018, </a:t>
            </a:r>
            <a:r>
              <a:rPr lang="en-GB" sz="1600">
                <a:ea typeface="+mn-lt"/>
                <a:cs typeface="+mn-lt"/>
                <a:hlinkClick r:id="rId9"/>
              </a:rPr>
              <a:t>Japanese Knotweed – Professionals should know the law and their responsibilities</a:t>
            </a:r>
            <a:r>
              <a:rPr lang="en-GB" sz="1600">
                <a:ea typeface="+mn-lt"/>
                <a:cs typeface="+mn-lt"/>
              </a:rPr>
              <a:t> image available at </a:t>
            </a:r>
            <a:r>
              <a:rPr lang="en-GB" sz="1600">
                <a:ea typeface="+mn-lt"/>
                <a:cs typeface="+mn-lt"/>
                <a:hlinkClick r:id="rId9"/>
              </a:rPr>
              <a:t>https://www.ags.org.uk/2018/03/japanese-knotweed-professionals-should-know-the-law-and-their-responsibilities/</a:t>
            </a:r>
            <a:r>
              <a:rPr lang="en-GB" sz="1600">
                <a:ea typeface="+mn-lt"/>
                <a:cs typeface="+mn-lt"/>
              </a:rPr>
              <a:t> (accessed 14th May)</a:t>
            </a:r>
          </a:p>
          <a:p>
            <a:pPr algn="just">
              <a:buNone/>
            </a:pPr>
            <a:r>
              <a:rPr lang="en-GB" sz="1600" b="1" cap="all"/>
              <a:t>ASB CRIME AND POLICING ACT 2014, 2014, </a:t>
            </a:r>
            <a:r>
              <a:rPr lang="en-GB" sz="1600" cap="all"/>
              <a:t>Image available at</a:t>
            </a:r>
            <a:r>
              <a:rPr lang="en-GB" sz="1600" b="1" cap="all">
                <a:ea typeface="+mn-lt"/>
                <a:cs typeface="+mn-lt"/>
              </a:rPr>
              <a:t> </a:t>
            </a:r>
            <a:r>
              <a:rPr lang="en-GB" sz="1600" cap="all">
                <a:ea typeface="+mn-lt"/>
                <a:cs typeface="+mn-lt"/>
                <a:hlinkClick r:id="rId10"/>
              </a:rPr>
              <a:t>http://www.hubsolutions.co.uk/case-STUDIES/ASB-CRIME-AND-POLICING-ACT-2014/ </a:t>
            </a:r>
            <a:r>
              <a:rPr lang="en-GB" sz="1600">
                <a:ea typeface="+mn-lt"/>
                <a:cs typeface="+mn-lt"/>
              </a:rPr>
              <a:t>(accessed 14th May)</a:t>
            </a:r>
            <a:endParaRPr lang="en-GB" sz="1600"/>
          </a:p>
          <a:p>
            <a:pPr marL="0" indent="0" algn="just">
              <a:lnSpc>
                <a:spcPct val="100000"/>
              </a:lnSpc>
              <a:spcBef>
                <a:spcPts val="0"/>
              </a:spcBef>
              <a:buNone/>
            </a:pPr>
            <a:endParaRPr lang="en-GB" sz="1600"/>
          </a:p>
          <a:p>
            <a:pPr marL="0" indent="0" algn="just">
              <a:buNone/>
            </a:pPr>
            <a:endParaRPr lang="en-GB"/>
          </a:p>
          <a:p>
            <a:pPr marL="0" indent="0">
              <a:buNone/>
            </a:pPr>
            <a:endParaRPr lang="en-GB"/>
          </a:p>
        </p:txBody>
      </p:sp>
    </p:spTree>
    <p:extLst>
      <p:ext uri="{BB962C8B-B14F-4D97-AF65-F5344CB8AC3E}">
        <p14:creationId xmlns:p14="http://schemas.microsoft.com/office/powerpoint/2010/main" val="2500122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34C4A-DA29-42F7-B7CA-3339FDC0FD26}"/>
              </a:ext>
            </a:extLst>
          </p:cNvPr>
          <p:cNvSpPr>
            <a:spLocks noGrp="1"/>
          </p:cNvSpPr>
          <p:nvPr>
            <p:ph type="title"/>
          </p:nvPr>
        </p:nvSpPr>
        <p:spPr>
          <a:xfrm>
            <a:off x="1141413" y="618519"/>
            <a:ext cx="9905998" cy="613934"/>
          </a:xfrm>
        </p:spPr>
        <p:txBody>
          <a:bodyPr>
            <a:normAutofit/>
          </a:bodyPr>
          <a:lstStyle/>
          <a:p>
            <a:r>
              <a:rPr lang="en-GB" sz="3200">
                <a:effectLst/>
                <a:latin typeface="+mn-lt"/>
                <a:ea typeface="Calibri" panose="020F0502020204030204" pitchFamily="34" charset="0"/>
              </a:rPr>
              <a:t>Bibliography</a:t>
            </a:r>
            <a:endParaRPr lang="en-GB" sz="3200">
              <a:latin typeface="+mn-lt"/>
            </a:endParaRPr>
          </a:p>
        </p:txBody>
      </p:sp>
      <p:sp>
        <p:nvSpPr>
          <p:cNvPr id="3" name="Content Placeholder 2">
            <a:extLst>
              <a:ext uri="{FF2B5EF4-FFF2-40B4-BE49-F238E27FC236}">
                <a16:creationId xmlns:a16="http://schemas.microsoft.com/office/drawing/2014/main" id="{0EDA4B10-E54F-4917-A507-F5C7AF1A1583}"/>
              </a:ext>
            </a:extLst>
          </p:cNvPr>
          <p:cNvSpPr>
            <a:spLocks noGrp="1"/>
          </p:cNvSpPr>
          <p:nvPr>
            <p:ph idx="1"/>
          </p:nvPr>
        </p:nvSpPr>
        <p:spPr>
          <a:xfrm>
            <a:off x="1141412" y="1319917"/>
            <a:ext cx="9905999" cy="4919564"/>
          </a:xfrm>
        </p:spPr>
        <p:txBody>
          <a:bodyPr vert="horz" lIns="91440" tIns="45720" rIns="91440" bIns="45720" rtlCol="0" anchor="t">
            <a:normAutofit/>
          </a:bodyPr>
          <a:lstStyle/>
          <a:p>
            <a:pPr marL="0" indent="0" algn="just">
              <a:lnSpc>
                <a:spcPct val="107000"/>
              </a:lnSpc>
              <a:spcAft>
                <a:spcPts val="800"/>
              </a:spcAft>
              <a:buNone/>
            </a:pPr>
            <a:r>
              <a:rPr lang="en-GB" sz="1400">
                <a:effectLst/>
                <a:ea typeface="Calibri" panose="020F0502020204030204" pitchFamily="34" charset="0"/>
                <a:cs typeface="Arial"/>
              </a:rPr>
              <a:t>Home Office (2020) </a:t>
            </a:r>
            <a:r>
              <a:rPr lang="en-GB" sz="1400" i="1">
                <a:effectLst/>
                <a:ea typeface="Calibri" panose="020F0502020204030204" pitchFamily="34" charset="0"/>
                <a:cs typeface="Arial"/>
              </a:rPr>
              <a:t>Reform of anti-social behaviour powers. Japanese Knotweed and other invasive non-native plants</a:t>
            </a:r>
            <a:r>
              <a:rPr lang="en-GB" sz="1400">
                <a:effectLst/>
                <a:ea typeface="Calibri" panose="020F0502020204030204" pitchFamily="34" charset="0"/>
                <a:cs typeface="Arial"/>
              </a:rPr>
              <a:t>. Available at: </a:t>
            </a:r>
            <a:r>
              <a:rPr lang="en-GB" sz="1400" u="sng">
                <a:solidFill>
                  <a:srgbClr val="0563C1"/>
                </a:solidFill>
                <a:effectLst/>
                <a:ea typeface="Calibri" panose="020F0502020204030204" pitchFamily="34" charset="0"/>
                <a:cs typeface="Arial"/>
                <a:hlinkClick r:id="rId2"/>
              </a:rPr>
              <a:t>https://assets.publishing.service.gov.uk/government/uploads/system/uploads/attachment_data/file/364846/Japanese_Knotweed_information_note.pdf</a:t>
            </a:r>
            <a:r>
              <a:rPr lang="en-GB" sz="1400">
                <a:effectLst/>
                <a:ea typeface="Calibri" panose="020F0502020204030204" pitchFamily="34" charset="0"/>
                <a:cs typeface="Arial"/>
              </a:rPr>
              <a:t> (Accessed 27 April 2020).</a:t>
            </a:r>
          </a:p>
          <a:p>
            <a:pPr marL="0" indent="0" algn="just">
              <a:lnSpc>
                <a:spcPct val="107000"/>
              </a:lnSpc>
              <a:spcAft>
                <a:spcPts val="800"/>
              </a:spcAft>
              <a:buNone/>
            </a:pPr>
            <a:r>
              <a:rPr lang="en-GB" sz="1400">
                <a:effectLst/>
                <a:ea typeface="Calibri" panose="020F0502020204030204" pitchFamily="34" charset="0"/>
                <a:cs typeface="Arial"/>
              </a:rPr>
              <a:t>Law &amp; Your Environment (2020) </a:t>
            </a:r>
            <a:r>
              <a:rPr lang="en-GB" sz="1400" i="1">
                <a:effectLst/>
                <a:ea typeface="Calibri" panose="020F0502020204030204" pitchFamily="34" charset="0"/>
                <a:cs typeface="Arial"/>
              </a:rPr>
              <a:t>Waste Offences</a:t>
            </a:r>
            <a:r>
              <a:rPr lang="en-GB" sz="1400">
                <a:effectLst/>
                <a:ea typeface="Calibri" panose="020F0502020204030204" pitchFamily="34" charset="0"/>
                <a:cs typeface="Arial"/>
              </a:rPr>
              <a:t>. Available at: </a:t>
            </a:r>
            <a:r>
              <a:rPr lang="en-GB" sz="1400" u="sng">
                <a:solidFill>
                  <a:srgbClr val="0563C1"/>
                </a:solidFill>
                <a:effectLst/>
                <a:ea typeface="Calibri" panose="020F0502020204030204" pitchFamily="34" charset="0"/>
                <a:cs typeface="Arial"/>
                <a:hlinkClick r:id="rId3"/>
              </a:rPr>
              <a:t>http://www.environmentlaw.org.uk/rte.asp?id=87</a:t>
            </a:r>
            <a:r>
              <a:rPr lang="en-GB" sz="1400">
                <a:effectLst/>
                <a:ea typeface="Calibri" panose="020F0502020204030204" pitchFamily="34" charset="0"/>
                <a:cs typeface="Arial"/>
              </a:rPr>
              <a:t> (Accessed 1</a:t>
            </a:r>
            <a:r>
              <a:rPr lang="en-GB" sz="1400" baseline="30000">
                <a:effectLst/>
                <a:ea typeface="Calibri" panose="020F0502020204030204" pitchFamily="34" charset="0"/>
                <a:cs typeface="Arial"/>
              </a:rPr>
              <a:t>st</a:t>
            </a:r>
            <a:r>
              <a:rPr lang="en-GB" sz="1400">
                <a:effectLst/>
                <a:ea typeface="Calibri" panose="020F0502020204030204" pitchFamily="34" charset="0"/>
                <a:cs typeface="Arial"/>
              </a:rPr>
              <a:t> May 2020).</a:t>
            </a:r>
            <a:endParaRPr lang="en-GB" sz="1400">
              <a:ea typeface="Calibri" panose="020F0502020204030204" pitchFamily="34" charset="0"/>
              <a:cs typeface="Arial"/>
            </a:endParaRPr>
          </a:p>
          <a:p>
            <a:pPr marL="0" indent="0" algn="just">
              <a:lnSpc>
                <a:spcPct val="107000"/>
              </a:lnSpc>
              <a:spcAft>
                <a:spcPts val="800"/>
              </a:spcAft>
              <a:buNone/>
            </a:pPr>
            <a:r>
              <a:rPr lang="en-GB" sz="1400">
                <a:effectLst/>
                <a:ea typeface="Calibri" panose="020F0502020204030204" pitchFamily="34" charset="0"/>
                <a:cs typeface="Arial"/>
              </a:rPr>
              <a:t>Law &amp; Your Environment (2020) </a:t>
            </a:r>
            <a:r>
              <a:rPr lang="en-GB" sz="1400" i="1">
                <a:effectLst/>
                <a:ea typeface="Calibri" panose="020F0502020204030204" pitchFamily="34" charset="0"/>
                <a:cs typeface="Arial"/>
              </a:rPr>
              <a:t>Waste Duty of Care</a:t>
            </a:r>
            <a:r>
              <a:rPr lang="en-GB" sz="1400">
                <a:effectLst/>
                <a:ea typeface="Calibri" panose="020F0502020204030204" pitchFamily="34" charset="0"/>
                <a:cs typeface="Arial"/>
              </a:rPr>
              <a:t>. Available at: </a:t>
            </a:r>
            <a:r>
              <a:rPr lang="en-GB" sz="1400" u="sng">
                <a:solidFill>
                  <a:srgbClr val="0563C1"/>
                </a:solidFill>
                <a:effectLst/>
                <a:ea typeface="Calibri" panose="020F0502020204030204" pitchFamily="34" charset="0"/>
                <a:cs typeface="Arial"/>
                <a:hlinkClick r:id="rId4"/>
              </a:rPr>
              <a:t>http://www.environmentlaw.org.uk/rte.asp?id=83</a:t>
            </a:r>
            <a:r>
              <a:rPr lang="en-GB" sz="1400">
                <a:effectLst/>
                <a:ea typeface="Calibri" panose="020F0502020204030204" pitchFamily="34" charset="0"/>
                <a:cs typeface="Arial"/>
              </a:rPr>
              <a:t> (Accessed 1</a:t>
            </a:r>
            <a:r>
              <a:rPr lang="en-GB" sz="1400" baseline="30000">
                <a:effectLst/>
                <a:ea typeface="Calibri" panose="020F0502020204030204" pitchFamily="34" charset="0"/>
                <a:cs typeface="Arial"/>
              </a:rPr>
              <a:t>st</a:t>
            </a:r>
            <a:r>
              <a:rPr lang="en-GB" sz="1400">
                <a:effectLst/>
                <a:ea typeface="Calibri" panose="020F0502020204030204" pitchFamily="34" charset="0"/>
                <a:cs typeface="Arial"/>
              </a:rPr>
              <a:t> May 2020).</a:t>
            </a:r>
          </a:p>
          <a:p>
            <a:pPr marL="0" indent="0" algn="just">
              <a:buNone/>
            </a:pPr>
            <a:r>
              <a:rPr lang="en-GB" sz="1400">
                <a:effectLst/>
                <a:ea typeface="Calibri" panose="020F0502020204030204" pitchFamily="34" charset="0"/>
                <a:cs typeface="Times New Roman"/>
              </a:rPr>
              <a:t>Warren, L.M. (2019) ‘Is Japanese Knotweed inherently damaging? Network Rail Infrastructure Ltd v Williams and </a:t>
            </a:r>
            <a:r>
              <a:rPr lang="en-GB" sz="1400" err="1">
                <a:effectLst/>
                <a:ea typeface="Calibri" panose="020F0502020204030204" pitchFamily="34" charset="0"/>
                <a:cs typeface="Times New Roman"/>
              </a:rPr>
              <a:t>Waistell</a:t>
            </a:r>
            <a:r>
              <a:rPr lang="en-GB" sz="1400">
                <a:effectLst/>
                <a:ea typeface="Calibri" panose="020F0502020204030204" pitchFamily="34" charset="0"/>
                <a:cs typeface="Times New Roman"/>
              </a:rPr>
              <a:t> [2018] EWCA </a:t>
            </a:r>
            <a:r>
              <a:rPr lang="en-GB" sz="1400" err="1">
                <a:effectLst/>
                <a:ea typeface="Calibri" panose="020F0502020204030204" pitchFamily="34" charset="0"/>
                <a:cs typeface="Times New Roman"/>
              </a:rPr>
              <a:t>Civ</a:t>
            </a:r>
            <a:r>
              <a:rPr lang="en-GB" sz="1400">
                <a:effectLst/>
                <a:ea typeface="Calibri" panose="020F0502020204030204" pitchFamily="34" charset="0"/>
                <a:cs typeface="Times New Roman"/>
              </a:rPr>
              <a:t> 1514’, Environmental Law Review, 21(3), pp. 226-234</a:t>
            </a:r>
            <a:r>
              <a:rPr lang="en-GB" sz="1400" i="1">
                <a:effectLst/>
                <a:ea typeface="Calibri" panose="020F0502020204030204" pitchFamily="34" charset="0"/>
                <a:cs typeface="Times New Roman"/>
              </a:rPr>
              <a:t>.</a:t>
            </a:r>
            <a:r>
              <a:rPr lang="en-GB" sz="1400" i="1">
                <a:ea typeface="Calibri" panose="020F0502020204030204" pitchFamily="34" charset="0"/>
                <a:cs typeface="Times New Roman"/>
              </a:rPr>
              <a:t> </a:t>
            </a:r>
            <a:r>
              <a:rPr lang="en-GB" sz="1400" i="1">
                <a:effectLst/>
                <a:ea typeface="Calibri" panose="020F0502020204030204" pitchFamily="34" charset="0"/>
                <a:cs typeface="Times New Roman"/>
              </a:rPr>
              <a:t> </a:t>
            </a:r>
            <a:r>
              <a:rPr lang="en-GB" sz="1400" i="1">
                <a:ea typeface="Calibri" panose="020F0502020204030204" pitchFamily="34" charset="0"/>
                <a:cs typeface="Times New Roman"/>
              </a:rPr>
              <a:t>DOI: 10.1177/1461452919850309</a:t>
            </a:r>
            <a:endParaRPr lang="en-GB" sz="1400">
              <a:effectLst/>
              <a:ea typeface="Calibri" panose="020F0502020204030204" pitchFamily="34" charset="0"/>
              <a:cs typeface="Times New Roman"/>
            </a:endParaRPr>
          </a:p>
          <a:p>
            <a:pPr marL="0" indent="0" algn="just">
              <a:buNone/>
            </a:pPr>
            <a:endParaRPr lang="en-GB"/>
          </a:p>
        </p:txBody>
      </p:sp>
    </p:spTree>
    <p:extLst>
      <p:ext uri="{BB962C8B-B14F-4D97-AF65-F5344CB8AC3E}">
        <p14:creationId xmlns:p14="http://schemas.microsoft.com/office/powerpoint/2010/main" val="8033905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0</TotalTime>
  <Words>3384</Words>
  <Application>Microsoft Office PowerPoint</Application>
  <PresentationFormat>Widescreen</PresentationFormat>
  <Paragraphs>227</Paragraphs>
  <Slides>23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Times New Roman</vt:lpstr>
      <vt:lpstr>Trebuchet MS</vt:lpstr>
      <vt:lpstr>TW Cen MT</vt:lpstr>
      <vt:lpstr>TW Cen MT</vt:lpstr>
      <vt:lpstr>Circuit</vt:lpstr>
      <vt:lpstr>The Implications of Japanese knotweed on a construction site</vt:lpstr>
      <vt:lpstr>Introduction </vt:lpstr>
      <vt:lpstr>What is Japanese Knotweed? </vt:lpstr>
      <vt:lpstr>How did it get to the uk?</vt:lpstr>
      <vt:lpstr>PROBLEMS</vt:lpstr>
      <vt:lpstr>Legal controls Why does it need controlling?</vt:lpstr>
      <vt:lpstr>Legal controls Anti-social Behaviour and policing Act 2014 </vt:lpstr>
      <vt:lpstr>Legal controls Private nuisance/ contract enquiries</vt:lpstr>
      <vt:lpstr>Penalties  Anti-Social Behaviour, Crime and Policing Act 2014 - Community Protection Notices </vt:lpstr>
      <vt:lpstr>PowerPoint Presentation</vt:lpstr>
      <vt:lpstr>Environmental Protection Act 1990 – Part 2 </vt:lpstr>
      <vt:lpstr>Case Law Bristol City Council v MB Estates Ltd [2018] </vt:lpstr>
      <vt:lpstr>Neal Soil Suppliers Ltd v Environment Agency [2007]</vt:lpstr>
      <vt:lpstr>Network Rail Infrastructure Ltd v Williams and Waistell [2018] - Property owners from Maesteg. -  Japanese knotweed growing on railway embankment behind properties. </vt:lpstr>
      <vt:lpstr> Network Rail Infrastructure Ltd v Williams and Waistell [2018] Continued </vt:lpstr>
      <vt:lpstr>Advice on how to control japanese knotweed </vt:lpstr>
      <vt:lpstr>Government advice </vt:lpstr>
      <vt:lpstr>Remedial measures offered to the client </vt:lpstr>
      <vt:lpstr>PowerPoint Presentation</vt:lpstr>
      <vt:lpstr>rEFERENCES</vt:lpstr>
      <vt:lpstr>rEFERENCES</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martyn jones</dc:creator>
  <cp:lastModifiedBy>Lara Hopkinson</cp:lastModifiedBy>
  <cp:revision>57</cp:revision>
  <dcterms:created xsi:type="dcterms:W3CDTF">2020-05-08T09:16:29Z</dcterms:created>
  <dcterms:modified xsi:type="dcterms:W3CDTF">2020-05-19T11:46:34Z</dcterms:modified>
</cp:coreProperties>
</file>