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291" r:id="rId22"/>
    <p:sldId id="290" r:id="rId2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Calibri Light" panose="020F0302020204030204" pitchFamily="34" charset="0"/>
      <p:regular r:id="rId28"/>
      <p:italic r:id="rId29"/>
    </p:embeddedFont>
    <p:embeddedFont>
      <p:font typeface="Cambria Math" panose="02040503050406030204" pitchFamily="18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76" d="100"/>
          <a:sy n="76" d="100"/>
        </p:scale>
        <p:origin x="3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00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8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3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2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81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2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3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05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63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39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4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Introduction to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/>
              <a:t>Inferential statistics allow us to make predictions based upon the sampling of a large population</a:t>
            </a:r>
          </a:p>
        </p:txBody>
      </p:sp>
    </p:spTree>
    <p:extLst>
      <p:ext uri="{BB962C8B-B14F-4D97-AF65-F5344CB8AC3E}">
        <p14:creationId xmlns:p14="http://schemas.microsoft.com/office/powerpoint/2010/main" val="1804104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a weather forecast of ’80% chance of showers tomorrow’</a:t>
            </a:r>
          </a:p>
          <a:p>
            <a:r>
              <a:rPr lang="en-GB" dirty="0"/>
              <a:t>Which of the following is true?</a:t>
            </a:r>
          </a:p>
          <a:p>
            <a:pPr lvl="1"/>
            <a:r>
              <a:rPr lang="en-GB" dirty="0"/>
              <a:t>It will rain for 80% of the day?</a:t>
            </a:r>
          </a:p>
          <a:p>
            <a:pPr lvl="1"/>
            <a:r>
              <a:rPr lang="en-GB" dirty="0"/>
              <a:t>80% of the country will be wet?</a:t>
            </a:r>
          </a:p>
          <a:p>
            <a:pPr lvl="1"/>
            <a:r>
              <a:rPr lang="en-GB" dirty="0"/>
              <a:t>There is an 80% chance that locally some rain will fall?</a:t>
            </a:r>
          </a:p>
          <a:p>
            <a:endParaRPr lang="en-GB" dirty="0"/>
          </a:p>
          <a:p>
            <a:r>
              <a:rPr lang="en-GB" dirty="0"/>
              <a:t>This is a statement of probability, which is a statistical statement</a:t>
            </a:r>
          </a:p>
          <a:p>
            <a:r>
              <a:rPr lang="en-GB" dirty="0"/>
              <a:t>In order to understand statistical probabilities and statistical significance we need to start by understanding basic probability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76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take a fair coin and toss it into the air there is a 50% chance (1 in 2) that it will come down heads</a:t>
            </a:r>
          </a:p>
          <a:p>
            <a:pPr lvl="1"/>
            <a:r>
              <a:rPr lang="en-GB" dirty="0"/>
              <a:t>If I toss a fair coin 100 times, how often will it come down heads?</a:t>
            </a:r>
          </a:p>
          <a:p>
            <a:pPr lvl="1"/>
            <a:r>
              <a:rPr lang="en-GB" dirty="0"/>
              <a:t>The statistics says 50 times, but there will always be some randomness</a:t>
            </a:r>
          </a:p>
          <a:p>
            <a:pPr lvl="1"/>
            <a:endParaRPr lang="en-GB" dirty="0"/>
          </a:p>
          <a:p>
            <a:r>
              <a:rPr lang="en-GB" dirty="0"/>
              <a:t>Take a coin and toss </a:t>
            </a:r>
            <a:r>
              <a:rPr lang="en-GB"/>
              <a:t>it 24 </a:t>
            </a:r>
            <a:r>
              <a:rPr lang="en-GB" dirty="0"/>
              <a:t>times</a:t>
            </a:r>
          </a:p>
          <a:p>
            <a:r>
              <a:rPr lang="en-GB" dirty="0"/>
              <a:t>Note how many times it comes up heads</a:t>
            </a:r>
          </a:p>
        </p:txBody>
      </p:sp>
    </p:spTree>
    <p:extLst>
      <p:ext uri="{BB962C8B-B14F-4D97-AF65-F5344CB8AC3E}">
        <p14:creationId xmlns:p14="http://schemas.microsoft.com/office/powerpoint/2010/main" val="254209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38550"/>
            <a:ext cx="7886700" cy="56051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we repeat the coin tossing multiple times we will get many different results, but overall the more we repeat the experiment, the closer we get to a 50:50 </a:t>
            </a:r>
            <a:r>
              <a:rPr lang="en-GB" dirty="0" err="1"/>
              <a:t>heads:tails</a:t>
            </a:r>
            <a:r>
              <a:rPr lang="en-GB" dirty="0"/>
              <a:t> split</a:t>
            </a:r>
          </a:p>
          <a:p>
            <a:r>
              <a:rPr lang="en-GB" dirty="0"/>
              <a:t>Over an infinite number of experiments would be as predicted</a:t>
            </a:r>
          </a:p>
          <a:p>
            <a:r>
              <a:rPr lang="en-GB" dirty="0"/>
              <a:t>A similar situation occurs with dice</a:t>
            </a:r>
          </a:p>
          <a:p>
            <a:pPr lvl="1"/>
            <a:r>
              <a:rPr lang="en-GB" dirty="0"/>
              <a:t>A fair six-sided die, rolled an infinite number of times, would be expected to come up with the same numbers of ones, twos, threes, fours, fives and sixes</a:t>
            </a:r>
          </a:p>
          <a:p>
            <a:r>
              <a:rPr lang="en-GB" dirty="0"/>
              <a:t>Probability statements don’t tell us exactly what will happen, but they are our best guess at what will happen</a:t>
            </a:r>
          </a:p>
          <a:p>
            <a:r>
              <a:rPr lang="en-GB" dirty="0"/>
              <a:t>Making predictions based on probability will, in the long term, be more accurate than any other way of forecasting</a:t>
            </a:r>
          </a:p>
        </p:txBody>
      </p:sp>
    </p:spTree>
    <p:extLst>
      <p:ext uri="{BB962C8B-B14F-4D97-AF65-F5344CB8AC3E}">
        <p14:creationId xmlns:p14="http://schemas.microsoft.com/office/powerpoint/2010/main" val="1354986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So if </a:t>
                </a:r>
              </a:p>
              <a:p>
                <a:pPr lvl="1"/>
                <a:r>
                  <a:rPr lang="en-GB" dirty="0"/>
                  <a:t>the probability of getting a head is 0.5 (50%)</a:t>
                </a:r>
              </a:p>
              <a:p>
                <a:pPr lvl="1"/>
                <a:r>
                  <a:rPr lang="en-GB" dirty="0"/>
                  <a:t>The probability of getting a tail is 0.5 (50%)</a:t>
                </a:r>
              </a:p>
              <a:p>
                <a:pPr lvl="1"/>
                <a:r>
                  <a:rPr lang="en-GB" dirty="0"/>
                  <a:t>What is the probability of getting a head OR a tail?</a:t>
                </a:r>
              </a:p>
              <a:p>
                <a:r>
                  <a:rPr lang="en-GB" dirty="0"/>
                  <a:t>These are mutually exclusive, so the probabilities are added</a:t>
                </a:r>
              </a:p>
              <a:p>
                <a:pPr lvl="1"/>
                <a:r>
                  <a:rPr lang="en-GB" dirty="0"/>
                  <a:t>0.5+0.5=1.0 or 100% (assuming that the coin will not land on its edge </a:t>
                </a:r>
                <a:r>
                  <a:rPr lang="en-GB" dirty="0">
                    <a:sym typeface="Wingdings" panose="05000000000000000000" pitchFamily="2" charset="2"/>
                  </a:rPr>
                  <a:t>)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=0.33=33%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  <a:blipFill>
                <a:blip r:embed="rId2"/>
                <a:stretch>
                  <a:fillRect l="-1391" t="-1776" r="-8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862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Suppose we toss two coins</a:t>
            </a:r>
          </a:p>
          <a:p>
            <a:r>
              <a:rPr lang="en-GB" dirty="0"/>
              <a:t>What is the probability of getting a head and a tail?</a:t>
            </a:r>
          </a:p>
          <a:p>
            <a:r>
              <a:rPr lang="en-GB" dirty="0"/>
              <a:t>The obvious (but wrong) answer is 0.33</a:t>
            </a:r>
          </a:p>
          <a:p>
            <a:pPr lvl="1"/>
            <a:r>
              <a:rPr lang="en-GB" dirty="0"/>
              <a:t>Three possible outcomes – two heads, two tails, a head and a tail</a:t>
            </a:r>
          </a:p>
          <a:p>
            <a:r>
              <a:rPr lang="en-GB" dirty="0"/>
              <a:t>There are actually four possible outcomes: HH, TT, HT, TH</a:t>
            </a:r>
          </a:p>
          <a:p>
            <a:pPr lvl="1"/>
            <a:r>
              <a:rPr lang="en-GB" dirty="0"/>
              <a:t>Two of these are a head and a tail, so the probability is 2/4 = 0.5</a:t>
            </a:r>
          </a:p>
        </p:txBody>
      </p:sp>
    </p:spTree>
    <p:extLst>
      <p:ext uri="{BB962C8B-B14F-4D97-AF65-F5344CB8AC3E}">
        <p14:creationId xmlns:p14="http://schemas.microsoft.com/office/powerpoint/2010/main" val="3618564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Suppose we roll two six-sided dice</a:t>
            </a:r>
          </a:p>
          <a:p>
            <a:r>
              <a:rPr lang="en-GB" dirty="0"/>
              <a:t>What are the probabilities of getting the following scores:</a:t>
            </a:r>
          </a:p>
          <a:p>
            <a:pPr lvl="1"/>
            <a:r>
              <a:rPr lang="en-GB" dirty="0"/>
              <a:t>2, 3, 4, 5, 6, 7, 8, 9, 10, 11, 12</a:t>
            </a:r>
          </a:p>
          <a:p>
            <a:pPr lvl="1"/>
            <a:r>
              <a:rPr lang="en-GB" dirty="0"/>
              <a:t>Once you have the probabilities confirm that they add up to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42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we do statistical research we can rarely look at the total </a:t>
            </a:r>
            <a:r>
              <a:rPr lang="en-GB" i="1" dirty="0"/>
              <a:t>population</a:t>
            </a:r>
            <a:r>
              <a:rPr lang="en-GB" dirty="0"/>
              <a:t> we’re interested in</a:t>
            </a:r>
          </a:p>
          <a:p>
            <a:pPr lvl="1"/>
            <a:r>
              <a:rPr lang="en-GB" dirty="0"/>
              <a:t>All students in the UK</a:t>
            </a:r>
          </a:p>
          <a:p>
            <a:pPr lvl="1"/>
            <a:r>
              <a:rPr lang="en-GB" dirty="0"/>
              <a:t>All asthma sufferers</a:t>
            </a:r>
          </a:p>
          <a:p>
            <a:pPr lvl="1"/>
            <a:r>
              <a:rPr lang="en-GB" dirty="0"/>
              <a:t>Network operation 24/7/52</a:t>
            </a:r>
          </a:p>
          <a:p>
            <a:pPr lvl="1"/>
            <a:r>
              <a:rPr lang="en-GB" dirty="0"/>
              <a:t>Every business in Wales</a:t>
            </a:r>
          </a:p>
          <a:p>
            <a:r>
              <a:rPr lang="en-GB" b="1" dirty="0"/>
              <a:t>Population</a:t>
            </a:r>
            <a:r>
              <a:rPr lang="en-GB" dirty="0"/>
              <a:t>: A large group about which some information is desired</a:t>
            </a:r>
          </a:p>
          <a:p>
            <a:r>
              <a:rPr lang="en-GB" dirty="0"/>
              <a:t>Trying to get information on every member of the population would be impractical or possible</a:t>
            </a:r>
          </a:p>
          <a:p>
            <a:r>
              <a:rPr lang="en-GB" dirty="0"/>
              <a:t>We therefore make statistical predictions based upon a </a:t>
            </a:r>
            <a:r>
              <a:rPr lang="en-GB" i="1" dirty="0"/>
              <a:t>sample</a:t>
            </a:r>
            <a:r>
              <a:rPr lang="en-GB" dirty="0"/>
              <a:t> of that population</a:t>
            </a:r>
          </a:p>
        </p:txBody>
      </p:sp>
    </p:spTree>
    <p:extLst>
      <p:ext uri="{BB962C8B-B14F-4D97-AF65-F5344CB8AC3E}">
        <p14:creationId xmlns:p14="http://schemas.microsoft.com/office/powerpoint/2010/main" val="1426547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8459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Sample</a:t>
            </a:r>
            <a:r>
              <a:rPr lang="en-GB" dirty="0"/>
              <a:t>: A subset of a population; a smaller group selected from the population</a:t>
            </a:r>
          </a:p>
          <a:p>
            <a:pPr lvl="1"/>
            <a:r>
              <a:rPr lang="en-GB" dirty="0"/>
              <a:t>All students at UWTSD</a:t>
            </a:r>
          </a:p>
          <a:p>
            <a:pPr lvl="1"/>
            <a:r>
              <a:rPr lang="en-GB" dirty="0"/>
              <a:t>All asthma sufferers registered with a particular health centre</a:t>
            </a:r>
          </a:p>
          <a:p>
            <a:pPr lvl="1"/>
            <a:r>
              <a:rPr lang="en-GB" dirty="0"/>
              <a:t>Network operation during 5 consecutive weekdays</a:t>
            </a:r>
          </a:p>
          <a:p>
            <a:pPr lvl="1"/>
            <a:r>
              <a:rPr lang="en-GB" dirty="0"/>
              <a:t>Every business in Swansea</a:t>
            </a:r>
          </a:p>
          <a:p>
            <a:r>
              <a:rPr lang="en-GB" dirty="0"/>
              <a:t>Even with this restricted sample it can be difficult to access all members of the sample</a:t>
            </a:r>
          </a:p>
          <a:p>
            <a:r>
              <a:rPr lang="en-GB" dirty="0"/>
              <a:t>Instead we take a </a:t>
            </a:r>
            <a:r>
              <a:rPr lang="en-GB" i="1" dirty="0"/>
              <a:t>random sample</a:t>
            </a:r>
            <a:r>
              <a:rPr lang="en-GB" dirty="0"/>
              <a:t> of the population</a:t>
            </a:r>
          </a:p>
          <a:p>
            <a:r>
              <a:rPr lang="en-GB" b="1" dirty="0"/>
              <a:t>Random sample</a:t>
            </a:r>
            <a:r>
              <a:rPr lang="en-GB" dirty="0"/>
              <a:t>: A sample selected in such a way that </a:t>
            </a:r>
          </a:p>
          <a:p>
            <a:pPr lvl="1"/>
            <a:r>
              <a:rPr lang="en-GB" dirty="0"/>
              <a:t>Every member of the population from which it is drawn has an equal chance of being selected</a:t>
            </a:r>
          </a:p>
          <a:p>
            <a:pPr lvl="1"/>
            <a:r>
              <a:rPr lang="en-GB" dirty="0"/>
              <a:t>Selection of one member has no effect on the selection of any other member</a:t>
            </a:r>
          </a:p>
        </p:txBody>
      </p:sp>
    </p:spTree>
    <p:extLst>
      <p:ext uri="{BB962C8B-B14F-4D97-AF65-F5344CB8AC3E}">
        <p14:creationId xmlns:p14="http://schemas.microsoft.com/office/powerpoint/2010/main" val="420086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Random 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randomness of a sample is very important</a:t>
            </a:r>
          </a:p>
          <a:p>
            <a:pPr lvl="1"/>
            <a:r>
              <a:rPr lang="en-GB" dirty="0"/>
              <a:t>Everything else we say about samples assumes that they are random samples</a:t>
            </a:r>
          </a:p>
          <a:p>
            <a:r>
              <a:rPr lang="en-GB" dirty="0"/>
              <a:t>Suppose we have a 2-litre container of 6-sided dice</a:t>
            </a:r>
          </a:p>
          <a:p>
            <a:pPr lvl="1"/>
            <a:r>
              <a:rPr lang="en-GB" dirty="0"/>
              <a:t>20% of the dice are white</a:t>
            </a:r>
          </a:p>
          <a:p>
            <a:pPr lvl="1"/>
            <a:r>
              <a:rPr lang="en-GB" dirty="0"/>
              <a:t>80% of the dice are red</a:t>
            </a:r>
          </a:p>
          <a:p>
            <a:r>
              <a:rPr lang="en-GB" dirty="0"/>
              <a:t>If we draw one die at random, what colour is it likely to be?</a:t>
            </a:r>
          </a:p>
          <a:p>
            <a:r>
              <a:rPr lang="en-GB" dirty="0"/>
              <a:t>If we draw ten dice at random, what colour are they likely to be?</a:t>
            </a:r>
          </a:p>
          <a:p>
            <a:r>
              <a:rPr lang="en-GB" dirty="0"/>
              <a:t>If we draw a hundred dice at random, what colour are they likely to be?</a:t>
            </a:r>
          </a:p>
          <a:p>
            <a:r>
              <a:rPr lang="en-GB" dirty="0"/>
              <a:t>With a random sample, the larger the sample the more closely it resembles the parent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12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Sample Values and Population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27502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can’t measure something for the full population then we take a sample to represent it</a:t>
            </a:r>
          </a:p>
          <a:p>
            <a:r>
              <a:rPr lang="en-GB" dirty="0"/>
              <a:t>Unfortunately it can be very difficult to get a random sample</a:t>
            </a:r>
          </a:p>
          <a:p>
            <a:pPr lvl="1"/>
            <a:r>
              <a:rPr lang="en-GB" dirty="0"/>
              <a:t>Accidental bias can creep in – are computing students the same as education students, for example?</a:t>
            </a:r>
          </a:p>
          <a:p>
            <a:r>
              <a:rPr lang="en-GB" dirty="0"/>
              <a:t>The smaller the sample taken from a population, the more likely it is that the mean and standard deviation of that sample will be different to the mean and standard deviation of the population as a whole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Sample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Population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/>
                            <a:t>Mean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/>
                            <a:t>Standard Deviation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45720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Sample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Population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Mean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107895" r="-101504" b="-12894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107895" b="-12894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Standard Deviation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210667" r="-101504" b="-3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210667" b="-30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007426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File DAV Exercise 15.xls has ten different sets of numbers, each of which represents the scores gained when rolling </a:t>
            </a:r>
            <a:r>
              <a:rPr lang="en-GB"/>
              <a:t>a six-sided </a:t>
            </a:r>
            <a:r>
              <a:rPr lang="en-GB" dirty="0"/>
              <a:t>die multiple times</a:t>
            </a:r>
          </a:p>
          <a:p>
            <a:r>
              <a:rPr lang="en-GB" dirty="0"/>
              <a:t>For each column, calculate the mean and the variance</a:t>
            </a:r>
          </a:p>
          <a:p>
            <a:r>
              <a:rPr lang="en-GB" dirty="0"/>
              <a:t>Draw two scatterplots, one of mean against sample size, the other of variance against sample size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5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Normally researchers are interested in demonstrating the truth of a hypothesis of interest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  <a:p>
            <a:r>
              <a:rPr lang="en-GB" dirty="0"/>
              <a:t>We therefore state the exact opposite of what we want to demonstrate to be true and then prove it false</a:t>
            </a:r>
          </a:p>
          <a:p>
            <a:pPr lvl="1"/>
            <a:r>
              <a:rPr lang="en-GB" dirty="0"/>
              <a:t>What remains (the thing we’re interested is) must be true</a:t>
            </a:r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H</a:t>
            </a:r>
            <a:r>
              <a:rPr lang="en-GB" i="1" baseline="-25000" dirty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r>
                  <a:rPr lang="en-GB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170" t="-2191" r="-1756" b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</a:t>
            </a:r>
            <a:r>
              <a:rPr lang="en-GB" i="1" baseline="-25000" dirty="0"/>
              <a:t>0</a:t>
            </a:r>
            <a:r>
              <a:rPr lang="en-GB" dirty="0"/>
              <a:t>: Men’s feet are as small as or smaller than women’s feet.</a:t>
            </a:r>
          </a:p>
          <a:p>
            <a:r>
              <a:rPr lang="en-GB" i="1" dirty="0"/>
              <a:t>H</a:t>
            </a:r>
            <a:r>
              <a:rPr lang="en-GB" i="1" baseline="-25000" dirty="0"/>
              <a:t>1</a:t>
            </a:r>
            <a:r>
              <a:rPr lang="en-GB" dirty="0"/>
              <a:t>: Men’s feet are larger than women’s feet.</a:t>
            </a:r>
          </a:p>
          <a:p>
            <a:endParaRPr lang="en-GB" dirty="0"/>
          </a:p>
          <a:p>
            <a:r>
              <a:rPr lang="en-GB" dirty="0"/>
              <a:t>How can we reject </a:t>
            </a:r>
            <a:r>
              <a:rPr lang="en-GB" i="1" dirty="0"/>
              <a:t>H</a:t>
            </a:r>
            <a:r>
              <a:rPr lang="en-GB" i="1" baseline="-25000" dirty="0"/>
              <a:t>0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r>
                  <a:rPr lang="en-GB" dirty="0"/>
                  <a:t>The are other test that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4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I and Type II Errors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l="-1170" t="-2181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1818" r="-100893" b="-2227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1818" r="-296" b="-2227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6154" r="-140041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6154" r="-140041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Statistical Significance and Type I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Statistical decisions are normally made so as to minimise the likelihood of Type I errors</a:t>
            </a:r>
          </a:p>
          <a:p>
            <a:pPr lvl="1"/>
            <a:r>
              <a:rPr lang="en-GB" dirty="0"/>
              <a:t>Which might mean that lots of Type II errors occur</a:t>
            </a:r>
          </a:p>
          <a:p>
            <a:r>
              <a:rPr lang="en-GB" dirty="0"/>
              <a:t>Statistical results are often reported as “statistically significant at the 0.05 level”</a:t>
            </a:r>
          </a:p>
          <a:p>
            <a:pPr lvl="1"/>
            <a:r>
              <a:rPr lang="en-GB" dirty="0"/>
              <a:t>This means that there is a 5% chance of a Type I error</a:t>
            </a:r>
          </a:p>
          <a:p>
            <a:pPr lvl="1"/>
            <a:r>
              <a:rPr lang="en-GB" dirty="0"/>
              <a:t>5 times in 100 that error will still occur</a:t>
            </a:r>
          </a:p>
          <a:p>
            <a:r>
              <a:rPr lang="en-GB" dirty="0"/>
              <a:t>If you increase the level to 1% you increase the chance of making a Type II error</a:t>
            </a:r>
          </a:p>
          <a:p>
            <a:pPr lvl="1"/>
            <a:r>
              <a:rPr lang="en-GB" dirty="0"/>
              <a:t>You are refusing to reject a hypothesis when the evidence that it should be rejected is pretty solid</a:t>
            </a:r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6000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Assume that each of the following numbered statements is in error. Each describes a researcher’s conclusions but the researcher is mistaken. Indicate whether the error is Type I or Type II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data indicate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rejecting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true then this is a Type I 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accepting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false then this is a Type II 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rejecting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true then this is a Type I error</a:t>
            </a:r>
          </a:p>
        </p:txBody>
      </p:sp>
    </p:spTree>
    <p:extLst>
      <p:ext uri="{BB962C8B-B14F-4D97-AF65-F5344CB8AC3E}">
        <p14:creationId xmlns:p14="http://schemas.microsoft.com/office/powerpoint/2010/main" val="334406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marL="0" indent="0">
              <a:buNone/>
            </a:pPr>
            <a:r>
              <a:rPr lang="en-GB" dirty="0"/>
              <a:t>Before you can apply inferential statistics you need to know what data you’re going to collect. In other words, you need to get your experimental </a:t>
            </a:r>
            <a:r>
              <a:rPr lang="en-GB"/>
              <a:t>design right.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The t-test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10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DAV IQ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V IQ Theme" id="{9CC65F83-9540-4E2B-B488-CB2147B502B6}" vid="{D91F6DA5-1E46-4A70-92C9-87BE8F7ED5D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DAV IQ Theme</Template>
  <TotalTime>15490</TotalTime>
  <Words>1816</Words>
  <Application>Microsoft Office PowerPoint</Application>
  <PresentationFormat>On-screen Show (4:3)</PresentationFormat>
  <Paragraphs>184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Wingdings</vt:lpstr>
      <vt:lpstr>Calibri Light</vt:lpstr>
      <vt:lpstr>Cambria Math</vt:lpstr>
      <vt:lpstr>Calibri</vt:lpstr>
      <vt:lpstr>Arial</vt:lpstr>
      <vt:lpstr>DAV IQ Theme</vt:lpstr>
      <vt:lpstr>Data Analysis  and Visualisation</vt:lpstr>
      <vt:lpstr>Introduction</vt:lpstr>
      <vt:lpstr>Introduction</vt:lpstr>
      <vt:lpstr>Probability</vt:lpstr>
      <vt:lpstr>Probability</vt:lpstr>
      <vt:lpstr>Probability</vt:lpstr>
      <vt:lpstr>Probability</vt:lpstr>
      <vt:lpstr>Problem</vt:lpstr>
      <vt:lpstr>Sampling</vt:lpstr>
      <vt:lpstr>Sampling</vt:lpstr>
      <vt:lpstr>Random Sampling</vt:lpstr>
      <vt:lpstr>Sample Values and Population values</vt:lpstr>
      <vt:lpstr>Problem</vt:lpstr>
      <vt:lpstr>The Null Hypothesis</vt:lpstr>
      <vt:lpstr>The Null Hypothesis</vt:lpstr>
      <vt:lpstr>Exercise</vt:lpstr>
      <vt:lpstr>The Null Hypothesis</vt:lpstr>
      <vt:lpstr>Type I and Type II Errors</vt:lpstr>
      <vt:lpstr>Statistical Significance and Type I Errors</vt:lpstr>
      <vt:lpstr>Problem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152</cp:revision>
  <dcterms:created xsi:type="dcterms:W3CDTF">2017-06-08T10:43:23Z</dcterms:created>
  <dcterms:modified xsi:type="dcterms:W3CDTF">2020-11-03T08:45:22Z</dcterms:modified>
</cp:coreProperties>
</file>