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56" r:id="rId2"/>
    <p:sldId id="258" r:id="rId3"/>
    <p:sldId id="302" r:id="rId4"/>
    <p:sldId id="257" r:id="rId5"/>
    <p:sldId id="259" r:id="rId6"/>
    <p:sldId id="263" r:id="rId7"/>
    <p:sldId id="304" r:id="rId8"/>
    <p:sldId id="266" r:id="rId9"/>
    <p:sldId id="267" r:id="rId10"/>
    <p:sldId id="268" r:id="rId11"/>
    <p:sldId id="269" r:id="rId12"/>
    <p:sldId id="270" r:id="rId13"/>
    <p:sldId id="271" r:id="rId14"/>
    <p:sldId id="272" r:id="rId15"/>
    <p:sldId id="273" r:id="rId16"/>
    <p:sldId id="274" r:id="rId17"/>
    <p:sldId id="275" r:id="rId18"/>
    <p:sldId id="277"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91" r:id="rId32"/>
    <p:sldId id="292" r:id="rId33"/>
    <p:sldId id="300" r:id="rId34"/>
    <p:sldId id="293" r:id="rId35"/>
    <p:sldId id="301" r:id="rId36"/>
    <p:sldId id="294" r:id="rId37"/>
    <p:sldId id="303" r:id="rId38"/>
    <p:sldId id="295" r:id="rId39"/>
    <p:sldId id="296" r:id="rId40"/>
    <p:sldId id="297" r:id="rId41"/>
    <p:sldId id="299" r:id="rId42"/>
    <p:sldId id="260" r:id="rId43"/>
    <p:sldId id="29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377" autoAdjust="0"/>
  </p:normalViewPr>
  <p:slideViewPr>
    <p:cSldViewPr snapToGrid="0">
      <p:cViewPr varScale="1">
        <p:scale>
          <a:sx n="64" d="100"/>
          <a:sy n="64" d="100"/>
        </p:scale>
        <p:origin x="99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A88CE3-D41A-4F76-B69E-90AC742B5AA1}" type="datetimeFigureOut">
              <a:rPr lang="en-GB" smtClean="0"/>
              <a:t>09/03/2021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B16C43-0C5B-4F6C-8B91-37AFC96E919F}" type="slidenum">
              <a:rPr lang="en-GB" smtClean="0"/>
              <a:t>‹#›</a:t>
            </a:fld>
            <a:endParaRPr lang="en-GB"/>
          </a:p>
        </p:txBody>
      </p:sp>
    </p:spTree>
    <p:extLst>
      <p:ext uri="{BB962C8B-B14F-4D97-AF65-F5344CB8AC3E}">
        <p14:creationId xmlns:p14="http://schemas.microsoft.com/office/powerpoint/2010/main" val="1218669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https://vimeo.com/88333079</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a:t>
            </a:fld>
            <a:endParaRPr lang="en-GB"/>
          </a:p>
        </p:txBody>
      </p:sp>
    </p:spTree>
    <p:extLst>
      <p:ext uri="{BB962C8B-B14F-4D97-AF65-F5344CB8AC3E}">
        <p14:creationId xmlns:p14="http://schemas.microsoft.com/office/powerpoint/2010/main" val="1077291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a:t>
            </a:fld>
            <a:endParaRPr lang="en-GB"/>
          </a:p>
        </p:txBody>
      </p:sp>
    </p:spTree>
    <p:extLst>
      <p:ext uri="{BB962C8B-B14F-4D97-AF65-F5344CB8AC3E}">
        <p14:creationId xmlns:p14="http://schemas.microsoft.com/office/powerpoint/2010/main" val="1352433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BB16C43-0C5B-4F6C-8B91-37AFC96E919F}" type="slidenum">
              <a:rPr lang="en-GB" smtClean="0"/>
              <a:t>5</a:t>
            </a:fld>
            <a:endParaRPr lang="en-GB"/>
          </a:p>
        </p:txBody>
      </p:sp>
    </p:spTree>
    <p:extLst>
      <p:ext uri="{BB962C8B-B14F-4D97-AF65-F5344CB8AC3E}">
        <p14:creationId xmlns:p14="http://schemas.microsoft.com/office/powerpoint/2010/main" val="3497538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6</a:t>
            </a:fld>
            <a:endParaRPr lang="en-GB"/>
          </a:p>
        </p:txBody>
      </p:sp>
    </p:spTree>
    <p:extLst>
      <p:ext uri="{BB962C8B-B14F-4D97-AF65-F5344CB8AC3E}">
        <p14:creationId xmlns:p14="http://schemas.microsoft.com/office/powerpoint/2010/main" val="2980684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7</a:t>
            </a:fld>
            <a:endParaRPr lang="en-GB"/>
          </a:p>
        </p:txBody>
      </p:sp>
    </p:spTree>
    <p:extLst>
      <p:ext uri="{BB962C8B-B14F-4D97-AF65-F5344CB8AC3E}">
        <p14:creationId xmlns:p14="http://schemas.microsoft.com/office/powerpoint/2010/main" val="2758702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8</a:t>
            </a:fld>
            <a:endParaRPr lang="en-GB"/>
          </a:p>
        </p:txBody>
      </p:sp>
    </p:spTree>
    <p:extLst>
      <p:ext uri="{BB962C8B-B14F-4D97-AF65-F5344CB8AC3E}">
        <p14:creationId xmlns:p14="http://schemas.microsoft.com/office/powerpoint/2010/main" val="2523922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9</a:t>
            </a:fld>
            <a:endParaRPr lang="en-GB"/>
          </a:p>
        </p:txBody>
      </p:sp>
    </p:spTree>
    <p:extLst>
      <p:ext uri="{BB962C8B-B14F-4D97-AF65-F5344CB8AC3E}">
        <p14:creationId xmlns:p14="http://schemas.microsoft.com/office/powerpoint/2010/main" val="1840840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10</a:t>
            </a:fld>
            <a:endParaRPr lang="en-GB"/>
          </a:p>
        </p:txBody>
      </p:sp>
    </p:spTree>
    <p:extLst>
      <p:ext uri="{BB962C8B-B14F-4D97-AF65-F5344CB8AC3E}">
        <p14:creationId xmlns:p14="http://schemas.microsoft.com/office/powerpoint/2010/main" val="1645567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11</a:t>
            </a:fld>
            <a:endParaRPr lang="en-GB"/>
          </a:p>
        </p:txBody>
      </p:sp>
    </p:spTree>
    <p:extLst>
      <p:ext uri="{BB962C8B-B14F-4D97-AF65-F5344CB8AC3E}">
        <p14:creationId xmlns:p14="http://schemas.microsoft.com/office/powerpoint/2010/main" val="3363971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13</a:t>
            </a:fld>
            <a:endParaRPr lang="en-GB"/>
          </a:p>
        </p:txBody>
      </p:sp>
    </p:spTree>
    <p:extLst>
      <p:ext uri="{BB962C8B-B14F-4D97-AF65-F5344CB8AC3E}">
        <p14:creationId xmlns:p14="http://schemas.microsoft.com/office/powerpoint/2010/main" val="40407639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14</a:t>
            </a:fld>
            <a:endParaRPr lang="en-GB"/>
          </a:p>
        </p:txBody>
      </p:sp>
    </p:spTree>
    <p:extLst>
      <p:ext uri="{BB962C8B-B14F-4D97-AF65-F5344CB8AC3E}">
        <p14:creationId xmlns:p14="http://schemas.microsoft.com/office/powerpoint/2010/main" val="12308116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15</a:t>
            </a:fld>
            <a:endParaRPr lang="en-GB"/>
          </a:p>
        </p:txBody>
      </p:sp>
    </p:spTree>
    <p:extLst>
      <p:ext uri="{BB962C8B-B14F-4D97-AF65-F5344CB8AC3E}">
        <p14:creationId xmlns:p14="http://schemas.microsoft.com/office/powerpoint/2010/main" val="12661208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16</a:t>
            </a:fld>
            <a:endParaRPr lang="en-GB"/>
          </a:p>
        </p:txBody>
      </p:sp>
    </p:spTree>
    <p:extLst>
      <p:ext uri="{BB962C8B-B14F-4D97-AF65-F5344CB8AC3E}">
        <p14:creationId xmlns:p14="http://schemas.microsoft.com/office/powerpoint/2010/main" val="1516043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17</a:t>
            </a:fld>
            <a:endParaRPr lang="en-GB"/>
          </a:p>
        </p:txBody>
      </p:sp>
    </p:spTree>
    <p:extLst>
      <p:ext uri="{BB962C8B-B14F-4D97-AF65-F5344CB8AC3E}">
        <p14:creationId xmlns:p14="http://schemas.microsoft.com/office/powerpoint/2010/main" val="13539184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This is about the reproductive cycle: ensuring that your genes are passed on to the next generation</a:t>
            </a:r>
          </a:p>
          <a:p>
            <a:endParaRPr lang="en-GB" sz="1200" dirty="0" smtClean="0"/>
          </a:p>
          <a:p>
            <a:r>
              <a:rPr lang="en-GB" sz="1200" dirty="0" smtClean="0"/>
              <a:t>Caregiver will: protect, regulate and respond to the child.</a:t>
            </a:r>
          </a:p>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18</a:t>
            </a:fld>
            <a:endParaRPr lang="en-GB"/>
          </a:p>
        </p:txBody>
      </p:sp>
    </p:spTree>
    <p:extLst>
      <p:ext uri="{BB962C8B-B14F-4D97-AF65-F5344CB8AC3E}">
        <p14:creationId xmlns:p14="http://schemas.microsoft.com/office/powerpoint/2010/main" val="2255570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attachment figure is both a safe haven</a:t>
            </a:r>
            <a:r>
              <a:rPr lang="en-GB" baseline="0" dirty="0" smtClean="0"/>
              <a:t> and secure base. Whenever a child runs into difficulty, they know that there is a safe haven which to return to for comfort and protection. And knowing that if things do go wrong there is that safe haven, children can also use the attachment figure as a secure base from which to explore.</a:t>
            </a:r>
          </a:p>
          <a:p>
            <a:r>
              <a:rPr lang="en-GB" baseline="0" dirty="0" smtClean="0"/>
              <a:t>Caregivers who provide a secure base allow their children to be autonomous, curious and experimental.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19</a:t>
            </a:fld>
            <a:endParaRPr lang="en-GB"/>
          </a:p>
        </p:txBody>
      </p:sp>
    </p:spTree>
    <p:extLst>
      <p:ext uri="{BB962C8B-B14F-4D97-AF65-F5344CB8AC3E}">
        <p14:creationId xmlns:p14="http://schemas.microsoft.com/office/powerpoint/2010/main" val="24025915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20</a:t>
            </a:fld>
            <a:endParaRPr lang="en-GB"/>
          </a:p>
        </p:txBody>
      </p:sp>
    </p:spTree>
    <p:extLst>
      <p:ext uri="{BB962C8B-B14F-4D97-AF65-F5344CB8AC3E}">
        <p14:creationId xmlns:p14="http://schemas.microsoft.com/office/powerpoint/2010/main" val="4216528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21</a:t>
            </a:fld>
            <a:endParaRPr lang="en-GB"/>
          </a:p>
        </p:txBody>
      </p:sp>
    </p:spTree>
    <p:extLst>
      <p:ext uri="{BB962C8B-B14F-4D97-AF65-F5344CB8AC3E}">
        <p14:creationId xmlns:p14="http://schemas.microsoft.com/office/powerpoint/2010/main" val="12494824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23</a:t>
            </a:fld>
            <a:endParaRPr lang="en-GB"/>
          </a:p>
        </p:txBody>
      </p:sp>
    </p:spTree>
    <p:extLst>
      <p:ext uri="{BB962C8B-B14F-4D97-AF65-F5344CB8AC3E}">
        <p14:creationId xmlns:p14="http://schemas.microsoft.com/office/powerpoint/2010/main" val="8494179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24</a:t>
            </a:fld>
            <a:endParaRPr lang="en-GB"/>
          </a:p>
        </p:txBody>
      </p:sp>
    </p:spTree>
    <p:extLst>
      <p:ext uri="{BB962C8B-B14F-4D97-AF65-F5344CB8AC3E}">
        <p14:creationId xmlns:p14="http://schemas.microsoft.com/office/powerpoint/2010/main" val="22738661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The parent who is willing to interact with their child, and explain to the child about their own and others feelings and psychological state will enable the child to become more attuned to their social environment.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smtClean="0"/>
              <a:t>: </a:t>
            </a:r>
            <a:r>
              <a:rPr lang="en-GB" sz="1200" dirty="0" smtClean="0"/>
              <a:t>the ability to understand how your own and other’s mental state can affect behaviour.</a:t>
            </a:r>
            <a:endParaRPr lang="en-GB" sz="1200" i="1"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25</a:t>
            </a:fld>
            <a:endParaRPr lang="en-GB"/>
          </a:p>
        </p:txBody>
      </p:sp>
    </p:spTree>
    <p:extLst>
      <p:ext uri="{BB962C8B-B14F-4D97-AF65-F5344CB8AC3E}">
        <p14:creationId xmlns:p14="http://schemas.microsoft.com/office/powerpoint/2010/main" val="5190659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26</a:t>
            </a:fld>
            <a:endParaRPr lang="en-GB"/>
          </a:p>
        </p:txBody>
      </p:sp>
    </p:spTree>
    <p:extLst>
      <p:ext uri="{BB962C8B-B14F-4D97-AF65-F5344CB8AC3E}">
        <p14:creationId xmlns:p14="http://schemas.microsoft.com/office/powerpoint/2010/main" val="32178752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27</a:t>
            </a:fld>
            <a:endParaRPr lang="en-GB"/>
          </a:p>
        </p:txBody>
      </p:sp>
    </p:spTree>
    <p:extLst>
      <p:ext uri="{BB962C8B-B14F-4D97-AF65-F5344CB8AC3E}">
        <p14:creationId xmlns:p14="http://schemas.microsoft.com/office/powerpoint/2010/main" val="40114994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28</a:t>
            </a:fld>
            <a:endParaRPr lang="en-GB"/>
          </a:p>
        </p:txBody>
      </p:sp>
    </p:spTree>
    <p:extLst>
      <p:ext uri="{BB962C8B-B14F-4D97-AF65-F5344CB8AC3E}">
        <p14:creationId xmlns:p14="http://schemas.microsoft.com/office/powerpoint/2010/main" val="31886985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29</a:t>
            </a:fld>
            <a:endParaRPr lang="en-GB"/>
          </a:p>
        </p:txBody>
      </p:sp>
    </p:spTree>
    <p:extLst>
      <p:ext uri="{BB962C8B-B14F-4D97-AF65-F5344CB8AC3E}">
        <p14:creationId xmlns:p14="http://schemas.microsoft.com/office/powerpoint/2010/main" val="15939354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30</a:t>
            </a:fld>
            <a:endParaRPr lang="en-GB"/>
          </a:p>
        </p:txBody>
      </p:sp>
    </p:spTree>
    <p:extLst>
      <p:ext uri="{BB962C8B-B14F-4D97-AF65-F5344CB8AC3E}">
        <p14:creationId xmlns:p14="http://schemas.microsoft.com/office/powerpoint/2010/main" val="16104741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31</a:t>
            </a:fld>
            <a:endParaRPr lang="en-GB"/>
          </a:p>
        </p:txBody>
      </p:sp>
    </p:spTree>
    <p:extLst>
      <p:ext uri="{BB962C8B-B14F-4D97-AF65-F5344CB8AC3E}">
        <p14:creationId xmlns:p14="http://schemas.microsoft.com/office/powerpoint/2010/main" val="37252313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33</a:t>
            </a:fld>
            <a:endParaRPr lang="en-GB"/>
          </a:p>
        </p:txBody>
      </p:sp>
    </p:spTree>
    <p:extLst>
      <p:ext uri="{BB962C8B-B14F-4D97-AF65-F5344CB8AC3E}">
        <p14:creationId xmlns:p14="http://schemas.microsoft.com/office/powerpoint/2010/main" val="15696389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smtClean="0"/>
          </a:p>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34</a:t>
            </a:fld>
            <a:endParaRPr lang="en-GB"/>
          </a:p>
        </p:txBody>
      </p:sp>
    </p:spTree>
    <p:extLst>
      <p:ext uri="{BB962C8B-B14F-4D97-AF65-F5344CB8AC3E}">
        <p14:creationId xmlns:p14="http://schemas.microsoft.com/office/powerpoint/2010/main" val="28417125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35</a:t>
            </a:fld>
            <a:endParaRPr lang="en-GB"/>
          </a:p>
        </p:txBody>
      </p:sp>
    </p:spTree>
    <p:extLst>
      <p:ext uri="{BB962C8B-B14F-4D97-AF65-F5344CB8AC3E}">
        <p14:creationId xmlns:p14="http://schemas.microsoft.com/office/powerpoint/2010/main" val="39510718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37</a:t>
            </a:fld>
            <a:endParaRPr lang="en-GB"/>
          </a:p>
        </p:txBody>
      </p:sp>
    </p:spTree>
    <p:extLst>
      <p:ext uri="{BB962C8B-B14F-4D97-AF65-F5344CB8AC3E}">
        <p14:creationId xmlns:p14="http://schemas.microsoft.com/office/powerpoint/2010/main" val="4681413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38</a:t>
            </a:fld>
            <a:endParaRPr lang="en-GB"/>
          </a:p>
        </p:txBody>
      </p:sp>
    </p:spTree>
    <p:extLst>
      <p:ext uri="{BB962C8B-B14F-4D97-AF65-F5344CB8AC3E}">
        <p14:creationId xmlns:p14="http://schemas.microsoft.com/office/powerpoint/2010/main" val="29131822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39</a:t>
            </a:fld>
            <a:endParaRPr lang="en-GB"/>
          </a:p>
        </p:txBody>
      </p:sp>
    </p:spTree>
    <p:extLst>
      <p:ext uri="{BB962C8B-B14F-4D97-AF65-F5344CB8AC3E}">
        <p14:creationId xmlns:p14="http://schemas.microsoft.com/office/powerpoint/2010/main" val="38084549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41</a:t>
            </a:fld>
            <a:endParaRPr lang="en-GB"/>
          </a:p>
        </p:txBody>
      </p:sp>
    </p:spTree>
    <p:extLst>
      <p:ext uri="{BB962C8B-B14F-4D97-AF65-F5344CB8AC3E}">
        <p14:creationId xmlns:p14="http://schemas.microsoft.com/office/powerpoint/2010/main" val="11576551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43</a:t>
            </a:fld>
            <a:endParaRPr lang="en-GB"/>
          </a:p>
        </p:txBody>
      </p:sp>
    </p:spTree>
    <p:extLst>
      <p:ext uri="{BB962C8B-B14F-4D97-AF65-F5344CB8AC3E}">
        <p14:creationId xmlns:p14="http://schemas.microsoft.com/office/powerpoint/2010/main" val="41029250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074948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611696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4FD814-B6BD-4831-B8DB-2AF8D73AD2DA}"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2683803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D4FD814-B6BD-4831-B8DB-2AF8D73AD2DA}"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682216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D4FD814-B6BD-4831-B8DB-2AF8D73AD2DA}" type="datetimeFigureOut">
              <a:rPr lang="en-GB" smtClean="0"/>
              <a:t>09/03/2021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84781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D4FD814-B6BD-4831-B8DB-2AF8D73AD2DA}" type="datetimeFigureOut">
              <a:rPr lang="en-GB" smtClean="0"/>
              <a:t>09/03/2021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2700622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D4FD814-B6BD-4831-B8DB-2AF8D73AD2DA}" type="datetimeFigureOut">
              <a:rPr lang="en-GB" smtClean="0"/>
              <a:t>09/03/2021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68646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4211311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508510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90306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23137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9F11D9-C6B8-455F-975C-13C09315C27D}"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300287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085673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D4FD814-B6BD-4831-B8DB-2AF8D73AD2DA}" type="datetimeFigureOut">
              <a:rPr lang="en-GB" smtClean="0"/>
              <a:t>09/03/2021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6973524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D4FD814-B6BD-4831-B8DB-2AF8D73AD2DA}" type="datetimeFigureOut">
              <a:rPr lang="en-GB" smtClean="0"/>
              <a:t>09/03/2021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930688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1731147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5D4FD814-B6BD-4831-B8DB-2AF8D73AD2DA}" type="datetimeFigureOut">
              <a:rPr lang="en-GB" smtClean="0"/>
              <a:t>09/03/2021</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79F11D9-C6B8-455F-975C-13C09315C27D}" type="slidenum">
              <a:rPr lang="en-GB" smtClean="0"/>
              <a:t>‹#›</a:t>
            </a:fld>
            <a:endParaRPr lang="en-GB"/>
          </a:p>
        </p:txBody>
      </p:sp>
    </p:spTree>
    <p:extLst>
      <p:ext uri="{BB962C8B-B14F-4D97-AF65-F5344CB8AC3E}">
        <p14:creationId xmlns:p14="http://schemas.microsoft.com/office/powerpoint/2010/main" val="3054461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D4FD814-B6BD-4831-B8DB-2AF8D73AD2DA}" type="datetimeFigureOut">
              <a:rPr lang="en-GB" smtClean="0"/>
              <a:t>09/03/2021</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79F11D9-C6B8-455F-975C-13C09315C27D}" type="slidenum">
              <a:rPr lang="en-GB" smtClean="0"/>
              <a:t>‹#›</a:t>
            </a:fld>
            <a:endParaRPr lang="en-GB"/>
          </a:p>
        </p:txBody>
      </p:sp>
    </p:spTree>
    <p:extLst>
      <p:ext uri="{BB962C8B-B14F-4D97-AF65-F5344CB8AC3E}">
        <p14:creationId xmlns:p14="http://schemas.microsoft.com/office/powerpoint/2010/main" val="3608874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4.jpg"/><Relationship Id="rId7"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 Id="rId9" Type="http://schemas.openxmlformats.org/officeDocument/2006/relationships/image" Target="../media/image2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x2usVu8O2YY"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video" Target="https://www.youtube.com/embed/x2usVu8O2YY" TargetMode="External"/><Relationship Id="rId4" Type="http://schemas.openxmlformats.org/officeDocument/2006/relationships/image" Target="../media/image30.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a:t>
            </a:r>
            <a:r>
              <a:rPr lang="en-GB" dirty="0" smtClean="0"/>
              <a:t>ttachment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926208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in Children</a:t>
            </a:r>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728308" y="4693302"/>
            <a:ext cx="3046615" cy="2028305"/>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00" y="2038418"/>
            <a:ext cx="2228850" cy="333375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40521" y="4215745"/>
            <a:ext cx="4010696" cy="2562389"/>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34951" y="2330050"/>
            <a:ext cx="2806008" cy="1867367"/>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05234" y="2038418"/>
            <a:ext cx="2977896" cy="1905853"/>
          </a:xfrm>
          <a:prstGeom prst="rect">
            <a:avLst/>
          </a:prstGeom>
        </p:spPr>
      </p:pic>
    </p:spTree>
    <p:extLst>
      <p:ext uri="{BB962C8B-B14F-4D97-AF65-F5344CB8AC3E}">
        <p14:creationId xmlns:p14="http://schemas.microsoft.com/office/powerpoint/2010/main" val="22576991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it important?</a:t>
            </a:r>
            <a:endParaRPr lang="en-GB" dirty="0"/>
          </a:p>
        </p:txBody>
      </p:sp>
      <p:sp>
        <p:nvSpPr>
          <p:cNvPr id="3" name="Content Placeholder 2"/>
          <p:cNvSpPr>
            <a:spLocks noGrp="1"/>
          </p:cNvSpPr>
          <p:nvPr>
            <p:ph idx="1"/>
          </p:nvPr>
        </p:nvSpPr>
        <p:spPr/>
        <p:txBody>
          <a:bodyPr>
            <a:normAutofit/>
          </a:bodyPr>
          <a:lstStyle/>
          <a:p>
            <a:r>
              <a:rPr lang="en-GB" sz="3600" dirty="0" smtClean="0"/>
              <a:t>Brain development</a:t>
            </a:r>
          </a:p>
          <a:p>
            <a:r>
              <a:rPr lang="en-GB" sz="3600" dirty="0" smtClean="0"/>
              <a:t>Stress Hormones</a:t>
            </a:r>
          </a:p>
          <a:p>
            <a:r>
              <a:rPr lang="en-GB" sz="3600" dirty="0" smtClean="0"/>
              <a:t>Emotional and Social Development</a:t>
            </a:r>
          </a:p>
          <a:p>
            <a:pPr marL="0" indent="0">
              <a:buNone/>
            </a:pPr>
            <a:endParaRPr lang="en-GB" sz="3600" dirty="0"/>
          </a:p>
        </p:txBody>
      </p:sp>
    </p:spTree>
    <p:extLst>
      <p:ext uri="{BB962C8B-B14F-4D97-AF65-F5344CB8AC3E}">
        <p14:creationId xmlns:p14="http://schemas.microsoft.com/office/powerpoint/2010/main" val="5760009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it all start?</a:t>
            </a:r>
            <a:endParaRPr lang="en-GB" dirty="0"/>
          </a:p>
        </p:txBody>
      </p:sp>
      <p:sp>
        <p:nvSpPr>
          <p:cNvPr id="3" name="Content Placeholder 2"/>
          <p:cNvSpPr>
            <a:spLocks noGrp="1"/>
          </p:cNvSpPr>
          <p:nvPr>
            <p:ph idx="1"/>
          </p:nvPr>
        </p:nvSpPr>
        <p:spPr/>
        <p:txBody>
          <a:bodyPr/>
          <a:lstStyle/>
          <a:p>
            <a:r>
              <a:rPr lang="en-GB" sz="2800" dirty="0" smtClean="0"/>
              <a:t>John Bowlby</a:t>
            </a:r>
          </a:p>
          <a:p>
            <a:r>
              <a:rPr lang="en-GB" sz="2800" dirty="0" smtClean="0"/>
              <a:t>Mary Ainsworth</a:t>
            </a:r>
          </a:p>
          <a:p>
            <a:pPr marL="0" indent="0">
              <a:buNone/>
            </a:pPr>
            <a:endParaRPr lang="en-GB" dirty="0"/>
          </a:p>
        </p:txBody>
      </p:sp>
    </p:spTree>
    <p:extLst>
      <p:ext uri="{BB962C8B-B14F-4D97-AF65-F5344CB8AC3E}">
        <p14:creationId xmlns:p14="http://schemas.microsoft.com/office/powerpoint/2010/main" val="36925067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John Bowlby</a:t>
            </a:r>
            <a:endParaRPr lang="en-GB" dirty="0"/>
          </a:p>
        </p:txBody>
      </p:sp>
      <p:sp>
        <p:nvSpPr>
          <p:cNvPr id="3" name="Content Placeholder 2"/>
          <p:cNvSpPr>
            <a:spLocks noGrp="1"/>
          </p:cNvSpPr>
          <p:nvPr>
            <p:ph idx="1"/>
          </p:nvPr>
        </p:nvSpPr>
        <p:spPr>
          <a:xfrm>
            <a:off x="199623" y="2336872"/>
            <a:ext cx="11191740" cy="4456733"/>
          </a:xfrm>
        </p:spPr>
        <p:txBody>
          <a:bodyPr>
            <a:normAutofit/>
          </a:bodyPr>
          <a:lstStyle/>
          <a:p>
            <a:r>
              <a:rPr lang="en-GB" dirty="0" smtClean="0"/>
              <a:t>Psychodynamic Influences</a:t>
            </a:r>
          </a:p>
          <a:p>
            <a:r>
              <a:rPr lang="en-GB" dirty="0" smtClean="0"/>
              <a:t>Object-Relations theory</a:t>
            </a:r>
          </a:p>
          <a:p>
            <a:r>
              <a:rPr lang="en-GB" dirty="0" smtClean="0"/>
              <a:t>Tavistock Clinic</a:t>
            </a:r>
          </a:p>
          <a:p>
            <a:r>
              <a:rPr lang="en-GB" dirty="0" smtClean="0"/>
              <a:t>Drew from different sciences</a:t>
            </a:r>
          </a:p>
          <a:p>
            <a:r>
              <a:rPr lang="en-GB" dirty="0" smtClean="0"/>
              <a:t>Ground-breaking trilogy</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6025" y="298523"/>
            <a:ext cx="2085975" cy="2038350"/>
          </a:xfrm>
          <a:prstGeom prst="rect">
            <a:avLst/>
          </a:prstGeom>
        </p:spPr>
      </p:pic>
    </p:spTree>
    <p:extLst>
      <p:ext uri="{BB962C8B-B14F-4D97-AF65-F5344CB8AC3E}">
        <p14:creationId xmlns:p14="http://schemas.microsoft.com/office/powerpoint/2010/main" val="29480528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Mary Ainsworth</a:t>
            </a:r>
            <a:endParaRPr lang="en-GB" dirty="0"/>
          </a:p>
        </p:txBody>
      </p:sp>
      <p:sp>
        <p:nvSpPr>
          <p:cNvPr id="3" name="Content Placeholder 2"/>
          <p:cNvSpPr>
            <a:spLocks noGrp="1"/>
          </p:cNvSpPr>
          <p:nvPr>
            <p:ph idx="1"/>
          </p:nvPr>
        </p:nvSpPr>
        <p:spPr>
          <a:xfrm>
            <a:off x="796231" y="2884225"/>
            <a:ext cx="9613861" cy="3065814"/>
          </a:xfrm>
        </p:spPr>
        <p:txBody>
          <a:bodyPr>
            <a:normAutofit/>
          </a:bodyPr>
          <a:lstStyle/>
          <a:p>
            <a:r>
              <a:rPr lang="en-GB" sz="3200" dirty="0" smtClean="0"/>
              <a:t>Worked with John Bowlby for a number of Years</a:t>
            </a:r>
          </a:p>
          <a:p>
            <a:r>
              <a:rPr lang="en-GB" sz="3200" dirty="0" smtClean="0"/>
              <a:t>Developed the ideas further:</a:t>
            </a:r>
          </a:p>
          <a:p>
            <a:r>
              <a:rPr lang="en-GB" sz="3200" dirty="0" smtClean="0"/>
              <a:t>Th</a:t>
            </a:r>
            <a:r>
              <a:rPr lang="en-GB" sz="3200" dirty="0" smtClean="0"/>
              <a:t>e Strange Situation.</a:t>
            </a:r>
            <a:endParaRPr lang="en-GB" sz="3200" dirty="0" smtClean="0"/>
          </a:p>
        </p:txBody>
      </p:sp>
      <p:pic>
        <p:nvPicPr>
          <p:cNvPr id="4"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40231" y="154019"/>
            <a:ext cx="2051768" cy="2406301"/>
          </a:xfrm>
          <a:prstGeom prst="rect">
            <a:avLst/>
          </a:prstGeom>
        </p:spPr>
      </p:pic>
    </p:spTree>
    <p:extLst>
      <p:ext uri="{BB962C8B-B14F-4D97-AF65-F5344CB8AC3E}">
        <p14:creationId xmlns:p14="http://schemas.microsoft.com/office/powerpoint/2010/main" val="42574930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Systems</a:t>
            </a:r>
            <a:endParaRPr lang="en-GB" dirty="0"/>
          </a:p>
        </p:txBody>
      </p:sp>
      <p:sp>
        <p:nvSpPr>
          <p:cNvPr id="3" name="Content Placeholder 2"/>
          <p:cNvSpPr>
            <a:spLocks noGrp="1"/>
          </p:cNvSpPr>
          <p:nvPr>
            <p:ph idx="1"/>
          </p:nvPr>
        </p:nvSpPr>
        <p:spPr/>
        <p:txBody>
          <a:bodyPr/>
          <a:lstStyle/>
          <a:p>
            <a:r>
              <a:rPr lang="en-GB" dirty="0" smtClean="0"/>
              <a:t>Behaviour Systems:</a:t>
            </a:r>
          </a:p>
          <a:p>
            <a:r>
              <a:rPr lang="en-GB" dirty="0" smtClean="0"/>
              <a:t>Signs and Signals</a:t>
            </a:r>
          </a:p>
          <a:p>
            <a:r>
              <a:rPr lang="en-GB" dirty="0" smtClean="0"/>
              <a:t>Principle Aim</a:t>
            </a:r>
            <a:endParaRPr lang="en-GB" dirty="0"/>
          </a:p>
        </p:txBody>
      </p:sp>
    </p:spTree>
    <p:extLst>
      <p:ext uri="{BB962C8B-B14F-4D97-AF65-F5344CB8AC3E}">
        <p14:creationId xmlns:p14="http://schemas.microsoft.com/office/powerpoint/2010/main" val="3194387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Ethology – the scientific study of non-human animal behaviour</a:t>
            </a:r>
          </a:p>
        </p:txBody>
      </p:sp>
      <p:sp>
        <p:nvSpPr>
          <p:cNvPr id="3" name="Content Placeholder 2"/>
          <p:cNvSpPr>
            <a:spLocks noGrp="1"/>
          </p:cNvSpPr>
          <p:nvPr>
            <p:ph sz="half" idx="1"/>
          </p:nvPr>
        </p:nvSpPr>
        <p:spPr>
          <a:xfrm>
            <a:off x="409863" y="2278918"/>
            <a:ext cx="5887905" cy="4243342"/>
          </a:xfrm>
        </p:spPr>
        <p:txBody>
          <a:bodyPr>
            <a:normAutofit lnSpcReduction="10000"/>
          </a:bodyPr>
          <a:lstStyle/>
          <a:p>
            <a:r>
              <a:rPr lang="en-GB" sz="2800" dirty="0" smtClean="0"/>
              <a:t>Animals can learn from experience</a:t>
            </a:r>
          </a:p>
          <a:p>
            <a:r>
              <a:rPr lang="en-GB" sz="2800" dirty="0" smtClean="0"/>
              <a:t>Develop a range of strategies to cope with situations</a:t>
            </a:r>
          </a:p>
          <a:p>
            <a:r>
              <a:rPr lang="en-GB" sz="2800" dirty="0" smtClean="0"/>
              <a:t>Behaviours that do not achieve their goal are not as likely to be repeated.</a:t>
            </a:r>
          </a:p>
          <a:p>
            <a:r>
              <a:rPr lang="en-GB" sz="2800" dirty="0" smtClean="0"/>
              <a:t>This is an important element of child attachment and how children react to their caregiving environment.</a:t>
            </a:r>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867374" y="2062480"/>
            <a:ext cx="3757954" cy="4517735"/>
          </a:xfrm>
          <a:prstGeom prst="rect">
            <a:avLst/>
          </a:prstGeom>
        </p:spPr>
      </p:pic>
    </p:spTree>
    <p:extLst>
      <p:ext uri="{BB962C8B-B14F-4D97-AF65-F5344CB8AC3E}">
        <p14:creationId xmlns:p14="http://schemas.microsoft.com/office/powerpoint/2010/main" val="5536550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Fear System</a:t>
            </a:r>
            <a:endParaRPr lang="en-GB" dirty="0"/>
          </a:p>
        </p:txBody>
      </p:sp>
      <p:sp>
        <p:nvSpPr>
          <p:cNvPr id="3" name="Content Placeholder 2"/>
          <p:cNvSpPr>
            <a:spLocks noGrp="1"/>
          </p:cNvSpPr>
          <p:nvPr>
            <p:ph sz="half" idx="1"/>
          </p:nvPr>
        </p:nvSpPr>
        <p:spPr>
          <a:xfrm>
            <a:off x="289775" y="2336873"/>
            <a:ext cx="5088903" cy="4121882"/>
          </a:xfrm>
        </p:spPr>
        <p:txBody>
          <a:bodyPr>
            <a:normAutofit/>
          </a:bodyPr>
          <a:lstStyle/>
          <a:p>
            <a:r>
              <a:rPr lang="en-GB" sz="2800" dirty="0" smtClean="0"/>
              <a:t>Fundamental System</a:t>
            </a:r>
          </a:p>
          <a:p>
            <a:r>
              <a:rPr lang="en-GB" sz="2800" dirty="0" smtClean="0"/>
              <a:t>Alerts us to danger</a:t>
            </a:r>
          </a:p>
          <a:p>
            <a:r>
              <a:rPr lang="en-GB" sz="2800" dirty="0" smtClean="0"/>
              <a:t>Fear and Attachment come hand-in-hand</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89432" y="2632299"/>
            <a:ext cx="4700588" cy="3355595"/>
          </a:xfrm>
        </p:spPr>
      </p:pic>
    </p:spTree>
    <p:extLst>
      <p:ext uri="{BB962C8B-B14F-4D97-AF65-F5344CB8AC3E}">
        <p14:creationId xmlns:p14="http://schemas.microsoft.com/office/powerpoint/2010/main" val="7801093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 and the Fear System</a:t>
            </a:r>
            <a:endParaRPr lang="en-GB" dirty="0"/>
          </a:p>
        </p:txBody>
      </p:sp>
      <p:sp>
        <p:nvSpPr>
          <p:cNvPr id="3" name="Content Placeholder 2"/>
          <p:cNvSpPr>
            <a:spLocks noGrp="1"/>
          </p:cNvSpPr>
          <p:nvPr>
            <p:ph idx="1"/>
          </p:nvPr>
        </p:nvSpPr>
        <p:spPr>
          <a:xfrm>
            <a:off x="351910" y="2304676"/>
            <a:ext cx="11045893" cy="4308626"/>
          </a:xfrm>
        </p:spPr>
        <p:txBody>
          <a:bodyPr>
            <a:noAutofit/>
          </a:bodyPr>
          <a:lstStyle/>
          <a:p>
            <a:r>
              <a:rPr lang="en-GB" sz="2800" dirty="0" smtClean="0"/>
              <a:t>Activation of the attachment system</a:t>
            </a:r>
          </a:p>
          <a:p>
            <a:r>
              <a:rPr lang="en-GB" sz="2800" dirty="0" smtClean="0"/>
              <a:t>Attachment behaviours</a:t>
            </a:r>
          </a:p>
          <a:p>
            <a:r>
              <a:rPr lang="en-GB" sz="2800" dirty="0" smtClean="0"/>
              <a:t>Proximity to someone safe.</a:t>
            </a:r>
            <a:endParaRPr lang="en-GB" sz="2800" dirty="0"/>
          </a:p>
        </p:txBody>
      </p:sp>
    </p:spTree>
    <p:extLst>
      <p:ext uri="{BB962C8B-B14F-4D97-AF65-F5344CB8AC3E}">
        <p14:creationId xmlns:p14="http://schemas.microsoft.com/office/powerpoint/2010/main" val="41463672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 and Young Children</a:t>
            </a:r>
            <a:endParaRPr lang="en-GB" dirty="0"/>
          </a:p>
        </p:txBody>
      </p:sp>
      <p:sp>
        <p:nvSpPr>
          <p:cNvPr id="3" name="Content Placeholder 2"/>
          <p:cNvSpPr>
            <a:spLocks noGrp="1"/>
          </p:cNvSpPr>
          <p:nvPr>
            <p:ph sz="half" idx="1"/>
          </p:nvPr>
        </p:nvSpPr>
        <p:spPr>
          <a:xfrm>
            <a:off x="257577" y="2336872"/>
            <a:ext cx="5121101" cy="4044609"/>
          </a:xfrm>
        </p:spPr>
        <p:txBody>
          <a:bodyPr/>
          <a:lstStyle/>
          <a:p>
            <a:pPr marL="0" indent="0">
              <a:buNone/>
            </a:pPr>
            <a:r>
              <a:rPr lang="en-GB" sz="2800" dirty="0" smtClean="0"/>
              <a:t>Young children will regularly look for two phenomena:</a:t>
            </a:r>
          </a:p>
          <a:p>
            <a:pPr marL="0" indent="0">
              <a:buNone/>
            </a:pPr>
            <a:endParaRPr lang="en-GB" dirty="0" smtClean="0"/>
          </a:p>
          <a:p>
            <a:pPr marL="457200" indent="-457200">
              <a:buFont typeface="+mj-lt"/>
              <a:buAutoNum type="arabicPeriod"/>
            </a:pPr>
            <a:r>
              <a:rPr lang="en-GB" sz="2800" dirty="0" smtClean="0"/>
              <a:t>Is danger or stress present?</a:t>
            </a:r>
          </a:p>
          <a:p>
            <a:pPr marL="457200" indent="-457200">
              <a:buFont typeface="+mj-lt"/>
              <a:buAutoNum type="arabicPeriod"/>
            </a:pPr>
            <a:endParaRPr lang="en-GB" sz="2800" dirty="0" smtClean="0"/>
          </a:p>
          <a:p>
            <a:pPr marL="457200" indent="-457200">
              <a:buFont typeface="+mj-lt"/>
              <a:buAutoNum type="arabicPeriod"/>
            </a:pPr>
            <a:r>
              <a:rPr lang="en-GB" sz="2800" dirty="0" smtClean="0"/>
              <a:t>Where, or how easy will it be to reach my caregiver?</a:t>
            </a:r>
            <a:endParaRPr lang="en-GB" sz="280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58644" y="2421731"/>
            <a:ext cx="4572000" cy="3429000"/>
          </a:xfrm>
        </p:spPr>
      </p:pic>
    </p:spTree>
    <p:extLst>
      <p:ext uri="{BB962C8B-B14F-4D97-AF65-F5344CB8AC3E}">
        <p14:creationId xmlns:p14="http://schemas.microsoft.com/office/powerpoint/2010/main" val="20550166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Activation of the Attachment System</a:t>
            </a:r>
            <a:endParaRPr lang="en-GB" dirty="0"/>
          </a:p>
        </p:txBody>
      </p:sp>
      <p:sp>
        <p:nvSpPr>
          <p:cNvPr id="3" name="Content Placeholder 2"/>
          <p:cNvSpPr>
            <a:spLocks noGrp="1"/>
          </p:cNvSpPr>
          <p:nvPr>
            <p:ph idx="1"/>
          </p:nvPr>
        </p:nvSpPr>
        <p:spPr/>
        <p:txBody>
          <a:bodyPr/>
          <a:lstStyle/>
          <a:p>
            <a:endParaRPr lang="en-GB" sz="3200" dirty="0" smtClean="0"/>
          </a:p>
          <a:p>
            <a:pPr marL="0" indent="0">
              <a:buNone/>
            </a:pPr>
            <a:r>
              <a:rPr lang="en-GB" sz="3200" dirty="0" smtClean="0"/>
              <a:t>Separation</a:t>
            </a:r>
            <a:r>
              <a:rPr lang="en-GB" sz="3200" dirty="0"/>
              <a:t>, abandonment, being alone for too long, rejection, neglect </a:t>
            </a:r>
            <a:r>
              <a:rPr lang="en-GB" sz="3200" dirty="0" smtClean="0"/>
              <a:t>and abuse </a:t>
            </a:r>
            <a:r>
              <a:rPr lang="en-GB" sz="3200" dirty="0"/>
              <a:t>can all lead to acute, and in many cases, chronic activation of the attachment system.</a:t>
            </a:r>
          </a:p>
          <a:p>
            <a:endParaRPr lang="en-GB" dirty="0"/>
          </a:p>
        </p:txBody>
      </p:sp>
    </p:spTree>
    <p:extLst>
      <p:ext uri="{BB962C8B-B14F-4D97-AF65-F5344CB8AC3E}">
        <p14:creationId xmlns:p14="http://schemas.microsoft.com/office/powerpoint/2010/main" val="1505805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and young children</a:t>
            </a:r>
            <a:endParaRPr lang="en-GB" dirty="0"/>
          </a:p>
        </p:txBody>
      </p:sp>
      <p:sp>
        <p:nvSpPr>
          <p:cNvPr id="3" name="Content Placeholder 2"/>
          <p:cNvSpPr>
            <a:spLocks noGrp="1"/>
          </p:cNvSpPr>
          <p:nvPr>
            <p:ph idx="1"/>
          </p:nvPr>
        </p:nvSpPr>
        <p:spPr>
          <a:xfrm>
            <a:off x="135228" y="2118575"/>
            <a:ext cx="11784169" cy="4591318"/>
          </a:xfrm>
        </p:spPr>
        <p:txBody>
          <a:bodyPr>
            <a:normAutofit/>
          </a:bodyPr>
          <a:lstStyle/>
          <a:p>
            <a:r>
              <a:rPr lang="en-GB" sz="3200" dirty="0" smtClean="0"/>
              <a:t>Availability of the parent/primary caregiver</a:t>
            </a:r>
          </a:p>
          <a:p>
            <a:r>
              <a:rPr lang="en-GB" sz="3200" dirty="0" smtClean="0"/>
              <a:t>Fight responses and signalling behaviours</a:t>
            </a:r>
            <a:endParaRPr lang="en-GB" sz="3200" dirty="0"/>
          </a:p>
        </p:txBody>
      </p:sp>
    </p:spTree>
    <p:extLst>
      <p:ext uri="{BB962C8B-B14F-4D97-AF65-F5344CB8AC3E}">
        <p14:creationId xmlns:p14="http://schemas.microsoft.com/office/powerpoint/2010/main" val="4010027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behaviours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877235" y="4290485"/>
            <a:ext cx="3314765" cy="2487826"/>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83339" y="4641979"/>
            <a:ext cx="4432041" cy="221602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48176" y="2109139"/>
            <a:ext cx="2181346" cy="2181346"/>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0321" y="2080139"/>
            <a:ext cx="2809875" cy="1628775"/>
          </a:xfrm>
          <a:prstGeom prst="rect">
            <a:avLst/>
          </a:prstGeom>
        </p:spPr>
      </p:pic>
      <p:pic>
        <p:nvPicPr>
          <p:cNvPr id="8" name="Picture 7"/>
          <p:cNvPicPr>
            <a:picLocks noChangeAspect="1"/>
          </p:cNvPicPr>
          <p:nvPr/>
        </p:nvPicPr>
        <p:blipFill>
          <a:blip r:embed="rId7"/>
          <a:stretch>
            <a:fillRect/>
          </a:stretch>
        </p:blipFill>
        <p:spPr>
          <a:xfrm>
            <a:off x="5877864" y="2151366"/>
            <a:ext cx="3744448" cy="2096891"/>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5670" y="4346619"/>
            <a:ext cx="2043561" cy="2703788"/>
          </a:xfrm>
          <a:prstGeom prst="rect">
            <a:avLst/>
          </a:prstGeom>
        </p:spPr>
      </p:pic>
      <p:pic>
        <p:nvPicPr>
          <p:cNvPr id="10" name="Picture 9"/>
          <p:cNvPicPr>
            <a:picLocks noChangeAspect="1"/>
          </p:cNvPicPr>
          <p:nvPr/>
        </p:nvPicPr>
        <p:blipFill>
          <a:blip r:embed="rId9"/>
          <a:stretch>
            <a:fillRect/>
          </a:stretch>
        </p:blipFill>
        <p:spPr>
          <a:xfrm>
            <a:off x="9110629" y="2399711"/>
            <a:ext cx="2847975" cy="1600200"/>
          </a:xfrm>
          <a:prstGeom prst="rect">
            <a:avLst/>
          </a:prstGeom>
        </p:spPr>
      </p:pic>
    </p:spTree>
    <p:extLst>
      <p:ext uri="{BB962C8B-B14F-4D97-AF65-F5344CB8AC3E}">
        <p14:creationId xmlns:p14="http://schemas.microsoft.com/office/powerpoint/2010/main" val="12597787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older infant</a:t>
            </a:r>
            <a:endParaRPr lang="en-GB" dirty="0"/>
          </a:p>
        </p:txBody>
      </p:sp>
      <p:sp>
        <p:nvSpPr>
          <p:cNvPr id="3" name="Content Placeholder 2"/>
          <p:cNvSpPr>
            <a:spLocks noGrp="1"/>
          </p:cNvSpPr>
          <p:nvPr>
            <p:ph idx="1"/>
          </p:nvPr>
        </p:nvSpPr>
        <p:spPr>
          <a:xfrm>
            <a:off x="476519" y="2336872"/>
            <a:ext cx="11146664" cy="4134761"/>
          </a:xfrm>
        </p:spPr>
        <p:txBody>
          <a:bodyPr>
            <a:normAutofit/>
          </a:bodyPr>
          <a:lstStyle/>
          <a:p>
            <a:r>
              <a:rPr lang="en-GB" sz="3600" dirty="0" smtClean="0"/>
              <a:t>As the young child develops, learns to walk </a:t>
            </a:r>
            <a:r>
              <a:rPr lang="en-GB" sz="3600" dirty="0" err="1" smtClean="0"/>
              <a:t>etc</a:t>
            </a:r>
            <a:r>
              <a:rPr lang="en-GB" sz="3600" dirty="0" smtClean="0"/>
              <a:t>, they will be able to run towards their primary caregiver. </a:t>
            </a:r>
            <a:endParaRPr lang="en-GB" sz="3600" dirty="0"/>
          </a:p>
          <a:p>
            <a:r>
              <a:rPr lang="en-GB" sz="3600" dirty="0" smtClean="0"/>
              <a:t>They can make sense of relationships and social situations</a:t>
            </a:r>
          </a:p>
          <a:p>
            <a:r>
              <a:rPr lang="en-GB" sz="3600" dirty="0" smtClean="0"/>
              <a:t>All children (with only extreme exceptions) will attach to their carers.</a:t>
            </a:r>
          </a:p>
        </p:txBody>
      </p:sp>
    </p:spTree>
    <p:extLst>
      <p:ext uri="{BB962C8B-B14F-4D97-AF65-F5344CB8AC3E}">
        <p14:creationId xmlns:p14="http://schemas.microsoft.com/office/powerpoint/2010/main" val="2118191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Figures</a:t>
            </a:r>
            <a:endParaRPr lang="en-GB" dirty="0"/>
          </a:p>
        </p:txBody>
      </p:sp>
      <p:sp>
        <p:nvSpPr>
          <p:cNvPr id="3" name="Content Placeholder 2"/>
          <p:cNvSpPr>
            <a:spLocks noGrp="1"/>
          </p:cNvSpPr>
          <p:nvPr>
            <p:ph idx="1"/>
          </p:nvPr>
        </p:nvSpPr>
        <p:spPr>
          <a:xfrm>
            <a:off x="132969" y="2684602"/>
            <a:ext cx="11956000" cy="3645365"/>
          </a:xfrm>
        </p:spPr>
        <p:txBody>
          <a:bodyPr>
            <a:noAutofit/>
          </a:bodyPr>
          <a:lstStyle/>
          <a:p>
            <a:r>
              <a:rPr lang="en-GB" sz="2800" dirty="0" smtClean="0"/>
              <a:t>Primary Caregivers and attachment figures</a:t>
            </a:r>
          </a:p>
          <a:p>
            <a:r>
              <a:rPr lang="en-GB" sz="2800" dirty="0" smtClean="0"/>
              <a:t>Guarded and cautious around unfamiliar adults</a:t>
            </a:r>
            <a:endParaRPr lang="en-GB" sz="2800" dirty="0"/>
          </a:p>
        </p:txBody>
      </p:sp>
      <p:pic>
        <p:nvPicPr>
          <p:cNvPr id="4" name="Picture 3"/>
          <p:cNvPicPr>
            <a:picLocks noChangeAspect="1"/>
          </p:cNvPicPr>
          <p:nvPr/>
        </p:nvPicPr>
        <p:blipFill>
          <a:blip r:embed="rId3"/>
          <a:stretch>
            <a:fillRect/>
          </a:stretch>
        </p:blipFill>
        <p:spPr>
          <a:xfrm>
            <a:off x="8389703" y="615476"/>
            <a:ext cx="3802297" cy="1419386"/>
          </a:xfrm>
          <a:prstGeom prst="rect">
            <a:avLst/>
          </a:prstGeom>
        </p:spPr>
      </p:pic>
    </p:spTree>
    <p:extLst>
      <p:ext uri="{BB962C8B-B14F-4D97-AF65-F5344CB8AC3E}">
        <p14:creationId xmlns:p14="http://schemas.microsoft.com/office/powerpoint/2010/main" val="27154198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Maintainance</a:t>
            </a:r>
            <a:r>
              <a:rPr lang="en-GB" dirty="0" smtClean="0"/>
              <a:t> of Attachment System</a:t>
            </a:r>
            <a:endParaRPr lang="en-GB" dirty="0"/>
          </a:p>
        </p:txBody>
      </p:sp>
      <p:sp>
        <p:nvSpPr>
          <p:cNvPr id="3" name="Content Placeholder 2"/>
          <p:cNvSpPr>
            <a:spLocks noGrp="1"/>
          </p:cNvSpPr>
          <p:nvPr>
            <p:ph idx="1"/>
          </p:nvPr>
        </p:nvSpPr>
        <p:spPr>
          <a:xfrm>
            <a:off x="802670" y="2755436"/>
            <a:ext cx="9613861" cy="3599316"/>
          </a:xfrm>
        </p:spPr>
        <p:txBody>
          <a:bodyPr/>
          <a:lstStyle/>
          <a:p>
            <a:r>
              <a:rPr lang="en-GB" sz="3200" dirty="0" smtClean="0"/>
              <a:t>If attachment behaviours fail to achieve their goal, the system will remain activated – along with this will go the arousal and distress that accompanies the activated system.</a:t>
            </a:r>
          </a:p>
          <a:p>
            <a:r>
              <a:rPr lang="en-GB" sz="3200" i="1" dirty="0" smtClean="0"/>
              <a:t>Protest</a:t>
            </a:r>
          </a:p>
          <a:p>
            <a:r>
              <a:rPr lang="en-GB" sz="3200" i="1" dirty="0" smtClean="0"/>
              <a:t>Despair – period of grief and mourning</a:t>
            </a:r>
          </a:p>
          <a:p>
            <a:r>
              <a:rPr lang="en-GB" sz="3200" i="1" dirty="0" smtClean="0"/>
              <a:t>Detachment</a:t>
            </a:r>
          </a:p>
          <a:p>
            <a:endParaRPr lang="en-GB" i="1" dirty="0" smtClean="0"/>
          </a:p>
          <a:p>
            <a:endParaRPr lang="en-GB" dirty="0"/>
          </a:p>
        </p:txBody>
      </p:sp>
    </p:spTree>
    <p:extLst>
      <p:ext uri="{BB962C8B-B14F-4D97-AF65-F5344CB8AC3E}">
        <p14:creationId xmlns:p14="http://schemas.microsoft.com/office/powerpoint/2010/main" val="32651456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Caregiving system</a:t>
            </a:r>
            <a:endParaRPr lang="en-GB" dirty="0"/>
          </a:p>
        </p:txBody>
      </p:sp>
      <p:sp>
        <p:nvSpPr>
          <p:cNvPr id="3" name="Content Placeholder 2"/>
          <p:cNvSpPr>
            <a:spLocks noGrp="1"/>
          </p:cNvSpPr>
          <p:nvPr>
            <p:ph idx="1"/>
          </p:nvPr>
        </p:nvSpPr>
        <p:spPr>
          <a:xfrm>
            <a:off x="680320" y="2691042"/>
            <a:ext cx="10794755" cy="3935138"/>
          </a:xfrm>
        </p:spPr>
        <p:txBody>
          <a:bodyPr>
            <a:normAutofit/>
          </a:bodyPr>
          <a:lstStyle/>
          <a:p>
            <a:r>
              <a:rPr lang="en-GB" sz="2800" dirty="0" smtClean="0"/>
              <a:t>This is the biological urge to look after, care and comfort the young person. Keeping the child safe and protected ensures their survival</a:t>
            </a:r>
            <a:r>
              <a:rPr lang="en-GB" sz="2800" dirty="0" smtClean="0"/>
              <a:t>.</a:t>
            </a:r>
            <a:endParaRPr lang="en-GB" sz="2800" dirty="0" smtClean="0"/>
          </a:p>
        </p:txBody>
      </p:sp>
      <p:pic>
        <p:nvPicPr>
          <p:cNvPr id="4" name="Picture 3"/>
          <p:cNvPicPr>
            <a:picLocks noChangeAspect="1"/>
          </p:cNvPicPr>
          <p:nvPr/>
        </p:nvPicPr>
        <p:blipFill>
          <a:blip r:embed="rId3"/>
          <a:stretch>
            <a:fillRect/>
          </a:stretch>
        </p:blipFill>
        <p:spPr>
          <a:xfrm>
            <a:off x="9745810" y="610461"/>
            <a:ext cx="2446190" cy="1417961"/>
          </a:xfrm>
          <a:prstGeom prst="rect">
            <a:avLst/>
          </a:prstGeom>
        </p:spPr>
      </p:pic>
    </p:spTree>
    <p:extLst>
      <p:ext uri="{BB962C8B-B14F-4D97-AF65-F5344CB8AC3E}">
        <p14:creationId xmlns:p14="http://schemas.microsoft.com/office/powerpoint/2010/main" val="20009555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779" y="315138"/>
            <a:ext cx="10901966" cy="6246031"/>
          </a:xfrm>
          <a:prstGeom prst="rect">
            <a:avLst/>
          </a:prstGeom>
        </p:spPr>
      </p:pic>
    </p:spTree>
    <p:extLst>
      <p:ext uri="{BB962C8B-B14F-4D97-AF65-F5344CB8AC3E}">
        <p14:creationId xmlns:p14="http://schemas.microsoft.com/office/powerpoint/2010/main" val="41914972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 Haven and Secure Base</a:t>
            </a:r>
            <a:endParaRPr lang="en-GB" dirty="0"/>
          </a:p>
        </p:txBody>
      </p:sp>
      <p:sp>
        <p:nvSpPr>
          <p:cNvPr id="3" name="Content Placeholder 2"/>
          <p:cNvSpPr>
            <a:spLocks noGrp="1"/>
          </p:cNvSpPr>
          <p:nvPr>
            <p:ph idx="1"/>
          </p:nvPr>
        </p:nvSpPr>
        <p:spPr>
          <a:xfrm>
            <a:off x="680321" y="2645966"/>
            <a:ext cx="10633769" cy="3599316"/>
          </a:xfrm>
        </p:spPr>
        <p:txBody>
          <a:bodyPr>
            <a:noAutofit/>
          </a:bodyPr>
          <a:lstStyle/>
          <a:p>
            <a:r>
              <a:rPr lang="en-GB" sz="3200" dirty="0" smtClean="0"/>
              <a:t>Attachment figures </a:t>
            </a:r>
            <a:r>
              <a:rPr lang="en-GB" sz="3200" dirty="0" smtClean="0"/>
              <a:t>and the safe haven</a:t>
            </a:r>
          </a:p>
          <a:p>
            <a:r>
              <a:rPr lang="en-GB" sz="3200" dirty="0" smtClean="0"/>
              <a:t>Lack of a secure base can have significant development consequences.</a:t>
            </a:r>
            <a:endParaRPr lang="en-GB" sz="3200" dirty="0" smtClean="0"/>
          </a:p>
        </p:txBody>
      </p:sp>
    </p:spTree>
    <p:extLst>
      <p:ext uri="{BB962C8B-B14F-4D97-AF65-F5344CB8AC3E}">
        <p14:creationId xmlns:p14="http://schemas.microsoft.com/office/powerpoint/2010/main" val="19412974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a:xfrm>
            <a:off x="264018" y="2233841"/>
            <a:ext cx="11629621" cy="4527567"/>
          </a:xfrm>
        </p:spPr>
        <p:txBody>
          <a:bodyPr>
            <a:noAutofit/>
          </a:bodyPr>
          <a:lstStyle/>
          <a:p>
            <a:r>
              <a:rPr lang="en-GB" sz="2800" dirty="0" smtClean="0"/>
              <a:t>Humans are sociable creatures. Much of our time is spent in the company of </a:t>
            </a:r>
            <a:r>
              <a:rPr lang="en-GB" sz="2800" dirty="0" smtClean="0"/>
              <a:t>others.</a:t>
            </a:r>
          </a:p>
          <a:p>
            <a:r>
              <a:rPr lang="en-GB" sz="2800" dirty="0" smtClean="0"/>
              <a:t>The </a:t>
            </a:r>
            <a:r>
              <a:rPr lang="en-GB" sz="2800" dirty="0" smtClean="0"/>
              <a:t>emotional experience is often termed </a:t>
            </a:r>
            <a:r>
              <a:rPr lang="en-GB" sz="2800" i="1" dirty="0" smtClean="0"/>
              <a:t>affect</a:t>
            </a:r>
          </a:p>
          <a:p>
            <a:r>
              <a:rPr lang="en-GB" sz="2800" dirty="0" smtClean="0"/>
              <a:t>Attachment </a:t>
            </a:r>
            <a:r>
              <a:rPr lang="en-GB" sz="2800" dirty="0" smtClean="0"/>
              <a:t>as a theory of affect regulation</a:t>
            </a:r>
          </a:p>
          <a:p>
            <a:r>
              <a:rPr lang="en-GB" sz="2800" dirty="0" smtClean="0"/>
              <a:t>This aspect of attachment links up with many other branches of developmental </a:t>
            </a:r>
            <a:r>
              <a:rPr lang="en-GB" sz="2800" dirty="0" smtClean="0"/>
              <a:t>science</a:t>
            </a:r>
            <a:endParaRPr lang="en-GB" sz="2800" dirty="0"/>
          </a:p>
        </p:txBody>
      </p:sp>
    </p:spTree>
    <p:extLst>
      <p:ext uri="{BB962C8B-B14F-4D97-AF65-F5344CB8AC3E}">
        <p14:creationId xmlns:p14="http://schemas.microsoft.com/office/powerpoint/2010/main" val="3173391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a:xfrm>
            <a:off x="396986" y="2813392"/>
            <a:ext cx="10872027" cy="3599316"/>
          </a:xfrm>
        </p:spPr>
        <p:txBody>
          <a:bodyPr>
            <a:normAutofit/>
          </a:bodyPr>
          <a:lstStyle/>
          <a:p>
            <a:r>
              <a:rPr lang="en-GB" sz="2800" dirty="0" smtClean="0"/>
              <a:t>Young babies can not regulate their emotions, they do not know how. Therefore they need adults around to help them to cope with the arousal.</a:t>
            </a:r>
          </a:p>
          <a:p>
            <a:r>
              <a:rPr lang="en-GB" sz="2800" dirty="0" smtClean="0"/>
              <a:t>Interaction between caregivers and babies is a dual process. Parent and child respond to each other, each can respond and predict the other’s reactions and behaviours as well as their own during interactions with each other.</a:t>
            </a:r>
            <a:endParaRPr lang="en-GB" sz="2800" dirty="0"/>
          </a:p>
        </p:txBody>
      </p:sp>
      <p:pic>
        <p:nvPicPr>
          <p:cNvPr id="5" name="Picture 4"/>
          <p:cNvPicPr>
            <a:picLocks noChangeAspect="1"/>
          </p:cNvPicPr>
          <p:nvPr/>
        </p:nvPicPr>
        <p:blipFill>
          <a:blip r:embed="rId2"/>
          <a:stretch>
            <a:fillRect/>
          </a:stretch>
        </p:blipFill>
        <p:spPr>
          <a:xfrm>
            <a:off x="9539952" y="588351"/>
            <a:ext cx="2652048" cy="1485147"/>
          </a:xfrm>
          <a:prstGeom prst="rect">
            <a:avLst/>
          </a:prstGeom>
        </p:spPr>
      </p:pic>
    </p:spTree>
    <p:extLst>
      <p:ext uri="{BB962C8B-B14F-4D97-AF65-F5344CB8AC3E}">
        <p14:creationId xmlns:p14="http://schemas.microsoft.com/office/powerpoint/2010/main" val="33218474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a:xfrm>
            <a:off x="289775" y="2420585"/>
            <a:ext cx="11507274" cy="4192716"/>
          </a:xfrm>
        </p:spPr>
        <p:txBody>
          <a:bodyPr>
            <a:normAutofit/>
          </a:bodyPr>
          <a:lstStyle/>
          <a:p>
            <a:r>
              <a:rPr lang="en-GB" sz="2800" dirty="0" smtClean="0"/>
              <a:t>Regulation and co-regulation</a:t>
            </a:r>
          </a:p>
          <a:p>
            <a:endParaRPr lang="en-GB" sz="2800" dirty="0"/>
          </a:p>
          <a:p>
            <a:r>
              <a:rPr lang="en-GB" sz="2800" dirty="0" smtClean="0"/>
              <a:t>Neuroscience</a:t>
            </a:r>
            <a:endParaRPr lang="en-GB" sz="2800" dirty="0"/>
          </a:p>
        </p:txBody>
      </p:sp>
    </p:spTree>
    <p:extLst>
      <p:ext uri="{BB962C8B-B14F-4D97-AF65-F5344CB8AC3E}">
        <p14:creationId xmlns:p14="http://schemas.microsoft.com/office/powerpoint/2010/main" val="35139105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Stress Systems</a:t>
            </a:r>
            <a:endParaRPr lang="en-GB" dirty="0"/>
          </a:p>
        </p:txBody>
      </p:sp>
      <p:sp>
        <p:nvSpPr>
          <p:cNvPr id="3" name="Content Placeholder 2"/>
          <p:cNvSpPr>
            <a:spLocks noGrp="1"/>
          </p:cNvSpPr>
          <p:nvPr>
            <p:ph idx="1"/>
          </p:nvPr>
        </p:nvSpPr>
        <p:spPr>
          <a:xfrm>
            <a:off x="680321" y="2336873"/>
            <a:ext cx="9613861" cy="3684000"/>
          </a:xfrm>
        </p:spPr>
        <p:txBody>
          <a:bodyPr/>
          <a:lstStyle/>
          <a:p>
            <a:r>
              <a:rPr lang="en-GB" sz="3200" dirty="0" smtClean="0"/>
              <a:t>Stress hormone – Cortisol</a:t>
            </a:r>
          </a:p>
          <a:p>
            <a:pPr marL="0" indent="0">
              <a:buNone/>
            </a:pPr>
            <a:endParaRPr lang="en-GB" sz="3200" dirty="0" smtClean="0"/>
          </a:p>
        </p:txBody>
      </p:sp>
    </p:spTree>
    <p:extLst>
      <p:ext uri="{BB962C8B-B14F-4D97-AF65-F5344CB8AC3E}">
        <p14:creationId xmlns:p14="http://schemas.microsoft.com/office/powerpoint/2010/main" val="29211331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Brain</a:t>
            </a:r>
            <a:endParaRPr lang="en-GB" dirty="0"/>
          </a:p>
        </p:txBody>
      </p:sp>
      <p:sp>
        <p:nvSpPr>
          <p:cNvPr id="3" name="Content Placeholder 2"/>
          <p:cNvSpPr>
            <a:spLocks noGrp="1"/>
          </p:cNvSpPr>
          <p:nvPr>
            <p:ph idx="1"/>
          </p:nvPr>
        </p:nvSpPr>
        <p:spPr>
          <a:xfrm>
            <a:off x="289774" y="2492063"/>
            <a:ext cx="11545910" cy="4043965"/>
          </a:xfrm>
        </p:spPr>
        <p:txBody>
          <a:bodyPr>
            <a:normAutofit/>
          </a:bodyPr>
          <a:lstStyle/>
          <a:p>
            <a:r>
              <a:rPr lang="en-GB" sz="3200" dirty="0" smtClean="0"/>
              <a:t>The more the child is able to engage in psychosocial experiences, the more they are able to make sense of them.</a:t>
            </a:r>
          </a:p>
          <a:p>
            <a:r>
              <a:rPr lang="en-GB" sz="3200" i="1" dirty="0" err="1" smtClean="0"/>
              <a:t>Mentalisation</a:t>
            </a:r>
            <a:endParaRPr lang="en-GB" sz="3200" i="1" dirty="0"/>
          </a:p>
        </p:txBody>
      </p:sp>
    </p:spTree>
    <p:extLst>
      <p:ext uri="{BB962C8B-B14F-4D97-AF65-F5344CB8AC3E}">
        <p14:creationId xmlns:p14="http://schemas.microsoft.com/office/powerpoint/2010/main" val="17396371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Internal Working Model</a:t>
            </a:r>
            <a:endParaRPr lang="en-GB" dirty="0"/>
          </a:p>
        </p:txBody>
      </p:sp>
      <p:sp>
        <p:nvSpPr>
          <p:cNvPr id="3" name="Content Placeholder 2"/>
          <p:cNvSpPr>
            <a:spLocks noGrp="1"/>
          </p:cNvSpPr>
          <p:nvPr>
            <p:ph idx="1"/>
          </p:nvPr>
        </p:nvSpPr>
        <p:spPr>
          <a:xfrm>
            <a:off x="82443" y="2066416"/>
            <a:ext cx="11985937" cy="4920372"/>
          </a:xfrm>
        </p:spPr>
        <p:txBody>
          <a:bodyPr>
            <a:noAutofit/>
          </a:bodyPr>
          <a:lstStyle/>
          <a:p>
            <a:pPr marL="0" indent="0">
              <a:buNone/>
            </a:pPr>
            <a:r>
              <a:rPr lang="en-GB" sz="2800" dirty="0" smtClean="0"/>
              <a:t>Mental Representation (internal working model) </a:t>
            </a:r>
          </a:p>
          <a:p>
            <a:pPr marL="0" indent="0">
              <a:buNone/>
            </a:pPr>
            <a:r>
              <a:rPr lang="en-GB" sz="2800" dirty="0" smtClean="0"/>
              <a:t>of their own worthiness</a:t>
            </a:r>
          </a:p>
          <a:p>
            <a:endParaRPr lang="en-GB" sz="2800" dirty="0" smtClean="0"/>
          </a:p>
          <a:p>
            <a:r>
              <a:rPr lang="en-GB" sz="2800" dirty="0" smtClean="0"/>
              <a:t>The Self</a:t>
            </a:r>
          </a:p>
          <a:p>
            <a:r>
              <a:rPr lang="en-GB" sz="2800" dirty="0" smtClean="0"/>
              <a:t>Other People</a:t>
            </a:r>
          </a:p>
          <a:p>
            <a:r>
              <a:rPr lang="en-GB" sz="2800" dirty="0" smtClean="0"/>
              <a:t>The Relationship between self and others</a:t>
            </a:r>
            <a:r>
              <a:rPr lang="en-GB" sz="2800" dirty="0" smtClean="0"/>
              <a:t>.</a:t>
            </a:r>
            <a:endParaRPr lang="en-GB" sz="2800" dirty="0"/>
          </a:p>
          <a:p>
            <a:r>
              <a:rPr lang="en-GB" sz="2800" dirty="0" smtClean="0"/>
              <a:t>The quality of the close relationships developed as a young child, has a significant impact on how the self, others and social relationships are viewed, not just in childhood, but also into adulthood.</a:t>
            </a:r>
          </a:p>
          <a:p>
            <a:endParaRPr lang="en-GB" sz="2800" dirty="0"/>
          </a:p>
        </p:txBody>
      </p:sp>
      <p:pic>
        <p:nvPicPr>
          <p:cNvPr id="4" name="Picture 3"/>
          <p:cNvPicPr>
            <a:picLocks noChangeAspect="1"/>
          </p:cNvPicPr>
          <p:nvPr/>
        </p:nvPicPr>
        <p:blipFill>
          <a:blip r:embed="rId3"/>
          <a:stretch>
            <a:fillRect/>
          </a:stretch>
        </p:blipFill>
        <p:spPr>
          <a:xfrm>
            <a:off x="9586210" y="2266038"/>
            <a:ext cx="1903892" cy="2631558"/>
          </a:xfrm>
          <a:prstGeom prst="rect">
            <a:avLst/>
          </a:prstGeom>
        </p:spPr>
      </p:pic>
    </p:spTree>
    <p:extLst>
      <p:ext uri="{BB962C8B-B14F-4D97-AF65-F5344CB8AC3E}">
        <p14:creationId xmlns:p14="http://schemas.microsoft.com/office/powerpoint/2010/main" val="396381928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a:xfrm>
            <a:off x="270458" y="2247363"/>
            <a:ext cx="11552350" cy="4243588"/>
          </a:xfrm>
        </p:spPr>
        <p:txBody>
          <a:bodyPr/>
          <a:lstStyle/>
          <a:p>
            <a:r>
              <a:rPr lang="en-GB" sz="3600" dirty="0" smtClean="0"/>
              <a:t>Internal Working Models contain </a:t>
            </a:r>
            <a:r>
              <a:rPr lang="en-GB" sz="3600" i="1" dirty="0" smtClean="0"/>
              <a:t>expectations</a:t>
            </a:r>
            <a:r>
              <a:rPr lang="en-GB" sz="3600" dirty="0" smtClean="0"/>
              <a:t> and </a:t>
            </a:r>
            <a:r>
              <a:rPr lang="en-GB" sz="3600" i="1" dirty="0" smtClean="0"/>
              <a:t>beliefs</a:t>
            </a:r>
            <a:endParaRPr lang="en-GB" sz="3600" dirty="0" smtClean="0"/>
          </a:p>
        </p:txBody>
      </p:sp>
    </p:spTree>
    <p:extLst>
      <p:ext uri="{BB962C8B-B14F-4D97-AF65-F5344CB8AC3E}">
        <p14:creationId xmlns:p14="http://schemas.microsoft.com/office/powerpoint/2010/main" val="410032612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a:xfrm>
            <a:off x="302654" y="2491419"/>
            <a:ext cx="11288331" cy="4096124"/>
          </a:xfrm>
        </p:spPr>
        <p:txBody>
          <a:bodyPr>
            <a:normAutofit/>
          </a:bodyPr>
          <a:lstStyle/>
          <a:p>
            <a:r>
              <a:rPr lang="en-GB" sz="2800" dirty="0" smtClean="0"/>
              <a:t>Whatever the quality of the parent-child relationship, the goal of any attachment behaviour is to bring the child to a place of safety. To find the attachment figure where safety and protection can be found.</a:t>
            </a:r>
          </a:p>
          <a:p>
            <a:r>
              <a:rPr lang="en-GB" sz="2800" dirty="0" smtClean="0"/>
              <a:t>If the child can not get to that protection or security, the child will develop psychological strategies that will help them to cope, to defend against the anxieties.</a:t>
            </a:r>
          </a:p>
          <a:p>
            <a:endParaRPr lang="en-GB" dirty="0"/>
          </a:p>
        </p:txBody>
      </p:sp>
    </p:spTree>
    <p:extLst>
      <p:ext uri="{BB962C8B-B14F-4D97-AF65-F5344CB8AC3E}">
        <p14:creationId xmlns:p14="http://schemas.microsoft.com/office/powerpoint/2010/main" val="243107717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a:xfrm>
            <a:off x="64395" y="2137250"/>
            <a:ext cx="11507273" cy="4521127"/>
          </a:xfrm>
        </p:spPr>
        <p:txBody>
          <a:bodyPr>
            <a:normAutofit/>
          </a:bodyPr>
          <a:lstStyle/>
          <a:p>
            <a:r>
              <a:rPr lang="en-GB" sz="3200" dirty="0" smtClean="0"/>
              <a:t>Each pattern of attachment represents a strategy to produce and receive care and protection.</a:t>
            </a:r>
          </a:p>
          <a:p>
            <a:pPr marL="0" indent="0">
              <a:buNone/>
            </a:pPr>
            <a:endParaRPr lang="en-GB" dirty="0"/>
          </a:p>
          <a:p>
            <a:r>
              <a:rPr lang="en-GB" sz="3200" dirty="0" smtClean="0"/>
              <a:t>Four combinations of the way the self and others are experienced and mentally modelled within the parent-child relationship:</a:t>
            </a:r>
          </a:p>
          <a:p>
            <a:pPr lvl="1"/>
            <a:r>
              <a:rPr lang="en-GB" sz="2400" dirty="0"/>
              <a:t>Secure </a:t>
            </a:r>
          </a:p>
          <a:p>
            <a:pPr lvl="1"/>
            <a:r>
              <a:rPr lang="en-GB" sz="2400" dirty="0" err="1" smtClean="0"/>
              <a:t>Avoident</a:t>
            </a:r>
            <a:r>
              <a:rPr lang="en-GB" sz="2400" dirty="0" smtClean="0"/>
              <a:t> </a:t>
            </a:r>
          </a:p>
          <a:p>
            <a:pPr lvl="1"/>
            <a:r>
              <a:rPr lang="en-GB" sz="2400" dirty="0" smtClean="0"/>
              <a:t>Ambivalent </a:t>
            </a:r>
          </a:p>
          <a:p>
            <a:pPr lvl="1"/>
            <a:r>
              <a:rPr lang="en-GB" sz="2400" dirty="0" smtClean="0"/>
              <a:t>Disorganised </a:t>
            </a:r>
            <a:endParaRPr lang="en-GB" sz="2400" dirty="0"/>
          </a:p>
        </p:txBody>
      </p:sp>
    </p:spTree>
    <p:extLst>
      <p:ext uri="{BB962C8B-B14F-4D97-AF65-F5344CB8AC3E}">
        <p14:creationId xmlns:p14="http://schemas.microsoft.com/office/powerpoint/2010/main" val="48219786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Secure attachment </a:t>
            </a:r>
            <a:endParaRPr lang="en-GB" dirty="0"/>
          </a:p>
        </p:txBody>
      </p:sp>
      <p:sp>
        <p:nvSpPr>
          <p:cNvPr id="3" name="Content Placeholder 2"/>
          <p:cNvSpPr>
            <a:spLocks noGrp="1"/>
          </p:cNvSpPr>
          <p:nvPr>
            <p:ph idx="1"/>
          </p:nvPr>
        </p:nvSpPr>
        <p:spPr>
          <a:xfrm>
            <a:off x="154546" y="2163009"/>
            <a:ext cx="11526591" cy="4572642"/>
          </a:xfrm>
        </p:spPr>
        <p:txBody>
          <a:bodyPr>
            <a:noAutofit/>
          </a:bodyPr>
          <a:lstStyle/>
          <a:p>
            <a:r>
              <a:rPr lang="en-GB" sz="3200" dirty="0" smtClean="0"/>
              <a:t>They will approach their caregiver directly and positively</a:t>
            </a:r>
          </a:p>
          <a:p>
            <a:r>
              <a:rPr lang="en-GB" sz="3200" dirty="0" smtClean="0"/>
              <a:t>A </a:t>
            </a:r>
            <a:r>
              <a:rPr lang="en-GB" sz="3200" dirty="0" smtClean="0"/>
              <a:t>sense of trust in others </a:t>
            </a:r>
          </a:p>
          <a:p>
            <a:r>
              <a:rPr lang="en-GB" sz="3200" dirty="0" smtClean="0"/>
              <a:t>They have an internal working model of the self that feels loved, lovable and </a:t>
            </a:r>
            <a:r>
              <a:rPr lang="en-GB" sz="3200" dirty="0" smtClean="0"/>
              <a:t>loving</a:t>
            </a:r>
            <a:endParaRPr lang="en-GB" sz="3200" dirty="0" smtClean="0"/>
          </a:p>
        </p:txBody>
      </p:sp>
      <p:pic>
        <p:nvPicPr>
          <p:cNvPr id="4" name="Picture 3"/>
          <p:cNvPicPr>
            <a:picLocks noChangeAspect="1"/>
          </p:cNvPicPr>
          <p:nvPr/>
        </p:nvPicPr>
        <p:blipFill>
          <a:blip r:embed="rId3"/>
          <a:stretch>
            <a:fillRect/>
          </a:stretch>
        </p:blipFill>
        <p:spPr>
          <a:xfrm>
            <a:off x="9791586" y="621581"/>
            <a:ext cx="2400414" cy="1344232"/>
          </a:xfrm>
          <a:prstGeom prst="rect">
            <a:avLst/>
          </a:prstGeom>
        </p:spPr>
      </p:pic>
    </p:spTree>
    <p:extLst>
      <p:ext uri="{BB962C8B-B14F-4D97-AF65-F5344CB8AC3E}">
        <p14:creationId xmlns:p14="http://schemas.microsoft.com/office/powerpoint/2010/main" val="4579690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t>
            </a:r>
            <a:endParaRPr lang="en-GB" dirty="0"/>
          </a:p>
        </p:txBody>
      </p:sp>
      <p:sp>
        <p:nvSpPr>
          <p:cNvPr id="3" name="Content Placeholder 2"/>
          <p:cNvSpPr>
            <a:spLocks noGrp="1"/>
          </p:cNvSpPr>
          <p:nvPr>
            <p:ph idx="1"/>
          </p:nvPr>
        </p:nvSpPr>
        <p:spPr>
          <a:xfrm>
            <a:off x="244698" y="2504940"/>
            <a:ext cx="11771289" cy="3973133"/>
          </a:xfrm>
        </p:spPr>
        <p:txBody>
          <a:bodyPr>
            <a:normAutofit/>
          </a:bodyPr>
          <a:lstStyle/>
          <a:p>
            <a:r>
              <a:rPr lang="en-GB" sz="2800" dirty="0" smtClean="0"/>
              <a:t>When caregivers reject expressions of need and support children are likely to develop avoidant attachment strategies.</a:t>
            </a:r>
          </a:p>
          <a:p>
            <a:r>
              <a:rPr lang="en-GB" sz="2800" dirty="0" smtClean="0"/>
              <a:t>The </a:t>
            </a:r>
            <a:r>
              <a:rPr lang="en-GB" sz="2800" dirty="0" smtClean="0"/>
              <a:t>child begins to learn that to get close to the caregiver, they stop showing signs of need and attachment.</a:t>
            </a:r>
          </a:p>
          <a:p>
            <a:r>
              <a:rPr lang="en-GB" sz="2800" dirty="0" smtClean="0"/>
              <a:t>Children learn to control their feelings, their affect is over-regulated.</a:t>
            </a:r>
          </a:p>
        </p:txBody>
      </p:sp>
      <p:pic>
        <p:nvPicPr>
          <p:cNvPr id="4" name="Picture 3"/>
          <p:cNvPicPr>
            <a:picLocks noChangeAspect="1"/>
          </p:cNvPicPr>
          <p:nvPr/>
        </p:nvPicPr>
        <p:blipFill>
          <a:blip r:embed="rId3"/>
          <a:stretch>
            <a:fillRect/>
          </a:stretch>
        </p:blipFill>
        <p:spPr>
          <a:xfrm>
            <a:off x="9904014" y="557387"/>
            <a:ext cx="2287986" cy="1522551"/>
          </a:xfrm>
          <a:prstGeom prst="rect">
            <a:avLst/>
          </a:prstGeom>
        </p:spPr>
      </p:pic>
    </p:spTree>
    <p:extLst>
      <p:ext uri="{BB962C8B-B14F-4D97-AF65-F5344CB8AC3E}">
        <p14:creationId xmlns:p14="http://schemas.microsoft.com/office/powerpoint/2010/main" val="385390571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cont..</a:t>
            </a:r>
            <a:endParaRPr lang="en-GB" dirty="0"/>
          </a:p>
        </p:txBody>
      </p:sp>
      <p:sp>
        <p:nvSpPr>
          <p:cNvPr id="3" name="Content Placeholder 2"/>
          <p:cNvSpPr>
            <a:spLocks noGrp="1"/>
          </p:cNvSpPr>
          <p:nvPr>
            <p:ph idx="1"/>
          </p:nvPr>
        </p:nvSpPr>
        <p:spPr>
          <a:xfrm>
            <a:off x="264018" y="2453426"/>
            <a:ext cx="11777728" cy="3998890"/>
          </a:xfrm>
        </p:spPr>
        <p:txBody>
          <a:bodyPr>
            <a:normAutofit/>
          </a:bodyPr>
          <a:lstStyle/>
          <a:p>
            <a:r>
              <a:rPr lang="en-GB" sz="3200" dirty="0" smtClean="0"/>
              <a:t>Even though these children might be in a state of high arousal and distress they do not communicate their feelings. They might deny them.</a:t>
            </a:r>
          </a:p>
          <a:p>
            <a:r>
              <a:rPr lang="en-GB" sz="3200" dirty="0" smtClean="0"/>
              <a:t>They have an internal working model of the self as being unlovable and unloved.</a:t>
            </a:r>
          </a:p>
          <a:p>
            <a:r>
              <a:rPr lang="en-GB" sz="3200" dirty="0" smtClean="0"/>
              <a:t>Other People are seen as rejecting, unloving and intrusive</a:t>
            </a:r>
          </a:p>
          <a:p>
            <a:r>
              <a:rPr lang="en-GB" sz="3200" dirty="0" smtClean="0"/>
              <a:t>Caregiving is experienced as being consistently unresponsive</a:t>
            </a:r>
            <a:endParaRPr lang="en-GB" sz="3200" dirty="0"/>
          </a:p>
        </p:txBody>
      </p:sp>
    </p:spTree>
    <p:extLst>
      <p:ext uri="{BB962C8B-B14F-4D97-AF65-F5344CB8AC3E}">
        <p14:creationId xmlns:p14="http://schemas.microsoft.com/office/powerpoint/2010/main" val="384717821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t>
            </a:r>
            <a:r>
              <a:rPr lang="en-GB" dirty="0" err="1" smtClean="0"/>
              <a:t>cont</a:t>
            </a:r>
            <a:r>
              <a:rPr lang="en-GB" dirty="0" smtClean="0"/>
              <a:t> …</a:t>
            </a:r>
            <a:endParaRPr lang="en-GB" dirty="0"/>
          </a:p>
        </p:txBody>
      </p:sp>
      <p:sp>
        <p:nvSpPr>
          <p:cNvPr id="3" name="Content Placeholder 2"/>
          <p:cNvSpPr>
            <a:spLocks noGrp="1"/>
          </p:cNvSpPr>
          <p:nvPr>
            <p:ph idx="1"/>
          </p:nvPr>
        </p:nvSpPr>
        <p:spPr>
          <a:xfrm>
            <a:off x="186744" y="2272478"/>
            <a:ext cx="11642501" cy="4521128"/>
          </a:xfrm>
        </p:spPr>
        <p:txBody>
          <a:bodyPr>
            <a:normAutofit/>
          </a:bodyPr>
          <a:lstStyle/>
          <a:p>
            <a:r>
              <a:rPr lang="en-GB" sz="2800" dirty="0" smtClean="0"/>
              <a:t>The child learns that </a:t>
            </a:r>
            <a:r>
              <a:rPr lang="en-GB" sz="2800" dirty="0" smtClean="0"/>
              <a:t>acknowledging and displaying distress leads to rejection or punishment. </a:t>
            </a:r>
          </a:p>
          <a:p>
            <a:r>
              <a:rPr lang="en-GB" sz="2800" dirty="0" smtClean="0"/>
              <a:t>They develop a pseudo-independent orientation to life and maintain the illusion that they can take complete care of themselves. As a result, they have little desire or motivation to seek out other people for help or support.</a:t>
            </a:r>
          </a:p>
          <a:p>
            <a:endParaRPr lang="en-GB" dirty="0"/>
          </a:p>
        </p:txBody>
      </p:sp>
    </p:spTree>
    <p:extLst>
      <p:ext uri="{BB962C8B-B14F-4D97-AF65-F5344CB8AC3E}">
        <p14:creationId xmlns:p14="http://schemas.microsoft.com/office/powerpoint/2010/main" val="283945123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Ambivalent </a:t>
            </a:r>
            <a:endParaRPr lang="en-GB" dirty="0"/>
          </a:p>
        </p:txBody>
      </p:sp>
      <p:sp>
        <p:nvSpPr>
          <p:cNvPr id="3" name="Content Placeholder 2"/>
          <p:cNvSpPr>
            <a:spLocks noGrp="1"/>
          </p:cNvSpPr>
          <p:nvPr>
            <p:ph idx="1"/>
          </p:nvPr>
        </p:nvSpPr>
        <p:spPr>
          <a:xfrm>
            <a:off x="115911" y="2182969"/>
            <a:ext cx="11777728" cy="4675031"/>
          </a:xfrm>
        </p:spPr>
        <p:txBody>
          <a:bodyPr>
            <a:normAutofit/>
          </a:bodyPr>
          <a:lstStyle/>
          <a:p>
            <a:r>
              <a:rPr lang="en-GB" sz="2800" dirty="0" smtClean="0"/>
              <a:t>Carers who are insensitive,  or where love </a:t>
            </a:r>
            <a:r>
              <a:rPr lang="en-GB" sz="2800" dirty="0"/>
              <a:t>and affection are inconsistently given,</a:t>
            </a:r>
            <a:r>
              <a:rPr lang="en-GB" dirty="0"/>
              <a:t> </a:t>
            </a:r>
            <a:r>
              <a:rPr lang="en-GB" sz="2800" dirty="0" smtClean="0"/>
              <a:t>will have children who develop ambivalent strategies:</a:t>
            </a:r>
          </a:p>
          <a:p>
            <a:pPr fontAlgn="base"/>
            <a:r>
              <a:rPr lang="en-GB" dirty="0" smtClean="0"/>
              <a:t>In </a:t>
            </a:r>
            <a:r>
              <a:rPr lang="en-GB" dirty="0"/>
              <a:t>ambivalent relationships, there is no safety.  Love and acceptance one day do not guarantee love and acceptance the next day, even under identical circumstances. </a:t>
            </a:r>
            <a:endParaRPr lang="en-GB" sz="2800" dirty="0" smtClean="0"/>
          </a:p>
        </p:txBody>
      </p:sp>
      <p:pic>
        <p:nvPicPr>
          <p:cNvPr id="5" name="Picture 4"/>
          <p:cNvPicPr>
            <a:picLocks noChangeAspect="1"/>
          </p:cNvPicPr>
          <p:nvPr/>
        </p:nvPicPr>
        <p:blipFill>
          <a:blip r:embed="rId3"/>
          <a:stretch>
            <a:fillRect/>
          </a:stretch>
        </p:blipFill>
        <p:spPr>
          <a:xfrm>
            <a:off x="10066986" y="582197"/>
            <a:ext cx="2125014" cy="1423000"/>
          </a:xfrm>
          <a:prstGeom prst="rect">
            <a:avLst/>
          </a:prstGeom>
        </p:spPr>
      </p:pic>
    </p:spTree>
    <p:extLst>
      <p:ext uri="{BB962C8B-B14F-4D97-AF65-F5344CB8AC3E}">
        <p14:creationId xmlns:p14="http://schemas.microsoft.com/office/powerpoint/2010/main" val="52545453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Ambivalent </a:t>
            </a:r>
            <a:r>
              <a:rPr lang="en-GB" dirty="0" err="1" smtClean="0"/>
              <a:t>contd</a:t>
            </a:r>
            <a:r>
              <a:rPr lang="en-GB" dirty="0" smtClean="0"/>
              <a:t> …</a:t>
            </a:r>
            <a:endParaRPr lang="en-GB" dirty="0"/>
          </a:p>
        </p:txBody>
      </p:sp>
      <p:sp>
        <p:nvSpPr>
          <p:cNvPr id="3" name="Content Placeholder 2"/>
          <p:cNvSpPr>
            <a:spLocks noGrp="1"/>
          </p:cNvSpPr>
          <p:nvPr>
            <p:ph idx="1"/>
          </p:nvPr>
        </p:nvSpPr>
        <p:spPr>
          <a:xfrm>
            <a:off x="680321" y="2671724"/>
            <a:ext cx="11026575" cy="3599316"/>
          </a:xfrm>
        </p:spPr>
        <p:txBody>
          <a:bodyPr>
            <a:normAutofit/>
          </a:bodyPr>
          <a:lstStyle/>
          <a:p>
            <a:r>
              <a:rPr lang="en-GB" sz="2800" dirty="0" smtClean="0"/>
              <a:t>Emotions </a:t>
            </a:r>
            <a:r>
              <a:rPr lang="en-GB" sz="2800" dirty="0"/>
              <a:t>are under-regulated.</a:t>
            </a:r>
          </a:p>
          <a:p>
            <a:r>
              <a:rPr lang="en-GB" sz="2800" dirty="0"/>
              <a:t>It doesn’t take much stress to produce protest, upset.</a:t>
            </a:r>
          </a:p>
          <a:p>
            <a:r>
              <a:rPr lang="en-GB" sz="2800" dirty="0"/>
              <a:t>This is most pronounced at times of separation</a:t>
            </a:r>
            <a:r>
              <a:rPr lang="en-GB" sz="2800" dirty="0" smtClean="0"/>
              <a:t>.</a:t>
            </a:r>
            <a:endParaRPr lang="en-GB" sz="2800" dirty="0"/>
          </a:p>
        </p:txBody>
      </p:sp>
    </p:spTree>
    <p:extLst>
      <p:ext uri="{BB962C8B-B14F-4D97-AF65-F5344CB8AC3E}">
        <p14:creationId xmlns:p14="http://schemas.microsoft.com/office/powerpoint/2010/main" val="121880301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Organised attachments</a:t>
            </a:r>
            <a:endParaRPr lang="en-GB" dirty="0"/>
          </a:p>
        </p:txBody>
      </p:sp>
      <p:sp>
        <p:nvSpPr>
          <p:cNvPr id="3" name="Content Placeholder 2"/>
          <p:cNvSpPr>
            <a:spLocks noGrp="1"/>
          </p:cNvSpPr>
          <p:nvPr>
            <p:ph idx="1"/>
          </p:nvPr>
        </p:nvSpPr>
        <p:spPr>
          <a:xfrm>
            <a:off x="680321" y="2864906"/>
            <a:ext cx="10633769" cy="3735516"/>
          </a:xfrm>
        </p:spPr>
        <p:txBody>
          <a:bodyPr>
            <a:normAutofit/>
          </a:bodyPr>
          <a:lstStyle/>
          <a:p>
            <a:r>
              <a:rPr lang="en-GB" sz="3200" dirty="0" smtClean="0"/>
              <a:t>These are all seen as being organised attachments. The child adapts to the characteristics of the caring environment.</a:t>
            </a:r>
          </a:p>
          <a:p>
            <a:r>
              <a:rPr lang="en-GB" sz="3200" dirty="0" smtClean="0"/>
              <a:t>Each attachment pattern signifies the best way of organising the attachment behaviour in order to achieve the set goal (of safety and protection)</a:t>
            </a:r>
            <a:endParaRPr lang="en-GB" sz="3200" dirty="0"/>
          </a:p>
        </p:txBody>
      </p:sp>
    </p:spTree>
    <p:extLst>
      <p:ext uri="{BB962C8B-B14F-4D97-AF65-F5344CB8AC3E}">
        <p14:creationId xmlns:p14="http://schemas.microsoft.com/office/powerpoint/2010/main" val="195762184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a:t>
            </a:r>
            <a:endParaRPr lang="en-GB" dirty="0"/>
          </a:p>
        </p:txBody>
      </p:sp>
      <p:sp>
        <p:nvSpPr>
          <p:cNvPr id="3" name="Content Placeholder 2"/>
          <p:cNvSpPr>
            <a:spLocks noGrp="1"/>
          </p:cNvSpPr>
          <p:nvPr>
            <p:ph idx="1"/>
          </p:nvPr>
        </p:nvSpPr>
        <p:spPr>
          <a:xfrm>
            <a:off x="680321" y="2336873"/>
            <a:ext cx="11129606" cy="4237792"/>
          </a:xfrm>
        </p:spPr>
        <p:txBody>
          <a:bodyPr/>
          <a:lstStyle/>
          <a:p>
            <a:r>
              <a:rPr lang="en-GB" dirty="0"/>
              <a:t>In </a:t>
            </a:r>
            <a:r>
              <a:rPr lang="en-GB" dirty="0" smtClean="0"/>
              <a:t>disorganised </a:t>
            </a:r>
            <a:r>
              <a:rPr lang="en-GB" dirty="0"/>
              <a:t>patterns the parent is unable to function in the protective role of caregiver or to identify with a child’s subjective needs. </a:t>
            </a:r>
            <a:endParaRPr lang="en-GB" dirty="0" smtClean="0"/>
          </a:p>
          <a:p>
            <a:r>
              <a:rPr lang="en-GB" dirty="0" smtClean="0"/>
              <a:t>The </a:t>
            </a:r>
            <a:r>
              <a:rPr lang="en-GB" dirty="0" smtClean="0"/>
              <a:t>child’s distress is </a:t>
            </a:r>
            <a:r>
              <a:rPr lang="en-GB" dirty="0"/>
              <a:t>never marked, </a:t>
            </a:r>
            <a:r>
              <a:rPr lang="en-GB" dirty="0" smtClean="0"/>
              <a:t>recognised </a:t>
            </a:r>
            <a:r>
              <a:rPr lang="en-GB" dirty="0"/>
              <a:t>or mirrored by the </a:t>
            </a:r>
            <a:r>
              <a:rPr lang="en-GB" dirty="0" smtClean="0"/>
              <a:t>parent. </a:t>
            </a:r>
            <a:r>
              <a:rPr lang="en-GB" dirty="0"/>
              <a:t>Instead </a:t>
            </a:r>
            <a:r>
              <a:rPr lang="en-GB" dirty="0" smtClean="0"/>
              <a:t>they transmit </a:t>
            </a:r>
            <a:r>
              <a:rPr lang="en-GB" dirty="0"/>
              <a:t>mixed signals of approach/avoidance, for example by trying to sooth the infant, but standing out of reach or by laughing at the infant while trying to </a:t>
            </a:r>
            <a:r>
              <a:rPr lang="en-GB" dirty="0" smtClean="0"/>
              <a:t>placate</a:t>
            </a:r>
            <a:r>
              <a:rPr lang="en-GB" dirty="0"/>
              <a:t> </a:t>
            </a:r>
            <a:r>
              <a:rPr lang="en-GB" dirty="0" smtClean="0"/>
              <a:t>– which confuses the child.</a:t>
            </a:r>
          </a:p>
        </p:txBody>
      </p:sp>
      <p:pic>
        <p:nvPicPr>
          <p:cNvPr id="4" name="Picture 3"/>
          <p:cNvPicPr>
            <a:picLocks noChangeAspect="1"/>
          </p:cNvPicPr>
          <p:nvPr/>
        </p:nvPicPr>
        <p:blipFill>
          <a:blip r:embed="rId3"/>
          <a:stretch>
            <a:fillRect/>
          </a:stretch>
        </p:blipFill>
        <p:spPr>
          <a:xfrm>
            <a:off x="10083445" y="606314"/>
            <a:ext cx="2125396" cy="1409230"/>
          </a:xfrm>
          <a:prstGeom prst="rect">
            <a:avLst/>
          </a:prstGeom>
        </p:spPr>
      </p:pic>
    </p:spTree>
    <p:extLst>
      <p:ext uri="{BB962C8B-B14F-4D97-AF65-F5344CB8AC3E}">
        <p14:creationId xmlns:p14="http://schemas.microsoft.com/office/powerpoint/2010/main" val="406165679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a:t>
            </a:r>
            <a:r>
              <a:rPr lang="en-GB" dirty="0" err="1" smtClean="0"/>
              <a:t>contd</a:t>
            </a:r>
            <a:r>
              <a:rPr lang="en-GB" dirty="0" smtClean="0"/>
              <a:t> …</a:t>
            </a:r>
            <a:endParaRPr lang="en-GB" dirty="0"/>
          </a:p>
        </p:txBody>
      </p:sp>
      <p:sp>
        <p:nvSpPr>
          <p:cNvPr id="3" name="Content Placeholder 2"/>
          <p:cNvSpPr>
            <a:spLocks noGrp="1"/>
          </p:cNvSpPr>
          <p:nvPr>
            <p:ph idx="1"/>
          </p:nvPr>
        </p:nvSpPr>
        <p:spPr>
          <a:xfrm>
            <a:off x="412125" y="2273121"/>
            <a:ext cx="11526590" cy="4275786"/>
          </a:xfrm>
        </p:spPr>
        <p:txBody>
          <a:bodyPr>
            <a:normAutofit/>
          </a:bodyPr>
          <a:lstStyle/>
          <a:p>
            <a:r>
              <a:rPr lang="en-GB" sz="2800" dirty="0" smtClean="0"/>
              <a:t>Relationship with caregivers is stressful. The attachment figures is often the cause of the stress, fear.</a:t>
            </a:r>
          </a:p>
          <a:p>
            <a:r>
              <a:rPr lang="en-GB" sz="2800" dirty="0" smtClean="0"/>
              <a:t>Parents who are abusive, psychotic, depressed, emotionally unavailable, who neglect to offer protection, who frighten the children</a:t>
            </a:r>
            <a:r>
              <a:rPr lang="en-GB" sz="2800" dirty="0" smtClean="0"/>
              <a:t>.</a:t>
            </a:r>
            <a:endParaRPr lang="en-GB" sz="2800" dirty="0" smtClean="0"/>
          </a:p>
        </p:txBody>
      </p:sp>
    </p:spTree>
    <p:extLst>
      <p:ext uri="{BB962C8B-B14F-4D97-AF65-F5344CB8AC3E}">
        <p14:creationId xmlns:p14="http://schemas.microsoft.com/office/powerpoint/2010/main" val="130534455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cont..</a:t>
            </a:r>
            <a:endParaRPr lang="en-GB" dirty="0"/>
          </a:p>
        </p:txBody>
      </p:sp>
      <p:sp>
        <p:nvSpPr>
          <p:cNvPr id="3" name="Content Placeholder 2"/>
          <p:cNvSpPr>
            <a:spLocks noGrp="1"/>
          </p:cNvSpPr>
          <p:nvPr>
            <p:ph idx="1"/>
          </p:nvPr>
        </p:nvSpPr>
        <p:spPr>
          <a:xfrm>
            <a:off x="122350" y="2775397"/>
            <a:ext cx="11867881" cy="3651162"/>
          </a:xfrm>
        </p:spPr>
        <p:txBody>
          <a:bodyPr>
            <a:normAutofit/>
          </a:bodyPr>
          <a:lstStyle/>
          <a:p>
            <a:r>
              <a:rPr lang="en-GB" sz="2800" dirty="0" smtClean="0"/>
              <a:t>The child’s attachment behaviour becomes more and more incoherent and disorganised. They will demonstrate a range of avoidance, anger, behavioural responses to the caregiver.</a:t>
            </a:r>
          </a:p>
          <a:p>
            <a:r>
              <a:rPr lang="en-GB" sz="2800" dirty="0" smtClean="0"/>
              <a:t>The internal working model of the self feels frightened, isolated, ignored, </a:t>
            </a:r>
            <a:r>
              <a:rPr lang="en-GB" sz="2800" dirty="0" err="1" smtClean="0"/>
              <a:t>dangerours</a:t>
            </a:r>
            <a:r>
              <a:rPr lang="en-GB" sz="2800" dirty="0" smtClean="0"/>
              <a:t>.</a:t>
            </a:r>
          </a:p>
          <a:p>
            <a:r>
              <a:rPr lang="en-GB" sz="2800" dirty="0" smtClean="0"/>
              <a:t>Others are viewed as being unpredictable, frightening, hostile and dangerous.</a:t>
            </a:r>
          </a:p>
          <a:p>
            <a:endParaRPr lang="en-GB" sz="2800" dirty="0"/>
          </a:p>
          <a:p>
            <a:pPr marL="0" indent="0">
              <a:buNone/>
            </a:pPr>
            <a:endParaRPr lang="en-GB" sz="2800" dirty="0"/>
          </a:p>
        </p:txBody>
      </p:sp>
    </p:spTree>
    <p:extLst>
      <p:ext uri="{BB962C8B-B14F-4D97-AF65-F5344CB8AC3E}">
        <p14:creationId xmlns:p14="http://schemas.microsoft.com/office/powerpoint/2010/main" val="209746104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Strange Situation</a:t>
            </a:r>
            <a:endParaRPr lang="en-GB" dirty="0"/>
          </a:p>
        </p:txBody>
      </p:sp>
      <p:sp>
        <p:nvSpPr>
          <p:cNvPr id="3" name="Content Placeholder 2"/>
          <p:cNvSpPr>
            <a:spLocks noGrp="1"/>
          </p:cNvSpPr>
          <p:nvPr>
            <p:ph idx="1"/>
          </p:nvPr>
        </p:nvSpPr>
        <p:spPr/>
        <p:txBody>
          <a:bodyPr/>
          <a:lstStyle/>
          <a:p>
            <a:endParaRPr lang="en-GB" dirty="0"/>
          </a:p>
          <a:p>
            <a:endParaRPr lang="en-GB" dirty="0" smtClean="0"/>
          </a:p>
          <a:p>
            <a:endParaRPr lang="en-GB" dirty="0"/>
          </a:p>
          <a:p>
            <a:endParaRPr lang="en-GB" dirty="0" smtClean="0"/>
          </a:p>
          <a:p>
            <a:r>
              <a:rPr lang="en-GB" dirty="0" smtClean="0">
                <a:hlinkClick r:id="rId2"/>
              </a:rPr>
              <a:t>https://www.youtube.com/watch?v=x2usVu8O2YY</a:t>
            </a:r>
            <a:endParaRPr lang="en-GB" dirty="0"/>
          </a:p>
          <a:p>
            <a:endParaRPr lang="en-GB" dirty="0"/>
          </a:p>
        </p:txBody>
      </p:sp>
    </p:spTree>
    <p:extLst>
      <p:ext uri="{BB962C8B-B14F-4D97-AF65-F5344CB8AC3E}">
        <p14:creationId xmlns:p14="http://schemas.microsoft.com/office/powerpoint/2010/main" val="190957443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x2usVu8O2YY"/>
          <p:cNvPicPr>
            <a:picLocks noGrp="1" noRot="1" noChangeAspect="1"/>
          </p:cNvPicPr>
          <p:nvPr>
            <p:ph idx="1"/>
            <a:videoFile r:link="rId1"/>
          </p:nvPr>
        </p:nvPicPr>
        <p:blipFill>
          <a:blip r:embed="rId4"/>
          <a:stretch>
            <a:fillRect/>
          </a:stretch>
        </p:blipFill>
        <p:spPr>
          <a:xfrm>
            <a:off x="160985" y="151327"/>
            <a:ext cx="11764177" cy="6617349"/>
          </a:xfrm>
          <a:prstGeom prst="rect">
            <a:avLst/>
          </a:prstGeom>
        </p:spPr>
      </p:pic>
    </p:spTree>
    <p:extLst>
      <p:ext uri="{BB962C8B-B14F-4D97-AF65-F5344CB8AC3E}">
        <p14:creationId xmlns:p14="http://schemas.microsoft.com/office/powerpoint/2010/main" val="350741057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are we now?</a:t>
            </a:r>
            <a:endParaRPr lang="en-GB" dirty="0"/>
          </a:p>
        </p:txBody>
      </p:sp>
      <p:sp>
        <p:nvSpPr>
          <p:cNvPr id="3" name="Content Placeholder 2"/>
          <p:cNvSpPr>
            <a:spLocks noGrp="1"/>
          </p:cNvSpPr>
          <p:nvPr>
            <p:ph idx="1"/>
          </p:nvPr>
        </p:nvSpPr>
        <p:spPr/>
        <p:txBody>
          <a:bodyPr/>
          <a:lstStyle/>
          <a:p>
            <a:pPr marL="0" indent="0">
              <a:buNone/>
            </a:pPr>
            <a:r>
              <a:rPr lang="en-GB" dirty="0" smtClean="0"/>
              <a:t>Neuroscience of Attachment</a:t>
            </a:r>
          </a:p>
          <a:p>
            <a:pPr marL="0" indent="0">
              <a:buNone/>
            </a:pPr>
            <a:endParaRPr lang="en-GB" dirty="0"/>
          </a:p>
          <a:p>
            <a:pPr marL="0" indent="0">
              <a:buNone/>
            </a:pPr>
            <a:r>
              <a:rPr lang="en-GB" dirty="0" smtClean="0"/>
              <a:t>https</a:t>
            </a:r>
            <a:r>
              <a:rPr lang="en-GB" dirty="0"/>
              <a:t>://vimeo.com/88343229</a:t>
            </a:r>
          </a:p>
        </p:txBody>
      </p:sp>
    </p:spTree>
    <p:extLst>
      <p:ext uri="{BB962C8B-B14F-4D97-AF65-F5344CB8AC3E}">
        <p14:creationId xmlns:p14="http://schemas.microsoft.com/office/powerpoint/2010/main" val="379991736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Reading</a:t>
            </a:r>
            <a:endParaRPr lang="en-GB" dirty="0"/>
          </a:p>
        </p:txBody>
      </p:sp>
      <p:sp>
        <p:nvSpPr>
          <p:cNvPr id="3" name="Content Placeholder 2"/>
          <p:cNvSpPr>
            <a:spLocks noGrp="1"/>
          </p:cNvSpPr>
          <p:nvPr>
            <p:ph idx="1"/>
          </p:nvPr>
        </p:nvSpPr>
        <p:spPr>
          <a:xfrm>
            <a:off x="590168" y="3193318"/>
            <a:ext cx="10678846" cy="2898389"/>
          </a:xfrm>
        </p:spPr>
        <p:txBody>
          <a:bodyPr/>
          <a:lstStyle/>
          <a:p>
            <a:r>
              <a:rPr lang="en-GB" dirty="0" smtClean="0"/>
              <a:t>Bowlby, J. (1971) Attachment and loss; Vol.1, Attachment. </a:t>
            </a:r>
            <a:r>
              <a:rPr lang="en-GB" dirty="0" err="1" smtClean="0"/>
              <a:t>Harmondsworth</a:t>
            </a:r>
            <a:r>
              <a:rPr lang="en-GB" dirty="0" smtClean="0"/>
              <a:t>: Penguin </a:t>
            </a:r>
          </a:p>
          <a:p>
            <a:r>
              <a:rPr lang="en-GB" dirty="0" smtClean="0"/>
              <a:t>Gerhardt, S. (2004) Why Love Matters: how affection shapes a baby’s brain. Hove: Brunner: Routledge.</a:t>
            </a:r>
          </a:p>
          <a:p>
            <a:r>
              <a:rPr lang="en-GB" dirty="0" smtClean="0"/>
              <a:t>Holmes, J. (2014) John Bowlby and Attachment Theory. Hove: Routledge.</a:t>
            </a:r>
          </a:p>
          <a:p>
            <a:endParaRPr lang="en-GB" dirty="0" smtClean="0"/>
          </a:p>
        </p:txBody>
      </p:sp>
    </p:spTree>
    <p:extLst>
      <p:ext uri="{BB962C8B-B14F-4D97-AF65-F5344CB8AC3E}">
        <p14:creationId xmlns:p14="http://schemas.microsoft.com/office/powerpoint/2010/main" val="324337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2652</TotalTime>
  <Words>1537</Words>
  <Application>Microsoft Office PowerPoint</Application>
  <PresentationFormat>Widescreen</PresentationFormat>
  <Paragraphs>198</Paragraphs>
  <Slides>43</Slides>
  <Notes>35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Trebuchet MS</vt:lpstr>
      <vt:lpstr>Berlin</vt:lpstr>
      <vt:lpstr>Attachment</vt:lpstr>
      <vt:lpstr>Attachment in Children</vt:lpstr>
      <vt:lpstr>Why is it important?</vt:lpstr>
      <vt:lpstr>Where did it all start?</vt:lpstr>
      <vt:lpstr>John Bowlby</vt:lpstr>
      <vt:lpstr>Mary Ainsworth</vt:lpstr>
      <vt:lpstr>Attachment Systems</vt:lpstr>
      <vt:lpstr>Ethology – the scientific study of non-human animal behaviour</vt:lpstr>
      <vt:lpstr>Fear System</vt:lpstr>
      <vt:lpstr>Attachment System and the Fear System</vt:lpstr>
      <vt:lpstr>Attachment Behaviour and Young Children</vt:lpstr>
      <vt:lpstr>Activation of the Attachment System</vt:lpstr>
      <vt:lpstr>Attachment and young children</vt:lpstr>
      <vt:lpstr>Attachment behaviours </vt:lpstr>
      <vt:lpstr>The older infant</vt:lpstr>
      <vt:lpstr>Attachment Figures</vt:lpstr>
      <vt:lpstr>Maintainance of Attachment System</vt:lpstr>
      <vt:lpstr>Caregiving system</vt:lpstr>
      <vt:lpstr>PowerPoint Presentation</vt:lpstr>
      <vt:lpstr>Safe Haven and Secure Base</vt:lpstr>
      <vt:lpstr>Emotion Regulation</vt:lpstr>
      <vt:lpstr>Emotion Regulation</vt:lpstr>
      <vt:lpstr>Emotion Regulation</vt:lpstr>
      <vt:lpstr>Biological Stress Systems</vt:lpstr>
      <vt:lpstr>Social Brain</vt:lpstr>
      <vt:lpstr>The Internal Working Model</vt:lpstr>
      <vt:lpstr>Cont..</vt:lpstr>
      <vt:lpstr>Patterns of attachment</vt:lpstr>
      <vt:lpstr>Patterns of attachment</vt:lpstr>
      <vt:lpstr>Secure attachment </vt:lpstr>
      <vt:lpstr>Avoidant </vt:lpstr>
      <vt:lpstr>Avoidant cont..</vt:lpstr>
      <vt:lpstr>Avoidant cont …</vt:lpstr>
      <vt:lpstr>Ambivalent </vt:lpstr>
      <vt:lpstr>Ambivalent contd …</vt:lpstr>
      <vt:lpstr>Organised attachments</vt:lpstr>
      <vt:lpstr>Disorganised Attachment</vt:lpstr>
      <vt:lpstr>Disorganised Attachment contd …</vt:lpstr>
      <vt:lpstr>Disorganised Attachment cont..</vt:lpstr>
      <vt:lpstr>The Strange Situation</vt:lpstr>
      <vt:lpstr>PowerPoint Presentation</vt:lpstr>
      <vt:lpstr>Where are we now?</vt:lpstr>
      <vt:lpstr>Recommended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dc:title>
  <dc:creator>Catherine Slade</dc:creator>
  <cp:lastModifiedBy>Catherine Slade</cp:lastModifiedBy>
  <cp:revision>64</cp:revision>
  <dcterms:created xsi:type="dcterms:W3CDTF">2016-02-25T08:59:11Z</dcterms:created>
  <dcterms:modified xsi:type="dcterms:W3CDTF">2021-03-09T07:20:02Z</dcterms:modified>
</cp:coreProperties>
</file>