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</p:sldMasterIdLst>
  <p:sldIdLst>
    <p:sldId id="256" r:id="rId5"/>
    <p:sldId id="257" r:id="rId6"/>
    <p:sldId id="259" r:id="rId7"/>
    <p:sldId id="258" r:id="rId8"/>
    <p:sldId id="261" r:id="rId9"/>
    <p:sldId id="262" r:id="rId10"/>
    <p:sldId id="263" r:id="rId11"/>
    <p:sldId id="26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8" autoAdjust="0"/>
    <p:restoredTop sz="94660"/>
  </p:normalViewPr>
  <p:slideViewPr>
    <p:cSldViewPr snapToGrid="0">
      <p:cViewPr varScale="1">
        <p:scale>
          <a:sx n="49" d="100"/>
          <a:sy n="49" d="100"/>
        </p:scale>
        <p:origin x="21" y="11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19214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85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48119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39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155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564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937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22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60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564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90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76AC36C3-FB62-4760-84B5-FFA3C115F4B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CDAFC82-3D1F-47E4-AB51-5BB3EF7B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089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at-is-pestle-analysis/" TargetMode="External"/><Relationship Id="rId2" Type="http://schemas.openxmlformats.org/officeDocument/2006/relationships/hyperlink" Target="https://calculatorultra.com/en/tool/drop-in-sales-calculator.html#gsc.tab=0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asq.org/quality-resources/fishbo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DE22A-CBEA-BA7D-57E4-A5D8A3809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5092" y="572702"/>
            <a:ext cx="10201816" cy="4023361"/>
          </a:xfrm>
        </p:spPr>
        <p:txBody>
          <a:bodyPr>
            <a:normAutofit/>
          </a:bodyPr>
          <a:lstStyle/>
          <a:p>
            <a:r>
              <a:rPr lang="en-GB" sz="3600" dirty="0"/>
              <a:t>Problem Solving and Decision Making </a:t>
            </a:r>
            <a:br>
              <a:rPr lang="en-GB" sz="3600" dirty="0"/>
            </a:br>
            <a:r>
              <a:rPr lang="en-GB" sz="3600" dirty="0"/>
              <a:t>LCLM4004</a:t>
            </a:r>
            <a:br>
              <a:rPr lang="en-GB" sz="3600" dirty="0"/>
            </a:br>
            <a:r>
              <a:rPr lang="en-GB" sz="3600" dirty="0"/>
              <a:t>Elena- Victoria Cuceu </a:t>
            </a:r>
            <a:br>
              <a:rPr lang="en-GB" sz="3600" dirty="0"/>
            </a:br>
            <a:r>
              <a:rPr lang="en-GB" sz="3600" dirty="0"/>
              <a:t>2442779</a:t>
            </a:r>
            <a:br>
              <a:rPr lang="en-GB" sz="3600" dirty="0"/>
            </a:br>
            <a:r>
              <a:rPr lang="en-GB" sz="3600" dirty="0"/>
              <a:t>Assignment 1, Presentation 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8296457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BC6A0D-8979-47FF-B606-70528EF8E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6E609-1732-DEDA-A832-A27E626A6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594" y="758952"/>
            <a:ext cx="9056876" cy="191582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dirty="0"/>
            </a:br>
            <a:r>
              <a:rPr lang="en-US" sz="6600" dirty="0"/>
              <a:t>Green Haven Florists</a:t>
            </a:r>
            <a:br>
              <a:rPr lang="en-US" dirty="0"/>
            </a:br>
            <a:r>
              <a:rPr lang="en-US" dirty="0"/>
              <a:t> </a:t>
            </a:r>
            <a:r>
              <a:rPr lang="en-US" sz="4000" dirty="0"/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C5A1C-8EE8-6296-C44A-80F2F2817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3074749"/>
            <a:ext cx="11485984" cy="2741334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r>
              <a:rPr lang="en-US" sz="5100" dirty="0">
                <a:solidFill>
                  <a:schemeClr val="tx2"/>
                </a:solidFill>
              </a:rPr>
              <a:t>Founded in 2016 by Liam and Priya Patel</a:t>
            </a:r>
          </a:p>
          <a:p>
            <a:r>
              <a:rPr lang="en-US" sz="5100" dirty="0">
                <a:solidFill>
                  <a:schemeClr val="tx2"/>
                </a:solidFill>
              </a:rPr>
              <a:t>- Located in Norwich, Uk</a:t>
            </a:r>
          </a:p>
          <a:p>
            <a:r>
              <a:rPr lang="en-US" sz="5100" dirty="0">
                <a:solidFill>
                  <a:schemeClr val="tx2"/>
                </a:solidFill>
              </a:rPr>
              <a:t>- Known for its bespoke arrangements and Eco- friendly packaging </a:t>
            </a:r>
          </a:p>
          <a:p>
            <a:r>
              <a:rPr lang="en-US" sz="5100" dirty="0">
                <a:solidFill>
                  <a:schemeClr val="tx2"/>
                </a:solidFill>
              </a:rPr>
              <a:t>- Small independent florist with strong community relationships </a:t>
            </a:r>
          </a:p>
          <a:p>
            <a:endParaRPr lang="en-US" sz="1500" dirty="0">
              <a:solidFill>
                <a:schemeClr val="tx2"/>
              </a:solidFill>
            </a:endParaRPr>
          </a:p>
          <a:p>
            <a:endParaRPr lang="en-US" sz="1500" dirty="0">
              <a:solidFill>
                <a:schemeClr val="tx2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B92CCBF-1641-4D35-9B74-6E4981730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692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2B81-F4BE-F1B8-6ED0-EBB4C3E3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947018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07E19-93E4-430C-EF8A-D9555955A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8916" y="2084696"/>
            <a:ext cx="9418320" cy="4288808"/>
          </a:xfrm>
        </p:spPr>
        <p:txBody>
          <a:bodyPr>
            <a:normAutofit/>
          </a:bodyPr>
          <a:lstStyle/>
          <a:p>
            <a:r>
              <a:rPr lang="en-GB" dirty="0"/>
              <a:t>30% Drop In sales, </a:t>
            </a:r>
          </a:p>
          <a:p>
            <a:r>
              <a:rPr lang="en-GB" dirty="0"/>
              <a:t>Drop In sales- ‘decrease in revenue or the amount sold over a specific period’  Calculator Ultra 2025 </a:t>
            </a:r>
          </a:p>
          <a:p>
            <a:r>
              <a:rPr lang="en-GB" dirty="0"/>
              <a:t>Can be caused by factors such as</a:t>
            </a:r>
          </a:p>
          <a:p>
            <a:pPr marL="342900" indent="-342900">
              <a:buFontTx/>
              <a:buChar char="-"/>
            </a:pPr>
            <a:r>
              <a:rPr lang="en-GB" dirty="0"/>
              <a:t>Customer behaviour</a:t>
            </a:r>
          </a:p>
          <a:p>
            <a:pPr marL="342900" indent="-342900">
              <a:buFontTx/>
              <a:buChar char="-"/>
            </a:pPr>
            <a:r>
              <a:rPr lang="en-GB" dirty="0"/>
              <a:t>Supply chain</a:t>
            </a:r>
          </a:p>
          <a:p>
            <a:pPr marL="342900" indent="-342900">
              <a:buFontTx/>
              <a:buChar char="-"/>
            </a:pPr>
            <a:r>
              <a:rPr lang="en-GB" dirty="0"/>
              <a:t>Inflation </a:t>
            </a:r>
          </a:p>
          <a:p>
            <a:pPr marL="342900" indent="-342900">
              <a:buFontTx/>
              <a:buChar char="-"/>
            </a:pPr>
            <a:r>
              <a:rPr lang="en-GB" dirty="0"/>
              <a:t>Competitors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9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C8665A-B6C6-46BB-9012-A9223856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7D8AA-8D8D-19DB-08B6-F93F53FB4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23081"/>
            <a:ext cx="10835640" cy="62233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>
                <a:solidFill>
                  <a:schemeClr val="tx1">
                    <a:lumMod val="75000"/>
                  </a:schemeClr>
                </a:solidFill>
              </a:rPr>
              <a:t>Nature and Scope </a:t>
            </a:r>
          </a:p>
          <a:p>
            <a:endParaRPr lang="en-US" sz="36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When- In the last 12 months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Where- High Street In Norwich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Who- Liam and Priya, Customers, Competitors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What- Decline in in store sales 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 Why- Weak online presence, Competition, Inflation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How- Reduced foot traffic, outdated website</a:t>
            </a:r>
          </a:p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How Much- 30% drop in sales  </a:t>
            </a:r>
          </a:p>
          <a:p>
            <a:endParaRPr lang="en-US" sz="28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8964DE-AB9E-402E-8B81-8AA9BB479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61BE5E-E17F-47E3-AF50-969EA826B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6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C6CD-46DB-73AF-73CF-6D027171D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199394"/>
            <a:ext cx="9418320" cy="9060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PESTEL Analysis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9DD4AC-38B3-F235-EDFE-80B77C56C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4149" y="1746914"/>
            <a:ext cx="10454185" cy="471803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What is it used for? – “Examines how Political, Economic, Social, Technological, Legal, and Environmental external factors affect a business or an organization.”- Pestle analysis, 2024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 Political- Regulations on Imported varieties, such as Tulips/Orchids </a:t>
            </a:r>
          </a:p>
          <a:p>
            <a:r>
              <a:rPr lang="en-GB" sz="2000" dirty="0">
                <a:solidFill>
                  <a:schemeClr val="tx1"/>
                </a:solidFill>
              </a:rPr>
              <a:t>Economic- Supply chain increased costs, Inflation</a:t>
            </a:r>
          </a:p>
          <a:p>
            <a:r>
              <a:rPr lang="en-GB" sz="2000" dirty="0">
                <a:solidFill>
                  <a:schemeClr val="tx1"/>
                </a:solidFill>
              </a:rPr>
              <a:t>Social- Decreased foot traffic + shift to online shopping </a:t>
            </a:r>
          </a:p>
          <a:p>
            <a:r>
              <a:rPr lang="en-GB" sz="2000" dirty="0">
                <a:solidFill>
                  <a:schemeClr val="tx1"/>
                </a:solidFill>
              </a:rPr>
              <a:t>Technological- Outdated and Weak Website, up-tot-date competitors</a:t>
            </a:r>
          </a:p>
          <a:p>
            <a:r>
              <a:rPr lang="en-GB" sz="2000" dirty="0">
                <a:solidFill>
                  <a:schemeClr val="tx1"/>
                </a:solidFill>
              </a:rPr>
              <a:t>Environmental- Need to remain  Eco- friendly due to customer expectations</a:t>
            </a:r>
          </a:p>
          <a:p>
            <a:r>
              <a:rPr lang="en-GB" sz="2000" dirty="0">
                <a:solidFill>
                  <a:schemeClr val="tx1"/>
                </a:solidFill>
              </a:rPr>
              <a:t>Legal – regulations on Imports, Laws on small businesses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18611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3C69D-9994-83E2-CA03-2C7738733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387460"/>
          </a:xfrm>
        </p:spPr>
        <p:txBody>
          <a:bodyPr>
            <a:normAutofit fontScale="90000"/>
          </a:bodyPr>
          <a:lstStyle/>
          <a:p>
            <a:r>
              <a:rPr lang="en-GB" dirty="0"/>
              <a:t>Fish bone Diagram</a:t>
            </a: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5DCA26CD-A15C-2B14-22A8-0AE4C2F2D6AC}"/>
              </a:ext>
            </a:extLst>
          </p:cNvPr>
          <p:cNvSpPr/>
          <p:nvPr/>
        </p:nvSpPr>
        <p:spPr>
          <a:xfrm rot="3895335">
            <a:off x="8966849" y="1414489"/>
            <a:ext cx="3218007" cy="1489021"/>
          </a:xfrm>
          <a:prstGeom prst="triangl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REVENUE</a:t>
            </a:r>
          </a:p>
          <a:p>
            <a:pPr algn="ctr"/>
            <a:r>
              <a:rPr lang="en-GB" b="1" dirty="0"/>
              <a:t>DECREASE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9D0ECDB-E292-2476-72FF-E499282C6354}"/>
              </a:ext>
            </a:extLst>
          </p:cNvPr>
          <p:cNvCxnSpPr>
            <a:cxnSpLocks/>
            <a:stCxn id="4" idx="3"/>
          </p:cNvCxnSpPr>
          <p:nvPr/>
        </p:nvCxnSpPr>
        <p:spPr>
          <a:xfrm flipH="1">
            <a:off x="1944914" y="2474559"/>
            <a:ext cx="7956611" cy="29392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L-Shape 7">
            <a:extLst>
              <a:ext uri="{FF2B5EF4-FFF2-40B4-BE49-F238E27FC236}">
                <a16:creationId xmlns:a16="http://schemas.microsoft.com/office/drawing/2014/main" id="{B024FBB1-AA58-2DB1-E347-EF928D89EE28}"/>
              </a:ext>
            </a:extLst>
          </p:cNvPr>
          <p:cNvSpPr/>
          <p:nvPr/>
        </p:nvSpPr>
        <p:spPr>
          <a:xfrm rot="11463754">
            <a:off x="1327116" y="5340335"/>
            <a:ext cx="627014" cy="633546"/>
          </a:xfrm>
          <a:prstGeom prst="corner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FDF41C0-4A88-EFFD-D563-92FE1A3B541C}"/>
              </a:ext>
            </a:extLst>
          </p:cNvPr>
          <p:cNvCxnSpPr>
            <a:cxnSpLocks/>
          </p:cNvCxnSpPr>
          <p:nvPr/>
        </p:nvCxnSpPr>
        <p:spPr>
          <a:xfrm flipH="1" flipV="1">
            <a:off x="5819257" y="2168208"/>
            <a:ext cx="3486521" cy="5398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4171F1-1989-E74E-55AF-69AC827AD453}"/>
              </a:ext>
            </a:extLst>
          </p:cNvPr>
          <p:cNvCxnSpPr>
            <a:cxnSpLocks/>
          </p:cNvCxnSpPr>
          <p:nvPr/>
        </p:nvCxnSpPr>
        <p:spPr>
          <a:xfrm flipH="1">
            <a:off x="8121397" y="2682694"/>
            <a:ext cx="1208392" cy="21914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A66BCEE-DAF8-EC6B-A5C2-F01FD4035314}"/>
              </a:ext>
            </a:extLst>
          </p:cNvPr>
          <p:cNvCxnSpPr>
            <a:cxnSpLocks/>
          </p:cNvCxnSpPr>
          <p:nvPr/>
        </p:nvCxnSpPr>
        <p:spPr>
          <a:xfrm flipH="1">
            <a:off x="5392615" y="2553086"/>
            <a:ext cx="2895725" cy="2110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8DEFA3E-AD52-0124-5A9B-16FA7F8AF306}"/>
              </a:ext>
            </a:extLst>
          </p:cNvPr>
          <p:cNvCxnSpPr>
            <a:cxnSpLocks/>
          </p:cNvCxnSpPr>
          <p:nvPr/>
        </p:nvCxnSpPr>
        <p:spPr>
          <a:xfrm flipH="1">
            <a:off x="5648178" y="3508624"/>
            <a:ext cx="1534779" cy="13140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3FCD624-04CC-D177-7577-A90F637526EF}"/>
              </a:ext>
            </a:extLst>
          </p:cNvPr>
          <p:cNvCxnSpPr>
            <a:cxnSpLocks/>
          </p:cNvCxnSpPr>
          <p:nvPr/>
        </p:nvCxnSpPr>
        <p:spPr>
          <a:xfrm flipH="1">
            <a:off x="4759050" y="3420544"/>
            <a:ext cx="2431136" cy="3801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31EC69-19F8-EBF4-A872-EA5FB2E33659}"/>
              </a:ext>
            </a:extLst>
          </p:cNvPr>
          <p:cNvCxnSpPr>
            <a:cxnSpLocks/>
          </p:cNvCxnSpPr>
          <p:nvPr/>
        </p:nvCxnSpPr>
        <p:spPr>
          <a:xfrm flipH="1">
            <a:off x="3869922" y="4065563"/>
            <a:ext cx="1778256" cy="19932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D8A6EF2-6160-10A5-3C7F-00AF77492911}"/>
              </a:ext>
            </a:extLst>
          </p:cNvPr>
          <p:cNvCxnSpPr>
            <a:cxnSpLocks/>
          </p:cNvCxnSpPr>
          <p:nvPr/>
        </p:nvCxnSpPr>
        <p:spPr>
          <a:xfrm flipH="1">
            <a:off x="3137678" y="4039523"/>
            <a:ext cx="2465153" cy="655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6E34FB0-1E11-060E-2B2D-0F7398ED2F56}"/>
              </a:ext>
            </a:extLst>
          </p:cNvPr>
          <p:cNvCxnSpPr>
            <a:cxnSpLocks/>
          </p:cNvCxnSpPr>
          <p:nvPr/>
        </p:nvCxnSpPr>
        <p:spPr>
          <a:xfrm flipH="1">
            <a:off x="6983956" y="3125923"/>
            <a:ext cx="2099605" cy="11254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FCA21E5-6365-0CB7-3302-A8CE97B00B35}"/>
              </a:ext>
            </a:extLst>
          </p:cNvPr>
          <p:cNvSpPr txBox="1"/>
          <p:nvPr/>
        </p:nvSpPr>
        <p:spPr>
          <a:xfrm rot="583803">
            <a:off x="5851262" y="1714429"/>
            <a:ext cx="3143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Reduced high street foot traffic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B83C333-AD63-B42D-D98C-586D57196AF6}"/>
              </a:ext>
            </a:extLst>
          </p:cNvPr>
          <p:cNvSpPr txBox="1"/>
          <p:nvPr/>
        </p:nvSpPr>
        <p:spPr>
          <a:xfrm rot="540915">
            <a:off x="5214169" y="2205144"/>
            <a:ext cx="1946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Closed nearby stores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0C635F1-C529-6E84-15D5-7A0B0E158AC0}"/>
              </a:ext>
            </a:extLst>
          </p:cNvPr>
          <p:cNvSpPr txBox="1"/>
          <p:nvPr/>
        </p:nvSpPr>
        <p:spPr>
          <a:xfrm>
            <a:off x="4870820" y="3091153"/>
            <a:ext cx="2450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59136CF-5469-DB14-7744-12C8DE6412EA}"/>
              </a:ext>
            </a:extLst>
          </p:cNvPr>
          <p:cNvSpPr txBox="1"/>
          <p:nvPr/>
        </p:nvSpPr>
        <p:spPr>
          <a:xfrm>
            <a:off x="3119792" y="3763656"/>
            <a:ext cx="2500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chain florist 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0B53976-EDFB-2AFA-15E8-9A329B1DD9F2}"/>
              </a:ext>
            </a:extLst>
          </p:cNvPr>
          <p:cNvSpPr txBox="1"/>
          <p:nvPr/>
        </p:nvSpPr>
        <p:spPr>
          <a:xfrm rot="18652239">
            <a:off x="3773099" y="4909234"/>
            <a:ext cx="24503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Online retail florists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D946D0F-B861-4484-F25A-8FF0F8709C5C}"/>
              </a:ext>
            </a:extLst>
          </p:cNvPr>
          <p:cNvSpPr txBox="1"/>
          <p:nvPr/>
        </p:nvSpPr>
        <p:spPr>
          <a:xfrm rot="19250886">
            <a:off x="5321524" y="3813348"/>
            <a:ext cx="3132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Limited social media presence 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E56EAF8-FF56-EA38-FF12-4F9F8E0D74E7}"/>
              </a:ext>
            </a:extLst>
          </p:cNvPr>
          <p:cNvSpPr txBox="1"/>
          <p:nvPr/>
        </p:nvSpPr>
        <p:spPr>
          <a:xfrm rot="17744009">
            <a:off x="7843603" y="3594064"/>
            <a:ext cx="2216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Inflation on flower prices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4A18B45-56AD-155B-E790-A11342989CAA}"/>
              </a:ext>
            </a:extLst>
          </p:cNvPr>
          <p:cNvSpPr txBox="1"/>
          <p:nvPr/>
        </p:nvSpPr>
        <p:spPr>
          <a:xfrm rot="19677325">
            <a:off x="6787308" y="3711620"/>
            <a:ext cx="2138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Sustainable packaging costs 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EF4EAA09-933D-3B4A-E3B2-4CEA3D0516A3}"/>
              </a:ext>
            </a:extLst>
          </p:cNvPr>
          <p:cNvCxnSpPr>
            <a:cxnSpLocks/>
          </p:cNvCxnSpPr>
          <p:nvPr/>
        </p:nvCxnSpPr>
        <p:spPr>
          <a:xfrm flipH="1" flipV="1">
            <a:off x="1479014" y="4170689"/>
            <a:ext cx="2506832" cy="4872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F5D1C8BE-C8DA-919D-6464-4909E0A5A0DB}"/>
              </a:ext>
            </a:extLst>
          </p:cNvPr>
          <p:cNvCxnSpPr/>
          <p:nvPr/>
        </p:nvCxnSpPr>
        <p:spPr>
          <a:xfrm flipH="1">
            <a:off x="2640782" y="4633985"/>
            <a:ext cx="1391138" cy="147959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TextBox 70">
            <a:extLst>
              <a:ext uri="{FF2B5EF4-FFF2-40B4-BE49-F238E27FC236}">
                <a16:creationId xmlns:a16="http://schemas.microsoft.com/office/drawing/2014/main" id="{39CC0798-7C16-65D7-21CA-1413296350E4}"/>
              </a:ext>
            </a:extLst>
          </p:cNvPr>
          <p:cNvSpPr txBox="1"/>
          <p:nvPr/>
        </p:nvSpPr>
        <p:spPr>
          <a:xfrm rot="18761468">
            <a:off x="2597561" y="5201497"/>
            <a:ext cx="18896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Online ordering preference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DE7D1E6-7DF9-EB39-34D9-39CE90BDA02F}"/>
              </a:ext>
            </a:extLst>
          </p:cNvPr>
          <p:cNvSpPr txBox="1"/>
          <p:nvPr/>
        </p:nvSpPr>
        <p:spPr>
          <a:xfrm rot="513739">
            <a:off x="1392595" y="4330734"/>
            <a:ext cx="2141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Preference for flexible delivery 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F4239930-B00F-AA31-293C-3553D3AA7506}"/>
              </a:ext>
            </a:extLst>
          </p:cNvPr>
          <p:cNvSpPr txBox="1"/>
          <p:nvPr/>
        </p:nvSpPr>
        <p:spPr>
          <a:xfrm>
            <a:off x="490980" y="1162588"/>
            <a:ext cx="434063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is it? </a:t>
            </a:r>
          </a:p>
          <a:p>
            <a:r>
              <a:rPr lang="en-GB" sz="2000" dirty="0"/>
              <a:t> “Its a quality tool that helps users identify the many possible causes for a problem by sorting ideas into useful categories.” - ASQ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388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27CBC-AD5E-C237-85BE-464F9FE6B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58953"/>
            <a:ext cx="9418320" cy="150717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A5859-BA24-BFBF-2579-522AA3C0B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4975" y="2484783"/>
            <a:ext cx="10416607" cy="4204252"/>
          </a:xfrm>
        </p:spPr>
        <p:txBody>
          <a:bodyPr/>
          <a:lstStyle/>
          <a:p>
            <a:r>
              <a:rPr lang="en-GB" dirty="0"/>
              <a:t>Key Findings:</a:t>
            </a:r>
          </a:p>
          <a:p>
            <a:pPr marL="342900" indent="-342900">
              <a:buFontTx/>
              <a:buChar char="-"/>
            </a:pPr>
            <a:r>
              <a:rPr lang="en-GB" dirty="0"/>
              <a:t>Green Haven Florists experienced a 30% decline in in-store sales</a:t>
            </a:r>
          </a:p>
          <a:p>
            <a:pPr marL="342900" indent="-342900">
              <a:buFontTx/>
              <a:buChar char="-"/>
            </a:pPr>
            <a:r>
              <a:rPr lang="en-GB" dirty="0"/>
              <a:t>This is due to both  external and internal factors such as increased supply costs, increased competition alongside decreased food traffic and a limited online presence </a:t>
            </a:r>
          </a:p>
          <a:p>
            <a:pPr marL="342900" indent="-342900">
              <a:buFontTx/>
              <a:buChar char="-"/>
            </a:pPr>
            <a:r>
              <a:rPr lang="en-GB" dirty="0"/>
              <a:t>Application of PESTLE, 5W2H and Fishbone analysis, all highlight that the decline in sales for Green Haven Florists is a result of multiple.</a:t>
            </a:r>
          </a:p>
          <a:p>
            <a:pPr marL="342900" indent="-342900">
              <a:buFontTx/>
              <a:buChar char="-"/>
            </a:pPr>
            <a:r>
              <a:rPr lang="en-GB" dirty="0"/>
              <a:t>Improvement of the listed factors, would benefit the business in increased revenue.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91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8586C-D8D7-451C-4453-94FE4125D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86513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C731D-1018-B483-B3D7-79EB5C3D7E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7848" y="2030104"/>
            <a:ext cx="9418320" cy="4068943"/>
          </a:xfrm>
        </p:spPr>
        <p:txBody>
          <a:bodyPr/>
          <a:lstStyle/>
          <a:p>
            <a:r>
              <a:rPr lang="en-GB" sz="1800" dirty="0"/>
              <a:t>Calculator Ultra (2025</a:t>
            </a:r>
            <a:r>
              <a:rPr lang="en-GB" sz="1800" i="1" dirty="0"/>
              <a:t>) </a:t>
            </a:r>
            <a:r>
              <a:rPr lang="en-GB" sz="1800" b="1" i="1" dirty="0"/>
              <a:t>Find More Calculator at:</a:t>
            </a:r>
            <a:br>
              <a:rPr lang="en-GB" sz="1800" i="1" dirty="0"/>
            </a:br>
            <a:r>
              <a:rPr lang="en-GB" sz="1800" dirty="0"/>
              <a:t> </a:t>
            </a:r>
            <a:r>
              <a:rPr lang="en-GB" sz="1800" dirty="0">
                <a:hlinkClick r:id="rId2"/>
              </a:rPr>
              <a:t>https://calculatorultra.com/en/tool/drop-in-sales-calculator.html#gsc.tab=0</a:t>
            </a:r>
            <a:r>
              <a:rPr lang="en-GB" sz="1800" dirty="0"/>
              <a:t> (Accessed: 14 March 2026)</a:t>
            </a:r>
          </a:p>
          <a:p>
            <a:r>
              <a:rPr lang="en-GB" sz="1800" dirty="0"/>
              <a:t>PESTLEAnalysis.com (2024</a:t>
            </a:r>
            <a:r>
              <a:rPr lang="en-GB" sz="1800" i="1" dirty="0"/>
              <a:t>) What is PESTLE Analysis</a:t>
            </a:r>
            <a:r>
              <a:rPr lang="en-GB" sz="1800" dirty="0"/>
              <a:t>? (Free Template), 10 April. Available at: </a:t>
            </a:r>
            <a:r>
              <a:rPr lang="en-GB" sz="1800" dirty="0">
                <a:hlinkClick r:id="rId3"/>
              </a:rPr>
              <a:t>What is PESTLE Analysis? (Free Template) </a:t>
            </a:r>
            <a:r>
              <a:rPr lang="en-GB" sz="1800" dirty="0"/>
              <a:t>(Accessed: 15 March 2026).</a:t>
            </a:r>
          </a:p>
          <a:p>
            <a:r>
              <a:rPr lang="en-GB" sz="1800" dirty="0"/>
              <a:t> American Society for Quality (n.d.) Fishbone diagram (cause-and-effect diagram). Available at </a:t>
            </a:r>
            <a:r>
              <a:rPr lang="en-GB" sz="1800" dirty="0">
                <a:hlinkClick r:id="rId4"/>
              </a:rPr>
              <a:t>What is a Fishbone Diagram? Ishikawa Cause &amp; Effect Diagram | ASQ </a:t>
            </a:r>
            <a:r>
              <a:rPr lang="en-GB" sz="1800" dirty="0"/>
              <a:t>(Accessed: 15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28268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60D606F-FB13-45AE-A18D-37F78AACC3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BBC0B4B-1609-4014-BEF6-485696ADC4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72CCE2-5A31-4D72-9BA0-1ADD8AB505BA}">
  <ds:schemaRefs>
    <ds:schemaRef ds:uri="http://schemas.microsoft.com/office/infopath/2007/PartnerControls"/>
    <ds:schemaRef ds:uri="http://www.w3.org/XML/1998/namespace"/>
    <ds:schemaRef ds:uri="716bca3a-9bc9-4129-a185-7ea87f9d73cc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</TotalTime>
  <Words>507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Schoolbook</vt:lpstr>
      <vt:lpstr>Wingdings 2</vt:lpstr>
      <vt:lpstr>View</vt:lpstr>
      <vt:lpstr>Problem Solving and Decision Making  LCLM4004 Elena- Victoria Cuceu  2442779 Assignment 1, Presentation   </vt:lpstr>
      <vt:lpstr> Green Haven Florists  Company Background</vt:lpstr>
      <vt:lpstr>Introduction </vt:lpstr>
      <vt:lpstr>PowerPoint Presentation</vt:lpstr>
      <vt:lpstr>PESTEL Analysis </vt:lpstr>
      <vt:lpstr>Fish bone Diagram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Elena-Victoria Cuceu (2442779)</dc:creator>
  <cp:lastModifiedBy>Elena-Victoria Cuceu (2442779)</cp:lastModifiedBy>
  <cp:revision>1</cp:revision>
  <dcterms:created xsi:type="dcterms:W3CDTF">2026-03-15T21:00:41Z</dcterms:created>
  <dcterms:modified xsi:type="dcterms:W3CDTF">2026-03-15T23:48:19Z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