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1" r:id="rId2"/>
  </p:sldMasterIdLst>
  <p:notesMasterIdLst>
    <p:notesMasterId r:id="rId15"/>
  </p:notesMasterIdLst>
  <p:sldIdLst>
    <p:sldId id="270" r:id="rId3"/>
    <p:sldId id="259" r:id="rId4"/>
    <p:sldId id="260" r:id="rId5"/>
    <p:sldId id="261" r:id="rId6"/>
    <p:sldId id="262" r:id="rId7"/>
    <p:sldId id="263" r:id="rId8"/>
    <p:sldId id="264" r:id="rId9"/>
    <p:sldId id="265" r:id="rId10"/>
    <p:sldId id="266" r:id="rId11"/>
    <p:sldId id="267" r:id="rId12"/>
    <p:sldId id="268" r:id="rId13"/>
    <p:sldId id="269" r:id="rId14"/>
  </p:sldIdLst>
  <p:sldSz cx="12188825" cy="6858000"/>
  <p:notesSz cx="6858000" cy="9144000"/>
  <p:defaultTextStyle>
    <a:defPPr>
      <a:defRPr lang="ko-KR"/>
    </a:defPPr>
    <a:lvl1pPr marL="0" algn="l" defTabSz="1218987" rtl="0" eaLnBrk="1" latinLnBrk="1" hangingPunct="1">
      <a:defRPr sz="2400" kern="1200">
        <a:solidFill>
          <a:schemeClr val="tx1"/>
        </a:solidFill>
        <a:latin typeface="+mn-lt"/>
        <a:ea typeface="+mn-ea"/>
        <a:cs typeface="+mn-cs"/>
      </a:defRPr>
    </a:lvl1pPr>
    <a:lvl2pPr marL="609493" algn="l" defTabSz="1218987" rtl="0" eaLnBrk="1" latinLnBrk="1" hangingPunct="1">
      <a:defRPr sz="2400" kern="1200">
        <a:solidFill>
          <a:schemeClr val="tx1"/>
        </a:solidFill>
        <a:latin typeface="+mn-lt"/>
        <a:ea typeface="+mn-ea"/>
        <a:cs typeface="+mn-cs"/>
      </a:defRPr>
    </a:lvl2pPr>
    <a:lvl3pPr marL="1218987" algn="l" defTabSz="1218987" rtl="0" eaLnBrk="1" latinLnBrk="1" hangingPunct="1">
      <a:defRPr sz="2400" kern="1200">
        <a:solidFill>
          <a:schemeClr val="tx1"/>
        </a:solidFill>
        <a:latin typeface="+mn-lt"/>
        <a:ea typeface="+mn-ea"/>
        <a:cs typeface="+mn-cs"/>
      </a:defRPr>
    </a:lvl3pPr>
    <a:lvl4pPr marL="1828480" algn="l" defTabSz="1218987" rtl="0" eaLnBrk="1" latinLnBrk="1" hangingPunct="1">
      <a:defRPr sz="2400" kern="1200">
        <a:solidFill>
          <a:schemeClr val="tx1"/>
        </a:solidFill>
        <a:latin typeface="+mn-lt"/>
        <a:ea typeface="+mn-ea"/>
        <a:cs typeface="+mn-cs"/>
      </a:defRPr>
    </a:lvl4pPr>
    <a:lvl5pPr marL="2437973" algn="l" defTabSz="1218987" rtl="0" eaLnBrk="1" latinLnBrk="1" hangingPunct="1">
      <a:defRPr sz="2400" kern="1200">
        <a:solidFill>
          <a:schemeClr val="tx1"/>
        </a:solidFill>
        <a:latin typeface="+mn-lt"/>
        <a:ea typeface="+mn-ea"/>
        <a:cs typeface="+mn-cs"/>
      </a:defRPr>
    </a:lvl5pPr>
    <a:lvl6pPr marL="3047467" algn="l" defTabSz="1218987" rtl="0" eaLnBrk="1" latinLnBrk="1" hangingPunct="1">
      <a:defRPr sz="2400" kern="1200">
        <a:solidFill>
          <a:schemeClr val="tx1"/>
        </a:solidFill>
        <a:latin typeface="+mn-lt"/>
        <a:ea typeface="+mn-ea"/>
        <a:cs typeface="+mn-cs"/>
      </a:defRPr>
    </a:lvl6pPr>
    <a:lvl7pPr marL="3656960" algn="l" defTabSz="1218987" rtl="0" eaLnBrk="1" latinLnBrk="1" hangingPunct="1">
      <a:defRPr sz="2400" kern="1200">
        <a:solidFill>
          <a:schemeClr val="tx1"/>
        </a:solidFill>
        <a:latin typeface="+mn-lt"/>
        <a:ea typeface="+mn-ea"/>
        <a:cs typeface="+mn-cs"/>
      </a:defRPr>
    </a:lvl7pPr>
    <a:lvl8pPr marL="4266453" algn="l" defTabSz="1218987" rtl="0" eaLnBrk="1" latinLnBrk="1" hangingPunct="1">
      <a:defRPr sz="2400" kern="1200">
        <a:solidFill>
          <a:schemeClr val="tx1"/>
        </a:solidFill>
        <a:latin typeface="+mn-lt"/>
        <a:ea typeface="+mn-ea"/>
        <a:cs typeface="+mn-cs"/>
      </a:defRPr>
    </a:lvl8pPr>
    <a:lvl9pPr marL="4875947" algn="l" defTabSz="1218987" rtl="0" eaLnBrk="1" latinLnBrk="1"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2807B-AD57-4DCB-86A3-A046467A2FEC}" v="6" dt="2025-02-24T09:47:13.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5" autoAdjust="0"/>
    <p:restoredTop sz="65359" autoAdjust="0"/>
  </p:normalViewPr>
  <p:slideViewPr>
    <p:cSldViewPr>
      <p:cViewPr varScale="1">
        <p:scale>
          <a:sx n="48" d="100"/>
          <a:sy n="48" d="100"/>
        </p:scale>
        <p:origin x="53" y="173"/>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2.xml.rels><?xml version="1.0" encoding="UTF-8" standalone="yes"?>
<Relationships xmlns="http://schemas.openxmlformats.org/package/2006/relationships"><Relationship Id="rId1" Type="http://schemas.openxmlformats.org/officeDocument/2006/relationships/image" Target="../media/image9.png"/></Relationships>
</file>

<file path=ppt/diagrams/_rels/data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image" Target="../media/image11.png"/></Relationships>
</file>

<file path=ppt/diagrams/_rels/data5.xml.rels><?xml version="1.0" encoding="UTF-8" standalone="yes"?>
<Relationships xmlns="http://schemas.openxmlformats.org/package/2006/relationships"><Relationship Id="rId1" Type="http://schemas.openxmlformats.org/officeDocument/2006/relationships/image" Target="../media/image14.png"/></Relationships>
</file>

<file path=ppt/diagrams/_rels/data7.xml.rels><?xml version="1.0" encoding="UTF-8" standalone="yes"?>
<Relationships xmlns="http://schemas.openxmlformats.org/package/2006/relationships"><Relationship Id="rId1" Type="http://schemas.openxmlformats.org/officeDocument/2006/relationships/image" Target="../media/image16.png"/></Relationships>
</file>

<file path=ppt/diagrams/_rels/data8.xml.rels><?xml version="1.0" encoding="UTF-8" standalone="yes"?>
<Relationships xmlns="http://schemas.openxmlformats.org/package/2006/relationships"><Relationship Id="rId1" Type="http://schemas.openxmlformats.org/officeDocument/2006/relationships/image" Target="../media/image17.png"/></Relationships>
</file>

<file path=ppt/diagrams/_rels/data10.xml.rels><?xml version="1.0" encoding="UTF-8" standalone="yes"?>
<Relationships xmlns="http://schemas.openxmlformats.org/package/2006/relationships"><Relationship Id="rId1"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1" Type="http://schemas.openxmlformats.org/officeDocument/2006/relationships/image" Target="../media/image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1" Type="http://schemas.openxmlformats.org/officeDocument/2006/relationships/image" Target="../media/image14.png"/></Relationships>
</file>

<file path=ppt/diagrams/_rels/drawing7.xml.rels><?xml version="1.0" encoding="UTF-8" standalone="yes"?>
<Relationships xmlns="http://schemas.openxmlformats.org/package/2006/relationships"><Relationship Id="rId1" Type="http://schemas.openxmlformats.org/officeDocument/2006/relationships/image" Target="../media/image16.png"/></Relationships>
</file>

<file path=ppt/diagrams/_rels/drawing8.xml.rels><?xml version="1.0" encoding="UTF-8" standalone="yes"?>
<Relationships xmlns="http://schemas.openxmlformats.org/package/2006/relationships"><Relationship Id="rId1" Type="http://schemas.openxmlformats.org/officeDocument/2006/relationships/image" Target="../media/image17.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710A59-8E63-4FA2-8A0E-B0BFEE2EB247}" type="doc">
      <dgm:prSet loTypeId="urn:microsoft.com/office/officeart/2005/8/layout/pyramid2" loCatId="list" qsTypeId="urn:microsoft.com/office/officeart/2005/8/quickstyle/simple1" qsCatId="simple" csTypeId="urn:microsoft.com/office/officeart/2005/8/colors/colorful1" csCatId="colorful" phldr="1"/>
      <dgm:spPr/>
      <dgm:t>
        <a:bodyPr/>
        <a:lstStyle/>
        <a:p>
          <a:endParaRPr lang="en-US"/>
        </a:p>
      </dgm:t>
    </dgm:pt>
    <dgm:pt modelId="{6376BEFB-79CC-4F8A-9A73-C18E4F178C41}">
      <dgm:prSet phldrT="[Text]"/>
      <dgm:spPr/>
      <dgm:t>
        <a:bodyPr/>
        <a:lstStyle/>
        <a:p>
          <a:r>
            <a:rPr lang="en-US" dirty="0"/>
            <a:t>Labour shortages in the UK luxury hospitality sector, particularly The Ritz London.</a:t>
          </a:r>
        </a:p>
      </dgm:t>
    </dgm:pt>
    <dgm:pt modelId="{D2C5A831-608D-4DE9-925A-1AF328FB6DBC}" type="parTrans" cxnId="{4C08F1C9-D1EA-439E-B329-38B99D0A5752}">
      <dgm:prSet/>
      <dgm:spPr/>
      <dgm:t>
        <a:bodyPr/>
        <a:lstStyle/>
        <a:p>
          <a:endParaRPr lang="en-US"/>
        </a:p>
      </dgm:t>
    </dgm:pt>
    <dgm:pt modelId="{43531A77-563C-4AE4-BB86-8F760E7FFFA7}" type="sibTrans" cxnId="{4C08F1C9-D1EA-439E-B329-38B99D0A5752}">
      <dgm:prSet/>
      <dgm:spPr/>
      <dgm:t>
        <a:bodyPr/>
        <a:lstStyle/>
        <a:p>
          <a:endParaRPr lang="en-US"/>
        </a:p>
      </dgm:t>
    </dgm:pt>
    <dgm:pt modelId="{4B399B84-E769-4FFB-BF28-20A56C3FE971}">
      <dgm:prSet phldrT="[Text]"/>
      <dgm:spPr/>
      <dgm:t>
        <a:bodyPr/>
        <a:lstStyle/>
        <a:p>
          <a:r>
            <a:rPr lang="en-US" dirty="0"/>
            <a:t>Causes: Brexit, COVID-19, and employee expectations (</a:t>
          </a:r>
          <a:r>
            <a:rPr lang="en-US" dirty="0" err="1"/>
            <a:t>Maccarrone</a:t>
          </a:r>
          <a:r>
            <a:rPr lang="en-US" dirty="0"/>
            <a:t> et al., 2023).</a:t>
          </a:r>
        </a:p>
      </dgm:t>
    </dgm:pt>
    <dgm:pt modelId="{303CF13B-D4A7-4749-B41F-64054E4794E8}" type="parTrans" cxnId="{67235E7D-1B6E-4658-A195-157F417D1E48}">
      <dgm:prSet/>
      <dgm:spPr/>
      <dgm:t>
        <a:bodyPr/>
        <a:lstStyle/>
        <a:p>
          <a:endParaRPr lang="en-US"/>
        </a:p>
      </dgm:t>
    </dgm:pt>
    <dgm:pt modelId="{CA12443A-1B86-4D3E-B259-1FCCC9AD2E6E}" type="sibTrans" cxnId="{67235E7D-1B6E-4658-A195-157F417D1E48}">
      <dgm:prSet/>
      <dgm:spPr/>
      <dgm:t>
        <a:bodyPr/>
        <a:lstStyle/>
        <a:p>
          <a:endParaRPr lang="en-US"/>
        </a:p>
      </dgm:t>
    </dgm:pt>
    <dgm:pt modelId="{8BC1E447-34D4-44BC-8EB3-9F06A1933428}">
      <dgm:prSet phldrT="[Text]"/>
      <dgm:spPr/>
      <dgm:t>
        <a:bodyPr/>
        <a:lstStyle/>
        <a:p>
          <a:r>
            <a:rPr lang="en-US" dirty="0"/>
            <a:t>Use of PEST analysis to assess external factors.</a:t>
          </a:r>
        </a:p>
      </dgm:t>
    </dgm:pt>
    <dgm:pt modelId="{5C1E81E6-8AB0-4C6F-9D97-289A5C44AE39}" type="parTrans" cxnId="{BE2E1E57-26D5-4583-9B39-5676797EB534}">
      <dgm:prSet/>
      <dgm:spPr/>
      <dgm:t>
        <a:bodyPr/>
        <a:lstStyle/>
        <a:p>
          <a:endParaRPr lang="en-US"/>
        </a:p>
      </dgm:t>
    </dgm:pt>
    <dgm:pt modelId="{5B7C9898-500A-405D-A097-727E7074C457}" type="sibTrans" cxnId="{BE2E1E57-26D5-4583-9B39-5676797EB534}">
      <dgm:prSet/>
      <dgm:spPr/>
      <dgm:t>
        <a:bodyPr/>
        <a:lstStyle/>
        <a:p>
          <a:endParaRPr lang="en-US"/>
        </a:p>
      </dgm:t>
    </dgm:pt>
    <dgm:pt modelId="{2174F577-12C8-4901-B511-CCDBE3931252}" type="pres">
      <dgm:prSet presAssocID="{45710A59-8E63-4FA2-8A0E-B0BFEE2EB247}" presName="compositeShape" presStyleCnt="0">
        <dgm:presLayoutVars>
          <dgm:dir/>
          <dgm:resizeHandles/>
        </dgm:presLayoutVars>
      </dgm:prSet>
      <dgm:spPr/>
    </dgm:pt>
    <dgm:pt modelId="{46151B8E-C78D-430E-9792-C47DBFA088CC}" type="pres">
      <dgm:prSet presAssocID="{45710A59-8E63-4FA2-8A0E-B0BFEE2EB247}" presName="pyramid" presStyleLbl="node1" presStyleIdx="0" presStyleCnt="1" custScaleX="126440" custScaleY="97222" custLinFactNeighborX="-28277" custLinFactNeighborY="-3171"/>
      <dgm:spPr/>
    </dgm:pt>
    <dgm:pt modelId="{A605F8EC-E922-4249-BE46-DF221FA75514}" type="pres">
      <dgm:prSet presAssocID="{45710A59-8E63-4FA2-8A0E-B0BFEE2EB247}" presName="theList" presStyleCnt="0"/>
      <dgm:spPr/>
    </dgm:pt>
    <dgm:pt modelId="{E2AB8600-1B5A-43B0-8D5E-F47C2678E04A}" type="pres">
      <dgm:prSet presAssocID="{6376BEFB-79CC-4F8A-9A73-C18E4F178C41}" presName="aNode" presStyleLbl="fgAcc1" presStyleIdx="0" presStyleCnt="3" custLinFactY="9569" custLinFactNeighborX="-90511" custLinFactNeighborY="100000">
        <dgm:presLayoutVars>
          <dgm:bulletEnabled val="1"/>
        </dgm:presLayoutVars>
      </dgm:prSet>
      <dgm:spPr/>
    </dgm:pt>
    <dgm:pt modelId="{D80B2AAD-01B9-498C-BF31-17D082D6A8EF}" type="pres">
      <dgm:prSet presAssocID="{6376BEFB-79CC-4F8A-9A73-C18E4F178C41}" presName="aSpace" presStyleCnt="0"/>
      <dgm:spPr/>
    </dgm:pt>
    <dgm:pt modelId="{E8D68CCC-41BE-4BCC-BA02-512FA22E96F6}" type="pres">
      <dgm:prSet presAssocID="{4B399B84-E769-4FFB-BF28-20A56C3FE971}" presName="aNode" presStyleLbl="fgAcc1" presStyleIdx="1" presStyleCnt="3" custLinFactY="3643" custLinFactNeighborX="-9315" custLinFactNeighborY="100000">
        <dgm:presLayoutVars>
          <dgm:bulletEnabled val="1"/>
        </dgm:presLayoutVars>
      </dgm:prSet>
      <dgm:spPr/>
    </dgm:pt>
    <dgm:pt modelId="{2BEB1153-DBF1-4A0F-B42F-CB8736ECFE2A}" type="pres">
      <dgm:prSet presAssocID="{4B399B84-E769-4FFB-BF28-20A56C3FE971}" presName="aSpace" presStyleCnt="0"/>
      <dgm:spPr/>
    </dgm:pt>
    <dgm:pt modelId="{1635AC70-3333-4762-8A15-04A70BE5E55C}" type="pres">
      <dgm:prSet presAssocID="{8BC1E447-34D4-44BC-8EB3-9F06A1933428}" presName="aNode" presStyleLbl="fgAcc1" presStyleIdx="2" presStyleCnt="3" custLinFactY="25126" custLinFactNeighborX="-54186" custLinFactNeighborY="100000">
        <dgm:presLayoutVars>
          <dgm:bulletEnabled val="1"/>
        </dgm:presLayoutVars>
      </dgm:prSet>
      <dgm:spPr/>
    </dgm:pt>
    <dgm:pt modelId="{6E2FD8A3-FDB2-464D-8EF0-22FC443A64CB}" type="pres">
      <dgm:prSet presAssocID="{8BC1E447-34D4-44BC-8EB3-9F06A1933428}" presName="aSpace" presStyleCnt="0"/>
      <dgm:spPr/>
    </dgm:pt>
  </dgm:ptLst>
  <dgm:cxnLst>
    <dgm:cxn modelId="{0A6B0038-0048-4F0C-BE77-1FC60EAD4C4A}" type="presOf" srcId="{6376BEFB-79CC-4F8A-9A73-C18E4F178C41}" destId="{E2AB8600-1B5A-43B0-8D5E-F47C2678E04A}" srcOrd="0" destOrd="0" presId="urn:microsoft.com/office/officeart/2005/8/layout/pyramid2"/>
    <dgm:cxn modelId="{AE8E843A-BF28-4008-AEB7-003FE28B5CBE}" type="presOf" srcId="{4B399B84-E769-4FFB-BF28-20A56C3FE971}" destId="{E8D68CCC-41BE-4BCC-BA02-512FA22E96F6}" srcOrd="0" destOrd="0" presId="urn:microsoft.com/office/officeart/2005/8/layout/pyramid2"/>
    <dgm:cxn modelId="{BE2E1E57-26D5-4583-9B39-5676797EB534}" srcId="{45710A59-8E63-4FA2-8A0E-B0BFEE2EB247}" destId="{8BC1E447-34D4-44BC-8EB3-9F06A1933428}" srcOrd="2" destOrd="0" parTransId="{5C1E81E6-8AB0-4C6F-9D97-289A5C44AE39}" sibTransId="{5B7C9898-500A-405D-A097-727E7074C457}"/>
    <dgm:cxn modelId="{67235E7D-1B6E-4658-A195-157F417D1E48}" srcId="{45710A59-8E63-4FA2-8A0E-B0BFEE2EB247}" destId="{4B399B84-E769-4FFB-BF28-20A56C3FE971}" srcOrd="1" destOrd="0" parTransId="{303CF13B-D4A7-4749-B41F-64054E4794E8}" sibTransId="{CA12443A-1B86-4D3E-B259-1FCCC9AD2E6E}"/>
    <dgm:cxn modelId="{3A3F6284-290A-42EC-A2AA-D5E93B0F86C0}" type="presOf" srcId="{8BC1E447-34D4-44BC-8EB3-9F06A1933428}" destId="{1635AC70-3333-4762-8A15-04A70BE5E55C}" srcOrd="0" destOrd="0" presId="urn:microsoft.com/office/officeart/2005/8/layout/pyramid2"/>
    <dgm:cxn modelId="{9836569C-71F9-43E5-B2FF-CF1C98D53EB6}" type="presOf" srcId="{45710A59-8E63-4FA2-8A0E-B0BFEE2EB247}" destId="{2174F577-12C8-4901-B511-CCDBE3931252}" srcOrd="0" destOrd="0" presId="urn:microsoft.com/office/officeart/2005/8/layout/pyramid2"/>
    <dgm:cxn modelId="{4C08F1C9-D1EA-439E-B329-38B99D0A5752}" srcId="{45710A59-8E63-4FA2-8A0E-B0BFEE2EB247}" destId="{6376BEFB-79CC-4F8A-9A73-C18E4F178C41}" srcOrd="0" destOrd="0" parTransId="{D2C5A831-608D-4DE9-925A-1AF328FB6DBC}" sibTransId="{43531A77-563C-4AE4-BB86-8F760E7FFFA7}"/>
    <dgm:cxn modelId="{4217E70C-495A-4D3B-A2DC-B6E0C4E57F44}" type="presParOf" srcId="{2174F577-12C8-4901-B511-CCDBE3931252}" destId="{46151B8E-C78D-430E-9792-C47DBFA088CC}" srcOrd="0" destOrd="0" presId="urn:microsoft.com/office/officeart/2005/8/layout/pyramid2"/>
    <dgm:cxn modelId="{E5F2009C-4922-4171-94CC-0537707DC623}" type="presParOf" srcId="{2174F577-12C8-4901-B511-CCDBE3931252}" destId="{A605F8EC-E922-4249-BE46-DF221FA75514}" srcOrd="1" destOrd="0" presId="urn:microsoft.com/office/officeart/2005/8/layout/pyramid2"/>
    <dgm:cxn modelId="{13A08B57-2263-4F2E-8094-FDD315197FA3}" type="presParOf" srcId="{A605F8EC-E922-4249-BE46-DF221FA75514}" destId="{E2AB8600-1B5A-43B0-8D5E-F47C2678E04A}" srcOrd="0" destOrd="0" presId="urn:microsoft.com/office/officeart/2005/8/layout/pyramid2"/>
    <dgm:cxn modelId="{2A528EF4-A615-45E0-A878-DCB3AA156543}" type="presParOf" srcId="{A605F8EC-E922-4249-BE46-DF221FA75514}" destId="{D80B2AAD-01B9-498C-BF31-17D082D6A8EF}" srcOrd="1" destOrd="0" presId="urn:microsoft.com/office/officeart/2005/8/layout/pyramid2"/>
    <dgm:cxn modelId="{D84DAEA5-5A2C-4CD1-B9A7-2484A0D8E776}" type="presParOf" srcId="{A605F8EC-E922-4249-BE46-DF221FA75514}" destId="{E8D68CCC-41BE-4BCC-BA02-512FA22E96F6}" srcOrd="2" destOrd="0" presId="urn:microsoft.com/office/officeart/2005/8/layout/pyramid2"/>
    <dgm:cxn modelId="{320E963F-23F1-4389-A4C9-86F6F85D1026}" type="presParOf" srcId="{A605F8EC-E922-4249-BE46-DF221FA75514}" destId="{2BEB1153-DBF1-4A0F-B42F-CB8736ECFE2A}" srcOrd="3" destOrd="0" presId="urn:microsoft.com/office/officeart/2005/8/layout/pyramid2"/>
    <dgm:cxn modelId="{8C24C15B-A2E0-411A-B53A-A0534D35FA52}" type="presParOf" srcId="{A605F8EC-E922-4249-BE46-DF221FA75514}" destId="{1635AC70-3333-4762-8A15-04A70BE5E55C}" srcOrd="4" destOrd="0" presId="urn:microsoft.com/office/officeart/2005/8/layout/pyramid2"/>
    <dgm:cxn modelId="{A96CB218-C197-4CC1-B7FD-CE1BA9142B67}" type="presParOf" srcId="{A605F8EC-E922-4249-BE46-DF221FA75514}" destId="{6E2FD8A3-FDB2-464D-8EF0-22FC443A64CB}" srcOrd="5"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FDE952-261F-4BC4-BDC5-5FEC98CA49F7}"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64F0DCD3-A08D-40B1-9FC4-E237E3C39CAD}">
      <dgm:prSet phldrT="[Text]"/>
      <dgm:spPr/>
      <dgm:t>
        <a:bodyPr/>
        <a:lstStyle/>
        <a:p>
          <a:r>
            <a:rPr lang="en-US" b="1" dirty="0"/>
            <a:t>The impact of Brexit on labor markets (Clark, 2023)</a:t>
          </a:r>
        </a:p>
      </dgm:t>
    </dgm:pt>
    <dgm:pt modelId="{4C3FDCD8-46B4-4863-ABEA-A43D473841B9}" type="parTrans" cxnId="{137534F4-FAE3-4360-A4B0-5428C6B47BEA}">
      <dgm:prSet/>
      <dgm:spPr/>
      <dgm:t>
        <a:bodyPr/>
        <a:lstStyle/>
        <a:p>
          <a:endParaRPr lang="en-US"/>
        </a:p>
      </dgm:t>
    </dgm:pt>
    <dgm:pt modelId="{5917B0B0-4C4F-4F65-BDF5-D8D85E9129F7}" type="sibTrans" cxnId="{137534F4-FAE3-4360-A4B0-5428C6B47BEA}">
      <dgm:prSet/>
      <dgm:spPr/>
      <dgm:t>
        <a:bodyPr/>
        <a:lstStyle/>
        <a:p>
          <a:endParaRPr lang="en-US"/>
        </a:p>
      </dgm:t>
    </dgm:pt>
    <dgm:pt modelId="{3A6F2850-1DF7-4377-9C70-0202C51C59D7}">
      <dgm:prSet phldrT="[Text]" custT="1"/>
      <dgm:spPr/>
      <dgm:t>
        <a:bodyPr/>
        <a:lstStyle/>
        <a:p>
          <a:pPr algn="l"/>
          <a:r>
            <a:rPr lang="en-US" sz="1800" dirty="0"/>
            <a:t>Brexit’s impact on the hospitality workforce:
Decline of EU workers in the UK due to immigration barriers (Spital &amp; </a:t>
          </a:r>
          <a:r>
            <a:rPr lang="en-US" sz="1800" dirty="0" err="1"/>
            <a:t>Aerssen</a:t>
          </a:r>
          <a:r>
            <a:rPr lang="en-US" sz="1800" dirty="0"/>
            <a:t>, 2023).
High recruitment costs and talent shortages (UK Hospitality, 2019).</a:t>
          </a:r>
        </a:p>
      </dgm:t>
    </dgm:pt>
    <dgm:pt modelId="{0D08E16A-2AFF-4451-A900-E85B488F4554}" type="parTrans" cxnId="{156FBB4E-E117-4699-96E5-EE29E5239EA0}">
      <dgm:prSet/>
      <dgm:spPr/>
      <dgm:t>
        <a:bodyPr/>
        <a:lstStyle/>
        <a:p>
          <a:endParaRPr lang="en-US"/>
        </a:p>
      </dgm:t>
    </dgm:pt>
    <dgm:pt modelId="{7DE97E8C-0702-4955-87CB-A72084C50E9B}" type="sibTrans" cxnId="{156FBB4E-E117-4699-96E5-EE29E5239EA0}">
      <dgm:prSet/>
      <dgm:spPr/>
      <dgm:t>
        <a:bodyPr/>
        <a:lstStyle/>
        <a:p>
          <a:endParaRPr lang="en-US"/>
        </a:p>
      </dgm:t>
    </dgm:pt>
    <dgm:pt modelId="{767917C3-B7A6-455D-963F-862AB81E1CBB}" type="pres">
      <dgm:prSet presAssocID="{EBFDE952-261F-4BC4-BDC5-5FEC98CA49F7}" presName="Name0" presStyleCnt="0">
        <dgm:presLayoutVars>
          <dgm:chMax/>
          <dgm:chPref/>
          <dgm:dir/>
          <dgm:animLvl val="lvl"/>
        </dgm:presLayoutVars>
      </dgm:prSet>
      <dgm:spPr/>
    </dgm:pt>
    <dgm:pt modelId="{D3FAAC66-BC12-43B6-A524-3040ECC227B6}" type="pres">
      <dgm:prSet presAssocID="{64F0DCD3-A08D-40B1-9FC4-E237E3C39CAD}" presName="composite" presStyleCnt="0"/>
      <dgm:spPr/>
    </dgm:pt>
    <dgm:pt modelId="{037B9A2A-59F1-466A-8339-98E041133737}" type="pres">
      <dgm:prSet presAssocID="{64F0DCD3-A08D-40B1-9FC4-E237E3C39CAD}" presName="ParentAccentShape" presStyleLbl="trBgShp" presStyleIdx="0" presStyleCnt="2"/>
      <dgm:spPr/>
    </dgm:pt>
    <dgm:pt modelId="{FA5266F3-98DC-4987-AF46-CADC417C49EF}" type="pres">
      <dgm:prSet presAssocID="{64F0DCD3-A08D-40B1-9FC4-E237E3C39CAD}" presName="ParentText" presStyleLbl="revTx" presStyleIdx="0" presStyleCnt="2">
        <dgm:presLayoutVars>
          <dgm:chMax val="1"/>
          <dgm:chPref val="1"/>
          <dgm:bulletEnabled val="1"/>
        </dgm:presLayoutVars>
      </dgm:prSet>
      <dgm:spPr/>
    </dgm:pt>
    <dgm:pt modelId="{CD2D7BAC-5232-43E7-8726-FCA24B7DB5FA}" type="pres">
      <dgm:prSet presAssocID="{64F0DCD3-A08D-40B1-9FC4-E237E3C39CAD}" presName="ChildText" presStyleLbl="revTx" presStyleIdx="1" presStyleCnt="2">
        <dgm:presLayoutVars>
          <dgm:chMax val="0"/>
          <dgm:chPref val="0"/>
        </dgm:presLayoutVars>
      </dgm:prSet>
      <dgm:spPr/>
    </dgm:pt>
    <dgm:pt modelId="{DE3369E4-8617-4990-9BBD-60F22DC2F14D}" type="pres">
      <dgm:prSet presAssocID="{64F0DCD3-A08D-40B1-9FC4-E237E3C39CAD}" presName="ChildAccentShape" presStyleLbl="trBgShp" presStyleIdx="1" presStyleCnt="2"/>
      <dgm:spPr/>
    </dgm:pt>
    <dgm:pt modelId="{485D031C-E62A-4D66-8049-E7AC183845BA}" type="pres">
      <dgm:prSet presAssocID="{64F0DCD3-A08D-40B1-9FC4-E237E3C39CAD}" presName="Image" presStyleLbl="alignImgPlace1" presStyleIdx="0" presStyleCnt="1"/>
      <dgm:spPr>
        <a:blipFill rotWithShape="1">
          <a:blip xmlns:r="http://schemas.openxmlformats.org/officeDocument/2006/relationships" r:embed="rId1"/>
          <a:stretch>
            <a:fillRect/>
          </a:stretch>
        </a:blipFill>
      </dgm:spPr>
    </dgm:pt>
  </dgm:ptLst>
  <dgm:cxnLst>
    <dgm:cxn modelId="{156FBB4E-E117-4699-96E5-EE29E5239EA0}" srcId="{64F0DCD3-A08D-40B1-9FC4-E237E3C39CAD}" destId="{3A6F2850-1DF7-4377-9C70-0202C51C59D7}" srcOrd="0" destOrd="0" parTransId="{0D08E16A-2AFF-4451-A900-E85B488F4554}" sibTransId="{7DE97E8C-0702-4955-87CB-A72084C50E9B}"/>
    <dgm:cxn modelId="{8746C873-C05B-4D74-8DED-17CDD6BE2E5B}" type="presOf" srcId="{3A6F2850-1DF7-4377-9C70-0202C51C59D7}" destId="{CD2D7BAC-5232-43E7-8726-FCA24B7DB5FA}" srcOrd="0" destOrd="0" presId="urn:microsoft.com/office/officeart/2009/3/layout/SnapshotPictureList"/>
    <dgm:cxn modelId="{634D6375-53C2-4F58-BD1D-EAFA69F0221D}" type="presOf" srcId="{EBFDE952-261F-4BC4-BDC5-5FEC98CA49F7}" destId="{767917C3-B7A6-455D-963F-862AB81E1CBB}" srcOrd="0" destOrd="0" presId="urn:microsoft.com/office/officeart/2009/3/layout/SnapshotPictureList"/>
    <dgm:cxn modelId="{C6F371AB-EB9E-469B-AC87-5994F4D3B268}" type="presOf" srcId="{64F0DCD3-A08D-40B1-9FC4-E237E3C39CAD}" destId="{FA5266F3-98DC-4987-AF46-CADC417C49EF}" srcOrd="0" destOrd="0" presId="urn:microsoft.com/office/officeart/2009/3/layout/SnapshotPictureList"/>
    <dgm:cxn modelId="{137534F4-FAE3-4360-A4B0-5428C6B47BEA}" srcId="{EBFDE952-261F-4BC4-BDC5-5FEC98CA49F7}" destId="{64F0DCD3-A08D-40B1-9FC4-E237E3C39CAD}" srcOrd="0" destOrd="0" parTransId="{4C3FDCD8-46B4-4863-ABEA-A43D473841B9}" sibTransId="{5917B0B0-4C4F-4F65-BDF5-D8D85E9129F7}"/>
    <dgm:cxn modelId="{D11C4A06-314C-4D8B-AC1D-7C5430227643}" type="presParOf" srcId="{767917C3-B7A6-455D-963F-862AB81E1CBB}" destId="{D3FAAC66-BC12-43B6-A524-3040ECC227B6}" srcOrd="0" destOrd="0" presId="urn:microsoft.com/office/officeart/2009/3/layout/SnapshotPictureList"/>
    <dgm:cxn modelId="{31C5972A-675A-4D78-9F0C-10CEC71D7002}" type="presParOf" srcId="{D3FAAC66-BC12-43B6-A524-3040ECC227B6}" destId="{037B9A2A-59F1-466A-8339-98E041133737}" srcOrd="0" destOrd="0" presId="urn:microsoft.com/office/officeart/2009/3/layout/SnapshotPictureList"/>
    <dgm:cxn modelId="{3987D6DC-2565-4D47-B4B6-32EC71F8ADC3}" type="presParOf" srcId="{D3FAAC66-BC12-43B6-A524-3040ECC227B6}" destId="{FA5266F3-98DC-4987-AF46-CADC417C49EF}" srcOrd="1" destOrd="0" presId="urn:microsoft.com/office/officeart/2009/3/layout/SnapshotPictureList"/>
    <dgm:cxn modelId="{2C59191E-64E8-4F66-A189-E3F0581F9C14}" type="presParOf" srcId="{D3FAAC66-BC12-43B6-A524-3040ECC227B6}" destId="{CD2D7BAC-5232-43E7-8726-FCA24B7DB5FA}" srcOrd="2" destOrd="0" presId="urn:microsoft.com/office/officeart/2009/3/layout/SnapshotPictureList"/>
    <dgm:cxn modelId="{2868A471-0697-4DB0-844D-91A435BFA780}" type="presParOf" srcId="{D3FAAC66-BC12-43B6-A524-3040ECC227B6}" destId="{DE3369E4-8617-4990-9BBD-60F22DC2F14D}" srcOrd="3" destOrd="0" presId="urn:microsoft.com/office/officeart/2009/3/layout/SnapshotPictureList"/>
    <dgm:cxn modelId="{E6B8649B-8151-4C10-9BA7-6287727790D1}" type="presParOf" srcId="{D3FAAC66-BC12-43B6-A524-3040ECC227B6}" destId="{485D031C-E62A-4D66-8049-E7AC183845BA}" srcOrd="4" destOrd="0" presId="urn:microsoft.com/office/officeart/2009/3/layout/SnapshotPictur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05D4C5-EEE5-42FF-B520-D448F7B05FC5}"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A2E2413D-06A9-4A8F-ACDE-F04352D72179}">
      <dgm:prSet/>
      <dgm:spPr/>
      <dgm:t>
        <a:bodyPr/>
        <a:lstStyle/>
        <a:p>
          <a:r>
            <a:rPr lang="en-US" dirty="0"/>
            <a:t>COVID-19’s impact on job retention:</a:t>
          </a:r>
        </a:p>
      </dgm:t>
    </dgm:pt>
    <dgm:pt modelId="{DDFD4EDD-2C43-4B2C-BB34-3DECFD8CDE79}" type="parTrans" cxnId="{0272EC68-CDA7-463C-B247-63B7D122A6AF}">
      <dgm:prSet/>
      <dgm:spPr/>
      <dgm:t>
        <a:bodyPr/>
        <a:lstStyle/>
        <a:p>
          <a:endParaRPr lang="en-US"/>
        </a:p>
      </dgm:t>
    </dgm:pt>
    <dgm:pt modelId="{59A3C8FC-A6B5-4DCB-A34E-9C8D79558096}" type="sibTrans" cxnId="{0272EC68-CDA7-463C-B247-63B7D122A6AF}">
      <dgm:prSet/>
      <dgm:spPr/>
      <dgm:t>
        <a:bodyPr/>
        <a:lstStyle/>
        <a:p>
          <a:endParaRPr lang="en-US"/>
        </a:p>
      </dgm:t>
    </dgm:pt>
    <dgm:pt modelId="{122B99CF-10C5-4CBF-B783-C2DD2D130720}">
      <dgm:prSet/>
      <dgm:spPr/>
      <dgm:t>
        <a:bodyPr/>
        <a:lstStyle/>
        <a:p>
          <a:r>
            <a:rPr lang="en-US" dirty="0"/>
            <a:t>Negative perceptions of the hospitality sector:</a:t>
          </a:r>
        </a:p>
      </dgm:t>
    </dgm:pt>
    <dgm:pt modelId="{913DB8B7-9C80-4FE5-ADE0-A2A350B8E4A6}" type="parTrans" cxnId="{A1176B2B-C5CA-499E-8165-0916AFBCC8F8}">
      <dgm:prSet/>
      <dgm:spPr/>
      <dgm:t>
        <a:bodyPr/>
        <a:lstStyle/>
        <a:p>
          <a:endParaRPr lang="en-US"/>
        </a:p>
      </dgm:t>
    </dgm:pt>
    <dgm:pt modelId="{359A5CC3-43E2-4595-98D6-B61EDF7C3C30}" type="sibTrans" cxnId="{A1176B2B-C5CA-499E-8165-0916AFBCC8F8}">
      <dgm:prSet/>
      <dgm:spPr/>
      <dgm:t>
        <a:bodyPr/>
        <a:lstStyle/>
        <a:p>
          <a:endParaRPr lang="en-US"/>
        </a:p>
      </dgm:t>
    </dgm:pt>
    <dgm:pt modelId="{2E0F060B-6385-4177-96EC-C9FF5C66EFBB}">
      <dgm:prSet/>
      <dgm:spPr/>
      <dgm:t>
        <a:bodyPr/>
        <a:lstStyle/>
        <a:p>
          <a:r>
            <a:rPr lang="en-US" dirty="0"/>
            <a:t>Mass layoffs and reluctance of employees to return to hospitality jobs (</a:t>
          </a:r>
          <a:r>
            <a:rPr lang="en-US" dirty="0" err="1"/>
            <a:t>Chronopoulos</a:t>
          </a:r>
          <a:r>
            <a:rPr lang="en-US" dirty="0"/>
            <a:t> et al., 2020).</a:t>
          </a:r>
        </a:p>
      </dgm:t>
    </dgm:pt>
    <dgm:pt modelId="{10D4A0B7-5507-40B9-AD32-889930D7FA4D}" type="parTrans" cxnId="{F7A0202E-8B0F-4B25-98CE-4F7ADDAA677A}">
      <dgm:prSet/>
      <dgm:spPr/>
      <dgm:t>
        <a:bodyPr/>
        <a:lstStyle/>
        <a:p>
          <a:endParaRPr lang="en-US"/>
        </a:p>
      </dgm:t>
    </dgm:pt>
    <dgm:pt modelId="{E6577751-DCDD-401D-A29B-912B82CA8B03}" type="sibTrans" cxnId="{F7A0202E-8B0F-4B25-98CE-4F7ADDAA677A}">
      <dgm:prSet/>
      <dgm:spPr/>
      <dgm:t>
        <a:bodyPr/>
        <a:lstStyle/>
        <a:p>
          <a:endParaRPr lang="en-US"/>
        </a:p>
      </dgm:t>
    </dgm:pt>
    <dgm:pt modelId="{D9BB5FD9-AA04-41C9-9582-16F5463E232E}">
      <dgm:prSet/>
      <dgm:spPr/>
      <dgm:t>
        <a:bodyPr/>
        <a:lstStyle/>
        <a:p>
          <a:r>
            <a:rPr lang="en-US" dirty="0"/>
            <a:t>Long hours, low wages, and limited career growth discourage workers (Holston-</a:t>
          </a:r>
          <a:r>
            <a:rPr lang="en-US" dirty="0" err="1"/>
            <a:t>Okae</a:t>
          </a:r>
          <a:r>
            <a:rPr lang="en-US" dirty="0"/>
            <a:t> &amp; </a:t>
          </a:r>
          <a:r>
            <a:rPr lang="en-US" dirty="0" err="1"/>
            <a:t>Mushi</a:t>
          </a:r>
          <a:r>
            <a:rPr lang="en-US" dirty="0"/>
            <a:t>, 2018).</a:t>
          </a:r>
        </a:p>
      </dgm:t>
    </dgm:pt>
    <dgm:pt modelId="{290D2AE1-A12F-4969-8F74-DE3F41C643C4}" type="parTrans" cxnId="{64FE1B54-F9CE-4CFA-958D-A48EF2BFE88F}">
      <dgm:prSet/>
      <dgm:spPr/>
      <dgm:t>
        <a:bodyPr/>
        <a:lstStyle/>
        <a:p>
          <a:endParaRPr lang="en-US"/>
        </a:p>
      </dgm:t>
    </dgm:pt>
    <dgm:pt modelId="{27EFC4A0-2DBC-49FC-A7F2-AE195A2DE8CB}" type="sibTrans" cxnId="{64FE1B54-F9CE-4CFA-958D-A48EF2BFE88F}">
      <dgm:prSet/>
      <dgm:spPr/>
      <dgm:t>
        <a:bodyPr/>
        <a:lstStyle/>
        <a:p>
          <a:endParaRPr lang="en-US"/>
        </a:p>
      </dgm:t>
    </dgm:pt>
    <dgm:pt modelId="{DAF6C0C0-7A55-49B3-829A-E70CCD4B83D5}">
      <dgm:prSet/>
      <dgm:spPr/>
      <dgm:t>
        <a:bodyPr/>
        <a:lstStyle/>
        <a:p>
          <a:r>
            <a:rPr lang="en-US" dirty="0"/>
            <a:t>Importance of employee well-being:</a:t>
          </a:r>
        </a:p>
      </dgm:t>
    </dgm:pt>
    <dgm:pt modelId="{36062F2C-C15B-4CBD-B170-100413CB9154}" type="parTrans" cxnId="{CD002D1F-48DF-433F-B3F3-C84EC4DA8203}">
      <dgm:prSet/>
      <dgm:spPr/>
      <dgm:t>
        <a:bodyPr/>
        <a:lstStyle/>
        <a:p>
          <a:endParaRPr lang="en-US"/>
        </a:p>
      </dgm:t>
    </dgm:pt>
    <dgm:pt modelId="{3F5DB601-BB34-4282-93C3-D74217EC0A00}" type="sibTrans" cxnId="{CD002D1F-48DF-433F-B3F3-C84EC4DA8203}">
      <dgm:prSet/>
      <dgm:spPr/>
      <dgm:t>
        <a:bodyPr/>
        <a:lstStyle/>
        <a:p>
          <a:endParaRPr lang="en-US"/>
        </a:p>
      </dgm:t>
    </dgm:pt>
    <dgm:pt modelId="{A5F28761-7FE4-4AC8-98D6-8AD1CC61957A}">
      <dgm:prSet/>
      <dgm:spPr/>
      <dgm:t>
        <a:bodyPr/>
        <a:lstStyle/>
        <a:p>
          <a:r>
            <a:rPr lang="en-US" dirty="0"/>
            <a:t>Mental health support and career development improve retention (Lucas et al., 2019).</a:t>
          </a:r>
        </a:p>
      </dgm:t>
    </dgm:pt>
    <dgm:pt modelId="{CC568045-D87A-4051-917E-A3AE91E0E1B7}" type="parTrans" cxnId="{34EB4A18-041A-46E9-87F7-B38F6CEA82F2}">
      <dgm:prSet/>
      <dgm:spPr/>
      <dgm:t>
        <a:bodyPr/>
        <a:lstStyle/>
        <a:p>
          <a:endParaRPr lang="en-US"/>
        </a:p>
      </dgm:t>
    </dgm:pt>
    <dgm:pt modelId="{18C15B2C-0C57-4E91-AC91-BDCB563E5AA0}" type="sibTrans" cxnId="{34EB4A18-041A-46E9-87F7-B38F6CEA82F2}">
      <dgm:prSet/>
      <dgm:spPr/>
      <dgm:t>
        <a:bodyPr/>
        <a:lstStyle/>
        <a:p>
          <a:endParaRPr lang="en-US"/>
        </a:p>
      </dgm:t>
    </dgm:pt>
    <dgm:pt modelId="{F79C38B8-E54B-4663-A66C-ACEFD9141838}" type="pres">
      <dgm:prSet presAssocID="{A605D4C5-EEE5-42FF-B520-D448F7B05FC5}" presName="linear" presStyleCnt="0">
        <dgm:presLayoutVars>
          <dgm:dir/>
          <dgm:animLvl val="lvl"/>
          <dgm:resizeHandles val="exact"/>
        </dgm:presLayoutVars>
      </dgm:prSet>
      <dgm:spPr/>
    </dgm:pt>
    <dgm:pt modelId="{F5E3E2E4-600A-43FA-AA15-75DB148633FF}" type="pres">
      <dgm:prSet presAssocID="{A2E2413D-06A9-4A8F-ACDE-F04352D72179}" presName="parentLin" presStyleCnt="0"/>
      <dgm:spPr/>
    </dgm:pt>
    <dgm:pt modelId="{EB69222F-B4A9-4C12-9659-5179B7CD133C}" type="pres">
      <dgm:prSet presAssocID="{A2E2413D-06A9-4A8F-ACDE-F04352D72179}" presName="parentLeftMargin" presStyleLbl="node1" presStyleIdx="0" presStyleCnt="3"/>
      <dgm:spPr/>
    </dgm:pt>
    <dgm:pt modelId="{480D7DE1-7882-4B0F-B9E8-C66F837D2242}" type="pres">
      <dgm:prSet presAssocID="{A2E2413D-06A9-4A8F-ACDE-F04352D72179}" presName="parentText" presStyleLbl="node1" presStyleIdx="0" presStyleCnt="3">
        <dgm:presLayoutVars>
          <dgm:chMax val="0"/>
          <dgm:bulletEnabled val="1"/>
        </dgm:presLayoutVars>
      </dgm:prSet>
      <dgm:spPr/>
    </dgm:pt>
    <dgm:pt modelId="{C142F5C0-383E-40B5-A46E-6ECCDCDFECBF}" type="pres">
      <dgm:prSet presAssocID="{A2E2413D-06A9-4A8F-ACDE-F04352D72179}" presName="negativeSpace" presStyleCnt="0"/>
      <dgm:spPr/>
    </dgm:pt>
    <dgm:pt modelId="{6F35DD2E-A25C-4B2D-A933-2730A4FAAD9A}" type="pres">
      <dgm:prSet presAssocID="{A2E2413D-06A9-4A8F-ACDE-F04352D72179}" presName="childText" presStyleLbl="conFgAcc1" presStyleIdx="0" presStyleCnt="3">
        <dgm:presLayoutVars>
          <dgm:bulletEnabled val="1"/>
        </dgm:presLayoutVars>
      </dgm:prSet>
      <dgm:spPr/>
    </dgm:pt>
    <dgm:pt modelId="{764A10D6-EB27-4865-8FCC-DFCCA2CD26C9}" type="pres">
      <dgm:prSet presAssocID="{59A3C8FC-A6B5-4DCB-A34E-9C8D79558096}" presName="spaceBetweenRectangles" presStyleCnt="0"/>
      <dgm:spPr/>
    </dgm:pt>
    <dgm:pt modelId="{4F8A2950-9C06-42EE-AD12-0A8C30D58AA6}" type="pres">
      <dgm:prSet presAssocID="{122B99CF-10C5-4CBF-B783-C2DD2D130720}" presName="parentLin" presStyleCnt="0"/>
      <dgm:spPr/>
    </dgm:pt>
    <dgm:pt modelId="{3CDF9D17-74F3-4962-AC7D-D2B243695B75}" type="pres">
      <dgm:prSet presAssocID="{122B99CF-10C5-4CBF-B783-C2DD2D130720}" presName="parentLeftMargin" presStyleLbl="node1" presStyleIdx="0" presStyleCnt="3"/>
      <dgm:spPr/>
    </dgm:pt>
    <dgm:pt modelId="{1B324E68-E34F-46E5-BB3A-C632DFF1F203}" type="pres">
      <dgm:prSet presAssocID="{122B99CF-10C5-4CBF-B783-C2DD2D130720}" presName="parentText" presStyleLbl="node1" presStyleIdx="1" presStyleCnt="3">
        <dgm:presLayoutVars>
          <dgm:chMax val="0"/>
          <dgm:bulletEnabled val="1"/>
        </dgm:presLayoutVars>
      </dgm:prSet>
      <dgm:spPr/>
    </dgm:pt>
    <dgm:pt modelId="{82AEE682-9696-409D-840C-EA506709B46D}" type="pres">
      <dgm:prSet presAssocID="{122B99CF-10C5-4CBF-B783-C2DD2D130720}" presName="negativeSpace" presStyleCnt="0"/>
      <dgm:spPr/>
    </dgm:pt>
    <dgm:pt modelId="{5A39E732-8BF3-454B-89EB-3D5953E717C4}" type="pres">
      <dgm:prSet presAssocID="{122B99CF-10C5-4CBF-B783-C2DD2D130720}" presName="childText" presStyleLbl="conFgAcc1" presStyleIdx="1" presStyleCnt="3">
        <dgm:presLayoutVars>
          <dgm:bulletEnabled val="1"/>
        </dgm:presLayoutVars>
      </dgm:prSet>
      <dgm:spPr/>
    </dgm:pt>
    <dgm:pt modelId="{2238F048-BFFA-46A2-84A4-668645004EF8}" type="pres">
      <dgm:prSet presAssocID="{359A5CC3-43E2-4595-98D6-B61EDF7C3C30}" presName="spaceBetweenRectangles" presStyleCnt="0"/>
      <dgm:spPr/>
    </dgm:pt>
    <dgm:pt modelId="{4D087AC0-C701-42D5-AF1F-C3EDED56463D}" type="pres">
      <dgm:prSet presAssocID="{DAF6C0C0-7A55-49B3-829A-E70CCD4B83D5}" presName="parentLin" presStyleCnt="0"/>
      <dgm:spPr/>
    </dgm:pt>
    <dgm:pt modelId="{33FBF9EF-6E00-4732-BED7-E35695A77752}" type="pres">
      <dgm:prSet presAssocID="{DAF6C0C0-7A55-49B3-829A-E70CCD4B83D5}" presName="parentLeftMargin" presStyleLbl="node1" presStyleIdx="1" presStyleCnt="3"/>
      <dgm:spPr/>
    </dgm:pt>
    <dgm:pt modelId="{D1F86470-3E97-4AEF-AB34-E621BF3DAA21}" type="pres">
      <dgm:prSet presAssocID="{DAF6C0C0-7A55-49B3-829A-E70CCD4B83D5}" presName="parentText" presStyleLbl="node1" presStyleIdx="2" presStyleCnt="3">
        <dgm:presLayoutVars>
          <dgm:chMax val="0"/>
          <dgm:bulletEnabled val="1"/>
        </dgm:presLayoutVars>
      </dgm:prSet>
      <dgm:spPr/>
    </dgm:pt>
    <dgm:pt modelId="{8FF57A17-163D-413E-B68A-4A009B621F76}" type="pres">
      <dgm:prSet presAssocID="{DAF6C0C0-7A55-49B3-829A-E70CCD4B83D5}" presName="negativeSpace" presStyleCnt="0"/>
      <dgm:spPr/>
    </dgm:pt>
    <dgm:pt modelId="{74F8DA09-EDE1-4B83-826E-DF42C2035E04}" type="pres">
      <dgm:prSet presAssocID="{DAF6C0C0-7A55-49B3-829A-E70CCD4B83D5}" presName="childText" presStyleLbl="conFgAcc1" presStyleIdx="2" presStyleCnt="3">
        <dgm:presLayoutVars>
          <dgm:bulletEnabled val="1"/>
        </dgm:presLayoutVars>
      </dgm:prSet>
      <dgm:spPr/>
    </dgm:pt>
  </dgm:ptLst>
  <dgm:cxnLst>
    <dgm:cxn modelId="{AADB4710-6DB1-4308-AEDE-883AE2A65B74}" type="presOf" srcId="{DAF6C0C0-7A55-49B3-829A-E70CCD4B83D5}" destId="{D1F86470-3E97-4AEF-AB34-E621BF3DAA21}" srcOrd="1" destOrd="0" presId="urn:microsoft.com/office/officeart/2005/8/layout/list1"/>
    <dgm:cxn modelId="{34EB4A18-041A-46E9-87F7-B38F6CEA82F2}" srcId="{DAF6C0C0-7A55-49B3-829A-E70CCD4B83D5}" destId="{A5F28761-7FE4-4AC8-98D6-8AD1CC61957A}" srcOrd="0" destOrd="0" parTransId="{CC568045-D87A-4051-917E-A3AE91E0E1B7}" sibTransId="{18C15B2C-0C57-4E91-AC91-BDCB563E5AA0}"/>
    <dgm:cxn modelId="{CD002D1F-48DF-433F-B3F3-C84EC4DA8203}" srcId="{A605D4C5-EEE5-42FF-B520-D448F7B05FC5}" destId="{DAF6C0C0-7A55-49B3-829A-E70CCD4B83D5}" srcOrd="2" destOrd="0" parTransId="{36062F2C-C15B-4CBD-B170-100413CB9154}" sibTransId="{3F5DB601-BB34-4282-93C3-D74217EC0A00}"/>
    <dgm:cxn modelId="{F6870322-6BDE-4FEE-8CB6-614F1B74FD9B}" type="presOf" srcId="{2E0F060B-6385-4177-96EC-C9FF5C66EFBB}" destId="{6F35DD2E-A25C-4B2D-A933-2730A4FAAD9A}" srcOrd="0" destOrd="0" presId="urn:microsoft.com/office/officeart/2005/8/layout/list1"/>
    <dgm:cxn modelId="{A1176B2B-C5CA-499E-8165-0916AFBCC8F8}" srcId="{A605D4C5-EEE5-42FF-B520-D448F7B05FC5}" destId="{122B99CF-10C5-4CBF-B783-C2DD2D130720}" srcOrd="1" destOrd="0" parTransId="{913DB8B7-9C80-4FE5-ADE0-A2A350B8E4A6}" sibTransId="{359A5CC3-43E2-4595-98D6-B61EDF7C3C30}"/>
    <dgm:cxn modelId="{F7A0202E-8B0F-4B25-98CE-4F7ADDAA677A}" srcId="{A2E2413D-06A9-4A8F-ACDE-F04352D72179}" destId="{2E0F060B-6385-4177-96EC-C9FF5C66EFBB}" srcOrd="0" destOrd="0" parTransId="{10D4A0B7-5507-40B9-AD32-889930D7FA4D}" sibTransId="{E6577751-DCDD-401D-A29B-912B82CA8B03}"/>
    <dgm:cxn modelId="{DF328D5B-388B-4755-A5DC-9E45E0BF9E06}" type="presOf" srcId="{122B99CF-10C5-4CBF-B783-C2DD2D130720}" destId="{3CDF9D17-74F3-4962-AC7D-D2B243695B75}" srcOrd="0" destOrd="0" presId="urn:microsoft.com/office/officeart/2005/8/layout/list1"/>
    <dgm:cxn modelId="{25438062-7784-4D24-8BA0-1E783160E07F}" type="presOf" srcId="{A2E2413D-06A9-4A8F-ACDE-F04352D72179}" destId="{EB69222F-B4A9-4C12-9659-5179B7CD133C}" srcOrd="0" destOrd="0" presId="urn:microsoft.com/office/officeart/2005/8/layout/list1"/>
    <dgm:cxn modelId="{0272EC68-CDA7-463C-B247-63B7D122A6AF}" srcId="{A605D4C5-EEE5-42FF-B520-D448F7B05FC5}" destId="{A2E2413D-06A9-4A8F-ACDE-F04352D72179}" srcOrd="0" destOrd="0" parTransId="{DDFD4EDD-2C43-4B2C-BB34-3DECFD8CDE79}" sibTransId="{59A3C8FC-A6B5-4DCB-A34E-9C8D79558096}"/>
    <dgm:cxn modelId="{AF9E5F71-FB13-420B-ACD4-4383426BC7E5}" type="presOf" srcId="{A2E2413D-06A9-4A8F-ACDE-F04352D72179}" destId="{480D7DE1-7882-4B0F-B9E8-C66F837D2242}" srcOrd="1" destOrd="0" presId="urn:microsoft.com/office/officeart/2005/8/layout/list1"/>
    <dgm:cxn modelId="{F6A78653-E143-418C-AF94-FCF6F91DD3FE}" type="presOf" srcId="{A605D4C5-EEE5-42FF-B520-D448F7B05FC5}" destId="{F79C38B8-E54B-4663-A66C-ACEFD9141838}" srcOrd="0" destOrd="0" presId="urn:microsoft.com/office/officeart/2005/8/layout/list1"/>
    <dgm:cxn modelId="{64FE1B54-F9CE-4CFA-958D-A48EF2BFE88F}" srcId="{122B99CF-10C5-4CBF-B783-C2DD2D130720}" destId="{D9BB5FD9-AA04-41C9-9582-16F5463E232E}" srcOrd="0" destOrd="0" parTransId="{290D2AE1-A12F-4969-8F74-DE3F41C643C4}" sibTransId="{27EFC4A0-2DBC-49FC-A7F2-AE195A2DE8CB}"/>
    <dgm:cxn modelId="{61120D8D-6776-48F8-92C1-8F7586EB371E}" type="presOf" srcId="{DAF6C0C0-7A55-49B3-829A-E70CCD4B83D5}" destId="{33FBF9EF-6E00-4732-BED7-E35695A77752}" srcOrd="0" destOrd="0" presId="urn:microsoft.com/office/officeart/2005/8/layout/list1"/>
    <dgm:cxn modelId="{76CA4F9C-1D03-4790-9BAA-22919E2312BA}" type="presOf" srcId="{122B99CF-10C5-4CBF-B783-C2DD2D130720}" destId="{1B324E68-E34F-46E5-BB3A-C632DFF1F203}" srcOrd="1" destOrd="0" presId="urn:microsoft.com/office/officeart/2005/8/layout/list1"/>
    <dgm:cxn modelId="{B6B635D7-8538-400A-B832-DE825ACB637B}" type="presOf" srcId="{A5F28761-7FE4-4AC8-98D6-8AD1CC61957A}" destId="{74F8DA09-EDE1-4B83-826E-DF42C2035E04}" srcOrd="0" destOrd="0" presId="urn:microsoft.com/office/officeart/2005/8/layout/list1"/>
    <dgm:cxn modelId="{390440DC-9E0D-45B2-94B9-68FB20747DE6}" type="presOf" srcId="{D9BB5FD9-AA04-41C9-9582-16F5463E232E}" destId="{5A39E732-8BF3-454B-89EB-3D5953E717C4}" srcOrd="0" destOrd="0" presId="urn:microsoft.com/office/officeart/2005/8/layout/list1"/>
    <dgm:cxn modelId="{BA4DC8B3-1623-4C58-88A9-A7188B01A8BC}" type="presParOf" srcId="{F79C38B8-E54B-4663-A66C-ACEFD9141838}" destId="{F5E3E2E4-600A-43FA-AA15-75DB148633FF}" srcOrd="0" destOrd="0" presId="urn:microsoft.com/office/officeart/2005/8/layout/list1"/>
    <dgm:cxn modelId="{9277FD12-D93C-40F2-BB4B-C903F4AAC187}" type="presParOf" srcId="{F5E3E2E4-600A-43FA-AA15-75DB148633FF}" destId="{EB69222F-B4A9-4C12-9659-5179B7CD133C}" srcOrd="0" destOrd="0" presId="urn:microsoft.com/office/officeart/2005/8/layout/list1"/>
    <dgm:cxn modelId="{37FB005F-9048-4849-823F-3E521BF96C40}" type="presParOf" srcId="{F5E3E2E4-600A-43FA-AA15-75DB148633FF}" destId="{480D7DE1-7882-4B0F-B9E8-C66F837D2242}" srcOrd="1" destOrd="0" presId="urn:microsoft.com/office/officeart/2005/8/layout/list1"/>
    <dgm:cxn modelId="{25889DB8-6444-4803-928A-F5038543F62D}" type="presParOf" srcId="{F79C38B8-E54B-4663-A66C-ACEFD9141838}" destId="{C142F5C0-383E-40B5-A46E-6ECCDCDFECBF}" srcOrd="1" destOrd="0" presId="urn:microsoft.com/office/officeart/2005/8/layout/list1"/>
    <dgm:cxn modelId="{D101C5E5-F698-4ACC-9B52-EFF731B9B61D}" type="presParOf" srcId="{F79C38B8-E54B-4663-A66C-ACEFD9141838}" destId="{6F35DD2E-A25C-4B2D-A933-2730A4FAAD9A}" srcOrd="2" destOrd="0" presId="urn:microsoft.com/office/officeart/2005/8/layout/list1"/>
    <dgm:cxn modelId="{2CDF6CD8-40B0-4866-8550-BE431D5F488A}" type="presParOf" srcId="{F79C38B8-E54B-4663-A66C-ACEFD9141838}" destId="{764A10D6-EB27-4865-8FCC-DFCCA2CD26C9}" srcOrd="3" destOrd="0" presId="urn:microsoft.com/office/officeart/2005/8/layout/list1"/>
    <dgm:cxn modelId="{957FF04D-287B-4DC2-A8ED-06C40C5DCE6B}" type="presParOf" srcId="{F79C38B8-E54B-4663-A66C-ACEFD9141838}" destId="{4F8A2950-9C06-42EE-AD12-0A8C30D58AA6}" srcOrd="4" destOrd="0" presId="urn:microsoft.com/office/officeart/2005/8/layout/list1"/>
    <dgm:cxn modelId="{C1B61936-9026-4DA6-BE0D-D91C13BD34B4}" type="presParOf" srcId="{4F8A2950-9C06-42EE-AD12-0A8C30D58AA6}" destId="{3CDF9D17-74F3-4962-AC7D-D2B243695B75}" srcOrd="0" destOrd="0" presId="urn:microsoft.com/office/officeart/2005/8/layout/list1"/>
    <dgm:cxn modelId="{19B7BE95-8C7F-443B-8665-CEB4603B52D4}" type="presParOf" srcId="{4F8A2950-9C06-42EE-AD12-0A8C30D58AA6}" destId="{1B324E68-E34F-46E5-BB3A-C632DFF1F203}" srcOrd="1" destOrd="0" presId="urn:microsoft.com/office/officeart/2005/8/layout/list1"/>
    <dgm:cxn modelId="{7A1DB923-719A-4F8F-9D2D-3CC967B19DB7}" type="presParOf" srcId="{F79C38B8-E54B-4663-A66C-ACEFD9141838}" destId="{82AEE682-9696-409D-840C-EA506709B46D}" srcOrd="5" destOrd="0" presId="urn:microsoft.com/office/officeart/2005/8/layout/list1"/>
    <dgm:cxn modelId="{C64BB256-FAEE-4E47-B5FA-03A2B03F2D8B}" type="presParOf" srcId="{F79C38B8-E54B-4663-A66C-ACEFD9141838}" destId="{5A39E732-8BF3-454B-89EB-3D5953E717C4}" srcOrd="6" destOrd="0" presId="urn:microsoft.com/office/officeart/2005/8/layout/list1"/>
    <dgm:cxn modelId="{BCDFE114-F4EA-4742-A4A2-0FCC6A0D4A3B}" type="presParOf" srcId="{F79C38B8-E54B-4663-A66C-ACEFD9141838}" destId="{2238F048-BFFA-46A2-84A4-668645004EF8}" srcOrd="7" destOrd="0" presId="urn:microsoft.com/office/officeart/2005/8/layout/list1"/>
    <dgm:cxn modelId="{A68DF920-F766-4186-85DA-B69348856025}" type="presParOf" srcId="{F79C38B8-E54B-4663-A66C-ACEFD9141838}" destId="{4D087AC0-C701-42D5-AF1F-C3EDED56463D}" srcOrd="8" destOrd="0" presId="urn:microsoft.com/office/officeart/2005/8/layout/list1"/>
    <dgm:cxn modelId="{09F45E00-84F3-44A6-B824-09741DC3F5C0}" type="presParOf" srcId="{4D087AC0-C701-42D5-AF1F-C3EDED56463D}" destId="{33FBF9EF-6E00-4732-BED7-E35695A77752}" srcOrd="0" destOrd="0" presId="urn:microsoft.com/office/officeart/2005/8/layout/list1"/>
    <dgm:cxn modelId="{AFB61D93-1A66-4733-80C3-9CE6B0F317B5}" type="presParOf" srcId="{4D087AC0-C701-42D5-AF1F-C3EDED56463D}" destId="{D1F86470-3E97-4AEF-AB34-E621BF3DAA21}" srcOrd="1" destOrd="0" presId="urn:microsoft.com/office/officeart/2005/8/layout/list1"/>
    <dgm:cxn modelId="{36491CE9-544E-46F5-B83D-B013349B9E14}" type="presParOf" srcId="{F79C38B8-E54B-4663-A66C-ACEFD9141838}" destId="{8FF57A17-163D-413E-B68A-4A009B621F76}" srcOrd="9" destOrd="0" presId="urn:microsoft.com/office/officeart/2005/8/layout/list1"/>
    <dgm:cxn modelId="{6B96C535-C7EA-4F65-9E12-F5E34C8B560A}" type="presParOf" srcId="{F79C38B8-E54B-4663-A66C-ACEFD9141838}" destId="{74F8DA09-EDE1-4B83-826E-DF42C2035E04}"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556A4C-BD90-46E4-9ACA-C95C1FA4BE28}" type="doc">
      <dgm:prSet loTypeId="urn:microsoft.com/office/officeart/2005/8/layout/hList7" loCatId="picture" qsTypeId="urn:microsoft.com/office/officeart/2005/8/quickstyle/simple1" qsCatId="simple" csTypeId="urn:microsoft.com/office/officeart/2005/8/colors/colorful1" csCatId="colorful" phldr="1"/>
      <dgm:spPr/>
      <dgm:t>
        <a:bodyPr/>
        <a:lstStyle/>
        <a:p>
          <a:endParaRPr lang="en-US"/>
        </a:p>
      </dgm:t>
    </dgm:pt>
    <dgm:pt modelId="{0BBCA8ED-99AF-4AB3-BEA3-1C6F5A9AA7E4}">
      <dgm:prSet phldrT="[Text]"/>
      <dgm:spPr/>
      <dgm:t>
        <a:bodyPr/>
        <a:lstStyle/>
        <a:p>
          <a:r>
            <a:rPr lang="en-US" dirty="0"/>
            <a:t>Secondary research approach.</a:t>
          </a:r>
        </a:p>
      </dgm:t>
    </dgm:pt>
    <dgm:pt modelId="{BA97437E-9760-4F70-A4C5-13E5F978911D}" type="parTrans" cxnId="{F7BE3636-C843-41FF-A60F-D1A7F30D4476}">
      <dgm:prSet/>
      <dgm:spPr/>
      <dgm:t>
        <a:bodyPr/>
        <a:lstStyle/>
        <a:p>
          <a:endParaRPr lang="en-US"/>
        </a:p>
      </dgm:t>
    </dgm:pt>
    <dgm:pt modelId="{5AA029D2-9D5B-40D7-8995-E255470E4978}" type="sibTrans" cxnId="{F7BE3636-C843-41FF-A60F-D1A7F30D4476}">
      <dgm:prSet/>
      <dgm:spPr/>
      <dgm:t>
        <a:bodyPr/>
        <a:lstStyle/>
        <a:p>
          <a:endParaRPr lang="en-US"/>
        </a:p>
      </dgm:t>
    </dgm:pt>
    <dgm:pt modelId="{E5C37EF6-4292-4A8B-89D0-C05B282E70A8}">
      <dgm:prSet phldrT="[Text]"/>
      <dgm:spPr/>
      <dgm:t>
        <a:bodyPr/>
        <a:lstStyle/>
        <a:p>
          <a:r>
            <a:rPr lang="en-US" dirty="0"/>
            <a:t>Data from government reports, journal articles, and industry insights (Myers, 2019).</a:t>
          </a:r>
        </a:p>
      </dgm:t>
    </dgm:pt>
    <dgm:pt modelId="{57FE5A49-2FAB-46AE-B320-4B0CE2DDBBEA}" type="parTrans" cxnId="{913EB674-AE32-437C-9DFE-748D050F5B8B}">
      <dgm:prSet/>
      <dgm:spPr/>
      <dgm:t>
        <a:bodyPr/>
        <a:lstStyle/>
        <a:p>
          <a:endParaRPr lang="en-US"/>
        </a:p>
      </dgm:t>
    </dgm:pt>
    <dgm:pt modelId="{35C3C5E0-DA87-41AA-85D2-7D07624091F2}" type="sibTrans" cxnId="{913EB674-AE32-437C-9DFE-748D050F5B8B}">
      <dgm:prSet/>
      <dgm:spPr/>
      <dgm:t>
        <a:bodyPr/>
        <a:lstStyle/>
        <a:p>
          <a:endParaRPr lang="en-US"/>
        </a:p>
      </dgm:t>
    </dgm:pt>
    <dgm:pt modelId="{3E962742-CAE5-4ACB-B56A-C04F71C00E18}">
      <dgm:prSet phldrT="[Text]"/>
      <dgm:spPr/>
      <dgm:t>
        <a:bodyPr/>
        <a:lstStyle/>
        <a:p>
          <a:r>
            <a:rPr lang="en-US" dirty="0"/>
            <a:t>PEST analysis framework applied.</a:t>
          </a:r>
        </a:p>
      </dgm:t>
    </dgm:pt>
    <dgm:pt modelId="{00F47D90-435C-4A0B-9C06-BF805740C061}" type="parTrans" cxnId="{8617D352-D4D8-4E72-BB01-514274B32656}">
      <dgm:prSet/>
      <dgm:spPr/>
      <dgm:t>
        <a:bodyPr/>
        <a:lstStyle/>
        <a:p>
          <a:endParaRPr lang="en-US"/>
        </a:p>
      </dgm:t>
    </dgm:pt>
    <dgm:pt modelId="{9A9691C2-4F38-418A-9B44-1E8C80A89C43}" type="sibTrans" cxnId="{8617D352-D4D8-4E72-BB01-514274B32656}">
      <dgm:prSet/>
      <dgm:spPr/>
      <dgm:t>
        <a:bodyPr/>
        <a:lstStyle/>
        <a:p>
          <a:endParaRPr lang="en-US"/>
        </a:p>
      </dgm:t>
    </dgm:pt>
    <dgm:pt modelId="{57317A1D-C910-450E-A8D2-7C1C68353C73}" type="pres">
      <dgm:prSet presAssocID="{3F556A4C-BD90-46E4-9ACA-C95C1FA4BE28}" presName="Name0" presStyleCnt="0">
        <dgm:presLayoutVars>
          <dgm:dir/>
          <dgm:resizeHandles val="exact"/>
        </dgm:presLayoutVars>
      </dgm:prSet>
      <dgm:spPr/>
    </dgm:pt>
    <dgm:pt modelId="{6D8CF6D9-3A5F-49B2-A88E-819246652E9D}" type="pres">
      <dgm:prSet presAssocID="{3F556A4C-BD90-46E4-9ACA-C95C1FA4BE28}" presName="fgShape" presStyleLbl="fgShp" presStyleIdx="0" presStyleCnt="1"/>
      <dgm:spPr/>
    </dgm:pt>
    <dgm:pt modelId="{0D7F7D07-6BE2-40E4-87AA-E6C76E5D5A88}" type="pres">
      <dgm:prSet presAssocID="{3F556A4C-BD90-46E4-9ACA-C95C1FA4BE28}" presName="linComp" presStyleCnt="0"/>
      <dgm:spPr/>
    </dgm:pt>
    <dgm:pt modelId="{2265D98F-100E-437A-9C9C-37110A6E48F7}" type="pres">
      <dgm:prSet presAssocID="{0BBCA8ED-99AF-4AB3-BEA3-1C6F5A9AA7E4}" presName="compNode" presStyleCnt="0"/>
      <dgm:spPr/>
    </dgm:pt>
    <dgm:pt modelId="{8D7B494F-2EB9-4C87-9043-5CE68E7339CE}" type="pres">
      <dgm:prSet presAssocID="{0BBCA8ED-99AF-4AB3-BEA3-1C6F5A9AA7E4}" presName="bkgdShape" presStyleLbl="node1" presStyleIdx="0" presStyleCnt="3"/>
      <dgm:spPr/>
    </dgm:pt>
    <dgm:pt modelId="{0B124149-A705-4D3E-85AA-975E615CA345}" type="pres">
      <dgm:prSet presAssocID="{0BBCA8ED-99AF-4AB3-BEA3-1C6F5A9AA7E4}" presName="nodeTx" presStyleLbl="node1" presStyleIdx="0" presStyleCnt="3">
        <dgm:presLayoutVars>
          <dgm:bulletEnabled val="1"/>
        </dgm:presLayoutVars>
      </dgm:prSet>
      <dgm:spPr/>
    </dgm:pt>
    <dgm:pt modelId="{20E96DAA-5F44-41DB-9D35-C554C63872CC}" type="pres">
      <dgm:prSet presAssocID="{0BBCA8ED-99AF-4AB3-BEA3-1C6F5A9AA7E4}" presName="invisiNode" presStyleLbl="node1" presStyleIdx="0" presStyleCnt="3"/>
      <dgm:spPr/>
    </dgm:pt>
    <dgm:pt modelId="{63A580C2-273D-49BA-8BE6-8DBD00B22FEE}" type="pres">
      <dgm:prSet presAssocID="{0BBCA8ED-99AF-4AB3-BEA3-1C6F5A9AA7E4}" presName="imagNode" presStyleLbl="fgImgPlace1" presStyleIdx="0" presStyleCnt="3" custScaleY="100298"/>
      <dgm:spPr>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dgm:spPr>
    </dgm:pt>
    <dgm:pt modelId="{D854E5F2-95E3-4F17-B571-23231CCBDA6E}" type="pres">
      <dgm:prSet presAssocID="{5AA029D2-9D5B-40D7-8995-E255470E4978}" presName="sibTrans" presStyleLbl="sibTrans2D1" presStyleIdx="0" presStyleCnt="0"/>
      <dgm:spPr/>
    </dgm:pt>
    <dgm:pt modelId="{403A0EF6-0924-43DA-9A86-B1921FFA9100}" type="pres">
      <dgm:prSet presAssocID="{E5C37EF6-4292-4A8B-89D0-C05B282E70A8}" presName="compNode" presStyleCnt="0"/>
      <dgm:spPr/>
    </dgm:pt>
    <dgm:pt modelId="{06C792EA-7213-4EC6-A885-93D620561E3B}" type="pres">
      <dgm:prSet presAssocID="{E5C37EF6-4292-4A8B-89D0-C05B282E70A8}" presName="bkgdShape" presStyleLbl="node1" presStyleIdx="1" presStyleCnt="3"/>
      <dgm:spPr/>
    </dgm:pt>
    <dgm:pt modelId="{98BEFC15-0EBC-4FCA-AD81-07099EEDAD38}" type="pres">
      <dgm:prSet presAssocID="{E5C37EF6-4292-4A8B-89D0-C05B282E70A8}" presName="nodeTx" presStyleLbl="node1" presStyleIdx="1" presStyleCnt="3">
        <dgm:presLayoutVars>
          <dgm:bulletEnabled val="1"/>
        </dgm:presLayoutVars>
      </dgm:prSet>
      <dgm:spPr/>
    </dgm:pt>
    <dgm:pt modelId="{2F20FFC3-2476-4F28-8B0D-9E57F4D8A1C4}" type="pres">
      <dgm:prSet presAssocID="{E5C37EF6-4292-4A8B-89D0-C05B282E70A8}" presName="invisiNode" presStyleLbl="node1" presStyleIdx="1" presStyleCnt="3"/>
      <dgm:spPr/>
    </dgm:pt>
    <dgm:pt modelId="{42118F81-9177-462B-AFFE-20ED24F42E27}" type="pres">
      <dgm:prSet presAssocID="{E5C37EF6-4292-4A8B-89D0-C05B282E70A8}" presName="imagNode" presStyleLbl="fgImgPlace1" presStyleIdx="1" presStyleCnt="3"/>
      <dgm:spPr>
        <a:blipFill rotWithShape="1">
          <a:blip xmlns:r="http://schemas.openxmlformats.org/officeDocument/2006/relationships" r:embed="rId2" cstate="email">
            <a:extLst>
              <a:ext uri="{28A0092B-C50C-407E-A947-70E740481C1C}">
                <a14:useLocalDpi xmlns:a14="http://schemas.microsoft.com/office/drawing/2010/main"/>
              </a:ext>
            </a:extLst>
          </a:blip>
          <a:stretch>
            <a:fillRect/>
          </a:stretch>
        </a:blipFill>
      </dgm:spPr>
    </dgm:pt>
    <dgm:pt modelId="{CA983BF0-9B27-45E9-853E-C4B184174F0F}" type="pres">
      <dgm:prSet presAssocID="{35C3C5E0-DA87-41AA-85D2-7D07624091F2}" presName="sibTrans" presStyleLbl="sibTrans2D1" presStyleIdx="0" presStyleCnt="0"/>
      <dgm:spPr/>
    </dgm:pt>
    <dgm:pt modelId="{584499ED-2610-4879-90D1-030CD7A91DFC}" type="pres">
      <dgm:prSet presAssocID="{3E962742-CAE5-4ACB-B56A-C04F71C00E18}" presName="compNode" presStyleCnt="0"/>
      <dgm:spPr/>
    </dgm:pt>
    <dgm:pt modelId="{32180DFB-D483-4CE5-8DE5-530CC5D1BDC0}" type="pres">
      <dgm:prSet presAssocID="{3E962742-CAE5-4ACB-B56A-C04F71C00E18}" presName="bkgdShape" presStyleLbl="node1" presStyleIdx="2" presStyleCnt="3"/>
      <dgm:spPr/>
    </dgm:pt>
    <dgm:pt modelId="{8FD91291-626B-48FD-AAB5-44BB5F0D73E4}" type="pres">
      <dgm:prSet presAssocID="{3E962742-CAE5-4ACB-B56A-C04F71C00E18}" presName="nodeTx" presStyleLbl="node1" presStyleIdx="2" presStyleCnt="3">
        <dgm:presLayoutVars>
          <dgm:bulletEnabled val="1"/>
        </dgm:presLayoutVars>
      </dgm:prSet>
      <dgm:spPr/>
    </dgm:pt>
    <dgm:pt modelId="{35B243FE-555E-4D0C-8A4D-EE0BFA59D686}" type="pres">
      <dgm:prSet presAssocID="{3E962742-CAE5-4ACB-B56A-C04F71C00E18}" presName="invisiNode" presStyleLbl="node1" presStyleIdx="2" presStyleCnt="3"/>
      <dgm:spPr/>
    </dgm:pt>
    <dgm:pt modelId="{CAD85AA5-ED73-4D55-AEEC-536C0F9B5808}" type="pres">
      <dgm:prSet presAssocID="{3E962742-CAE5-4ACB-B56A-C04F71C00E18}" presName="imagNode" presStyleLbl="fgImgPlace1" presStyleIdx="2" presStyleCnt="3"/>
      <dgm:spPr>
        <a:blipFill rotWithShape="1">
          <a:blip xmlns:r="http://schemas.openxmlformats.org/officeDocument/2006/relationships" r:embed="rId3" cstate="email">
            <a:extLst>
              <a:ext uri="{28A0092B-C50C-407E-A947-70E740481C1C}">
                <a14:useLocalDpi xmlns:a14="http://schemas.microsoft.com/office/drawing/2010/main"/>
              </a:ext>
            </a:extLst>
          </a:blip>
          <a:stretch>
            <a:fillRect/>
          </a:stretch>
        </a:blipFill>
      </dgm:spPr>
    </dgm:pt>
  </dgm:ptLst>
  <dgm:cxnLst>
    <dgm:cxn modelId="{9D638124-039B-4E40-9BEB-836D84C914F3}" type="presOf" srcId="{E5C37EF6-4292-4A8B-89D0-C05B282E70A8}" destId="{98BEFC15-0EBC-4FCA-AD81-07099EEDAD38}" srcOrd="1" destOrd="0" presId="urn:microsoft.com/office/officeart/2005/8/layout/hList7"/>
    <dgm:cxn modelId="{F7BE3636-C843-41FF-A60F-D1A7F30D4476}" srcId="{3F556A4C-BD90-46E4-9ACA-C95C1FA4BE28}" destId="{0BBCA8ED-99AF-4AB3-BEA3-1C6F5A9AA7E4}" srcOrd="0" destOrd="0" parTransId="{BA97437E-9760-4F70-A4C5-13E5F978911D}" sibTransId="{5AA029D2-9D5B-40D7-8995-E255470E4978}"/>
    <dgm:cxn modelId="{17ABDE5B-0B73-44A4-911E-67739D997E55}" type="presOf" srcId="{3E962742-CAE5-4ACB-B56A-C04F71C00E18}" destId="{32180DFB-D483-4CE5-8DE5-530CC5D1BDC0}" srcOrd="0" destOrd="0" presId="urn:microsoft.com/office/officeart/2005/8/layout/hList7"/>
    <dgm:cxn modelId="{7AFB2E49-BF91-4759-B84B-1BBB0C280A30}" type="presOf" srcId="{35C3C5E0-DA87-41AA-85D2-7D07624091F2}" destId="{CA983BF0-9B27-45E9-853E-C4B184174F0F}" srcOrd="0" destOrd="0" presId="urn:microsoft.com/office/officeart/2005/8/layout/hList7"/>
    <dgm:cxn modelId="{A50F104D-32B7-4432-874A-13B47BCC4EC8}" type="presOf" srcId="{3E962742-CAE5-4ACB-B56A-C04F71C00E18}" destId="{8FD91291-626B-48FD-AAB5-44BB5F0D73E4}" srcOrd="1" destOrd="0" presId="urn:microsoft.com/office/officeart/2005/8/layout/hList7"/>
    <dgm:cxn modelId="{8617D352-D4D8-4E72-BB01-514274B32656}" srcId="{3F556A4C-BD90-46E4-9ACA-C95C1FA4BE28}" destId="{3E962742-CAE5-4ACB-B56A-C04F71C00E18}" srcOrd="2" destOrd="0" parTransId="{00F47D90-435C-4A0B-9C06-BF805740C061}" sibTransId="{9A9691C2-4F38-418A-9B44-1E8C80A89C43}"/>
    <dgm:cxn modelId="{D8C13F54-EBC7-4705-89FC-D54D6D3CBC8C}" type="presOf" srcId="{3F556A4C-BD90-46E4-9ACA-C95C1FA4BE28}" destId="{57317A1D-C910-450E-A8D2-7C1C68353C73}" srcOrd="0" destOrd="0" presId="urn:microsoft.com/office/officeart/2005/8/layout/hList7"/>
    <dgm:cxn modelId="{913EB674-AE32-437C-9DFE-748D050F5B8B}" srcId="{3F556A4C-BD90-46E4-9ACA-C95C1FA4BE28}" destId="{E5C37EF6-4292-4A8B-89D0-C05B282E70A8}" srcOrd="1" destOrd="0" parTransId="{57FE5A49-2FAB-46AE-B320-4B0CE2DDBBEA}" sibTransId="{35C3C5E0-DA87-41AA-85D2-7D07624091F2}"/>
    <dgm:cxn modelId="{0D86AF7F-0715-47FD-9787-065FD9048BA2}" type="presOf" srcId="{0BBCA8ED-99AF-4AB3-BEA3-1C6F5A9AA7E4}" destId="{8D7B494F-2EB9-4C87-9043-5CE68E7339CE}" srcOrd="0" destOrd="0" presId="urn:microsoft.com/office/officeart/2005/8/layout/hList7"/>
    <dgm:cxn modelId="{71BCD188-4E7D-4808-A9DD-04361A9D97F9}" type="presOf" srcId="{5AA029D2-9D5B-40D7-8995-E255470E4978}" destId="{D854E5F2-95E3-4F17-B571-23231CCBDA6E}" srcOrd="0" destOrd="0" presId="urn:microsoft.com/office/officeart/2005/8/layout/hList7"/>
    <dgm:cxn modelId="{E711E8C0-009E-444D-A7E0-BD0CADBD8149}" type="presOf" srcId="{E5C37EF6-4292-4A8B-89D0-C05B282E70A8}" destId="{06C792EA-7213-4EC6-A885-93D620561E3B}" srcOrd="0" destOrd="0" presId="urn:microsoft.com/office/officeart/2005/8/layout/hList7"/>
    <dgm:cxn modelId="{034E1CFF-2CD9-4ADF-BD07-E6B2ABE606F7}" type="presOf" srcId="{0BBCA8ED-99AF-4AB3-BEA3-1C6F5A9AA7E4}" destId="{0B124149-A705-4D3E-85AA-975E615CA345}" srcOrd="1" destOrd="0" presId="urn:microsoft.com/office/officeart/2005/8/layout/hList7"/>
    <dgm:cxn modelId="{E0656BF5-B4DB-4AE0-8C99-153109A612AE}" type="presParOf" srcId="{57317A1D-C910-450E-A8D2-7C1C68353C73}" destId="{6D8CF6D9-3A5F-49B2-A88E-819246652E9D}" srcOrd="0" destOrd="0" presId="urn:microsoft.com/office/officeart/2005/8/layout/hList7"/>
    <dgm:cxn modelId="{46E938B1-10B2-45DC-833A-8F2869222E60}" type="presParOf" srcId="{57317A1D-C910-450E-A8D2-7C1C68353C73}" destId="{0D7F7D07-6BE2-40E4-87AA-E6C76E5D5A88}" srcOrd="1" destOrd="0" presId="urn:microsoft.com/office/officeart/2005/8/layout/hList7"/>
    <dgm:cxn modelId="{731852D2-0163-4F2F-9343-0C1307C2D742}" type="presParOf" srcId="{0D7F7D07-6BE2-40E4-87AA-E6C76E5D5A88}" destId="{2265D98F-100E-437A-9C9C-37110A6E48F7}" srcOrd="0" destOrd="0" presId="urn:microsoft.com/office/officeart/2005/8/layout/hList7"/>
    <dgm:cxn modelId="{AD835DF9-0E39-454F-902E-003860400274}" type="presParOf" srcId="{2265D98F-100E-437A-9C9C-37110A6E48F7}" destId="{8D7B494F-2EB9-4C87-9043-5CE68E7339CE}" srcOrd="0" destOrd="0" presId="urn:microsoft.com/office/officeart/2005/8/layout/hList7"/>
    <dgm:cxn modelId="{380CB253-5A8F-48AC-BA6E-12B6A429DAEB}" type="presParOf" srcId="{2265D98F-100E-437A-9C9C-37110A6E48F7}" destId="{0B124149-A705-4D3E-85AA-975E615CA345}" srcOrd="1" destOrd="0" presId="urn:microsoft.com/office/officeart/2005/8/layout/hList7"/>
    <dgm:cxn modelId="{90AEC3A4-1224-46E3-AAE5-A33974977EEF}" type="presParOf" srcId="{2265D98F-100E-437A-9C9C-37110A6E48F7}" destId="{20E96DAA-5F44-41DB-9D35-C554C63872CC}" srcOrd="2" destOrd="0" presId="urn:microsoft.com/office/officeart/2005/8/layout/hList7"/>
    <dgm:cxn modelId="{2D4F6DAE-9A63-4604-9B87-F47CB5317162}" type="presParOf" srcId="{2265D98F-100E-437A-9C9C-37110A6E48F7}" destId="{63A580C2-273D-49BA-8BE6-8DBD00B22FEE}" srcOrd="3" destOrd="0" presId="urn:microsoft.com/office/officeart/2005/8/layout/hList7"/>
    <dgm:cxn modelId="{3D7C5229-5AC6-404A-9F59-DF8082D544BD}" type="presParOf" srcId="{0D7F7D07-6BE2-40E4-87AA-E6C76E5D5A88}" destId="{D854E5F2-95E3-4F17-B571-23231CCBDA6E}" srcOrd="1" destOrd="0" presId="urn:microsoft.com/office/officeart/2005/8/layout/hList7"/>
    <dgm:cxn modelId="{448A1275-3526-45E6-89F0-1DCFFEBC643B}" type="presParOf" srcId="{0D7F7D07-6BE2-40E4-87AA-E6C76E5D5A88}" destId="{403A0EF6-0924-43DA-9A86-B1921FFA9100}" srcOrd="2" destOrd="0" presId="urn:microsoft.com/office/officeart/2005/8/layout/hList7"/>
    <dgm:cxn modelId="{BB72A0AC-BDB6-4140-B995-CACDAE1040D6}" type="presParOf" srcId="{403A0EF6-0924-43DA-9A86-B1921FFA9100}" destId="{06C792EA-7213-4EC6-A885-93D620561E3B}" srcOrd="0" destOrd="0" presId="urn:microsoft.com/office/officeart/2005/8/layout/hList7"/>
    <dgm:cxn modelId="{60F9A950-B8C7-4F61-B561-97F3E18D0EC2}" type="presParOf" srcId="{403A0EF6-0924-43DA-9A86-B1921FFA9100}" destId="{98BEFC15-0EBC-4FCA-AD81-07099EEDAD38}" srcOrd="1" destOrd="0" presId="urn:microsoft.com/office/officeart/2005/8/layout/hList7"/>
    <dgm:cxn modelId="{FC5E3548-84B9-4689-8967-30A55665372A}" type="presParOf" srcId="{403A0EF6-0924-43DA-9A86-B1921FFA9100}" destId="{2F20FFC3-2476-4F28-8B0D-9E57F4D8A1C4}" srcOrd="2" destOrd="0" presId="urn:microsoft.com/office/officeart/2005/8/layout/hList7"/>
    <dgm:cxn modelId="{C8D9AF50-AB66-4082-B636-0C2EB9D883DF}" type="presParOf" srcId="{403A0EF6-0924-43DA-9A86-B1921FFA9100}" destId="{42118F81-9177-462B-AFFE-20ED24F42E27}" srcOrd="3" destOrd="0" presId="urn:microsoft.com/office/officeart/2005/8/layout/hList7"/>
    <dgm:cxn modelId="{8F66115D-947F-4B9C-AA20-55BFBE37C4C5}" type="presParOf" srcId="{0D7F7D07-6BE2-40E4-87AA-E6C76E5D5A88}" destId="{CA983BF0-9B27-45E9-853E-C4B184174F0F}" srcOrd="3" destOrd="0" presId="urn:microsoft.com/office/officeart/2005/8/layout/hList7"/>
    <dgm:cxn modelId="{6855F0D7-4BC3-4057-ADF1-99100ADBD327}" type="presParOf" srcId="{0D7F7D07-6BE2-40E4-87AA-E6C76E5D5A88}" destId="{584499ED-2610-4879-90D1-030CD7A91DFC}" srcOrd="4" destOrd="0" presId="urn:microsoft.com/office/officeart/2005/8/layout/hList7"/>
    <dgm:cxn modelId="{AFB32C1D-2547-45F2-A74D-29294D82809B}" type="presParOf" srcId="{584499ED-2610-4879-90D1-030CD7A91DFC}" destId="{32180DFB-D483-4CE5-8DE5-530CC5D1BDC0}" srcOrd="0" destOrd="0" presId="urn:microsoft.com/office/officeart/2005/8/layout/hList7"/>
    <dgm:cxn modelId="{FC4A48B6-E836-4D3E-B2A3-F7949C8F41FF}" type="presParOf" srcId="{584499ED-2610-4879-90D1-030CD7A91DFC}" destId="{8FD91291-626B-48FD-AAB5-44BB5F0D73E4}" srcOrd="1" destOrd="0" presId="urn:microsoft.com/office/officeart/2005/8/layout/hList7"/>
    <dgm:cxn modelId="{A62EF19C-440A-45B2-A4E0-B8397F2293B2}" type="presParOf" srcId="{584499ED-2610-4879-90D1-030CD7A91DFC}" destId="{35B243FE-555E-4D0C-8A4D-EE0BFA59D686}" srcOrd="2" destOrd="0" presId="urn:microsoft.com/office/officeart/2005/8/layout/hList7"/>
    <dgm:cxn modelId="{4E06593C-5A51-4C7D-A38D-8643BEC5858F}" type="presParOf" srcId="{584499ED-2610-4879-90D1-030CD7A91DFC}" destId="{CAD85AA5-ED73-4D55-AEEC-536C0F9B5808}"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500555-77A8-4684-8DB8-B91B459C328A}"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06910AB2-B449-42DA-8A30-8CECCFC26D50}">
      <dgm:prSet phldrT="[Text]"/>
      <dgm:spPr/>
      <dgm:t>
        <a:bodyPr/>
        <a:lstStyle/>
        <a:p>
          <a:r>
            <a:rPr lang="en-US" b="1" dirty="0"/>
            <a:t>Post-Brexit immigration restrictions: </a:t>
          </a:r>
          <a:r>
            <a:rPr lang="en-US" dirty="0"/>
            <a:t>25% of the UK hospitality workforce was from the EU pre-Brexit; reduced to 15% post-Brexit (WTTC, 2022).
</a:t>
          </a:r>
          <a:r>
            <a:rPr lang="en-US" b="1" dirty="0"/>
            <a:t>Skilled Worker Visa limitations: </a:t>
          </a:r>
          <a:r>
            <a:rPr lang="en-US" dirty="0"/>
            <a:t>Only 5% of hospitality jobs qualify under current visa rules (UK Hospitality, 2021).</a:t>
          </a:r>
        </a:p>
      </dgm:t>
    </dgm:pt>
    <dgm:pt modelId="{1118ACEB-DB43-4111-BC56-9C66C15AC63F}" type="parTrans" cxnId="{7F24B922-2B70-4C25-9402-C53BD3AEF981}">
      <dgm:prSet/>
      <dgm:spPr/>
      <dgm:t>
        <a:bodyPr/>
        <a:lstStyle/>
        <a:p>
          <a:endParaRPr lang="en-US"/>
        </a:p>
      </dgm:t>
    </dgm:pt>
    <dgm:pt modelId="{EE9A3933-EDD0-478D-BE59-B45EE9DB3E63}" type="sibTrans" cxnId="{7F24B922-2B70-4C25-9402-C53BD3AEF981}">
      <dgm:prSet/>
      <dgm:spPr/>
      <dgm:t>
        <a:bodyPr/>
        <a:lstStyle/>
        <a:p>
          <a:endParaRPr lang="en-US"/>
        </a:p>
      </dgm:t>
    </dgm:pt>
    <dgm:pt modelId="{105B2453-C933-4785-86DE-AB65A5C80ECE}">
      <dgm:prSet phldrT="[Text]"/>
      <dgm:spPr/>
      <dgm:t>
        <a:bodyPr/>
        <a:lstStyle/>
        <a:p>
          <a:r>
            <a:rPr lang="en-US" b="1" dirty="0"/>
            <a:t>Skilled Worker visa (Green, 2024)</a:t>
          </a:r>
        </a:p>
      </dgm:t>
    </dgm:pt>
    <dgm:pt modelId="{F050D505-447C-43D3-858E-5F4C3AA581A1}" type="parTrans" cxnId="{55A87999-C563-4513-B487-B930ADDB2199}">
      <dgm:prSet/>
      <dgm:spPr/>
      <dgm:t>
        <a:bodyPr/>
        <a:lstStyle/>
        <a:p>
          <a:endParaRPr lang="en-US"/>
        </a:p>
      </dgm:t>
    </dgm:pt>
    <dgm:pt modelId="{11643E69-182D-46A5-A339-27A5846F6A9D}" type="sibTrans" cxnId="{55A87999-C563-4513-B487-B930ADDB2199}">
      <dgm:prSet/>
      <dgm:spPr/>
      <dgm:t>
        <a:bodyPr/>
        <a:lstStyle/>
        <a:p>
          <a:endParaRPr lang="en-US"/>
        </a:p>
      </dgm:t>
    </dgm:pt>
    <dgm:pt modelId="{7564E925-DB2A-4568-8EE4-720D9C24E2A5}" type="pres">
      <dgm:prSet presAssocID="{1D500555-77A8-4684-8DB8-B91B459C328A}" presName="Name0" presStyleCnt="0">
        <dgm:presLayoutVars>
          <dgm:chMax/>
          <dgm:chPref/>
          <dgm:dir/>
          <dgm:animLvl val="lvl"/>
        </dgm:presLayoutVars>
      </dgm:prSet>
      <dgm:spPr/>
    </dgm:pt>
    <dgm:pt modelId="{F90753B9-7D09-4F58-85DF-B6FBCD74B3D7}" type="pres">
      <dgm:prSet presAssocID="{105B2453-C933-4785-86DE-AB65A5C80ECE}" presName="composite" presStyleCnt="0"/>
      <dgm:spPr/>
    </dgm:pt>
    <dgm:pt modelId="{9632C96E-C837-4866-A5DC-30D9C4417479}" type="pres">
      <dgm:prSet presAssocID="{105B2453-C933-4785-86DE-AB65A5C80ECE}" presName="ParentAccentShape" presStyleLbl="trBgShp" presStyleIdx="0" presStyleCnt="2"/>
      <dgm:spPr/>
    </dgm:pt>
    <dgm:pt modelId="{BB1BFCF6-0930-4D53-B947-C82022C567B0}" type="pres">
      <dgm:prSet presAssocID="{105B2453-C933-4785-86DE-AB65A5C80ECE}" presName="ParentText" presStyleLbl="revTx" presStyleIdx="0" presStyleCnt="2">
        <dgm:presLayoutVars>
          <dgm:chMax val="1"/>
          <dgm:chPref val="1"/>
          <dgm:bulletEnabled val="1"/>
        </dgm:presLayoutVars>
      </dgm:prSet>
      <dgm:spPr/>
    </dgm:pt>
    <dgm:pt modelId="{14B2E7A8-907E-40A0-AAE3-8D2332B91123}" type="pres">
      <dgm:prSet presAssocID="{105B2453-C933-4785-86DE-AB65A5C80ECE}" presName="ChildText" presStyleLbl="revTx" presStyleIdx="1" presStyleCnt="2">
        <dgm:presLayoutVars>
          <dgm:chMax val="0"/>
          <dgm:chPref val="0"/>
        </dgm:presLayoutVars>
      </dgm:prSet>
      <dgm:spPr/>
    </dgm:pt>
    <dgm:pt modelId="{028DA3C1-DA0B-4014-B15B-DA90913C94FB}" type="pres">
      <dgm:prSet presAssocID="{105B2453-C933-4785-86DE-AB65A5C80ECE}" presName="ChildAccentShape" presStyleLbl="trBgShp" presStyleIdx="1" presStyleCnt="2"/>
      <dgm:spPr/>
    </dgm:pt>
    <dgm:pt modelId="{FC895E70-74DB-454B-B136-33C9E30A1D63}" type="pres">
      <dgm:prSet presAssocID="{105B2453-C933-4785-86DE-AB65A5C80ECE}" presName="Image" presStyleLbl="alignImgPlace1" presStyleIdx="0" presStyleCnt="1"/>
      <dgm:spPr>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dgm:spPr>
    </dgm:pt>
  </dgm:ptLst>
  <dgm:cxnLst>
    <dgm:cxn modelId="{7F24B922-2B70-4C25-9402-C53BD3AEF981}" srcId="{105B2453-C933-4785-86DE-AB65A5C80ECE}" destId="{06910AB2-B449-42DA-8A30-8CECCFC26D50}" srcOrd="0" destOrd="0" parTransId="{1118ACEB-DB43-4111-BC56-9C66C15AC63F}" sibTransId="{EE9A3933-EDD0-478D-BE59-B45EE9DB3E63}"/>
    <dgm:cxn modelId="{55A87999-C563-4513-B487-B930ADDB2199}" srcId="{1D500555-77A8-4684-8DB8-B91B459C328A}" destId="{105B2453-C933-4785-86DE-AB65A5C80ECE}" srcOrd="0" destOrd="0" parTransId="{F050D505-447C-43D3-858E-5F4C3AA581A1}" sibTransId="{11643E69-182D-46A5-A339-27A5846F6A9D}"/>
    <dgm:cxn modelId="{9F52C9AC-363F-437A-A997-A767DA9631EC}" type="presOf" srcId="{105B2453-C933-4785-86DE-AB65A5C80ECE}" destId="{BB1BFCF6-0930-4D53-B947-C82022C567B0}" srcOrd="0" destOrd="0" presId="urn:microsoft.com/office/officeart/2009/3/layout/SnapshotPictureList"/>
    <dgm:cxn modelId="{EA2B8CB2-FDDC-4FCE-AB79-F29326B5740D}" type="presOf" srcId="{06910AB2-B449-42DA-8A30-8CECCFC26D50}" destId="{14B2E7A8-907E-40A0-AAE3-8D2332B91123}" srcOrd="0" destOrd="0" presId="urn:microsoft.com/office/officeart/2009/3/layout/SnapshotPictureList"/>
    <dgm:cxn modelId="{A69E01C9-D71D-43EF-8E61-A663C3C7FC21}" type="presOf" srcId="{1D500555-77A8-4684-8DB8-B91B459C328A}" destId="{7564E925-DB2A-4568-8EE4-720D9C24E2A5}" srcOrd="0" destOrd="0" presId="urn:microsoft.com/office/officeart/2009/3/layout/SnapshotPictureList"/>
    <dgm:cxn modelId="{AD1CC2D4-999B-46BB-BA40-89C0BABF2BC1}" type="presParOf" srcId="{7564E925-DB2A-4568-8EE4-720D9C24E2A5}" destId="{F90753B9-7D09-4F58-85DF-B6FBCD74B3D7}" srcOrd="0" destOrd="0" presId="urn:microsoft.com/office/officeart/2009/3/layout/SnapshotPictureList"/>
    <dgm:cxn modelId="{15FF2DB5-E30F-4837-9EF6-05358FC33BFD}" type="presParOf" srcId="{F90753B9-7D09-4F58-85DF-B6FBCD74B3D7}" destId="{9632C96E-C837-4866-A5DC-30D9C4417479}" srcOrd="0" destOrd="0" presId="urn:microsoft.com/office/officeart/2009/3/layout/SnapshotPictureList"/>
    <dgm:cxn modelId="{F118ADF3-96E0-47AA-B421-32F12B013E67}" type="presParOf" srcId="{F90753B9-7D09-4F58-85DF-B6FBCD74B3D7}" destId="{BB1BFCF6-0930-4D53-B947-C82022C567B0}" srcOrd="1" destOrd="0" presId="urn:microsoft.com/office/officeart/2009/3/layout/SnapshotPictureList"/>
    <dgm:cxn modelId="{69A60984-B83D-46C1-9A97-2EEB8C1B7326}" type="presParOf" srcId="{F90753B9-7D09-4F58-85DF-B6FBCD74B3D7}" destId="{14B2E7A8-907E-40A0-AAE3-8D2332B91123}" srcOrd="2" destOrd="0" presId="urn:microsoft.com/office/officeart/2009/3/layout/SnapshotPictureList"/>
    <dgm:cxn modelId="{3A5714C0-A7A4-4A3F-B955-22264B001683}" type="presParOf" srcId="{F90753B9-7D09-4F58-85DF-B6FBCD74B3D7}" destId="{028DA3C1-DA0B-4014-B15B-DA90913C94FB}" srcOrd="3" destOrd="0" presId="urn:microsoft.com/office/officeart/2009/3/layout/SnapshotPictureList"/>
    <dgm:cxn modelId="{38C892B8-FC8B-4A6B-9AA4-4E4B7690800A}" type="presParOf" srcId="{F90753B9-7D09-4F58-85DF-B6FBCD74B3D7}" destId="{FC895E70-74DB-454B-B136-33C9E30A1D63}" srcOrd="4" destOrd="0" presId="urn:microsoft.com/office/officeart/2009/3/layout/SnapshotPictur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5BB505-E1D7-4F16-9767-8792D8009B16}" type="doc">
      <dgm:prSet loTypeId="urn:microsoft.com/office/officeart/2005/8/layout/hierarchy3" loCatId="list" qsTypeId="urn:microsoft.com/office/officeart/2005/8/quickstyle/simple1" qsCatId="simple" csTypeId="urn:microsoft.com/office/officeart/2005/8/colors/colorful1" csCatId="colorful" phldr="1"/>
      <dgm:spPr/>
      <dgm:t>
        <a:bodyPr/>
        <a:lstStyle/>
        <a:p>
          <a:endParaRPr lang="en-US"/>
        </a:p>
      </dgm:t>
    </dgm:pt>
    <dgm:pt modelId="{A6C3DBFF-FC2E-4034-A066-C692DD568AA1}">
      <dgm:prSet phldrT="[Text]" custT="1"/>
      <dgm:spPr/>
      <dgm:t>
        <a:bodyPr/>
        <a:lstStyle/>
        <a:p>
          <a:r>
            <a:rPr lang="en-US" sz="1800" dirty="0"/>
            <a:t>Wage increase:</a:t>
          </a:r>
        </a:p>
      </dgm:t>
    </dgm:pt>
    <dgm:pt modelId="{B5E26249-6FB5-4986-97A2-BB9B0EF3354F}" type="parTrans" cxnId="{903F9C77-03F5-4B05-B1D3-B6BAF79A7F51}">
      <dgm:prSet/>
      <dgm:spPr/>
      <dgm:t>
        <a:bodyPr/>
        <a:lstStyle/>
        <a:p>
          <a:endParaRPr lang="en-US"/>
        </a:p>
      </dgm:t>
    </dgm:pt>
    <dgm:pt modelId="{5A28CC14-9417-41CA-92B1-CA6ADF0713BC}" type="sibTrans" cxnId="{903F9C77-03F5-4B05-B1D3-B6BAF79A7F51}">
      <dgm:prSet/>
      <dgm:spPr/>
      <dgm:t>
        <a:bodyPr/>
        <a:lstStyle/>
        <a:p>
          <a:endParaRPr lang="en-US"/>
        </a:p>
      </dgm:t>
    </dgm:pt>
    <dgm:pt modelId="{590965B3-A88B-46E4-A7EB-D0BBB725EEDF}">
      <dgm:prSet phldrT="[Text]"/>
      <dgm:spPr/>
      <dgm:t>
        <a:bodyPr/>
        <a:lstStyle/>
        <a:p>
          <a:r>
            <a:rPr lang="en-US" dirty="0"/>
            <a:t>Average hospitality wages increased by 5–10% post-pandemic (Tan et al., 2020).</a:t>
          </a:r>
        </a:p>
      </dgm:t>
    </dgm:pt>
    <dgm:pt modelId="{D09AAF15-4B40-4655-B52D-C182FC7D3403}" type="parTrans" cxnId="{4EA685B4-37A2-4670-BF72-1ECC77D57F11}">
      <dgm:prSet/>
      <dgm:spPr/>
      <dgm:t>
        <a:bodyPr/>
        <a:lstStyle/>
        <a:p>
          <a:endParaRPr lang="en-US"/>
        </a:p>
      </dgm:t>
    </dgm:pt>
    <dgm:pt modelId="{F716A781-25F0-42B0-9E0B-AC8F7C1EFF16}" type="sibTrans" cxnId="{4EA685B4-37A2-4670-BF72-1ECC77D57F11}">
      <dgm:prSet/>
      <dgm:spPr/>
      <dgm:t>
        <a:bodyPr/>
        <a:lstStyle/>
        <a:p>
          <a:endParaRPr lang="en-US"/>
        </a:p>
      </dgm:t>
    </dgm:pt>
    <dgm:pt modelId="{C1E39CF4-8DEA-487A-9069-677D86F58D5B}">
      <dgm:prSet phldrT="[Text]"/>
      <dgm:spPr/>
      <dgm:t>
        <a:bodyPr/>
        <a:lstStyle/>
        <a:p>
          <a:r>
            <a:rPr lang="en-US" dirty="0"/>
            <a:t>30% of UK luxury hotels now use recruitment agencies to fill staffing gaps (UK Hospitality, 2021).</a:t>
          </a:r>
        </a:p>
      </dgm:t>
    </dgm:pt>
    <dgm:pt modelId="{A5A815D1-D150-4C86-A798-7E8297981CF4}" type="parTrans" cxnId="{4111811B-2F06-4622-828B-942118F98889}">
      <dgm:prSet/>
      <dgm:spPr/>
      <dgm:t>
        <a:bodyPr/>
        <a:lstStyle/>
        <a:p>
          <a:endParaRPr lang="en-US"/>
        </a:p>
      </dgm:t>
    </dgm:pt>
    <dgm:pt modelId="{657D3ADC-1981-499B-A327-8223425813F4}" type="sibTrans" cxnId="{4111811B-2F06-4622-828B-942118F98889}">
      <dgm:prSet/>
      <dgm:spPr/>
      <dgm:t>
        <a:bodyPr/>
        <a:lstStyle/>
        <a:p>
          <a:endParaRPr lang="en-US"/>
        </a:p>
      </dgm:t>
    </dgm:pt>
    <dgm:pt modelId="{94B38627-0B5A-49FC-AE5B-981DCD8065AA}">
      <dgm:prSet phldrT="[Text]" custT="1"/>
      <dgm:spPr/>
      <dgm:t>
        <a:bodyPr/>
        <a:lstStyle/>
        <a:p>
          <a:r>
            <a:rPr lang="en-US" sz="1800" dirty="0"/>
            <a:t>Industry-wide impact:</a:t>
          </a:r>
        </a:p>
      </dgm:t>
    </dgm:pt>
    <dgm:pt modelId="{3FE019F7-1220-419D-AFF1-20CABC7C4510}" type="parTrans" cxnId="{58A35174-BEA5-4966-B905-CC05F7B67CB3}">
      <dgm:prSet/>
      <dgm:spPr/>
      <dgm:t>
        <a:bodyPr/>
        <a:lstStyle/>
        <a:p>
          <a:endParaRPr lang="en-US"/>
        </a:p>
      </dgm:t>
    </dgm:pt>
    <dgm:pt modelId="{0FB78931-96EE-415D-BE2F-B516BDFD3618}" type="sibTrans" cxnId="{58A35174-BEA5-4966-B905-CC05F7B67CB3}">
      <dgm:prSet/>
      <dgm:spPr/>
      <dgm:t>
        <a:bodyPr/>
        <a:lstStyle/>
        <a:p>
          <a:endParaRPr lang="en-US"/>
        </a:p>
      </dgm:t>
    </dgm:pt>
    <dgm:pt modelId="{4177B7EF-B957-4E93-982D-B1FAF49D3303}">
      <dgm:prSet phldrT="[Text]"/>
      <dgm:spPr/>
      <dgm:t>
        <a:bodyPr/>
        <a:lstStyle/>
        <a:p>
          <a:r>
            <a:rPr lang="en-US" dirty="0"/>
            <a:t>The Ritz London raised wages by 7% in 2024 to attract staff (</a:t>
          </a:r>
          <a:r>
            <a:rPr lang="en-US" dirty="0" err="1"/>
            <a:t>Avram</a:t>
          </a:r>
          <a:r>
            <a:rPr lang="en-US" dirty="0"/>
            <a:t> &amp; </a:t>
          </a:r>
          <a:r>
            <a:rPr lang="en-US" dirty="0" err="1"/>
            <a:t>Harkness</a:t>
          </a:r>
          <a:r>
            <a:rPr lang="en-US" dirty="0"/>
            <a:t>, 2025).</a:t>
          </a:r>
        </a:p>
      </dgm:t>
    </dgm:pt>
    <dgm:pt modelId="{820AEEB9-CE96-4D00-B287-08EBA4E00096}" type="parTrans" cxnId="{506E88DA-F123-4C11-A95A-04707AA449CF}">
      <dgm:prSet/>
      <dgm:spPr/>
      <dgm:t>
        <a:bodyPr/>
        <a:lstStyle/>
        <a:p>
          <a:endParaRPr lang="en-US"/>
        </a:p>
      </dgm:t>
    </dgm:pt>
    <dgm:pt modelId="{882BF8D4-0B93-404B-805A-11233AB4B8FC}" type="sibTrans" cxnId="{506E88DA-F123-4C11-A95A-04707AA449CF}">
      <dgm:prSet/>
      <dgm:spPr/>
      <dgm:t>
        <a:bodyPr/>
        <a:lstStyle/>
        <a:p>
          <a:endParaRPr lang="en-US"/>
        </a:p>
      </dgm:t>
    </dgm:pt>
    <dgm:pt modelId="{63482DB8-3149-46E8-8F80-88DA4449112B}" type="pres">
      <dgm:prSet presAssocID="{0F5BB505-E1D7-4F16-9767-8792D8009B16}" presName="diagram" presStyleCnt="0">
        <dgm:presLayoutVars>
          <dgm:chPref val="1"/>
          <dgm:dir/>
          <dgm:animOne val="branch"/>
          <dgm:animLvl val="lvl"/>
          <dgm:resizeHandles/>
        </dgm:presLayoutVars>
      </dgm:prSet>
      <dgm:spPr/>
    </dgm:pt>
    <dgm:pt modelId="{AB604689-BA1F-4BFF-936C-A6822CE38B41}" type="pres">
      <dgm:prSet presAssocID="{A6C3DBFF-FC2E-4034-A066-C692DD568AA1}" presName="root" presStyleCnt="0"/>
      <dgm:spPr/>
    </dgm:pt>
    <dgm:pt modelId="{B96F638D-7CED-4918-88E7-66B94C6E4BAA}" type="pres">
      <dgm:prSet presAssocID="{A6C3DBFF-FC2E-4034-A066-C692DD568AA1}" presName="rootComposite" presStyleCnt="0"/>
      <dgm:spPr/>
    </dgm:pt>
    <dgm:pt modelId="{94BE27FC-853A-4E96-86E2-E7711B53BE56}" type="pres">
      <dgm:prSet presAssocID="{A6C3DBFF-FC2E-4034-A066-C692DD568AA1}" presName="rootText" presStyleLbl="node1" presStyleIdx="0" presStyleCnt="2"/>
      <dgm:spPr/>
    </dgm:pt>
    <dgm:pt modelId="{A88A2C6F-D782-416B-BFE6-2C3D32E7DC9E}" type="pres">
      <dgm:prSet presAssocID="{A6C3DBFF-FC2E-4034-A066-C692DD568AA1}" presName="rootConnector" presStyleLbl="node1" presStyleIdx="0" presStyleCnt="2"/>
      <dgm:spPr/>
    </dgm:pt>
    <dgm:pt modelId="{F867F73F-8947-41D5-81EB-90BB137E6C74}" type="pres">
      <dgm:prSet presAssocID="{A6C3DBFF-FC2E-4034-A066-C692DD568AA1}" presName="childShape" presStyleCnt="0"/>
      <dgm:spPr/>
    </dgm:pt>
    <dgm:pt modelId="{B48A4230-2996-465E-9800-CC127DA89671}" type="pres">
      <dgm:prSet presAssocID="{820AEEB9-CE96-4D00-B287-08EBA4E00096}" presName="Name13" presStyleLbl="parChTrans1D2" presStyleIdx="0" presStyleCnt="3"/>
      <dgm:spPr/>
    </dgm:pt>
    <dgm:pt modelId="{A3A33216-C168-48F2-A444-AC180861013B}" type="pres">
      <dgm:prSet presAssocID="{4177B7EF-B957-4E93-982D-B1FAF49D3303}" presName="childText" presStyleLbl="bgAcc1" presStyleIdx="0" presStyleCnt="3">
        <dgm:presLayoutVars>
          <dgm:bulletEnabled val="1"/>
        </dgm:presLayoutVars>
      </dgm:prSet>
      <dgm:spPr/>
    </dgm:pt>
    <dgm:pt modelId="{699129BD-14BF-42D1-8DEA-E9348BDAB303}" type="pres">
      <dgm:prSet presAssocID="{94B38627-0B5A-49FC-AE5B-981DCD8065AA}" presName="root" presStyleCnt="0"/>
      <dgm:spPr/>
    </dgm:pt>
    <dgm:pt modelId="{4A970F0A-D4A6-4C46-94A5-8F3B146D815B}" type="pres">
      <dgm:prSet presAssocID="{94B38627-0B5A-49FC-AE5B-981DCD8065AA}" presName="rootComposite" presStyleCnt="0"/>
      <dgm:spPr/>
    </dgm:pt>
    <dgm:pt modelId="{73A779E6-7ABD-4B24-8006-82E67A547AC5}" type="pres">
      <dgm:prSet presAssocID="{94B38627-0B5A-49FC-AE5B-981DCD8065AA}" presName="rootText" presStyleLbl="node1" presStyleIdx="1" presStyleCnt="2"/>
      <dgm:spPr/>
    </dgm:pt>
    <dgm:pt modelId="{F13E1AA9-B4F4-4A84-A23F-DB031E3422FF}" type="pres">
      <dgm:prSet presAssocID="{94B38627-0B5A-49FC-AE5B-981DCD8065AA}" presName="rootConnector" presStyleLbl="node1" presStyleIdx="1" presStyleCnt="2"/>
      <dgm:spPr/>
    </dgm:pt>
    <dgm:pt modelId="{F03B35DD-A10A-4E75-8461-A1E5D880CC6F}" type="pres">
      <dgm:prSet presAssocID="{94B38627-0B5A-49FC-AE5B-981DCD8065AA}" presName="childShape" presStyleCnt="0"/>
      <dgm:spPr/>
    </dgm:pt>
    <dgm:pt modelId="{C7B6F8ED-42FF-44FC-8B9C-7A00421AF6BE}" type="pres">
      <dgm:prSet presAssocID="{D09AAF15-4B40-4655-B52D-C182FC7D3403}" presName="Name13" presStyleLbl="parChTrans1D2" presStyleIdx="1" presStyleCnt="3"/>
      <dgm:spPr/>
    </dgm:pt>
    <dgm:pt modelId="{5246B2DC-6662-4033-9B13-CDA89733FECD}" type="pres">
      <dgm:prSet presAssocID="{590965B3-A88B-46E4-A7EB-D0BBB725EEDF}" presName="childText" presStyleLbl="bgAcc1" presStyleIdx="1" presStyleCnt="3">
        <dgm:presLayoutVars>
          <dgm:bulletEnabled val="1"/>
        </dgm:presLayoutVars>
      </dgm:prSet>
      <dgm:spPr/>
    </dgm:pt>
    <dgm:pt modelId="{3E3B636A-02F7-4ADC-B0DE-52F5956FE710}" type="pres">
      <dgm:prSet presAssocID="{A5A815D1-D150-4C86-A798-7E8297981CF4}" presName="Name13" presStyleLbl="parChTrans1D2" presStyleIdx="2" presStyleCnt="3"/>
      <dgm:spPr/>
    </dgm:pt>
    <dgm:pt modelId="{B0D8443F-8B76-4C1D-B11A-5F6E4357E301}" type="pres">
      <dgm:prSet presAssocID="{C1E39CF4-8DEA-487A-9069-677D86F58D5B}" presName="childText" presStyleLbl="bgAcc1" presStyleIdx="2" presStyleCnt="3">
        <dgm:presLayoutVars>
          <dgm:bulletEnabled val="1"/>
        </dgm:presLayoutVars>
      </dgm:prSet>
      <dgm:spPr/>
    </dgm:pt>
  </dgm:ptLst>
  <dgm:cxnLst>
    <dgm:cxn modelId="{44C5E507-0C8B-4BFB-9C0E-3ECCC27D0711}" type="presOf" srcId="{0F5BB505-E1D7-4F16-9767-8792D8009B16}" destId="{63482DB8-3149-46E8-8F80-88DA4449112B}" srcOrd="0" destOrd="0" presId="urn:microsoft.com/office/officeart/2005/8/layout/hierarchy3"/>
    <dgm:cxn modelId="{4111811B-2F06-4622-828B-942118F98889}" srcId="{94B38627-0B5A-49FC-AE5B-981DCD8065AA}" destId="{C1E39CF4-8DEA-487A-9069-677D86F58D5B}" srcOrd="1" destOrd="0" parTransId="{A5A815D1-D150-4C86-A798-7E8297981CF4}" sibTransId="{657D3ADC-1981-499B-A327-8223425813F4}"/>
    <dgm:cxn modelId="{7D8B4026-388A-429D-B8E8-A0A3617BA7D3}" type="presOf" srcId="{D09AAF15-4B40-4655-B52D-C182FC7D3403}" destId="{C7B6F8ED-42FF-44FC-8B9C-7A00421AF6BE}" srcOrd="0" destOrd="0" presId="urn:microsoft.com/office/officeart/2005/8/layout/hierarchy3"/>
    <dgm:cxn modelId="{7C2B895C-4EA1-4123-A73B-56CD1291802F}" type="presOf" srcId="{A6C3DBFF-FC2E-4034-A066-C692DD568AA1}" destId="{A88A2C6F-D782-416B-BFE6-2C3D32E7DC9E}" srcOrd="1" destOrd="0" presId="urn:microsoft.com/office/officeart/2005/8/layout/hierarchy3"/>
    <dgm:cxn modelId="{68E22F4B-CD34-4881-8A69-F787FC46B30C}" type="presOf" srcId="{A6C3DBFF-FC2E-4034-A066-C692DD568AA1}" destId="{94BE27FC-853A-4E96-86E2-E7711B53BE56}" srcOrd="0" destOrd="0" presId="urn:microsoft.com/office/officeart/2005/8/layout/hierarchy3"/>
    <dgm:cxn modelId="{0023FA4B-94AD-4669-A1CE-BDF62007E73E}" type="presOf" srcId="{94B38627-0B5A-49FC-AE5B-981DCD8065AA}" destId="{F13E1AA9-B4F4-4A84-A23F-DB031E3422FF}" srcOrd="1" destOrd="0" presId="urn:microsoft.com/office/officeart/2005/8/layout/hierarchy3"/>
    <dgm:cxn modelId="{58A35174-BEA5-4966-B905-CC05F7B67CB3}" srcId="{0F5BB505-E1D7-4F16-9767-8792D8009B16}" destId="{94B38627-0B5A-49FC-AE5B-981DCD8065AA}" srcOrd="1" destOrd="0" parTransId="{3FE019F7-1220-419D-AFF1-20CABC7C4510}" sibTransId="{0FB78931-96EE-415D-BE2F-B516BDFD3618}"/>
    <dgm:cxn modelId="{903F9C77-03F5-4B05-B1D3-B6BAF79A7F51}" srcId="{0F5BB505-E1D7-4F16-9767-8792D8009B16}" destId="{A6C3DBFF-FC2E-4034-A066-C692DD568AA1}" srcOrd="0" destOrd="0" parTransId="{B5E26249-6FB5-4986-97A2-BB9B0EF3354F}" sibTransId="{5A28CC14-9417-41CA-92B1-CA6ADF0713BC}"/>
    <dgm:cxn modelId="{5A4A8D7C-0172-4524-AF3A-E76BED3B3599}" type="presOf" srcId="{A5A815D1-D150-4C86-A798-7E8297981CF4}" destId="{3E3B636A-02F7-4ADC-B0DE-52F5956FE710}" srcOrd="0" destOrd="0" presId="urn:microsoft.com/office/officeart/2005/8/layout/hierarchy3"/>
    <dgm:cxn modelId="{A0E6F190-F585-4ECE-AA48-37F8FFA34956}" type="presOf" srcId="{4177B7EF-B957-4E93-982D-B1FAF49D3303}" destId="{A3A33216-C168-48F2-A444-AC180861013B}" srcOrd="0" destOrd="0" presId="urn:microsoft.com/office/officeart/2005/8/layout/hierarchy3"/>
    <dgm:cxn modelId="{D58D9DA2-5DC0-45FF-A7A4-DB49A99C2987}" type="presOf" srcId="{C1E39CF4-8DEA-487A-9069-677D86F58D5B}" destId="{B0D8443F-8B76-4C1D-B11A-5F6E4357E301}" srcOrd="0" destOrd="0" presId="urn:microsoft.com/office/officeart/2005/8/layout/hierarchy3"/>
    <dgm:cxn modelId="{4EA685B4-37A2-4670-BF72-1ECC77D57F11}" srcId="{94B38627-0B5A-49FC-AE5B-981DCD8065AA}" destId="{590965B3-A88B-46E4-A7EB-D0BBB725EEDF}" srcOrd="0" destOrd="0" parTransId="{D09AAF15-4B40-4655-B52D-C182FC7D3403}" sibTransId="{F716A781-25F0-42B0-9E0B-AC8F7C1EFF16}"/>
    <dgm:cxn modelId="{065886C8-C962-4A57-BCBE-A0B6B02419B8}" type="presOf" srcId="{820AEEB9-CE96-4D00-B287-08EBA4E00096}" destId="{B48A4230-2996-465E-9800-CC127DA89671}" srcOrd="0" destOrd="0" presId="urn:microsoft.com/office/officeart/2005/8/layout/hierarchy3"/>
    <dgm:cxn modelId="{506E88DA-F123-4C11-A95A-04707AA449CF}" srcId="{A6C3DBFF-FC2E-4034-A066-C692DD568AA1}" destId="{4177B7EF-B957-4E93-982D-B1FAF49D3303}" srcOrd="0" destOrd="0" parTransId="{820AEEB9-CE96-4D00-B287-08EBA4E00096}" sibTransId="{882BF8D4-0B93-404B-805A-11233AB4B8FC}"/>
    <dgm:cxn modelId="{CA913FDE-EF74-4B8D-87D6-516DCC0CF18F}" type="presOf" srcId="{94B38627-0B5A-49FC-AE5B-981DCD8065AA}" destId="{73A779E6-7ABD-4B24-8006-82E67A547AC5}" srcOrd="0" destOrd="0" presId="urn:microsoft.com/office/officeart/2005/8/layout/hierarchy3"/>
    <dgm:cxn modelId="{D1F817FD-C53D-492D-81A9-2B9F01DD4B62}" type="presOf" srcId="{590965B3-A88B-46E4-A7EB-D0BBB725EEDF}" destId="{5246B2DC-6662-4033-9B13-CDA89733FECD}" srcOrd="0" destOrd="0" presId="urn:microsoft.com/office/officeart/2005/8/layout/hierarchy3"/>
    <dgm:cxn modelId="{E64CE499-F058-4B24-9A77-8A5EF6DEB922}" type="presParOf" srcId="{63482DB8-3149-46E8-8F80-88DA4449112B}" destId="{AB604689-BA1F-4BFF-936C-A6822CE38B41}" srcOrd="0" destOrd="0" presId="urn:microsoft.com/office/officeart/2005/8/layout/hierarchy3"/>
    <dgm:cxn modelId="{0638549E-A649-4A0E-A2C1-C041EDF24201}" type="presParOf" srcId="{AB604689-BA1F-4BFF-936C-A6822CE38B41}" destId="{B96F638D-7CED-4918-88E7-66B94C6E4BAA}" srcOrd="0" destOrd="0" presId="urn:microsoft.com/office/officeart/2005/8/layout/hierarchy3"/>
    <dgm:cxn modelId="{484987B5-CFAA-4FF6-A0A8-D03D37BDFC75}" type="presParOf" srcId="{B96F638D-7CED-4918-88E7-66B94C6E4BAA}" destId="{94BE27FC-853A-4E96-86E2-E7711B53BE56}" srcOrd="0" destOrd="0" presId="urn:microsoft.com/office/officeart/2005/8/layout/hierarchy3"/>
    <dgm:cxn modelId="{3F14AB16-3EDB-48D4-9F86-CD6B82756509}" type="presParOf" srcId="{B96F638D-7CED-4918-88E7-66B94C6E4BAA}" destId="{A88A2C6F-D782-416B-BFE6-2C3D32E7DC9E}" srcOrd="1" destOrd="0" presId="urn:microsoft.com/office/officeart/2005/8/layout/hierarchy3"/>
    <dgm:cxn modelId="{AA5CD7CE-16C9-4952-9D29-3224337D781D}" type="presParOf" srcId="{AB604689-BA1F-4BFF-936C-A6822CE38B41}" destId="{F867F73F-8947-41D5-81EB-90BB137E6C74}" srcOrd="1" destOrd="0" presId="urn:microsoft.com/office/officeart/2005/8/layout/hierarchy3"/>
    <dgm:cxn modelId="{2CC800AC-0B93-4F38-AA08-068D836E25FE}" type="presParOf" srcId="{F867F73F-8947-41D5-81EB-90BB137E6C74}" destId="{B48A4230-2996-465E-9800-CC127DA89671}" srcOrd="0" destOrd="0" presId="urn:microsoft.com/office/officeart/2005/8/layout/hierarchy3"/>
    <dgm:cxn modelId="{A5B3ADF5-6699-4FDE-B49F-8AC3536EF606}" type="presParOf" srcId="{F867F73F-8947-41D5-81EB-90BB137E6C74}" destId="{A3A33216-C168-48F2-A444-AC180861013B}" srcOrd="1" destOrd="0" presId="urn:microsoft.com/office/officeart/2005/8/layout/hierarchy3"/>
    <dgm:cxn modelId="{868F4515-E07F-4653-BC2C-03990646F068}" type="presParOf" srcId="{63482DB8-3149-46E8-8F80-88DA4449112B}" destId="{699129BD-14BF-42D1-8DEA-E9348BDAB303}" srcOrd="1" destOrd="0" presId="urn:microsoft.com/office/officeart/2005/8/layout/hierarchy3"/>
    <dgm:cxn modelId="{478855B5-5D7D-45AA-A138-DC12D2D4A3B6}" type="presParOf" srcId="{699129BD-14BF-42D1-8DEA-E9348BDAB303}" destId="{4A970F0A-D4A6-4C46-94A5-8F3B146D815B}" srcOrd="0" destOrd="0" presId="urn:microsoft.com/office/officeart/2005/8/layout/hierarchy3"/>
    <dgm:cxn modelId="{147B8A51-4FB1-49E6-B215-BB162467B458}" type="presParOf" srcId="{4A970F0A-D4A6-4C46-94A5-8F3B146D815B}" destId="{73A779E6-7ABD-4B24-8006-82E67A547AC5}" srcOrd="0" destOrd="0" presId="urn:microsoft.com/office/officeart/2005/8/layout/hierarchy3"/>
    <dgm:cxn modelId="{90BFC813-F0C0-4A78-B765-5C88723FDD27}" type="presParOf" srcId="{4A970F0A-D4A6-4C46-94A5-8F3B146D815B}" destId="{F13E1AA9-B4F4-4A84-A23F-DB031E3422FF}" srcOrd="1" destOrd="0" presId="urn:microsoft.com/office/officeart/2005/8/layout/hierarchy3"/>
    <dgm:cxn modelId="{2DF4076D-FEFE-4B59-902B-18B5E5B2C2DA}" type="presParOf" srcId="{699129BD-14BF-42D1-8DEA-E9348BDAB303}" destId="{F03B35DD-A10A-4E75-8461-A1E5D880CC6F}" srcOrd="1" destOrd="0" presId="urn:microsoft.com/office/officeart/2005/8/layout/hierarchy3"/>
    <dgm:cxn modelId="{8CF4067F-32CE-4255-9198-5A4B807D9441}" type="presParOf" srcId="{F03B35DD-A10A-4E75-8461-A1E5D880CC6F}" destId="{C7B6F8ED-42FF-44FC-8B9C-7A00421AF6BE}" srcOrd="0" destOrd="0" presId="urn:microsoft.com/office/officeart/2005/8/layout/hierarchy3"/>
    <dgm:cxn modelId="{B460A65F-A785-49F6-AC3C-64AB731BA9D0}" type="presParOf" srcId="{F03B35DD-A10A-4E75-8461-A1E5D880CC6F}" destId="{5246B2DC-6662-4033-9B13-CDA89733FECD}" srcOrd="1" destOrd="0" presId="urn:microsoft.com/office/officeart/2005/8/layout/hierarchy3"/>
    <dgm:cxn modelId="{9854F85D-4726-4F85-B5EC-28C2C956A510}" type="presParOf" srcId="{F03B35DD-A10A-4E75-8461-A1E5D880CC6F}" destId="{3E3B636A-02F7-4ADC-B0DE-52F5956FE710}" srcOrd="2" destOrd="0" presId="urn:microsoft.com/office/officeart/2005/8/layout/hierarchy3"/>
    <dgm:cxn modelId="{1BEF32F8-FF74-4648-A292-12EC17919441}" type="presParOf" srcId="{F03B35DD-A10A-4E75-8461-A1E5D880CC6F}" destId="{B0D8443F-8B76-4C1D-B11A-5F6E4357E301}" srcOrd="3" destOrd="0" presId="urn:microsoft.com/office/officeart/2005/8/layout/hierarchy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ECD1E5-93B6-41FE-90B5-4374F9712A5D}"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0E1D14F0-62ED-41C9-9373-04A0E5F9EB48}">
      <dgm:prSet phldrT="[Text]" custT="1"/>
      <dgm:spPr/>
      <dgm:t>
        <a:bodyPr/>
        <a:lstStyle/>
        <a:p>
          <a:r>
            <a:rPr lang="en-US" sz="1200" b="1" dirty="0"/>
            <a:t>Recent High turnover rate:</a:t>
          </a:r>
        </a:p>
      </dgm:t>
    </dgm:pt>
    <dgm:pt modelId="{90B2A646-73F4-44E1-AD14-B6ABF2196075}" type="parTrans" cxnId="{7B73616D-BD54-4B24-AF42-DDF07691E233}">
      <dgm:prSet/>
      <dgm:spPr/>
      <dgm:t>
        <a:bodyPr/>
        <a:lstStyle/>
        <a:p>
          <a:endParaRPr lang="en-US"/>
        </a:p>
      </dgm:t>
    </dgm:pt>
    <dgm:pt modelId="{D251E0AD-0D19-4AAD-9D14-53114B0E3754}" type="sibTrans" cxnId="{7B73616D-BD54-4B24-AF42-DDF07691E233}">
      <dgm:prSet/>
      <dgm:spPr/>
      <dgm:t>
        <a:bodyPr/>
        <a:lstStyle/>
        <a:p>
          <a:endParaRPr lang="en-US"/>
        </a:p>
      </dgm:t>
    </dgm:pt>
    <dgm:pt modelId="{6DD0AF53-3A2F-4330-9A40-E77CDE51E706}">
      <dgm:prSet phldrT="[Text]" custT="1"/>
      <dgm:spPr/>
      <dgm:t>
        <a:bodyPr/>
        <a:lstStyle/>
        <a:p>
          <a:r>
            <a:rPr lang="en-US" sz="1400" dirty="0"/>
            <a:t>74% of UK hospitality workers leave their jobs within a year (GOV.UK, 2024).</a:t>
          </a:r>
        </a:p>
      </dgm:t>
    </dgm:pt>
    <dgm:pt modelId="{BB5EB820-433E-4002-BF46-C37C41869177}" type="parTrans" cxnId="{CD3913D9-611B-48CE-B0A6-A0C80BCA9113}">
      <dgm:prSet/>
      <dgm:spPr/>
      <dgm:t>
        <a:bodyPr/>
        <a:lstStyle/>
        <a:p>
          <a:endParaRPr lang="en-US"/>
        </a:p>
      </dgm:t>
    </dgm:pt>
    <dgm:pt modelId="{7E28B883-A4BA-4DF6-885E-3C29A59A1A73}" type="sibTrans" cxnId="{CD3913D9-611B-48CE-B0A6-A0C80BCA9113}">
      <dgm:prSet/>
      <dgm:spPr/>
      <dgm:t>
        <a:bodyPr/>
        <a:lstStyle/>
        <a:p>
          <a:endParaRPr lang="en-US"/>
        </a:p>
      </dgm:t>
    </dgm:pt>
    <dgm:pt modelId="{12AB8CF0-332D-4ECE-894B-65361BA56AF8}" type="pres">
      <dgm:prSet presAssocID="{36ECD1E5-93B6-41FE-90B5-4374F9712A5D}" presName="Name0" presStyleCnt="0">
        <dgm:presLayoutVars>
          <dgm:chMax/>
          <dgm:chPref/>
          <dgm:dir/>
          <dgm:animLvl val="lvl"/>
        </dgm:presLayoutVars>
      </dgm:prSet>
      <dgm:spPr/>
    </dgm:pt>
    <dgm:pt modelId="{E285BFA1-CDE0-4B22-AB83-4B6C56CA214E}" type="pres">
      <dgm:prSet presAssocID="{0E1D14F0-62ED-41C9-9373-04A0E5F9EB48}" presName="composite" presStyleCnt="0"/>
      <dgm:spPr/>
    </dgm:pt>
    <dgm:pt modelId="{46CFD08B-2168-428F-A0F2-E41447676DC0}" type="pres">
      <dgm:prSet presAssocID="{0E1D14F0-62ED-41C9-9373-04A0E5F9EB48}" presName="ParentAccentShape" presStyleLbl="trBgShp" presStyleIdx="0" presStyleCnt="2"/>
      <dgm:spPr/>
    </dgm:pt>
    <dgm:pt modelId="{17E75B95-9B54-4C12-B690-3451BD572371}" type="pres">
      <dgm:prSet presAssocID="{0E1D14F0-62ED-41C9-9373-04A0E5F9EB48}" presName="ParentText" presStyleLbl="revTx" presStyleIdx="0" presStyleCnt="2">
        <dgm:presLayoutVars>
          <dgm:chMax val="1"/>
          <dgm:chPref val="1"/>
          <dgm:bulletEnabled val="1"/>
        </dgm:presLayoutVars>
      </dgm:prSet>
      <dgm:spPr/>
    </dgm:pt>
    <dgm:pt modelId="{021CD529-96EE-4F32-B0A1-06B5C1198469}" type="pres">
      <dgm:prSet presAssocID="{0E1D14F0-62ED-41C9-9373-04A0E5F9EB48}" presName="ChildText" presStyleLbl="revTx" presStyleIdx="1" presStyleCnt="2">
        <dgm:presLayoutVars>
          <dgm:chMax val="0"/>
          <dgm:chPref val="0"/>
        </dgm:presLayoutVars>
      </dgm:prSet>
      <dgm:spPr/>
    </dgm:pt>
    <dgm:pt modelId="{08ABE347-E0D8-4D9A-8E4D-E677890F79A0}" type="pres">
      <dgm:prSet presAssocID="{0E1D14F0-62ED-41C9-9373-04A0E5F9EB48}" presName="ChildAccentShape" presStyleLbl="trBgShp" presStyleIdx="1" presStyleCnt="2"/>
      <dgm:spPr/>
    </dgm:pt>
    <dgm:pt modelId="{62219CD5-03B5-4F9B-AA58-85BE79A8E11B}" type="pres">
      <dgm:prSet presAssocID="{0E1D14F0-62ED-41C9-9373-04A0E5F9EB48}" presName="Image" presStyleLbl="alignImgPlace1" presStyleIdx="0" presStyleCnt="1"/>
      <dgm:spPr>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dgm:spPr>
    </dgm:pt>
  </dgm:ptLst>
  <dgm:cxnLst>
    <dgm:cxn modelId="{779E4617-A212-4AD1-B197-93B0274D1041}" type="presOf" srcId="{6DD0AF53-3A2F-4330-9A40-E77CDE51E706}" destId="{021CD529-96EE-4F32-B0A1-06B5C1198469}" srcOrd="0" destOrd="0" presId="urn:microsoft.com/office/officeart/2009/3/layout/SnapshotPictureList"/>
    <dgm:cxn modelId="{48111044-9C04-4806-8A4C-10F9701330F8}" type="presOf" srcId="{0E1D14F0-62ED-41C9-9373-04A0E5F9EB48}" destId="{17E75B95-9B54-4C12-B690-3451BD572371}" srcOrd="0" destOrd="0" presId="urn:microsoft.com/office/officeart/2009/3/layout/SnapshotPictureList"/>
    <dgm:cxn modelId="{7B73616D-BD54-4B24-AF42-DDF07691E233}" srcId="{36ECD1E5-93B6-41FE-90B5-4374F9712A5D}" destId="{0E1D14F0-62ED-41C9-9373-04A0E5F9EB48}" srcOrd="0" destOrd="0" parTransId="{90B2A646-73F4-44E1-AD14-B6ABF2196075}" sibTransId="{D251E0AD-0D19-4AAD-9D14-53114B0E3754}"/>
    <dgm:cxn modelId="{E6319FB1-2F27-498C-94CE-590DF57928F0}" type="presOf" srcId="{36ECD1E5-93B6-41FE-90B5-4374F9712A5D}" destId="{12AB8CF0-332D-4ECE-894B-65361BA56AF8}" srcOrd="0" destOrd="0" presId="urn:microsoft.com/office/officeart/2009/3/layout/SnapshotPictureList"/>
    <dgm:cxn modelId="{CD3913D9-611B-48CE-B0A6-A0C80BCA9113}" srcId="{0E1D14F0-62ED-41C9-9373-04A0E5F9EB48}" destId="{6DD0AF53-3A2F-4330-9A40-E77CDE51E706}" srcOrd="0" destOrd="0" parTransId="{BB5EB820-433E-4002-BF46-C37C41869177}" sibTransId="{7E28B883-A4BA-4DF6-885E-3C29A59A1A73}"/>
    <dgm:cxn modelId="{0BC1303C-390E-4CC2-BAC4-025D239BE875}" type="presParOf" srcId="{12AB8CF0-332D-4ECE-894B-65361BA56AF8}" destId="{E285BFA1-CDE0-4B22-AB83-4B6C56CA214E}" srcOrd="0" destOrd="0" presId="urn:microsoft.com/office/officeart/2009/3/layout/SnapshotPictureList"/>
    <dgm:cxn modelId="{174C8AB8-914C-4376-A5C6-913D23AAF98D}" type="presParOf" srcId="{E285BFA1-CDE0-4B22-AB83-4B6C56CA214E}" destId="{46CFD08B-2168-428F-A0F2-E41447676DC0}" srcOrd="0" destOrd="0" presId="urn:microsoft.com/office/officeart/2009/3/layout/SnapshotPictureList"/>
    <dgm:cxn modelId="{5E94A0BF-F331-4359-B5E8-1E3034164A68}" type="presParOf" srcId="{E285BFA1-CDE0-4B22-AB83-4B6C56CA214E}" destId="{17E75B95-9B54-4C12-B690-3451BD572371}" srcOrd="1" destOrd="0" presId="urn:microsoft.com/office/officeart/2009/3/layout/SnapshotPictureList"/>
    <dgm:cxn modelId="{D4C50680-673B-4645-B37B-7E6C55EA4369}" type="presParOf" srcId="{E285BFA1-CDE0-4B22-AB83-4B6C56CA214E}" destId="{021CD529-96EE-4F32-B0A1-06B5C1198469}" srcOrd="2" destOrd="0" presId="urn:microsoft.com/office/officeart/2009/3/layout/SnapshotPictureList"/>
    <dgm:cxn modelId="{FEB0D48C-6B79-404D-88B1-06167849D93C}" type="presParOf" srcId="{E285BFA1-CDE0-4B22-AB83-4B6C56CA214E}" destId="{08ABE347-E0D8-4D9A-8E4D-E677890F79A0}" srcOrd="3" destOrd="0" presId="urn:microsoft.com/office/officeart/2009/3/layout/SnapshotPictureList"/>
    <dgm:cxn modelId="{71E9EAF1-94A2-4A0A-9F4B-434230195D2E}" type="presParOf" srcId="{E285BFA1-CDE0-4B22-AB83-4B6C56CA214E}" destId="{62219CD5-03B5-4F9B-AA58-85BE79A8E11B}" srcOrd="4" destOrd="0" presId="urn:microsoft.com/office/officeart/2009/3/layout/SnapshotPictur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0A4469-9497-4C86-8E7D-550D66C69FCE}"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D9AA47BC-4617-4B00-9AA1-7DA1E55F25C6}">
      <dgm:prSet phldrT="[Text]" custT="1"/>
      <dgm:spPr/>
      <dgm:t>
        <a:bodyPr/>
        <a:lstStyle/>
        <a:p>
          <a:r>
            <a:rPr lang="en-US" sz="1400" b="1" dirty="0"/>
            <a:t>Mental health initiatives:</a:t>
          </a:r>
        </a:p>
      </dgm:t>
    </dgm:pt>
    <dgm:pt modelId="{93DE1BBA-5B88-4189-9955-EBC7E8F63C95}" type="parTrans" cxnId="{297C6030-49BD-40FD-8A5B-23DDA16273BB}">
      <dgm:prSet/>
      <dgm:spPr/>
      <dgm:t>
        <a:bodyPr/>
        <a:lstStyle/>
        <a:p>
          <a:endParaRPr lang="en-US"/>
        </a:p>
      </dgm:t>
    </dgm:pt>
    <dgm:pt modelId="{E201A2E9-1616-4315-86AA-899FEA9448AF}" type="sibTrans" cxnId="{297C6030-49BD-40FD-8A5B-23DDA16273BB}">
      <dgm:prSet/>
      <dgm:spPr/>
      <dgm:t>
        <a:bodyPr/>
        <a:lstStyle/>
        <a:p>
          <a:endParaRPr lang="en-US"/>
        </a:p>
      </dgm:t>
    </dgm:pt>
    <dgm:pt modelId="{36617DFD-AC3D-4589-8853-B13BB3828E23}">
      <dgm:prSet phldrT="[Text]" custT="1"/>
      <dgm:spPr/>
      <dgm:t>
        <a:bodyPr/>
        <a:lstStyle/>
        <a:p>
          <a:r>
            <a:rPr lang="en-US" sz="1400" dirty="0"/>
            <a:t>60% of luxury hotels now offer mental health programs (The Ritz-Carlton, 2024).
50% of hospitality employees prefer flexible work arrangements (UK Hospitality, 2021).</a:t>
          </a:r>
        </a:p>
      </dgm:t>
    </dgm:pt>
    <dgm:pt modelId="{3AE6E0BA-331C-44D0-9575-7C92274640D8}" type="parTrans" cxnId="{CBC4421D-6F8E-4758-9CE5-7680C78FDBF3}">
      <dgm:prSet/>
      <dgm:spPr/>
      <dgm:t>
        <a:bodyPr/>
        <a:lstStyle/>
        <a:p>
          <a:endParaRPr lang="en-US"/>
        </a:p>
      </dgm:t>
    </dgm:pt>
    <dgm:pt modelId="{AF677CD0-2050-4211-BD3B-807BD57D46EE}" type="sibTrans" cxnId="{CBC4421D-6F8E-4758-9CE5-7680C78FDBF3}">
      <dgm:prSet/>
      <dgm:spPr/>
      <dgm:t>
        <a:bodyPr/>
        <a:lstStyle/>
        <a:p>
          <a:endParaRPr lang="en-US"/>
        </a:p>
      </dgm:t>
    </dgm:pt>
    <dgm:pt modelId="{5F31473B-F2F5-4336-86DE-987C99824FCB}" type="pres">
      <dgm:prSet presAssocID="{B40A4469-9497-4C86-8E7D-550D66C69FCE}" presName="Name0" presStyleCnt="0">
        <dgm:presLayoutVars>
          <dgm:chMax/>
          <dgm:chPref/>
          <dgm:dir/>
          <dgm:animLvl val="lvl"/>
        </dgm:presLayoutVars>
      </dgm:prSet>
      <dgm:spPr/>
    </dgm:pt>
    <dgm:pt modelId="{86C96CBA-3032-4308-A533-6779EB756C47}" type="pres">
      <dgm:prSet presAssocID="{D9AA47BC-4617-4B00-9AA1-7DA1E55F25C6}" presName="composite" presStyleCnt="0"/>
      <dgm:spPr/>
    </dgm:pt>
    <dgm:pt modelId="{8A194A73-662F-4A0B-9F02-61E1623E6837}" type="pres">
      <dgm:prSet presAssocID="{D9AA47BC-4617-4B00-9AA1-7DA1E55F25C6}" presName="ParentAccentShape" presStyleLbl="trBgShp" presStyleIdx="0" presStyleCnt="2"/>
      <dgm:spPr/>
    </dgm:pt>
    <dgm:pt modelId="{D9402108-00FF-4A8C-9940-977AB07C6AC6}" type="pres">
      <dgm:prSet presAssocID="{D9AA47BC-4617-4B00-9AA1-7DA1E55F25C6}" presName="ParentText" presStyleLbl="revTx" presStyleIdx="0" presStyleCnt="2">
        <dgm:presLayoutVars>
          <dgm:chMax val="1"/>
          <dgm:chPref val="1"/>
          <dgm:bulletEnabled val="1"/>
        </dgm:presLayoutVars>
      </dgm:prSet>
      <dgm:spPr/>
    </dgm:pt>
    <dgm:pt modelId="{441DBFEA-6B6D-46AA-9395-0BBFE2325373}" type="pres">
      <dgm:prSet presAssocID="{D9AA47BC-4617-4B00-9AA1-7DA1E55F25C6}" presName="ChildText" presStyleLbl="revTx" presStyleIdx="1" presStyleCnt="2">
        <dgm:presLayoutVars>
          <dgm:chMax val="0"/>
          <dgm:chPref val="0"/>
        </dgm:presLayoutVars>
      </dgm:prSet>
      <dgm:spPr/>
    </dgm:pt>
    <dgm:pt modelId="{914916A8-0769-4608-A3E1-750C82A1FD9C}" type="pres">
      <dgm:prSet presAssocID="{D9AA47BC-4617-4B00-9AA1-7DA1E55F25C6}" presName="ChildAccentShape" presStyleLbl="trBgShp" presStyleIdx="1" presStyleCnt="2"/>
      <dgm:spPr/>
    </dgm:pt>
    <dgm:pt modelId="{3F7A2895-1089-4EBF-8526-36659F4C2769}" type="pres">
      <dgm:prSet presAssocID="{D9AA47BC-4617-4B00-9AA1-7DA1E55F25C6}" presName="Image" presStyleLbl="alignImgPlace1" presStyleIdx="0" presStyleCnt="1"/>
      <dgm:spPr>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dgm:spPr>
    </dgm:pt>
  </dgm:ptLst>
  <dgm:cxnLst>
    <dgm:cxn modelId="{4F2BCC00-6EC2-4972-8EE4-CA30468EB733}" type="presOf" srcId="{D9AA47BC-4617-4B00-9AA1-7DA1E55F25C6}" destId="{D9402108-00FF-4A8C-9940-977AB07C6AC6}" srcOrd="0" destOrd="0" presId="urn:microsoft.com/office/officeart/2009/3/layout/SnapshotPictureList"/>
    <dgm:cxn modelId="{8BD39408-846A-4DAA-A53D-F2DB9EB651A6}" type="presOf" srcId="{36617DFD-AC3D-4589-8853-B13BB3828E23}" destId="{441DBFEA-6B6D-46AA-9395-0BBFE2325373}" srcOrd="0" destOrd="0" presId="urn:microsoft.com/office/officeart/2009/3/layout/SnapshotPictureList"/>
    <dgm:cxn modelId="{CBC4421D-6F8E-4758-9CE5-7680C78FDBF3}" srcId="{D9AA47BC-4617-4B00-9AA1-7DA1E55F25C6}" destId="{36617DFD-AC3D-4589-8853-B13BB3828E23}" srcOrd="0" destOrd="0" parTransId="{3AE6E0BA-331C-44D0-9575-7C92274640D8}" sibTransId="{AF677CD0-2050-4211-BD3B-807BD57D46EE}"/>
    <dgm:cxn modelId="{297C6030-49BD-40FD-8A5B-23DDA16273BB}" srcId="{B40A4469-9497-4C86-8E7D-550D66C69FCE}" destId="{D9AA47BC-4617-4B00-9AA1-7DA1E55F25C6}" srcOrd="0" destOrd="0" parTransId="{93DE1BBA-5B88-4189-9955-EBC7E8F63C95}" sibTransId="{E201A2E9-1616-4315-86AA-899FEA9448AF}"/>
    <dgm:cxn modelId="{1A5B3F94-FF17-465C-A106-CD154F73A05B}" type="presOf" srcId="{B40A4469-9497-4C86-8E7D-550D66C69FCE}" destId="{5F31473B-F2F5-4336-86DE-987C99824FCB}" srcOrd="0" destOrd="0" presId="urn:microsoft.com/office/officeart/2009/3/layout/SnapshotPictureList"/>
    <dgm:cxn modelId="{22ABE5F6-A8B2-4E76-A20C-8D0F0C60A6B7}" type="presParOf" srcId="{5F31473B-F2F5-4336-86DE-987C99824FCB}" destId="{86C96CBA-3032-4308-A533-6779EB756C47}" srcOrd="0" destOrd="0" presId="urn:microsoft.com/office/officeart/2009/3/layout/SnapshotPictureList"/>
    <dgm:cxn modelId="{0496E0B7-2E55-48BE-BF07-0997A80A84E9}" type="presParOf" srcId="{86C96CBA-3032-4308-A533-6779EB756C47}" destId="{8A194A73-662F-4A0B-9F02-61E1623E6837}" srcOrd="0" destOrd="0" presId="urn:microsoft.com/office/officeart/2009/3/layout/SnapshotPictureList"/>
    <dgm:cxn modelId="{9E3DE2F8-1949-43F0-ABEB-1E45DAB374F4}" type="presParOf" srcId="{86C96CBA-3032-4308-A533-6779EB756C47}" destId="{D9402108-00FF-4A8C-9940-977AB07C6AC6}" srcOrd="1" destOrd="0" presId="urn:microsoft.com/office/officeart/2009/3/layout/SnapshotPictureList"/>
    <dgm:cxn modelId="{50DC7994-C068-46A9-B666-DE256894E7AF}" type="presParOf" srcId="{86C96CBA-3032-4308-A533-6779EB756C47}" destId="{441DBFEA-6B6D-46AA-9395-0BBFE2325373}" srcOrd="2" destOrd="0" presId="urn:microsoft.com/office/officeart/2009/3/layout/SnapshotPictureList"/>
    <dgm:cxn modelId="{361B1288-15A3-4E57-8048-11CF27F300A0}" type="presParOf" srcId="{86C96CBA-3032-4308-A533-6779EB756C47}" destId="{914916A8-0769-4608-A3E1-750C82A1FD9C}" srcOrd="3" destOrd="0" presId="urn:microsoft.com/office/officeart/2009/3/layout/SnapshotPictureList"/>
    <dgm:cxn modelId="{268ED047-42AC-4671-8388-F5E4CD5CD344}" type="presParOf" srcId="{86C96CBA-3032-4308-A533-6779EB756C47}" destId="{3F7A2895-1089-4EBF-8526-36659F4C2769}" srcOrd="4" destOrd="0" presId="urn:microsoft.com/office/officeart/2009/3/layout/SnapshotPicture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228DC0-859D-48A7-9B44-4B936297406F}" type="doc">
      <dgm:prSet loTypeId="urn:microsoft.com/office/officeart/2005/8/layout/hierarchy3" loCatId="list" qsTypeId="urn:microsoft.com/office/officeart/2005/8/quickstyle/simple1" qsCatId="simple" csTypeId="urn:microsoft.com/office/officeart/2005/8/colors/colorful2" csCatId="colorful" phldr="1"/>
      <dgm:spPr/>
      <dgm:t>
        <a:bodyPr/>
        <a:lstStyle/>
        <a:p>
          <a:endParaRPr lang="en-US"/>
        </a:p>
      </dgm:t>
    </dgm:pt>
    <dgm:pt modelId="{E023AAF9-DD19-4E8C-ACC5-6B7252E6CBBF}">
      <dgm:prSet phldrT="[Text]" custT="1"/>
      <dgm:spPr/>
      <dgm:t>
        <a:bodyPr/>
        <a:lstStyle/>
        <a:p>
          <a:r>
            <a:rPr lang="en-US" sz="1600" dirty="0"/>
            <a:t>Automation adoption</a:t>
          </a:r>
        </a:p>
      </dgm:t>
    </dgm:pt>
    <dgm:pt modelId="{04C1E70F-1B13-4C4D-8CC2-CEB8E151D400}" type="parTrans" cxnId="{044DB584-198D-46B5-BA41-103538BA02ED}">
      <dgm:prSet/>
      <dgm:spPr/>
      <dgm:t>
        <a:bodyPr/>
        <a:lstStyle/>
        <a:p>
          <a:endParaRPr lang="en-US"/>
        </a:p>
      </dgm:t>
    </dgm:pt>
    <dgm:pt modelId="{FFBC5667-0114-41B8-BB76-0FF0CCB836BA}" type="sibTrans" cxnId="{044DB584-198D-46B5-BA41-103538BA02ED}">
      <dgm:prSet/>
      <dgm:spPr/>
      <dgm:t>
        <a:bodyPr/>
        <a:lstStyle/>
        <a:p>
          <a:endParaRPr lang="en-US"/>
        </a:p>
      </dgm:t>
    </dgm:pt>
    <dgm:pt modelId="{4E9DE203-E6C8-410B-B16A-8D4575880B00}">
      <dgm:prSet phldrT="[Text]" custT="1"/>
      <dgm:spPr/>
      <dgm:t>
        <a:bodyPr/>
        <a:lstStyle/>
        <a:p>
          <a:pPr algn="l"/>
          <a:r>
            <a:rPr lang="en-US" sz="1200" dirty="0"/>
            <a:t>25% of UK hotels have implemented robotic housekeeping (Sharma, Singh &amp; </a:t>
          </a:r>
          <a:r>
            <a:rPr lang="en-US" sz="1200" dirty="0" err="1"/>
            <a:t>Tyagi</a:t>
          </a:r>
          <a:r>
            <a:rPr lang="en-US" sz="1200" dirty="0"/>
            <a:t>, 2024).
AI-driven training programs increase staff efficiency by 20% (The Ritz Hotel London, 2024).</a:t>
          </a:r>
        </a:p>
      </dgm:t>
    </dgm:pt>
    <dgm:pt modelId="{542D0DE8-EC3C-430A-A9D7-8294F7837A54}" type="parTrans" cxnId="{A9DB16EF-A1CE-47AB-BC55-6812E0BB0CF0}">
      <dgm:prSet/>
      <dgm:spPr/>
      <dgm:t>
        <a:bodyPr/>
        <a:lstStyle/>
        <a:p>
          <a:endParaRPr lang="en-US"/>
        </a:p>
      </dgm:t>
    </dgm:pt>
    <dgm:pt modelId="{802DCAC0-C74D-4CA7-A5ED-FB8CA4D22E74}" type="sibTrans" cxnId="{A9DB16EF-A1CE-47AB-BC55-6812E0BB0CF0}">
      <dgm:prSet/>
      <dgm:spPr/>
      <dgm:t>
        <a:bodyPr/>
        <a:lstStyle/>
        <a:p>
          <a:endParaRPr lang="en-US"/>
        </a:p>
      </dgm:t>
    </dgm:pt>
    <dgm:pt modelId="{4A320709-F58F-4BE6-A11C-2983494620C2}">
      <dgm:prSet phldrT="[Text]" custT="1"/>
      <dgm:spPr/>
      <dgm:t>
        <a:bodyPr/>
        <a:lstStyle/>
        <a:p>
          <a:r>
            <a:rPr lang="en-US" sz="1600" dirty="0"/>
            <a:t>Labour-saving technology:</a:t>
          </a:r>
        </a:p>
      </dgm:t>
    </dgm:pt>
    <dgm:pt modelId="{8F7C2BAA-D44F-43D4-8C05-8ED0DFA19BDC}" type="parTrans" cxnId="{5EBC4373-C858-4B05-8556-4B770F4BA45D}">
      <dgm:prSet/>
      <dgm:spPr/>
      <dgm:t>
        <a:bodyPr/>
        <a:lstStyle/>
        <a:p>
          <a:endParaRPr lang="en-US"/>
        </a:p>
      </dgm:t>
    </dgm:pt>
    <dgm:pt modelId="{BC3D9C25-6761-46C5-98F1-017FA3DB16D1}" type="sibTrans" cxnId="{5EBC4373-C858-4B05-8556-4B770F4BA45D}">
      <dgm:prSet/>
      <dgm:spPr/>
      <dgm:t>
        <a:bodyPr/>
        <a:lstStyle/>
        <a:p>
          <a:endParaRPr lang="en-US"/>
        </a:p>
      </dgm:t>
    </dgm:pt>
    <dgm:pt modelId="{413AA9C1-7542-4C19-8C42-D86182591725}">
      <dgm:prSet phldrT="[Text]" custT="1"/>
      <dgm:spPr/>
      <dgm:t>
        <a:bodyPr/>
        <a:lstStyle/>
        <a:p>
          <a:pPr algn="l"/>
          <a:r>
            <a:rPr lang="en-US" sz="1200" dirty="0"/>
            <a:t>35% of luxury hotels use AI-driven concierge services (Sharma, Singh &amp; </a:t>
          </a:r>
          <a:r>
            <a:rPr lang="en-US" sz="1200" dirty="0" err="1"/>
            <a:t>Tyagi</a:t>
          </a:r>
          <a:r>
            <a:rPr lang="en-US" sz="1200" dirty="0"/>
            <a:t>, 2024).</a:t>
          </a:r>
        </a:p>
      </dgm:t>
    </dgm:pt>
    <dgm:pt modelId="{2F4642D3-F436-485E-945E-698C39BD019D}" type="parTrans" cxnId="{318DDB6C-FD34-4977-9EA2-74D4A3D3023E}">
      <dgm:prSet/>
      <dgm:spPr/>
      <dgm:t>
        <a:bodyPr/>
        <a:lstStyle/>
        <a:p>
          <a:endParaRPr lang="en-US"/>
        </a:p>
      </dgm:t>
    </dgm:pt>
    <dgm:pt modelId="{2D4CCAA5-A956-49A7-AEB7-29FEE5D05E44}" type="sibTrans" cxnId="{318DDB6C-FD34-4977-9EA2-74D4A3D3023E}">
      <dgm:prSet/>
      <dgm:spPr/>
      <dgm:t>
        <a:bodyPr/>
        <a:lstStyle/>
        <a:p>
          <a:endParaRPr lang="en-US"/>
        </a:p>
      </dgm:t>
    </dgm:pt>
    <dgm:pt modelId="{9CA86540-A5C8-40A3-BE09-769C30CF7365}" type="pres">
      <dgm:prSet presAssocID="{81228DC0-859D-48A7-9B44-4B936297406F}" presName="diagram" presStyleCnt="0">
        <dgm:presLayoutVars>
          <dgm:chPref val="1"/>
          <dgm:dir/>
          <dgm:animOne val="branch"/>
          <dgm:animLvl val="lvl"/>
          <dgm:resizeHandles/>
        </dgm:presLayoutVars>
      </dgm:prSet>
      <dgm:spPr/>
    </dgm:pt>
    <dgm:pt modelId="{9A67B498-0537-4BED-B9B9-6CB300AFD626}" type="pres">
      <dgm:prSet presAssocID="{E023AAF9-DD19-4E8C-ACC5-6B7252E6CBBF}" presName="root" presStyleCnt="0"/>
      <dgm:spPr/>
    </dgm:pt>
    <dgm:pt modelId="{63F63E52-8F08-4FFB-BF8A-28479FC6D393}" type="pres">
      <dgm:prSet presAssocID="{E023AAF9-DD19-4E8C-ACC5-6B7252E6CBBF}" presName="rootComposite" presStyleCnt="0"/>
      <dgm:spPr/>
    </dgm:pt>
    <dgm:pt modelId="{E99C977D-E6A3-4571-BAC6-16BC75039064}" type="pres">
      <dgm:prSet presAssocID="{E023AAF9-DD19-4E8C-ACC5-6B7252E6CBBF}" presName="rootText" presStyleLbl="node1" presStyleIdx="0" presStyleCnt="2"/>
      <dgm:spPr/>
    </dgm:pt>
    <dgm:pt modelId="{EB8B6FC5-A04D-4A4C-B16F-9E7271A0A77D}" type="pres">
      <dgm:prSet presAssocID="{E023AAF9-DD19-4E8C-ACC5-6B7252E6CBBF}" presName="rootConnector" presStyleLbl="node1" presStyleIdx="0" presStyleCnt="2"/>
      <dgm:spPr/>
    </dgm:pt>
    <dgm:pt modelId="{0B367B78-9296-41F6-AF83-00EB2F328CC3}" type="pres">
      <dgm:prSet presAssocID="{E023AAF9-DD19-4E8C-ACC5-6B7252E6CBBF}" presName="childShape" presStyleCnt="0"/>
      <dgm:spPr/>
    </dgm:pt>
    <dgm:pt modelId="{359DE097-58DD-46F0-93FB-207E83594E8D}" type="pres">
      <dgm:prSet presAssocID="{2F4642D3-F436-485E-945E-698C39BD019D}" presName="Name13" presStyleLbl="parChTrans1D2" presStyleIdx="0" presStyleCnt="2"/>
      <dgm:spPr/>
    </dgm:pt>
    <dgm:pt modelId="{C19555DA-9CBE-484B-90FB-17AA233B279E}" type="pres">
      <dgm:prSet presAssocID="{413AA9C1-7542-4C19-8C42-D86182591725}" presName="childText" presStyleLbl="bgAcc1" presStyleIdx="0" presStyleCnt="2">
        <dgm:presLayoutVars>
          <dgm:bulletEnabled val="1"/>
        </dgm:presLayoutVars>
      </dgm:prSet>
      <dgm:spPr/>
    </dgm:pt>
    <dgm:pt modelId="{145CD9CF-743E-413D-BDAF-4B9AE53AB1AB}" type="pres">
      <dgm:prSet presAssocID="{4A320709-F58F-4BE6-A11C-2983494620C2}" presName="root" presStyleCnt="0"/>
      <dgm:spPr/>
    </dgm:pt>
    <dgm:pt modelId="{F0382DD4-0082-4DCA-B1DD-ED635F938DB2}" type="pres">
      <dgm:prSet presAssocID="{4A320709-F58F-4BE6-A11C-2983494620C2}" presName="rootComposite" presStyleCnt="0"/>
      <dgm:spPr/>
    </dgm:pt>
    <dgm:pt modelId="{41928151-60F1-48DC-B03B-A7E28F500970}" type="pres">
      <dgm:prSet presAssocID="{4A320709-F58F-4BE6-A11C-2983494620C2}" presName="rootText" presStyleLbl="node1" presStyleIdx="1" presStyleCnt="2"/>
      <dgm:spPr/>
    </dgm:pt>
    <dgm:pt modelId="{A7075F8C-D4F0-41AD-AF5F-37B5B45B7CCA}" type="pres">
      <dgm:prSet presAssocID="{4A320709-F58F-4BE6-A11C-2983494620C2}" presName="rootConnector" presStyleLbl="node1" presStyleIdx="1" presStyleCnt="2"/>
      <dgm:spPr/>
    </dgm:pt>
    <dgm:pt modelId="{E5FCDCE1-2794-4DBC-A963-A94C8C41F499}" type="pres">
      <dgm:prSet presAssocID="{4A320709-F58F-4BE6-A11C-2983494620C2}" presName="childShape" presStyleCnt="0"/>
      <dgm:spPr/>
    </dgm:pt>
    <dgm:pt modelId="{5479FE17-57B5-4355-A7B3-6929CB3C7190}" type="pres">
      <dgm:prSet presAssocID="{542D0DE8-EC3C-430A-A9D7-8294F7837A54}" presName="Name13" presStyleLbl="parChTrans1D2" presStyleIdx="1" presStyleCnt="2"/>
      <dgm:spPr/>
    </dgm:pt>
    <dgm:pt modelId="{CC953C1F-3D1C-4D2E-8567-6635FBF558FC}" type="pres">
      <dgm:prSet presAssocID="{4E9DE203-E6C8-410B-B16A-8D4575880B00}" presName="childText" presStyleLbl="bgAcc1" presStyleIdx="1" presStyleCnt="2" custScaleY="158338">
        <dgm:presLayoutVars>
          <dgm:bulletEnabled val="1"/>
        </dgm:presLayoutVars>
      </dgm:prSet>
      <dgm:spPr/>
    </dgm:pt>
  </dgm:ptLst>
  <dgm:cxnLst>
    <dgm:cxn modelId="{AD8DE306-3B54-4F75-9688-6A3CF6199B11}" type="presOf" srcId="{2F4642D3-F436-485E-945E-698C39BD019D}" destId="{359DE097-58DD-46F0-93FB-207E83594E8D}" srcOrd="0" destOrd="0" presId="urn:microsoft.com/office/officeart/2005/8/layout/hierarchy3"/>
    <dgm:cxn modelId="{4A354218-A979-44E0-BDA5-17F235C5B51C}" type="presOf" srcId="{4A320709-F58F-4BE6-A11C-2983494620C2}" destId="{A7075F8C-D4F0-41AD-AF5F-37B5B45B7CCA}" srcOrd="1" destOrd="0" presId="urn:microsoft.com/office/officeart/2005/8/layout/hierarchy3"/>
    <dgm:cxn modelId="{F8781323-FCCB-4128-B93D-BBD36C7F9FD8}" type="presOf" srcId="{4E9DE203-E6C8-410B-B16A-8D4575880B00}" destId="{CC953C1F-3D1C-4D2E-8567-6635FBF558FC}" srcOrd="0" destOrd="0" presId="urn:microsoft.com/office/officeart/2005/8/layout/hierarchy3"/>
    <dgm:cxn modelId="{318DDB6C-FD34-4977-9EA2-74D4A3D3023E}" srcId="{E023AAF9-DD19-4E8C-ACC5-6B7252E6CBBF}" destId="{413AA9C1-7542-4C19-8C42-D86182591725}" srcOrd="0" destOrd="0" parTransId="{2F4642D3-F436-485E-945E-698C39BD019D}" sibTransId="{2D4CCAA5-A956-49A7-AEB7-29FEE5D05E44}"/>
    <dgm:cxn modelId="{5EBC4373-C858-4B05-8556-4B770F4BA45D}" srcId="{81228DC0-859D-48A7-9B44-4B936297406F}" destId="{4A320709-F58F-4BE6-A11C-2983494620C2}" srcOrd="1" destOrd="0" parTransId="{8F7C2BAA-D44F-43D4-8C05-8ED0DFA19BDC}" sibTransId="{BC3D9C25-6761-46C5-98F1-017FA3DB16D1}"/>
    <dgm:cxn modelId="{ABC2E75A-A947-42B5-BD80-2A2857EEAA8D}" type="presOf" srcId="{E023AAF9-DD19-4E8C-ACC5-6B7252E6CBBF}" destId="{E99C977D-E6A3-4571-BAC6-16BC75039064}" srcOrd="0" destOrd="0" presId="urn:microsoft.com/office/officeart/2005/8/layout/hierarchy3"/>
    <dgm:cxn modelId="{044DB584-198D-46B5-BA41-103538BA02ED}" srcId="{81228DC0-859D-48A7-9B44-4B936297406F}" destId="{E023AAF9-DD19-4E8C-ACC5-6B7252E6CBBF}" srcOrd="0" destOrd="0" parTransId="{04C1E70F-1B13-4C4D-8CC2-CEB8E151D400}" sibTransId="{FFBC5667-0114-41B8-BB76-0FF0CCB836BA}"/>
    <dgm:cxn modelId="{D7139EA4-D0A5-4399-9F4E-90CA6334F611}" type="presOf" srcId="{81228DC0-859D-48A7-9B44-4B936297406F}" destId="{9CA86540-A5C8-40A3-BE09-769C30CF7365}" srcOrd="0" destOrd="0" presId="urn:microsoft.com/office/officeart/2005/8/layout/hierarchy3"/>
    <dgm:cxn modelId="{622055D1-7759-4B9B-8558-CE25DD5D4709}" type="presOf" srcId="{E023AAF9-DD19-4E8C-ACC5-6B7252E6CBBF}" destId="{EB8B6FC5-A04D-4A4C-B16F-9E7271A0A77D}" srcOrd="1" destOrd="0" presId="urn:microsoft.com/office/officeart/2005/8/layout/hierarchy3"/>
    <dgm:cxn modelId="{D32C85E7-D3E4-4F41-8132-847A4C84AC5B}" type="presOf" srcId="{413AA9C1-7542-4C19-8C42-D86182591725}" destId="{C19555DA-9CBE-484B-90FB-17AA233B279E}" srcOrd="0" destOrd="0" presId="urn:microsoft.com/office/officeart/2005/8/layout/hierarchy3"/>
    <dgm:cxn modelId="{465690E9-291B-4532-9FEF-11F07318E691}" type="presOf" srcId="{542D0DE8-EC3C-430A-A9D7-8294F7837A54}" destId="{5479FE17-57B5-4355-A7B3-6929CB3C7190}" srcOrd="0" destOrd="0" presId="urn:microsoft.com/office/officeart/2005/8/layout/hierarchy3"/>
    <dgm:cxn modelId="{A9DB16EF-A1CE-47AB-BC55-6812E0BB0CF0}" srcId="{4A320709-F58F-4BE6-A11C-2983494620C2}" destId="{4E9DE203-E6C8-410B-B16A-8D4575880B00}" srcOrd="0" destOrd="0" parTransId="{542D0DE8-EC3C-430A-A9D7-8294F7837A54}" sibTransId="{802DCAC0-C74D-4CA7-A5ED-FB8CA4D22E74}"/>
    <dgm:cxn modelId="{1AE596FC-88C3-4F95-A178-3DD00B756292}" type="presOf" srcId="{4A320709-F58F-4BE6-A11C-2983494620C2}" destId="{41928151-60F1-48DC-B03B-A7E28F500970}" srcOrd="0" destOrd="0" presId="urn:microsoft.com/office/officeart/2005/8/layout/hierarchy3"/>
    <dgm:cxn modelId="{E7EC7A7D-EC22-4B01-938B-EA30B13D9348}" type="presParOf" srcId="{9CA86540-A5C8-40A3-BE09-769C30CF7365}" destId="{9A67B498-0537-4BED-B9B9-6CB300AFD626}" srcOrd="0" destOrd="0" presId="urn:microsoft.com/office/officeart/2005/8/layout/hierarchy3"/>
    <dgm:cxn modelId="{75A614B3-6EE1-4AA6-972C-E76CDDABFE0C}" type="presParOf" srcId="{9A67B498-0537-4BED-B9B9-6CB300AFD626}" destId="{63F63E52-8F08-4FFB-BF8A-28479FC6D393}" srcOrd="0" destOrd="0" presId="urn:microsoft.com/office/officeart/2005/8/layout/hierarchy3"/>
    <dgm:cxn modelId="{B50B41A8-5C9A-4000-87C5-CAF54B4BB6CE}" type="presParOf" srcId="{63F63E52-8F08-4FFB-BF8A-28479FC6D393}" destId="{E99C977D-E6A3-4571-BAC6-16BC75039064}" srcOrd="0" destOrd="0" presId="urn:microsoft.com/office/officeart/2005/8/layout/hierarchy3"/>
    <dgm:cxn modelId="{6BC9A74A-AD21-4A09-82F5-FA02B6F61C11}" type="presParOf" srcId="{63F63E52-8F08-4FFB-BF8A-28479FC6D393}" destId="{EB8B6FC5-A04D-4A4C-B16F-9E7271A0A77D}" srcOrd="1" destOrd="0" presId="urn:microsoft.com/office/officeart/2005/8/layout/hierarchy3"/>
    <dgm:cxn modelId="{D3C78A66-9AB8-4218-9F57-AF2C1025669E}" type="presParOf" srcId="{9A67B498-0537-4BED-B9B9-6CB300AFD626}" destId="{0B367B78-9296-41F6-AF83-00EB2F328CC3}" srcOrd="1" destOrd="0" presId="urn:microsoft.com/office/officeart/2005/8/layout/hierarchy3"/>
    <dgm:cxn modelId="{F4B68459-0995-41B5-8B60-6EF8A2E5D456}" type="presParOf" srcId="{0B367B78-9296-41F6-AF83-00EB2F328CC3}" destId="{359DE097-58DD-46F0-93FB-207E83594E8D}" srcOrd="0" destOrd="0" presId="urn:microsoft.com/office/officeart/2005/8/layout/hierarchy3"/>
    <dgm:cxn modelId="{0FF8B742-AFAB-4C4E-A408-51297529ADF3}" type="presParOf" srcId="{0B367B78-9296-41F6-AF83-00EB2F328CC3}" destId="{C19555DA-9CBE-484B-90FB-17AA233B279E}" srcOrd="1" destOrd="0" presId="urn:microsoft.com/office/officeart/2005/8/layout/hierarchy3"/>
    <dgm:cxn modelId="{E3654EB3-CF08-4F7D-81D2-650F010A3452}" type="presParOf" srcId="{9CA86540-A5C8-40A3-BE09-769C30CF7365}" destId="{145CD9CF-743E-413D-BDAF-4B9AE53AB1AB}" srcOrd="1" destOrd="0" presId="urn:microsoft.com/office/officeart/2005/8/layout/hierarchy3"/>
    <dgm:cxn modelId="{7DA7EFB9-60C6-4B34-A0FF-CAEB7D97A037}" type="presParOf" srcId="{145CD9CF-743E-413D-BDAF-4B9AE53AB1AB}" destId="{F0382DD4-0082-4DCA-B1DD-ED635F938DB2}" srcOrd="0" destOrd="0" presId="urn:microsoft.com/office/officeart/2005/8/layout/hierarchy3"/>
    <dgm:cxn modelId="{5A3869B7-543A-42E9-BEFF-C4A8200199E7}" type="presParOf" srcId="{F0382DD4-0082-4DCA-B1DD-ED635F938DB2}" destId="{41928151-60F1-48DC-B03B-A7E28F500970}" srcOrd="0" destOrd="0" presId="urn:microsoft.com/office/officeart/2005/8/layout/hierarchy3"/>
    <dgm:cxn modelId="{C96CD8A1-A350-49D0-98B9-34B49436431B}" type="presParOf" srcId="{F0382DD4-0082-4DCA-B1DD-ED635F938DB2}" destId="{A7075F8C-D4F0-41AD-AF5F-37B5B45B7CCA}" srcOrd="1" destOrd="0" presId="urn:microsoft.com/office/officeart/2005/8/layout/hierarchy3"/>
    <dgm:cxn modelId="{CFD62F97-08B9-4388-AC75-CC526A95B971}" type="presParOf" srcId="{145CD9CF-743E-413D-BDAF-4B9AE53AB1AB}" destId="{E5FCDCE1-2794-4DBC-A963-A94C8C41F499}" srcOrd="1" destOrd="0" presId="urn:microsoft.com/office/officeart/2005/8/layout/hierarchy3"/>
    <dgm:cxn modelId="{2B442850-4E28-4A7F-B61F-62E76F3C6483}" type="presParOf" srcId="{E5FCDCE1-2794-4DBC-A963-A94C8C41F499}" destId="{5479FE17-57B5-4355-A7B3-6929CB3C7190}" srcOrd="0" destOrd="0" presId="urn:microsoft.com/office/officeart/2005/8/layout/hierarchy3"/>
    <dgm:cxn modelId="{6402FF44-6131-4D99-9070-4A94C2D2C349}" type="presParOf" srcId="{E5FCDCE1-2794-4DBC-A963-A94C8C41F499}" destId="{CC953C1F-3D1C-4D2E-8567-6635FBF558FC}"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9F2DE1F-7A95-4442-9C2A-A751F6BD2196}"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794FAA9D-8AAC-4C4E-892C-F30F086732C7}">
      <dgm:prSet phldrT="[Text]" custT="1"/>
      <dgm:spPr/>
      <dgm:t>
        <a:bodyPr/>
        <a:lstStyle/>
        <a:p>
          <a:r>
            <a:rPr lang="en-US" sz="2000" dirty="0"/>
            <a:t>Adaption of appropriate strategies</a:t>
          </a:r>
        </a:p>
      </dgm:t>
    </dgm:pt>
    <dgm:pt modelId="{5B0622B4-33EB-4446-9EB0-C7205213B154}" type="parTrans" cxnId="{9F1DD6E9-3DB1-4C61-905B-908F8E2649CD}">
      <dgm:prSet/>
      <dgm:spPr/>
      <dgm:t>
        <a:bodyPr/>
        <a:lstStyle/>
        <a:p>
          <a:endParaRPr lang="en-US"/>
        </a:p>
      </dgm:t>
    </dgm:pt>
    <dgm:pt modelId="{533CE3DA-3568-4E1A-A864-503D62A8465E}" type="sibTrans" cxnId="{9F1DD6E9-3DB1-4C61-905B-908F8E2649CD}">
      <dgm:prSet/>
      <dgm:spPr/>
      <dgm:t>
        <a:bodyPr/>
        <a:lstStyle/>
        <a:p>
          <a:endParaRPr lang="en-US"/>
        </a:p>
      </dgm:t>
    </dgm:pt>
    <dgm:pt modelId="{C3006AFF-723D-4A8A-A2FD-525746E7B87F}">
      <dgm:prSet phldrT="[Text]" custT="1"/>
      <dgm:spPr/>
      <dgm:t>
        <a:bodyPr/>
        <a:lstStyle/>
        <a:p>
          <a:r>
            <a:rPr lang="en-US" sz="1800" dirty="0"/>
            <a:t>Labour shortages remain a major issue.
Brexit, COVID-19, and job dissatisfaction drive workforce gaps.
Balanced strategies needed for wages, automation, and retention.
</a:t>
          </a:r>
          <a:endParaRPr lang="en-US" dirty="0"/>
        </a:p>
      </dgm:t>
    </dgm:pt>
    <dgm:pt modelId="{A52450AF-9710-4B79-9009-A4A89E6834D0}" type="parTrans" cxnId="{D5B79BF8-0931-4513-A306-B41959BE1F91}">
      <dgm:prSet/>
      <dgm:spPr/>
      <dgm:t>
        <a:bodyPr/>
        <a:lstStyle/>
        <a:p>
          <a:endParaRPr lang="en-US"/>
        </a:p>
      </dgm:t>
    </dgm:pt>
    <dgm:pt modelId="{A0306884-6E1E-423B-902A-1B982D0018C8}" type="sibTrans" cxnId="{D5B79BF8-0931-4513-A306-B41959BE1F91}">
      <dgm:prSet/>
      <dgm:spPr/>
      <dgm:t>
        <a:bodyPr/>
        <a:lstStyle/>
        <a:p>
          <a:endParaRPr lang="en-US"/>
        </a:p>
      </dgm:t>
    </dgm:pt>
    <dgm:pt modelId="{09EC80BD-8C98-48FA-A92F-BBA3691C38A0}" type="pres">
      <dgm:prSet presAssocID="{29F2DE1F-7A95-4442-9C2A-A751F6BD2196}" presName="Name0" presStyleCnt="0">
        <dgm:presLayoutVars>
          <dgm:chMax/>
          <dgm:chPref/>
          <dgm:dir/>
          <dgm:animLvl val="lvl"/>
        </dgm:presLayoutVars>
      </dgm:prSet>
      <dgm:spPr/>
    </dgm:pt>
    <dgm:pt modelId="{26B89997-173D-477B-A3BE-009FD05E3DF1}" type="pres">
      <dgm:prSet presAssocID="{794FAA9D-8AAC-4C4E-892C-F30F086732C7}" presName="composite" presStyleCnt="0"/>
      <dgm:spPr/>
    </dgm:pt>
    <dgm:pt modelId="{4C48D613-26EF-49EB-8153-CA9F1CE5CE29}" type="pres">
      <dgm:prSet presAssocID="{794FAA9D-8AAC-4C4E-892C-F30F086732C7}" presName="ParentAccentShape" presStyleLbl="trBgShp" presStyleIdx="0" presStyleCnt="2"/>
      <dgm:spPr/>
    </dgm:pt>
    <dgm:pt modelId="{6D8B2D58-FAD4-4165-92EB-5CBB2C78E70E}" type="pres">
      <dgm:prSet presAssocID="{794FAA9D-8AAC-4C4E-892C-F30F086732C7}" presName="ParentText" presStyleLbl="revTx" presStyleIdx="0" presStyleCnt="2">
        <dgm:presLayoutVars>
          <dgm:chMax val="1"/>
          <dgm:chPref val="1"/>
          <dgm:bulletEnabled val="1"/>
        </dgm:presLayoutVars>
      </dgm:prSet>
      <dgm:spPr/>
    </dgm:pt>
    <dgm:pt modelId="{D1457379-3FA6-4522-953F-B90025155530}" type="pres">
      <dgm:prSet presAssocID="{794FAA9D-8AAC-4C4E-892C-F30F086732C7}" presName="ChildText" presStyleLbl="revTx" presStyleIdx="1" presStyleCnt="2">
        <dgm:presLayoutVars>
          <dgm:chMax val="0"/>
          <dgm:chPref val="0"/>
        </dgm:presLayoutVars>
      </dgm:prSet>
      <dgm:spPr/>
    </dgm:pt>
    <dgm:pt modelId="{9024F60C-B7C9-42A8-88DA-045DD0056CC5}" type="pres">
      <dgm:prSet presAssocID="{794FAA9D-8AAC-4C4E-892C-F30F086732C7}" presName="ChildAccentShape" presStyleLbl="trBgShp" presStyleIdx="1" presStyleCnt="2"/>
      <dgm:spPr/>
    </dgm:pt>
    <dgm:pt modelId="{AC1030A9-0F0F-411D-8850-F8B77CC12680}" type="pres">
      <dgm:prSet presAssocID="{794FAA9D-8AAC-4C4E-892C-F30F086732C7}" presName="Image" presStyleLbl="alignImgPlace1" presStyleIdx="0" presStyleCnt="1"/>
      <dgm:spPr>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dgm:spPr>
    </dgm:pt>
  </dgm:ptLst>
  <dgm:cxnLst>
    <dgm:cxn modelId="{202F8805-BE71-4A9A-96A7-5BAA4C9CC0F0}" type="presOf" srcId="{C3006AFF-723D-4A8A-A2FD-525746E7B87F}" destId="{D1457379-3FA6-4522-953F-B90025155530}" srcOrd="0" destOrd="0" presId="urn:microsoft.com/office/officeart/2009/3/layout/SnapshotPictureList"/>
    <dgm:cxn modelId="{222E5896-CFF9-4764-8AC2-570BADAF7BEB}" type="presOf" srcId="{29F2DE1F-7A95-4442-9C2A-A751F6BD2196}" destId="{09EC80BD-8C98-48FA-A92F-BBA3691C38A0}" srcOrd="0" destOrd="0" presId="urn:microsoft.com/office/officeart/2009/3/layout/SnapshotPictureList"/>
    <dgm:cxn modelId="{FDF53BD5-30C3-4F7B-ADDE-80DAFD3DCC30}" type="presOf" srcId="{794FAA9D-8AAC-4C4E-892C-F30F086732C7}" destId="{6D8B2D58-FAD4-4165-92EB-5CBB2C78E70E}" srcOrd="0" destOrd="0" presId="urn:microsoft.com/office/officeart/2009/3/layout/SnapshotPictureList"/>
    <dgm:cxn modelId="{9F1DD6E9-3DB1-4C61-905B-908F8E2649CD}" srcId="{29F2DE1F-7A95-4442-9C2A-A751F6BD2196}" destId="{794FAA9D-8AAC-4C4E-892C-F30F086732C7}" srcOrd="0" destOrd="0" parTransId="{5B0622B4-33EB-4446-9EB0-C7205213B154}" sibTransId="{533CE3DA-3568-4E1A-A864-503D62A8465E}"/>
    <dgm:cxn modelId="{D5B79BF8-0931-4513-A306-B41959BE1F91}" srcId="{794FAA9D-8AAC-4C4E-892C-F30F086732C7}" destId="{C3006AFF-723D-4A8A-A2FD-525746E7B87F}" srcOrd="0" destOrd="0" parTransId="{A52450AF-9710-4B79-9009-A4A89E6834D0}" sibTransId="{A0306884-6E1E-423B-902A-1B982D0018C8}"/>
    <dgm:cxn modelId="{78835DA0-1CA8-495E-BC09-47B32419F590}" type="presParOf" srcId="{09EC80BD-8C98-48FA-A92F-BBA3691C38A0}" destId="{26B89997-173D-477B-A3BE-009FD05E3DF1}" srcOrd="0" destOrd="0" presId="urn:microsoft.com/office/officeart/2009/3/layout/SnapshotPictureList"/>
    <dgm:cxn modelId="{353BBB0F-D1D0-41D9-8D44-9DFE8AA96496}" type="presParOf" srcId="{26B89997-173D-477B-A3BE-009FD05E3DF1}" destId="{4C48D613-26EF-49EB-8153-CA9F1CE5CE29}" srcOrd="0" destOrd="0" presId="urn:microsoft.com/office/officeart/2009/3/layout/SnapshotPictureList"/>
    <dgm:cxn modelId="{BD88FF9B-6551-4354-88EB-8EAE0782A81F}" type="presParOf" srcId="{26B89997-173D-477B-A3BE-009FD05E3DF1}" destId="{6D8B2D58-FAD4-4165-92EB-5CBB2C78E70E}" srcOrd="1" destOrd="0" presId="urn:microsoft.com/office/officeart/2009/3/layout/SnapshotPictureList"/>
    <dgm:cxn modelId="{32424482-8D50-45DA-BDA7-0B44253DF24C}" type="presParOf" srcId="{26B89997-173D-477B-A3BE-009FD05E3DF1}" destId="{D1457379-3FA6-4522-953F-B90025155530}" srcOrd="2" destOrd="0" presId="urn:microsoft.com/office/officeart/2009/3/layout/SnapshotPictureList"/>
    <dgm:cxn modelId="{481D3EE4-97AB-40B4-A8A2-024C46FA83E6}" type="presParOf" srcId="{26B89997-173D-477B-A3BE-009FD05E3DF1}" destId="{9024F60C-B7C9-42A8-88DA-045DD0056CC5}" srcOrd="3" destOrd="0" presId="urn:microsoft.com/office/officeart/2009/3/layout/SnapshotPictureList"/>
    <dgm:cxn modelId="{950792DC-08C3-4E2B-AB02-0016DFD9F05F}" type="presParOf" srcId="{26B89997-173D-477B-A3BE-009FD05E3DF1}" destId="{AC1030A9-0F0F-411D-8850-F8B77CC12680}" srcOrd="4" destOrd="0" presId="urn:microsoft.com/office/officeart/2009/3/layout/SnapshotPictur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A813149-E8E1-4E94-8330-4633A95DE6E4}"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B6C6DE81-A9D1-42F9-B20E-9697FF3459D7}">
      <dgm:prSet phldrT="[Text]" custT="1"/>
      <dgm:spPr/>
      <dgm:t>
        <a:bodyPr/>
        <a:lstStyle/>
        <a:p>
          <a:r>
            <a:rPr lang="en-US" sz="1600" dirty="0"/>
            <a:t>Advocate for specialised hospitality visas (</a:t>
          </a:r>
          <a:r>
            <a:rPr lang="en-US" sz="1600" dirty="0" err="1"/>
            <a:t>Spital</a:t>
          </a:r>
          <a:r>
            <a:rPr lang="en-US" sz="1600" dirty="0"/>
            <a:t> &amp; </a:t>
          </a:r>
          <a:r>
            <a:rPr lang="en-US" sz="1600" dirty="0" err="1"/>
            <a:t>Aerssen</a:t>
          </a:r>
          <a:r>
            <a:rPr lang="en-US" sz="1600" dirty="0"/>
            <a:t>, 2023).</a:t>
          </a:r>
        </a:p>
      </dgm:t>
    </dgm:pt>
    <dgm:pt modelId="{7942FAD1-0D82-4499-9979-5B4980A60296}" type="parTrans" cxnId="{1422B624-4554-4530-A7C2-A8AF0EA08B3A}">
      <dgm:prSet/>
      <dgm:spPr/>
      <dgm:t>
        <a:bodyPr/>
        <a:lstStyle/>
        <a:p>
          <a:endParaRPr lang="en-US"/>
        </a:p>
      </dgm:t>
    </dgm:pt>
    <dgm:pt modelId="{1BDDFB21-29EA-45D6-A706-89E466A1579B}" type="sibTrans" cxnId="{1422B624-4554-4530-A7C2-A8AF0EA08B3A}">
      <dgm:prSet/>
      <dgm:spPr/>
      <dgm:t>
        <a:bodyPr/>
        <a:lstStyle/>
        <a:p>
          <a:endParaRPr lang="en-US"/>
        </a:p>
      </dgm:t>
    </dgm:pt>
    <dgm:pt modelId="{34E8A678-F4B3-46F7-9ABE-1719249A0BE2}">
      <dgm:prSet phldrT="[Text]" custT="1"/>
      <dgm:spPr/>
      <dgm:t>
        <a:bodyPr/>
        <a:lstStyle/>
        <a:p>
          <a:r>
            <a:rPr lang="en-US" sz="1600" dirty="0"/>
            <a:t>Improve workforce strategies with better training and benefits.</a:t>
          </a:r>
        </a:p>
      </dgm:t>
    </dgm:pt>
    <dgm:pt modelId="{23168C0D-5EF2-4046-9C78-EA8A50F603FB}" type="parTrans" cxnId="{03DD1CD7-8A74-4AF8-9793-515E35135398}">
      <dgm:prSet/>
      <dgm:spPr/>
      <dgm:t>
        <a:bodyPr/>
        <a:lstStyle/>
        <a:p>
          <a:endParaRPr lang="en-US"/>
        </a:p>
      </dgm:t>
    </dgm:pt>
    <dgm:pt modelId="{1A7F8FA6-B385-43AF-A630-78B7AB7EC7E2}" type="sibTrans" cxnId="{03DD1CD7-8A74-4AF8-9793-515E35135398}">
      <dgm:prSet/>
      <dgm:spPr/>
      <dgm:t>
        <a:bodyPr/>
        <a:lstStyle/>
        <a:p>
          <a:endParaRPr lang="en-US"/>
        </a:p>
      </dgm:t>
    </dgm:pt>
    <dgm:pt modelId="{0FFFD230-525F-4E40-A487-0CF0B0F666E6}">
      <dgm:prSet phldrT="[Text]" custT="1"/>
      <dgm:spPr/>
      <dgm:t>
        <a:bodyPr/>
        <a:lstStyle/>
        <a:p>
          <a:r>
            <a:rPr lang="en-US" sz="1600" dirty="0"/>
            <a:t>Balance technology with human service.</a:t>
          </a:r>
        </a:p>
      </dgm:t>
    </dgm:pt>
    <dgm:pt modelId="{F97673F2-7C8F-4115-A0C4-528C957C0BE6}" type="parTrans" cxnId="{8C81C9C7-D003-4D01-A776-33D9337E0F4F}">
      <dgm:prSet/>
      <dgm:spPr/>
      <dgm:t>
        <a:bodyPr/>
        <a:lstStyle/>
        <a:p>
          <a:endParaRPr lang="en-US"/>
        </a:p>
      </dgm:t>
    </dgm:pt>
    <dgm:pt modelId="{8071E61F-5C1B-4517-826F-1224022FF184}" type="sibTrans" cxnId="{8C81C9C7-D003-4D01-A776-33D9337E0F4F}">
      <dgm:prSet/>
      <dgm:spPr/>
      <dgm:t>
        <a:bodyPr/>
        <a:lstStyle/>
        <a:p>
          <a:endParaRPr lang="en-US"/>
        </a:p>
      </dgm:t>
    </dgm:pt>
    <dgm:pt modelId="{0501A0B7-BC06-4938-AB6C-51EF7B12FB0B}">
      <dgm:prSet phldrT="[Text]" custT="1"/>
      <dgm:spPr/>
      <dgm:t>
        <a:bodyPr/>
        <a:lstStyle/>
        <a:p>
          <a:r>
            <a:rPr lang="en-US" sz="1600" dirty="0"/>
            <a:t>Enhance workplace flexibility.</a:t>
          </a:r>
        </a:p>
      </dgm:t>
    </dgm:pt>
    <dgm:pt modelId="{C2D9E152-E768-42B3-AB87-5BBDB07C4870}" type="parTrans" cxnId="{CDC016E5-FC53-4CCE-86E6-D3271DCAFC59}">
      <dgm:prSet/>
      <dgm:spPr/>
      <dgm:t>
        <a:bodyPr/>
        <a:lstStyle/>
        <a:p>
          <a:endParaRPr lang="en-US"/>
        </a:p>
      </dgm:t>
    </dgm:pt>
    <dgm:pt modelId="{01815939-AE1F-4116-BB09-B3E74A220138}" type="sibTrans" cxnId="{CDC016E5-FC53-4CCE-86E6-D3271DCAFC59}">
      <dgm:prSet/>
      <dgm:spPr/>
      <dgm:t>
        <a:bodyPr/>
        <a:lstStyle/>
        <a:p>
          <a:endParaRPr lang="en-US"/>
        </a:p>
      </dgm:t>
    </dgm:pt>
    <dgm:pt modelId="{10C55EB5-81D7-465F-93BE-496227BC65B9}" type="pres">
      <dgm:prSet presAssocID="{2A813149-E8E1-4E94-8330-4633A95DE6E4}" presName="linear" presStyleCnt="0">
        <dgm:presLayoutVars>
          <dgm:dir/>
          <dgm:animLvl val="lvl"/>
          <dgm:resizeHandles val="exact"/>
        </dgm:presLayoutVars>
      </dgm:prSet>
      <dgm:spPr/>
    </dgm:pt>
    <dgm:pt modelId="{DD96678E-7E7D-4156-A21B-6FAE25DABD1D}" type="pres">
      <dgm:prSet presAssocID="{B6C6DE81-A9D1-42F9-B20E-9697FF3459D7}" presName="parentLin" presStyleCnt="0"/>
      <dgm:spPr/>
    </dgm:pt>
    <dgm:pt modelId="{323A576F-FEDD-460E-A4C0-0C198A723559}" type="pres">
      <dgm:prSet presAssocID="{B6C6DE81-A9D1-42F9-B20E-9697FF3459D7}" presName="parentLeftMargin" presStyleLbl="node1" presStyleIdx="0" presStyleCnt="4"/>
      <dgm:spPr/>
    </dgm:pt>
    <dgm:pt modelId="{3D53A157-1A28-42B2-8BFC-CBBBC5767D1F}" type="pres">
      <dgm:prSet presAssocID="{B6C6DE81-A9D1-42F9-B20E-9697FF3459D7}" presName="parentText" presStyleLbl="node1" presStyleIdx="0" presStyleCnt="4">
        <dgm:presLayoutVars>
          <dgm:chMax val="0"/>
          <dgm:bulletEnabled val="1"/>
        </dgm:presLayoutVars>
      </dgm:prSet>
      <dgm:spPr/>
    </dgm:pt>
    <dgm:pt modelId="{E8C2579A-7F76-4606-8CCC-8872B1FCD429}" type="pres">
      <dgm:prSet presAssocID="{B6C6DE81-A9D1-42F9-B20E-9697FF3459D7}" presName="negativeSpace" presStyleCnt="0"/>
      <dgm:spPr/>
    </dgm:pt>
    <dgm:pt modelId="{1E3735A5-12AD-40E8-A676-33EA8B6D8135}" type="pres">
      <dgm:prSet presAssocID="{B6C6DE81-A9D1-42F9-B20E-9697FF3459D7}" presName="childText" presStyleLbl="conFgAcc1" presStyleIdx="0" presStyleCnt="4">
        <dgm:presLayoutVars>
          <dgm:bulletEnabled val="1"/>
        </dgm:presLayoutVars>
      </dgm:prSet>
      <dgm:spPr/>
    </dgm:pt>
    <dgm:pt modelId="{B40A6D86-D8A2-44B8-B85B-1EB3CB76D502}" type="pres">
      <dgm:prSet presAssocID="{1BDDFB21-29EA-45D6-A706-89E466A1579B}" presName="spaceBetweenRectangles" presStyleCnt="0"/>
      <dgm:spPr/>
    </dgm:pt>
    <dgm:pt modelId="{769B8308-A7BE-4071-8878-01BB38986803}" type="pres">
      <dgm:prSet presAssocID="{34E8A678-F4B3-46F7-9ABE-1719249A0BE2}" presName="parentLin" presStyleCnt="0"/>
      <dgm:spPr/>
    </dgm:pt>
    <dgm:pt modelId="{E5FA8432-4B48-410B-919D-8D71AC9EF845}" type="pres">
      <dgm:prSet presAssocID="{34E8A678-F4B3-46F7-9ABE-1719249A0BE2}" presName="parentLeftMargin" presStyleLbl="node1" presStyleIdx="0" presStyleCnt="4"/>
      <dgm:spPr/>
    </dgm:pt>
    <dgm:pt modelId="{015E531A-02E3-485E-A324-3E582FD40C34}" type="pres">
      <dgm:prSet presAssocID="{34E8A678-F4B3-46F7-9ABE-1719249A0BE2}" presName="parentText" presStyleLbl="node1" presStyleIdx="1" presStyleCnt="4">
        <dgm:presLayoutVars>
          <dgm:chMax val="0"/>
          <dgm:bulletEnabled val="1"/>
        </dgm:presLayoutVars>
      </dgm:prSet>
      <dgm:spPr/>
    </dgm:pt>
    <dgm:pt modelId="{E35D8766-3B96-464F-AE41-F92C20A33860}" type="pres">
      <dgm:prSet presAssocID="{34E8A678-F4B3-46F7-9ABE-1719249A0BE2}" presName="negativeSpace" presStyleCnt="0"/>
      <dgm:spPr/>
    </dgm:pt>
    <dgm:pt modelId="{5D302FB2-09F1-43AC-86FA-9B2344046F05}" type="pres">
      <dgm:prSet presAssocID="{34E8A678-F4B3-46F7-9ABE-1719249A0BE2}" presName="childText" presStyleLbl="conFgAcc1" presStyleIdx="1" presStyleCnt="4">
        <dgm:presLayoutVars>
          <dgm:bulletEnabled val="1"/>
        </dgm:presLayoutVars>
      </dgm:prSet>
      <dgm:spPr/>
    </dgm:pt>
    <dgm:pt modelId="{BF32484D-D11C-4553-B7A3-D0310F1FA311}" type="pres">
      <dgm:prSet presAssocID="{1A7F8FA6-B385-43AF-A630-78B7AB7EC7E2}" presName="spaceBetweenRectangles" presStyleCnt="0"/>
      <dgm:spPr/>
    </dgm:pt>
    <dgm:pt modelId="{4402D862-F9CB-4662-832C-F828483BCD64}" type="pres">
      <dgm:prSet presAssocID="{0FFFD230-525F-4E40-A487-0CF0B0F666E6}" presName="parentLin" presStyleCnt="0"/>
      <dgm:spPr/>
    </dgm:pt>
    <dgm:pt modelId="{0B1DD30B-8F88-49F0-A274-B96002E55272}" type="pres">
      <dgm:prSet presAssocID="{0FFFD230-525F-4E40-A487-0CF0B0F666E6}" presName="parentLeftMargin" presStyleLbl="node1" presStyleIdx="1" presStyleCnt="4"/>
      <dgm:spPr/>
    </dgm:pt>
    <dgm:pt modelId="{A048FAAC-357C-406E-826E-238EEF3FD356}" type="pres">
      <dgm:prSet presAssocID="{0FFFD230-525F-4E40-A487-0CF0B0F666E6}" presName="parentText" presStyleLbl="node1" presStyleIdx="2" presStyleCnt="4">
        <dgm:presLayoutVars>
          <dgm:chMax val="0"/>
          <dgm:bulletEnabled val="1"/>
        </dgm:presLayoutVars>
      </dgm:prSet>
      <dgm:spPr/>
    </dgm:pt>
    <dgm:pt modelId="{FA345FBA-123A-4D06-B1EA-AA83446DDA9C}" type="pres">
      <dgm:prSet presAssocID="{0FFFD230-525F-4E40-A487-0CF0B0F666E6}" presName="negativeSpace" presStyleCnt="0"/>
      <dgm:spPr/>
    </dgm:pt>
    <dgm:pt modelId="{5853D5A7-ED9E-4F56-AED3-DDDBB70A56A6}" type="pres">
      <dgm:prSet presAssocID="{0FFFD230-525F-4E40-A487-0CF0B0F666E6}" presName="childText" presStyleLbl="conFgAcc1" presStyleIdx="2" presStyleCnt="4">
        <dgm:presLayoutVars>
          <dgm:bulletEnabled val="1"/>
        </dgm:presLayoutVars>
      </dgm:prSet>
      <dgm:spPr/>
    </dgm:pt>
    <dgm:pt modelId="{0F074859-28D8-4A77-9731-672524F6C744}" type="pres">
      <dgm:prSet presAssocID="{8071E61F-5C1B-4517-826F-1224022FF184}" presName="spaceBetweenRectangles" presStyleCnt="0"/>
      <dgm:spPr/>
    </dgm:pt>
    <dgm:pt modelId="{D6ABB439-6129-47A1-B76E-17AABC247310}" type="pres">
      <dgm:prSet presAssocID="{0501A0B7-BC06-4938-AB6C-51EF7B12FB0B}" presName="parentLin" presStyleCnt="0"/>
      <dgm:spPr/>
    </dgm:pt>
    <dgm:pt modelId="{23B020C0-145C-4BAB-B169-6024E797233D}" type="pres">
      <dgm:prSet presAssocID="{0501A0B7-BC06-4938-AB6C-51EF7B12FB0B}" presName="parentLeftMargin" presStyleLbl="node1" presStyleIdx="2" presStyleCnt="4"/>
      <dgm:spPr/>
    </dgm:pt>
    <dgm:pt modelId="{5710C71B-1D38-42A8-A6EA-58F04D186D70}" type="pres">
      <dgm:prSet presAssocID="{0501A0B7-BC06-4938-AB6C-51EF7B12FB0B}" presName="parentText" presStyleLbl="node1" presStyleIdx="3" presStyleCnt="4">
        <dgm:presLayoutVars>
          <dgm:chMax val="0"/>
          <dgm:bulletEnabled val="1"/>
        </dgm:presLayoutVars>
      </dgm:prSet>
      <dgm:spPr/>
    </dgm:pt>
    <dgm:pt modelId="{3D7BB618-435B-4ABF-AF2C-7804DE4C2AB1}" type="pres">
      <dgm:prSet presAssocID="{0501A0B7-BC06-4938-AB6C-51EF7B12FB0B}" presName="negativeSpace" presStyleCnt="0"/>
      <dgm:spPr/>
    </dgm:pt>
    <dgm:pt modelId="{C54D8926-3FC6-47B2-A60E-6E2696AF4BFE}" type="pres">
      <dgm:prSet presAssocID="{0501A0B7-BC06-4938-AB6C-51EF7B12FB0B}" presName="childText" presStyleLbl="conFgAcc1" presStyleIdx="3" presStyleCnt="4">
        <dgm:presLayoutVars>
          <dgm:bulletEnabled val="1"/>
        </dgm:presLayoutVars>
      </dgm:prSet>
      <dgm:spPr/>
    </dgm:pt>
  </dgm:ptLst>
  <dgm:cxnLst>
    <dgm:cxn modelId="{4392A008-1AC5-40C4-8E76-34D6626EA69E}" type="presOf" srcId="{0501A0B7-BC06-4938-AB6C-51EF7B12FB0B}" destId="{5710C71B-1D38-42A8-A6EA-58F04D186D70}" srcOrd="1" destOrd="0" presId="urn:microsoft.com/office/officeart/2005/8/layout/list1"/>
    <dgm:cxn modelId="{41D17B16-35E0-469C-AAA2-48F9FFB5EDD8}" type="presOf" srcId="{2A813149-E8E1-4E94-8330-4633A95DE6E4}" destId="{10C55EB5-81D7-465F-93BE-496227BC65B9}" srcOrd="0" destOrd="0" presId="urn:microsoft.com/office/officeart/2005/8/layout/list1"/>
    <dgm:cxn modelId="{1422B624-4554-4530-A7C2-A8AF0EA08B3A}" srcId="{2A813149-E8E1-4E94-8330-4633A95DE6E4}" destId="{B6C6DE81-A9D1-42F9-B20E-9697FF3459D7}" srcOrd="0" destOrd="0" parTransId="{7942FAD1-0D82-4499-9979-5B4980A60296}" sibTransId="{1BDDFB21-29EA-45D6-A706-89E466A1579B}"/>
    <dgm:cxn modelId="{DB13862E-AB55-42C0-B0EF-C0B5AB6FBBF7}" type="presOf" srcId="{34E8A678-F4B3-46F7-9ABE-1719249A0BE2}" destId="{E5FA8432-4B48-410B-919D-8D71AC9EF845}" srcOrd="0" destOrd="0" presId="urn:microsoft.com/office/officeart/2005/8/layout/list1"/>
    <dgm:cxn modelId="{FBCE096B-937D-403B-BB47-AA3AA381B075}" type="presOf" srcId="{34E8A678-F4B3-46F7-9ABE-1719249A0BE2}" destId="{015E531A-02E3-485E-A324-3E582FD40C34}" srcOrd="1" destOrd="0" presId="urn:microsoft.com/office/officeart/2005/8/layout/list1"/>
    <dgm:cxn modelId="{7DBDA4B4-E065-4B98-91C2-F95D723974FF}" type="presOf" srcId="{0501A0B7-BC06-4938-AB6C-51EF7B12FB0B}" destId="{23B020C0-145C-4BAB-B169-6024E797233D}" srcOrd="0" destOrd="0" presId="urn:microsoft.com/office/officeart/2005/8/layout/list1"/>
    <dgm:cxn modelId="{8C81C9C7-D003-4D01-A776-33D9337E0F4F}" srcId="{2A813149-E8E1-4E94-8330-4633A95DE6E4}" destId="{0FFFD230-525F-4E40-A487-0CF0B0F666E6}" srcOrd="2" destOrd="0" parTransId="{F97673F2-7C8F-4115-A0C4-528C957C0BE6}" sibTransId="{8071E61F-5C1B-4517-826F-1224022FF184}"/>
    <dgm:cxn modelId="{8C7D52CE-C759-4339-A415-C8E3997459F1}" type="presOf" srcId="{0FFFD230-525F-4E40-A487-0CF0B0F666E6}" destId="{0B1DD30B-8F88-49F0-A274-B96002E55272}" srcOrd="0" destOrd="0" presId="urn:microsoft.com/office/officeart/2005/8/layout/list1"/>
    <dgm:cxn modelId="{C59D0ECF-9B8F-44F8-B914-65FAFE39C3A6}" type="presOf" srcId="{B6C6DE81-A9D1-42F9-B20E-9697FF3459D7}" destId="{3D53A157-1A28-42B2-8BFC-CBBBC5767D1F}" srcOrd="1" destOrd="0" presId="urn:microsoft.com/office/officeart/2005/8/layout/list1"/>
    <dgm:cxn modelId="{03DD1CD7-8A74-4AF8-9793-515E35135398}" srcId="{2A813149-E8E1-4E94-8330-4633A95DE6E4}" destId="{34E8A678-F4B3-46F7-9ABE-1719249A0BE2}" srcOrd="1" destOrd="0" parTransId="{23168C0D-5EF2-4046-9C78-EA8A50F603FB}" sibTransId="{1A7F8FA6-B385-43AF-A630-78B7AB7EC7E2}"/>
    <dgm:cxn modelId="{CDC016E5-FC53-4CCE-86E6-D3271DCAFC59}" srcId="{2A813149-E8E1-4E94-8330-4633A95DE6E4}" destId="{0501A0B7-BC06-4938-AB6C-51EF7B12FB0B}" srcOrd="3" destOrd="0" parTransId="{C2D9E152-E768-42B3-AB87-5BBDB07C4870}" sibTransId="{01815939-AE1F-4116-BB09-B3E74A220138}"/>
    <dgm:cxn modelId="{1D2C01E6-51BB-4752-9F51-256B3BBF34D9}" type="presOf" srcId="{0FFFD230-525F-4E40-A487-0CF0B0F666E6}" destId="{A048FAAC-357C-406E-826E-238EEF3FD356}" srcOrd="1" destOrd="0" presId="urn:microsoft.com/office/officeart/2005/8/layout/list1"/>
    <dgm:cxn modelId="{41FBEFE9-27A2-4D7E-A2FF-3F7D721AA1DE}" type="presOf" srcId="{B6C6DE81-A9D1-42F9-B20E-9697FF3459D7}" destId="{323A576F-FEDD-460E-A4C0-0C198A723559}" srcOrd="0" destOrd="0" presId="urn:microsoft.com/office/officeart/2005/8/layout/list1"/>
    <dgm:cxn modelId="{B44AF93B-0476-4FD1-B857-31F809CCCBD5}" type="presParOf" srcId="{10C55EB5-81D7-465F-93BE-496227BC65B9}" destId="{DD96678E-7E7D-4156-A21B-6FAE25DABD1D}" srcOrd="0" destOrd="0" presId="urn:microsoft.com/office/officeart/2005/8/layout/list1"/>
    <dgm:cxn modelId="{EEAF052D-8C91-4A5B-99FE-F38E9D42CA8F}" type="presParOf" srcId="{DD96678E-7E7D-4156-A21B-6FAE25DABD1D}" destId="{323A576F-FEDD-460E-A4C0-0C198A723559}" srcOrd="0" destOrd="0" presId="urn:microsoft.com/office/officeart/2005/8/layout/list1"/>
    <dgm:cxn modelId="{2FB8F823-FF67-47A2-BB63-37767B0F1AA8}" type="presParOf" srcId="{DD96678E-7E7D-4156-A21B-6FAE25DABD1D}" destId="{3D53A157-1A28-42B2-8BFC-CBBBC5767D1F}" srcOrd="1" destOrd="0" presId="urn:microsoft.com/office/officeart/2005/8/layout/list1"/>
    <dgm:cxn modelId="{E5160505-ACC8-4DF8-BF43-B90AB54F508A}" type="presParOf" srcId="{10C55EB5-81D7-465F-93BE-496227BC65B9}" destId="{E8C2579A-7F76-4606-8CCC-8872B1FCD429}" srcOrd="1" destOrd="0" presId="urn:microsoft.com/office/officeart/2005/8/layout/list1"/>
    <dgm:cxn modelId="{B7BF6CF6-5226-4E65-9FCA-BB78DEC1C5A6}" type="presParOf" srcId="{10C55EB5-81D7-465F-93BE-496227BC65B9}" destId="{1E3735A5-12AD-40E8-A676-33EA8B6D8135}" srcOrd="2" destOrd="0" presId="urn:microsoft.com/office/officeart/2005/8/layout/list1"/>
    <dgm:cxn modelId="{60AD1B0E-B7BA-428D-AD8F-A9002BFA54D9}" type="presParOf" srcId="{10C55EB5-81D7-465F-93BE-496227BC65B9}" destId="{B40A6D86-D8A2-44B8-B85B-1EB3CB76D502}" srcOrd="3" destOrd="0" presId="urn:microsoft.com/office/officeart/2005/8/layout/list1"/>
    <dgm:cxn modelId="{9BDD3297-40F4-4122-ACA0-E6FC49AA0EAC}" type="presParOf" srcId="{10C55EB5-81D7-465F-93BE-496227BC65B9}" destId="{769B8308-A7BE-4071-8878-01BB38986803}" srcOrd="4" destOrd="0" presId="urn:microsoft.com/office/officeart/2005/8/layout/list1"/>
    <dgm:cxn modelId="{3F033BE4-15B7-4F35-BD57-235BBB44AFB6}" type="presParOf" srcId="{769B8308-A7BE-4071-8878-01BB38986803}" destId="{E5FA8432-4B48-410B-919D-8D71AC9EF845}" srcOrd="0" destOrd="0" presId="urn:microsoft.com/office/officeart/2005/8/layout/list1"/>
    <dgm:cxn modelId="{1A8E0A87-1950-401B-922E-D0A7AF808611}" type="presParOf" srcId="{769B8308-A7BE-4071-8878-01BB38986803}" destId="{015E531A-02E3-485E-A324-3E582FD40C34}" srcOrd="1" destOrd="0" presId="urn:microsoft.com/office/officeart/2005/8/layout/list1"/>
    <dgm:cxn modelId="{8C430971-B324-4635-AB32-C0E8BF41AB61}" type="presParOf" srcId="{10C55EB5-81D7-465F-93BE-496227BC65B9}" destId="{E35D8766-3B96-464F-AE41-F92C20A33860}" srcOrd="5" destOrd="0" presId="urn:microsoft.com/office/officeart/2005/8/layout/list1"/>
    <dgm:cxn modelId="{181ED229-7ED2-4D1C-861C-20EC5E012E6B}" type="presParOf" srcId="{10C55EB5-81D7-465F-93BE-496227BC65B9}" destId="{5D302FB2-09F1-43AC-86FA-9B2344046F05}" srcOrd="6" destOrd="0" presId="urn:microsoft.com/office/officeart/2005/8/layout/list1"/>
    <dgm:cxn modelId="{A9E357CE-F13D-4367-81F1-74DF17F70C10}" type="presParOf" srcId="{10C55EB5-81D7-465F-93BE-496227BC65B9}" destId="{BF32484D-D11C-4553-B7A3-D0310F1FA311}" srcOrd="7" destOrd="0" presId="urn:microsoft.com/office/officeart/2005/8/layout/list1"/>
    <dgm:cxn modelId="{DE4A98A4-BC89-444A-A888-354B7A8A6A26}" type="presParOf" srcId="{10C55EB5-81D7-465F-93BE-496227BC65B9}" destId="{4402D862-F9CB-4662-832C-F828483BCD64}" srcOrd="8" destOrd="0" presId="urn:microsoft.com/office/officeart/2005/8/layout/list1"/>
    <dgm:cxn modelId="{15E22A06-AD1B-4F3E-94DB-870368291348}" type="presParOf" srcId="{4402D862-F9CB-4662-832C-F828483BCD64}" destId="{0B1DD30B-8F88-49F0-A274-B96002E55272}" srcOrd="0" destOrd="0" presId="urn:microsoft.com/office/officeart/2005/8/layout/list1"/>
    <dgm:cxn modelId="{25476DCD-7EEA-443C-8ED4-4F9624660D0C}" type="presParOf" srcId="{4402D862-F9CB-4662-832C-F828483BCD64}" destId="{A048FAAC-357C-406E-826E-238EEF3FD356}" srcOrd="1" destOrd="0" presId="urn:microsoft.com/office/officeart/2005/8/layout/list1"/>
    <dgm:cxn modelId="{19CC5125-4096-4D36-99F6-F5A96A09622F}" type="presParOf" srcId="{10C55EB5-81D7-465F-93BE-496227BC65B9}" destId="{FA345FBA-123A-4D06-B1EA-AA83446DDA9C}" srcOrd="9" destOrd="0" presId="urn:microsoft.com/office/officeart/2005/8/layout/list1"/>
    <dgm:cxn modelId="{C9F621DD-5CBB-4C04-8D1F-08B796780239}" type="presParOf" srcId="{10C55EB5-81D7-465F-93BE-496227BC65B9}" destId="{5853D5A7-ED9E-4F56-AED3-DDDBB70A56A6}" srcOrd="10" destOrd="0" presId="urn:microsoft.com/office/officeart/2005/8/layout/list1"/>
    <dgm:cxn modelId="{2B3723E5-2CA8-48CB-850B-D9430601293D}" type="presParOf" srcId="{10C55EB5-81D7-465F-93BE-496227BC65B9}" destId="{0F074859-28D8-4A77-9731-672524F6C744}" srcOrd="11" destOrd="0" presId="urn:microsoft.com/office/officeart/2005/8/layout/list1"/>
    <dgm:cxn modelId="{FB667D5B-F8AC-4868-BC8F-DA0A01FD5B25}" type="presParOf" srcId="{10C55EB5-81D7-465F-93BE-496227BC65B9}" destId="{D6ABB439-6129-47A1-B76E-17AABC247310}" srcOrd="12" destOrd="0" presId="urn:microsoft.com/office/officeart/2005/8/layout/list1"/>
    <dgm:cxn modelId="{27DF7345-71A1-48A8-97F7-DD7A43213002}" type="presParOf" srcId="{D6ABB439-6129-47A1-B76E-17AABC247310}" destId="{23B020C0-145C-4BAB-B169-6024E797233D}" srcOrd="0" destOrd="0" presId="urn:microsoft.com/office/officeart/2005/8/layout/list1"/>
    <dgm:cxn modelId="{7811B154-856E-4EF0-AE6D-006440942907}" type="presParOf" srcId="{D6ABB439-6129-47A1-B76E-17AABC247310}" destId="{5710C71B-1D38-42A8-A6EA-58F04D186D70}" srcOrd="1" destOrd="0" presId="urn:microsoft.com/office/officeart/2005/8/layout/list1"/>
    <dgm:cxn modelId="{C0228F70-88FD-433D-868A-ED52FF5FF575}" type="presParOf" srcId="{10C55EB5-81D7-465F-93BE-496227BC65B9}" destId="{3D7BB618-435B-4ABF-AF2C-7804DE4C2AB1}" srcOrd="13" destOrd="0" presId="urn:microsoft.com/office/officeart/2005/8/layout/list1"/>
    <dgm:cxn modelId="{24036374-5BA4-452F-8640-D48AB875D9A1}" type="presParOf" srcId="{10C55EB5-81D7-465F-93BE-496227BC65B9}" destId="{C54D8926-3FC6-47B2-A60E-6E2696AF4BFE}"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4AE9F2C-8068-4EDB-82E7-3F3599D20C9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5E8C22D-8D16-4A50-B54E-1AC5A19A1E0D}">
      <dgm:prSet phldrT="[Text]" custT="1"/>
      <dgm:spPr/>
      <dgm:t>
        <a:bodyPr/>
        <a:lstStyle/>
        <a:p>
          <a:r>
            <a:rPr lang="en-US" sz="600" dirty="0" err="1"/>
            <a:t>Avram</a:t>
          </a:r>
          <a:r>
            <a:rPr lang="en-US" sz="600" dirty="0"/>
            <a:t>, S. and </a:t>
          </a:r>
          <a:r>
            <a:rPr lang="en-US" sz="600" dirty="0" err="1"/>
            <a:t>Harkness</a:t>
          </a:r>
          <a:r>
            <a:rPr lang="en-US" sz="600" dirty="0"/>
            <a:t>, S. (2025) ‘Do high minimum wages harm the progression of minimum wage workers? Evidence from the United Kingdom’, Industrial Relations: A Journal of Economy and Society. Available at: https://doi.org/10.1111/irel.12389 (Accessed: 15 February 2025).
</a:t>
          </a:r>
          <a:r>
            <a:rPr lang="en-US" sz="600" dirty="0" err="1"/>
            <a:t>Chronopoulos</a:t>
          </a:r>
          <a:r>
            <a:rPr lang="en-US" sz="600" dirty="0"/>
            <a:t>, D.K., Lukas, M. and Wilson, J.O.S. (2020) ‘Consumer spending responses to the COVID-19 pandemic: An assessment of Great Britain’, SSRN Electronic Journal. Available at: https://papers.ssrn.com/sol3/papers.cfm?abstract_id=3586723 (Accessed: 15 February 2025).
Clark, D. (2023) ‘UK worker shortages by sector 2023’, Statista. Available at: https://www.statista.com/statistics/1369216/uk-worker-shortages-by-sector/ (Accessed: 16 February 2025).
GOV.UK (2024) Staff Report. Available at: https://www.gov.uk/government/publications/remuneration-and-staff-report/staff-report (Accessed: 16 February 2025).
Green, L.A. (2024) ‘Massive recent increase in lower-skilled immigrant workers’, Migration Watch UK. Available at: https://www.migrationwatchuk.org/briefing-paper/515/massive-recent-increase-in-lower-skilled-immigrant-workers (Accessed: 16 February 2025).
Holston-</a:t>
          </a:r>
          <a:r>
            <a:rPr lang="en-US" sz="600" dirty="0" err="1"/>
            <a:t>Okae</a:t>
          </a:r>
          <a:r>
            <a:rPr lang="en-US" sz="600" dirty="0"/>
            <a:t>, B.L. and </a:t>
          </a:r>
          <a:r>
            <a:rPr lang="en-US" sz="600" dirty="0" err="1"/>
            <a:t>Mushi</a:t>
          </a:r>
          <a:r>
            <a:rPr lang="en-US" sz="600" dirty="0"/>
            <a:t>, R. (2018) ‘Employee turnover in the hospitality industry using Herzberg’s Two-Factor Motivation-Hygiene Theory’, </a:t>
          </a:r>
          <a:r>
            <a:rPr lang="en-US" sz="600" dirty="0" err="1"/>
            <a:t>ResearchGate</a:t>
          </a:r>
          <a:r>
            <a:rPr lang="en-US" sz="600" dirty="0"/>
            <a:t>. Available at: https://www.researchgate.net/publication/325121955_Employee_Turnover_in_the_Hospitality_Industry_using_Herzbergas_Two-Factor_Motivation-Hygiene_Theory (Accessed: 15 February 2025).
Lucas, R., McGinley, S., Whelan, K. and O’Gorman, K. (2019) ‘Hospitality employment and job satisfaction: A longitudinal analysis’, International Journal of Contemporary Hospitality Management, 31(5), pp. 2076–2096. Available at: https://doi.org/10.1108/IJCHM-10-2017-0677 (Accessed: 16 February 2025).
</a:t>
          </a:r>
          <a:r>
            <a:rPr lang="en-US" sz="600" dirty="0" err="1"/>
            <a:t>Maccarrone</a:t>
          </a:r>
          <a:r>
            <a:rPr lang="en-US" sz="600" dirty="0"/>
            <a:t>, V., Erne, R. and Golden, D. (2023) ‘The European Union: A significant player in </a:t>
          </a:r>
          <a:r>
            <a:rPr lang="en-US" sz="600" dirty="0" err="1"/>
            <a:t>labour</a:t>
          </a:r>
          <a:r>
            <a:rPr lang="en-US" sz="600" dirty="0"/>
            <a:t> policymaking’, in Edward Elgar Publishing eBooks, pp. 219–233. Available at: https://doi.org/10.4337/9781800880887.00024 (Accessed: 16 February 2025).
Myers, M.D. (2019) Qualitative research in business and management. Available at: https://www.torrossa.com/gs/resourceProxy?an=5018482&amp;publisher=FZ7200 (Accessed: 16 February 2025).
Sharma, M., Singh, A.K. and </a:t>
          </a:r>
          <a:r>
            <a:rPr lang="en-US" sz="600" dirty="0" err="1"/>
            <a:t>Tyagi</a:t>
          </a:r>
          <a:r>
            <a:rPr lang="en-US" sz="600" dirty="0"/>
            <a:t>, P. (2024) Proceedings of the International Conference on Innovation and Regenerative Trends in Tourism and Hospitality Industry. Dordrecht: Atlantis Press, </a:t>
          </a:r>
          <a:r>
            <a:rPr lang="en-US" sz="600" dirty="0" err="1"/>
            <a:t>Zeger</a:t>
          </a:r>
          <a:r>
            <a:rPr lang="en-US" sz="600" dirty="0"/>
            <a:t> </a:t>
          </a:r>
          <a:r>
            <a:rPr lang="en-US" sz="600" dirty="0" err="1"/>
            <a:t>Karssen</a:t>
          </a:r>
          <a:r>
            <a:rPr lang="en-US" sz="600" dirty="0"/>
            <a:t>.
</a:t>
          </a:r>
          <a:r>
            <a:rPr lang="en-US" sz="600" dirty="0" err="1"/>
            <a:t>Spital</a:t>
          </a:r>
          <a:r>
            <a:rPr lang="en-US" sz="600" dirty="0"/>
            <a:t>, T. and </a:t>
          </a:r>
          <a:r>
            <a:rPr lang="en-US" sz="600" dirty="0" err="1"/>
            <a:t>Aerssen</a:t>
          </a:r>
          <a:r>
            <a:rPr lang="en-US" sz="600" dirty="0"/>
            <a:t>, K.F. van (2023) ‘The impact of Brexit on UK trade and </a:t>
          </a:r>
          <a:r>
            <a:rPr lang="en-US" sz="600" dirty="0" err="1"/>
            <a:t>labour</a:t>
          </a:r>
          <a:r>
            <a:rPr lang="en-US" sz="600" dirty="0"/>
            <a:t> markets’, www.ecb.europa.eu, 3(3). Available at: https://www.ecb.europa.eu/press/economic-bulletin/articles/2023/html/ecb.ebart202303_01~3af23c5f5a.en.html (Accessed: 17 February 2025).
Statista (2024) ‘Tourism and hospitality average hourly pay UK 2021’. Available at: https://www.statista.com/statistics/637600/tourism-and-hospitality-average-hourly-pay-united-kingdom-uk/ (Accessed: 17 February 2025).
Tan, K.-L., </a:t>
          </a:r>
          <a:r>
            <a:rPr lang="en-US" sz="600" dirty="0" err="1"/>
            <a:t>Sim</a:t>
          </a:r>
          <a:r>
            <a:rPr lang="en-US" sz="600" dirty="0"/>
            <a:t>, P.-L., </a:t>
          </a:r>
          <a:r>
            <a:rPr lang="en-US" sz="600" dirty="0" err="1"/>
            <a:t>Goh</a:t>
          </a:r>
          <a:r>
            <a:rPr lang="en-US" sz="600" dirty="0"/>
            <a:t>, F.-Q., Leong, C.-M. and Ting, H. (2020) ‘Overwork and overtime on turnover intention in non-luxury hotels: Do incentives matter?’, Journal of Hospitality and Tourism Insights, 3(4), pp. 397–414. Available at: https://doi.org/10.1108/jhti-09-2019-0104 (Accessed: 17 February 2025).
The Ritz-Carlton (2024) Well-being and employee support initiatives. Available at: https://www.ritzcarlton.com/careers (Accessed: 17 February 2025).
The Ritz Hotel London (2024) AI-driven training and staffing strategies. Available at: https://www.theritzlondon.com/careers (Accessed: 17 February 2025).
Thomas, J. (2019) Back to the future: What history tells us about the challenges of post-Brexit UK immigration policy. Available at: http://www.smf.co.uk/wp-content/uploads/2019/05/Back-to-the-future.pdf (Accessed: 16 February 2025).
UK Hospitality (2019) </a:t>
          </a:r>
          <a:r>
            <a:rPr lang="en-US" sz="600" dirty="0" err="1"/>
            <a:t>UKHospitality</a:t>
          </a:r>
          <a:r>
            <a:rPr lang="en-US" sz="600" dirty="0"/>
            <a:t>. Available at: https://www.ukhospitality.org.uk/ (Accessed: 16 February 2025).
</a:t>
          </a:r>
          <a:r>
            <a:rPr lang="en-US" sz="600" dirty="0" err="1"/>
            <a:t>UKHospitality</a:t>
          </a:r>
          <a:r>
            <a:rPr lang="en-US" sz="600" dirty="0"/>
            <a:t> (2021) Hospitality workforce strategy. Available at: https://www.ukhospitality.org.uk/work/hospitality-workforce-strategy/ (Accessed: 16 February 2025).
World Travel &amp; Tourism Council (WTTC) (2022) Staff shortages. Available at: https://wttc.org/Portals/0/Documents/Reports/2022/WTTC-Staff%20Shortages-August22.pdf (Accessed: 17 February 2025).</a:t>
          </a:r>
        </a:p>
      </dgm:t>
    </dgm:pt>
    <dgm:pt modelId="{0CEE10B7-970D-4F97-B8F9-D4ADCE37264E}" type="parTrans" cxnId="{C8FDCF6A-6B9B-45CC-9F62-CBDA734D2C22}">
      <dgm:prSet/>
      <dgm:spPr/>
      <dgm:t>
        <a:bodyPr/>
        <a:lstStyle/>
        <a:p>
          <a:endParaRPr lang="en-US"/>
        </a:p>
      </dgm:t>
    </dgm:pt>
    <dgm:pt modelId="{A416709B-B7A4-4039-AFE7-F2269BC10D9F}" type="sibTrans" cxnId="{C8FDCF6A-6B9B-45CC-9F62-CBDA734D2C22}">
      <dgm:prSet/>
      <dgm:spPr/>
      <dgm:t>
        <a:bodyPr/>
        <a:lstStyle/>
        <a:p>
          <a:endParaRPr lang="en-US"/>
        </a:p>
      </dgm:t>
    </dgm:pt>
    <dgm:pt modelId="{D8D2533D-2BC5-4A04-B710-BE47DA4AC8B6}" type="pres">
      <dgm:prSet presAssocID="{84AE9F2C-8068-4EDB-82E7-3F3599D20C91}" presName="vert0" presStyleCnt="0">
        <dgm:presLayoutVars>
          <dgm:dir/>
          <dgm:animOne val="branch"/>
          <dgm:animLvl val="lvl"/>
        </dgm:presLayoutVars>
      </dgm:prSet>
      <dgm:spPr/>
    </dgm:pt>
    <dgm:pt modelId="{14E76B82-A7D0-4E06-A14A-730F7305FF3E}" type="pres">
      <dgm:prSet presAssocID="{A5E8C22D-8D16-4A50-B54E-1AC5A19A1E0D}" presName="thickLine" presStyleLbl="alignNode1" presStyleIdx="0" presStyleCnt="1"/>
      <dgm:spPr/>
    </dgm:pt>
    <dgm:pt modelId="{66E42DED-62A8-4370-B781-EB3E652D04D6}" type="pres">
      <dgm:prSet presAssocID="{A5E8C22D-8D16-4A50-B54E-1AC5A19A1E0D}" presName="horz1" presStyleCnt="0"/>
      <dgm:spPr/>
    </dgm:pt>
    <dgm:pt modelId="{94D963C3-FCA4-4F74-BBB7-7885DA19FC43}" type="pres">
      <dgm:prSet presAssocID="{A5E8C22D-8D16-4A50-B54E-1AC5A19A1E0D}" presName="tx1" presStyleLbl="revTx" presStyleIdx="0" presStyleCnt="1"/>
      <dgm:spPr/>
    </dgm:pt>
    <dgm:pt modelId="{9C169F2F-55E1-4A66-8413-4E973A2B128D}" type="pres">
      <dgm:prSet presAssocID="{A5E8C22D-8D16-4A50-B54E-1AC5A19A1E0D}" presName="vert1" presStyleCnt="0"/>
      <dgm:spPr/>
    </dgm:pt>
  </dgm:ptLst>
  <dgm:cxnLst>
    <dgm:cxn modelId="{3D172414-6CD5-4884-A3BA-9CE7E4A76A4C}" type="presOf" srcId="{A5E8C22D-8D16-4A50-B54E-1AC5A19A1E0D}" destId="{94D963C3-FCA4-4F74-BBB7-7885DA19FC43}" srcOrd="0" destOrd="0" presId="urn:microsoft.com/office/officeart/2008/layout/LinedList"/>
    <dgm:cxn modelId="{C1E08869-FBB0-4F8B-932B-4399790448D3}" type="presOf" srcId="{84AE9F2C-8068-4EDB-82E7-3F3599D20C91}" destId="{D8D2533D-2BC5-4A04-B710-BE47DA4AC8B6}" srcOrd="0" destOrd="0" presId="urn:microsoft.com/office/officeart/2008/layout/LinedList"/>
    <dgm:cxn modelId="{C8FDCF6A-6B9B-45CC-9F62-CBDA734D2C22}" srcId="{84AE9F2C-8068-4EDB-82E7-3F3599D20C91}" destId="{A5E8C22D-8D16-4A50-B54E-1AC5A19A1E0D}" srcOrd="0" destOrd="0" parTransId="{0CEE10B7-970D-4F97-B8F9-D4ADCE37264E}" sibTransId="{A416709B-B7A4-4039-AFE7-F2269BC10D9F}"/>
    <dgm:cxn modelId="{D88AA046-2578-40E6-AC87-7747DF1F85DC}" type="presParOf" srcId="{D8D2533D-2BC5-4A04-B710-BE47DA4AC8B6}" destId="{14E76B82-A7D0-4E06-A14A-730F7305FF3E}" srcOrd="0" destOrd="0" presId="urn:microsoft.com/office/officeart/2008/layout/LinedList"/>
    <dgm:cxn modelId="{38F9489F-AAA6-4B06-8560-4F349AD9E103}" type="presParOf" srcId="{D8D2533D-2BC5-4A04-B710-BE47DA4AC8B6}" destId="{66E42DED-62A8-4370-B781-EB3E652D04D6}" srcOrd="1" destOrd="0" presId="urn:microsoft.com/office/officeart/2008/layout/LinedList"/>
    <dgm:cxn modelId="{3C531EB3-69AC-4A99-BF8E-4FB942EB8522}" type="presParOf" srcId="{66E42DED-62A8-4370-B781-EB3E652D04D6}" destId="{94D963C3-FCA4-4F74-BBB7-7885DA19FC43}" srcOrd="0" destOrd="0" presId="urn:microsoft.com/office/officeart/2008/layout/LinedList"/>
    <dgm:cxn modelId="{30136D22-3F8C-4888-9705-51C260D39701}" type="presParOf" srcId="{66E42DED-62A8-4370-B781-EB3E652D04D6}" destId="{9C169F2F-55E1-4A66-8413-4E973A2B128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51B8E-C78D-430E-9792-C47DBFA088CC}">
      <dsp:nvSpPr>
        <dsp:cNvPr id="0" name=""/>
        <dsp:cNvSpPr/>
      </dsp:nvSpPr>
      <dsp:spPr>
        <a:xfrm>
          <a:off x="106669" y="0"/>
          <a:ext cx="6555377" cy="5040548"/>
        </a:xfrm>
        <a:prstGeom prst="triangl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AB8600-1B5A-43B0-8D5E-F47C2678E04A}">
      <dsp:nvSpPr>
        <dsp:cNvPr id="0" name=""/>
        <dsp:cNvSpPr/>
      </dsp:nvSpPr>
      <dsp:spPr>
        <a:xfrm>
          <a:off x="1800203" y="792092"/>
          <a:ext cx="3369974" cy="1227286"/>
        </a:xfrm>
        <a:prstGeom prst="round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Labour shortages in the UK luxury hospitality sector, particularly The Ritz London.</a:t>
          </a:r>
        </a:p>
      </dsp:txBody>
      <dsp:txXfrm>
        <a:off x="1860114" y="852003"/>
        <a:ext cx="3250152" cy="1107464"/>
      </dsp:txXfrm>
    </dsp:sp>
    <dsp:sp modelId="{E8D68CCC-41BE-4BCC-BA02-512FA22E96F6}">
      <dsp:nvSpPr>
        <dsp:cNvPr id="0" name=""/>
        <dsp:cNvSpPr/>
      </dsp:nvSpPr>
      <dsp:spPr>
        <a:xfrm>
          <a:off x="4536488" y="2100060"/>
          <a:ext cx="3369974" cy="1227286"/>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Causes: Brexit, COVID-19, and employee expectations (</a:t>
          </a:r>
          <a:r>
            <a:rPr lang="en-US" sz="1600" kern="1200" dirty="0" err="1"/>
            <a:t>Maccarrone</a:t>
          </a:r>
          <a:r>
            <a:rPr lang="en-US" sz="1600" kern="1200" dirty="0"/>
            <a:t> et al., 2023).</a:t>
          </a:r>
        </a:p>
      </dsp:txBody>
      <dsp:txXfrm>
        <a:off x="4596399" y="2159971"/>
        <a:ext cx="3250152" cy="1107464"/>
      </dsp:txXfrm>
    </dsp:sp>
    <dsp:sp modelId="{1635AC70-3333-4762-8A15-04A70BE5E55C}">
      <dsp:nvSpPr>
        <dsp:cNvPr id="0" name=""/>
        <dsp:cNvSpPr/>
      </dsp:nvSpPr>
      <dsp:spPr>
        <a:xfrm>
          <a:off x="3024346" y="3744415"/>
          <a:ext cx="3369974" cy="1227286"/>
        </a:xfrm>
        <a:prstGeom prst="round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Use of PEST analysis to assess external factors.</a:t>
          </a:r>
        </a:p>
      </dsp:txBody>
      <dsp:txXfrm>
        <a:off x="3084257" y="3804326"/>
        <a:ext cx="3250152" cy="1107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369E4-8617-4990-9BBD-60F22DC2F14D}">
      <dsp:nvSpPr>
        <dsp:cNvPr id="0" name=""/>
        <dsp:cNvSpPr/>
      </dsp:nvSpPr>
      <dsp:spPr>
        <a:xfrm>
          <a:off x="9148452" y="491212"/>
          <a:ext cx="221503" cy="4099555"/>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B9A2A-59F1-466A-8339-98E041133737}">
      <dsp:nvSpPr>
        <dsp:cNvPr id="0" name=""/>
        <dsp:cNvSpPr/>
      </dsp:nvSpPr>
      <dsp:spPr>
        <a:xfrm>
          <a:off x="284594" y="491212"/>
          <a:ext cx="5760948" cy="4099555"/>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D031C-E62A-4D66-8049-E7AC183845BA}">
      <dsp:nvSpPr>
        <dsp:cNvPr id="0" name=""/>
        <dsp:cNvSpPr/>
      </dsp:nvSpPr>
      <dsp:spPr>
        <a:xfrm>
          <a:off x="63091" y="0"/>
          <a:ext cx="5539445" cy="3877821"/>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5266F3-98DC-4987-AF46-CADC417C49EF}">
      <dsp:nvSpPr>
        <dsp:cNvPr id="0" name=""/>
        <dsp:cNvSpPr/>
      </dsp:nvSpPr>
      <dsp:spPr>
        <a:xfrm>
          <a:off x="509820" y="3879198"/>
          <a:ext cx="5314219" cy="48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57150" rIns="152400" bIns="57150" numCol="1" spcCol="1270" anchor="ctr" anchorCtr="0">
          <a:noAutofit/>
        </a:bodyPr>
        <a:lstStyle/>
        <a:p>
          <a:pPr marL="0" lvl="0" indent="0" algn="l" defTabSz="666750">
            <a:lnSpc>
              <a:spcPct val="90000"/>
            </a:lnSpc>
            <a:spcBef>
              <a:spcPct val="0"/>
            </a:spcBef>
            <a:spcAft>
              <a:spcPct val="35000"/>
            </a:spcAft>
            <a:buNone/>
          </a:pPr>
          <a:r>
            <a:rPr lang="en-US" sz="1500" b="1" kern="1200" dirty="0"/>
            <a:t>The impact of Brexit on labor markets (Clark, 2023)</a:t>
          </a:r>
        </a:p>
      </dsp:txBody>
      <dsp:txXfrm>
        <a:off x="509820" y="3879198"/>
        <a:ext cx="5314219" cy="486621"/>
      </dsp:txXfrm>
    </dsp:sp>
    <dsp:sp modelId="{CD2D7BAC-5232-43E7-8726-FCA24B7DB5FA}">
      <dsp:nvSpPr>
        <dsp:cNvPr id="0" name=""/>
        <dsp:cNvSpPr/>
      </dsp:nvSpPr>
      <dsp:spPr>
        <a:xfrm>
          <a:off x="6280076" y="491212"/>
          <a:ext cx="2633842" cy="409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t>Brexit’s impact on the hospitality workforce:
Decline of EU workers in the UK due to immigration barriers (Spital &amp; </a:t>
          </a:r>
          <a:r>
            <a:rPr lang="en-US" sz="1800" kern="1200" dirty="0" err="1"/>
            <a:t>Aerssen</a:t>
          </a:r>
          <a:r>
            <a:rPr lang="en-US" sz="1800" kern="1200" dirty="0"/>
            <a:t>, 2023).
High recruitment costs and talent shortages (UK Hospitality, 2019).</a:t>
          </a:r>
        </a:p>
      </dsp:txBody>
      <dsp:txXfrm>
        <a:off x="6280076" y="491212"/>
        <a:ext cx="2633842" cy="4099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5DD2E-A25C-4B2D-A933-2730A4FAAD9A}">
      <dsp:nvSpPr>
        <dsp:cNvPr id="0" name=""/>
        <dsp:cNvSpPr/>
      </dsp:nvSpPr>
      <dsp:spPr>
        <a:xfrm>
          <a:off x="0" y="346566"/>
          <a:ext cx="6912768" cy="1108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508" tIns="333248" rIns="53650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Mass layoffs and reluctance of employees to return to hospitality jobs (</a:t>
          </a:r>
          <a:r>
            <a:rPr lang="en-US" sz="1600" kern="1200" dirty="0" err="1"/>
            <a:t>Chronopoulos</a:t>
          </a:r>
          <a:r>
            <a:rPr lang="en-US" sz="1600" kern="1200" dirty="0"/>
            <a:t> et al., 2020).</a:t>
          </a:r>
        </a:p>
      </dsp:txBody>
      <dsp:txXfrm>
        <a:off x="0" y="346566"/>
        <a:ext cx="6912768" cy="1108800"/>
      </dsp:txXfrm>
    </dsp:sp>
    <dsp:sp modelId="{480D7DE1-7882-4B0F-B9E8-C66F837D2242}">
      <dsp:nvSpPr>
        <dsp:cNvPr id="0" name=""/>
        <dsp:cNvSpPr/>
      </dsp:nvSpPr>
      <dsp:spPr>
        <a:xfrm>
          <a:off x="345638" y="110406"/>
          <a:ext cx="4838937"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900" tIns="0" rIns="182900" bIns="0" numCol="1" spcCol="1270" anchor="ctr" anchorCtr="0">
          <a:noAutofit/>
        </a:bodyPr>
        <a:lstStyle/>
        <a:p>
          <a:pPr marL="0" lvl="0" indent="0" algn="l" defTabSz="711200">
            <a:lnSpc>
              <a:spcPct val="90000"/>
            </a:lnSpc>
            <a:spcBef>
              <a:spcPct val="0"/>
            </a:spcBef>
            <a:spcAft>
              <a:spcPct val="35000"/>
            </a:spcAft>
            <a:buNone/>
          </a:pPr>
          <a:r>
            <a:rPr lang="en-US" sz="1600" kern="1200" dirty="0"/>
            <a:t>COVID-19’s impact on job retention:</a:t>
          </a:r>
        </a:p>
      </dsp:txBody>
      <dsp:txXfrm>
        <a:off x="368695" y="133463"/>
        <a:ext cx="4792823" cy="426206"/>
      </dsp:txXfrm>
    </dsp:sp>
    <dsp:sp modelId="{5A39E732-8BF3-454B-89EB-3D5953E717C4}">
      <dsp:nvSpPr>
        <dsp:cNvPr id="0" name=""/>
        <dsp:cNvSpPr/>
      </dsp:nvSpPr>
      <dsp:spPr>
        <a:xfrm>
          <a:off x="0" y="1777926"/>
          <a:ext cx="6912768" cy="11088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508" tIns="333248" rIns="53650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Long hours, low wages, and limited career growth discourage workers (Holston-</a:t>
          </a:r>
          <a:r>
            <a:rPr lang="en-US" sz="1600" kern="1200" dirty="0" err="1"/>
            <a:t>Okae</a:t>
          </a:r>
          <a:r>
            <a:rPr lang="en-US" sz="1600" kern="1200" dirty="0"/>
            <a:t> &amp; </a:t>
          </a:r>
          <a:r>
            <a:rPr lang="en-US" sz="1600" kern="1200" dirty="0" err="1"/>
            <a:t>Mushi</a:t>
          </a:r>
          <a:r>
            <a:rPr lang="en-US" sz="1600" kern="1200" dirty="0"/>
            <a:t>, 2018).</a:t>
          </a:r>
        </a:p>
      </dsp:txBody>
      <dsp:txXfrm>
        <a:off x="0" y="1777926"/>
        <a:ext cx="6912768" cy="1108800"/>
      </dsp:txXfrm>
    </dsp:sp>
    <dsp:sp modelId="{1B324E68-E34F-46E5-BB3A-C632DFF1F203}">
      <dsp:nvSpPr>
        <dsp:cNvPr id="0" name=""/>
        <dsp:cNvSpPr/>
      </dsp:nvSpPr>
      <dsp:spPr>
        <a:xfrm>
          <a:off x="345638" y="1541766"/>
          <a:ext cx="4838937" cy="4723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900" tIns="0" rIns="182900" bIns="0" numCol="1" spcCol="1270" anchor="ctr" anchorCtr="0">
          <a:noAutofit/>
        </a:bodyPr>
        <a:lstStyle/>
        <a:p>
          <a:pPr marL="0" lvl="0" indent="0" algn="l" defTabSz="711200">
            <a:lnSpc>
              <a:spcPct val="90000"/>
            </a:lnSpc>
            <a:spcBef>
              <a:spcPct val="0"/>
            </a:spcBef>
            <a:spcAft>
              <a:spcPct val="35000"/>
            </a:spcAft>
            <a:buNone/>
          </a:pPr>
          <a:r>
            <a:rPr lang="en-US" sz="1600" kern="1200" dirty="0"/>
            <a:t>Negative perceptions of the hospitality sector:</a:t>
          </a:r>
        </a:p>
      </dsp:txBody>
      <dsp:txXfrm>
        <a:off x="368695" y="1564823"/>
        <a:ext cx="4792823" cy="426206"/>
      </dsp:txXfrm>
    </dsp:sp>
    <dsp:sp modelId="{74F8DA09-EDE1-4B83-826E-DF42C2035E04}">
      <dsp:nvSpPr>
        <dsp:cNvPr id="0" name=""/>
        <dsp:cNvSpPr/>
      </dsp:nvSpPr>
      <dsp:spPr>
        <a:xfrm>
          <a:off x="0" y="3209286"/>
          <a:ext cx="6912768" cy="11088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508" tIns="333248" rIns="53650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Mental health support and career development improve retention (Lucas et al., 2019).</a:t>
          </a:r>
        </a:p>
      </dsp:txBody>
      <dsp:txXfrm>
        <a:off x="0" y="3209286"/>
        <a:ext cx="6912768" cy="1108800"/>
      </dsp:txXfrm>
    </dsp:sp>
    <dsp:sp modelId="{D1F86470-3E97-4AEF-AB34-E621BF3DAA21}">
      <dsp:nvSpPr>
        <dsp:cNvPr id="0" name=""/>
        <dsp:cNvSpPr/>
      </dsp:nvSpPr>
      <dsp:spPr>
        <a:xfrm>
          <a:off x="345638" y="2973126"/>
          <a:ext cx="4838937" cy="4723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900" tIns="0" rIns="182900" bIns="0" numCol="1" spcCol="1270" anchor="ctr" anchorCtr="0">
          <a:noAutofit/>
        </a:bodyPr>
        <a:lstStyle/>
        <a:p>
          <a:pPr marL="0" lvl="0" indent="0" algn="l" defTabSz="711200">
            <a:lnSpc>
              <a:spcPct val="90000"/>
            </a:lnSpc>
            <a:spcBef>
              <a:spcPct val="0"/>
            </a:spcBef>
            <a:spcAft>
              <a:spcPct val="35000"/>
            </a:spcAft>
            <a:buNone/>
          </a:pPr>
          <a:r>
            <a:rPr lang="en-US" sz="1600" kern="1200" dirty="0"/>
            <a:t>Importance of employee well-being:</a:t>
          </a:r>
        </a:p>
      </dsp:txBody>
      <dsp:txXfrm>
        <a:off x="368695" y="2996183"/>
        <a:ext cx="4792823"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B494F-2EB9-4C87-9043-5CE68E7339CE}">
      <dsp:nvSpPr>
        <dsp:cNvPr id="0" name=""/>
        <dsp:cNvSpPr/>
      </dsp:nvSpPr>
      <dsp:spPr>
        <a:xfrm>
          <a:off x="1859" y="0"/>
          <a:ext cx="2893223" cy="417646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Secondary research approach.</a:t>
          </a:r>
        </a:p>
      </dsp:txBody>
      <dsp:txXfrm>
        <a:off x="1859" y="1670585"/>
        <a:ext cx="2893223" cy="1670585"/>
      </dsp:txXfrm>
    </dsp:sp>
    <dsp:sp modelId="{63A580C2-273D-49BA-8BE6-8DBD00B22FEE}">
      <dsp:nvSpPr>
        <dsp:cNvPr id="0" name=""/>
        <dsp:cNvSpPr/>
      </dsp:nvSpPr>
      <dsp:spPr>
        <a:xfrm>
          <a:off x="753090" y="248515"/>
          <a:ext cx="1390762" cy="1394906"/>
        </a:xfrm>
        <a:prstGeom prst="ellipse">
          <a:avLst/>
        </a:prstGeom>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C792EA-7213-4EC6-A885-93D620561E3B}">
      <dsp:nvSpPr>
        <dsp:cNvPr id="0" name=""/>
        <dsp:cNvSpPr/>
      </dsp:nvSpPr>
      <dsp:spPr>
        <a:xfrm>
          <a:off x="2981879" y="0"/>
          <a:ext cx="2893223" cy="417646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Data from government reports, journal articles, and industry insights (Myers, 2019).</a:t>
          </a:r>
        </a:p>
      </dsp:txBody>
      <dsp:txXfrm>
        <a:off x="2981879" y="1670585"/>
        <a:ext cx="2893223" cy="1670585"/>
      </dsp:txXfrm>
    </dsp:sp>
    <dsp:sp modelId="{42118F81-9177-462B-AFFE-20ED24F42E27}">
      <dsp:nvSpPr>
        <dsp:cNvPr id="0" name=""/>
        <dsp:cNvSpPr/>
      </dsp:nvSpPr>
      <dsp:spPr>
        <a:xfrm>
          <a:off x="3733110" y="250587"/>
          <a:ext cx="1390762" cy="1390762"/>
        </a:xfrm>
        <a:prstGeom prst="ellipse">
          <a:avLst/>
        </a:prstGeom>
        <a:blipFill rotWithShape="1">
          <a:blip xmlns:r="http://schemas.openxmlformats.org/officeDocument/2006/relationships" r:embed="rId2"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180DFB-D483-4CE5-8DE5-530CC5D1BDC0}">
      <dsp:nvSpPr>
        <dsp:cNvPr id="0" name=""/>
        <dsp:cNvSpPr/>
      </dsp:nvSpPr>
      <dsp:spPr>
        <a:xfrm>
          <a:off x="5961899" y="0"/>
          <a:ext cx="2893223" cy="417646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PEST analysis framework applied.</a:t>
          </a:r>
        </a:p>
      </dsp:txBody>
      <dsp:txXfrm>
        <a:off x="5961899" y="1670585"/>
        <a:ext cx="2893223" cy="1670585"/>
      </dsp:txXfrm>
    </dsp:sp>
    <dsp:sp modelId="{CAD85AA5-ED73-4D55-AEEC-536C0F9B5808}">
      <dsp:nvSpPr>
        <dsp:cNvPr id="0" name=""/>
        <dsp:cNvSpPr/>
      </dsp:nvSpPr>
      <dsp:spPr>
        <a:xfrm>
          <a:off x="6713130" y="250587"/>
          <a:ext cx="1390762" cy="1390762"/>
        </a:xfrm>
        <a:prstGeom prst="ellipse">
          <a:avLst/>
        </a:prstGeom>
        <a:blipFill rotWithShape="1">
          <a:blip xmlns:r="http://schemas.openxmlformats.org/officeDocument/2006/relationships" r:embed="rId3"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8CF6D9-3A5F-49B2-A88E-819246652E9D}">
      <dsp:nvSpPr>
        <dsp:cNvPr id="0" name=""/>
        <dsp:cNvSpPr/>
      </dsp:nvSpPr>
      <dsp:spPr>
        <a:xfrm>
          <a:off x="354279" y="3341171"/>
          <a:ext cx="8148424" cy="626469"/>
        </a:xfrm>
        <a:prstGeom prst="leftRight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DA3C1-DA0B-4014-B15B-DA90913C94FB}">
      <dsp:nvSpPr>
        <dsp:cNvPr id="0" name=""/>
        <dsp:cNvSpPr/>
      </dsp:nvSpPr>
      <dsp:spPr>
        <a:xfrm>
          <a:off x="9349129" y="555716"/>
          <a:ext cx="227934" cy="4218575"/>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2C96E-C837-4866-A5DC-30D9C4417479}">
      <dsp:nvSpPr>
        <dsp:cNvPr id="0" name=""/>
        <dsp:cNvSpPr/>
      </dsp:nvSpPr>
      <dsp:spPr>
        <a:xfrm>
          <a:off x="227934" y="555716"/>
          <a:ext cx="5928202" cy="4218575"/>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95E70-74DB-454B-B136-33C9E30A1D63}">
      <dsp:nvSpPr>
        <dsp:cNvPr id="0" name=""/>
        <dsp:cNvSpPr/>
      </dsp:nvSpPr>
      <dsp:spPr>
        <a:xfrm>
          <a:off x="0" y="50243"/>
          <a:ext cx="5700268" cy="3990403"/>
        </a:xfrm>
        <a:prstGeom prst="rect">
          <a:avLst/>
        </a:prstGeom>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1BFCF6-0930-4D53-B947-C82022C567B0}">
      <dsp:nvSpPr>
        <dsp:cNvPr id="0" name=""/>
        <dsp:cNvSpPr/>
      </dsp:nvSpPr>
      <dsp:spPr>
        <a:xfrm>
          <a:off x="459699" y="4042064"/>
          <a:ext cx="5468503" cy="500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720" tIns="64770" rIns="17272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Skilled Worker visa (Green, 2024)</a:t>
          </a:r>
        </a:p>
      </dsp:txBody>
      <dsp:txXfrm>
        <a:off x="459699" y="4042064"/>
        <a:ext cx="5468503" cy="500749"/>
      </dsp:txXfrm>
    </dsp:sp>
    <dsp:sp modelId="{14B2E7A8-907E-40A0-AAE3-8D2332B91123}">
      <dsp:nvSpPr>
        <dsp:cNvPr id="0" name=""/>
        <dsp:cNvSpPr/>
      </dsp:nvSpPr>
      <dsp:spPr>
        <a:xfrm>
          <a:off x="6397478" y="555716"/>
          <a:ext cx="2710309" cy="421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b="1" kern="1200" dirty="0"/>
            <a:t>Post-Brexit immigration restrictions: </a:t>
          </a:r>
          <a:r>
            <a:rPr lang="en-US" sz="1700" kern="1200" dirty="0"/>
            <a:t>25% of the UK hospitality workforce was from the EU pre-Brexit; reduced to 15% post-Brexit (WTTC, 2022).
</a:t>
          </a:r>
          <a:r>
            <a:rPr lang="en-US" sz="1700" b="1" kern="1200" dirty="0"/>
            <a:t>Skilled Worker Visa limitations: </a:t>
          </a:r>
          <a:r>
            <a:rPr lang="en-US" sz="1700" kern="1200" dirty="0"/>
            <a:t>Only 5% of hospitality jobs qualify under current visa rules (UK Hospitality, 2021).</a:t>
          </a:r>
        </a:p>
      </dsp:txBody>
      <dsp:txXfrm>
        <a:off x="6397478" y="555716"/>
        <a:ext cx="2710309" cy="42185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E27FC-853A-4E96-86E2-E7711B53BE56}">
      <dsp:nvSpPr>
        <dsp:cNvPr id="0" name=""/>
        <dsp:cNvSpPr/>
      </dsp:nvSpPr>
      <dsp:spPr>
        <a:xfrm>
          <a:off x="597" y="689558"/>
          <a:ext cx="2174548" cy="108727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dirty="0"/>
            <a:t>Wage increase:</a:t>
          </a:r>
        </a:p>
      </dsp:txBody>
      <dsp:txXfrm>
        <a:off x="32442" y="721403"/>
        <a:ext cx="2110858" cy="1023584"/>
      </dsp:txXfrm>
    </dsp:sp>
    <dsp:sp modelId="{B48A4230-2996-465E-9800-CC127DA89671}">
      <dsp:nvSpPr>
        <dsp:cNvPr id="0" name=""/>
        <dsp:cNvSpPr/>
      </dsp:nvSpPr>
      <dsp:spPr>
        <a:xfrm>
          <a:off x="218052" y="1776832"/>
          <a:ext cx="217454" cy="815455"/>
        </a:xfrm>
        <a:custGeom>
          <a:avLst/>
          <a:gdLst/>
          <a:ahLst/>
          <a:cxnLst/>
          <a:rect l="0" t="0" r="0" b="0"/>
          <a:pathLst>
            <a:path>
              <a:moveTo>
                <a:pt x="0" y="0"/>
              </a:moveTo>
              <a:lnTo>
                <a:pt x="0" y="815455"/>
              </a:lnTo>
              <a:lnTo>
                <a:pt x="217454" y="81545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A33216-C168-48F2-A444-AC180861013B}">
      <dsp:nvSpPr>
        <dsp:cNvPr id="0" name=""/>
        <dsp:cNvSpPr/>
      </dsp:nvSpPr>
      <dsp:spPr>
        <a:xfrm>
          <a:off x="435507" y="2048651"/>
          <a:ext cx="1739638" cy="1087274"/>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t>The Ritz London raised wages by 7% in 2024 to attract staff (</a:t>
          </a:r>
          <a:r>
            <a:rPr lang="en-US" sz="1000" kern="1200" dirty="0" err="1"/>
            <a:t>Avram</a:t>
          </a:r>
          <a:r>
            <a:rPr lang="en-US" sz="1000" kern="1200" dirty="0"/>
            <a:t> &amp; </a:t>
          </a:r>
          <a:r>
            <a:rPr lang="en-US" sz="1000" kern="1200" dirty="0" err="1"/>
            <a:t>Harkness</a:t>
          </a:r>
          <a:r>
            <a:rPr lang="en-US" sz="1000" kern="1200" dirty="0"/>
            <a:t>, 2025).</a:t>
          </a:r>
        </a:p>
      </dsp:txBody>
      <dsp:txXfrm>
        <a:off x="467352" y="2080496"/>
        <a:ext cx="1675948" cy="1023584"/>
      </dsp:txXfrm>
    </dsp:sp>
    <dsp:sp modelId="{73A779E6-7ABD-4B24-8006-82E67A547AC5}">
      <dsp:nvSpPr>
        <dsp:cNvPr id="0" name=""/>
        <dsp:cNvSpPr/>
      </dsp:nvSpPr>
      <dsp:spPr>
        <a:xfrm>
          <a:off x="2718782" y="689558"/>
          <a:ext cx="2174548" cy="108727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Industry-wide impact:</a:t>
          </a:r>
        </a:p>
      </dsp:txBody>
      <dsp:txXfrm>
        <a:off x="2750627" y="721403"/>
        <a:ext cx="2110858" cy="1023584"/>
      </dsp:txXfrm>
    </dsp:sp>
    <dsp:sp modelId="{C7B6F8ED-42FF-44FC-8B9C-7A00421AF6BE}">
      <dsp:nvSpPr>
        <dsp:cNvPr id="0" name=""/>
        <dsp:cNvSpPr/>
      </dsp:nvSpPr>
      <dsp:spPr>
        <a:xfrm>
          <a:off x="2936237" y="1776832"/>
          <a:ext cx="217454" cy="815455"/>
        </a:xfrm>
        <a:custGeom>
          <a:avLst/>
          <a:gdLst/>
          <a:ahLst/>
          <a:cxnLst/>
          <a:rect l="0" t="0" r="0" b="0"/>
          <a:pathLst>
            <a:path>
              <a:moveTo>
                <a:pt x="0" y="0"/>
              </a:moveTo>
              <a:lnTo>
                <a:pt x="0" y="815455"/>
              </a:lnTo>
              <a:lnTo>
                <a:pt x="217454" y="81545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46B2DC-6662-4033-9B13-CDA89733FECD}">
      <dsp:nvSpPr>
        <dsp:cNvPr id="0" name=""/>
        <dsp:cNvSpPr/>
      </dsp:nvSpPr>
      <dsp:spPr>
        <a:xfrm>
          <a:off x="3153692" y="2048651"/>
          <a:ext cx="1739638" cy="1087274"/>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t>Average hospitality wages increased by 5–10% post-pandemic (Tan et al., 2020).</a:t>
          </a:r>
        </a:p>
      </dsp:txBody>
      <dsp:txXfrm>
        <a:off x="3185537" y="2080496"/>
        <a:ext cx="1675948" cy="1023584"/>
      </dsp:txXfrm>
    </dsp:sp>
    <dsp:sp modelId="{3E3B636A-02F7-4ADC-B0DE-52F5956FE710}">
      <dsp:nvSpPr>
        <dsp:cNvPr id="0" name=""/>
        <dsp:cNvSpPr/>
      </dsp:nvSpPr>
      <dsp:spPr>
        <a:xfrm>
          <a:off x="2936237" y="1776832"/>
          <a:ext cx="217454" cy="2174548"/>
        </a:xfrm>
        <a:custGeom>
          <a:avLst/>
          <a:gdLst/>
          <a:ahLst/>
          <a:cxnLst/>
          <a:rect l="0" t="0" r="0" b="0"/>
          <a:pathLst>
            <a:path>
              <a:moveTo>
                <a:pt x="0" y="0"/>
              </a:moveTo>
              <a:lnTo>
                <a:pt x="0" y="2174548"/>
              </a:lnTo>
              <a:lnTo>
                <a:pt x="217454" y="2174548"/>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D8443F-8B76-4C1D-B11A-5F6E4357E301}">
      <dsp:nvSpPr>
        <dsp:cNvPr id="0" name=""/>
        <dsp:cNvSpPr/>
      </dsp:nvSpPr>
      <dsp:spPr>
        <a:xfrm>
          <a:off x="3153692" y="3407744"/>
          <a:ext cx="1739638" cy="1087274"/>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t>30% of UK luxury hotels now use recruitment agencies to fill staffing gaps (UK Hospitality, 2021).</a:t>
          </a:r>
        </a:p>
      </dsp:txBody>
      <dsp:txXfrm>
        <a:off x="3185537" y="3439589"/>
        <a:ext cx="1675948" cy="10235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BE347-E0D8-4D9A-8E4D-E677890F79A0}">
      <dsp:nvSpPr>
        <dsp:cNvPr id="0" name=""/>
        <dsp:cNvSpPr/>
      </dsp:nvSpPr>
      <dsp:spPr>
        <a:xfrm>
          <a:off x="4285904" y="553486"/>
          <a:ext cx="104439" cy="1932945"/>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FD08B-2168-428F-A0F2-E41447676DC0}">
      <dsp:nvSpPr>
        <dsp:cNvPr id="0" name=""/>
        <dsp:cNvSpPr/>
      </dsp:nvSpPr>
      <dsp:spPr>
        <a:xfrm>
          <a:off x="106583" y="553486"/>
          <a:ext cx="2716294" cy="1932945"/>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19CD5-03B5-4F9B-AA58-85BE79A8E11B}">
      <dsp:nvSpPr>
        <dsp:cNvPr id="0" name=""/>
        <dsp:cNvSpPr/>
      </dsp:nvSpPr>
      <dsp:spPr>
        <a:xfrm>
          <a:off x="2144" y="321879"/>
          <a:ext cx="2611855" cy="1828397"/>
        </a:xfrm>
        <a:prstGeom prst="rect">
          <a:avLst/>
        </a:prstGeom>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E75B95-9B54-4C12-B690-3451BD572371}">
      <dsp:nvSpPr>
        <dsp:cNvPr id="0" name=""/>
        <dsp:cNvSpPr/>
      </dsp:nvSpPr>
      <dsp:spPr>
        <a:xfrm>
          <a:off x="212778" y="2150926"/>
          <a:ext cx="2505661" cy="229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45720" rIns="1219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Recent High turnover rate:</a:t>
          </a:r>
        </a:p>
      </dsp:txBody>
      <dsp:txXfrm>
        <a:off x="212778" y="2150926"/>
        <a:ext cx="2505661" cy="229442"/>
      </dsp:txXfrm>
    </dsp:sp>
    <dsp:sp modelId="{021CD529-96EE-4F32-B0A1-06B5C1198469}">
      <dsp:nvSpPr>
        <dsp:cNvPr id="0" name=""/>
        <dsp:cNvSpPr/>
      </dsp:nvSpPr>
      <dsp:spPr>
        <a:xfrm>
          <a:off x="2933461" y="553486"/>
          <a:ext cx="1241860" cy="1932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74% of UK hospitality workers leave their jobs within a year (GOV.UK, 2024).</a:t>
          </a:r>
        </a:p>
      </dsp:txBody>
      <dsp:txXfrm>
        <a:off x="2933461" y="553486"/>
        <a:ext cx="1241860" cy="19329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916A8-0769-4608-A3E1-750C82A1FD9C}">
      <dsp:nvSpPr>
        <dsp:cNvPr id="0" name=""/>
        <dsp:cNvSpPr/>
      </dsp:nvSpPr>
      <dsp:spPr>
        <a:xfrm>
          <a:off x="5422273" y="854307"/>
          <a:ext cx="132130" cy="2445449"/>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94A73-662F-4A0B-9F02-61E1623E6837}">
      <dsp:nvSpPr>
        <dsp:cNvPr id="0" name=""/>
        <dsp:cNvSpPr/>
      </dsp:nvSpPr>
      <dsp:spPr>
        <a:xfrm>
          <a:off x="134843" y="854307"/>
          <a:ext cx="3436496" cy="2445449"/>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A2895-1089-4EBF-8526-36659F4C2769}">
      <dsp:nvSpPr>
        <dsp:cNvPr id="0" name=""/>
        <dsp:cNvSpPr/>
      </dsp:nvSpPr>
      <dsp:spPr>
        <a:xfrm>
          <a:off x="2713" y="561291"/>
          <a:ext cx="3304365" cy="2313181"/>
        </a:xfrm>
        <a:prstGeom prst="rect">
          <a:avLst/>
        </a:prstGeom>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402108-00FF-4A8C-9940-977AB07C6AC6}">
      <dsp:nvSpPr>
        <dsp:cNvPr id="0" name=""/>
        <dsp:cNvSpPr/>
      </dsp:nvSpPr>
      <dsp:spPr>
        <a:xfrm>
          <a:off x="269194" y="2875294"/>
          <a:ext cx="3170015" cy="290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3340" rIns="1422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Mental health initiatives:</a:t>
          </a:r>
        </a:p>
      </dsp:txBody>
      <dsp:txXfrm>
        <a:off x="269194" y="2875294"/>
        <a:ext cx="3170015" cy="290277"/>
      </dsp:txXfrm>
    </dsp:sp>
    <dsp:sp modelId="{441DBFEA-6B6D-46AA-9395-0BBFE2325373}">
      <dsp:nvSpPr>
        <dsp:cNvPr id="0" name=""/>
        <dsp:cNvSpPr/>
      </dsp:nvSpPr>
      <dsp:spPr>
        <a:xfrm>
          <a:off x="3711242" y="854307"/>
          <a:ext cx="1571128" cy="2445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60% of luxury hotels now offer mental health programs (The Ritz-Carlton, 2024).
50% of hospitality employees prefer flexible work arrangements (UK Hospitality, 2021).</a:t>
          </a:r>
        </a:p>
      </dsp:txBody>
      <dsp:txXfrm>
        <a:off x="3711242" y="854307"/>
        <a:ext cx="1571128" cy="24454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C977D-E6A3-4571-BAC6-16BC75039064}">
      <dsp:nvSpPr>
        <dsp:cNvPr id="0" name=""/>
        <dsp:cNvSpPr/>
      </dsp:nvSpPr>
      <dsp:spPr>
        <a:xfrm>
          <a:off x="733" y="1178103"/>
          <a:ext cx="2669195" cy="133459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kern="1200" dirty="0"/>
            <a:t>Automation adoption</a:t>
          </a:r>
        </a:p>
      </dsp:txBody>
      <dsp:txXfrm>
        <a:off x="39822" y="1217192"/>
        <a:ext cx="2591017" cy="1256419"/>
      </dsp:txXfrm>
    </dsp:sp>
    <dsp:sp modelId="{359DE097-58DD-46F0-93FB-207E83594E8D}">
      <dsp:nvSpPr>
        <dsp:cNvPr id="0" name=""/>
        <dsp:cNvSpPr/>
      </dsp:nvSpPr>
      <dsp:spPr>
        <a:xfrm>
          <a:off x="267652" y="2512700"/>
          <a:ext cx="266919" cy="1000948"/>
        </a:xfrm>
        <a:custGeom>
          <a:avLst/>
          <a:gdLst/>
          <a:ahLst/>
          <a:cxnLst/>
          <a:rect l="0" t="0" r="0" b="0"/>
          <a:pathLst>
            <a:path>
              <a:moveTo>
                <a:pt x="0" y="0"/>
              </a:moveTo>
              <a:lnTo>
                <a:pt x="0" y="1000948"/>
              </a:lnTo>
              <a:lnTo>
                <a:pt x="266919" y="1000948"/>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9555DA-9CBE-484B-90FB-17AA233B279E}">
      <dsp:nvSpPr>
        <dsp:cNvPr id="0" name=""/>
        <dsp:cNvSpPr/>
      </dsp:nvSpPr>
      <dsp:spPr>
        <a:xfrm>
          <a:off x="534572" y="2846350"/>
          <a:ext cx="2135356" cy="133459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l" defTabSz="533400">
            <a:lnSpc>
              <a:spcPct val="90000"/>
            </a:lnSpc>
            <a:spcBef>
              <a:spcPct val="0"/>
            </a:spcBef>
            <a:spcAft>
              <a:spcPct val="35000"/>
            </a:spcAft>
            <a:buNone/>
          </a:pPr>
          <a:r>
            <a:rPr lang="en-US" sz="1200" kern="1200" dirty="0"/>
            <a:t>35% of luxury hotels use AI-driven concierge services (Sharma, Singh &amp; </a:t>
          </a:r>
          <a:r>
            <a:rPr lang="en-US" sz="1200" kern="1200" dirty="0" err="1"/>
            <a:t>Tyagi</a:t>
          </a:r>
          <a:r>
            <a:rPr lang="en-US" sz="1200" kern="1200" dirty="0"/>
            <a:t>, 2024).</a:t>
          </a:r>
        </a:p>
      </dsp:txBody>
      <dsp:txXfrm>
        <a:off x="573661" y="2885439"/>
        <a:ext cx="2057178" cy="1256419"/>
      </dsp:txXfrm>
    </dsp:sp>
    <dsp:sp modelId="{41928151-60F1-48DC-B03B-A7E28F500970}">
      <dsp:nvSpPr>
        <dsp:cNvPr id="0" name=""/>
        <dsp:cNvSpPr/>
      </dsp:nvSpPr>
      <dsp:spPr>
        <a:xfrm>
          <a:off x="3337227" y="1178103"/>
          <a:ext cx="2669195" cy="1334597"/>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kern="1200" dirty="0"/>
            <a:t>Labour-saving technology:</a:t>
          </a:r>
        </a:p>
      </dsp:txBody>
      <dsp:txXfrm>
        <a:off x="3376316" y="1217192"/>
        <a:ext cx="2591017" cy="1256419"/>
      </dsp:txXfrm>
    </dsp:sp>
    <dsp:sp modelId="{5479FE17-57B5-4355-A7B3-6929CB3C7190}">
      <dsp:nvSpPr>
        <dsp:cNvPr id="0" name=""/>
        <dsp:cNvSpPr/>
      </dsp:nvSpPr>
      <dsp:spPr>
        <a:xfrm>
          <a:off x="3604147" y="2512700"/>
          <a:ext cx="266919" cy="1390237"/>
        </a:xfrm>
        <a:custGeom>
          <a:avLst/>
          <a:gdLst/>
          <a:ahLst/>
          <a:cxnLst/>
          <a:rect l="0" t="0" r="0" b="0"/>
          <a:pathLst>
            <a:path>
              <a:moveTo>
                <a:pt x="0" y="0"/>
              </a:moveTo>
              <a:lnTo>
                <a:pt x="0" y="1390237"/>
              </a:lnTo>
              <a:lnTo>
                <a:pt x="266919" y="1390237"/>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953C1F-3D1C-4D2E-8567-6635FBF558FC}">
      <dsp:nvSpPr>
        <dsp:cNvPr id="0" name=""/>
        <dsp:cNvSpPr/>
      </dsp:nvSpPr>
      <dsp:spPr>
        <a:xfrm>
          <a:off x="3871067" y="2846350"/>
          <a:ext cx="2135356" cy="2113175"/>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l" defTabSz="533400">
            <a:lnSpc>
              <a:spcPct val="90000"/>
            </a:lnSpc>
            <a:spcBef>
              <a:spcPct val="0"/>
            </a:spcBef>
            <a:spcAft>
              <a:spcPct val="35000"/>
            </a:spcAft>
            <a:buNone/>
          </a:pPr>
          <a:r>
            <a:rPr lang="en-US" sz="1200" kern="1200" dirty="0"/>
            <a:t>25% of UK hotels have implemented robotic housekeeping (Sharma, Singh &amp; </a:t>
          </a:r>
          <a:r>
            <a:rPr lang="en-US" sz="1200" kern="1200" dirty="0" err="1"/>
            <a:t>Tyagi</a:t>
          </a:r>
          <a:r>
            <a:rPr lang="en-US" sz="1200" kern="1200" dirty="0"/>
            <a:t>, 2024).
AI-driven training programs increase staff efficiency by 20% (The Ritz Hotel London, 2024).</a:t>
          </a:r>
        </a:p>
      </dsp:txBody>
      <dsp:txXfrm>
        <a:off x="3932960" y="2908243"/>
        <a:ext cx="2011570" cy="198938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4F60C-B7C9-42A8-88DA-045DD0056CC5}">
      <dsp:nvSpPr>
        <dsp:cNvPr id="0" name=""/>
        <dsp:cNvSpPr/>
      </dsp:nvSpPr>
      <dsp:spPr>
        <a:xfrm>
          <a:off x="9514950" y="912931"/>
          <a:ext cx="231860" cy="4291249"/>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48D613-26EF-49EB-8153-CA9F1CE5CE29}">
      <dsp:nvSpPr>
        <dsp:cNvPr id="0" name=""/>
        <dsp:cNvSpPr/>
      </dsp:nvSpPr>
      <dsp:spPr>
        <a:xfrm>
          <a:off x="236622" y="912931"/>
          <a:ext cx="6030328" cy="4291249"/>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030A9-0F0F-411D-8850-F8B77CC12680}">
      <dsp:nvSpPr>
        <dsp:cNvPr id="0" name=""/>
        <dsp:cNvSpPr/>
      </dsp:nvSpPr>
      <dsp:spPr>
        <a:xfrm>
          <a:off x="4761" y="398750"/>
          <a:ext cx="5798468" cy="4059147"/>
        </a:xfrm>
        <a:prstGeom prst="rect">
          <a:avLst/>
        </a:prstGeom>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8B2D58-FAD4-4165-92EB-5CBB2C78E70E}">
      <dsp:nvSpPr>
        <dsp:cNvPr id="0" name=""/>
        <dsp:cNvSpPr/>
      </dsp:nvSpPr>
      <dsp:spPr>
        <a:xfrm>
          <a:off x="472379" y="4459339"/>
          <a:ext cx="5562710" cy="50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0" tIns="76200" rIns="203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Adaption of appropriate strategies</a:t>
          </a:r>
        </a:p>
      </dsp:txBody>
      <dsp:txXfrm>
        <a:off x="472379" y="4459339"/>
        <a:ext cx="5562710" cy="509375"/>
      </dsp:txXfrm>
    </dsp:sp>
    <dsp:sp modelId="{D1457379-3FA6-4522-953F-B90025155530}">
      <dsp:nvSpPr>
        <dsp:cNvPr id="0" name=""/>
        <dsp:cNvSpPr/>
      </dsp:nvSpPr>
      <dsp:spPr>
        <a:xfrm>
          <a:off x="6512450" y="912931"/>
          <a:ext cx="2757000" cy="4291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dirty="0"/>
            <a:t>Labour shortages remain a major issue.
Brexit, COVID-19, and job dissatisfaction drive workforce gaps.
Balanced strategies needed for wages, automation, and retention.
</a:t>
          </a:r>
          <a:endParaRPr lang="en-US" kern="1200" dirty="0"/>
        </a:p>
      </dsp:txBody>
      <dsp:txXfrm>
        <a:off x="6512450" y="912931"/>
        <a:ext cx="2757000" cy="42912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735A5-12AD-40E8-A676-33EA8B6D8135}">
      <dsp:nvSpPr>
        <dsp:cNvPr id="0" name=""/>
        <dsp:cNvSpPr/>
      </dsp:nvSpPr>
      <dsp:spPr>
        <a:xfrm>
          <a:off x="0" y="435499"/>
          <a:ext cx="8280920" cy="655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53A157-1A28-42B2-8BFC-CBBBC5767D1F}">
      <dsp:nvSpPr>
        <dsp:cNvPr id="0" name=""/>
        <dsp:cNvSpPr/>
      </dsp:nvSpPr>
      <dsp:spPr>
        <a:xfrm>
          <a:off x="414046" y="51739"/>
          <a:ext cx="5796644" cy="7675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099" tIns="0" rIns="219099" bIns="0" numCol="1" spcCol="1270" anchor="ctr" anchorCtr="0">
          <a:noAutofit/>
        </a:bodyPr>
        <a:lstStyle/>
        <a:p>
          <a:pPr marL="0" lvl="0" indent="0" algn="l" defTabSz="711200">
            <a:lnSpc>
              <a:spcPct val="90000"/>
            </a:lnSpc>
            <a:spcBef>
              <a:spcPct val="0"/>
            </a:spcBef>
            <a:spcAft>
              <a:spcPct val="35000"/>
            </a:spcAft>
            <a:buNone/>
          </a:pPr>
          <a:r>
            <a:rPr lang="en-US" sz="1600" kern="1200" dirty="0"/>
            <a:t>Advocate for specialised hospitality visas (</a:t>
          </a:r>
          <a:r>
            <a:rPr lang="en-US" sz="1600" kern="1200" dirty="0" err="1"/>
            <a:t>Spital</a:t>
          </a:r>
          <a:r>
            <a:rPr lang="en-US" sz="1600" kern="1200" dirty="0"/>
            <a:t> &amp; </a:t>
          </a:r>
          <a:r>
            <a:rPr lang="en-US" sz="1600" kern="1200" dirty="0" err="1"/>
            <a:t>Aerssen</a:t>
          </a:r>
          <a:r>
            <a:rPr lang="en-US" sz="1600" kern="1200" dirty="0"/>
            <a:t>, 2023).</a:t>
          </a:r>
        </a:p>
      </dsp:txBody>
      <dsp:txXfrm>
        <a:off x="451513" y="89206"/>
        <a:ext cx="5721710" cy="692586"/>
      </dsp:txXfrm>
    </dsp:sp>
    <dsp:sp modelId="{5D302FB2-09F1-43AC-86FA-9B2344046F05}">
      <dsp:nvSpPr>
        <dsp:cNvPr id="0" name=""/>
        <dsp:cNvSpPr/>
      </dsp:nvSpPr>
      <dsp:spPr>
        <a:xfrm>
          <a:off x="0" y="1614859"/>
          <a:ext cx="8280920" cy="655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5E531A-02E3-485E-A324-3E582FD40C34}">
      <dsp:nvSpPr>
        <dsp:cNvPr id="0" name=""/>
        <dsp:cNvSpPr/>
      </dsp:nvSpPr>
      <dsp:spPr>
        <a:xfrm>
          <a:off x="414046" y="1231099"/>
          <a:ext cx="5796644" cy="7675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099" tIns="0" rIns="219099" bIns="0" numCol="1" spcCol="1270" anchor="ctr" anchorCtr="0">
          <a:noAutofit/>
        </a:bodyPr>
        <a:lstStyle/>
        <a:p>
          <a:pPr marL="0" lvl="0" indent="0" algn="l" defTabSz="711200">
            <a:lnSpc>
              <a:spcPct val="90000"/>
            </a:lnSpc>
            <a:spcBef>
              <a:spcPct val="0"/>
            </a:spcBef>
            <a:spcAft>
              <a:spcPct val="35000"/>
            </a:spcAft>
            <a:buNone/>
          </a:pPr>
          <a:r>
            <a:rPr lang="en-US" sz="1600" kern="1200" dirty="0"/>
            <a:t>Improve workforce strategies with better training and benefits.</a:t>
          </a:r>
        </a:p>
      </dsp:txBody>
      <dsp:txXfrm>
        <a:off x="451513" y="1268566"/>
        <a:ext cx="5721710" cy="692586"/>
      </dsp:txXfrm>
    </dsp:sp>
    <dsp:sp modelId="{5853D5A7-ED9E-4F56-AED3-DDDBB70A56A6}">
      <dsp:nvSpPr>
        <dsp:cNvPr id="0" name=""/>
        <dsp:cNvSpPr/>
      </dsp:nvSpPr>
      <dsp:spPr>
        <a:xfrm>
          <a:off x="0" y="2794219"/>
          <a:ext cx="8280920" cy="655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48FAAC-357C-406E-826E-238EEF3FD356}">
      <dsp:nvSpPr>
        <dsp:cNvPr id="0" name=""/>
        <dsp:cNvSpPr/>
      </dsp:nvSpPr>
      <dsp:spPr>
        <a:xfrm>
          <a:off x="414046" y="2410459"/>
          <a:ext cx="5796644" cy="7675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099" tIns="0" rIns="219099" bIns="0" numCol="1" spcCol="1270" anchor="ctr" anchorCtr="0">
          <a:noAutofit/>
        </a:bodyPr>
        <a:lstStyle/>
        <a:p>
          <a:pPr marL="0" lvl="0" indent="0" algn="l" defTabSz="711200">
            <a:lnSpc>
              <a:spcPct val="90000"/>
            </a:lnSpc>
            <a:spcBef>
              <a:spcPct val="0"/>
            </a:spcBef>
            <a:spcAft>
              <a:spcPct val="35000"/>
            </a:spcAft>
            <a:buNone/>
          </a:pPr>
          <a:r>
            <a:rPr lang="en-US" sz="1600" kern="1200" dirty="0"/>
            <a:t>Balance technology with human service.</a:t>
          </a:r>
        </a:p>
      </dsp:txBody>
      <dsp:txXfrm>
        <a:off x="451513" y="2447926"/>
        <a:ext cx="5721710" cy="692586"/>
      </dsp:txXfrm>
    </dsp:sp>
    <dsp:sp modelId="{C54D8926-3FC6-47B2-A60E-6E2696AF4BFE}">
      <dsp:nvSpPr>
        <dsp:cNvPr id="0" name=""/>
        <dsp:cNvSpPr/>
      </dsp:nvSpPr>
      <dsp:spPr>
        <a:xfrm>
          <a:off x="0" y="3973580"/>
          <a:ext cx="8280920" cy="655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10C71B-1D38-42A8-A6EA-58F04D186D70}">
      <dsp:nvSpPr>
        <dsp:cNvPr id="0" name=""/>
        <dsp:cNvSpPr/>
      </dsp:nvSpPr>
      <dsp:spPr>
        <a:xfrm>
          <a:off x="414046" y="3589820"/>
          <a:ext cx="5796644" cy="7675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099" tIns="0" rIns="219099" bIns="0" numCol="1" spcCol="1270" anchor="ctr" anchorCtr="0">
          <a:noAutofit/>
        </a:bodyPr>
        <a:lstStyle/>
        <a:p>
          <a:pPr marL="0" lvl="0" indent="0" algn="l" defTabSz="711200">
            <a:lnSpc>
              <a:spcPct val="90000"/>
            </a:lnSpc>
            <a:spcBef>
              <a:spcPct val="0"/>
            </a:spcBef>
            <a:spcAft>
              <a:spcPct val="35000"/>
            </a:spcAft>
            <a:buNone/>
          </a:pPr>
          <a:r>
            <a:rPr lang="en-US" sz="1600" kern="1200" dirty="0"/>
            <a:t>Enhance workplace flexibility.</a:t>
          </a:r>
        </a:p>
      </dsp:txBody>
      <dsp:txXfrm>
        <a:off x="451513" y="3627287"/>
        <a:ext cx="5721710" cy="6925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76B82-A7D0-4E06-A14A-730F7305FF3E}">
      <dsp:nvSpPr>
        <dsp:cNvPr id="0" name=""/>
        <dsp:cNvSpPr/>
      </dsp:nvSpPr>
      <dsp:spPr>
        <a:xfrm>
          <a:off x="0" y="2166"/>
          <a:ext cx="861951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D963C3-FCA4-4F74-BBB7-7885DA19FC43}">
      <dsp:nvSpPr>
        <dsp:cNvPr id="0" name=""/>
        <dsp:cNvSpPr/>
      </dsp:nvSpPr>
      <dsp:spPr>
        <a:xfrm>
          <a:off x="0" y="2166"/>
          <a:ext cx="8619513" cy="4432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dirty="0" err="1"/>
            <a:t>Avram</a:t>
          </a:r>
          <a:r>
            <a:rPr lang="en-US" sz="600" kern="1200" dirty="0"/>
            <a:t>, S. and </a:t>
          </a:r>
          <a:r>
            <a:rPr lang="en-US" sz="600" kern="1200" dirty="0" err="1"/>
            <a:t>Harkness</a:t>
          </a:r>
          <a:r>
            <a:rPr lang="en-US" sz="600" kern="1200" dirty="0"/>
            <a:t>, S. (2025) ‘Do high minimum wages harm the progression of minimum wage workers? Evidence from the United Kingdom’, Industrial Relations: A Journal of Economy and Society. Available at: https://doi.org/10.1111/irel.12389 (Accessed: 15 February 2025).
</a:t>
          </a:r>
          <a:r>
            <a:rPr lang="en-US" sz="600" kern="1200" dirty="0" err="1"/>
            <a:t>Chronopoulos</a:t>
          </a:r>
          <a:r>
            <a:rPr lang="en-US" sz="600" kern="1200" dirty="0"/>
            <a:t>, D.K., Lukas, M. and Wilson, J.O.S. (2020) ‘Consumer spending responses to the COVID-19 pandemic: An assessment of Great Britain’, SSRN Electronic Journal. Available at: https://papers.ssrn.com/sol3/papers.cfm?abstract_id=3586723 (Accessed: 15 February 2025).
Clark, D. (2023) ‘UK worker shortages by sector 2023’, Statista. Available at: https://www.statista.com/statistics/1369216/uk-worker-shortages-by-sector/ (Accessed: 16 February 2025).
GOV.UK (2024) Staff Report. Available at: https://www.gov.uk/government/publications/remuneration-and-staff-report/staff-report (Accessed: 16 February 2025).
Green, L.A. (2024) ‘Massive recent increase in lower-skilled immigrant workers’, Migration Watch UK. Available at: https://www.migrationwatchuk.org/briefing-paper/515/massive-recent-increase-in-lower-skilled-immigrant-workers (Accessed: 16 February 2025).
Holston-</a:t>
          </a:r>
          <a:r>
            <a:rPr lang="en-US" sz="600" kern="1200" dirty="0" err="1"/>
            <a:t>Okae</a:t>
          </a:r>
          <a:r>
            <a:rPr lang="en-US" sz="600" kern="1200" dirty="0"/>
            <a:t>, B.L. and </a:t>
          </a:r>
          <a:r>
            <a:rPr lang="en-US" sz="600" kern="1200" dirty="0" err="1"/>
            <a:t>Mushi</a:t>
          </a:r>
          <a:r>
            <a:rPr lang="en-US" sz="600" kern="1200" dirty="0"/>
            <a:t>, R. (2018) ‘Employee turnover in the hospitality industry using Herzberg’s Two-Factor Motivation-Hygiene Theory’, </a:t>
          </a:r>
          <a:r>
            <a:rPr lang="en-US" sz="600" kern="1200" dirty="0" err="1"/>
            <a:t>ResearchGate</a:t>
          </a:r>
          <a:r>
            <a:rPr lang="en-US" sz="600" kern="1200" dirty="0"/>
            <a:t>. Available at: https://www.researchgate.net/publication/325121955_Employee_Turnover_in_the_Hospitality_Industry_using_Herzbergas_Two-Factor_Motivation-Hygiene_Theory (Accessed: 15 February 2025).
Lucas, R., McGinley, S., Whelan, K. and O’Gorman, K. (2019) ‘Hospitality employment and job satisfaction: A longitudinal analysis’, International Journal of Contemporary Hospitality Management, 31(5), pp. 2076–2096. Available at: https://doi.org/10.1108/IJCHM-10-2017-0677 (Accessed: 16 February 2025).
</a:t>
          </a:r>
          <a:r>
            <a:rPr lang="en-US" sz="600" kern="1200" dirty="0" err="1"/>
            <a:t>Maccarrone</a:t>
          </a:r>
          <a:r>
            <a:rPr lang="en-US" sz="600" kern="1200" dirty="0"/>
            <a:t>, V., Erne, R. and Golden, D. (2023) ‘The European Union: A significant player in </a:t>
          </a:r>
          <a:r>
            <a:rPr lang="en-US" sz="600" kern="1200" dirty="0" err="1"/>
            <a:t>labour</a:t>
          </a:r>
          <a:r>
            <a:rPr lang="en-US" sz="600" kern="1200" dirty="0"/>
            <a:t> policymaking’, in Edward Elgar Publishing eBooks, pp. 219–233. Available at: https://doi.org/10.4337/9781800880887.00024 (Accessed: 16 February 2025).
Myers, M.D. (2019) Qualitative research in business and management. Available at: https://www.torrossa.com/gs/resourceProxy?an=5018482&amp;publisher=FZ7200 (Accessed: 16 February 2025).
Sharma, M., Singh, A.K. and </a:t>
          </a:r>
          <a:r>
            <a:rPr lang="en-US" sz="600" kern="1200" dirty="0" err="1"/>
            <a:t>Tyagi</a:t>
          </a:r>
          <a:r>
            <a:rPr lang="en-US" sz="600" kern="1200" dirty="0"/>
            <a:t>, P. (2024) Proceedings of the International Conference on Innovation and Regenerative Trends in Tourism and Hospitality Industry. Dordrecht: Atlantis Press, </a:t>
          </a:r>
          <a:r>
            <a:rPr lang="en-US" sz="600" kern="1200" dirty="0" err="1"/>
            <a:t>Zeger</a:t>
          </a:r>
          <a:r>
            <a:rPr lang="en-US" sz="600" kern="1200" dirty="0"/>
            <a:t> </a:t>
          </a:r>
          <a:r>
            <a:rPr lang="en-US" sz="600" kern="1200" dirty="0" err="1"/>
            <a:t>Karssen</a:t>
          </a:r>
          <a:r>
            <a:rPr lang="en-US" sz="600" kern="1200" dirty="0"/>
            <a:t>.
</a:t>
          </a:r>
          <a:r>
            <a:rPr lang="en-US" sz="600" kern="1200" dirty="0" err="1"/>
            <a:t>Spital</a:t>
          </a:r>
          <a:r>
            <a:rPr lang="en-US" sz="600" kern="1200" dirty="0"/>
            <a:t>, T. and </a:t>
          </a:r>
          <a:r>
            <a:rPr lang="en-US" sz="600" kern="1200" dirty="0" err="1"/>
            <a:t>Aerssen</a:t>
          </a:r>
          <a:r>
            <a:rPr lang="en-US" sz="600" kern="1200" dirty="0"/>
            <a:t>, K.F. van (2023) ‘The impact of Brexit on UK trade and </a:t>
          </a:r>
          <a:r>
            <a:rPr lang="en-US" sz="600" kern="1200" dirty="0" err="1"/>
            <a:t>labour</a:t>
          </a:r>
          <a:r>
            <a:rPr lang="en-US" sz="600" kern="1200" dirty="0"/>
            <a:t> markets’, www.ecb.europa.eu, 3(3). Available at: https://www.ecb.europa.eu/press/economic-bulletin/articles/2023/html/ecb.ebart202303_01~3af23c5f5a.en.html (Accessed: 17 February 2025).
Statista (2024) ‘Tourism and hospitality average hourly pay UK 2021’. Available at: https://www.statista.com/statistics/637600/tourism-and-hospitality-average-hourly-pay-united-kingdom-uk/ (Accessed: 17 February 2025).
Tan, K.-L., </a:t>
          </a:r>
          <a:r>
            <a:rPr lang="en-US" sz="600" kern="1200" dirty="0" err="1"/>
            <a:t>Sim</a:t>
          </a:r>
          <a:r>
            <a:rPr lang="en-US" sz="600" kern="1200" dirty="0"/>
            <a:t>, P.-L., </a:t>
          </a:r>
          <a:r>
            <a:rPr lang="en-US" sz="600" kern="1200" dirty="0" err="1"/>
            <a:t>Goh</a:t>
          </a:r>
          <a:r>
            <a:rPr lang="en-US" sz="600" kern="1200" dirty="0"/>
            <a:t>, F.-Q., Leong, C.-M. and Ting, H. (2020) ‘Overwork and overtime on turnover intention in non-luxury hotels: Do incentives matter?’, Journal of Hospitality and Tourism Insights, 3(4), pp. 397–414. Available at: https://doi.org/10.1108/jhti-09-2019-0104 (Accessed: 17 February 2025).
The Ritz-Carlton (2024) Well-being and employee support initiatives. Available at: https://www.ritzcarlton.com/careers (Accessed: 17 February 2025).
The Ritz Hotel London (2024) AI-driven training and staffing strategies. Available at: https://www.theritzlondon.com/careers (Accessed: 17 February 2025).
Thomas, J. (2019) Back to the future: What history tells us about the challenges of post-Brexit UK immigration policy. Available at: http://www.smf.co.uk/wp-content/uploads/2019/05/Back-to-the-future.pdf (Accessed: 16 February 2025).
UK Hospitality (2019) </a:t>
          </a:r>
          <a:r>
            <a:rPr lang="en-US" sz="600" kern="1200" dirty="0" err="1"/>
            <a:t>UKHospitality</a:t>
          </a:r>
          <a:r>
            <a:rPr lang="en-US" sz="600" kern="1200" dirty="0"/>
            <a:t>. Available at: https://www.ukhospitality.org.uk/ (Accessed: 16 February 2025).
</a:t>
          </a:r>
          <a:r>
            <a:rPr lang="en-US" sz="600" kern="1200" dirty="0" err="1"/>
            <a:t>UKHospitality</a:t>
          </a:r>
          <a:r>
            <a:rPr lang="en-US" sz="600" kern="1200" dirty="0"/>
            <a:t> (2021) Hospitality workforce strategy. Available at: https://www.ukhospitality.org.uk/work/hospitality-workforce-strategy/ (Accessed: 16 February 2025).
World Travel &amp; Tourism Council (WTTC) (2022) Staff shortages. Available at: https://wttc.org/Portals/0/Documents/Reports/2022/WTTC-Staff%20Shortages-August22.pdf (Accessed: 17 February 2025).</a:t>
          </a:r>
        </a:p>
      </dsp:txBody>
      <dsp:txXfrm>
        <a:off x="0" y="2166"/>
        <a:ext cx="8619513" cy="4432195"/>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61BC01-1BB6-4873-9A95-09537AD36B84}" type="datetimeFigureOut">
              <a:rPr lang="en-US" smtClean="0"/>
              <a:t>2/24/2025</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C3B649-09BC-472B-B0F1-4C3A577487CE}" type="slidenum">
              <a:rPr lang="en-US" smtClean="0"/>
              <a:t>‹#›</a:t>
            </a:fld>
            <a:endParaRPr lang="en-US"/>
          </a:p>
        </p:txBody>
      </p:sp>
    </p:spTree>
    <p:extLst>
      <p:ext uri="{BB962C8B-B14F-4D97-AF65-F5344CB8AC3E}">
        <p14:creationId xmlns:p14="http://schemas.microsoft.com/office/powerpoint/2010/main" val="67233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3B649-09BC-472B-B0F1-4C3A577487CE}" type="slidenum">
              <a:rPr lang="en-US" smtClean="0"/>
              <a:t>1</a:t>
            </a:fld>
            <a:endParaRPr lang="en-US"/>
          </a:p>
        </p:txBody>
      </p:sp>
    </p:spTree>
    <p:extLst>
      <p:ext uri="{BB962C8B-B14F-4D97-AF65-F5344CB8AC3E}">
        <p14:creationId xmlns:p14="http://schemas.microsoft.com/office/powerpoint/2010/main" val="3505311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r>
              <a:rPr lang="en-US" dirty="0"/>
              <a:t>Skills gaps have become severe and critical within UK luxury hospitality, of which, The Ritz London has been greatly affected by it. The widely implemented to curb immigration after the Brexit exercise greatly impacted the number of skilled workers from the European Union which had been a significant source of human resource in many firms (</a:t>
            </a:r>
            <a:r>
              <a:rPr lang="en-US" dirty="0" err="1"/>
              <a:t>Maccarrone</a:t>
            </a:r>
            <a:r>
              <a:rPr lang="en-US" dirty="0"/>
              <a:t> et al., 2023). The COVID-19 pandemic made things even worse due to its impact on employee sackings, bringing the focus on stability and flexibility. There is evidence that many employees have downsized and moved to other industries where they receive better remunerations and working conditions hence the challenge of acquiring human resources. The research employed the PEST analysis in exploring the political, economic, social and technological aspects of labor shortages at The Ritz London as well as seeking possible resolutions to them.</a:t>
            </a:r>
          </a:p>
          <a:p>
            <a:endParaRPr lang="en-US" dirty="0"/>
          </a:p>
        </p:txBody>
      </p:sp>
      <p:sp>
        <p:nvSpPr>
          <p:cNvPr id="4" name="Slide Number Placeholder 3"/>
          <p:cNvSpPr>
            <a:spLocks noGrp="1"/>
          </p:cNvSpPr>
          <p:nvPr>
            <p:ph type="sldNum" sz="quarter" idx="10"/>
          </p:nvPr>
        </p:nvSpPr>
        <p:spPr/>
        <p:txBody>
          <a:bodyPr/>
          <a:lstStyle/>
          <a:p>
            <a:fld id="{BFC3B649-09BC-472B-B0F1-4C3A577487CE}" type="slidenum">
              <a:rPr lang="en-US" smtClean="0"/>
              <a:t>2</a:t>
            </a:fld>
            <a:endParaRPr lang="en-US"/>
          </a:p>
        </p:txBody>
      </p:sp>
    </p:spTree>
    <p:extLst>
      <p:ext uri="{BB962C8B-B14F-4D97-AF65-F5344CB8AC3E}">
        <p14:creationId xmlns:p14="http://schemas.microsoft.com/office/powerpoint/2010/main" val="2168785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Literature Review</a:t>
            </a:r>
          </a:p>
          <a:p>
            <a:r>
              <a:rPr lang="en-US" dirty="0"/>
              <a:t>The following paper argues that the EU exit process, commonly referred to as Brexit, has played a role in shortages of workers in the United Kingdom's hospitality industry. The impact of Brexit can be felt in the progress made in the decrease of the number of EU workers as part of the staff in luxury hotels that was observed before Brexit happened (WTTC, 2022). However, due to the new laws of immigration, it has become a challenge for European Union citizens to be employed in the UK or to work there let alone get a work permit which is a big problem for recruitment (</a:t>
            </a:r>
            <a:r>
              <a:rPr lang="en-US" dirty="0" err="1"/>
              <a:t>Spital</a:t>
            </a:r>
            <a:r>
              <a:rPr lang="en-US" dirty="0"/>
              <a:t> &amp; </a:t>
            </a:r>
            <a:r>
              <a:rPr lang="en-US" dirty="0" err="1"/>
              <a:t>Aerssen</a:t>
            </a:r>
            <a:r>
              <a:rPr lang="en-US" dirty="0"/>
              <a:t>, 2023). It is indeed generally agreed that the cost of recruitment has gone up due to the difficulties in sourcing employees locally. Similar to other luxurious facilities, the Ritz London has also had to intervene with wages and benefits to maintain its staff (UK Hospitality, 2019). Financial commitment to medical and welfare, corporate development, and career progression is the hope for enhancing job satisfaction and therefore making a direct strike on turnover to help the industry.</a:t>
            </a:r>
          </a:p>
          <a:p>
            <a:endParaRPr lang="en-US" dirty="0"/>
          </a:p>
        </p:txBody>
      </p:sp>
      <p:sp>
        <p:nvSpPr>
          <p:cNvPr id="4" name="Slide Number Placeholder 3"/>
          <p:cNvSpPr>
            <a:spLocks noGrp="1"/>
          </p:cNvSpPr>
          <p:nvPr>
            <p:ph type="sldNum" sz="quarter" idx="10"/>
          </p:nvPr>
        </p:nvSpPr>
        <p:spPr/>
        <p:txBody>
          <a:bodyPr/>
          <a:lstStyle/>
          <a:p>
            <a:fld id="{BFC3B649-09BC-472B-B0F1-4C3A577487CE}" type="slidenum">
              <a:rPr lang="en-US" smtClean="0"/>
              <a:t>3</a:t>
            </a:fld>
            <a:endParaRPr lang="en-US"/>
          </a:p>
        </p:txBody>
      </p:sp>
    </p:spTree>
    <p:extLst>
      <p:ext uri="{BB962C8B-B14F-4D97-AF65-F5344CB8AC3E}">
        <p14:creationId xmlns:p14="http://schemas.microsoft.com/office/powerpoint/2010/main" val="1265602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causes many employees in the hospitality industry to be laid off or furloughed meaning they are unable to work but are still paid (</a:t>
            </a:r>
            <a:r>
              <a:rPr lang="en-US" dirty="0" err="1"/>
              <a:t>ChronoPoulos</a:t>
            </a:r>
            <a:r>
              <a:rPr lang="en-US" dirty="0"/>
              <a:t> et al., 2020). It also faces some social issues such as; facilities paying their workers below average wages, workers working for long hours and issues of high turnover within facilities which hinders talents from pursuing careers within the field (Holston-</a:t>
            </a:r>
            <a:r>
              <a:rPr lang="en-US" dirty="0" err="1"/>
              <a:t>Okae</a:t>
            </a:r>
            <a:r>
              <a:rPr lang="en-US" dirty="0"/>
              <a:t> &amp; </a:t>
            </a:r>
            <a:r>
              <a:rPr lang="en-US" dirty="0" err="1"/>
              <a:t>Mushi</a:t>
            </a:r>
            <a:r>
              <a:rPr lang="en-US" dirty="0"/>
              <a:t>, 2018). According to various scholars, raising the levels of health and organizational development and bolstering career advancement programs can play a significant role in increasing the levels of job satisfaction and employee turnover rates (Lucas et al., 2019). Many operations across the hospitality industry are affected by both preclinical and clinical transmission of the disease.  Job losses from mass layoffs and furloughs have disoriented quite several employees, leaving many without a job or working in precarious situations.  They continue previous problems such as low wages for workers, length of hours and reportedly high turnover, all of which make it hard for applicants to be attracted to the opening. </a:t>
            </a:r>
          </a:p>
        </p:txBody>
      </p:sp>
      <p:sp>
        <p:nvSpPr>
          <p:cNvPr id="4" name="Slide Number Placeholder 3"/>
          <p:cNvSpPr>
            <a:spLocks noGrp="1"/>
          </p:cNvSpPr>
          <p:nvPr>
            <p:ph type="sldNum" sz="quarter" idx="10"/>
          </p:nvPr>
        </p:nvSpPr>
        <p:spPr/>
        <p:txBody>
          <a:bodyPr/>
          <a:lstStyle/>
          <a:p>
            <a:fld id="{BFC3B649-09BC-472B-B0F1-4C3A577487CE}" type="slidenum">
              <a:rPr lang="en-US" smtClean="0"/>
              <a:t>4</a:t>
            </a:fld>
            <a:endParaRPr lang="en-US"/>
          </a:p>
        </p:txBody>
      </p:sp>
    </p:spTree>
    <p:extLst>
      <p:ext uri="{BB962C8B-B14F-4D97-AF65-F5344CB8AC3E}">
        <p14:creationId xmlns:p14="http://schemas.microsoft.com/office/powerpoint/2010/main" val="1864668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employs secondary research only such as developed reports, journals, standards, and insights, in an endeavour to investigate labor shortages in luxury hospitality (Myers, 2019). It is indeed useful to organize such challenges into a structured matrix as the PEST analysis, namely Political, Economic, Social and Technological. Thus, the most related and reputable sources can be identified as the UK Hospitality Workforce Strategy and report from the WTO Tourism and Travel Competitiveness that can provide the employment pattern, wages, and policies for the workers in the sector. This secondary data is useful by availing the data collected by other researchers using certain techniques such as questionnaires or reports. Time is saved and resources are used whereby the gathered data becomes useful in the evaluation process. Secondary data analysis allows the researchers to make comparisons and scrutinize the trends while deciding without collecting the primary data.</a:t>
            </a:r>
          </a:p>
        </p:txBody>
      </p:sp>
      <p:sp>
        <p:nvSpPr>
          <p:cNvPr id="4" name="Slide Number Placeholder 3"/>
          <p:cNvSpPr>
            <a:spLocks noGrp="1"/>
          </p:cNvSpPr>
          <p:nvPr>
            <p:ph type="sldNum" sz="quarter" idx="10"/>
          </p:nvPr>
        </p:nvSpPr>
        <p:spPr/>
        <p:txBody>
          <a:bodyPr/>
          <a:lstStyle/>
          <a:p>
            <a:fld id="{BFC3B649-09BC-472B-B0F1-4C3A577487CE}" type="slidenum">
              <a:rPr lang="en-US" smtClean="0"/>
              <a:t>5</a:t>
            </a:fld>
            <a:endParaRPr lang="en-US"/>
          </a:p>
        </p:txBody>
      </p:sp>
    </p:spTree>
    <p:extLst>
      <p:ext uri="{BB962C8B-B14F-4D97-AF65-F5344CB8AC3E}">
        <p14:creationId xmlns:p14="http://schemas.microsoft.com/office/powerpoint/2010/main" val="283613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Brexit has led to a significant decline in EU workers within the UK hospitality industry. The hospitality sector significantly depends on European talent and before Brexit, the EU staff constituted one in four of the professional employees; however, that number has gone down to one in fifteen as well as right-to-work restrictions (WTTC, 2022). The Skilled Worker Visa regime available for non-UK workers was only for about 5% of posts in hospitality, for hiring international talents (UK Hospitality, 2021). Companies should introduce a hospitality work permit that will make it easier for foreign employees with the necessary qualifications and skills to enter the country in a bid to solve the persistent problem of labor scarcity (Spital &amp; </a:t>
            </a:r>
            <a:r>
              <a:rPr lang="en-US" dirty="0" err="1"/>
              <a:t>Aerssen</a:t>
            </a:r>
            <a:r>
              <a:rPr lang="en-US" dirty="0"/>
              <a:t>, 2023). The workforce stability relates to the Government policies on immigration, as well as employment regulation affecting The Ritz London. After Brexit, there are restrictions on the entrance of talented professionals from other countries, this is a known factor which hinders the hiring process. Since the legislations concerning the workers' rights &amp; their responsibilities concern the contractual arrangements, specific hiring approaches are essential. Some of the challenges that remain affecting the long-term planning of the workforce and flexibility are policy insurance and regulation adjustments.</a:t>
            </a:r>
          </a:p>
        </p:txBody>
      </p:sp>
      <p:sp>
        <p:nvSpPr>
          <p:cNvPr id="4" name="Slide Number Placeholder 3"/>
          <p:cNvSpPr>
            <a:spLocks noGrp="1"/>
          </p:cNvSpPr>
          <p:nvPr>
            <p:ph type="sldNum" sz="quarter" idx="10"/>
          </p:nvPr>
        </p:nvSpPr>
        <p:spPr/>
        <p:txBody>
          <a:bodyPr/>
          <a:lstStyle/>
          <a:p>
            <a:fld id="{BFC3B649-09BC-472B-B0F1-4C3A577487CE}" type="slidenum">
              <a:rPr lang="en-US" smtClean="0"/>
              <a:t>6</a:t>
            </a:fld>
            <a:endParaRPr lang="en-US"/>
          </a:p>
        </p:txBody>
      </p:sp>
    </p:spTree>
    <p:extLst>
      <p:ext uri="{BB962C8B-B14F-4D97-AF65-F5344CB8AC3E}">
        <p14:creationId xmlns:p14="http://schemas.microsoft.com/office/powerpoint/2010/main" val="2228493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of the problems with staff shortage The Ritz London raised the wages in 2024 by 7% to encourage the staff to stay with the company (</a:t>
            </a:r>
            <a:r>
              <a:rPr lang="en-US" dirty="0" err="1"/>
              <a:t>Avram</a:t>
            </a:r>
            <a:r>
              <a:rPr lang="en-US" dirty="0"/>
              <a:t> &amp; </a:t>
            </a:r>
            <a:r>
              <a:rPr lang="en-US" dirty="0" err="1"/>
              <a:t>Harkness</a:t>
            </a:r>
            <a:r>
              <a:rPr lang="en-US" dirty="0"/>
              <a:t>, 2025). In the current employment fluctuation, the average wages in hospitality have also been increased by 5-10% putting more pressure on financial sustainability (Tan et al., 2020). Recruitment costs have also significantly increased in the recent past and due to this, 30% of luxury hotels in the UK have had to outsource their recruitment agencies thus adding to operational costs (UK Hospitality, 2021). Currently, The Ritz London operates under operating cost challenges, attractive employee salaries and compensation packages, and recruitment expenses. Further, since inflation impacts operations while changes in consumer spending patterns affect the organisation's sales, profitability is affected. Employment of incentives and retention measures also include more expenses while moving customers and ensuring high levels of service delivery are a luxury and an expensive affair.</a:t>
            </a:r>
          </a:p>
        </p:txBody>
      </p:sp>
      <p:sp>
        <p:nvSpPr>
          <p:cNvPr id="4" name="Slide Number Placeholder 3"/>
          <p:cNvSpPr>
            <a:spLocks noGrp="1"/>
          </p:cNvSpPr>
          <p:nvPr>
            <p:ph type="sldNum" sz="quarter" idx="10"/>
          </p:nvPr>
        </p:nvSpPr>
        <p:spPr/>
        <p:txBody>
          <a:bodyPr/>
          <a:lstStyle/>
          <a:p>
            <a:fld id="{BFC3B649-09BC-472B-B0F1-4C3A577487CE}" type="slidenum">
              <a:rPr lang="en-US" smtClean="0"/>
              <a:t>7</a:t>
            </a:fld>
            <a:endParaRPr lang="en-US"/>
          </a:p>
        </p:txBody>
      </p:sp>
    </p:spTree>
    <p:extLst>
      <p:ext uri="{BB962C8B-B14F-4D97-AF65-F5344CB8AC3E}">
        <p14:creationId xmlns:p14="http://schemas.microsoft.com/office/powerpoint/2010/main" val="1218321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high turnover rate is trained in the hospitality industry because 63 per cent of hospitality employees are likely to vacate their jobs in one year (UK Hospitality, 2019). For the sake of staff retention, 60% of luxury hotel businesses have initiated mental health support programs considering the stress stemming from long working hours (The Ritz-Carlton, 2024). There is now an emphasis on flexible time with 50% of the hospitality workers desiring part-time or flexi-hours working, a reality that will have to be addressed for talent retention (UK Hospitality, 2021). However, other factors are also considered when it comes to retaining employees.  And lastly, compensation and benefits: It will be important to ensure that employees are offered good remuneration and attractive employee benefits packages since the company will be competing against other companies which also offer good remuneration to their employees.  They are more likely to impose their services with an organization that appreciates their economist's pay and other incentives such as medical cover, leaves, and pensions, among others.  Other factors that can be mentioned include professional development, career advancement opportunities, etc.  Employers take appropriate measures, ranging from offering training programs, providing mentors to support </a:t>
            </a:r>
            <a:r>
              <a:rPr lang="en-US"/>
              <a:t>or producing </a:t>
            </a:r>
            <a:r>
              <a:rPr lang="en-US" dirty="0"/>
              <a:t>definite career ladders, they will drive the employees to stay within the industry.</a:t>
            </a:r>
          </a:p>
        </p:txBody>
      </p:sp>
      <p:sp>
        <p:nvSpPr>
          <p:cNvPr id="4" name="Slide Number Placeholder 3"/>
          <p:cNvSpPr>
            <a:spLocks noGrp="1"/>
          </p:cNvSpPr>
          <p:nvPr>
            <p:ph type="sldNum" sz="quarter" idx="10"/>
          </p:nvPr>
        </p:nvSpPr>
        <p:spPr/>
        <p:txBody>
          <a:bodyPr/>
          <a:lstStyle/>
          <a:p>
            <a:fld id="{BFC3B649-09BC-472B-B0F1-4C3A577487CE}" type="slidenum">
              <a:rPr lang="en-US" smtClean="0"/>
              <a:t>8</a:t>
            </a:fld>
            <a:endParaRPr lang="en-US"/>
          </a:p>
        </p:txBody>
      </p:sp>
    </p:spTree>
    <p:extLst>
      <p:ext uri="{BB962C8B-B14F-4D97-AF65-F5344CB8AC3E}">
        <p14:creationId xmlns:p14="http://schemas.microsoft.com/office/powerpoint/2010/main" val="3233642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regards to human capital, the effects of luxury hotels on reducing labor shortages are resulting in the adoption of technology. At present, a third of luxury hotels employ Artificial intelligence-based concierge services, and a quarter of them have installed robotic solutions for housekeeping to minimize the usage of manpower (Sharma, Singh &amp; </a:t>
            </a:r>
            <a:r>
              <a:rPr lang="en-US" dirty="0" err="1"/>
              <a:t>Tyagi</a:t>
            </a:r>
            <a:r>
              <a:rPr lang="en-US" dirty="0"/>
              <a:t>, 2024). However, The Ritz London has not fired workers but introduced the use of Artificial Intelligence training for its employees which has been proven to enhance the worker's performance by 20% (The Ritz Hotel London, 2024). This also supports evidence that technology doesn’t just provide solutions to voids but makes the existing human calibers of the workforce optimized.  Besides, the adoption of technology enables the operations to be efficient, quality services to be delivered, and to be accomplished despite the lack of adequate staff.  It means that the hospitality industry in the country will have less human interaction with the customers.  Thus, this integration needs to be planned and executed wisely.</a:t>
            </a:r>
          </a:p>
        </p:txBody>
      </p:sp>
      <p:sp>
        <p:nvSpPr>
          <p:cNvPr id="4" name="Slide Number Placeholder 3"/>
          <p:cNvSpPr>
            <a:spLocks noGrp="1"/>
          </p:cNvSpPr>
          <p:nvPr>
            <p:ph type="sldNum" sz="quarter" idx="10"/>
          </p:nvPr>
        </p:nvSpPr>
        <p:spPr/>
        <p:txBody>
          <a:bodyPr/>
          <a:lstStyle/>
          <a:p>
            <a:fld id="{BFC3B649-09BC-472B-B0F1-4C3A577487CE}" type="slidenum">
              <a:rPr lang="en-US" smtClean="0"/>
              <a:t>9</a:t>
            </a:fld>
            <a:endParaRPr lang="en-US"/>
          </a:p>
        </p:txBody>
      </p:sp>
    </p:spTree>
    <p:extLst>
      <p:ext uri="{BB962C8B-B14F-4D97-AF65-F5344CB8AC3E}">
        <p14:creationId xmlns:p14="http://schemas.microsoft.com/office/powerpoint/2010/main" val="4190489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necessary skilled and unskilled manpower remains scarce in the UK luxury hospitality post-Brexit, COVID-19, and a change in workforce needs. Wages and recruitment expenses are costs that affect the company; partial relief can be had through automation. The dilemma concerns the concern of maintaining its operating costs, employees’ satisfaction, and efficiency of the technological innovations while continuing to deliver the impressively high level of service of The Ritz London. The difficulty is to maintain employees’ satisfaction, cost, and technology on par with the high standards associated with such brands as The Ritz London.  This is a very tricky situation that needs equity in the supply of the four basic needs in society to be sustainable in the future.  Maintaining service quality is paramount.</a:t>
            </a:r>
          </a:p>
        </p:txBody>
      </p:sp>
      <p:sp>
        <p:nvSpPr>
          <p:cNvPr id="4" name="Slide Number Placeholder 3"/>
          <p:cNvSpPr>
            <a:spLocks noGrp="1"/>
          </p:cNvSpPr>
          <p:nvPr>
            <p:ph type="sldNum" sz="quarter" idx="10"/>
          </p:nvPr>
        </p:nvSpPr>
        <p:spPr/>
        <p:txBody>
          <a:bodyPr/>
          <a:lstStyle/>
          <a:p>
            <a:fld id="{BFC3B649-09BC-472B-B0F1-4C3A577487CE}" type="slidenum">
              <a:rPr lang="en-US" smtClean="0"/>
              <a:t>10</a:t>
            </a:fld>
            <a:endParaRPr lang="en-US"/>
          </a:p>
        </p:txBody>
      </p:sp>
    </p:spTree>
    <p:extLst>
      <p:ext uri="{BB962C8B-B14F-4D97-AF65-F5344CB8AC3E}">
        <p14:creationId xmlns:p14="http://schemas.microsoft.com/office/powerpoint/2010/main" val="4261224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solve the problem of personnel deficit, decision-makers should lobby for specialized hospitality visas (</a:t>
            </a:r>
            <a:r>
              <a:rPr lang="en-US" dirty="0" err="1"/>
              <a:t>Spital</a:t>
            </a:r>
            <a:r>
              <a:rPr lang="en-US" dirty="0"/>
              <a:t> &amp; </a:t>
            </a:r>
            <a:r>
              <a:rPr lang="en-US" dirty="0" err="1"/>
              <a:t>Aerssen</a:t>
            </a:r>
            <a:r>
              <a:rPr lang="en-US" dirty="0"/>
              <a:t>, 2023). Thus, they must address issues of workforce development, career opportunities and remunerations to ensure that the personnel remain loyal to the hotels and resorts. Technological advancement should be enhancing human interaction as happening in many luxury hotels and other related service industries. It is also necessary for hotels to provide training, as a strategy to obtain and maintain competent workers that possess excellent skills. Managing employees therefore requires the formulation of a strategic plan of approach for the attainment of sustained service delivery. The hotels should include career models and management training to ensure that competent human resource is sourced and developed on the hotel's premises.  Talent management when properly implemented leads to the formulation of clear guidelines to enable the formulation of a good strategic plan.  This should include the element of recruitment and selection as well as training and development, staff turnover and mobilization as well as performance evaluation</a:t>
            </a:r>
          </a:p>
        </p:txBody>
      </p:sp>
      <p:sp>
        <p:nvSpPr>
          <p:cNvPr id="4" name="Slide Number Placeholder 3"/>
          <p:cNvSpPr>
            <a:spLocks noGrp="1"/>
          </p:cNvSpPr>
          <p:nvPr>
            <p:ph type="sldNum" sz="quarter" idx="10"/>
          </p:nvPr>
        </p:nvSpPr>
        <p:spPr/>
        <p:txBody>
          <a:bodyPr/>
          <a:lstStyle/>
          <a:p>
            <a:fld id="{BFC3B649-09BC-472B-B0F1-4C3A577487CE}" type="slidenum">
              <a:rPr lang="en-US" smtClean="0"/>
              <a:t>11</a:t>
            </a:fld>
            <a:endParaRPr lang="en-US"/>
          </a:p>
        </p:txBody>
      </p:sp>
    </p:spTree>
    <p:extLst>
      <p:ext uri="{BB962C8B-B14F-4D97-AF65-F5344CB8AC3E}">
        <p14:creationId xmlns:p14="http://schemas.microsoft.com/office/powerpoint/2010/main" val="8454089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9768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0"/>
            <a:ext cx="12188825" cy="1179288"/>
          </a:xfrm>
          <a:prstGeom prst="rect">
            <a:avLst/>
          </a:prstGeom>
        </p:spPr>
        <p:txBody>
          <a:bodyPr lIns="121899" tIns="60949" rIns="121899" bIns="60949" anchor="ctr"/>
          <a:lstStyle>
            <a:lvl1pPr algn="l">
              <a:defRPr>
                <a:solidFill>
                  <a:schemeClr val="bg1"/>
                </a:solidFill>
                <a:latin typeface="Arial" pitchFamily="34" charset="0"/>
                <a:cs typeface="Arial" pitchFamily="34" charset="0"/>
              </a:defRPr>
            </a:lvl1pPr>
          </a:lstStyle>
          <a:p>
            <a:r>
              <a:rPr lang="en-US" altLang="ko-KR" dirty="0"/>
              <a:t> Free PPT _ Click to add title</a:t>
            </a:r>
            <a:endParaRPr lang="ko-KR" altLang="en-US" dirty="0"/>
          </a:p>
        </p:txBody>
      </p:sp>
      <p:sp>
        <p:nvSpPr>
          <p:cNvPr id="4" name="Content Placeholder 2"/>
          <p:cNvSpPr>
            <a:spLocks noGrp="1"/>
          </p:cNvSpPr>
          <p:nvPr>
            <p:ph idx="1"/>
          </p:nvPr>
        </p:nvSpPr>
        <p:spPr>
          <a:xfrm>
            <a:off x="527244" y="1508787"/>
            <a:ext cx="11326308" cy="614197"/>
          </a:xfrm>
          <a:prstGeom prst="rect">
            <a:avLst/>
          </a:prstGeom>
        </p:spPr>
        <p:txBody>
          <a:bodyPr lIns="121899" tIns="60949" rIns="121899" bIns="60949" anchor="ctr"/>
          <a:lstStyle>
            <a:lvl1pPr marL="0" indent="0">
              <a:buNone/>
              <a:defRPr sz="27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
        <p:nvSpPr>
          <p:cNvPr id="5" name="Content Placeholder 2"/>
          <p:cNvSpPr>
            <a:spLocks noGrp="1"/>
          </p:cNvSpPr>
          <p:nvPr>
            <p:ph idx="10"/>
          </p:nvPr>
        </p:nvSpPr>
        <p:spPr>
          <a:xfrm>
            <a:off x="541033" y="2411015"/>
            <a:ext cx="11326308" cy="3994316"/>
          </a:xfrm>
          <a:prstGeom prst="rect">
            <a:avLst/>
          </a:prstGeom>
        </p:spPr>
        <p:txBody>
          <a:bodyPr lIns="527908" tIns="60949" rIns="121899" bIns="60949" anchor="t"/>
          <a:lstStyle>
            <a:lvl1pPr marL="0" indent="0">
              <a:buNone/>
              <a:defRPr sz="19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Tree>
    <p:extLst>
      <p:ext uri="{BB962C8B-B14F-4D97-AF65-F5344CB8AC3E}">
        <p14:creationId xmlns:p14="http://schemas.microsoft.com/office/powerpoint/2010/main" val="114694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159000" y="0"/>
            <a:ext cx="10029825" cy="1179288"/>
          </a:xfrm>
          <a:prstGeom prst="rect">
            <a:avLst/>
          </a:prstGeom>
        </p:spPr>
        <p:txBody>
          <a:bodyPr lIns="121899" tIns="60949" rIns="121899" bIns="60949" anchor="ctr"/>
          <a:lstStyle>
            <a:lvl1pPr algn="l">
              <a:defRPr>
                <a:solidFill>
                  <a:schemeClr val="tx1">
                    <a:lumMod val="75000"/>
                    <a:lumOff val="25000"/>
                  </a:schemeClr>
                </a:solidFill>
                <a:latin typeface="Arial" pitchFamily="34" charset="0"/>
                <a:cs typeface="Arial" pitchFamily="34" charset="0"/>
              </a:defRPr>
            </a:lvl1pPr>
          </a:lstStyle>
          <a:p>
            <a:r>
              <a:rPr lang="en-US" altLang="ko-KR" dirty="0"/>
              <a:t>Free PPT _ Click to add title</a:t>
            </a:r>
            <a:endParaRPr lang="ko-KR" altLang="en-US" dirty="0"/>
          </a:p>
        </p:txBody>
      </p:sp>
      <p:sp>
        <p:nvSpPr>
          <p:cNvPr id="4" name="Content Placeholder 2"/>
          <p:cNvSpPr>
            <a:spLocks noGrp="1"/>
          </p:cNvSpPr>
          <p:nvPr>
            <p:ph idx="1"/>
          </p:nvPr>
        </p:nvSpPr>
        <p:spPr>
          <a:xfrm>
            <a:off x="2638928" y="1316766"/>
            <a:ext cx="9214624" cy="614197"/>
          </a:xfrm>
          <a:prstGeom prst="rect">
            <a:avLst/>
          </a:prstGeom>
        </p:spPr>
        <p:txBody>
          <a:bodyPr lIns="121899" tIns="60949" rIns="121899" bIns="60949" anchor="ctr"/>
          <a:lstStyle>
            <a:lvl1pPr marL="0" indent="0">
              <a:buNone/>
              <a:defRPr sz="27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
        <p:nvSpPr>
          <p:cNvPr id="5" name="Content Placeholder 2"/>
          <p:cNvSpPr>
            <a:spLocks noGrp="1"/>
          </p:cNvSpPr>
          <p:nvPr>
            <p:ph idx="10"/>
          </p:nvPr>
        </p:nvSpPr>
        <p:spPr>
          <a:xfrm>
            <a:off x="2652717" y="2218994"/>
            <a:ext cx="9214624" cy="3994316"/>
          </a:xfrm>
          <a:prstGeom prst="rect">
            <a:avLst/>
          </a:prstGeom>
        </p:spPr>
        <p:txBody>
          <a:bodyPr lIns="527908" tIns="60949" rIns="121899" bIns="60949" anchor="t"/>
          <a:lstStyle>
            <a:lvl1pPr marL="0" indent="0">
              <a:buNone/>
              <a:defRPr sz="1900">
                <a:solidFill>
                  <a:schemeClr val="tx1">
                    <a:lumMod val="75000"/>
                    <a:lumOff val="25000"/>
                  </a:schemeClr>
                </a:solidFill>
                <a:latin typeface="Arial" pitchFamily="34" charset="0"/>
                <a:cs typeface="Arial" pitchFamily="34" charset="0"/>
              </a:defRPr>
            </a:lvl1pPr>
          </a:lstStyle>
          <a:p>
            <a:pPr lvl="0"/>
            <a:r>
              <a:rPr lang="en-US" altLang="ko-KR" dirty="0"/>
              <a:t>Click to edit Master text styles</a:t>
            </a:r>
          </a:p>
        </p:txBody>
      </p:sp>
    </p:spTree>
    <p:extLst>
      <p:ext uri="{BB962C8B-B14F-4D97-AF65-F5344CB8AC3E}">
        <p14:creationId xmlns:p14="http://schemas.microsoft.com/office/powerpoint/2010/main" val="922808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162" y="2131485"/>
            <a:ext cx="10360501" cy="1468967"/>
          </a:xfrm>
        </p:spPr>
        <p:txBody>
          <a:bodyPr/>
          <a:lstStyle/>
          <a:p>
            <a:r>
              <a:rPr lang="en-US"/>
              <a:t>Click to edit Master title style</a:t>
            </a:r>
          </a:p>
        </p:txBody>
      </p:sp>
      <p:sp>
        <p:nvSpPr>
          <p:cNvPr id="3" name="Subtitle 2"/>
          <p:cNvSpPr>
            <a:spLocks noGrp="1"/>
          </p:cNvSpPr>
          <p:nvPr>
            <p:ph type="subTitle" idx="1"/>
          </p:nvPr>
        </p:nvSpPr>
        <p:spPr>
          <a:xfrm>
            <a:off x="1828324" y="3886200"/>
            <a:ext cx="8532178" cy="1752600"/>
          </a:xfrm>
        </p:spPr>
        <p:txBody>
          <a:bodyPr/>
          <a:lstStyle>
            <a:lvl1pPr marL="0" indent="0" algn="ctr">
              <a:buNone/>
              <a:defRPr>
                <a:solidFill>
                  <a:schemeClr val="tx1">
                    <a:tint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3937D59-5EDB-4C39-B697-625748F703B6}"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1895959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937D59-5EDB-4C39-B697-625748F703B6}"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815133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833" y="4406900"/>
            <a:ext cx="10360501" cy="1363133"/>
          </a:xfrm>
        </p:spPr>
        <p:txBody>
          <a:bodyPr anchor="t"/>
          <a:lstStyle>
            <a:lvl1pPr algn="l">
              <a:defRPr sz="5300" b="1" cap="all"/>
            </a:lvl1pPr>
          </a:lstStyle>
          <a:p>
            <a:r>
              <a:rPr lang="en-US"/>
              <a:t>Click to edit Master title style</a:t>
            </a:r>
          </a:p>
        </p:txBody>
      </p:sp>
      <p:sp>
        <p:nvSpPr>
          <p:cNvPr id="3" name="Text Placeholder 2"/>
          <p:cNvSpPr>
            <a:spLocks noGrp="1"/>
          </p:cNvSpPr>
          <p:nvPr>
            <p:ph type="body" idx="1"/>
          </p:nvPr>
        </p:nvSpPr>
        <p:spPr>
          <a:xfrm>
            <a:off x="962833" y="2906185"/>
            <a:ext cx="10360501" cy="1500716"/>
          </a:xfrm>
        </p:spPr>
        <p:txBody>
          <a:bodyPr anchor="b"/>
          <a:lstStyle>
            <a:lvl1pPr marL="0" indent="0">
              <a:buNone/>
              <a:defRPr sz="2700">
                <a:solidFill>
                  <a:schemeClr val="tx1">
                    <a:tint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937D59-5EDB-4C39-B697-625748F703B6}"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1860431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441" y="1600201"/>
            <a:ext cx="5383398" cy="452543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43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937D59-5EDB-4C39-B697-625748F703B6}"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3505802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441" y="1534584"/>
            <a:ext cx="5385514" cy="641349"/>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609441" y="2175934"/>
            <a:ext cx="5385514" cy="3949700"/>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1754" y="1534584"/>
            <a:ext cx="5387630" cy="641349"/>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191754" y="2175934"/>
            <a:ext cx="5387630" cy="3949700"/>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937D59-5EDB-4C39-B697-625748F703B6}"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3538794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937D59-5EDB-4C39-B697-625748F703B6}"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1150510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937D59-5EDB-4C39-B697-625748F703B6}"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2403535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442" y="273052"/>
            <a:ext cx="4010039" cy="1162049"/>
          </a:xfrm>
        </p:spPr>
        <p:txBody>
          <a:bodyPr anchor="b"/>
          <a:lstStyle>
            <a:lvl1pPr algn="l">
              <a:defRPr sz="2700" b="1"/>
            </a:lvl1pPr>
          </a:lstStyle>
          <a:p>
            <a:r>
              <a:rPr lang="en-US"/>
              <a:t>Click to edit Master title style</a:t>
            </a:r>
          </a:p>
        </p:txBody>
      </p:sp>
      <p:sp>
        <p:nvSpPr>
          <p:cNvPr id="3" name="Content Placeholder 2"/>
          <p:cNvSpPr>
            <a:spLocks noGrp="1"/>
          </p:cNvSpPr>
          <p:nvPr>
            <p:ph idx="1"/>
          </p:nvPr>
        </p:nvSpPr>
        <p:spPr>
          <a:xfrm>
            <a:off x="4765492" y="273051"/>
            <a:ext cx="6813892" cy="5852583"/>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442" y="1435100"/>
            <a:ext cx="4010039" cy="469053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63937D59-5EDB-4C39-B697-625748F703B6}"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501824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095" y="4800600"/>
            <a:ext cx="7313295" cy="567267"/>
          </a:xfrm>
        </p:spPr>
        <p:txBody>
          <a:bodyPr anchor="b"/>
          <a:lstStyle>
            <a:lvl1pPr algn="l">
              <a:defRPr sz="2700" b="1"/>
            </a:lvl1pPr>
          </a:lstStyle>
          <a:p>
            <a:r>
              <a:rPr lang="en-US"/>
              <a:t>Click to edit Master title style</a:t>
            </a:r>
          </a:p>
        </p:txBody>
      </p:sp>
      <p:sp>
        <p:nvSpPr>
          <p:cNvPr id="3" name="Picture Placeholder 2"/>
          <p:cNvSpPr>
            <a:spLocks noGrp="1"/>
          </p:cNvSpPr>
          <p:nvPr>
            <p:ph type="pic" idx="1"/>
          </p:nvPr>
        </p:nvSpPr>
        <p:spPr>
          <a:xfrm>
            <a:off x="2389095" y="613833"/>
            <a:ext cx="7313295" cy="4114800"/>
          </a:xfrm>
        </p:spPr>
        <p:txBody>
          <a:bodyPr/>
          <a:lstStyle>
            <a:lvl1pPr marL="0" indent="0">
              <a:buNone/>
              <a:defRPr sz="43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endParaRPr lang="en-US"/>
          </a:p>
        </p:txBody>
      </p:sp>
      <p:sp>
        <p:nvSpPr>
          <p:cNvPr id="4" name="Text Placeholder 3"/>
          <p:cNvSpPr>
            <a:spLocks noGrp="1"/>
          </p:cNvSpPr>
          <p:nvPr>
            <p:ph type="body" sz="half" idx="2"/>
          </p:nvPr>
        </p:nvSpPr>
        <p:spPr>
          <a:xfrm>
            <a:off x="2389095" y="5367867"/>
            <a:ext cx="7313295" cy="80433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63937D59-5EDB-4C39-B697-625748F703B6}"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722440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937D59-5EDB-4C39-B697-625748F703B6}"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2810871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275167"/>
            <a:ext cx="2742486" cy="585046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441" y="275167"/>
            <a:ext cx="8024310" cy="58504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937D59-5EDB-4C39-B697-625748F703B6}"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31DC1F-5561-484E-AB46-68C682854F61}" type="slidenum">
              <a:rPr lang="en-US" smtClean="0"/>
              <a:t>‹#›</a:t>
            </a:fld>
            <a:endParaRPr lang="en-US"/>
          </a:p>
        </p:txBody>
      </p:sp>
    </p:spTree>
    <p:extLst>
      <p:ext uri="{BB962C8B-B14F-4D97-AF65-F5344CB8AC3E}">
        <p14:creationId xmlns:p14="http://schemas.microsoft.com/office/powerpoint/2010/main" val="424009125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2391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Lst>
  <p:txStyles>
    <p:titleStyle>
      <a:lvl1pPr algn="ctr" defTabSz="1218987" rtl="0" eaLnBrk="1" latinLnBrk="1" hangingPunct="1">
        <a:spcBef>
          <a:spcPct val="0"/>
        </a:spcBef>
        <a:buNone/>
        <a:defRPr sz="4800" b="1" kern="1200">
          <a:solidFill>
            <a:schemeClr val="tx1"/>
          </a:solidFill>
          <a:latin typeface="Arial" pitchFamily="34" charset="0"/>
          <a:ea typeface="+mj-ea"/>
          <a:cs typeface="Arial" pitchFamily="34" charset="0"/>
        </a:defRPr>
      </a:lvl1pPr>
    </p:titleStyle>
    <p:bodyStyle>
      <a:lvl1pPr marL="457120" indent="-457120" algn="l" defTabSz="1218987" rtl="0" eaLnBrk="1" latinLnBrk="1" hangingPunct="1">
        <a:spcBef>
          <a:spcPct val="20000"/>
        </a:spcBef>
        <a:buFont typeface="Arial" pitchFamily="34" charset="0"/>
        <a:buChar char="•"/>
        <a:defRPr sz="4300" kern="1200">
          <a:solidFill>
            <a:schemeClr val="tx1"/>
          </a:solidFill>
          <a:latin typeface="+mn-lt"/>
          <a:ea typeface="+mn-ea"/>
          <a:cs typeface="+mn-cs"/>
        </a:defRPr>
      </a:lvl1pPr>
      <a:lvl2pPr marL="990427" indent="-380933" algn="l" defTabSz="1218987" rtl="0" eaLnBrk="1" latinLnBrk="1" hangingPunct="1">
        <a:spcBef>
          <a:spcPct val="20000"/>
        </a:spcBef>
        <a:buFont typeface="Arial" pitchFamily="34" charset="0"/>
        <a:buChar char="–"/>
        <a:defRPr sz="3700" kern="1200">
          <a:solidFill>
            <a:schemeClr val="tx1"/>
          </a:solidFill>
          <a:latin typeface="+mn-lt"/>
          <a:ea typeface="+mn-ea"/>
          <a:cs typeface="+mn-cs"/>
        </a:defRPr>
      </a:lvl2pPr>
      <a:lvl3pPr marL="1523733" indent="-304747" algn="l" defTabSz="1218987" rtl="0" eaLnBrk="1" latinLnBrk="1" hangingPunct="1">
        <a:spcBef>
          <a:spcPct val="20000"/>
        </a:spcBef>
        <a:buFont typeface="Arial" pitchFamily="34" charset="0"/>
        <a:buChar char="•"/>
        <a:defRPr sz="3200" kern="1200">
          <a:solidFill>
            <a:schemeClr val="tx1"/>
          </a:solidFill>
          <a:latin typeface="+mn-lt"/>
          <a:ea typeface="+mn-ea"/>
          <a:cs typeface="+mn-cs"/>
        </a:defRPr>
      </a:lvl3pPr>
      <a:lvl4pPr marL="2133227" indent="-304747" algn="l" defTabSz="1218987" rtl="0" eaLnBrk="1" latinLnBrk="1" hangingPunct="1">
        <a:spcBef>
          <a:spcPct val="20000"/>
        </a:spcBef>
        <a:buFont typeface="Arial" pitchFamily="34" charset="0"/>
        <a:buChar char="–"/>
        <a:defRPr sz="2700" kern="1200">
          <a:solidFill>
            <a:schemeClr val="tx1"/>
          </a:solidFill>
          <a:latin typeface="+mn-lt"/>
          <a:ea typeface="+mn-ea"/>
          <a:cs typeface="+mn-cs"/>
        </a:defRPr>
      </a:lvl4pPr>
      <a:lvl5pPr marL="2742720" indent="-304747" algn="l" defTabSz="1218987" rtl="0" eaLnBrk="1" latinLnBrk="1" hangingPunct="1">
        <a:spcBef>
          <a:spcPct val="20000"/>
        </a:spcBef>
        <a:buFont typeface="Arial" pitchFamily="34" charset="0"/>
        <a:buChar char="»"/>
        <a:defRPr sz="2700" kern="1200">
          <a:solidFill>
            <a:schemeClr val="tx1"/>
          </a:solidFill>
          <a:latin typeface="+mn-lt"/>
          <a:ea typeface="+mn-ea"/>
          <a:cs typeface="+mn-cs"/>
        </a:defRPr>
      </a:lvl5pPr>
      <a:lvl6pPr marL="3352213" indent="-304747" algn="l" defTabSz="1218987" rtl="0" eaLnBrk="1" latinLnBrk="1"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1"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1"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1"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ko-KR"/>
      </a:defPPr>
      <a:lvl1pPr marL="0" algn="l" defTabSz="1218987" rtl="0" eaLnBrk="1" latinLnBrk="1" hangingPunct="1">
        <a:defRPr sz="2400" kern="1200">
          <a:solidFill>
            <a:schemeClr val="tx1"/>
          </a:solidFill>
          <a:latin typeface="+mn-lt"/>
          <a:ea typeface="+mn-ea"/>
          <a:cs typeface="+mn-cs"/>
        </a:defRPr>
      </a:lvl1pPr>
      <a:lvl2pPr marL="609493" algn="l" defTabSz="1218987" rtl="0" eaLnBrk="1" latinLnBrk="1" hangingPunct="1">
        <a:defRPr sz="2400" kern="1200">
          <a:solidFill>
            <a:schemeClr val="tx1"/>
          </a:solidFill>
          <a:latin typeface="+mn-lt"/>
          <a:ea typeface="+mn-ea"/>
          <a:cs typeface="+mn-cs"/>
        </a:defRPr>
      </a:lvl2pPr>
      <a:lvl3pPr marL="1218987" algn="l" defTabSz="1218987" rtl="0" eaLnBrk="1" latinLnBrk="1" hangingPunct="1">
        <a:defRPr sz="2400" kern="1200">
          <a:solidFill>
            <a:schemeClr val="tx1"/>
          </a:solidFill>
          <a:latin typeface="+mn-lt"/>
          <a:ea typeface="+mn-ea"/>
          <a:cs typeface="+mn-cs"/>
        </a:defRPr>
      </a:lvl3pPr>
      <a:lvl4pPr marL="1828480" algn="l" defTabSz="1218987" rtl="0" eaLnBrk="1" latinLnBrk="1" hangingPunct="1">
        <a:defRPr sz="2400" kern="1200">
          <a:solidFill>
            <a:schemeClr val="tx1"/>
          </a:solidFill>
          <a:latin typeface="+mn-lt"/>
          <a:ea typeface="+mn-ea"/>
          <a:cs typeface="+mn-cs"/>
        </a:defRPr>
      </a:lvl4pPr>
      <a:lvl5pPr marL="2437973" algn="l" defTabSz="1218987" rtl="0" eaLnBrk="1" latinLnBrk="1" hangingPunct="1">
        <a:defRPr sz="2400" kern="1200">
          <a:solidFill>
            <a:schemeClr val="tx1"/>
          </a:solidFill>
          <a:latin typeface="+mn-lt"/>
          <a:ea typeface="+mn-ea"/>
          <a:cs typeface="+mn-cs"/>
        </a:defRPr>
      </a:lvl5pPr>
      <a:lvl6pPr marL="3047467" algn="l" defTabSz="1218987" rtl="0" eaLnBrk="1" latinLnBrk="1" hangingPunct="1">
        <a:defRPr sz="2400" kern="1200">
          <a:solidFill>
            <a:schemeClr val="tx1"/>
          </a:solidFill>
          <a:latin typeface="+mn-lt"/>
          <a:ea typeface="+mn-ea"/>
          <a:cs typeface="+mn-cs"/>
        </a:defRPr>
      </a:lvl6pPr>
      <a:lvl7pPr marL="3656960" algn="l" defTabSz="1218987" rtl="0" eaLnBrk="1" latinLnBrk="1" hangingPunct="1">
        <a:defRPr sz="2400" kern="1200">
          <a:solidFill>
            <a:schemeClr val="tx1"/>
          </a:solidFill>
          <a:latin typeface="+mn-lt"/>
          <a:ea typeface="+mn-ea"/>
          <a:cs typeface="+mn-cs"/>
        </a:defRPr>
      </a:lvl7pPr>
      <a:lvl8pPr marL="4266453" algn="l" defTabSz="1218987" rtl="0" eaLnBrk="1" latinLnBrk="1" hangingPunct="1">
        <a:defRPr sz="2400" kern="1200">
          <a:solidFill>
            <a:schemeClr val="tx1"/>
          </a:solidFill>
          <a:latin typeface="+mn-lt"/>
          <a:ea typeface="+mn-ea"/>
          <a:cs typeface="+mn-cs"/>
        </a:defRPr>
      </a:lvl8pPr>
      <a:lvl9pPr marL="4875947" algn="l" defTabSz="1218987" rtl="0" eaLnBrk="1" latinLnBrk="1"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275167"/>
            <a:ext cx="10969943" cy="1143000"/>
          </a:xfrm>
          <a:prstGeom prst="rect">
            <a:avLst/>
          </a:prstGeom>
        </p:spPr>
        <p:txBody>
          <a:bodyPr vert="horz" lIns="121899" tIns="60949" rIns="121899" bIns="60949" rtlCol="0" anchor="ctr">
            <a:normAutofit/>
          </a:bodyPr>
          <a:lstStyle/>
          <a:p>
            <a:r>
              <a:rPr lang="en-US"/>
              <a:t>Click to edit Master title style</a:t>
            </a:r>
          </a:p>
        </p:txBody>
      </p:sp>
      <p:sp>
        <p:nvSpPr>
          <p:cNvPr id="3" name="Text Placeholder 2"/>
          <p:cNvSpPr>
            <a:spLocks noGrp="1"/>
          </p:cNvSpPr>
          <p:nvPr>
            <p:ph type="body" idx="1"/>
          </p:nvPr>
        </p:nvSpPr>
        <p:spPr>
          <a:xfrm>
            <a:off x="609441" y="1600201"/>
            <a:ext cx="10969943" cy="4525433"/>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441" y="6356351"/>
            <a:ext cx="2844059" cy="366183"/>
          </a:xfrm>
          <a:prstGeom prst="rect">
            <a:avLst/>
          </a:prstGeom>
        </p:spPr>
        <p:txBody>
          <a:bodyPr vert="horz" lIns="121899" tIns="60949" rIns="121899" bIns="60949" rtlCol="0" anchor="ctr"/>
          <a:lstStyle>
            <a:lvl1pPr algn="l">
              <a:defRPr sz="1600">
                <a:solidFill>
                  <a:schemeClr val="tx1">
                    <a:tint val="75000"/>
                  </a:schemeClr>
                </a:solidFill>
              </a:defRPr>
            </a:lvl1pPr>
          </a:lstStyle>
          <a:p>
            <a:fld id="{63937D59-5EDB-4C39-B697-625748F703B6}" type="datetimeFigureOut">
              <a:rPr lang="en-US" smtClean="0"/>
              <a:t>2/24/2025</a:t>
            </a:fld>
            <a:endParaRPr lang="en-US"/>
          </a:p>
        </p:txBody>
      </p:sp>
      <p:sp>
        <p:nvSpPr>
          <p:cNvPr id="5" name="Footer Placeholder 4"/>
          <p:cNvSpPr>
            <a:spLocks noGrp="1"/>
          </p:cNvSpPr>
          <p:nvPr>
            <p:ph type="ftr" sz="quarter" idx="3"/>
          </p:nvPr>
        </p:nvSpPr>
        <p:spPr>
          <a:xfrm>
            <a:off x="4164515" y="6356351"/>
            <a:ext cx="3859795" cy="366183"/>
          </a:xfrm>
          <a:prstGeom prst="rect">
            <a:avLst/>
          </a:prstGeom>
        </p:spPr>
        <p:txBody>
          <a:bodyPr vert="horz" lIns="121899" tIns="60949" rIns="121899" bIns="60949"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5325" y="6356351"/>
            <a:ext cx="2844059" cy="366183"/>
          </a:xfrm>
          <a:prstGeom prst="rect">
            <a:avLst/>
          </a:prstGeom>
        </p:spPr>
        <p:txBody>
          <a:bodyPr vert="horz" lIns="121899" tIns="60949" rIns="121899" bIns="60949" rtlCol="0" anchor="ctr"/>
          <a:lstStyle>
            <a:lvl1pPr algn="r">
              <a:defRPr sz="1600">
                <a:solidFill>
                  <a:schemeClr val="tx1">
                    <a:tint val="75000"/>
                  </a:schemeClr>
                </a:solidFill>
              </a:defRPr>
            </a:lvl1pPr>
          </a:lstStyle>
          <a:p>
            <a:fld id="{0F31DC1F-5561-484E-AB46-68C682854F61}" type="slidenum">
              <a:rPr lang="en-US" smtClean="0"/>
              <a:t>‹#›</a:t>
            </a:fld>
            <a:endParaRPr lang="en-US"/>
          </a:p>
        </p:txBody>
      </p:sp>
    </p:spTree>
    <p:extLst>
      <p:ext uri="{BB962C8B-B14F-4D97-AF65-F5344CB8AC3E}">
        <p14:creationId xmlns:p14="http://schemas.microsoft.com/office/powerpoint/2010/main" val="262123990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1218987" rtl="0" eaLnBrk="1" latinLnBrk="0" hangingPunct="1">
        <a:spcBef>
          <a:spcPct val="0"/>
        </a:spcBef>
        <a:buNone/>
        <a:defRPr sz="5900" kern="1200">
          <a:solidFill>
            <a:schemeClr val="tx1"/>
          </a:solidFill>
          <a:latin typeface="+mj-lt"/>
          <a:ea typeface="+mj-ea"/>
          <a:cs typeface="+mj-cs"/>
        </a:defRPr>
      </a:lvl1pPr>
    </p:titleStyle>
    <p:bodyStyle>
      <a:lvl1pPr marL="457120" indent="-457120" algn="l" defTabSz="1218987"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427" indent="-380933" algn="l" defTabSz="1218987"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3733" indent="-304747" algn="l" defTabSz="1218987"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22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272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Layout" Target="../diagrams/layout1.xml"/><Relationship Id="rId11" Type="http://schemas.openxmlformats.org/officeDocument/2006/relationships/image" Target="../media/image8.png"/><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image" Target="../media/image6.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5.png"/><Relationship Id="rId7" Type="http://schemas.openxmlformats.org/officeDocument/2006/relationships/diagramLayout" Target="../diagrams/layout3.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Data" Target="../diagrams/data3.xml"/><Relationship Id="rId5" Type="http://schemas.openxmlformats.org/officeDocument/2006/relationships/image" Target="../media/image10.png"/><Relationship Id="rId10" Type="http://schemas.microsoft.com/office/2007/relationships/diagramDrawing" Target="../diagrams/drawing3.xml"/><Relationship Id="rId4" Type="http://schemas.openxmlformats.org/officeDocument/2006/relationships/image" Target="../media/image6.png"/><Relationship Id="rId9" Type="http://schemas.openxmlformats.org/officeDocument/2006/relationships/diagramColors" Target="../diagrams/colors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5.pn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6.pn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5.pn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6.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5.png"/><Relationship Id="rId7" Type="http://schemas.openxmlformats.org/officeDocument/2006/relationships/diagramLayout" Target="../diagrams/layout6.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Data" Target="../diagrams/data6.xml"/><Relationship Id="rId5" Type="http://schemas.openxmlformats.org/officeDocument/2006/relationships/image" Target="../media/image15.png"/><Relationship Id="rId10" Type="http://schemas.microsoft.com/office/2007/relationships/diagramDrawing" Target="../diagrams/drawing6.xml"/><Relationship Id="rId4" Type="http://schemas.openxmlformats.org/officeDocument/2006/relationships/image" Target="../media/image6.png"/><Relationship Id="rId9"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13" Type="http://schemas.openxmlformats.org/officeDocument/2006/relationships/diagramColors" Target="../diagrams/colors8.xml"/><Relationship Id="rId3" Type="http://schemas.openxmlformats.org/officeDocument/2006/relationships/image" Target="../media/image5.png"/><Relationship Id="rId7" Type="http://schemas.openxmlformats.org/officeDocument/2006/relationships/diagramQuickStyle" Target="../diagrams/quickStyle7.xml"/><Relationship Id="rId12" Type="http://schemas.openxmlformats.org/officeDocument/2006/relationships/diagramQuickStyle" Target="../diagrams/quickStyle8.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Layout" Target="../diagrams/layout7.xml"/><Relationship Id="rId11" Type="http://schemas.openxmlformats.org/officeDocument/2006/relationships/diagramLayout" Target="../diagrams/layout8.xml"/><Relationship Id="rId5" Type="http://schemas.openxmlformats.org/officeDocument/2006/relationships/diagramData" Target="../diagrams/data7.xml"/><Relationship Id="rId10" Type="http://schemas.openxmlformats.org/officeDocument/2006/relationships/diagramData" Target="../diagrams/data8.xml"/><Relationship Id="rId4" Type="http://schemas.openxmlformats.org/officeDocument/2006/relationships/image" Target="../media/image6.png"/><Relationship Id="rId9" Type="http://schemas.microsoft.com/office/2007/relationships/diagramDrawing" Target="../diagrams/drawing7.xml"/><Relationship Id="rId14" Type="http://schemas.microsoft.com/office/2007/relationships/diagramDrawing" Target="../diagrams/drawing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5.png"/><Relationship Id="rId7" Type="http://schemas.openxmlformats.org/officeDocument/2006/relationships/diagramQuickStyle" Target="../diagrams/quickStyle9.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Layout" Target="../diagrams/layout9.xml"/><Relationship Id="rId11" Type="http://schemas.openxmlformats.org/officeDocument/2006/relationships/image" Target="../media/image19.png"/><Relationship Id="rId5" Type="http://schemas.openxmlformats.org/officeDocument/2006/relationships/diagramData" Target="../diagrams/data9.xml"/><Relationship Id="rId10" Type="http://schemas.openxmlformats.org/officeDocument/2006/relationships/image" Target="../media/image18.png"/><Relationship Id="rId4" Type="http://schemas.openxmlformats.org/officeDocument/2006/relationships/image" Target="../media/image6.png"/><Relationship Id="rId9" Type="http://schemas.microsoft.com/office/2007/relationships/diagramDrawing" Target="../diagrams/drawing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5.png"/><Relationship Id="rId7" Type="http://schemas.openxmlformats.org/officeDocument/2006/relationships/diagramQuickStyle" Target="../diagrams/quickStyle10.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6.png"/><Relationship Id="rId9" Type="http://schemas.microsoft.com/office/2007/relationships/diagramDrawing" Target="../diagrams/drawing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5.png"/><Relationship Id="rId7" Type="http://schemas.openxmlformats.org/officeDocument/2006/relationships/diagramQuickStyle" Target="../diagrams/quickStyle1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6.png"/><Relationship Id="rId9" Type="http://schemas.microsoft.com/office/2007/relationships/diagramDrawing" Target="../diagrams/drawing11.xml"/></Relationships>
</file>

<file path=ppt/slides/_rels/slide1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6.png"/><Relationship Id="rId7" Type="http://schemas.openxmlformats.org/officeDocument/2006/relationships/diagramColors" Target="../diagrams/colors12.xml"/><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457" y="0"/>
            <a:ext cx="515778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2"/>
          <p:cNvSpPr>
            <a:spLocks noGrp="1"/>
          </p:cNvSpPr>
          <p:nvPr>
            <p:ph idx="10"/>
          </p:nvPr>
        </p:nvSpPr>
        <p:spPr>
          <a:xfrm>
            <a:off x="5662364" y="4553744"/>
            <a:ext cx="6120680" cy="2068592"/>
          </a:xfrm>
        </p:spPr>
        <p:style>
          <a:lnRef idx="2">
            <a:schemeClr val="dk1"/>
          </a:lnRef>
          <a:fillRef idx="1">
            <a:schemeClr val="lt1"/>
          </a:fillRef>
          <a:effectRef idx="0">
            <a:schemeClr val="dk1"/>
          </a:effectRef>
          <a:fontRef idx="minor">
            <a:schemeClr val="dk1"/>
          </a:fontRef>
        </p:style>
        <p:txBody>
          <a:bodyPr/>
          <a:lstStyle/>
          <a:p>
            <a:r>
              <a:rPr lang="en-GB" b="1" dirty="0"/>
              <a:t>Module Lead</a:t>
            </a:r>
            <a:r>
              <a:rPr lang="en-GB" dirty="0"/>
              <a:t>: Dr. Ernest </a:t>
            </a:r>
            <a:r>
              <a:rPr lang="en-GB" dirty="0" err="1"/>
              <a:t>Balutie</a:t>
            </a:r>
            <a:r>
              <a:rPr lang="en-GB" dirty="0"/>
              <a:t> </a:t>
            </a:r>
            <a:r>
              <a:rPr lang="en-GB" dirty="0" err="1"/>
              <a:t>Wavei</a:t>
            </a:r>
            <a:endParaRPr lang="en-GB" dirty="0"/>
          </a:p>
          <a:p>
            <a:r>
              <a:rPr lang="en-GB" b="1" dirty="0"/>
              <a:t>Module</a:t>
            </a:r>
            <a:r>
              <a:rPr lang="en-GB" dirty="0"/>
              <a:t>: Contemporary Themes in the Hotel and Hospitality Sector</a:t>
            </a:r>
          </a:p>
          <a:p>
            <a:r>
              <a:rPr lang="en-US" b="1" dirty="0"/>
              <a:t>Module code: </a:t>
            </a:r>
            <a:r>
              <a:rPr lang="en-US" dirty="0"/>
              <a:t>BMIH6001</a:t>
            </a:r>
          </a:p>
          <a:p>
            <a:r>
              <a:rPr lang="en-US" b="1" dirty="0"/>
              <a:t>Student name</a:t>
            </a:r>
            <a:r>
              <a:rPr lang="en-US" dirty="0"/>
              <a:t>: Adrian Grigore</a:t>
            </a:r>
          </a:p>
          <a:p>
            <a:r>
              <a:rPr lang="en-US" b="1" dirty="0"/>
              <a:t>Student </a:t>
            </a:r>
            <a:r>
              <a:rPr lang="en-US" b="1"/>
              <a:t>ID </a:t>
            </a:r>
            <a:r>
              <a:rPr lang="en-US"/>
              <a:t>:</a:t>
            </a:r>
            <a:r>
              <a:rPr lang="en-US" dirty="0"/>
              <a:t>2127381</a:t>
            </a:r>
          </a:p>
          <a:p>
            <a:endParaRPr lang="en-US" dirty="0"/>
          </a:p>
        </p:txBody>
      </p:sp>
      <p:sp>
        <p:nvSpPr>
          <p:cNvPr id="8" name="Rectangle 7"/>
          <p:cNvSpPr/>
          <p:nvPr/>
        </p:nvSpPr>
        <p:spPr>
          <a:xfrm>
            <a:off x="-15636" y="6622336"/>
            <a:ext cx="5173944" cy="23566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2"/>
          <p:cNvSpPr>
            <a:spLocks noGrp="1"/>
          </p:cNvSpPr>
          <p:nvPr>
            <p:ph type="title"/>
          </p:nvPr>
        </p:nvSpPr>
        <p:spPr>
          <a:xfrm>
            <a:off x="5590356" y="548680"/>
            <a:ext cx="6264696" cy="2880320"/>
          </a:xfrm>
          <a:ln>
            <a:noFill/>
          </a:ln>
        </p:spPr>
        <p:style>
          <a:lnRef idx="2">
            <a:schemeClr val="accent5"/>
          </a:lnRef>
          <a:fillRef idx="1">
            <a:schemeClr val="lt1"/>
          </a:fillRef>
          <a:effectRef idx="0">
            <a:schemeClr val="accent5"/>
          </a:effectRef>
          <a:fontRef idx="minor">
            <a:schemeClr val="dk1"/>
          </a:fontRef>
        </p:style>
        <p:txBody>
          <a:bodyPr/>
          <a:lstStyle/>
          <a:p>
            <a:r>
              <a:rPr lang="en-US" altLang="ko-KR" sz="3200" dirty="0"/>
              <a:t>Addressing Labour Shortages in London’s Luxury Hospitality Sector: A Case Study of The Ritz London</a:t>
            </a:r>
          </a:p>
        </p:txBody>
      </p:sp>
      <p:pic>
        <p:nvPicPr>
          <p:cNvPr id="10"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8182644" y="2564904"/>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296059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4" y="260648"/>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Introduction </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Diagram 6"/>
          <p:cNvGraphicFramePr/>
          <p:nvPr>
            <p:extLst>
              <p:ext uri="{D42A27DB-BD31-4B8C-83A1-F6EECF244321}">
                <p14:modId xmlns:p14="http://schemas.microsoft.com/office/powerpoint/2010/main" val="4089329579"/>
              </p:ext>
            </p:extLst>
          </p:nvPr>
        </p:nvGraphicFramePr>
        <p:xfrm>
          <a:off x="2205980" y="1556793"/>
          <a:ext cx="9793088" cy="51845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8" name="Picture 4"/>
          <p:cNvPicPr>
            <a:picLocks noChangeAspect="1"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5014292" y="3710900"/>
            <a:ext cx="1389908" cy="14296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pic>
        <p:nvPicPr>
          <p:cNvPr id="1030" name="Picture 6"/>
          <p:cNvPicPr>
            <a:picLocks noChangeAspect="1" noChangeArrowheads="1"/>
          </p:cNvPicPr>
          <p:nvPr/>
        </p:nvPicPr>
        <p:blipFill>
          <a:blip r:embed="rId11" cstate="email">
            <a:extLst>
              <a:ext uri="{28A0092B-C50C-407E-A947-70E740481C1C}">
                <a14:useLocalDpi xmlns:a14="http://schemas.microsoft.com/office/drawing/2010/main"/>
              </a:ext>
            </a:extLst>
          </a:blip>
          <a:srcRect/>
          <a:stretch>
            <a:fillRect/>
          </a:stretch>
        </p:blipFill>
        <p:spPr bwMode="auto">
          <a:xfrm>
            <a:off x="2422004" y="2132856"/>
            <a:ext cx="1512168" cy="153469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7910761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0575" y="260648"/>
            <a:ext cx="10178250"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Literature Review</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3421303436"/>
              </p:ext>
            </p:extLst>
          </p:nvPr>
        </p:nvGraphicFramePr>
        <p:xfrm>
          <a:off x="2205980" y="1628800"/>
          <a:ext cx="9433047" cy="45907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64478741"/>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3" y="260648"/>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Literature Review </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011403" y="1484784"/>
            <a:ext cx="10177421" cy="5365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8" name="Diagram 7"/>
          <p:cNvGraphicFramePr/>
          <p:nvPr>
            <p:extLst>
              <p:ext uri="{D42A27DB-BD31-4B8C-83A1-F6EECF244321}">
                <p14:modId xmlns:p14="http://schemas.microsoft.com/office/powerpoint/2010/main" val="1216597473"/>
              </p:ext>
            </p:extLst>
          </p:nvPr>
        </p:nvGraphicFramePr>
        <p:xfrm>
          <a:off x="3643729" y="1953204"/>
          <a:ext cx="6912768" cy="44284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3928963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3" y="404777"/>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Methodology </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1512463590"/>
              </p:ext>
            </p:extLst>
          </p:nvPr>
        </p:nvGraphicFramePr>
        <p:xfrm>
          <a:off x="2494012" y="1899198"/>
          <a:ext cx="8856983" cy="41764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p:cNvSpPr/>
          <p:nvPr/>
        </p:nvSpPr>
        <p:spPr>
          <a:xfrm>
            <a:off x="3790156" y="3573016"/>
            <a:ext cx="288032"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516331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3" y="404777"/>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Political Impact </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737947738"/>
              </p:ext>
            </p:extLst>
          </p:nvPr>
        </p:nvGraphicFramePr>
        <p:xfrm>
          <a:off x="2277988" y="1556792"/>
          <a:ext cx="9577064" cy="48245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p:cNvSpPr/>
          <p:nvPr/>
        </p:nvSpPr>
        <p:spPr>
          <a:xfrm>
            <a:off x="2349996" y="5373216"/>
            <a:ext cx="1152128"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45172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3" y="404777"/>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Economic Impact</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277989" y="1989023"/>
            <a:ext cx="4608512" cy="369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2262199" y="5922829"/>
            <a:ext cx="4824536" cy="3056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Source: (Statista, 2024)</a:t>
            </a:r>
            <a:r>
              <a:rPr lang="en-US" sz="1600" b="1" dirty="0"/>
              <a:t>:</a:t>
            </a:r>
            <a:endParaRPr lang="en-US" sz="1000" b="1" dirty="0"/>
          </a:p>
        </p:txBody>
      </p:sp>
      <p:graphicFrame>
        <p:nvGraphicFramePr>
          <p:cNvPr id="8" name="Diagram 7"/>
          <p:cNvGraphicFramePr/>
          <p:nvPr>
            <p:extLst>
              <p:ext uri="{D42A27DB-BD31-4B8C-83A1-F6EECF244321}">
                <p14:modId xmlns:p14="http://schemas.microsoft.com/office/powerpoint/2010/main" val="1357923388"/>
              </p:ext>
            </p:extLst>
          </p:nvPr>
        </p:nvGraphicFramePr>
        <p:xfrm>
          <a:off x="7086736" y="1484784"/>
          <a:ext cx="4893928" cy="51845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87412256"/>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3" y="404776"/>
            <a:ext cx="10177422" cy="1224023"/>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Social impact</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3383082988"/>
              </p:ext>
            </p:extLst>
          </p:nvPr>
        </p:nvGraphicFramePr>
        <p:xfrm>
          <a:off x="2205980" y="1772816"/>
          <a:ext cx="4392488" cy="28083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 name="Diagram 3"/>
          <p:cNvGraphicFramePr/>
          <p:nvPr>
            <p:extLst>
              <p:ext uri="{D42A27DB-BD31-4B8C-83A1-F6EECF244321}">
                <p14:modId xmlns:p14="http://schemas.microsoft.com/office/powerpoint/2010/main" val="3099143162"/>
              </p:ext>
            </p:extLst>
          </p:nvPr>
        </p:nvGraphicFramePr>
        <p:xfrm>
          <a:off x="6526460" y="2348880"/>
          <a:ext cx="5557117" cy="386104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5" name="Rectangle 4"/>
          <p:cNvSpPr/>
          <p:nvPr/>
        </p:nvSpPr>
        <p:spPr>
          <a:xfrm>
            <a:off x="4347059" y="2276872"/>
            <a:ext cx="432048" cy="144016"/>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536902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5709" y="260648"/>
            <a:ext cx="10173116"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Technological Impact </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2904176038"/>
              </p:ext>
            </p:extLst>
          </p:nvPr>
        </p:nvGraphicFramePr>
        <p:xfrm>
          <a:off x="6022404" y="720371"/>
          <a:ext cx="6007157" cy="61376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p:cNvPicPr>
            <a:picLocks noChangeAspect="1"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2277988" y="1772817"/>
            <a:ext cx="3347748" cy="2334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11" cstate="email">
            <a:extLst>
              <a:ext uri="{28A0092B-C50C-407E-A947-70E740481C1C}">
                <a14:useLocalDpi xmlns:a14="http://schemas.microsoft.com/office/drawing/2010/main"/>
              </a:ext>
            </a:extLst>
          </a:blip>
          <a:srcRect/>
          <a:stretch>
            <a:fillRect/>
          </a:stretch>
        </p:blipFill>
        <p:spPr bwMode="auto">
          <a:xfrm>
            <a:off x="2294495" y="4265712"/>
            <a:ext cx="3331242" cy="2115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640141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39831" y="188640"/>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Conclusion</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2207398529"/>
              </p:ext>
            </p:extLst>
          </p:nvPr>
        </p:nvGraphicFramePr>
        <p:xfrm>
          <a:off x="2031471" y="994420"/>
          <a:ext cx="9751573" cy="56029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7238402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02433" y="404777"/>
            <a:ext cx="1018639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Recommendation </a:t>
            </a:r>
            <a:endParaRPr lang="ko-KR" altLang="en-US" dirty="0"/>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 name="Diagram 3"/>
          <p:cNvGraphicFramePr/>
          <p:nvPr>
            <p:extLst>
              <p:ext uri="{D42A27DB-BD31-4B8C-83A1-F6EECF244321}">
                <p14:modId xmlns:p14="http://schemas.microsoft.com/office/powerpoint/2010/main" val="1144942121"/>
              </p:ext>
            </p:extLst>
          </p:nvPr>
        </p:nvGraphicFramePr>
        <p:xfrm>
          <a:off x="2998068" y="1700808"/>
          <a:ext cx="8280920" cy="4680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6309469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11403" y="260648"/>
            <a:ext cx="10177422" cy="1179288"/>
          </a:xfrm>
        </p:spPr>
        <p:style>
          <a:lnRef idx="2">
            <a:schemeClr val="accent5"/>
          </a:lnRef>
          <a:fillRef idx="1">
            <a:schemeClr val="lt1"/>
          </a:fillRef>
          <a:effectRef idx="0">
            <a:schemeClr val="accent5"/>
          </a:effectRef>
          <a:fontRef idx="minor">
            <a:schemeClr val="dk1"/>
          </a:fontRef>
        </p:style>
        <p:txBody>
          <a:bodyPr/>
          <a:lstStyle/>
          <a:p>
            <a:pPr algn="ctr"/>
            <a:r>
              <a:rPr lang="en-US" altLang="ko-KR" dirty="0"/>
              <a:t>Reference</a:t>
            </a:r>
            <a:endParaRPr lang="ko-KR" altLang="en-US" dirty="0"/>
          </a:p>
        </p:txBody>
      </p:sp>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2563" y="1"/>
            <a:ext cx="1988840" cy="1988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5301208"/>
            <a:ext cx="2011403" cy="15489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Diagram 1"/>
          <p:cNvGraphicFramePr/>
          <p:nvPr>
            <p:extLst>
              <p:ext uri="{D42A27DB-BD31-4B8C-83A1-F6EECF244321}">
                <p14:modId xmlns:p14="http://schemas.microsoft.com/office/powerpoint/2010/main" val="1631031046"/>
              </p:ext>
            </p:extLst>
          </p:nvPr>
        </p:nvGraphicFramePr>
        <p:xfrm>
          <a:off x="2566020" y="1612786"/>
          <a:ext cx="8619513" cy="44365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34889286"/>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3399</Words>
  <Application>Microsoft Office PowerPoint</Application>
  <PresentationFormat>Custom</PresentationFormat>
  <Paragraphs>78</Paragraphs>
  <Slides>12</Slides>
  <Notes>11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12</vt:i4>
      </vt:variant>
    </vt:vector>
  </HeadingPairs>
  <TitlesOfParts>
    <vt:vector size="16" baseType="lpstr">
      <vt:lpstr>Arial</vt:lpstr>
      <vt:lpstr>Calibri</vt:lpstr>
      <vt:lpstr>Office Theme</vt:lpstr>
      <vt:lpstr>Custom Design</vt:lpstr>
      <vt:lpstr>Addressing Labour Shortages in London’s Luxury Hospitality Sector: A Case Study of The Ritz London</vt:lpstr>
      <vt:lpstr>Introduction </vt:lpstr>
      <vt:lpstr>Literature Review</vt:lpstr>
      <vt:lpstr>Literature Review </vt:lpstr>
      <vt:lpstr>Methodology </vt:lpstr>
      <vt:lpstr>Political Impact </vt:lpstr>
      <vt:lpstr>Economic Impact</vt:lpstr>
      <vt:lpstr>Social impact</vt:lpstr>
      <vt:lpstr>Technological Impact </vt:lpstr>
      <vt:lpstr>Conclusion</vt:lpstr>
      <vt:lpstr>Recommendation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2025-02-17T07:28:54Z</dcterms:created>
  <dcterms:modified xsi:type="dcterms:W3CDTF">2025-02-24T10:59:58Z</dcterms:modified>
</cp:coreProperties>
</file>