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938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364"/>
    <p:restoredTop sz="94637"/>
  </p:normalViewPr>
  <p:slideViewPr>
    <p:cSldViewPr snapToGrid="0">
      <p:cViewPr varScale="1">
        <p:scale>
          <a:sx n="88" d="100"/>
          <a:sy n="88" d="100"/>
        </p:scale>
        <p:origin x="176" y="5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347ECD-447E-E261-D607-0BDB005238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FB6A9E-C5D6-AE6C-A896-072DA387468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3A0C7A-E996-5D56-156F-8737A03F24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518DB-9319-BD4D-A9C4-46CAB33B2944}" type="datetimeFigureOut">
              <a:rPr lang="en-US" smtClean="0"/>
              <a:t>10/8/25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8ED650-F887-F2A5-E3FE-6788F0C073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AE8F8E-0064-ACFC-AD65-A4760A6B3D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7572A4-4847-2544-B13A-D606B3366A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924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A11723-567A-0F58-1D26-891605F921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796B0A-F051-ADA5-167B-8ABF6B0CF2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CAAEB0-F058-C933-7115-96F9F4B8F7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518DB-9319-BD4D-A9C4-46CAB33B2944}" type="datetimeFigureOut">
              <a:rPr lang="en-US" smtClean="0"/>
              <a:t>10/8/25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A3EC90-A4E7-5734-5563-271E997CA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F60965-0413-BC8F-6581-2F2A2B3054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7572A4-4847-2544-B13A-D606B3366A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97631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E1C9EA-A25B-B1B6-48E7-B1DB7B57AD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F819BF-74F5-A04F-41A6-F1D801A0BF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930F44-1869-A227-3C5C-F596ABE83F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518DB-9319-BD4D-A9C4-46CAB33B2944}" type="datetimeFigureOut">
              <a:rPr lang="en-US" smtClean="0"/>
              <a:t>10/8/25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D149CF-593A-E359-484B-A279D7E13B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DCB266-F20F-655C-2626-A904F85AFC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7572A4-4847-2544-B13A-D606B3366A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4862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717D5A-F847-F02E-3E17-5083652A1C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2591EE-0305-C546-36A9-D96B925AB8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B25E8B-6D0E-D742-0B5E-59179750CB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8D615E-90C6-CCA0-31AF-219243C8EB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518DB-9319-BD4D-A9C4-46CAB33B2944}" type="datetimeFigureOut">
              <a:rPr lang="en-US" smtClean="0"/>
              <a:t>10/8/25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9E38ED-A2F8-7624-DCD7-F03667AFC6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12E97E-9C1D-A53F-0CA2-B6411B9340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7572A4-4847-2544-B13A-D606B3366A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23724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276E5B-8892-CD9D-A26B-D3CAC4E788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0B28B-6A7B-7479-C150-7FA6ADD6F2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5DC45E-FA54-34DD-F10B-69582CAF73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46E5E7-FA49-D04D-5904-301F06A1B6F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55984B-4BAE-8855-3B59-358E817870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1A773D8-2C75-FCA1-D958-A951320AC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518DB-9319-BD4D-A9C4-46CAB33B2944}" type="datetimeFigureOut">
              <a:rPr lang="en-US" smtClean="0"/>
              <a:t>10/8/25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564B8FB-CC72-A79F-CD39-0F4759819E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97BBAC4-9B9E-177E-26F1-19AC17BEFE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7572A4-4847-2544-B13A-D606B3366A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35603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5694A9-5F78-EE8C-2119-2C4243E4EE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4B8AEF-7F35-C9B5-F18B-C80E4D1DB1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518DB-9319-BD4D-A9C4-46CAB33B2944}" type="datetimeFigureOut">
              <a:rPr lang="en-US" smtClean="0"/>
              <a:t>10/8/25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21FC24-E7FE-3E13-DA43-3C8339B2D2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AAA53B-D9B3-92C1-C8B8-3867F51D65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7572A4-4847-2544-B13A-D606B3366A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2393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DA0FF28-A29E-ECF0-FA26-7305C50999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518DB-9319-BD4D-A9C4-46CAB33B2944}" type="datetimeFigureOut">
              <a:rPr lang="en-US" smtClean="0"/>
              <a:t>10/8/25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3C8DDC0-2680-F615-AB0C-A794DE9369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09622B-777E-B176-08C3-5AAF725771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7572A4-4847-2544-B13A-D606B3366A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28011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4B3F5-603F-9E63-DFB9-D659B928FF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999109-0806-3112-C920-634BBD6C8F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8C74C2B-F8DB-60E8-7B39-B2376FB38D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FE7982-7DEC-C492-D60C-594DF8DDAB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518DB-9319-BD4D-A9C4-46CAB33B2944}" type="datetimeFigureOut">
              <a:rPr lang="en-US" smtClean="0"/>
              <a:t>10/8/25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434C0D-AB7F-93E1-2F11-10A3230DFC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425EA6-7CC2-D87E-40C7-6B107F74AC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7572A4-4847-2544-B13A-D606B3366A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8046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A90732-C0DE-60D2-07C2-AE716464FA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E8EC68D-3A17-8B86-4AC4-ED878F03728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35A7A0-126C-6B1D-B358-F67A39B053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04CED9-CE3D-BD22-636E-EB3752CFD1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518DB-9319-BD4D-A9C4-46CAB33B2944}" type="datetimeFigureOut">
              <a:rPr lang="en-US" smtClean="0"/>
              <a:t>10/8/25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C05DC6-02AD-EF34-9894-CFF9D76047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8441A3-D741-2AE4-4E75-EAF89CBAB3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7572A4-4847-2544-B13A-D606B3366A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21264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622B73-2D00-3214-D0E9-140F9A1385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ADA7CF-B811-0AD6-AE02-E70BA6A53F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55E1AA-71B2-923B-5C2E-F615E4F942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518DB-9319-BD4D-A9C4-46CAB33B2944}" type="datetimeFigureOut">
              <a:rPr lang="en-US" smtClean="0"/>
              <a:t>10/8/25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D2C8CB-C1F5-B04B-9EA6-73CBBDB11F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6BC44E-5F68-81D5-7B0F-EB7D9F223C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7572A4-4847-2544-B13A-D606B3366A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39102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84756C4-41D9-C334-77AB-174A6CE8611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865780-E366-4C53-C9CC-1C41665430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3B5DBA-EB1B-C843-1111-9C02C99321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518DB-9319-BD4D-A9C4-46CAB33B2944}" type="datetimeFigureOut">
              <a:rPr lang="en-US" smtClean="0"/>
              <a:t>10/8/25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9C9ADF-7053-EED1-2238-3E94D1A5AD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F5B67C-2E2D-F53D-47AD-B4196ADD6B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7572A4-4847-2544-B13A-D606B3366A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35051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EE8269C-6F29-8571-5FB4-E522EB1D85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4C55A6-1163-F565-52DB-DB7E9F4BD5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FD0AE5-CD3B-5727-8508-A5795E481ED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0B518DB-9319-BD4D-A9C4-46CAB33B2944}" type="datetimeFigureOut">
              <a:rPr lang="en-US" smtClean="0"/>
              <a:t>10/8/25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D28EAB-5083-1C6A-DA95-9D31DB4419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1C349C-64ED-E08A-BEDB-465C3BF2BD7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47572A4-4847-2544-B13A-D606B3366A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39253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169FA1B-0102-1A45-9E40-CA8E36D57D44}"/>
              </a:ext>
            </a:extLst>
          </p:cNvPr>
          <p:cNvGraphicFramePr>
            <a:graphicFrameLocks noGrp="1"/>
          </p:cNvGraphicFramePr>
          <p:nvPr/>
        </p:nvGraphicFramePr>
        <p:xfrm>
          <a:off x="252762" y="1339702"/>
          <a:ext cx="11686476" cy="47626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7746">
                  <a:extLst>
                    <a:ext uri="{9D8B030D-6E8A-4147-A177-3AD203B41FA5}">
                      <a16:colId xmlns:a16="http://schemas.microsoft.com/office/drawing/2014/main" val="1687260535"/>
                    </a:ext>
                  </a:extLst>
                </a:gridCol>
                <a:gridCol w="1947746">
                  <a:extLst>
                    <a:ext uri="{9D8B030D-6E8A-4147-A177-3AD203B41FA5}">
                      <a16:colId xmlns:a16="http://schemas.microsoft.com/office/drawing/2014/main" val="3090711031"/>
                    </a:ext>
                  </a:extLst>
                </a:gridCol>
                <a:gridCol w="1947746">
                  <a:extLst>
                    <a:ext uri="{9D8B030D-6E8A-4147-A177-3AD203B41FA5}">
                      <a16:colId xmlns:a16="http://schemas.microsoft.com/office/drawing/2014/main" val="4031480592"/>
                    </a:ext>
                  </a:extLst>
                </a:gridCol>
                <a:gridCol w="1947746">
                  <a:extLst>
                    <a:ext uri="{9D8B030D-6E8A-4147-A177-3AD203B41FA5}">
                      <a16:colId xmlns:a16="http://schemas.microsoft.com/office/drawing/2014/main" val="1558769913"/>
                    </a:ext>
                  </a:extLst>
                </a:gridCol>
                <a:gridCol w="1947746">
                  <a:extLst>
                    <a:ext uri="{9D8B030D-6E8A-4147-A177-3AD203B41FA5}">
                      <a16:colId xmlns:a16="http://schemas.microsoft.com/office/drawing/2014/main" val="465079003"/>
                    </a:ext>
                  </a:extLst>
                </a:gridCol>
                <a:gridCol w="1947746">
                  <a:extLst>
                    <a:ext uri="{9D8B030D-6E8A-4147-A177-3AD203B41FA5}">
                      <a16:colId xmlns:a16="http://schemas.microsoft.com/office/drawing/2014/main" val="2227103334"/>
                    </a:ext>
                  </a:extLst>
                </a:gridCol>
              </a:tblGrid>
              <a:tr h="529182">
                <a:tc>
                  <a:txBody>
                    <a:bodyPr/>
                    <a:lstStyle/>
                    <a:p>
                      <a:pPr algn="ctr"/>
                      <a:r>
                        <a:rPr lang="en-US" sz="2400" b="1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enw</a:t>
                      </a:r>
                      <a:r>
                        <a:rPr lang="en-US" sz="2400" b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gwr</a:t>
                      </a:r>
                      <a:r>
                        <a:rPr lang="en-US" sz="2400" b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/ ben </a:t>
                      </a: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</a:t>
                      </a: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</a:t>
                      </a: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</a:t>
                      </a: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</a:t>
                      </a: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11945253"/>
                  </a:ext>
                </a:extLst>
              </a:tr>
              <a:tr h="529182">
                <a:tc>
                  <a:txBody>
                    <a:bodyPr/>
                    <a:lstStyle/>
                    <a:p>
                      <a:r>
                        <a:rPr lang="en-US" sz="2400" b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bachgen</a:t>
                      </a:r>
                      <a:endParaRPr lang="en-US" sz="24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eg</a:t>
                      </a:r>
                      <a:endParaRPr lang="en-US" sz="24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52034858"/>
                  </a:ext>
                </a:extLst>
              </a:tr>
              <a:tr h="529182">
                <a:tc>
                  <a:txBody>
                    <a:bodyPr/>
                    <a:lstStyle/>
                    <a:p>
                      <a:r>
                        <a:rPr lang="en-US" sz="2400" b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ysgol</a:t>
                      </a:r>
                      <a:endParaRPr lang="en-US" sz="24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eb</a:t>
                      </a:r>
                      <a:endParaRPr lang="en-US" sz="24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45100513"/>
                  </a:ext>
                </a:extLst>
              </a:tr>
              <a:tr h="529182">
                <a:tc>
                  <a:txBody>
                    <a:bodyPr/>
                    <a:lstStyle/>
                    <a:p>
                      <a:r>
                        <a:rPr lang="en-US" sz="2400" b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llyfr</a:t>
                      </a:r>
                      <a:endParaRPr lang="en-US" sz="24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err="1">
                          <a:latin typeface="Arial"/>
                          <a:cs typeface="Arial"/>
                        </a:rPr>
                        <a:t>dau</a:t>
                      </a:r>
                      <a:r>
                        <a:rPr lang="en-US" sz="2400" b="0">
                          <a:latin typeface="Arial"/>
                          <a:cs typeface="Arial"/>
                        </a:rPr>
                        <a:t> </a:t>
                      </a:r>
                      <a:r>
                        <a:rPr lang="en-US" sz="2400" b="1" u="sng" err="1">
                          <a:solidFill>
                            <a:srgbClr val="FF0000"/>
                          </a:solidFill>
                          <a:latin typeface="Arial"/>
                          <a:cs typeface="Arial"/>
                        </a:rPr>
                        <a:t>l</a:t>
                      </a:r>
                      <a:r>
                        <a:rPr lang="en-US" sz="2400" b="0" err="1">
                          <a:latin typeface="Arial"/>
                          <a:cs typeface="Arial"/>
                        </a:rPr>
                        <a:t>yfr</a:t>
                      </a:r>
                      <a:endParaRPr lang="en-US" sz="2400" b="0">
                        <a:latin typeface="Arial"/>
                        <a:cs typeface="Arial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20096977"/>
                  </a:ext>
                </a:extLst>
              </a:tr>
              <a:tr h="529182">
                <a:tc>
                  <a:txBody>
                    <a:bodyPr/>
                    <a:lstStyle/>
                    <a:p>
                      <a:r>
                        <a:rPr lang="en-US" sz="2400" b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merch</a:t>
                      </a: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>
                          <a:latin typeface="Arial"/>
                          <a:cs typeface="Arial"/>
                        </a:rPr>
                        <a:t>un </a:t>
                      </a:r>
                      <a:r>
                        <a:rPr lang="en-US" sz="2400" b="1" u="sng" err="1">
                          <a:solidFill>
                            <a:srgbClr val="FF0000"/>
                          </a:solidFill>
                          <a:latin typeface="Arial"/>
                          <a:cs typeface="Arial"/>
                        </a:rPr>
                        <a:t>f</a:t>
                      </a:r>
                      <a:r>
                        <a:rPr lang="en-US" sz="2400" b="0" err="1">
                          <a:latin typeface="Arial"/>
                          <a:cs typeface="Arial"/>
                        </a:rPr>
                        <a:t>erch</a:t>
                      </a:r>
                      <a:endParaRPr lang="en-US" sz="2400" b="0">
                        <a:latin typeface="Arial"/>
                        <a:cs typeface="Arial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89954790"/>
                  </a:ext>
                </a:extLst>
              </a:tr>
              <a:tr h="529182">
                <a:tc>
                  <a:txBody>
                    <a:bodyPr/>
                    <a:lstStyle/>
                    <a:p>
                      <a:r>
                        <a:rPr lang="en-US" sz="2400" b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dosbarth</a:t>
                      </a:r>
                      <a:endParaRPr lang="en-US" sz="24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tri </a:t>
                      </a:r>
                      <a:r>
                        <a:rPr lang="en-US" sz="2400" b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dosbarth</a:t>
                      </a:r>
                      <a:endParaRPr lang="en-US" sz="24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8448440"/>
                  </a:ext>
                </a:extLst>
              </a:tr>
              <a:tr h="529182">
                <a:tc>
                  <a:txBody>
                    <a:bodyPr/>
                    <a:lstStyle/>
                    <a:p>
                      <a:r>
                        <a:rPr lang="en-US" sz="2400" b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bwrdd</a:t>
                      </a:r>
                      <a:endParaRPr lang="en-US" sz="24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08982080"/>
                  </a:ext>
                </a:extLst>
              </a:tr>
              <a:tr h="529182">
                <a:tc>
                  <a:txBody>
                    <a:bodyPr/>
                    <a:lstStyle/>
                    <a:p>
                      <a:r>
                        <a:rPr lang="en-US" sz="2400" b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desg</a:t>
                      </a:r>
                      <a:endParaRPr lang="en-US" sz="24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33477526"/>
                  </a:ext>
                </a:extLst>
              </a:tr>
              <a:tr h="529182">
                <a:tc>
                  <a:txBody>
                    <a:bodyPr/>
                    <a:lstStyle/>
                    <a:p>
                      <a:r>
                        <a:rPr lang="en-US" sz="2400" b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gwers</a:t>
                      </a:r>
                      <a:endParaRPr lang="en-US" sz="24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err="1">
                          <a:latin typeface="Arial"/>
                          <a:cs typeface="Arial"/>
                        </a:rPr>
                        <a:t>pedair</a:t>
                      </a:r>
                      <a:r>
                        <a:rPr lang="en-US" sz="2400" b="0">
                          <a:latin typeface="Arial"/>
                          <a:cs typeface="Arial"/>
                        </a:rPr>
                        <a:t> </a:t>
                      </a:r>
                      <a:r>
                        <a:rPr lang="en-US" sz="2400" b="0" err="1">
                          <a:latin typeface="Arial"/>
                          <a:cs typeface="Arial"/>
                        </a:rPr>
                        <a:t>gwers</a:t>
                      </a:r>
                      <a:endParaRPr lang="en-US" sz="2400" b="0" err="1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4833371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8567DD67-B182-2F4D-8FAB-A66630ABA1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42876" y="199806"/>
            <a:ext cx="1078494" cy="921256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A833062-D83F-E945-80D8-8C3F8534F33D}"/>
              </a:ext>
            </a:extLst>
          </p:cNvPr>
          <p:cNvSpPr txBox="1"/>
          <p:nvPr/>
        </p:nvSpPr>
        <p:spPr>
          <a:xfrm>
            <a:off x="252762" y="231746"/>
            <a:ext cx="8423405" cy="89255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 sz="2800" b="1">
                <a:latin typeface="Arial"/>
                <a:cs typeface="Arial"/>
              </a:rPr>
              <a:t>Cwblhewch y tabl canlynol:</a:t>
            </a:r>
          </a:p>
          <a:p>
            <a:r>
              <a:rPr lang="cy-GB" sz="2400" i="1">
                <a:latin typeface="Arial" panose="020B0604020202020204" pitchFamily="34" charset="0"/>
                <a:cs typeface="Arial" panose="020B0604020202020204" pitchFamily="34" charset="0"/>
              </a:rPr>
              <a:t>Complete the following table:</a:t>
            </a:r>
          </a:p>
        </p:txBody>
      </p:sp>
      <p:pic>
        <p:nvPicPr>
          <p:cNvPr id="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09D513DF-EB1C-CE37-DD31-F6A09B0B324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0" y="6274089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14017518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36</Words>
  <Application>Microsoft Macintosh PowerPoint</Application>
  <PresentationFormat>Widescreen</PresentationFormat>
  <Paragraphs>22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Bethan Griffiths</dc:creator>
  <cp:lastModifiedBy>Bethan Griffiths</cp:lastModifiedBy>
  <cp:revision>1</cp:revision>
  <dcterms:created xsi:type="dcterms:W3CDTF">2025-10-08T10:46:20Z</dcterms:created>
  <dcterms:modified xsi:type="dcterms:W3CDTF">2025-10-08T10:46:38Z</dcterms:modified>
</cp:coreProperties>
</file>