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2"/>
  </p:notesMasterIdLst>
  <p:sldIdLst>
    <p:sldId id="350" r:id="rId3"/>
    <p:sldId id="376" r:id="rId4"/>
    <p:sldId id="351" r:id="rId5"/>
    <p:sldId id="355" r:id="rId6"/>
    <p:sldId id="354" r:id="rId7"/>
    <p:sldId id="361" r:id="rId8"/>
    <p:sldId id="362" r:id="rId9"/>
    <p:sldId id="363" r:id="rId10"/>
    <p:sldId id="364" r:id="rId11"/>
    <p:sldId id="365" r:id="rId12"/>
    <p:sldId id="366" r:id="rId13"/>
    <p:sldId id="356" r:id="rId14"/>
    <p:sldId id="371" r:id="rId15"/>
    <p:sldId id="357" r:id="rId16"/>
    <p:sldId id="367" r:id="rId17"/>
    <p:sldId id="358" r:id="rId18"/>
    <p:sldId id="359" r:id="rId19"/>
    <p:sldId id="368" r:id="rId20"/>
    <p:sldId id="369" r:id="rId21"/>
    <p:sldId id="370" r:id="rId22"/>
    <p:sldId id="360" r:id="rId23"/>
    <p:sldId id="372" r:id="rId24"/>
    <p:sldId id="373" r:id="rId25"/>
    <p:sldId id="330" r:id="rId26"/>
    <p:sldId id="374" r:id="rId27"/>
    <p:sldId id="298" r:id="rId28"/>
    <p:sldId id="375" r:id="rId29"/>
    <p:sldId id="309" r:id="rId30"/>
    <p:sldId id="308" r:id="rId3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ser" initials="l"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198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183" autoAdjust="0"/>
  </p:normalViewPr>
  <p:slideViewPr>
    <p:cSldViewPr>
      <p:cViewPr varScale="1">
        <p:scale>
          <a:sx n="56" d="100"/>
          <a:sy n="56" d="100"/>
        </p:scale>
        <p:origin x="1580" y="4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67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19DD270-8AC8-477E-9F0F-E0CDF66115BA}" type="datetimeFigureOut">
              <a:rPr lang="en-US" smtClean="0"/>
              <a:pPr/>
              <a:t>11/12/2017</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C8CD8FF-618E-45FF-9446-15C68C31D94D}" type="slidenum">
              <a:rPr lang="en-US" smtClean="0"/>
              <a:pPr/>
              <a:t>‹#›</a:t>
            </a:fld>
            <a:endParaRPr lang="en-US"/>
          </a:p>
        </p:txBody>
      </p:sp>
    </p:spTree>
    <p:extLst>
      <p:ext uri="{BB962C8B-B14F-4D97-AF65-F5344CB8AC3E}">
        <p14:creationId xmlns:p14="http://schemas.microsoft.com/office/powerpoint/2010/main" val="1810713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Show</a:t>
            </a:r>
            <a:r>
              <a:rPr lang="en-GB" altLang="en-US" baseline="0" dirty="0" smtClean="0"/>
              <a:t> video clip.</a:t>
            </a:r>
          </a:p>
          <a:p>
            <a:endParaRPr lang="en-GB" altLang="en-US" baseline="0" dirty="0" smtClean="0"/>
          </a:p>
          <a:p>
            <a:r>
              <a:rPr lang="en-GB" altLang="en-US" baseline="0" dirty="0" smtClean="0"/>
              <a:t>Is this a group or a team?  What characteristics does it have?</a:t>
            </a:r>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3</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252398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Are we a group? Are we a team?  Are we neither?</a:t>
            </a:r>
          </a:p>
          <a:p>
            <a:endParaRPr lang="en-GB" dirty="0" smtClean="0"/>
          </a:p>
          <a:p>
            <a:r>
              <a:rPr lang="en-GB" dirty="0" smtClean="0"/>
              <a:t>Who is a member of a sports team?</a:t>
            </a:r>
          </a:p>
          <a:p>
            <a:endParaRPr lang="en-GB" dirty="0" smtClean="0"/>
          </a:p>
          <a:p>
            <a:r>
              <a:rPr lang="en-GB" dirty="0" smtClean="0"/>
              <a:t>Pick 6 to stand at the front – Are they</a:t>
            </a:r>
            <a:r>
              <a:rPr lang="en-GB" baseline="0" dirty="0" smtClean="0"/>
              <a:t> a group, a team or neither?</a:t>
            </a:r>
          </a:p>
          <a:p>
            <a:r>
              <a:rPr lang="en-GB" baseline="0" dirty="0" smtClean="0"/>
              <a:t>Give them a task – line up in alphabetical order of surname.</a:t>
            </a:r>
          </a:p>
          <a:p>
            <a:r>
              <a:rPr lang="en-GB" baseline="0" dirty="0" smtClean="0"/>
              <a:t>Is the answer to the question different now?</a:t>
            </a:r>
          </a:p>
          <a:p>
            <a:r>
              <a:rPr lang="en-GB" baseline="0" dirty="0" smtClean="0"/>
              <a:t>If I was to set you a longer term goal to work on would that change the answer?</a:t>
            </a:r>
          </a:p>
          <a:p>
            <a:r>
              <a:rPr lang="en-GB" baseline="0" dirty="0" smtClean="0"/>
              <a:t>Ask one individual what are the characteristics of the team they play for – What makes them a team?</a:t>
            </a:r>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4</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32689335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5</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512815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6</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6828102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Sports teams.  What other reasons do people come together as teams?</a:t>
            </a:r>
          </a:p>
          <a:p>
            <a:r>
              <a:rPr lang="en-GB" dirty="0" smtClean="0"/>
              <a:t>Work Teams:</a:t>
            </a:r>
          </a:p>
          <a:p>
            <a:r>
              <a:rPr lang="en-GB" dirty="0" smtClean="0"/>
              <a:t>Management</a:t>
            </a:r>
            <a:r>
              <a:rPr lang="en-GB" baseline="0" dirty="0" smtClean="0"/>
              <a:t> team, production team, marketing team?</a:t>
            </a:r>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7</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3252359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2 different definitions but common themes.</a:t>
            </a:r>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8</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540538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Teams and groups are different then?  </a:t>
            </a:r>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9</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8198475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10</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2082729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11</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32013744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the Hawthorne</a:t>
            </a:r>
            <a:r>
              <a:rPr lang="en-GB" baseline="0" dirty="0" smtClean="0"/>
              <a:t> experiments. What happened?</a:t>
            </a:r>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12</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31141731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13</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23879158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many factors at</a:t>
            </a:r>
            <a:r>
              <a:rPr lang="en-GB" baseline="0" dirty="0" smtClean="0"/>
              <a:t> work here which van be summarised under four broad headings.  We will discuss each in more detail.  </a:t>
            </a:r>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14</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36769540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15</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41747934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16</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20099128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workplace</a:t>
            </a:r>
            <a:r>
              <a:rPr lang="en-GB" baseline="0" dirty="0" smtClean="0"/>
              <a:t> has changed        </a:t>
            </a:r>
            <a:r>
              <a:rPr lang="en-GB" dirty="0" smtClean="0"/>
              <a:t>Globalisation and IT has changed how we work – people increasingly don’t work together face to face but can be separated geographically</a:t>
            </a:r>
            <a:r>
              <a:rPr lang="en-GB" baseline="0" dirty="0" smtClean="0"/>
              <a:t> whilst working closely together.  </a:t>
            </a:r>
          </a:p>
          <a:p>
            <a:endParaRPr lang="en-GB" baseline="0" dirty="0" smtClean="0"/>
          </a:p>
          <a:p>
            <a:r>
              <a:rPr lang="en-GB" baseline="0" dirty="0" smtClean="0"/>
              <a:t>The tech delivers the main interaction – very different way of working requiring more self-management.  Don’t need an ‘office environment’ with set hours.  </a:t>
            </a:r>
          </a:p>
          <a:p>
            <a:endParaRPr lang="en-GB" baseline="0" dirty="0" smtClean="0"/>
          </a:p>
          <a:p>
            <a:r>
              <a:rPr lang="en-GB" baseline="0" dirty="0" smtClean="0"/>
              <a:t>Does it work?  They said videoconferencing would end international business travel.  It hasn’t.  This way isn’t for everybody. There are cultural differences between countries to consider for example .</a:t>
            </a:r>
          </a:p>
          <a:p>
            <a:endParaRPr lang="en-GB" baseline="0" dirty="0" smtClean="0"/>
          </a:p>
          <a:p>
            <a:endParaRPr lang="en-US" dirty="0" smtClean="0"/>
          </a:p>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17</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3572718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18</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3873362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19</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39689922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20</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1262299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21</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36956844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22</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2017629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Cloke and Goldsmith</a:t>
            </a:r>
            <a:r>
              <a:rPr lang="en-GB" baseline="0" dirty="0" smtClean="0"/>
              <a:t> – 10 special skills for teamwork – the things team members can develop to build successful self-managing teams </a:t>
            </a:r>
          </a:p>
          <a:p>
            <a:endParaRPr lang="en-GB" baseline="0" dirty="0" smtClean="0"/>
          </a:p>
          <a:p>
            <a:r>
              <a:rPr lang="en-GB" baseline="0" dirty="0" smtClean="0"/>
              <a:t>Team leadership role is crucial – trust, clear communication, full participation and self management</a:t>
            </a:r>
          </a:p>
          <a:p>
            <a:endParaRPr lang="en-GB" baseline="0" dirty="0" smtClean="0"/>
          </a:p>
          <a:p>
            <a:r>
              <a:rPr lang="en-GB" baseline="0" dirty="0" smtClean="0"/>
              <a:t>Can the team:</a:t>
            </a:r>
          </a:p>
          <a:p>
            <a:r>
              <a:rPr lang="en-GB" baseline="0" dirty="0" smtClean="0"/>
              <a:t>Overcome problems together</a:t>
            </a:r>
          </a:p>
          <a:p>
            <a:r>
              <a:rPr lang="en-GB" baseline="0" dirty="0" smtClean="0"/>
              <a:t>Show honesty, listen well</a:t>
            </a:r>
          </a:p>
          <a:p>
            <a:r>
              <a:rPr lang="en-GB" baseline="0" dirty="0" smtClean="0"/>
              <a:t>Develop skills</a:t>
            </a:r>
          </a:p>
          <a:p>
            <a:r>
              <a:rPr lang="en-GB" baseline="0" dirty="0" smtClean="0"/>
              <a:t>Members take personal responsibility</a:t>
            </a:r>
          </a:p>
          <a:p>
            <a:r>
              <a:rPr lang="en-GB" baseline="0" dirty="0" smtClean="0"/>
              <a:t>Broaden their horizons by looking at different perspectives on issues</a:t>
            </a:r>
          </a:p>
          <a:p>
            <a:r>
              <a:rPr lang="en-GB" baseline="0" dirty="0" smtClean="0"/>
              <a:t>Learn and be self-critical</a:t>
            </a:r>
          </a:p>
          <a:p>
            <a:endParaRPr lang="en-GB" baseline="0" dirty="0" smtClean="0"/>
          </a:p>
          <a:p>
            <a:r>
              <a:rPr lang="en-GB" baseline="0" dirty="0" smtClean="0"/>
              <a:t>Identify new challenges and opportunities</a:t>
            </a:r>
          </a:p>
          <a:p>
            <a:r>
              <a:rPr lang="en-GB" baseline="0" dirty="0" smtClean="0"/>
              <a:t>Streamline the way they work – have shorter, more productive meetings</a:t>
            </a:r>
          </a:p>
          <a:p>
            <a:r>
              <a:rPr lang="en-GB" baseline="0" dirty="0" smtClean="0"/>
              <a:t>Problem solve and resolve conflict</a:t>
            </a:r>
          </a:p>
          <a:p>
            <a:endParaRPr lang="en-GB" baseline="0" dirty="0" smtClean="0"/>
          </a:p>
          <a:p>
            <a:r>
              <a:rPr lang="en-GB" baseline="0" dirty="0" smtClean="0"/>
              <a:t>And finally</a:t>
            </a:r>
          </a:p>
          <a:p>
            <a:endParaRPr lang="en-GB" baseline="0" dirty="0" smtClean="0"/>
          </a:p>
          <a:p>
            <a:r>
              <a:rPr lang="en-GB" baseline="0" dirty="0" smtClean="0"/>
              <a:t>Take pleasure from achievement of a team task?</a:t>
            </a:r>
          </a:p>
          <a:p>
            <a:endParaRPr lang="en-GB" baseline="0" dirty="0" smtClean="0"/>
          </a:p>
          <a:p>
            <a:r>
              <a:rPr lang="en-GB" baseline="0" dirty="0" smtClean="0"/>
              <a:t>Again all great in theory, but workable in practice?  You’re going to find out.   Fasten your safety belts – it could be a bumpy ride.......</a:t>
            </a:r>
          </a:p>
          <a:p>
            <a:endParaRPr lang="en-GB" baseline="0" dirty="0" smtClean="0"/>
          </a:p>
          <a:p>
            <a:r>
              <a:rPr lang="en-GB" baseline="0" dirty="0" smtClean="0"/>
              <a:t> </a:t>
            </a:r>
            <a:endParaRPr lang="en-GB" dirty="0" smtClean="0"/>
          </a:p>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23</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9118635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is true – we’ve got to probe into how people behave</a:t>
            </a:r>
            <a:r>
              <a:rPr lang="en-GB" baseline="0" dirty="0" smtClean="0"/>
              <a:t> and interact in a group setting – if you spend a fortune on players in a football team, they might be great individually but it doesn’t necessarily guarantee on the field success for them as a team – unless you’re Chelsea or Man City?</a:t>
            </a:r>
          </a:p>
          <a:p>
            <a:endParaRPr lang="en-GB" baseline="0" dirty="0" smtClean="0"/>
          </a:p>
          <a:p>
            <a:r>
              <a:rPr lang="en-GB" baseline="0" dirty="0" smtClean="0"/>
              <a:t>We need to get the right mix of people for the team to work effectively – not everyone who’s really good at what they do is necessarily a team player – sometimes good to have sceptics who like to change things.  </a:t>
            </a:r>
          </a:p>
          <a:p>
            <a:endParaRPr lang="en-GB" baseline="0" dirty="0" smtClean="0"/>
          </a:p>
          <a:p>
            <a:endParaRPr lang="en-GB" baseline="0" dirty="0" smtClean="0"/>
          </a:p>
          <a:p>
            <a:endParaRPr lang="en-GB" baseline="0" dirty="0" smtClean="0"/>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24</a:t>
            </a:fld>
            <a:endParaRPr lang="en-US"/>
          </a:p>
        </p:txBody>
      </p:sp>
    </p:spTree>
    <p:extLst>
      <p:ext uri="{BB962C8B-B14F-4D97-AF65-F5344CB8AC3E}">
        <p14:creationId xmlns:p14="http://schemas.microsoft.com/office/powerpoint/2010/main" val="29173678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Belbin</a:t>
            </a:r>
            <a:r>
              <a:rPr lang="en-GB" dirty="0" smtClean="0"/>
              <a:t> identified 9 key roles that people</a:t>
            </a:r>
            <a:r>
              <a:rPr lang="en-GB" baseline="0" dirty="0" smtClean="0"/>
              <a:t> tend to play in teams.  We’ll get on to the detail next.  </a:t>
            </a:r>
          </a:p>
          <a:p>
            <a:endParaRPr lang="en-GB" baseline="0" dirty="0" smtClean="0"/>
          </a:p>
          <a:p>
            <a:r>
              <a:rPr lang="en-GB" baseline="0" dirty="0" smtClean="0"/>
              <a:t>So each of these represents ways of behaving or characteristics that help us tell one team member apart from another based on how they interact and deal with one another.</a:t>
            </a:r>
          </a:p>
          <a:p>
            <a:endParaRPr lang="en-GB" baseline="0" dirty="0" smtClean="0"/>
          </a:p>
          <a:p>
            <a:r>
              <a:rPr lang="en-GB" baseline="0" dirty="0" smtClean="0"/>
              <a:t>The way the theory works is that for each of these roles you have particular strengths but also what’s called ‘allowable weaknesses’ because people can’t be good at absolutely everything.</a:t>
            </a:r>
          </a:p>
          <a:p>
            <a:endParaRPr lang="en-GB" baseline="0" dirty="0" smtClean="0"/>
          </a:p>
          <a:p>
            <a:r>
              <a:rPr lang="en-GB" baseline="0" dirty="0" smtClean="0"/>
              <a:t>So certain people like doing certain things and not others – they might avoid or overlook certain things they don’t like/enjoy doing.  </a:t>
            </a:r>
          </a:p>
          <a:p>
            <a:r>
              <a:rPr lang="en-GB" baseline="0" dirty="0" smtClean="0"/>
              <a:t>Some people like thinking up great plans or new ideas but can’t be bothered to work out the details about how to make them happen – somebody else can do that.  </a:t>
            </a:r>
          </a:p>
          <a:p>
            <a:endParaRPr lang="en-GB" baseline="0" dirty="0" smtClean="0"/>
          </a:p>
          <a:p>
            <a:r>
              <a:rPr lang="en-GB" baseline="0" dirty="0" smtClean="0"/>
              <a:t>Not all teams need all of these at all times as we’ll see but the earlier comment that no-one’s perfect but a team can be is a thought worth holding as you approach this second assignment.  </a:t>
            </a:r>
          </a:p>
          <a:p>
            <a:endParaRPr lang="en-GB" baseline="0" dirty="0" smtClean="0"/>
          </a:p>
          <a:p>
            <a:r>
              <a:rPr lang="en-GB" baseline="0" dirty="0" smtClean="0"/>
              <a:t>Let’s look at these more </a:t>
            </a:r>
            <a:r>
              <a:rPr lang="en-GB" baseline="0" dirty="0" err="1" smtClean="0"/>
              <a:t>closelt</a:t>
            </a:r>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26</a:t>
            </a:fld>
            <a:endParaRPr lang="en-US"/>
          </a:p>
        </p:txBody>
      </p:sp>
    </p:spTree>
    <p:extLst>
      <p:ext uri="{BB962C8B-B14F-4D97-AF65-F5344CB8AC3E}">
        <p14:creationId xmlns:p14="http://schemas.microsoft.com/office/powerpoint/2010/main" val="42902594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Belbin</a:t>
            </a:r>
            <a:r>
              <a:rPr lang="en-GB" dirty="0" smtClean="0"/>
              <a:t> identified 9 key roles that people</a:t>
            </a:r>
            <a:r>
              <a:rPr lang="en-GB" baseline="0" dirty="0" smtClean="0"/>
              <a:t> tend to play in teams.  We’ll get on to the detail next.  </a:t>
            </a:r>
          </a:p>
          <a:p>
            <a:endParaRPr lang="en-GB" baseline="0" dirty="0" smtClean="0"/>
          </a:p>
          <a:p>
            <a:r>
              <a:rPr lang="en-GB" baseline="0" dirty="0" smtClean="0"/>
              <a:t>So each of these represents ways of behaving or characteristics that help us tell one team member apart from another based on how they interact and deal with one another.</a:t>
            </a:r>
          </a:p>
          <a:p>
            <a:endParaRPr lang="en-GB" baseline="0" dirty="0" smtClean="0"/>
          </a:p>
          <a:p>
            <a:r>
              <a:rPr lang="en-GB" baseline="0" dirty="0" smtClean="0"/>
              <a:t>The way the theory works is that for each of these roles you have particular strengths but also what’s called ‘allowable weaknesses’ because people can’t be good at absolutely everything.</a:t>
            </a:r>
          </a:p>
          <a:p>
            <a:endParaRPr lang="en-GB" baseline="0" dirty="0" smtClean="0"/>
          </a:p>
          <a:p>
            <a:r>
              <a:rPr lang="en-GB" baseline="0" dirty="0" smtClean="0"/>
              <a:t>So certain people like doing certain things and not others – they might avoid or overlook certain things they don’t like/enjoy doing.  </a:t>
            </a:r>
          </a:p>
          <a:p>
            <a:r>
              <a:rPr lang="en-GB" baseline="0" dirty="0" smtClean="0"/>
              <a:t>Some people like thinking up great plans or new ideas but can’t be bothered to work out the details about how to make them happen – somebody else can do that.  </a:t>
            </a:r>
          </a:p>
          <a:p>
            <a:endParaRPr lang="en-GB" baseline="0" dirty="0" smtClean="0"/>
          </a:p>
          <a:p>
            <a:r>
              <a:rPr lang="en-GB" baseline="0" dirty="0" smtClean="0"/>
              <a:t>Not all teams need all of these at all times as we’ll see but the earlier comment that no-one’s perfect but a team can be is a thought worth holding as you approach this second assignment.  </a:t>
            </a:r>
          </a:p>
          <a:p>
            <a:endParaRPr lang="en-GB" baseline="0" dirty="0" smtClean="0"/>
          </a:p>
          <a:p>
            <a:r>
              <a:rPr lang="en-GB" baseline="0" dirty="0" smtClean="0"/>
              <a:t>Let’s look at these more </a:t>
            </a:r>
            <a:r>
              <a:rPr lang="en-GB" baseline="0" dirty="0" err="1" smtClean="0"/>
              <a:t>closelt</a:t>
            </a:r>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27</a:t>
            </a:fld>
            <a:endParaRPr lang="en-US"/>
          </a:p>
        </p:txBody>
      </p:sp>
    </p:spTree>
    <p:extLst>
      <p:ext uri="{BB962C8B-B14F-4D97-AF65-F5344CB8AC3E}">
        <p14:creationId xmlns:p14="http://schemas.microsoft.com/office/powerpoint/2010/main" val="40265952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C8CD8FF-618E-45FF-9446-15C68C31D94D}" type="slidenum">
              <a:rPr lang="en-US" smtClean="0"/>
              <a:pPr/>
              <a:t>28</a:t>
            </a:fld>
            <a:endParaRPr lang="en-US"/>
          </a:p>
        </p:txBody>
      </p:sp>
    </p:spTree>
    <p:extLst>
      <p:ext uri="{BB962C8B-B14F-4D97-AF65-F5344CB8AC3E}">
        <p14:creationId xmlns:p14="http://schemas.microsoft.com/office/powerpoint/2010/main" val="16704573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Here we</a:t>
            </a:r>
            <a:r>
              <a:rPr lang="en-GB" baseline="0" dirty="0" smtClean="0"/>
              <a:t> have them listed in the first column with their respective ‘role contribution’ and ‘allowable weakness’</a:t>
            </a:r>
          </a:p>
          <a:p>
            <a:endParaRPr lang="en-GB" baseline="0" dirty="0" smtClean="0"/>
          </a:p>
          <a:p>
            <a:r>
              <a:rPr lang="en-GB" baseline="0" dirty="0" smtClean="0"/>
              <a:t>That is what they like to do the most, and what that means they sometimes tend to overlook or not do so well as a result of that behavioural tendency.</a:t>
            </a:r>
          </a:p>
          <a:p>
            <a:endParaRPr lang="en-GB" baseline="0" dirty="0" smtClean="0"/>
          </a:p>
          <a:p>
            <a:r>
              <a:rPr lang="en-GB" baseline="0" dirty="0" err="1" smtClean="0"/>
              <a:t>Eg</a:t>
            </a:r>
            <a:r>
              <a:rPr lang="en-GB" baseline="0" dirty="0" smtClean="0"/>
              <a:t>  Plant – creative, imaginative, unorthodox, solves difficult problems – sounds great  but.... Can mean they ignore details and be too preoccupied to communicate effectively – so every style has its pluses and minuses. </a:t>
            </a:r>
          </a:p>
          <a:p>
            <a:endParaRPr lang="en-GB" baseline="0" dirty="0" smtClean="0"/>
          </a:p>
          <a:p>
            <a:r>
              <a:rPr lang="en-GB" baseline="0" dirty="0" smtClean="0"/>
              <a:t>So teams need these characters and features to be creative – but which are you?  We’ll try to find out in the tutorials  </a:t>
            </a:r>
          </a:p>
          <a:p>
            <a:endParaRPr lang="en-GB" baseline="0" dirty="0" smtClean="0"/>
          </a:p>
          <a:p>
            <a:endParaRPr lang="en-GB" baseline="0" dirty="0" smtClean="0"/>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29</a:t>
            </a:fld>
            <a:endParaRPr lang="en-US"/>
          </a:p>
        </p:txBody>
      </p:sp>
    </p:spTree>
    <p:extLst>
      <p:ext uri="{BB962C8B-B14F-4D97-AF65-F5344CB8AC3E}">
        <p14:creationId xmlns:p14="http://schemas.microsoft.com/office/powerpoint/2010/main" val="1658737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7DBF879-D946-4D58-95B1-BAD2784DD234}" type="datetimeFigureOut">
              <a:rPr lang="en-US" smtClean="0"/>
              <a:pPr/>
              <a:t>11/12/2017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DBF879-D946-4D58-95B1-BAD2784DD234}" type="datetimeFigureOut">
              <a:rPr lang="en-US" smtClean="0"/>
              <a:pPr/>
              <a:t>11/12/2017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DBF879-D946-4D58-95B1-BAD2784DD234}" type="datetimeFigureOut">
              <a:rPr lang="en-US" smtClean="0"/>
              <a:pPr/>
              <a:t>11/12/2017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7DBF879-D946-4D58-95B1-BAD2784DD234}" type="datetimeFigureOut">
              <a:rPr lang="en-US" smtClean="0"/>
              <a:pPr/>
              <a:t>11/12/2017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7DBF879-D946-4D58-95B1-BAD2784DD234}" type="datetimeFigureOut">
              <a:rPr lang="en-US" smtClean="0"/>
              <a:pPr/>
              <a:t>11/12/2017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7DBF879-D946-4D58-95B1-BAD2784DD234}" type="datetimeFigureOut">
              <a:rPr lang="en-US" smtClean="0"/>
              <a:pPr/>
              <a:t>11/12/2017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DBF879-D946-4D58-95B1-BAD2784DD234}" type="datetimeFigureOut">
              <a:rPr lang="en-US" smtClean="0"/>
              <a:pPr/>
              <a:t>11/12/2017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DBF879-D946-4D58-95B1-BAD2784DD234}" type="datetimeFigureOut">
              <a:rPr lang="en-US" smtClean="0"/>
              <a:pPr/>
              <a:t>11/12/2017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DBF879-D946-4D58-95B1-BAD2784DD234}" type="datetimeFigureOut">
              <a:rPr lang="en-US" smtClean="0"/>
              <a:pPr/>
              <a:t>11/12/2017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DBF879-D946-4D58-95B1-BAD2784DD234}" type="datetimeFigureOut">
              <a:rPr lang="en-US" smtClean="0"/>
              <a:pPr/>
              <a:t>11/12/2017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DBF879-D946-4D58-95B1-BAD2784DD234}" type="datetimeFigureOut">
              <a:rPr lang="en-US" smtClean="0"/>
              <a:pPr/>
              <a:t>11/12/2017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12/11/2017</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911322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12/11/2017</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482332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12/11/2017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12005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12/11/2017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984653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12/11/2017</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79103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12/11/2017</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561646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12/11/2017</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150340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12/11/2017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018365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12/11/2017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237109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12/11/2017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484557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12/11/2017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889290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9037121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219197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DBF879-D946-4D58-95B1-BAD2784DD234}" type="datetimeFigureOut">
              <a:rPr lang="en-US" smtClean="0"/>
              <a:pPr/>
              <a:t>11/12/2017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95D532-98F1-4A18-BC7F-67C6FBD38D5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12/11/2017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0773447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hyperlink" Target="http://youtu.be/sYSvdXTCd50" TargetMode="External"/><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1.xml"/><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3.xml"/><Relationship Id="rId1" Type="http://schemas.openxmlformats.org/officeDocument/2006/relationships/slideLayout" Target="../slideLayouts/slideLayout23.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4.xml"/><Relationship Id="rId1" Type="http://schemas.openxmlformats.org/officeDocument/2006/relationships/slideLayout" Target="../slideLayouts/slideLayout23.xml"/></Relationships>
</file>

<file path=ppt/slides/_rels/slide28.xml.rels><?xml version="1.0" encoding="UTF-8" standalone="yes"?>
<Relationships xmlns="http://schemas.openxmlformats.org/package/2006/relationships"><Relationship Id="rId3" Type="http://schemas.openxmlformats.org/officeDocument/2006/relationships/hyperlink" Target="http://youtu.be/B5oB8PhS64Q" TargetMode="External"/><Relationship Id="rId2" Type="http://schemas.openxmlformats.org/officeDocument/2006/relationships/notesSlide" Target="../notesSlides/notesSlide25.xml"/><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dirty="0" smtClean="0">
                <a:solidFill>
                  <a:schemeClr val="bg1"/>
                </a:solidFill>
              </a:rPr>
              <a:t>Introducing the Modern Workplace:</a:t>
            </a:r>
            <a:br>
              <a:rPr lang="en-GB" dirty="0" smtClean="0">
                <a:solidFill>
                  <a:schemeClr val="bg1"/>
                </a:solidFill>
              </a:rPr>
            </a:br>
            <a:r>
              <a:rPr lang="en-GB" sz="4900" dirty="0" smtClean="0">
                <a:solidFill>
                  <a:schemeClr val="bg1"/>
                </a:solidFill>
              </a:rPr>
              <a:t>Groups </a:t>
            </a:r>
            <a:r>
              <a:rPr lang="en-GB" sz="4900" dirty="0">
                <a:solidFill>
                  <a:schemeClr val="bg1"/>
                </a:solidFill>
              </a:rPr>
              <a:t>and </a:t>
            </a:r>
            <a:r>
              <a:rPr lang="en-GB" sz="4900" dirty="0" smtClean="0">
                <a:solidFill>
                  <a:schemeClr val="bg1"/>
                </a:solidFill>
              </a:rPr>
              <a:t>Teams</a:t>
            </a:r>
            <a:r>
              <a:rPr lang="en-GB" dirty="0">
                <a:solidFill>
                  <a:schemeClr val="bg1"/>
                </a:solidFill>
              </a:rPr>
              <a:t/>
            </a:r>
            <a:br>
              <a:rPr lang="en-GB"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5878571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240"/>
            <a:ext cx="9144000" cy="6827520"/>
          </a:xfrm>
          <a:prstGeom prst="rect">
            <a:avLst/>
          </a:prstGeom>
        </p:spPr>
      </p:pic>
    </p:spTree>
    <p:extLst>
      <p:ext uri="{BB962C8B-B14F-4D97-AF65-F5344CB8AC3E}">
        <p14:creationId xmlns:p14="http://schemas.microsoft.com/office/powerpoint/2010/main" val="2910709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933089"/>
            <a:ext cx="8328025" cy="219075"/>
          </a:xfrm>
        </p:spPr>
        <p:txBody>
          <a:bodyPr>
            <a:noAutofit/>
          </a:bodyPr>
          <a:lstStyle/>
          <a:p>
            <a:pPr algn="l" eaLnBrk="1" hangingPunct="1"/>
            <a:r>
              <a:rPr lang="en-US" altLang="en-US" sz="3200" dirty="0" smtClean="0"/>
              <a:t>Session Overview</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3170948162"/>
              </p:ext>
            </p:extLst>
          </p:nvPr>
        </p:nvGraphicFramePr>
        <p:xfrm>
          <a:off x="404813" y="1455016"/>
          <a:ext cx="8310562" cy="3486152"/>
        </p:xfrm>
        <a:graphic>
          <a:graphicData uri="http://schemas.openxmlformats.org/drawingml/2006/table">
            <a:tbl>
              <a:tblPr firstRow="1" bandRow="1">
                <a:tableStyleId>{2D5ABB26-0587-4C30-8999-92F81FD0307C}</a:tableStyleId>
              </a:tblPr>
              <a:tblGrid>
                <a:gridCol w="907131"/>
                <a:gridCol w="7403431"/>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hlinkClick r:id="rId3"/>
                        </a:rPr>
                        <a:t>Definition of a work group or team</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Why</a:t>
                      </a:r>
                      <a:r>
                        <a:rPr lang="en-US" sz="1700" b="0" baseline="0" dirty="0" smtClean="0">
                          <a:solidFill>
                            <a:schemeClr val="tx1"/>
                          </a:solidFill>
                        </a:rPr>
                        <a:t> do we need teams?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Group cohesiveness</a:t>
                      </a:r>
                      <a:r>
                        <a:rPr lang="en-US" sz="1700" baseline="0" dirty="0" smtClean="0"/>
                        <a:t> and performance</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tr>
              <a:tr h="871538">
                <a:tc>
                  <a:txBody>
                    <a:bodyPr/>
                    <a:lstStyle/>
                    <a:p>
                      <a:pPr algn="ctr"/>
                      <a:r>
                        <a:rPr lang="en-US" sz="2000" b="1" dirty="0" smtClean="0">
                          <a:solidFill>
                            <a:schemeClr val="bg1"/>
                          </a:solidFill>
                        </a:rPr>
                        <a:t>4</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5"/>
                    </a:solidFill>
                  </a:tcPr>
                </a:tc>
                <a:tc>
                  <a:txBody>
                    <a:bodyPr/>
                    <a:lstStyle/>
                    <a:p>
                      <a:r>
                        <a:rPr lang="en-US" sz="1700" dirty="0" smtClean="0"/>
                        <a:t>Building effective teams</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3</a:t>
            </a:fld>
            <a:endParaRPr lang="en-US"/>
          </a:p>
        </p:txBody>
      </p:sp>
    </p:spTree>
    <p:extLst>
      <p:ext uri="{BB962C8B-B14F-4D97-AF65-F5344CB8AC3E}">
        <p14:creationId xmlns:p14="http://schemas.microsoft.com/office/powerpoint/2010/main" val="863336988"/>
      </p:ext>
    </p:extLst>
  </p:cSld>
  <p:clrMapOvr>
    <a:masterClrMapping/>
  </p:clrMapOvr>
  <p:transition spd="med">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r>
              <a:rPr lang="en-US" sz="2400" dirty="0">
                <a:solidFill>
                  <a:schemeClr val="tx1"/>
                </a:solidFill>
              </a:rPr>
              <a:t>1. Definition of a work group or team</a:t>
            </a: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a:bodyPr>
          <a:lstStyle/>
          <a:p>
            <a:r>
              <a:rPr lang="en-GB" dirty="0"/>
              <a:t>What is a group?  </a:t>
            </a:r>
          </a:p>
          <a:p>
            <a:r>
              <a:rPr lang="en-GB" dirty="0"/>
              <a:t>What is a team?</a:t>
            </a:r>
          </a:p>
          <a:p>
            <a:endParaRPr lang="en-GB" dirty="0"/>
          </a:p>
          <a:p>
            <a:r>
              <a:rPr lang="en-GB" dirty="0"/>
              <a:t>Are they different?  If so, how?</a:t>
            </a:r>
            <a:endParaRPr lang="en-US" dirty="0"/>
          </a:p>
          <a:p>
            <a:pPr>
              <a:buNone/>
            </a:pPr>
            <a:endParaRPr lang="en-US"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Discussion</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4</a:t>
            </a:fld>
            <a:endParaRPr lang="en-US"/>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8224" y="3587956"/>
            <a:ext cx="2428875" cy="1885950"/>
          </a:xfrm>
          <a:prstGeom prst="rect">
            <a:avLst/>
          </a:prstGeom>
        </p:spPr>
      </p:pic>
    </p:spTree>
    <p:extLst>
      <p:ext uri="{BB962C8B-B14F-4D97-AF65-F5344CB8AC3E}">
        <p14:creationId xmlns:p14="http://schemas.microsoft.com/office/powerpoint/2010/main" val="3251311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r>
              <a:rPr lang="en-US" sz="2400" dirty="0" smtClean="0">
                <a:solidFill>
                  <a:schemeClr val="tx1"/>
                </a:solidFill>
              </a:rPr>
              <a:t>1. Definition </a:t>
            </a:r>
            <a:r>
              <a:rPr lang="en-US" sz="2400" dirty="0">
                <a:solidFill>
                  <a:schemeClr val="tx1"/>
                </a:solidFill>
              </a:rPr>
              <a:t>of a work group or team</a:t>
            </a:r>
            <a:br>
              <a:rPr lang="en-US" sz="2400" dirty="0">
                <a:solidFill>
                  <a:schemeClr val="tx1"/>
                </a:solidFill>
              </a:rPr>
            </a:b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a:bodyPr>
          <a:lstStyle/>
          <a:p>
            <a:pPr marL="0" indent="0">
              <a:buNone/>
            </a:pPr>
            <a:r>
              <a:rPr lang="en-GB" dirty="0" smtClean="0"/>
              <a:t>Any </a:t>
            </a:r>
            <a:r>
              <a:rPr lang="en-GB" dirty="0"/>
              <a:t>number of people who</a:t>
            </a:r>
            <a:r>
              <a:rPr lang="en-GB" dirty="0" smtClean="0"/>
              <a:t>:</a:t>
            </a:r>
          </a:p>
          <a:p>
            <a:pPr marL="0" indent="0">
              <a:buNone/>
            </a:pPr>
            <a:endParaRPr lang="en-GB" dirty="0"/>
          </a:p>
          <a:p>
            <a:pPr lvl="1"/>
            <a:r>
              <a:rPr lang="en-GB" dirty="0" smtClean="0"/>
              <a:t>Interact </a:t>
            </a:r>
            <a:r>
              <a:rPr lang="en-GB" dirty="0"/>
              <a:t>with one another</a:t>
            </a:r>
          </a:p>
          <a:p>
            <a:pPr lvl="1"/>
            <a:r>
              <a:rPr lang="en-GB" dirty="0"/>
              <a:t>Are psychologically aware of one another</a:t>
            </a:r>
          </a:p>
          <a:p>
            <a:pPr lvl="1"/>
            <a:r>
              <a:rPr lang="en-GB" dirty="0"/>
              <a:t>Perceive themselves to be a </a:t>
            </a:r>
            <a:r>
              <a:rPr lang="en-GB" dirty="0" smtClean="0"/>
              <a:t>group</a:t>
            </a:r>
          </a:p>
          <a:p>
            <a:pPr marL="457200" lvl="1" indent="0" algn="r">
              <a:buNone/>
            </a:pPr>
            <a:r>
              <a:rPr lang="en-GB" sz="2000" dirty="0" smtClean="0"/>
              <a:t>(Schein, 1988)</a:t>
            </a:r>
            <a:endParaRPr lang="en-GB" sz="2000" dirty="0"/>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Definition of a work group</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5</a:t>
            </a:fld>
            <a:endParaRPr lang="en-US"/>
          </a:p>
        </p:txBody>
      </p:sp>
    </p:spTree>
    <p:extLst>
      <p:ext uri="{BB962C8B-B14F-4D97-AF65-F5344CB8AC3E}">
        <p14:creationId xmlns:p14="http://schemas.microsoft.com/office/powerpoint/2010/main" val="358279605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r>
              <a:rPr lang="en-US" sz="2400" dirty="0" smtClean="0">
                <a:solidFill>
                  <a:schemeClr val="tx1"/>
                </a:solidFill>
              </a:rPr>
              <a:t>1. Definition </a:t>
            </a:r>
            <a:r>
              <a:rPr lang="en-US" sz="2400" dirty="0">
                <a:solidFill>
                  <a:schemeClr val="tx1"/>
                </a:solidFill>
              </a:rPr>
              <a:t>of a work group or team</a:t>
            </a:r>
            <a:br>
              <a:rPr lang="en-US" sz="2400" dirty="0">
                <a:solidFill>
                  <a:schemeClr val="tx1"/>
                </a:solidFill>
              </a:rPr>
            </a:b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lnSpcReduction="10000"/>
          </a:bodyPr>
          <a:lstStyle/>
          <a:p>
            <a:r>
              <a:rPr lang="en-GB" dirty="0" smtClean="0"/>
              <a:t>A </a:t>
            </a:r>
            <a:r>
              <a:rPr lang="en-GB" dirty="0"/>
              <a:t>definable membership</a:t>
            </a:r>
          </a:p>
          <a:p>
            <a:r>
              <a:rPr lang="en-GB" dirty="0"/>
              <a:t>Group consciousness</a:t>
            </a:r>
          </a:p>
          <a:p>
            <a:r>
              <a:rPr lang="en-GB" dirty="0"/>
              <a:t>A sense of shared purpose</a:t>
            </a:r>
          </a:p>
          <a:p>
            <a:r>
              <a:rPr lang="en-GB" dirty="0"/>
              <a:t>Interdependence</a:t>
            </a:r>
          </a:p>
          <a:p>
            <a:r>
              <a:rPr lang="en-GB" dirty="0"/>
              <a:t>Interaction</a:t>
            </a:r>
          </a:p>
          <a:p>
            <a:r>
              <a:rPr lang="en-GB" dirty="0"/>
              <a:t>Ability to act in a unitary </a:t>
            </a:r>
            <a:r>
              <a:rPr lang="en-GB" dirty="0" smtClean="0"/>
              <a:t>manner</a:t>
            </a:r>
          </a:p>
          <a:p>
            <a:pPr marL="0" indent="0" algn="r">
              <a:buNone/>
            </a:pPr>
            <a:r>
              <a:rPr lang="en-GB" sz="2400" dirty="0" smtClean="0"/>
              <a:t>(Adair, 1986)</a:t>
            </a:r>
            <a:r>
              <a:rPr lang="en-GB" sz="3600" dirty="0" smtClean="0"/>
              <a:t>  </a:t>
            </a:r>
            <a:endParaRPr lang="en-GB" sz="3600"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Characteristics of a Group</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6</a:t>
            </a:fld>
            <a:endParaRPr lang="en-US"/>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6216" y="2535757"/>
            <a:ext cx="2428875" cy="1885950"/>
          </a:xfrm>
          <a:prstGeom prst="rect">
            <a:avLst/>
          </a:prstGeom>
        </p:spPr>
      </p:pic>
    </p:spTree>
    <p:extLst>
      <p:ext uri="{BB962C8B-B14F-4D97-AF65-F5344CB8AC3E}">
        <p14:creationId xmlns:p14="http://schemas.microsoft.com/office/powerpoint/2010/main" val="37371603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r>
              <a:rPr lang="en-US" sz="2400" dirty="0" smtClean="0">
                <a:solidFill>
                  <a:schemeClr val="tx1"/>
                </a:solidFill>
              </a:rPr>
              <a:t>1. Definition </a:t>
            </a:r>
            <a:r>
              <a:rPr lang="en-US" sz="2400" dirty="0">
                <a:solidFill>
                  <a:schemeClr val="tx1"/>
                </a:solidFill>
              </a:rPr>
              <a:t>of a work group or team</a:t>
            </a:r>
            <a:br>
              <a:rPr lang="en-US" sz="2400" dirty="0">
                <a:solidFill>
                  <a:schemeClr val="tx1"/>
                </a:solidFill>
              </a:rPr>
            </a:b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a:bodyPr>
          <a:lstStyle/>
          <a:p>
            <a:pPr marL="0" indent="0">
              <a:buNone/>
            </a:pPr>
            <a:r>
              <a:rPr lang="en-GB" dirty="0" smtClean="0"/>
              <a:t>‘The term ‘team’ is used loosely to describe many different groupings and a variety of different labels are given to the types of teams……It is doubtful whether any definition of types of teams would be universally acceptable.’</a:t>
            </a:r>
          </a:p>
          <a:p>
            <a:pPr marL="0" indent="0" algn="r">
              <a:buNone/>
            </a:pPr>
            <a:r>
              <a:rPr lang="en-GB" sz="2400" dirty="0" smtClean="0"/>
              <a:t>(ACAS)</a:t>
            </a:r>
            <a:endParaRPr lang="en-GB" sz="2400"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Definition of a team</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7</a:t>
            </a:fld>
            <a:endParaRPr lang="en-US"/>
          </a:p>
        </p:txBody>
      </p:sp>
    </p:spTree>
    <p:extLst>
      <p:ext uri="{BB962C8B-B14F-4D97-AF65-F5344CB8AC3E}">
        <p14:creationId xmlns:p14="http://schemas.microsoft.com/office/powerpoint/2010/main" val="42517092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r>
              <a:rPr lang="en-US" sz="2400" dirty="0" smtClean="0">
                <a:solidFill>
                  <a:schemeClr val="tx1"/>
                </a:solidFill>
              </a:rPr>
              <a:t>1. Definition </a:t>
            </a:r>
            <a:r>
              <a:rPr lang="en-US" sz="2400" dirty="0">
                <a:solidFill>
                  <a:schemeClr val="tx1"/>
                </a:solidFill>
              </a:rPr>
              <a:t>of a work group or team</a:t>
            </a:r>
            <a:br>
              <a:rPr lang="en-US" sz="2400" dirty="0">
                <a:solidFill>
                  <a:schemeClr val="tx1"/>
                </a:solidFill>
              </a:rPr>
            </a:b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fontScale="62500" lnSpcReduction="20000"/>
          </a:bodyPr>
          <a:lstStyle/>
          <a:p>
            <a:pPr marL="0" indent="0">
              <a:lnSpc>
                <a:spcPct val="120000"/>
              </a:lnSpc>
              <a:buNone/>
            </a:pPr>
            <a:r>
              <a:rPr lang="en-GB" dirty="0" smtClean="0">
                <a:cs typeface="Arial" panose="020B0604020202020204" pitchFamily="34" charset="0"/>
              </a:rPr>
              <a:t>‘A </a:t>
            </a:r>
            <a:r>
              <a:rPr lang="en-GB" dirty="0">
                <a:cs typeface="Arial" panose="020B0604020202020204" pitchFamily="34" charset="0"/>
              </a:rPr>
              <a:t>team is more than just a group with a </a:t>
            </a:r>
            <a:r>
              <a:rPr lang="en-GB" b="1" dirty="0">
                <a:cs typeface="Arial" panose="020B0604020202020204" pitchFamily="34" charset="0"/>
              </a:rPr>
              <a:t>common aim. </a:t>
            </a:r>
          </a:p>
          <a:p>
            <a:pPr marL="0" indent="0">
              <a:lnSpc>
                <a:spcPct val="120000"/>
              </a:lnSpc>
              <a:buNone/>
            </a:pPr>
            <a:r>
              <a:rPr lang="en-GB" dirty="0">
                <a:cs typeface="Arial" panose="020B0604020202020204" pitchFamily="34" charset="0"/>
              </a:rPr>
              <a:t>It is a group in which the </a:t>
            </a:r>
            <a:r>
              <a:rPr lang="en-GB" b="1" dirty="0">
                <a:cs typeface="Arial" panose="020B0604020202020204" pitchFamily="34" charset="0"/>
              </a:rPr>
              <a:t>contributions</a:t>
            </a:r>
            <a:r>
              <a:rPr lang="en-GB" dirty="0">
                <a:cs typeface="Arial" panose="020B0604020202020204" pitchFamily="34" charset="0"/>
              </a:rPr>
              <a:t> of individuals are seen as complementary.     </a:t>
            </a:r>
          </a:p>
          <a:p>
            <a:pPr marL="0" indent="0">
              <a:lnSpc>
                <a:spcPct val="120000"/>
              </a:lnSpc>
              <a:buNone/>
            </a:pPr>
            <a:r>
              <a:rPr lang="en-GB" b="1" dirty="0">
                <a:cs typeface="Arial" panose="020B0604020202020204" pitchFamily="34" charset="0"/>
              </a:rPr>
              <a:t>Collaboration</a:t>
            </a:r>
            <a:r>
              <a:rPr lang="en-GB" dirty="0">
                <a:cs typeface="Arial" panose="020B0604020202020204" pitchFamily="34" charset="0"/>
              </a:rPr>
              <a:t>, working together is the keynote of a team </a:t>
            </a:r>
            <a:r>
              <a:rPr lang="en-GB" dirty="0" smtClean="0">
                <a:cs typeface="Arial" panose="020B0604020202020204" pitchFamily="34" charset="0"/>
              </a:rPr>
              <a:t>activity’ </a:t>
            </a:r>
          </a:p>
          <a:p>
            <a:pPr marL="0" indent="0">
              <a:lnSpc>
                <a:spcPct val="120000"/>
              </a:lnSpc>
              <a:buNone/>
            </a:pPr>
            <a:r>
              <a:rPr lang="en-GB" i="1" dirty="0" smtClean="0">
                <a:cs typeface="Arial" panose="020B0604020202020204" pitchFamily="34" charset="0"/>
              </a:rPr>
              <a:t>(</a:t>
            </a:r>
            <a:r>
              <a:rPr lang="en-GB" sz="2400" i="1" dirty="0" smtClean="0">
                <a:cs typeface="Arial" panose="020B0604020202020204" pitchFamily="34" charset="0"/>
              </a:rPr>
              <a:t>Adair, </a:t>
            </a:r>
            <a:r>
              <a:rPr lang="en-GB" sz="2400" i="1" dirty="0">
                <a:cs typeface="Arial" panose="020B0604020202020204" pitchFamily="34" charset="0"/>
              </a:rPr>
              <a:t>(</a:t>
            </a:r>
            <a:r>
              <a:rPr lang="en-GB" sz="2400" i="1" dirty="0" smtClean="0">
                <a:cs typeface="Arial" panose="020B0604020202020204" pitchFamily="34" charset="0"/>
              </a:rPr>
              <a:t>1986</a:t>
            </a:r>
            <a:r>
              <a:rPr lang="en-GB" sz="2400" i="1" dirty="0">
                <a:cs typeface="Arial" panose="020B0604020202020204" pitchFamily="34" charset="0"/>
              </a:rPr>
              <a:t>)</a:t>
            </a:r>
            <a:endParaRPr lang="en-GB" i="1" dirty="0">
              <a:cs typeface="Arial" panose="020B0604020202020204" pitchFamily="34" charset="0"/>
            </a:endParaRPr>
          </a:p>
          <a:p>
            <a:pPr marL="0" indent="0">
              <a:lnSpc>
                <a:spcPct val="120000"/>
              </a:lnSpc>
              <a:buNone/>
            </a:pPr>
            <a:r>
              <a:rPr lang="en-GB" dirty="0">
                <a:cs typeface="Arial" panose="020B0604020202020204" pitchFamily="34" charset="0"/>
              </a:rPr>
              <a:t>‘Teams occur when a number of people have a </a:t>
            </a:r>
            <a:r>
              <a:rPr lang="en-GB" b="1" dirty="0">
                <a:cs typeface="Arial" panose="020B0604020202020204" pitchFamily="34" charset="0"/>
              </a:rPr>
              <a:t>common goal </a:t>
            </a:r>
            <a:r>
              <a:rPr lang="en-GB" dirty="0">
                <a:cs typeface="Arial" panose="020B0604020202020204" pitchFamily="34" charset="0"/>
              </a:rPr>
              <a:t>and recognise that their personal success is dependent on the success of others</a:t>
            </a:r>
            <a:r>
              <a:rPr lang="en-GB" dirty="0" smtClean="0">
                <a:cs typeface="Arial" panose="020B0604020202020204" pitchFamily="34" charset="0"/>
              </a:rPr>
              <a:t>. </a:t>
            </a:r>
            <a:endParaRPr lang="en-GB" dirty="0">
              <a:cs typeface="Arial" panose="020B0604020202020204" pitchFamily="34" charset="0"/>
            </a:endParaRPr>
          </a:p>
          <a:p>
            <a:pPr marL="0" indent="0">
              <a:lnSpc>
                <a:spcPct val="120000"/>
              </a:lnSpc>
              <a:buNone/>
            </a:pPr>
            <a:r>
              <a:rPr lang="en-GB" dirty="0">
                <a:cs typeface="Arial" panose="020B0604020202020204" pitchFamily="34" charset="0"/>
              </a:rPr>
              <a:t>They are all </a:t>
            </a:r>
            <a:r>
              <a:rPr lang="en-GB" b="1" dirty="0">
                <a:cs typeface="Arial" panose="020B0604020202020204" pitchFamily="34" charset="0"/>
              </a:rPr>
              <a:t>interdependent</a:t>
            </a:r>
            <a:r>
              <a:rPr lang="en-GB" dirty="0" smtClean="0">
                <a:cs typeface="Arial" panose="020B0604020202020204" pitchFamily="34" charset="0"/>
              </a:rPr>
              <a:t>.</a:t>
            </a:r>
            <a:endParaRPr lang="en-GB" dirty="0">
              <a:cs typeface="Arial" panose="020B0604020202020204" pitchFamily="34" charset="0"/>
            </a:endParaRPr>
          </a:p>
          <a:p>
            <a:pPr marL="0" indent="0">
              <a:lnSpc>
                <a:spcPct val="120000"/>
              </a:lnSpc>
              <a:buNone/>
            </a:pPr>
            <a:r>
              <a:rPr lang="en-GB" dirty="0">
                <a:cs typeface="Arial" panose="020B0604020202020204" pitchFamily="34" charset="0"/>
              </a:rPr>
              <a:t>In practice, this means that in most teams people will </a:t>
            </a:r>
            <a:r>
              <a:rPr lang="en-GB" b="1" dirty="0">
                <a:cs typeface="Arial" panose="020B0604020202020204" pitchFamily="34" charset="0"/>
              </a:rPr>
              <a:t>contribute </a:t>
            </a:r>
            <a:r>
              <a:rPr lang="en-GB" dirty="0">
                <a:cs typeface="Arial" panose="020B0604020202020204" pitchFamily="34" charset="0"/>
              </a:rPr>
              <a:t>individual skills many of which will be different</a:t>
            </a:r>
            <a:r>
              <a:rPr lang="en-GB" dirty="0" smtClean="0">
                <a:cs typeface="Arial" panose="020B0604020202020204" pitchFamily="34" charset="0"/>
              </a:rPr>
              <a:t>.’ </a:t>
            </a:r>
            <a:r>
              <a:rPr lang="en-GB" i="1" dirty="0" smtClean="0">
                <a:cs typeface="Arial" panose="020B0604020202020204" pitchFamily="34" charset="0"/>
              </a:rPr>
              <a:t>(</a:t>
            </a:r>
            <a:r>
              <a:rPr lang="en-GB" i="1" dirty="0" err="1" smtClean="0">
                <a:cs typeface="Arial" panose="020B0604020202020204" pitchFamily="34" charset="0"/>
              </a:rPr>
              <a:t>c</a:t>
            </a:r>
            <a:r>
              <a:rPr lang="en-GB" sz="2400" i="1" dirty="0" err="1" smtClean="0">
                <a:cs typeface="Arial" panose="020B0604020202020204" pitchFamily="34" charset="0"/>
              </a:rPr>
              <a:t>rainer</a:t>
            </a:r>
            <a:r>
              <a:rPr lang="en-GB" sz="2400" i="1" dirty="0" smtClean="0">
                <a:cs typeface="Arial" panose="020B0604020202020204" pitchFamily="34" charset="0"/>
              </a:rPr>
              <a:t>, 1998</a:t>
            </a:r>
            <a:r>
              <a:rPr lang="en-GB" sz="2400" i="1" dirty="0">
                <a:cs typeface="Arial" panose="020B0604020202020204" pitchFamily="34" charset="0"/>
              </a:rPr>
              <a:t>)</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Definition of a team</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8</a:t>
            </a:fld>
            <a:endParaRPr lang="en-US"/>
          </a:p>
        </p:txBody>
      </p:sp>
    </p:spTree>
    <p:extLst>
      <p:ext uri="{BB962C8B-B14F-4D97-AF65-F5344CB8AC3E}">
        <p14:creationId xmlns:p14="http://schemas.microsoft.com/office/powerpoint/2010/main" val="162545306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r>
              <a:rPr lang="en-US" sz="2400" dirty="0" smtClean="0">
                <a:solidFill>
                  <a:schemeClr val="tx1"/>
                </a:solidFill>
              </a:rPr>
              <a:t>1. Definition </a:t>
            </a:r>
            <a:r>
              <a:rPr lang="en-US" sz="2400" dirty="0">
                <a:solidFill>
                  <a:schemeClr val="tx1"/>
                </a:solidFill>
              </a:rPr>
              <a:t>of a work group or team</a:t>
            </a:r>
            <a:br>
              <a:rPr lang="en-US" sz="2400" dirty="0">
                <a:solidFill>
                  <a:schemeClr val="tx1"/>
                </a:solidFill>
              </a:rPr>
            </a:br>
            <a:endParaRPr lang="en-GB" sz="2400" dirty="0"/>
          </a:p>
        </p:txBody>
      </p:sp>
      <p:sp>
        <p:nvSpPr>
          <p:cNvPr id="8" name="Vertical Text Placeholder 7"/>
          <p:cNvSpPr>
            <a:spLocks noGrp="1"/>
          </p:cNvSpPr>
          <p:nvPr>
            <p:ph type="body" orient="vert" idx="13"/>
          </p:nvPr>
        </p:nvSpPr>
        <p:spPr>
          <a:xfrm>
            <a:off x="406146" y="980728"/>
            <a:ext cx="8317230" cy="369741"/>
          </a:xfrm>
        </p:spPr>
        <p:txBody>
          <a:bodyPr>
            <a:normAutofit fontScale="70000" lnSpcReduction="20000"/>
          </a:bodyPr>
          <a:lstStyle/>
          <a:p>
            <a:pPr marL="0" indent="0">
              <a:buNone/>
            </a:pPr>
            <a:r>
              <a:rPr lang="en-GB" dirty="0" smtClean="0"/>
              <a:t>Difference between groups and team</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9</a:t>
            </a:fld>
            <a:endParaRPr lang="en-US"/>
          </a:p>
        </p:txBody>
      </p:sp>
      <p:pic>
        <p:nvPicPr>
          <p:cNvPr id="9" name="Picture 7" descr="F:\Powerpoint\pe_uk\PE105-Mullins\Final_Files\GIF\ch08\C08NF001.gif"/>
          <p:cNvPicPr>
            <a:picLocks noChangeAspect="1" noChangeArrowheads="1"/>
          </p:cNvPicPr>
          <p:nvPr/>
        </p:nvPicPr>
        <p:blipFill rotWithShape="1">
          <a:blip r:embed="rId3" cstate="print"/>
          <a:srcRect l="24868" t="8046" r="25396" b="8397"/>
          <a:stretch/>
        </p:blipFill>
        <p:spPr bwMode="auto">
          <a:xfrm>
            <a:off x="1136008" y="1422202"/>
            <a:ext cx="6768752" cy="4815110"/>
          </a:xfrm>
          <a:prstGeom prst="rect">
            <a:avLst/>
          </a:prstGeom>
          <a:noFill/>
        </p:spPr>
      </p:pic>
      <p:sp>
        <p:nvSpPr>
          <p:cNvPr id="10" name="Text Box 5"/>
          <p:cNvSpPr txBox="1">
            <a:spLocks noChangeArrowheads="1"/>
          </p:cNvSpPr>
          <p:nvPr/>
        </p:nvSpPr>
        <p:spPr bwMode="auto">
          <a:xfrm>
            <a:off x="3563888" y="6552198"/>
            <a:ext cx="4896544" cy="184666"/>
          </a:xfrm>
          <a:prstGeom prst="rect">
            <a:avLst/>
          </a:prstGeom>
          <a:noFill/>
          <a:ln w="9525">
            <a:noFill/>
            <a:miter lim="800000"/>
            <a:headEnd/>
            <a:tailEnd/>
          </a:ln>
          <a:effectLst/>
        </p:spPr>
        <p:txBody>
          <a:bodyPr wrap="square">
            <a:spAutoFit/>
          </a:bodyPr>
          <a:lstStyle/>
          <a:p>
            <a:pPr eaLnBrk="0" hangingPunct="0">
              <a:spcBef>
                <a:spcPct val="50000"/>
              </a:spcBef>
            </a:pPr>
            <a:r>
              <a:rPr lang="en-GB" sz="600" i="1" dirty="0" smtClean="0">
                <a:solidFill>
                  <a:schemeClr val="bg1"/>
                </a:solidFill>
              </a:rPr>
              <a:t>Source</a:t>
            </a:r>
            <a:r>
              <a:rPr lang="en-GB" sz="600" dirty="0">
                <a:solidFill>
                  <a:schemeClr val="bg1"/>
                </a:solidFill>
              </a:rPr>
              <a:t>: Belbin, R. M., </a:t>
            </a:r>
            <a:r>
              <a:rPr lang="en-GB" sz="600" i="1" dirty="0">
                <a:solidFill>
                  <a:schemeClr val="bg1"/>
                </a:solidFill>
              </a:rPr>
              <a:t>Beyond the Team</a:t>
            </a:r>
            <a:r>
              <a:rPr lang="en-GB" sz="600" dirty="0">
                <a:solidFill>
                  <a:schemeClr val="bg1"/>
                </a:solidFill>
              </a:rPr>
              <a:t>, Butterworth-Heinemann, (2000). Copyright © 2000, reproduced with permission from Elsevier Ltd.</a:t>
            </a:r>
          </a:p>
        </p:txBody>
      </p:sp>
    </p:spTree>
    <p:extLst>
      <p:ext uri="{BB962C8B-B14F-4D97-AF65-F5344CB8AC3E}">
        <p14:creationId xmlns:p14="http://schemas.microsoft.com/office/powerpoint/2010/main" val="233229697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44624"/>
            <a:ext cx="8229600" cy="1143000"/>
          </a:xfrm>
        </p:spPr>
        <p:txBody>
          <a:bodyPr>
            <a:normAutofit/>
          </a:bodyPr>
          <a:lstStyle/>
          <a:p>
            <a:r>
              <a:rPr lang="en-US" sz="2400" dirty="0" smtClean="0">
                <a:solidFill>
                  <a:schemeClr val="tx1"/>
                </a:solidFill>
              </a:rPr>
              <a:t>1. Definition </a:t>
            </a:r>
            <a:r>
              <a:rPr lang="en-US" sz="2400" dirty="0">
                <a:solidFill>
                  <a:schemeClr val="tx1"/>
                </a:solidFill>
              </a:rPr>
              <a:t>of a work group or team</a:t>
            </a:r>
            <a:br>
              <a:rPr lang="en-US" sz="2400" dirty="0">
                <a:solidFill>
                  <a:schemeClr val="tx1"/>
                </a:solidFill>
              </a:rPr>
            </a:br>
            <a:endParaRPr lang="en-GB" sz="2400" dirty="0"/>
          </a:p>
        </p:txBody>
      </p:sp>
      <p:sp>
        <p:nvSpPr>
          <p:cNvPr id="8" name="Vertical Text Placeholder 7"/>
          <p:cNvSpPr>
            <a:spLocks noGrp="1"/>
          </p:cNvSpPr>
          <p:nvPr>
            <p:ph type="body" orient="vert" idx="13"/>
          </p:nvPr>
        </p:nvSpPr>
        <p:spPr>
          <a:xfrm>
            <a:off x="406146" y="822722"/>
            <a:ext cx="8317230" cy="369741"/>
          </a:xfrm>
        </p:spPr>
        <p:txBody>
          <a:bodyPr>
            <a:normAutofit fontScale="70000" lnSpcReduction="20000"/>
          </a:bodyPr>
          <a:lstStyle/>
          <a:p>
            <a:pPr marL="0" indent="0">
              <a:buNone/>
            </a:pPr>
            <a:r>
              <a:rPr lang="en-GB" dirty="0" smtClean="0"/>
              <a:t>Formal and Informal Groups or teams </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10</a:t>
            </a:fld>
            <a:endParaRPr lang="en-US"/>
          </a:p>
        </p:txBody>
      </p:sp>
      <p:sp>
        <p:nvSpPr>
          <p:cNvPr id="9" name="Rectangle 3"/>
          <p:cNvSpPr txBox="1">
            <a:spLocks noChangeArrowheads="1"/>
          </p:cNvSpPr>
          <p:nvPr/>
        </p:nvSpPr>
        <p:spPr>
          <a:xfrm>
            <a:off x="412750" y="1230391"/>
            <a:ext cx="4038600" cy="4502865"/>
          </a:xfrm>
          <a:prstGeom prst="rect">
            <a:avLst/>
          </a:prstGeom>
        </p:spPr>
        <p:txBody>
          <a:bodyPr vert="horz" lIns="91440" tIns="108000" rIns="72000" bIns="7200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FontTx/>
              <a:buNone/>
            </a:pPr>
            <a:r>
              <a:rPr lang="en-GB" sz="2000" b="1" dirty="0" smtClean="0"/>
              <a:t>Formal Groups</a:t>
            </a:r>
          </a:p>
          <a:p>
            <a:pPr>
              <a:lnSpc>
                <a:spcPct val="90000"/>
              </a:lnSpc>
            </a:pPr>
            <a:r>
              <a:rPr lang="en-GB" sz="2200" dirty="0" smtClean="0"/>
              <a:t>Are created to achieve </a:t>
            </a:r>
            <a:r>
              <a:rPr lang="en-GB" sz="2200" b="1" dirty="0" smtClean="0"/>
              <a:t>specific organisational objectives </a:t>
            </a:r>
            <a:r>
              <a:rPr lang="en-GB" sz="2200" dirty="0" smtClean="0"/>
              <a:t>and are concerned with the</a:t>
            </a:r>
            <a:br>
              <a:rPr lang="en-GB" sz="2200" dirty="0" smtClean="0"/>
            </a:br>
            <a:r>
              <a:rPr lang="en-GB" sz="2200" b="1" dirty="0" smtClean="0"/>
              <a:t>co-ordination</a:t>
            </a:r>
            <a:r>
              <a:rPr lang="en-GB" sz="2200" dirty="0" smtClean="0"/>
              <a:t> of work activities</a:t>
            </a:r>
          </a:p>
          <a:p>
            <a:pPr>
              <a:lnSpc>
                <a:spcPct val="90000"/>
              </a:lnSpc>
            </a:pPr>
            <a:r>
              <a:rPr lang="en-GB" sz="2200" dirty="0" smtClean="0"/>
              <a:t>Group members have </a:t>
            </a:r>
            <a:r>
              <a:rPr lang="en-GB" sz="2200" b="1" dirty="0" smtClean="0"/>
              <a:t>defined roles </a:t>
            </a:r>
            <a:r>
              <a:rPr lang="en-GB" sz="2200" dirty="0" smtClean="0"/>
              <a:t>and the nature of work tasks to be undertaken is a predominant feature of the group</a:t>
            </a:r>
          </a:p>
          <a:p>
            <a:pPr>
              <a:lnSpc>
                <a:spcPct val="90000"/>
              </a:lnSpc>
            </a:pPr>
            <a:r>
              <a:rPr lang="en-GB" sz="2200" dirty="0" smtClean="0"/>
              <a:t>Tend to be relatively </a:t>
            </a:r>
            <a:r>
              <a:rPr lang="en-GB" sz="2200" b="1" dirty="0" smtClean="0"/>
              <a:t>permanent</a:t>
            </a:r>
            <a:r>
              <a:rPr lang="en-GB" sz="2200" dirty="0" smtClean="0"/>
              <a:t>, although there may be a change in the membership of the team</a:t>
            </a:r>
            <a:endParaRPr lang="en-GB" sz="2200" dirty="0"/>
          </a:p>
        </p:txBody>
      </p:sp>
      <p:sp>
        <p:nvSpPr>
          <p:cNvPr id="10" name="Rectangle 4"/>
          <p:cNvSpPr txBox="1">
            <a:spLocks noChangeArrowheads="1"/>
          </p:cNvSpPr>
          <p:nvPr/>
        </p:nvSpPr>
        <p:spPr>
          <a:xfrm>
            <a:off x="4603750" y="1230390"/>
            <a:ext cx="4038600" cy="4030015"/>
          </a:xfrm>
          <a:prstGeom prst="rect">
            <a:avLst/>
          </a:prstGeom>
          <a:noFill/>
        </p:spPr>
        <p:txBody>
          <a:bodyPr wrap="square">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FontTx/>
              <a:buNone/>
            </a:pPr>
            <a:r>
              <a:rPr lang="en-GB" sz="2000" b="1" dirty="0" smtClean="0"/>
              <a:t>Informal Groups</a:t>
            </a:r>
          </a:p>
          <a:p>
            <a:pPr>
              <a:lnSpc>
                <a:spcPct val="90000"/>
              </a:lnSpc>
            </a:pPr>
            <a:r>
              <a:rPr lang="en-GB" sz="2200" dirty="0" smtClean="0"/>
              <a:t>Serve to satisfy the </a:t>
            </a:r>
            <a:r>
              <a:rPr lang="en-GB" sz="2200" b="1" dirty="0" smtClean="0"/>
              <a:t>psychological and social needs of group members</a:t>
            </a:r>
            <a:r>
              <a:rPr lang="en-GB" sz="2200" dirty="0" smtClean="0"/>
              <a:t> not related necessarily to the tasks to be undertaken</a:t>
            </a:r>
          </a:p>
          <a:p>
            <a:pPr>
              <a:lnSpc>
                <a:spcPct val="90000"/>
              </a:lnSpc>
            </a:pPr>
            <a:endParaRPr lang="en-GB" sz="2200" dirty="0" smtClean="0"/>
          </a:p>
          <a:p>
            <a:pPr>
              <a:lnSpc>
                <a:spcPct val="90000"/>
              </a:lnSpc>
            </a:pPr>
            <a:r>
              <a:rPr lang="en-GB" sz="2200" dirty="0" smtClean="0"/>
              <a:t>They are </a:t>
            </a:r>
            <a:r>
              <a:rPr lang="en-GB" sz="2200" b="1" dirty="0" smtClean="0"/>
              <a:t>based on personal relationships </a:t>
            </a:r>
            <a:r>
              <a:rPr lang="en-GB" sz="2200" dirty="0" smtClean="0"/>
              <a:t>and membership can cut across the formal structure of the organisation </a:t>
            </a:r>
            <a:endParaRPr lang="en-GB" sz="2200" dirty="0"/>
          </a:p>
        </p:txBody>
      </p:sp>
    </p:spTree>
    <p:extLst>
      <p:ext uri="{BB962C8B-B14F-4D97-AF65-F5344CB8AC3E}">
        <p14:creationId xmlns:p14="http://schemas.microsoft.com/office/powerpoint/2010/main" val="3854858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r>
              <a:rPr lang="en-US" sz="2400" dirty="0" smtClean="0">
                <a:solidFill>
                  <a:schemeClr val="tx1"/>
                </a:solidFill>
              </a:rPr>
              <a:t>1. Definition </a:t>
            </a:r>
            <a:r>
              <a:rPr lang="en-US" sz="2400" dirty="0">
                <a:solidFill>
                  <a:schemeClr val="tx1"/>
                </a:solidFill>
              </a:rPr>
              <a:t>of a work group or team</a:t>
            </a:r>
            <a:br>
              <a:rPr lang="en-US" sz="2400" dirty="0">
                <a:solidFill>
                  <a:schemeClr val="tx1"/>
                </a:solidFill>
              </a:rPr>
            </a:br>
            <a:endParaRPr lang="en-GB" sz="2400" dirty="0"/>
          </a:p>
        </p:txBody>
      </p:sp>
      <p:sp>
        <p:nvSpPr>
          <p:cNvPr id="8" name="Vertical Text Placeholder 7"/>
          <p:cNvSpPr>
            <a:spLocks noGrp="1"/>
          </p:cNvSpPr>
          <p:nvPr>
            <p:ph type="body" orient="vert" idx="13"/>
          </p:nvPr>
        </p:nvSpPr>
        <p:spPr>
          <a:xfrm>
            <a:off x="406146" y="980728"/>
            <a:ext cx="8317230" cy="369741"/>
          </a:xfrm>
        </p:spPr>
        <p:txBody>
          <a:bodyPr>
            <a:normAutofit fontScale="70000" lnSpcReduction="20000"/>
          </a:bodyPr>
          <a:lstStyle/>
          <a:p>
            <a:pPr marL="0" indent="0">
              <a:buNone/>
            </a:pPr>
            <a:r>
              <a:rPr lang="en-GB" dirty="0"/>
              <a:t>informal groups within the formal structure of an </a:t>
            </a:r>
            <a:r>
              <a:rPr lang="en-GB" dirty="0" smtClean="0"/>
              <a:t>organisation</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11</a:t>
            </a:fld>
            <a:endParaRPr lang="en-US"/>
          </a:p>
        </p:txBody>
      </p:sp>
      <p:pic>
        <p:nvPicPr>
          <p:cNvPr id="9" name="Picture 3" descr="O:\Graphics\Powerpoint\PE_UK\PE254-Mullins\Final files\GIF\ch08\M08NF003.gif"/>
          <p:cNvPicPr>
            <a:picLocks noChangeAspect="1" noChangeArrowheads="1"/>
          </p:cNvPicPr>
          <p:nvPr/>
        </p:nvPicPr>
        <p:blipFill>
          <a:blip r:embed="rId3" cstate="print"/>
          <a:srcRect/>
          <a:stretch>
            <a:fillRect/>
          </a:stretch>
        </p:blipFill>
        <p:spPr bwMode="auto">
          <a:xfrm>
            <a:off x="289696" y="1430196"/>
            <a:ext cx="8461375" cy="5005387"/>
          </a:xfrm>
          <a:prstGeom prst="rect">
            <a:avLst/>
          </a:prstGeom>
          <a:noFill/>
        </p:spPr>
      </p:pic>
      <p:sp>
        <p:nvSpPr>
          <p:cNvPr id="2" name="Rounded Rectangle 1"/>
          <p:cNvSpPr/>
          <p:nvPr/>
        </p:nvSpPr>
        <p:spPr>
          <a:xfrm>
            <a:off x="5868144" y="5301208"/>
            <a:ext cx="1008112" cy="792088"/>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450423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smtClean="0"/>
              <a:t>Why do we need teams?</a:t>
            </a: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fontScale="85000" lnSpcReduction="10000"/>
          </a:bodyPr>
          <a:lstStyle/>
          <a:p>
            <a:pPr>
              <a:lnSpc>
                <a:spcPct val="85000"/>
              </a:lnSpc>
            </a:pPr>
            <a:r>
              <a:rPr lang="en-GB" dirty="0"/>
              <a:t>Certain tasks can be </a:t>
            </a:r>
            <a:r>
              <a:rPr lang="en-GB" dirty="0" smtClean="0"/>
              <a:t>performed only </a:t>
            </a:r>
            <a:r>
              <a:rPr lang="en-GB" dirty="0"/>
              <a:t>through the combined efforts of a number of individuals working together.</a:t>
            </a:r>
          </a:p>
          <a:p>
            <a:pPr>
              <a:lnSpc>
                <a:spcPct val="85000"/>
              </a:lnSpc>
            </a:pPr>
            <a:r>
              <a:rPr lang="en-GB" dirty="0"/>
              <a:t>Collusion between members, e.g. to share unpopular tasks and aid creativity and initiative.</a:t>
            </a:r>
          </a:p>
          <a:p>
            <a:pPr>
              <a:lnSpc>
                <a:spcPct val="85000"/>
              </a:lnSpc>
            </a:pPr>
            <a:r>
              <a:rPr lang="en-GB" dirty="0"/>
              <a:t>Companionship, mutual understanding and support.</a:t>
            </a:r>
          </a:p>
          <a:p>
            <a:pPr>
              <a:lnSpc>
                <a:spcPct val="85000"/>
              </a:lnSpc>
            </a:pPr>
            <a:r>
              <a:rPr lang="en-GB" dirty="0"/>
              <a:t>Provide a sense of belonging, identity and status.</a:t>
            </a:r>
          </a:p>
          <a:p>
            <a:pPr>
              <a:lnSpc>
                <a:spcPct val="85000"/>
              </a:lnSpc>
            </a:pPr>
            <a:r>
              <a:rPr lang="en-GB" dirty="0"/>
              <a:t>Provide guidelines on generally acceptable behaviour.</a:t>
            </a:r>
          </a:p>
          <a:p>
            <a:pPr>
              <a:lnSpc>
                <a:spcPct val="85000"/>
              </a:lnSpc>
            </a:pPr>
            <a:r>
              <a:rPr lang="en-GB" dirty="0"/>
              <a:t>Offer protection for its membership.</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Reasons for forming groups or teams</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12</a:t>
            </a:fld>
            <a:endParaRPr lang="en-US"/>
          </a:p>
        </p:txBody>
      </p:sp>
    </p:spTree>
    <p:extLst>
      <p:ext uri="{BB962C8B-B14F-4D97-AF65-F5344CB8AC3E}">
        <p14:creationId xmlns:p14="http://schemas.microsoft.com/office/powerpoint/2010/main" val="1620753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smtClean="0"/>
              <a:t>Why do we need teams?</a:t>
            </a:r>
            <a:endParaRPr lang="en-GB" sz="2400"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The Importance of Teamwork</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13</a:t>
            </a:fld>
            <a:endParaRPr lang="en-US"/>
          </a:p>
        </p:txBody>
      </p:sp>
      <p:sp>
        <p:nvSpPr>
          <p:cNvPr id="9" name="Rectangle 3"/>
          <p:cNvSpPr>
            <a:spLocks noGrp="1" noChangeArrowheads="1"/>
          </p:cNvSpPr>
          <p:nvPr>
            <p:ph type="body" orient="vert" idx="1"/>
          </p:nvPr>
        </p:nvSpPr>
        <p:spPr/>
        <p:txBody>
          <a:bodyPr>
            <a:normAutofit fontScale="92500"/>
          </a:bodyPr>
          <a:lstStyle/>
          <a:p>
            <a:pPr>
              <a:buFontTx/>
              <a:buNone/>
            </a:pPr>
            <a:r>
              <a:rPr lang="en-GB" dirty="0" smtClean="0"/>
              <a:t>Teamwork increases </a:t>
            </a:r>
            <a:r>
              <a:rPr lang="en-GB" dirty="0"/>
              <a:t>organisational competitiveness by:</a:t>
            </a:r>
          </a:p>
          <a:p>
            <a:pPr lvl="1"/>
            <a:r>
              <a:rPr lang="en-GB" dirty="0"/>
              <a:t>Improving productivity</a:t>
            </a:r>
          </a:p>
          <a:p>
            <a:pPr lvl="1"/>
            <a:r>
              <a:rPr lang="en-GB" dirty="0"/>
              <a:t>Improving quality and encouraging innovation</a:t>
            </a:r>
          </a:p>
          <a:p>
            <a:pPr lvl="1"/>
            <a:r>
              <a:rPr lang="en-GB" dirty="0"/>
              <a:t>Taking advantage of opportunities provided by technological advances</a:t>
            </a:r>
          </a:p>
          <a:p>
            <a:pPr lvl="1"/>
            <a:r>
              <a:rPr lang="en-GB" dirty="0"/>
              <a:t>Improving employee motivation and </a:t>
            </a:r>
            <a:r>
              <a:rPr lang="en-GB" dirty="0" smtClean="0"/>
              <a:t>commitment</a:t>
            </a:r>
          </a:p>
          <a:p>
            <a:pPr lvl="1">
              <a:buNone/>
            </a:pPr>
            <a:r>
              <a:rPr lang="en-GB" dirty="0" smtClean="0"/>
              <a:t>(ACAS)</a:t>
            </a:r>
            <a:endParaRPr lang="en-GB" dirty="0"/>
          </a:p>
        </p:txBody>
      </p:sp>
    </p:spTree>
    <p:extLst>
      <p:ext uri="{BB962C8B-B14F-4D97-AF65-F5344CB8AC3E}">
        <p14:creationId xmlns:p14="http://schemas.microsoft.com/office/powerpoint/2010/main" val="990516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normAutofit/>
          </a:bodyPr>
          <a:lstStyle/>
          <a:p>
            <a:pPr algn="l"/>
            <a:r>
              <a:rPr lang="en-GB" sz="2400" dirty="0" smtClean="0"/>
              <a:t>Group cohesiveness and performance </a:t>
            </a:r>
            <a:endParaRPr lang="en-GB" sz="2400" dirty="0"/>
          </a:p>
        </p:txBody>
      </p:sp>
      <p:sp>
        <p:nvSpPr>
          <p:cNvPr id="8" name="Vertical Text Placeholder 7"/>
          <p:cNvSpPr>
            <a:spLocks noGrp="1"/>
          </p:cNvSpPr>
          <p:nvPr>
            <p:ph type="body" orient="vert" idx="13"/>
          </p:nvPr>
        </p:nvSpPr>
        <p:spPr>
          <a:xfrm>
            <a:off x="406146" y="1052037"/>
            <a:ext cx="8317230" cy="369741"/>
          </a:xfrm>
        </p:spPr>
        <p:txBody>
          <a:bodyPr>
            <a:normAutofit fontScale="70000" lnSpcReduction="20000"/>
          </a:bodyPr>
          <a:lstStyle/>
          <a:p>
            <a:pPr marL="0" indent="0">
              <a:buNone/>
            </a:pPr>
            <a:r>
              <a:rPr lang="en-GB" dirty="0" smtClean="0"/>
              <a:t>Factors contributing to group cohesiveness and performance</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14</a:t>
            </a:fld>
            <a:endParaRPr lang="en-US"/>
          </a:p>
        </p:txBody>
      </p:sp>
      <p:pic>
        <p:nvPicPr>
          <p:cNvPr id="9" name="Picture 6" descr="F:\Powerpoint\pe_uk\PE105-Mullins\Final_Files\GIF\ch08\C08NF004.gif"/>
          <p:cNvPicPr>
            <a:picLocks noChangeAspect="1" noChangeArrowheads="1"/>
          </p:cNvPicPr>
          <p:nvPr/>
        </p:nvPicPr>
        <p:blipFill>
          <a:blip r:embed="rId3" cstate="print"/>
          <a:srcRect/>
          <a:stretch>
            <a:fillRect/>
          </a:stretch>
        </p:blipFill>
        <p:spPr bwMode="auto">
          <a:xfrm>
            <a:off x="2080396" y="1484784"/>
            <a:ext cx="4879975" cy="4354512"/>
          </a:xfrm>
          <a:prstGeom prst="rect">
            <a:avLst/>
          </a:prstGeom>
          <a:noFill/>
        </p:spPr>
      </p:pic>
    </p:spTree>
    <p:extLst>
      <p:ext uri="{BB962C8B-B14F-4D97-AF65-F5344CB8AC3E}">
        <p14:creationId xmlns:p14="http://schemas.microsoft.com/office/powerpoint/2010/main" val="1212319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9"/>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2940" y="3587956"/>
            <a:ext cx="2536676" cy="2054708"/>
          </a:xfrm>
          <a:prstGeom prst="rect">
            <a:avLst/>
          </a:prstGeom>
        </p:spPr>
      </p:pic>
      <p:sp>
        <p:nvSpPr>
          <p:cNvPr id="6" name="Title 5"/>
          <p:cNvSpPr>
            <a:spLocks noGrp="1"/>
          </p:cNvSpPr>
          <p:nvPr>
            <p:ph type="title"/>
          </p:nvPr>
        </p:nvSpPr>
        <p:spPr>
          <a:xfrm>
            <a:off x="405584" y="274638"/>
            <a:ext cx="8229600" cy="1143000"/>
          </a:xfrm>
        </p:spPr>
        <p:txBody>
          <a:bodyPr>
            <a:normAutofit/>
          </a:bodyPr>
          <a:lstStyle/>
          <a:p>
            <a:pPr algn="l"/>
            <a:r>
              <a:rPr lang="en-GB" sz="2400" dirty="0" smtClean="0"/>
              <a:t>Group cohesiveness and performance</a:t>
            </a: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lnSpcReduction="10000"/>
          </a:bodyPr>
          <a:lstStyle/>
          <a:p>
            <a:r>
              <a:rPr lang="en-GB" dirty="0"/>
              <a:t>Size of the group</a:t>
            </a:r>
          </a:p>
          <a:p>
            <a:pPr lvl="1"/>
            <a:r>
              <a:rPr lang="en-GB" dirty="0"/>
              <a:t>Ideal size appears to be up to 12 members.</a:t>
            </a:r>
          </a:p>
          <a:p>
            <a:r>
              <a:rPr lang="en-GB" dirty="0"/>
              <a:t>Compatibility of members</a:t>
            </a:r>
          </a:p>
          <a:p>
            <a:pPr lvl="1"/>
            <a:r>
              <a:rPr lang="en-GB" dirty="0"/>
              <a:t>Shared attitudes and values help promote cohesiveness.</a:t>
            </a:r>
          </a:p>
          <a:p>
            <a:r>
              <a:rPr lang="en-GB" dirty="0"/>
              <a:t>Permanence </a:t>
            </a:r>
          </a:p>
          <a:p>
            <a:pPr lvl="1"/>
            <a:r>
              <a:rPr lang="en-GB" dirty="0"/>
              <a:t>Cohesiveness develops better if </a:t>
            </a:r>
            <a:endParaRPr lang="en-GB" dirty="0" smtClean="0"/>
          </a:p>
          <a:p>
            <a:pPr marL="457200" lvl="1" indent="0">
              <a:buNone/>
            </a:pPr>
            <a:r>
              <a:rPr lang="en-GB" dirty="0" smtClean="0"/>
              <a:t>changes </a:t>
            </a:r>
            <a:r>
              <a:rPr lang="en-GB" dirty="0"/>
              <a:t>occur slowly.</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Membership Factors</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15</a:t>
            </a:fld>
            <a:endParaRPr lang="en-US"/>
          </a:p>
        </p:txBody>
      </p:sp>
    </p:spTree>
    <p:extLst>
      <p:ext uri="{BB962C8B-B14F-4D97-AF65-F5344CB8AC3E}">
        <p14:creationId xmlns:p14="http://schemas.microsoft.com/office/powerpoint/2010/main" val="45357329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0" y="1204784"/>
            <a:ext cx="9144000" cy="4448432"/>
          </a:xfrm>
          <a:prstGeom prst="rect">
            <a:avLst/>
          </a:prstGeom>
        </p:spPr>
      </p:pic>
      <p:sp>
        <p:nvSpPr>
          <p:cNvPr id="6" name="Title 5"/>
          <p:cNvSpPr>
            <a:spLocks noGrp="1"/>
          </p:cNvSpPr>
          <p:nvPr>
            <p:ph type="title"/>
          </p:nvPr>
        </p:nvSpPr>
        <p:spPr>
          <a:xfrm>
            <a:off x="405584" y="274638"/>
            <a:ext cx="8229600" cy="1143000"/>
          </a:xfrm>
        </p:spPr>
        <p:txBody>
          <a:bodyPr>
            <a:normAutofit/>
          </a:bodyPr>
          <a:lstStyle/>
          <a:p>
            <a:pPr algn="l"/>
            <a:r>
              <a:rPr lang="en-GB" sz="2400" dirty="0" smtClean="0"/>
              <a:t>Group cohesiveness and performance</a:t>
            </a: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fontScale="92500" lnSpcReduction="10000"/>
          </a:bodyPr>
          <a:lstStyle/>
          <a:p>
            <a:r>
              <a:rPr lang="en-GB" dirty="0"/>
              <a:t>Nature of the task</a:t>
            </a:r>
          </a:p>
          <a:p>
            <a:pPr lvl="1"/>
            <a:r>
              <a:rPr lang="en-GB" dirty="0"/>
              <a:t>Similarity of tasks or problems </a:t>
            </a:r>
          </a:p>
          <a:p>
            <a:r>
              <a:rPr lang="en-GB" dirty="0"/>
              <a:t>Physical setting</a:t>
            </a:r>
          </a:p>
          <a:p>
            <a:pPr lvl="1"/>
            <a:r>
              <a:rPr lang="en-GB" dirty="0"/>
              <a:t>Physical proximity </a:t>
            </a:r>
          </a:p>
          <a:p>
            <a:r>
              <a:rPr lang="en-GB" dirty="0"/>
              <a:t>Communications</a:t>
            </a:r>
          </a:p>
          <a:p>
            <a:pPr lvl="1"/>
            <a:r>
              <a:rPr lang="en-GB" dirty="0"/>
              <a:t>Ease of communication</a:t>
            </a:r>
          </a:p>
          <a:p>
            <a:r>
              <a:rPr lang="en-GB" dirty="0"/>
              <a:t>Technology</a:t>
            </a:r>
          </a:p>
          <a:p>
            <a:pPr lvl="1"/>
            <a:r>
              <a:rPr lang="en-GB" dirty="0"/>
              <a:t>Nature of technology, task and skills </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Work Environment Factors</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16</a:t>
            </a:fld>
            <a:endParaRPr lang="en-US"/>
          </a:p>
        </p:txBody>
      </p:sp>
    </p:spTree>
    <p:extLst>
      <p:ext uri="{BB962C8B-B14F-4D97-AF65-F5344CB8AC3E}">
        <p14:creationId xmlns:p14="http://schemas.microsoft.com/office/powerpoint/2010/main" val="366214715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5724128" y="2313994"/>
            <a:ext cx="3295452" cy="3283093"/>
          </a:xfrm>
          <a:prstGeom prst="rect">
            <a:avLst/>
          </a:prstGeom>
        </p:spPr>
      </p:pic>
      <p:sp>
        <p:nvSpPr>
          <p:cNvPr id="6" name="Title 5"/>
          <p:cNvSpPr>
            <a:spLocks noGrp="1"/>
          </p:cNvSpPr>
          <p:nvPr>
            <p:ph type="title"/>
          </p:nvPr>
        </p:nvSpPr>
        <p:spPr>
          <a:xfrm>
            <a:off x="405584" y="274638"/>
            <a:ext cx="8229600" cy="1143000"/>
          </a:xfrm>
        </p:spPr>
        <p:txBody>
          <a:bodyPr>
            <a:normAutofit/>
          </a:bodyPr>
          <a:lstStyle/>
          <a:p>
            <a:r>
              <a:rPr lang="en-GB" sz="2400" dirty="0"/>
              <a:t>Group cohesiveness and performance</a:t>
            </a:r>
          </a:p>
        </p:txBody>
      </p:sp>
      <p:sp>
        <p:nvSpPr>
          <p:cNvPr id="7" name="Vertical Text Placeholder 6"/>
          <p:cNvSpPr>
            <a:spLocks noGrp="1"/>
          </p:cNvSpPr>
          <p:nvPr>
            <p:ph type="body" orient="vert" idx="1"/>
          </p:nvPr>
        </p:nvSpPr>
        <p:spPr>
          <a:xfrm>
            <a:off x="405584" y="1586673"/>
            <a:ext cx="8414888" cy="4002567"/>
          </a:xfrm>
        </p:spPr>
        <p:txBody>
          <a:bodyPr>
            <a:normAutofit fontScale="92500" lnSpcReduction="10000"/>
          </a:bodyPr>
          <a:lstStyle/>
          <a:p>
            <a:r>
              <a:rPr lang="en-GB" dirty="0"/>
              <a:t>A collection of people who are geographically separated but still work together closely.</a:t>
            </a:r>
          </a:p>
          <a:p>
            <a:r>
              <a:rPr lang="en-GB" dirty="0"/>
              <a:t>The primary interaction among members </a:t>
            </a:r>
            <a:r>
              <a:rPr lang="en-GB" dirty="0" smtClean="0"/>
              <a:t>is </a:t>
            </a:r>
            <a:r>
              <a:rPr lang="en-GB" dirty="0"/>
              <a:t>by some electronic information </a:t>
            </a:r>
            <a:r>
              <a:rPr lang="en-GB" dirty="0" smtClean="0"/>
              <a:t>and </a:t>
            </a:r>
            <a:r>
              <a:rPr lang="en-GB" dirty="0"/>
              <a:t>communication process.</a:t>
            </a:r>
          </a:p>
          <a:p>
            <a:r>
              <a:rPr lang="en-GB" dirty="0"/>
              <a:t>Experience shows the </a:t>
            </a:r>
            <a:r>
              <a:rPr lang="en-GB" dirty="0" smtClean="0"/>
              <a:t>importance </a:t>
            </a:r>
            <a:r>
              <a:rPr lang="en-GB" dirty="0"/>
              <a:t>of trust, democracy, shared control and expert power in managing and leading dispersed teams.</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Work Environment Factors – Virtual Teams</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17</a:t>
            </a:fld>
            <a:endParaRPr lang="en-US"/>
          </a:p>
        </p:txBody>
      </p:sp>
    </p:spTree>
    <p:extLst>
      <p:ext uri="{BB962C8B-B14F-4D97-AF65-F5344CB8AC3E}">
        <p14:creationId xmlns:p14="http://schemas.microsoft.com/office/powerpoint/2010/main" val="227973419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b="7215"/>
          <a:stretch/>
        </p:blipFill>
        <p:spPr>
          <a:xfrm>
            <a:off x="5827082" y="3284983"/>
            <a:ext cx="3240286" cy="2160241"/>
          </a:xfrm>
          <a:prstGeom prst="rect">
            <a:avLst/>
          </a:prstGeom>
        </p:spPr>
      </p:pic>
      <p:sp>
        <p:nvSpPr>
          <p:cNvPr id="6" name="Title 5"/>
          <p:cNvSpPr>
            <a:spLocks noGrp="1"/>
          </p:cNvSpPr>
          <p:nvPr>
            <p:ph type="title"/>
          </p:nvPr>
        </p:nvSpPr>
        <p:spPr>
          <a:xfrm>
            <a:off x="405584" y="274638"/>
            <a:ext cx="8229600" cy="1143000"/>
          </a:xfrm>
        </p:spPr>
        <p:txBody>
          <a:bodyPr>
            <a:normAutofit/>
          </a:bodyPr>
          <a:lstStyle/>
          <a:p>
            <a:pPr algn="l"/>
            <a:r>
              <a:rPr lang="en-GB" sz="2400" dirty="0" smtClean="0"/>
              <a:t>Group cohesiveness and performance</a:t>
            </a: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fontScale="92500" lnSpcReduction="20000"/>
          </a:bodyPr>
          <a:lstStyle/>
          <a:p>
            <a:r>
              <a:rPr lang="en-GB" dirty="0"/>
              <a:t>Management and leadership</a:t>
            </a:r>
          </a:p>
          <a:p>
            <a:pPr lvl="1"/>
            <a:r>
              <a:rPr lang="en-GB" dirty="0"/>
              <a:t>The importance of fostering mutual trust</a:t>
            </a:r>
          </a:p>
          <a:p>
            <a:r>
              <a:rPr lang="en-GB" dirty="0"/>
              <a:t>Human Resources (HR) policies and procedures</a:t>
            </a:r>
          </a:p>
          <a:p>
            <a:pPr lvl="1"/>
            <a:r>
              <a:rPr lang="en-GB" dirty="0"/>
              <a:t>Equity and fairness</a:t>
            </a:r>
          </a:p>
          <a:p>
            <a:r>
              <a:rPr lang="en-GB" dirty="0"/>
              <a:t>Success</a:t>
            </a:r>
          </a:p>
          <a:p>
            <a:pPr lvl="1"/>
            <a:r>
              <a:rPr lang="en-GB" dirty="0"/>
              <a:t>As a positive motivator</a:t>
            </a:r>
          </a:p>
          <a:p>
            <a:r>
              <a:rPr lang="en-GB" dirty="0"/>
              <a:t>External threat</a:t>
            </a:r>
          </a:p>
          <a:p>
            <a:pPr lvl="1"/>
            <a:r>
              <a:rPr lang="en-GB" dirty="0"/>
              <a:t>May cause internal cohesiveness</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Organisational Factors</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18</a:t>
            </a:fld>
            <a:endParaRPr lang="en-US"/>
          </a:p>
        </p:txBody>
      </p:sp>
    </p:spTree>
    <p:extLst>
      <p:ext uri="{BB962C8B-B14F-4D97-AF65-F5344CB8AC3E}">
        <p14:creationId xmlns:p14="http://schemas.microsoft.com/office/powerpoint/2010/main" val="333178639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smtClean="0"/>
              <a:t>Group cohesiveness and performance</a:t>
            </a: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fontScale="92500" lnSpcReduction="20000"/>
          </a:bodyPr>
          <a:lstStyle/>
          <a:p>
            <a:pPr>
              <a:lnSpc>
                <a:spcPct val="95000"/>
              </a:lnSpc>
            </a:pPr>
            <a:r>
              <a:rPr lang="en-GB" sz="2800" b="1" dirty="0"/>
              <a:t>Forming</a:t>
            </a:r>
          </a:p>
          <a:p>
            <a:pPr lvl="1">
              <a:lnSpc>
                <a:spcPct val="95000"/>
              </a:lnSpc>
            </a:pPr>
            <a:r>
              <a:rPr lang="en-GB" dirty="0"/>
              <a:t>Initial formation: the ‘polite’ stage</a:t>
            </a:r>
          </a:p>
          <a:p>
            <a:pPr>
              <a:lnSpc>
                <a:spcPct val="95000"/>
              </a:lnSpc>
            </a:pPr>
            <a:r>
              <a:rPr lang="en-GB" sz="2800" b="1" dirty="0"/>
              <a:t>Storming</a:t>
            </a:r>
          </a:p>
          <a:p>
            <a:pPr lvl="1">
              <a:lnSpc>
                <a:spcPct val="95000"/>
              </a:lnSpc>
            </a:pPr>
            <a:r>
              <a:rPr lang="en-GB" dirty="0"/>
              <a:t>Testing the group: power struggles and conflict</a:t>
            </a:r>
          </a:p>
          <a:p>
            <a:pPr>
              <a:lnSpc>
                <a:spcPct val="95000"/>
              </a:lnSpc>
            </a:pPr>
            <a:r>
              <a:rPr lang="en-GB" sz="2800" b="1" dirty="0"/>
              <a:t>Norming</a:t>
            </a:r>
          </a:p>
          <a:p>
            <a:pPr lvl="1">
              <a:lnSpc>
                <a:spcPct val="95000"/>
              </a:lnSpc>
            </a:pPr>
            <a:r>
              <a:rPr lang="en-GB" dirty="0"/>
              <a:t>Consolidating: standards and guidelines are set</a:t>
            </a:r>
          </a:p>
          <a:p>
            <a:pPr>
              <a:lnSpc>
                <a:spcPct val="95000"/>
              </a:lnSpc>
            </a:pPr>
            <a:r>
              <a:rPr lang="en-GB" sz="2800" b="1" dirty="0"/>
              <a:t>Performing</a:t>
            </a:r>
          </a:p>
          <a:p>
            <a:pPr lvl="1">
              <a:lnSpc>
                <a:spcPct val="95000"/>
              </a:lnSpc>
            </a:pPr>
            <a:r>
              <a:rPr lang="en-GB" dirty="0"/>
              <a:t>The effective operating stage</a:t>
            </a:r>
          </a:p>
          <a:p>
            <a:pPr>
              <a:lnSpc>
                <a:spcPct val="95000"/>
              </a:lnSpc>
            </a:pPr>
            <a:r>
              <a:rPr lang="en-GB" sz="2800" b="1" dirty="0"/>
              <a:t>Adjourning</a:t>
            </a:r>
          </a:p>
          <a:p>
            <a:pPr lvl="1">
              <a:lnSpc>
                <a:spcPct val="95000"/>
              </a:lnSpc>
            </a:pPr>
            <a:r>
              <a:rPr lang="en-GB" dirty="0"/>
              <a:t>Disbanding once the task is complete</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Group Development &amp; Maturity Factors</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19</a:t>
            </a:fld>
            <a:endParaRPr lang="en-US"/>
          </a:p>
        </p:txBody>
      </p:sp>
    </p:spTree>
    <p:extLst>
      <p:ext uri="{BB962C8B-B14F-4D97-AF65-F5344CB8AC3E}">
        <p14:creationId xmlns:p14="http://schemas.microsoft.com/office/powerpoint/2010/main" val="2540420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smtClean="0"/>
              <a:t>Group cohesiveness and performance</a:t>
            </a: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fontScale="77500" lnSpcReduction="20000"/>
          </a:bodyPr>
          <a:lstStyle/>
          <a:p>
            <a:r>
              <a:rPr lang="en-GB" dirty="0"/>
              <a:t>Strong groups can perform well.</a:t>
            </a:r>
          </a:p>
          <a:p>
            <a:r>
              <a:rPr lang="en-GB" dirty="0"/>
              <a:t>Interactions may be mutually helpful.</a:t>
            </a:r>
          </a:p>
          <a:p>
            <a:r>
              <a:rPr lang="en-GB" dirty="0"/>
              <a:t>Social cohesiveness can result in low turnover and absenteeism.</a:t>
            </a:r>
          </a:p>
          <a:p>
            <a:endParaRPr lang="en-GB" dirty="0"/>
          </a:p>
          <a:p>
            <a:r>
              <a:rPr lang="en-GB" dirty="0"/>
              <a:t>Strong groups are not always high performing groups.</a:t>
            </a:r>
          </a:p>
          <a:p>
            <a:r>
              <a:rPr lang="en-GB" dirty="0"/>
              <a:t>Group norms may outweigh organisational standards.</a:t>
            </a:r>
          </a:p>
          <a:p>
            <a:r>
              <a:rPr lang="en-GB" dirty="0"/>
              <a:t>Once developed the culture of a strong group can be hard to change.</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Strong Groups – Advantage or Problem?</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20</a:t>
            </a:fld>
            <a:endParaRPr lang="en-US"/>
          </a:p>
        </p:txBody>
      </p:sp>
    </p:spTree>
    <p:extLst>
      <p:ext uri="{BB962C8B-B14F-4D97-AF65-F5344CB8AC3E}">
        <p14:creationId xmlns:p14="http://schemas.microsoft.com/office/powerpoint/2010/main" val="198867175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smtClean="0"/>
              <a:t>Building effective teams</a:t>
            </a: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fontScale="85000" lnSpcReduction="10000"/>
          </a:bodyPr>
          <a:lstStyle/>
          <a:p>
            <a:pPr>
              <a:lnSpc>
                <a:spcPct val="90000"/>
              </a:lnSpc>
            </a:pPr>
            <a:r>
              <a:rPr lang="en-GB" dirty="0"/>
              <a:t>A belief in shared aims and objectives</a:t>
            </a:r>
          </a:p>
          <a:p>
            <a:pPr>
              <a:lnSpc>
                <a:spcPct val="90000"/>
              </a:lnSpc>
            </a:pPr>
            <a:r>
              <a:rPr lang="en-GB" dirty="0"/>
              <a:t>A sense of belonging to the group</a:t>
            </a:r>
          </a:p>
          <a:p>
            <a:pPr>
              <a:lnSpc>
                <a:spcPct val="90000"/>
              </a:lnSpc>
            </a:pPr>
            <a:r>
              <a:rPr lang="en-GB" dirty="0"/>
              <a:t>Acceptance of group values and norms</a:t>
            </a:r>
          </a:p>
          <a:p>
            <a:pPr>
              <a:lnSpc>
                <a:spcPct val="90000"/>
              </a:lnSpc>
            </a:pPr>
            <a:r>
              <a:rPr lang="en-GB" dirty="0"/>
              <a:t>A feeling of mutual trust and dependency</a:t>
            </a:r>
          </a:p>
          <a:p>
            <a:pPr>
              <a:lnSpc>
                <a:spcPct val="90000"/>
              </a:lnSpc>
            </a:pPr>
            <a:r>
              <a:rPr lang="en-GB" dirty="0"/>
              <a:t>Full participation and consensus in decisions</a:t>
            </a:r>
          </a:p>
          <a:p>
            <a:pPr>
              <a:lnSpc>
                <a:spcPct val="90000"/>
              </a:lnSpc>
            </a:pPr>
            <a:r>
              <a:rPr lang="en-GB" dirty="0"/>
              <a:t>A free flow of information and communication</a:t>
            </a:r>
          </a:p>
          <a:p>
            <a:pPr>
              <a:lnSpc>
                <a:spcPct val="90000"/>
              </a:lnSpc>
            </a:pPr>
            <a:r>
              <a:rPr lang="en-GB" dirty="0"/>
              <a:t>Open expression of feelings and disagreements</a:t>
            </a:r>
          </a:p>
          <a:p>
            <a:pPr>
              <a:lnSpc>
                <a:spcPct val="90000"/>
              </a:lnSpc>
            </a:pPr>
            <a:r>
              <a:rPr lang="en-GB" dirty="0"/>
              <a:t>Conflict resolution within the group</a:t>
            </a:r>
          </a:p>
          <a:p>
            <a:pPr>
              <a:lnSpc>
                <a:spcPct val="90000"/>
              </a:lnSpc>
            </a:pPr>
            <a:r>
              <a:rPr lang="en-GB" dirty="0"/>
              <a:t>Low levels of staff turnover, absenteeism etc.</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Characteristics of an Effective </a:t>
            </a:r>
            <a:r>
              <a:rPr lang="en-GB" dirty="0" smtClean="0"/>
              <a:t>Team</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21</a:t>
            </a:fld>
            <a:endParaRPr lang="en-US"/>
          </a:p>
        </p:txBody>
      </p:sp>
    </p:spTree>
    <p:extLst>
      <p:ext uri="{BB962C8B-B14F-4D97-AF65-F5344CB8AC3E}">
        <p14:creationId xmlns:p14="http://schemas.microsoft.com/office/powerpoint/2010/main" val="151120208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smtClean="0"/>
              <a:t>Building effective teams</a:t>
            </a: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fontScale="85000" lnSpcReduction="20000"/>
          </a:bodyPr>
          <a:lstStyle/>
          <a:p>
            <a:r>
              <a:rPr lang="en-GB" dirty="0" smtClean="0"/>
              <a:t>Clarification </a:t>
            </a:r>
            <a:r>
              <a:rPr lang="en-GB" dirty="0"/>
              <a:t>of objectives and resources</a:t>
            </a:r>
          </a:p>
          <a:p>
            <a:r>
              <a:rPr lang="en-GB" dirty="0"/>
              <a:t>Organisational processes and clarification of roles</a:t>
            </a:r>
          </a:p>
          <a:p>
            <a:r>
              <a:rPr lang="en-GB" dirty="0"/>
              <a:t>Empowerment, decision-making and channels of communication</a:t>
            </a:r>
          </a:p>
          <a:p>
            <a:r>
              <a:rPr lang="en-GB" dirty="0"/>
              <a:t>Patterns of interaction, task and maintenance functions</a:t>
            </a:r>
          </a:p>
          <a:p>
            <a:r>
              <a:rPr lang="en-GB" dirty="0"/>
              <a:t>Social processes and the informal organisation</a:t>
            </a:r>
          </a:p>
          <a:p>
            <a:r>
              <a:rPr lang="en-GB" dirty="0"/>
              <a:t>Management systems and leadership style</a:t>
            </a:r>
          </a:p>
          <a:p>
            <a:r>
              <a:rPr lang="en-GB" dirty="0"/>
              <a:t>Training and development</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The Role of the Line-manager </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22</a:t>
            </a:fld>
            <a:endParaRPr lang="en-US"/>
          </a:p>
        </p:txBody>
      </p:sp>
    </p:spTree>
    <p:extLst>
      <p:ext uri="{BB962C8B-B14F-4D97-AF65-F5344CB8AC3E}">
        <p14:creationId xmlns:p14="http://schemas.microsoft.com/office/powerpoint/2010/main" val="85386258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smtClean="0"/>
              <a:t>Building effective teams</a:t>
            </a:r>
            <a:endParaRPr lang="en-GB" sz="2400"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Skills for Successful Teamwork</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23</a:t>
            </a:fld>
            <a:endParaRPr lang="en-US"/>
          </a:p>
        </p:txBody>
      </p:sp>
      <p:sp>
        <p:nvSpPr>
          <p:cNvPr id="9" name="Rectangle 3"/>
          <p:cNvSpPr txBox="1">
            <a:spLocks noChangeArrowheads="1"/>
          </p:cNvSpPr>
          <p:nvPr/>
        </p:nvSpPr>
        <p:spPr>
          <a:xfrm>
            <a:off x="452438" y="1522413"/>
            <a:ext cx="4038600" cy="4059743"/>
          </a:xfrm>
          <a:prstGeom prst="rect">
            <a:avLst/>
          </a:prstGeom>
        </p:spPr>
        <p:txBody>
          <a:bodyPr vert="horz" lIns="91440" tIns="108000" rIns="72000" bIns="72000" rtlCol="0">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smtClean="0"/>
              <a:t>Self management</a:t>
            </a:r>
          </a:p>
          <a:p>
            <a:r>
              <a:rPr lang="en-GB" sz="2800" smtClean="0"/>
              <a:t>Communication</a:t>
            </a:r>
          </a:p>
          <a:p>
            <a:r>
              <a:rPr lang="en-GB" sz="2800" smtClean="0"/>
              <a:t>Leadership</a:t>
            </a:r>
          </a:p>
          <a:p>
            <a:r>
              <a:rPr lang="en-GB" sz="2800" smtClean="0"/>
              <a:t>Responsibility</a:t>
            </a:r>
          </a:p>
          <a:p>
            <a:r>
              <a:rPr lang="en-GB" sz="2800" smtClean="0"/>
              <a:t>Supportiveness of diversity</a:t>
            </a:r>
          </a:p>
          <a:p>
            <a:r>
              <a:rPr lang="en-GB" sz="2800" smtClean="0"/>
              <a:t>Feedback and evaluation</a:t>
            </a:r>
            <a:endParaRPr lang="en-GB" sz="2800" dirty="0"/>
          </a:p>
        </p:txBody>
      </p:sp>
      <p:sp>
        <p:nvSpPr>
          <p:cNvPr id="10" name="Rectangle 4"/>
          <p:cNvSpPr txBox="1">
            <a:spLocks noChangeArrowheads="1"/>
          </p:cNvSpPr>
          <p:nvPr/>
        </p:nvSpPr>
        <p:spPr>
          <a:xfrm>
            <a:off x="4476750" y="1522413"/>
            <a:ext cx="4038600" cy="4573560"/>
          </a:xfrm>
          <a:prstGeom prst="rect">
            <a:avLst/>
          </a:prstGeom>
          <a:noFill/>
          <a:ln/>
        </p:spPr>
        <p:txBody>
          <a:bodyPr wrap="square">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smtClean="0"/>
              <a:t>Strategic planning</a:t>
            </a:r>
          </a:p>
          <a:p>
            <a:r>
              <a:rPr lang="en-GB" sz="2800" dirty="0" smtClean="0"/>
              <a:t>Shaping successful meetings</a:t>
            </a:r>
          </a:p>
          <a:p>
            <a:r>
              <a:rPr lang="en-GB" sz="2800" dirty="0" smtClean="0"/>
              <a:t>Resolving conflicts</a:t>
            </a:r>
          </a:p>
          <a:p>
            <a:endParaRPr lang="en-GB" sz="2800" dirty="0" smtClean="0"/>
          </a:p>
          <a:p>
            <a:pPr>
              <a:buFont typeface="Arial" pitchFamily="34" charset="0"/>
              <a:buNone/>
            </a:pPr>
            <a:r>
              <a:rPr lang="en-GB" sz="2800" b="1" dirty="0" smtClean="0"/>
              <a:t>And........</a:t>
            </a:r>
          </a:p>
          <a:p>
            <a:r>
              <a:rPr lang="en-GB" sz="2800" b="1" dirty="0" smtClean="0"/>
              <a:t>Enjoyment</a:t>
            </a:r>
          </a:p>
          <a:p>
            <a:pPr>
              <a:buFont typeface="Arial" pitchFamily="34" charset="0"/>
              <a:buNone/>
            </a:pPr>
            <a:r>
              <a:rPr lang="en-GB" sz="2800" b="1" dirty="0" smtClean="0"/>
              <a:t>	Have fun!</a:t>
            </a:r>
          </a:p>
          <a:p>
            <a:pPr>
              <a:buFont typeface="Arial" pitchFamily="34" charset="0"/>
              <a:buNone/>
            </a:pPr>
            <a:endParaRPr lang="en-GB" sz="2800" dirty="0"/>
          </a:p>
        </p:txBody>
      </p:sp>
      <p:pic>
        <p:nvPicPr>
          <p:cNvPr id="11" name="Picture 3" descr="C:\Users\Michael\AppData\Local\Microsoft\Windows\Temporary Internet Files\Content.IE5\D6985L8L\MP900431163[1].jpg"/>
          <p:cNvPicPr>
            <a:picLocks noChangeAspect="1" noChangeArrowheads="1"/>
          </p:cNvPicPr>
          <p:nvPr/>
        </p:nvPicPr>
        <p:blipFill>
          <a:blip r:embed="rId3" cstate="print"/>
          <a:srcRect/>
          <a:stretch>
            <a:fillRect/>
          </a:stretch>
        </p:blipFill>
        <p:spPr bwMode="auto">
          <a:xfrm>
            <a:off x="7072798" y="4215993"/>
            <a:ext cx="2051720" cy="1367279"/>
          </a:xfrm>
          <a:prstGeom prst="rect">
            <a:avLst/>
          </a:prstGeom>
          <a:noFill/>
        </p:spPr>
      </p:pic>
    </p:spTree>
    <p:extLst>
      <p:ext uri="{BB962C8B-B14F-4D97-AF65-F5344CB8AC3E}">
        <p14:creationId xmlns:p14="http://schemas.microsoft.com/office/powerpoint/2010/main" val="1518091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linds(horizontal)">
                                      <p:cBhvr>
                                        <p:cTn id="7" dur="500"/>
                                        <p:tgtEl>
                                          <p:spTgt spid="9">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9">
                                            <p:txEl>
                                              <p:pRg st="1" end="1"/>
                                            </p:txEl>
                                          </p:spTgt>
                                        </p:tgtEl>
                                        <p:attrNameLst>
                                          <p:attrName>style.visibility</p:attrName>
                                        </p:attrNameLst>
                                      </p:cBhvr>
                                      <p:to>
                                        <p:strVal val="visible"/>
                                      </p:to>
                                    </p:set>
                                    <p:animEffect transition="in" filter="blinds(horizontal)">
                                      <p:cBhvr>
                                        <p:cTn id="10" dur="500"/>
                                        <p:tgtEl>
                                          <p:spTgt spid="9">
                                            <p:txEl>
                                              <p:pRg st="1" end="1"/>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Effect transition="in" filter="blinds(horizontal)">
                                      <p:cBhvr>
                                        <p:cTn id="13" dur="500"/>
                                        <p:tgtEl>
                                          <p:spTgt spid="9">
                                            <p:txEl>
                                              <p:pRg st="2" end="2"/>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9">
                                            <p:txEl>
                                              <p:pRg st="3" end="3"/>
                                            </p:txEl>
                                          </p:spTgt>
                                        </p:tgtEl>
                                        <p:attrNameLst>
                                          <p:attrName>style.visibility</p:attrName>
                                        </p:attrNameLst>
                                      </p:cBhvr>
                                      <p:to>
                                        <p:strVal val="visible"/>
                                      </p:to>
                                    </p:set>
                                    <p:animEffect transition="in" filter="blinds(horizontal)">
                                      <p:cBhvr>
                                        <p:cTn id="16" dur="500"/>
                                        <p:tgtEl>
                                          <p:spTgt spid="9">
                                            <p:txEl>
                                              <p:pRg st="3" end="3"/>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animEffect transition="in" filter="blinds(horizontal)">
                                      <p:cBhvr>
                                        <p:cTn id="19" dur="500"/>
                                        <p:tgtEl>
                                          <p:spTgt spid="9">
                                            <p:txEl>
                                              <p:pRg st="4" end="4"/>
                                            </p:txEl>
                                          </p:spTgt>
                                        </p:tgtEl>
                                      </p:cBhvr>
                                    </p:animEffect>
                                  </p:childTnLst>
                                </p:cTn>
                              </p:par>
                              <p:par>
                                <p:cTn id="20" presetID="3" presetClass="entr" presetSubtype="10" fill="hold" nodeType="withEffect">
                                  <p:stCondLst>
                                    <p:cond delay="0"/>
                                  </p:stCondLst>
                                  <p:childTnLst>
                                    <p:set>
                                      <p:cBhvr>
                                        <p:cTn id="21" dur="1" fill="hold">
                                          <p:stCondLst>
                                            <p:cond delay="0"/>
                                          </p:stCondLst>
                                        </p:cTn>
                                        <p:tgtEl>
                                          <p:spTgt spid="9">
                                            <p:txEl>
                                              <p:pRg st="5" end="5"/>
                                            </p:txEl>
                                          </p:spTgt>
                                        </p:tgtEl>
                                        <p:attrNameLst>
                                          <p:attrName>style.visibility</p:attrName>
                                        </p:attrNameLst>
                                      </p:cBhvr>
                                      <p:to>
                                        <p:strVal val="visible"/>
                                      </p:to>
                                    </p:set>
                                    <p:animEffect transition="in" filter="blinds(horizontal)">
                                      <p:cBhvr>
                                        <p:cTn id="22" dur="500"/>
                                        <p:tgtEl>
                                          <p:spTgt spid="9">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10">
                                            <p:txEl>
                                              <p:pRg st="0" end="0"/>
                                            </p:txEl>
                                          </p:spTgt>
                                        </p:tgtEl>
                                        <p:attrNameLst>
                                          <p:attrName>style.visibility</p:attrName>
                                        </p:attrNameLst>
                                      </p:cBhvr>
                                      <p:to>
                                        <p:strVal val="visible"/>
                                      </p:to>
                                    </p:set>
                                    <p:animEffect transition="in" filter="blinds(horizontal)">
                                      <p:cBhvr>
                                        <p:cTn id="27" dur="500"/>
                                        <p:tgtEl>
                                          <p:spTgt spid="10">
                                            <p:txEl>
                                              <p:pRg st="0" end="0"/>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10">
                                            <p:txEl>
                                              <p:pRg st="1" end="1"/>
                                            </p:txEl>
                                          </p:spTgt>
                                        </p:tgtEl>
                                        <p:attrNameLst>
                                          <p:attrName>style.visibility</p:attrName>
                                        </p:attrNameLst>
                                      </p:cBhvr>
                                      <p:to>
                                        <p:strVal val="visible"/>
                                      </p:to>
                                    </p:set>
                                    <p:animEffect transition="in" filter="blinds(horizontal)">
                                      <p:cBhvr>
                                        <p:cTn id="30" dur="500"/>
                                        <p:tgtEl>
                                          <p:spTgt spid="10">
                                            <p:txEl>
                                              <p:pRg st="1" end="1"/>
                                            </p:txEl>
                                          </p:spTgt>
                                        </p:tgtEl>
                                      </p:cBhvr>
                                    </p:animEffect>
                                  </p:childTnLst>
                                </p:cTn>
                              </p:par>
                            </p:childTnLst>
                          </p:cTn>
                        </p:par>
                        <p:par>
                          <p:cTn id="31" fill="hold">
                            <p:stCondLst>
                              <p:cond delay="500"/>
                            </p:stCondLst>
                            <p:childTnLst>
                              <p:par>
                                <p:cTn id="32" presetID="3" presetClass="entr" presetSubtype="10" fill="hold" nodeType="afterEffect">
                                  <p:stCondLst>
                                    <p:cond delay="0"/>
                                  </p:stCondLst>
                                  <p:childTnLst>
                                    <p:set>
                                      <p:cBhvr>
                                        <p:cTn id="33" dur="1" fill="hold">
                                          <p:stCondLst>
                                            <p:cond delay="0"/>
                                          </p:stCondLst>
                                        </p:cTn>
                                        <p:tgtEl>
                                          <p:spTgt spid="10">
                                            <p:txEl>
                                              <p:pRg st="2" end="2"/>
                                            </p:txEl>
                                          </p:spTgt>
                                        </p:tgtEl>
                                        <p:attrNameLst>
                                          <p:attrName>style.visibility</p:attrName>
                                        </p:attrNameLst>
                                      </p:cBhvr>
                                      <p:to>
                                        <p:strVal val="visible"/>
                                      </p:to>
                                    </p:set>
                                    <p:animEffect transition="in" filter="blinds(horizontal)">
                                      <p:cBhvr>
                                        <p:cTn id="34" dur="500"/>
                                        <p:tgtEl>
                                          <p:spTgt spid="10">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
                                            <p:txEl>
                                              <p:pRg st="4" end="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0">
                                            <p:txEl>
                                              <p:pRg st="5" end="5"/>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0">
                                            <p:txEl>
                                              <p:pRg st="6" end="6"/>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type="body" orient="vert" idx="1"/>
          </p:nvPr>
        </p:nvSpPr>
        <p:spPr/>
        <p:txBody>
          <a:bodyPr/>
          <a:lstStyle/>
          <a:p>
            <a:pPr>
              <a:buFontTx/>
              <a:buNone/>
            </a:pPr>
            <a:r>
              <a:rPr lang="en-GB" i="1" dirty="0" smtClean="0"/>
              <a:t> ‘</a:t>
            </a:r>
            <a:r>
              <a:rPr lang="en-GB" i="1" dirty="0"/>
              <a:t>Teamwork does not, of course, guarantee in itself good results. As in sport, there can be good teams and poor teams. And as in sport, it all depends on how the players play together.’</a:t>
            </a:r>
          </a:p>
          <a:p>
            <a:pPr>
              <a:buFontTx/>
              <a:buNone/>
            </a:pPr>
            <a:r>
              <a:rPr lang="en-GB" sz="2000" b="1" dirty="0" smtClean="0"/>
              <a:t>									Belbin</a:t>
            </a:r>
            <a:endParaRPr lang="en-GB" sz="2000" b="1" dirty="0"/>
          </a:p>
          <a:p>
            <a:pPr>
              <a:buFontTx/>
              <a:buNone/>
            </a:pPr>
            <a:endParaRPr lang="en-GB" sz="2000" dirty="0"/>
          </a:p>
          <a:p>
            <a:pPr>
              <a:buFontTx/>
              <a:buNone/>
            </a:pPr>
            <a:r>
              <a:rPr lang="en-GB" sz="2800" dirty="0" smtClean="0"/>
              <a:t>	</a:t>
            </a:r>
            <a:endParaRPr lang="en-GB" sz="2400" dirty="0"/>
          </a:p>
          <a:p>
            <a:pPr lvl="1">
              <a:buNone/>
            </a:pPr>
            <a:endParaRPr lang="en-GB" sz="2400" dirty="0"/>
          </a:p>
        </p:txBody>
      </p:sp>
    </p:spTree>
    <p:extLst>
      <p:ext uri="{BB962C8B-B14F-4D97-AF65-F5344CB8AC3E}">
        <p14:creationId xmlns:p14="http://schemas.microsoft.com/office/powerpoint/2010/main" val="2517205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7" presetClass="entr" presetSubtype="0" fill="hold" nodeType="withEffect">
                                  <p:stCondLst>
                                    <p:cond delay="0"/>
                                  </p:stCondLst>
                                  <p:iterate type="lt">
                                    <p:tmPct val="50000"/>
                                  </p:iterate>
                                  <p:childTnLst>
                                    <p:set>
                                      <p:cBhvr>
                                        <p:cTn id="6" dur="1" fill="hold">
                                          <p:stCondLst>
                                            <p:cond delay="0"/>
                                          </p:stCondLst>
                                        </p:cTn>
                                        <p:tgtEl>
                                          <p:spTgt spid="62467">
                                            <p:txEl>
                                              <p:pRg st="0" end="0"/>
                                            </p:txEl>
                                          </p:spTgt>
                                        </p:tgtEl>
                                        <p:attrNameLst>
                                          <p:attrName>style.visibility</p:attrName>
                                        </p:attrNameLst>
                                      </p:cBhvr>
                                      <p:to>
                                        <p:strVal val="visible"/>
                                      </p:to>
                                    </p:set>
                                    <p:anim calcmode="discrete" valueType="clr">
                                      <p:cBhvr override="childStyle">
                                        <p:cTn id="7" dur="80"/>
                                        <p:tgtEl>
                                          <p:spTgt spid="62467">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62467">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62467">
                                            <p:txEl>
                                              <p:pRg st="0" end="0"/>
                                            </p:txEl>
                                          </p:spTgt>
                                        </p:tgtEl>
                                        <p:attrNameLst>
                                          <p:attrName>fill.type</p:attrName>
                                        </p:attrNameLst>
                                      </p:cBhvr>
                                      <p:to>
                                        <p:strVal val="solid"/>
                                      </p:to>
                                    </p:set>
                                  </p:childTnLst>
                                </p:cTn>
                              </p:par>
                              <p:par>
                                <p:cTn id="10" presetID="27" presetClass="entr" presetSubtype="0" fill="hold" nodeType="withEffect">
                                  <p:stCondLst>
                                    <p:cond delay="0"/>
                                  </p:stCondLst>
                                  <p:iterate type="lt">
                                    <p:tmPct val="50000"/>
                                  </p:iterate>
                                  <p:childTnLst>
                                    <p:set>
                                      <p:cBhvr>
                                        <p:cTn id="11" dur="1" fill="hold">
                                          <p:stCondLst>
                                            <p:cond delay="0"/>
                                          </p:stCondLst>
                                        </p:cTn>
                                        <p:tgtEl>
                                          <p:spTgt spid="62467">
                                            <p:txEl>
                                              <p:pRg st="1" end="1"/>
                                            </p:txEl>
                                          </p:spTgt>
                                        </p:tgtEl>
                                        <p:attrNameLst>
                                          <p:attrName>style.visibility</p:attrName>
                                        </p:attrNameLst>
                                      </p:cBhvr>
                                      <p:to>
                                        <p:strVal val="visible"/>
                                      </p:to>
                                    </p:set>
                                    <p:anim calcmode="discrete" valueType="clr">
                                      <p:cBhvr override="childStyle">
                                        <p:cTn id="12" dur="80"/>
                                        <p:tgtEl>
                                          <p:spTgt spid="62467">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3" dur="80"/>
                                        <p:tgtEl>
                                          <p:spTgt spid="62467">
                                            <p:txEl>
                                              <p:pRg st="1" end="1"/>
                                            </p:txEl>
                                          </p:spTgt>
                                        </p:tgtEl>
                                        <p:attrNameLst>
                                          <p:attrName>fillcolor</p:attrName>
                                        </p:attrNameLst>
                                      </p:cBhvr>
                                      <p:tavLst>
                                        <p:tav tm="0">
                                          <p:val>
                                            <p:clrVal>
                                              <a:schemeClr val="accent2"/>
                                            </p:clrVal>
                                          </p:val>
                                        </p:tav>
                                        <p:tav tm="50000">
                                          <p:val>
                                            <p:clrVal>
                                              <a:schemeClr val="hlink"/>
                                            </p:clrVal>
                                          </p:val>
                                        </p:tav>
                                      </p:tavLst>
                                    </p:anim>
                                    <p:set>
                                      <p:cBhvr>
                                        <p:cTn id="14" dur="80"/>
                                        <p:tgtEl>
                                          <p:spTgt spid="62467">
                                            <p:txEl>
                                              <p:pRg st="1" end="1"/>
                                            </p:txEl>
                                          </p:spTgt>
                                        </p:tgtEl>
                                        <p:attrNameLst>
                                          <p:attrName>fill.type</p:attrName>
                                        </p:attrNameLst>
                                      </p:cBhvr>
                                      <p:to>
                                        <p:strVal val="solid"/>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24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Building Effective Teams</a:t>
            </a:r>
            <a:endParaRPr lang="en-GB" dirty="0"/>
          </a:p>
        </p:txBody>
      </p:sp>
      <p:sp>
        <p:nvSpPr>
          <p:cNvPr id="3" name="Vertical Text Placeholder 2"/>
          <p:cNvSpPr>
            <a:spLocks noGrp="1"/>
          </p:cNvSpPr>
          <p:nvPr>
            <p:ph type="body" orient="vert" idx="1"/>
          </p:nvPr>
        </p:nvSpPr>
        <p:spPr/>
        <p:txBody>
          <a:bodyPr>
            <a:normAutofit/>
          </a:bodyPr>
          <a:lstStyle/>
          <a:p>
            <a:pPr marL="0" indent="0">
              <a:buNone/>
            </a:pPr>
            <a:r>
              <a:rPr lang="en-GB" sz="2800" dirty="0"/>
              <a:t>A team-role is a pattern of behaviour, characteristic of the way in which </a:t>
            </a:r>
            <a:r>
              <a:rPr lang="en-GB" sz="2800" dirty="0" smtClean="0"/>
              <a:t>one team </a:t>
            </a:r>
            <a:r>
              <a:rPr lang="en-GB" sz="2800" dirty="0"/>
              <a:t>member interacts with </a:t>
            </a:r>
            <a:r>
              <a:rPr lang="en-GB" sz="2800" dirty="0" smtClean="0"/>
              <a:t>another whose </a:t>
            </a:r>
            <a:r>
              <a:rPr lang="en-GB" sz="2800" dirty="0"/>
              <a:t>performance serves to </a:t>
            </a:r>
            <a:r>
              <a:rPr lang="en-GB" sz="2800" dirty="0" smtClean="0"/>
              <a:t>facilitate the </a:t>
            </a:r>
            <a:r>
              <a:rPr lang="en-GB" sz="2800" dirty="0"/>
              <a:t>progress of the team as a whole</a:t>
            </a:r>
            <a:r>
              <a:rPr lang="en-GB" sz="2800" dirty="0" smtClean="0"/>
              <a:t>.</a:t>
            </a:r>
          </a:p>
          <a:p>
            <a:pPr marL="0" indent="0">
              <a:buNone/>
            </a:pPr>
            <a:endParaRPr lang="en-GB" sz="2800" dirty="0"/>
          </a:p>
          <a:p>
            <a:r>
              <a:rPr lang="en-GB" sz="2800" i="1" dirty="0"/>
              <a:t>“No one’s perfect, but a team can be”</a:t>
            </a:r>
          </a:p>
          <a:p>
            <a:r>
              <a:rPr lang="en-GB" sz="2800" i="1" dirty="0"/>
              <a:t>“There’s no </a:t>
            </a:r>
            <a:r>
              <a:rPr lang="en-GB" sz="2800" i="1" dirty="0" smtClean="0"/>
              <a:t>‘I’ </a:t>
            </a:r>
            <a:r>
              <a:rPr lang="en-GB" sz="2800" i="1" dirty="0"/>
              <a:t>in team”</a:t>
            </a:r>
          </a:p>
          <a:p>
            <a:pPr marL="0" indent="0">
              <a:buNone/>
            </a:pPr>
            <a:endParaRPr lang="en-GB" sz="2800" dirty="0"/>
          </a:p>
        </p:txBody>
      </p:sp>
      <p:sp>
        <p:nvSpPr>
          <p:cNvPr id="4" name="Vertical Text Placeholder 3"/>
          <p:cNvSpPr>
            <a:spLocks noGrp="1"/>
          </p:cNvSpPr>
          <p:nvPr>
            <p:ph type="body" orient="vert" idx="13"/>
          </p:nvPr>
        </p:nvSpPr>
        <p:spPr/>
        <p:txBody>
          <a:bodyPr/>
          <a:lstStyle/>
          <a:p>
            <a:pPr marL="0" indent="0">
              <a:buNone/>
            </a:pPr>
            <a:r>
              <a:rPr lang="en-GB" dirty="0" smtClean="0"/>
              <a:t>Team Roles</a:t>
            </a:r>
            <a:endParaRPr lang="en-GB" dirty="0"/>
          </a:p>
        </p:txBody>
      </p:sp>
    </p:spTree>
    <p:extLst>
      <p:ext uri="{BB962C8B-B14F-4D97-AF65-F5344CB8AC3E}">
        <p14:creationId xmlns:p14="http://schemas.microsoft.com/office/powerpoint/2010/main" val="45034832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normAutofit/>
          </a:bodyPr>
          <a:lstStyle/>
          <a:p>
            <a:pPr algn="l"/>
            <a:r>
              <a:rPr lang="en-GB" sz="3600" dirty="0" smtClean="0">
                <a:solidFill>
                  <a:schemeClr val="tx2"/>
                </a:solidFill>
              </a:rPr>
              <a:t>Building Effective Teams</a:t>
            </a:r>
            <a:endParaRPr lang="en-GB" sz="3600" dirty="0">
              <a:solidFill>
                <a:schemeClr val="tx2"/>
              </a:solidFill>
            </a:endParaRPr>
          </a:p>
        </p:txBody>
      </p:sp>
      <p:sp>
        <p:nvSpPr>
          <p:cNvPr id="48131" name="Rectangle 3"/>
          <p:cNvSpPr>
            <a:spLocks noGrp="1" noChangeArrowheads="1"/>
          </p:cNvSpPr>
          <p:nvPr>
            <p:ph type="body" orient="vert" idx="1"/>
          </p:nvPr>
        </p:nvSpPr>
        <p:spPr/>
        <p:txBody>
          <a:bodyPr>
            <a:normAutofit/>
          </a:bodyPr>
          <a:lstStyle/>
          <a:p>
            <a:r>
              <a:rPr lang="en-GB" dirty="0"/>
              <a:t>Plant</a:t>
            </a:r>
          </a:p>
          <a:p>
            <a:r>
              <a:rPr lang="en-GB" dirty="0"/>
              <a:t>Resource investigator</a:t>
            </a:r>
          </a:p>
          <a:p>
            <a:r>
              <a:rPr lang="en-GB" dirty="0"/>
              <a:t>Co-ordinator</a:t>
            </a:r>
          </a:p>
          <a:p>
            <a:r>
              <a:rPr lang="en-GB" dirty="0"/>
              <a:t>Shaper</a:t>
            </a:r>
          </a:p>
          <a:p>
            <a:r>
              <a:rPr lang="en-GB" dirty="0" smtClean="0"/>
              <a:t>Monitor-evaluator</a:t>
            </a:r>
          </a:p>
          <a:p>
            <a:endParaRPr lang="en-GB" dirty="0" smtClean="0"/>
          </a:p>
          <a:p>
            <a:pPr>
              <a:buNone/>
            </a:pPr>
            <a:endParaRPr lang="en-GB" dirty="0"/>
          </a:p>
          <a:p>
            <a:endParaRPr lang="en-GB" dirty="0"/>
          </a:p>
          <a:p>
            <a:endParaRPr lang="en-GB" dirty="0"/>
          </a:p>
        </p:txBody>
      </p:sp>
      <p:sp>
        <p:nvSpPr>
          <p:cNvPr id="48132" name="Rectangle 4"/>
          <p:cNvSpPr>
            <a:spLocks noGrp="1" noChangeArrowheads="1"/>
          </p:cNvSpPr>
          <p:nvPr>
            <p:ph type="body" orient="vert" idx="13"/>
          </p:nvPr>
        </p:nvSpPr>
        <p:spPr/>
        <p:txBody>
          <a:bodyPr>
            <a:normAutofit fontScale="62500" lnSpcReduction="20000"/>
          </a:bodyPr>
          <a:lstStyle/>
          <a:p>
            <a:pPr marL="0" indent="0">
              <a:buNone/>
            </a:pPr>
            <a:r>
              <a:rPr lang="en-GB" sz="3200" dirty="0" smtClean="0"/>
              <a:t>Belbin’s 9 team roles</a:t>
            </a:r>
            <a:endParaRPr lang="en-GB" sz="3200" dirty="0"/>
          </a:p>
        </p:txBody>
      </p:sp>
      <p:pic>
        <p:nvPicPr>
          <p:cNvPr id="6" name="Picture 5" descr="belbin.bmp"/>
          <p:cNvPicPr>
            <a:picLocks noChangeAspect="1"/>
          </p:cNvPicPr>
          <p:nvPr/>
        </p:nvPicPr>
        <p:blipFill>
          <a:blip r:embed="rId3" cstate="print"/>
          <a:stretch>
            <a:fillRect/>
          </a:stretch>
        </p:blipFill>
        <p:spPr>
          <a:xfrm>
            <a:off x="5097744" y="2768348"/>
            <a:ext cx="3635896" cy="2772903"/>
          </a:xfrm>
          <a:prstGeom prst="rect">
            <a:avLst/>
          </a:prstGeom>
        </p:spPr>
      </p:pic>
    </p:spTree>
    <p:extLst>
      <p:ext uri="{BB962C8B-B14F-4D97-AF65-F5344CB8AC3E}">
        <p14:creationId xmlns:p14="http://schemas.microsoft.com/office/powerpoint/2010/main" val="1282305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 calcmode="lin" valueType="num">
                                      <p:cBhvr additive="base">
                                        <p:cTn id="7" dur="500" fill="hold"/>
                                        <p:tgtEl>
                                          <p:spTgt spid="481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81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8131">
                                            <p:txEl>
                                              <p:pRg st="1" end="1"/>
                                            </p:txEl>
                                          </p:spTgt>
                                        </p:tgtEl>
                                        <p:attrNameLst>
                                          <p:attrName>style.visibility</p:attrName>
                                        </p:attrNameLst>
                                      </p:cBhvr>
                                      <p:to>
                                        <p:strVal val="visible"/>
                                      </p:to>
                                    </p:set>
                                    <p:anim calcmode="lin" valueType="num">
                                      <p:cBhvr additive="base">
                                        <p:cTn id="13" dur="500" fill="hold"/>
                                        <p:tgtEl>
                                          <p:spTgt spid="481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813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8131">
                                            <p:txEl>
                                              <p:pRg st="2" end="2"/>
                                            </p:txEl>
                                          </p:spTgt>
                                        </p:tgtEl>
                                        <p:attrNameLst>
                                          <p:attrName>style.visibility</p:attrName>
                                        </p:attrNameLst>
                                      </p:cBhvr>
                                      <p:to>
                                        <p:strVal val="visible"/>
                                      </p:to>
                                    </p:set>
                                    <p:anim calcmode="lin" valueType="num">
                                      <p:cBhvr additive="base">
                                        <p:cTn id="19" dur="500" fill="hold"/>
                                        <p:tgtEl>
                                          <p:spTgt spid="4813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813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8131">
                                            <p:txEl>
                                              <p:pRg st="3" end="3"/>
                                            </p:txEl>
                                          </p:spTgt>
                                        </p:tgtEl>
                                        <p:attrNameLst>
                                          <p:attrName>style.visibility</p:attrName>
                                        </p:attrNameLst>
                                      </p:cBhvr>
                                      <p:to>
                                        <p:strVal val="visible"/>
                                      </p:to>
                                    </p:set>
                                    <p:anim calcmode="lin" valueType="num">
                                      <p:cBhvr additive="base">
                                        <p:cTn id="25" dur="500" fill="hold"/>
                                        <p:tgtEl>
                                          <p:spTgt spid="4813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813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8131">
                                            <p:txEl>
                                              <p:pRg st="4" end="4"/>
                                            </p:txEl>
                                          </p:spTgt>
                                        </p:tgtEl>
                                        <p:attrNameLst>
                                          <p:attrName>style.visibility</p:attrName>
                                        </p:attrNameLst>
                                      </p:cBhvr>
                                      <p:to>
                                        <p:strVal val="visible"/>
                                      </p:to>
                                    </p:set>
                                    <p:anim calcmode="lin" valueType="num">
                                      <p:cBhvr additive="base">
                                        <p:cTn id="31" dur="500" fill="hold"/>
                                        <p:tgtEl>
                                          <p:spTgt spid="4813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813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normAutofit/>
          </a:bodyPr>
          <a:lstStyle/>
          <a:p>
            <a:pPr algn="l"/>
            <a:r>
              <a:rPr lang="en-GB" sz="3600" dirty="0" smtClean="0">
                <a:solidFill>
                  <a:schemeClr val="tx2"/>
                </a:solidFill>
              </a:rPr>
              <a:t>Building Effective Teams</a:t>
            </a:r>
            <a:endParaRPr lang="en-GB" sz="3600" dirty="0">
              <a:solidFill>
                <a:schemeClr val="tx2"/>
              </a:solidFill>
            </a:endParaRPr>
          </a:p>
        </p:txBody>
      </p:sp>
      <p:sp>
        <p:nvSpPr>
          <p:cNvPr id="48131" name="Rectangle 3"/>
          <p:cNvSpPr>
            <a:spLocks noGrp="1" noChangeArrowheads="1"/>
          </p:cNvSpPr>
          <p:nvPr>
            <p:ph type="body" orient="vert" idx="1"/>
          </p:nvPr>
        </p:nvSpPr>
        <p:spPr/>
        <p:txBody>
          <a:bodyPr>
            <a:normAutofit/>
          </a:bodyPr>
          <a:lstStyle/>
          <a:p>
            <a:r>
              <a:rPr lang="en-GB" dirty="0" smtClean="0"/>
              <a:t>Implementer</a:t>
            </a:r>
            <a:endParaRPr lang="en-GB" dirty="0"/>
          </a:p>
          <a:p>
            <a:r>
              <a:rPr lang="en-GB" dirty="0" smtClean="0"/>
              <a:t>Team Worker</a:t>
            </a:r>
            <a:endParaRPr lang="en-GB" dirty="0"/>
          </a:p>
          <a:p>
            <a:r>
              <a:rPr lang="en-GB" dirty="0" smtClean="0"/>
              <a:t>Specialist</a:t>
            </a:r>
            <a:endParaRPr lang="en-GB" dirty="0"/>
          </a:p>
          <a:p>
            <a:r>
              <a:rPr lang="en-GB" dirty="0" smtClean="0"/>
              <a:t>Completer Finisher</a:t>
            </a:r>
            <a:endParaRPr lang="en-GB" dirty="0"/>
          </a:p>
          <a:p>
            <a:pPr>
              <a:buNone/>
            </a:pPr>
            <a:endParaRPr lang="en-GB" dirty="0"/>
          </a:p>
          <a:p>
            <a:endParaRPr lang="en-GB" dirty="0"/>
          </a:p>
          <a:p>
            <a:endParaRPr lang="en-GB" dirty="0"/>
          </a:p>
        </p:txBody>
      </p:sp>
      <p:sp>
        <p:nvSpPr>
          <p:cNvPr id="48132" name="Rectangle 4"/>
          <p:cNvSpPr>
            <a:spLocks noGrp="1" noChangeArrowheads="1"/>
          </p:cNvSpPr>
          <p:nvPr>
            <p:ph type="body" orient="vert" idx="13"/>
          </p:nvPr>
        </p:nvSpPr>
        <p:spPr/>
        <p:txBody>
          <a:bodyPr>
            <a:normAutofit fontScale="62500" lnSpcReduction="20000"/>
          </a:bodyPr>
          <a:lstStyle/>
          <a:p>
            <a:pPr marL="0" indent="0">
              <a:buNone/>
            </a:pPr>
            <a:r>
              <a:rPr lang="en-GB" sz="3200" dirty="0" smtClean="0"/>
              <a:t>Belbin’s 9 team roles</a:t>
            </a:r>
            <a:endParaRPr lang="en-GB" sz="3200" dirty="0"/>
          </a:p>
        </p:txBody>
      </p:sp>
      <p:pic>
        <p:nvPicPr>
          <p:cNvPr id="6" name="Picture 5" descr="belbin.bmp"/>
          <p:cNvPicPr>
            <a:picLocks noChangeAspect="1"/>
          </p:cNvPicPr>
          <p:nvPr/>
        </p:nvPicPr>
        <p:blipFill>
          <a:blip r:embed="rId3" cstate="print"/>
          <a:stretch>
            <a:fillRect/>
          </a:stretch>
        </p:blipFill>
        <p:spPr>
          <a:xfrm>
            <a:off x="5097744" y="2768348"/>
            <a:ext cx="3635896" cy="2772903"/>
          </a:xfrm>
          <a:prstGeom prst="rect">
            <a:avLst/>
          </a:prstGeom>
        </p:spPr>
      </p:pic>
    </p:spTree>
    <p:extLst>
      <p:ext uri="{BB962C8B-B14F-4D97-AF65-F5344CB8AC3E}">
        <p14:creationId xmlns:p14="http://schemas.microsoft.com/office/powerpoint/2010/main" val="1160998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 calcmode="lin" valueType="num">
                                      <p:cBhvr additive="base">
                                        <p:cTn id="7" dur="500" fill="hold"/>
                                        <p:tgtEl>
                                          <p:spTgt spid="481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81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8131">
                                            <p:txEl>
                                              <p:pRg st="1" end="1"/>
                                            </p:txEl>
                                          </p:spTgt>
                                        </p:tgtEl>
                                        <p:attrNameLst>
                                          <p:attrName>style.visibility</p:attrName>
                                        </p:attrNameLst>
                                      </p:cBhvr>
                                      <p:to>
                                        <p:strVal val="visible"/>
                                      </p:to>
                                    </p:set>
                                    <p:anim calcmode="lin" valueType="num">
                                      <p:cBhvr additive="base">
                                        <p:cTn id="13" dur="500" fill="hold"/>
                                        <p:tgtEl>
                                          <p:spTgt spid="481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813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8131">
                                            <p:txEl>
                                              <p:pRg st="2" end="2"/>
                                            </p:txEl>
                                          </p:spTgt>
                                        </p:tgtEl>
                                        <p:attrNameLst>
                                          <p:attrName>style.visibility</p:attrName>
                                        </p:attrNameLst>
                                      </p:cBhvr>
                                      <p:to>
                                        <p:strVal val="visible"/>
                                      </p:to>
                                    </p:set>
                                    <p:anim calcmode="lin" valueType="num">
                                      <p:cBhvr additive="base">
                                        <p:cTn id="19" dur="500" fill="hold"/>
                                        <p:tgtEl>
                                          <p:spTgt spid="4813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813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8131">
                                            <p:txEl>
                                              <p:pRg st="3" end="3"/>
                                            </p:txEl>
                                          </p:spTgt>
                                        </p:tgtEl>
                                        <p:attrNameLst>
                                          <p:attrName>style.visibility</p:attrName>
                                        </p:attrNameLst>
                                      </p:cBhvr>
                                      <p:to>
                                        <p:strVal val="visible"/>
                                      </p:to>
                                    </p:set>
                                    <p:anim calcmode="lin" valueType="num">
                                      <p:cBhvr additive="base">
                                        <p:cTn id="25" dur="500" fill="hold"/>
                                        <p:tgtEl>
                                          <p:spTgt spid="4813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813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chemeClr val="tx2"/>
                </a:solidFill>
              </a:rPr>
              <a:t>Activity</a:t>
            </a:r>
            <a:r>
              <a:rPr lang="en-GB" dirty="0" smtClean="0"/>
              <a:t> </a:t>
            </a:r>
            <a:endParaRPr lang="en-GB" dirty="0"/>
          </a:p>
        </p:txBody>
      </p:sp>
      <p:sp>
        <p:nvSpPr>
          <p:cNvPr id="3" name="Content Placeholder 2"/>
          <p:cNvSpPr>
            <a:spLocks noGrp="1"/>
          </p:cNvSpPr>
          <p:nvPr>
            <p:ph type="body" orient="vert" idx="1"/>
          </p:nvPr>
        </p:nvSpPr>
        <p:spPr/>
        <p:txBody>
          <a:bodyPr>
            <a:normAutofit fontScale="85000" lnSpcReduction="10000"/>
          </a:bodyPr>
          <a:lstStyle/>
          <a:p>
            <a:endParaRPr lang="en-GB" dirty="0" smtClean="0"/>
          </a:p>
          <a:p>
            <a:r>
              <a:rPr lang="en-GB" dirty="0" smtClean="0"/>
              <a:t>Lets watch the clip and review Belbin’s team roles</a:t>
            </a:r>
          </a:p>
          <a:p>
            <a:endParaRPr lang="en-GB" dirty="0" smtClean="0"/>
          </a:p>
          <a:p>
            <a:r>
              <a:rPr lang="en-GB" dirty="0" smtClean="0"/>
              <a:t>Consider which one best describes you?</a:t>
            </a:r>
          </a:p>
          <a:p>
            <a:r>
              <a:rPr lang="en-GB" dirty="0" smtClean="0"/>
              <a:t>Write it down, you need to remember it for </a:t>
            </a:r>
            <a:r>
              <a:rPr lang="en-GB" dirty="0" smtClean="0"/>
              <a:t>tutorial</a:t>
            </a:r>
            <a:endParaRPr lang="en-GB" dirty="0" smtClean="0"/>
          </a:p>
          <a:p>
            <a:endParaRPr lang="en-GB" dirty="0" smtClean="0"/>
          </a:p>
          <a:p>
            <a:pPr>
              <a:buNone/>
            </a:pPr>
            <a:r>
              <a:rPr lang="en-GB" dirty="0" smtClean="0">
                <a:hlinkClick r:id="rId3"/>
              </a:rPr>
              <a:t>http://youtu.be/B5oB8PhS64Q</a:t>
            </a:r>
            <a:endParaRPr lang="en-GB" dirty="0" smtClean="0"/>
          </a:p>
          <a:p>
            <a:pPr>
              <a:buNone/>
            </a:pPr>
            <a:endParaRPr lang="en-GB" dirty="0"/>
          </a:p>
        </p:txBody>
      </p:sp>
    </p:spTree>
    <p:extLst>
      <p:ext uri="{BB962C8B-B14F-4D97-AF65-F5344CB8AC3E}">
        <p14:creationId xmlns:p14="http://schemas.microsoft.com/office/powerpoint/2010/main" val="362259123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2"/>
          <p:cNvSpPr txBox="1">
            <a:spLocks noChangeArrowheads="1"/>
          </p:cNvSpPr>
          <p:nvPr/>
        </p:nvSpPr>
        <p:spPr bwMode="auto">
          <a:xfrm>
            <a:off x="280988" y="5859463"/>
            <a:ext cx="8534400" cy="553998"/>
          </a:xfrm>
          <a:prstGeom prst="rect">
            <a:avLst/>
          </a:prstGeom>
          <a:noFill/>
          <a:ln w="9525">
            <a:noFill/>
            <a:miter lim="800000"/>
            <a:headEnd/>
            <a:tailEnd/>
          </a:ln>
          <a:effectLst/>
        </p:spPr>
        <p:txBody>
          <a:bodyPr>
            <a:spAutoFit/>
          </a:bodyPr>
          <a:lstStyle/>
          <a:p>
            <a:pPr eaLnBrk="0" hangingPunct="0">
              <a:spcBef>
                <a:spcPct val="50000"/>
              </a:spcBef>
            </a:pPr>
            <a:r>
              <a:rPr lang="en-GB" sz="1200" dirty="0"/>
              <a:t>Table 9.1 </a:t>
            </a:r>
            <a:r>
              <a:rPr lang="en-GB" dirty="0"/>
              <a:t> </a:t>
            </a:r>
            <a:r>
              <a:rPr lang="en-GB" dirty="0" err="1"/>
              <a:t>Belbin’s</a:t>
            </a:r>
            <a:r>
              <a:rPr lang="en-GB" dirty="0"/>
              <a:t> evolved nine team </a:t>
            </a:r>
            <a:r>
              <a:rPr lang="en-GB" dirty="0" smtClean="0"/>
              <a:t>roles</a:t>
            </a:r>
          </a:p>
          <a:p>
            <a:pPr eaLnBrk="0" hangingPunct="0">
              <a:spcBef>
                <a:spcPct val="50000"/>
              </a:spcBef>
            </a:pPr>
            <a:r>
              <a:rPr lang="en-GB" sz="800" i="1" dirty="0" smtClean="0"/>
              <a:t>Source</a:t>
            </a:r>
            <a:r>
              <a:rPr lang="en-GB" sz="800" dirty="0"/>
              <a:t>: </a:t>
            </a:r>
            <a:r>
              <a:rPr lang="en-GB" sz="800" dirty="0" err="1"/>
              <a:t>Belbin</a:t>
            </a:r>
            <a:r>
              <a:rPr lang="en-GB" sz="800" dirty="0"/>
              <a:t>, R. M. </a:t>
            </a:r>
            <a:r>
              <a:rPr lang="en-GB" sz="800" i="1" dirty="0"/>
              <a:t>Team Roles at Work</a:t>
            </a:r>
            <a:r>
              <a:rPr lang="en-GB" sz="800" dirty="0"/>
              <a:t>, Butterworth-Heinemann (a division of Reed Elsevier UK Ltd) and </a:t>
            </a:r>
            <a:r>
              <a:rPr lang="en-GB" sz="800" dirty="0" err="1"/>
              <a:t>Belbin</a:t>
            </a:r>
            <a:r>
              <a:rPr lang="en-GB" sz="800" dirty="0"/>
              <a:t> Associates (1993), p. 23. Reproduced with permission</a:t>
            </a:r>
          </a:p>
        </p:txBody>
      </p:sp>
      <p:pic>
        <p:nvPicPr>
          <p:cNvPr id="4100" name="Picture 4" descr="O:\Graphics\Powerpoint\PE_UK\PE254-Mullins\Final files\GIF\ch09\M09NT001.gif"/>
          <p:cNvPicPr>
            <a:picLocks noChangeAspect="1" noChangeArrowheads="1"/>
          </p:cNvPicPr>
          <p:nvPr/>
        </p:nvPicPr>
        <p:blipFill>
          <a:blip r:embed="rId3" cstate="print"/>
          <a:srcRect/>
          <a:stretch>
            <a:fillRect/>
          </a:stretch>
        </p:blipFill>
        <p:spPr bwMode="auto">
          <a:xfrm>
            <a:off x="677863" y="360363"/>
            <a:ext cx="7794625" cy="5445125"/>
          </a:xfrm>
          <a:prstGeom prst="rect">
            <a:avLst/>
          </a:prstGeom>
          <a:noFill/>
        </p:spPr>
      </p:pic>
    </p:spTree>
    <p:extLst>
      <p:ext uri="{BB962C8B-B14F-4D97-AF65-F5344CB8AC3E}">
        <p14:creationId xmlns:p14="http://schemas.microsoft.com/office/powerpoint/2010/main" val="306306023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886</TotalTime>
  <Words>2275</Words>
  <Application>Microsoft Office PowerPoint</Application>
  <PresentationFormat>On-screen Show (4:3)</PresentationFormat>
  <Paragraphs>359</Paragraphs>
  <Slides>29</Slides>
  <Notes>26</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29</vt:i4>
      </vt:variant>
    </vt:vector>
  </HeadingPairs>
  <TitlesOfParts>
    <vt:vector size="35" baseType="lpstr">
      <vt:lpstr>Arial</vt:lpstr>
      <vt:lpstr>Calibri</vt:lpstr>
      <vt:lpstr>Myriad Pro</vt:lpstr>
      <vt:lpstr>Tahoma</vt:lpstr>
      <vt:lpstr>Office Theme</vt:lpstr>
      <vt:lpstr>20140311PresentationUWTSDTemplate</vt:lpstr>
      <vt:lpstr>Introducing the Modern Workplace: Groups and Teams </vt:lpstr>
      <vt:lpstr>PowerPoint Presentation</vt:lpstr>
      <vt:lpstr>Session Overview</vt:lpstr>
      <vt:lpstr>1. Definition of a work group or team</vt:lpstr>
      <vt:lpstr>1. Definition of a work group or team </vt:lpstr>
      <vt:lpstr>1. Definition of a work group or team </vt:lpstr>
      <vt:lpstr>1. Definition of a work group or team </vt:lpstr>
      <vt:lpstr>1. Definition of a work group or team </vt:lpstr>
      <vt:lpstr>1. Definition of a work group or team </vt:lpstr>
      <vt:lpstr>1. Definition of a work group or team </vt:lpstr>
      <vt:lpstr>1. Definition of a work group or team </vt:lpstr>
      <vt:lpstr>Why do we need teams?</vt:lpstr>
      <vt:lpstr>Why do we need teams?</vt:lpstr>
      <vt:lpstr>Group cohesiveness and performance </vt:lpstr>
      <vt:lpstr>Group cohesiveness and performance</vt:lpstr>
      <vt:lpstr>Group cohesiveness and performance</vt:lpstr>
      <vt:lpstr>Group cohesiveness and performance</vt:lpstr>
      <vt:lpstr>Group cohesiveness and performance</vt:lpstr>
      <vt:lpstr>Group cohesiveness and performance</vt:lpstr>
      <vt:lpstr>Group cohesiveness and performance</vt:lpstr>
      <vt:lpstr>Building effective teams</vt:lpstr>
      <vt:lpstr>Building effective teams</vt:lpstr>
      <vt:lpstr>Building effective teams</vt:lpstr>
      <vt:lpstr>PowerPoint Presentation</vt:lpstr>
      <vt:lpstr>Building Effective Teams</vt:lpstr>
      <vt:lpstr>Building Effective Teams</vt:lpstr>
      <vt:lpstr>Building Effective Teams</vt:lpstr>
      <vt:lpstr>Activity </vt:lpstr>
      <vt:lpstr>PowerPoint Presentation</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and Organisational Behaviour</dc:title>
  <dc:creator>Michael Davies</dc:creator>
  <cp:lastModifiedBy>Julie Potter</cp:lastModifiedBy>
  <cp:revision>63</cp:revision>
  <cp:lastPrinted>2016-09-21T09:47:29Z</cp:lastPrinted>
  <dcterms:created xsi:type="dcterms:W3CDTF">2011-09-23T09:02:53Z</dcterms:created>
  <dcterms:modified xsi:type="dcterms:W3CDTF">2017-11-12T19:30:07Z</dcterms:modified>
</cp:coreProperties>
</file>