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notesMasterIdLst>
    <p:notesMasterId r:id="rId30"/>
  </p:notesMasterIdLst>
  <p:sldIdLst>
    <p:sldId id="256" r:id="rId5"/>
    <p:sldId id="257"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5" r:id="rId20"/>
    <p:sldId id="276" r:id="rId21"/>
    <p:sldId id="277" r:id="rId22"/>
    <p:sldId id="278" r:id="rId23"/>
    <p:sldId id="284" r:id="rId24"/>
    <p:sldId id="279" r:id="rId25"/>
    <p:sldId id="280" r:id="rId26"/>
    <p:sldId id="281" r:id="rId27"/>
    <p:sldId id="285"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CEA770-6589-4C0C-9665-8B302777E587}" v="60" dt="2024-01-21T19:39:18.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7698" autoAdjust="0"/>
  </p:normalViewPr>
  <p:slideViewPr>
    <p:cSldViewPr snapToGrid="0">
      <p:cViewPr varScale="1">
        <p:scale>
          <a:sx n="85" d="100"/>
          <a:sy n="85" d="100"/>
        </p:scale>
        <p:origin x="2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F5E257-379A-41DA-B365-6F4A22555F2D}" type="datetimeFigureOut">
              <a:rPr lang="en-US" smtClean="0"/>
              <a:t>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9A1FED-542C-4D91-B2A2-725B19D1B5A3}" type="slidenum">
              <a:rPr lang="en-US" smtClean="0"/>
              <a:t>‹#›</a:t>
            </a:fld>
            <a:endParaRPr lang="en-US"/>
          </a:p>
        </p:txBody>
      </p:sp>
    </p:spTree>
    <p:extLst>
      <p:ext uri="{BB962C8B-B14F-4D97-AF65-F5344CB8AC3E}">
        <p14:creationId xmlns:p14="http://schemas.microsoft.com/office/powerpoint/2010/main" val="1361106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A9A1FED-542C-4D91-B2A2-725B19D1B5A3}" type="slidenum">
              <a:rPr lang="en-US" smtClean="0"/>
              <a:t>11</a:t>
            </a:fld>
            <a:endParaRPr lang="en-US"/>
          </a:p>
        </p:txBody>
      </p:sp>
    </p:spTree>
    <p:extLst>
      <p:ext uri="{BB962C8B-B14F-4D97-AF65-F5344CB8AC3E}">
        <p14:creationId xmlns:p14="http://schemas.microsoft.com/office/powerpoint/2010/main" val="2719692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899273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81195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890097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2006882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647291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447745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1827705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3934277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282652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2379531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8CD94043-BCC5-4ABE-978D-FBD4768DEC15}" type="datetimeFigureOut">
              <a:rPr lang="en-US" smtClean="0"/>
              <a:t>1/26/2024</a:t>
            </a:fld>
            <a:endParaRPr lang="en-US"/>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64E33F9B-BBD3-4A0F-BAB9-560CD65CF3DD}" type="slidenum">
              <a:rPr lang="en-US" smtClean="0"/>
              <a:t>‹#›</a:t>
            </a:fld>
            <a:endParaRPr lang="en-US"/>
          </a:p>
        </p:txBody>
      </p:sp>
    </p:spTree>
    <p:extLst>
      <p:ext uri="{BB962C8B-B14F-4D97-AF65-F5344CB8AC3E}">
        <p14:creationId xmlns:p14="http://schemas.microsoft.com/office/powerpoint/2010/main" val="1967322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D94043-BCC5-4ABE-978D-FBD4768DEC15}" type="datetimeFigureOut">
              <a:rPr lang="en-US" smtClean="0"/>
              <a:t>1/26/2024</a:t>
            </a:fld>
            <a:endParaRPr lang="en-US"/>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E33F9B-BBD3-4A0F-BAB9-560CD65CF3DD}" type="slidenum">
              <a:rPr lang="en-US" smtClean="0"/>
              <a:t>‹#›</a:t>
            </a:fld>
            <a:endParaRPr 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231595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4.xml"/><Relationship Id="rId1" Type="http://schemas.openxmlformats.org/officeDocument/2006/relationships/video" Target="https://www.youtube.com/embed/mQtLOu99BfE?start=98&amp;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reggiochildren.it/en/rc/ateliers/" TargetMode="External"/><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4.xml"/><Relationship Id="rId1" Type="http://schemas.openxmlformats.org/officeDocument/2006/relationships/video" Target="https://www.youtube.com/embed/ODA9qAsRB80?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www.reggiochildren.it/en/reggio-emilia-approach/loris-malaguzzi/" TargetMode="External"/><Relationship Id="rId2" Type="http://schemas.openxmlformats.org/officeDocument/2006/relationships/hyperlink" Target="https://reggioemilia2015.weebly.com/the-100-languages.html" TargetMode="External"/><Relationship Id="rId1" Type="http://schemas.openxmlformats.org/officeDocument/2006/relationships/slideLayout" Target="../slideLayouts/slideLayout2.xml"/><Relationship Id="rId5" Type="http://schemas.openxmlformats.org/officeDocument/2006/relationships/hyperlink" Target="https://www.reggiochildren.it/en/rc/ateliers/" TargetMode="External"/><Relationship Id="rId4" Type="http://schemas.openxmlformats.org/officeDocument/2006/relationships/hyperlink" Target="https://www.youtube.com/watch?v=ODA9qAsRB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0252E-FF9D-BE92-A5DE-BB5BB27DAC1B}"/>
              </a:ext>
            </a:extLst>
          </p:cNvPr>
          <p:cNvSpPr>
            <a:spLocks noGrp="1"/>
          </p:cNvSpPr>
          <p:nvPr>
            <p:ph type="ctrTitle"/>
          </p:nvPr>
        </p:nvSpPr>
        <p:spPr/>
        <p:txBody>
          <a:bodyPr/>
          <a:lstStyle/>
          <a:p>
            <a:r>
              <a:rPr lang="en-GB" dirty="0">
                <a:solidFill>
                  <a:srgbClr val="0070C0"/>
                </a:solidFill>
              </a:rPr>
              <a:t>Reggio Emelia Approach</a:t>
            </a:r>
            <a:br>
              <a:rPr lang="en-GB" dirty="0"/>
            </a:br>
            <a:endParaRPr lang="en-US" dirty="0"/>
          </a:p>
        </p:txBody>
      </p:sp>
      <p:sp>
        <p:nvSpPr>
          <p:cNvPr id="3" name="Subtitle 2">
            <a:extLst>
              <a:ext uri="{FF2B5EF4-FFF2-40B4-BE49-F238E27FC236}">
                <a16:creationId xmlns:a16="http://schemas.microsoft.com/office/drawing/2014/main" id="{47CB1901-4FDC-92BC-6A04-9376A4CA528D}"/>
              </a:ext>
            </a:extLst>
          </p:cNvPr>
          <p:cNvSpPr>
            <a:spLocks noGrp="1"/>
          </p:cNvSpPr>
          <p:nvPr>
            <p:ph type="subTitle" idx="1"/>
          </p:nvPr>
        </p:nvSpPr>
        <p:spPr/>
        <p:txBody>
          <a:bodyPr/>
          <a:lstStyle/>
          <a:p>
            <a:r>
              <a:rPr lang="en-GB" dirty="0">
                <a:solidFill>
                  <a:srgbClr val="0070C0"/>
                </a:solidFill>
              </a:rPr>
              <a:t>The Hundred languages</a:t>
            </a:r>
          </a:p>
          <a:p>
            <a:r>
              <a:rPr lang="en-GB" dirty="0">
                <a:solidFill>
                  <a:srgbClr val="0070C0"/>
                </a:solidFill>
              </a:rPr>
              <a:t>‘a child has 100 ways of interpreting the world’</a:t>
            </a:r>
            <a:endParaRPr lang="en-US" dirty="0">
              <a:solidFill>
                <a:srgbClr val="0070C0"/>
              </a:solidFill>
            </a:endParaRPr>
          </a:p>
        </p:txBody>
      </p:sp>
    </p:spTree>
    <p:extLst>
      <p:ext uri="{BB962C8B-B14F-4D97-AF65-F5344CB8AC3E}">
        <p14:creationId xmlns:p14="http://schemas.microsoft.com/office/powerpoint/2010/main" val="660102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D087-24AB-C262-87E3-3E6E4AEA55DB}"/>
              </a:ext>
            </a:extLst>
          </p:cNvPr>
          <p:cNvSpPr>
            <a:spLocks noGrp="1"/>
          </p:cNvSpPr>
          <p:nvPr>
            <p:ph type="title"/>
          </p:nvPr>
        </p:nvSpPr>
        <p:spPr>
          <a:xfrm>
            <a:off x="838200" y="178859"/>
            <a:ext cx="10515600" cy="1325563"/>
          </a:xfrm>
        </p:spPr>
        <p:txBody>
          <a:bodyPr>
            <a:normAutofit/>
          </a:bodyPr>
          <a:lstStyle/>
          <a:p>
            <a:r>
              <a:rPr lang="en-GB" sz="4000" dirty="0">
                <a:solidFill>
                  <a:srgbClr val="0070C0"/>
                </a:solidFill>
              </a:rPr>
              <a:t>The 100 languages</a:t>
            </a:r>
            <a:endParaRPr lang="en-US" sz="4000" dirty="0">
              <a:solidFill>
                <a:srgbClr val="0070C0"/>
              </a:solidFill>
            </a:endParaRPr>
          </a:p>
        </p:txBody>
      </p:sp>
      <p:sp>
        <p:nvSpPr>
          <p:cNvPr id="3" name="Content Placeholder 2">
            <a:extLst>
              <a:ext uri="{FF2B5EF4-FFF2-40B4-BE49-F238E27FC236}">
                <a16:creationId xmlns:a16="http://schemas.microsoft.com/office/drawing/2014/main" id="{BF933CD8-1296-9865-8E36-42A8F47E8096}"/>
              </a:ext>
            </a:extLst>
          </p:cNvPr>
          <p:cNvSpPr>
            <a:spLocks noGrp="1"/>
          </p:cNvSpPr>
          <p:nvPr>
            <p:ph idx="1"/>
          </p:nvPr>
        </p:nvSpPr>
        <p:spPr>
          <a:xfrm>
            <a:off x="838201" y="1825626"/>
            <a:ext cx="3343940" cy="3526096"/>
          </a:xfrm>
        </p:spPr>
        <p:txBody>
          <a:bodyPr>
            <a:normAutofit/>
          </a:bodyPr>
          <a:lstStyle/>
          <a:p>
            <a:r>
              <a:rPr lang="en-US" sz="2000" b="0" i="0" dirty="0">
                <a:solidFill>
                  <a:srgbClr val="0070C0"/>
                </a:solidFill>
                <a:effectLst/>
                <a:latin typeface="Calibri" panose="020F0502020204030204" pitchFamily="34" charset="0"/>
                <a:cs typeface="Calibri" panose="020F0502020204030204" pitchFamily="34" charset="0"/>
              </a:rPr>
              <a:t>The Hundred Languages are often expressed through "drawings, sculpting, dramatic play, writing and painting.“ Loris Malaguzzi</a:t>
            </a:r>
          </a:p>
          <a:p>
            <a:r>
              <a:rPr lang="en-GB" sz="2000" dirty="0">
                <a:solidFill>
                  <a:srgbClr val="0070C0"/>
                </a:solidFill>
                <a:latin typeface="Calibri" panose="020F0502020204030204" pitchFamily="34" charset="0"/>
                <a:cs typeface="Calibri" panose="020F0502020204030204" pitchFamily="34" charset="0"/>
              </a:rPr>
              <a:t>In solidarity with learning </a:t>
            </a:r>
          </a:p>
          <a:p>
            <a:r>
              <a:rPr lang="en-GB" sz="2000" dirty="0">
                <a:solidFill>
                  <a:srgbClr val="0070C0"/>
                </a:solidFill>
                <a:latin typeface="Calibri" panose="020F0502020204030204" pitchFamily="34" charset="0"/>
                <a:cs typeface="Calibri" panose="020F0502020204030204" pitchFamily="34" charset="0"/>
              </a:rPr>
              <a:t>Recognises values to start with (doesn’t tell us how to teach)</a:t>
            </a:r>
          </a:p>
          <a:p>
            <a:pPr marL="0" indent="0">
              <a:buNone/>
            </a:pPr>
            <a:r>
              <a:rPr lang="en-GB" sz="2000" dirty="0">
                <a:solidFill>
                  <a:srgbClr val="0070C0"/>
                </a:solidFill>
                <a:latin typeface="Calibri" panose="020F0502020204030204" pitchFamily="34" charset="0"/>
                <a:cs typeface="Calibri" panose="020F0502020204030204" pitchFamily="34" charset="0"/>
              </a:rPr>
              <a:t>(Reggio children, 2022)</a:t>
            </a:r>
            <a:endParaRPr lang="en-US" sz="2000" dirty="0">
              <a:solidFill>
                <a:srgbClr val="0070C0"/>
              </a:solidFill>
              <a:latin typeface="Calibri" panose="020F0502020204030204" pitchFamily="34" charset="0"/>
              <a:cs typeface="Calibri" panose="020F0502020204030204" pitchFamily="34" charset="0"/>
            </a:endParaRPr>
          </a:p>
          <a:p>
            <a:endParaRPr lang="en-US" sz="2000" dirty="0">
              <a:solidFill>
                <a:srgbClr val="0070C0"/>
              </a:solidFill>
              <a:latin typeface="Calibri" panose="020F0502020204030204" pitchFamily="34" charset="0"/>
              <a:cs typeface="Calibri" panose="020F0502020204030204" pitchFamily="34" charset="0"/>
            </a:endParaRPr>
          </a:p>
        </p:txBody>
      </p:sp>
      <p:pic>
        <p:nvPicPr>
          <p:cNvPr id="1026" name="Picture 2" descr="Image preview">
            <a:extLst>
              <a:ext uri="{FF2B5EF4-FFF2-40B4-BE49-F238E27FC236}">
                <a16:creationId xmlns:a16="http://schemas.microsoft.com/office/drawing/2014/main" id="{5F14176B-81E5-9567-6810-76EFBD8C79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078" r="21358" b="13704"/>
          <a:stretch/>
        </p:blipFill>
        <p:spPr bwMode="auto">
          <a:xfrm>
            <a:off x="4581389" y="1316566"/>
            <a:ext cx="2260515" cy="422486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cture">
            <a:extLst>
              <a:ext uri="{FF2B5EF4-FFF2-40B4-BE49-F238E27FC236}">
                <a16:creationId xmlns:a16="http://schemas.microsoft.com/office/drawing/2014/main" id="{AB130E51-BDBC-04C5-24AA-8B389247CA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5766" y="303486"/>
            <a:ext cx="3954768" cy="52823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890732D-466A-92C0-514A-B4F680337F47}"/>
              </a:ext>
            </a:extLst>
          </p:cNvPr>
          <p:cNvSpPr txBox="1"/>
          <p:nvPr/>
        </p:nvSpPr>
        <p:spPr>
          <a:xfrm>
            <a:off x="9482510" y="24970"/>
            <a:ext cx="1533881" cy="307777"/>
          </a:xfrm>
          <a:prstGeom prst="rect">
            <a:avLst/>
          </a:prstGeom>
          <a:noFill/>
        </p:spPr>
        <p:txBody>
          <a:bodyPr wrap="none" rtlCol="0">
            <a:spAutoFit/>
          </a:bodyPr>
          <a:lstStyle/>
          <a:p>
            <a:r>
              <a:rPr lang="en-GB" sz="1400" dirty="0">
                <a:solidFill>
                  <a:srgbClr val="0070C0"/>
                </a:solidFill>
              </a:rPr>
              <a:t>(weebly.com, </a:t>
            </a:r>
            <a:r>
              <a:rPr lang="en-GB" sz="1400" dirty="0" err="1">
                <a:solidFill>
                  <a:srgbClr val="0070C0"/>
                </a:solidFill>
              </a:rPr>
              <a:t>nd</a:t>
            </a:r>
            <a:r>
              <a:rPr lang="en-GB" sz="1400" dirty="0">
                <a:solidFill>
                  <a:srgbClr val="0070C0"/>
                </a:solidFill>
              </a:rPr>
              <a:t>)</a:t>
            </a:r>
            <a:endParaRPr lang="en-US" sz="1400" dirty="0">
              <a:solidFill>
                <a:srgbClr val="0070C0"/>
              </a:solidFill>
            </a:endParaRPr>
          </a:p>
        </p:txBody>
      </p:sp>
    </p:spTree>
    <p:extLst>
      <p:ext uri="{BB962C8B-B14F-4D97-AF65-F5344CB8AC3E}">
        <p14:creationId xmlns:p14="http://schemas.microsoft.com/office/powerpoint/2010/main" val="1835828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9126A-1BAE-1731-FF0B-5D70FE05DD67}"/>
              </a:ext>
            </a:extLst>
          </p:cNvPr>
          <p:cNvSpPr>
            <a:spLocks noGrp="1"/>
          </p:cNvSpPr>
          <p:nvPr>
            <p:ph type="title"/>
          </p:nvPr>
        </p:nvSpPr>
        <p:spPr/>
        <p:txBody>
          <a:bodyPr>
            <a:normAutofit/>
          </a:bodyPr>
          <a:lstStyle/>
          <a:p>
            <a:br>
              <a:rPr lang="en-GB" sz="4000" dirty="0">
                <a:latin typeface="Calibri" panose="020F0502020204030204" pitchFamily="34" charset="0"/>
                <a:cs typeface="Calibri" panose="020F0502020204030204" pitchFamily="34" charset="0"/>
              </a:rPr>
            </a:br>
            <a:r>
              <a:rPr lang="en-GB" sz="4000" dirty="0">
                <a:solidFill>
                  <a:srgbClr val="0070C0"/>
                </a:solidFill>
                <a:latin typeface="Calibri" panose="020F0502020204030204" pitchFamily="34" charset="0"/>
                <a:cs typeface="Calibri" panose="020F0502020204030204" pitchFamily="34" charset="0"/>
              </a:rPr>
              <a:t>How it works</a:t>
            </a:r>
            <a:endParaRPr lang="en-US" sz="4000" dirty="0">
              <a:solidFill>
                <a:srgbClr val="0070C0"/>
              </a:solidFill>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7E80D9CD-BA81-392E-7F32-8C6C5F88BEF7}"/>
              </a:ext>
            </a:extLst>
          </p:cNvPr>
          <p:cNvSpPr>
            <a:spLocks noGrp="1"/>
          </p:cNvSpPr>
          <p:nvPr>
            <p:ph sz="half" idx="2"/>
          </p:nvPr>
        </p:nvSpPr>
        <p:spPr/>
        <p:txBody>
          <a:bodyPr/>
          <a:lstStyle/>
          <a:p>
            <a:r>
              <a:rPr lang="en-GB" dirty="0">
                <a:solidFill>
                  <a:srgbClr val="0070C0"/>
                </a:solidFill>
                <a:latin typeface="Calibri" panose="020F0502020204030204" pitchFamily="34" charset="0"/>
                <a:cs typeface="Calibri" panose="020F0502020204030204" pitchFamily="34" charset="0"/>
              </a:rPr>
              <a:t>Documentation = strategy</a:t>
            </a:r>
          </a:p>
          <a:p>
            <a:r>
              <a:rPr lang="en-GB" dirty="0">
                <a:solidFill>
                  <a:srgbClr val="0070C0"/>
                </a:solidFill>
                <a:latin typeface="Calibri" panose="020F0502020204030204" pitchFamily="34" charset="0"/>
                <a:cs typeface="Calibri" panose="020F0502020204030204" pitchFamily="34" charset="0"/>
              </a:rPr>
              <a:t>Environment = third educator</a:t>
            </a:r>
          </a:p>
          <a:p>
            <a:r>
              <a:rPr lang="en-GB" dirty="0">
                <a:solidFill>
                  <a:srgbClr val="0070C0"/>
                </a:solidFill>
                <a:latin typeface="Calibri" panose="020F0502020204030204" pitchFamily="34" charset="0"/>
                <a:cs typeface="Calibri" panose="020F0502020204030204" pitchFamily="34" charset="0"/>
              </a:rPr>
              <a:t>Participation = relationship and learning</a:t>
            </a:r>
          </a:p>
          <a:p>
            <a:r>
              <a:rPr lang="en-GB" dirty="0">
                <a:solidFill>
                  <a:srgbClr val="0070C0"/>
                </a:solidFill>
                <a:latin typeface="Calibri" panose="020F0502020204030204" pitchFamily="34" charset="0"/>
                <a:cs typeface="Calibri" panose="020F0502020204030204" pitchFamily="34" charset="0"/>
              </a:rPr>
              <a:t>Child image = social image and research </a:t>
            </a:r>
            <a:endParaRPr lang="en-US" dirty="0">
              <a:solidFill>
                <a:srgbClr val="0070C0"/>
              </a:solidFill>
              <a:latin typeface="Calibri" panose="020F0502020204030204" pitchFamily="34" charset="0"/>
              <a:cs typeface="Calibri" panose="020F0502020204030204" pitchFamily="34" charset="0"/>
            </a:endParaRPr>
          </a:p>
        </p:txBody>
      </p:sp>
      <p:pic>
        <p:nvPicPr>
          <p:cNvPr id="7" name="Online Media 6" title="RPNS: The 100 Languages of Children">
            <a:hlinkClick r:id="" action="ppaction://media"/>
            <a:extLst>
              <a:ext uri="{FF2B5EF4-FFF2-40B4-BE49-F238E27FC236}">
                <a16:creationId xmlns:a16="http://schemas.microsoft.com/office/drawing/2014/main" id="{31776FDE-F5A4-9001-DBBB-AF2641CE1B84}"/>
              </a:ext>
            </a:extLst>
          </p:cNvPr>
          <p:cNvPicPr>
            <a:picLocks noRot="1" noChangeAspect="1"/>
          </p:cNvPicPr>
          <p:nvPr>
            <a:videoFile r:link="rId1"/>
          </p:nvPr>
        </p:nvPicPr>
        <p:blipFill>
          <a:blip r:embed="rId3"/>
          <a:stretch>
            <a:fillRect/>
          </a:stretch>
        </p:blipFill>
        <p:spPr>
          <a:xfrm>
            <a:off x="757494" y="1942398"/>
            <a:ext cx="5262307" cy="2973203"/>
          </a:xfrm>
          <a:prstGeom prst="rect">
            <a:avLst/>
          </a:prstGeom>
        </p:spPr>
      </p:pic>
    </p:spTree>
    <p:extLst>
      <p:ext uri="{BB962C8B-B14F-4D97-AF65-F5344CB8AC3E}">
        <p14:creationId xmlns:p14="http://schemas.microsoft.com/office/powerpoint/2010/main" val="1157098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98C29-2FF6-593D-A0C0-7891227ECEC3}"/>
              </a:ext>
            </a:extLst>
          </p:cNvPr>
          <p:cNvSpPr>
            <a:spLocks noGrp="1"/>
          </p:cNvSpPr>
          <p:nvPr>
            <p:ph type="title"/>
          </p:nvPr>
        </p:nvSpPr>
        <p:spPr/>
        <p:txBody>
          <a:bodyPr/>
          <a:lstStyle/>
          <a:p>
            <a:r>
              <a:rPr lang="en-GB" sz="4000" dirty="0">
                <a:solidFill>
                  <a:srgbClr val="0070C0"/>
                </a:solidFill>
              </a:rPr>
              <a:t>Moira Nicolosi</a:t>
            </a:r>
            <a:br>
              <a:rPr lang="en-GB" dirty="0">
                <a:solidFill>
                  <a:srgbClr val="0070C0"/>
                </a:solidFill>
              </a:rPr>
            </a:br>
            <a:r>
              <a:rPr lang="en-GB" sz="2400" dirty="0">
                <a:solidFill>
                  <a:srgbClr val="0070C0"/>
                </a:solidFill>
              </a:rPr>
              <a:t>Co-Ordinator for Reggio Preschool</a:t>
            </a:r>
            <a:endParaRPr lang="en-US" dirty="0">
              <a:solidFill>
                <a:srgbClr val="0070C0"/>
              </a:solidFill>
            </a:endParaRPr>
          </a:p>
        </p:txBody>
      </p:sp>
      <p:sp>
        <p:nvSpPr>
          <p:cNvPr id="4" name="Content Placeholder 3">
            <a:extLst>
              <a:ext uri="{FF2B5EF4-FFF2-40B4-BE49-F238E27FC236}">
                <a16:creationId xmlns:a16="http://schemas.microsoft.com/office/drawing/2014/main" id="{DF6322E3-D2F2-B0F5-1522-CB5B43D99C91}"/>
              </a:ext>
            </a:extLst>
          </p:cNvPr>
          <p:cNvSpPr>
            <a:spLocks noGrp="1"/>
          </p:cNvSpPr>
          <p:nvPr>
            <p:ph sz="half" idx="2"/>
          </p:nvPr>
        </p:nvSpPr>
        <p:spPr>
          <a:xfrm>
            <a:off x="838200" y="1825625"/>
            <a:ext cx="10515600" cy="4351338"/>
          </a:xfrm>
        </p:spPr>
        <p:txBody>
          <a:bodyPr/>
          <a:lstStyle/>
          <a:p>
            <a:r>
              <a:rPr lang="en-GB" dirty="0">
                <a:solidFill>
                  <a:srgbClr val="0070C0"/>
                </a:solidFill>
              </a:rPr>
              <a:t>‘The image of the child and the idea of learning is built between differences and subjectivities’.</a:t>
            </a:r>
          </a:p>
          <a:p>
            <a:pPr marL="0" indent="0">
              <a:buNone/>
            </a:pPr>
            <a:r>
              <a:rPr lang="en-GB" dirty="0">
                <a:solidFill>
                  <a:srgbClr val="0070C0"/>
                </a:solidFill>
              </a:rPr>
              <a:t>(Nicolosi, 2023)</a:t>
            </a:r>
            <a:endParaRPr lang="en-US" dirty="0">
              <a:solidFill>
                <a:srgbClr val="0070C0"/>
              </a:solidFill>
            </a:endParaRPr>
          </a:p>
        </p:txBody>
      </p:sp>
    </p:spTree>
    <p:extLst>
      <p:ext uri="{BB962C8B-B14F-4D97-AF65-F5344CB8AC3E}">
        <p14:creationId xmlns:p14="http://schemas.microsoft.com/office/powerpoint/2010/main" val="3407143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890E6DA-A4D1-340F-E903-80F1CA8A43C5}"/>
              </a:ext>
            </a:extLst>
          </p:cNvPr>
          <p:cNvSpPr>
            <a:spLocks noGrp="1"/>
          </p:cNvSpPr>
          <p:nvPr>
            <p:ph type="title"/>
          </p:nvPr>
        </p:nvSpPr>
        <p:spPr/>
        <p:txBody>
          <a:bodyPr/>
          <a:lstStyle/>
          <a:p>
            <a:r>
              <a:rPr lang="en-GB" sz="4000" dirty="0">
                <a:solidFill>
                  <a:srgbClr val="0070C0"/>
                </a:solidFill>
              </a:rPr>
              <a:t>Moira Nicolosi</a:t>
            </a:r>
            <a:br>
              <a:rPr lang="en-GB" dirty="0">
                <a:solidFill>
                  <a:srgbClr val="0070C0"/>
                </a:solidFill>
              </a:rPr>
            </a:br>
            <a:r>
              <a:rPr lang="en-GB" sz="2400" dirty="0">
                <a:solidFill>
                  <a:srgbClr val="0070C0"/>
                </a:solidFill>
              </a:rPr>
              <a:t>Co-Ordinator for Reggio Preschool</a:t>
            </a:r>
            <a:endParaRPr lang="en-US" dirty="0">
              <a:solidFill>
                <a:srgbClr val="0070C0"/>
              </a:solidFill>
            </a:endParaRPr>
          </a:p>
        </p:txBody>
      </p:sp>
      <p:sp>
        <p:nvSpPr>
          <p:cNvPr id="4" name="Content Placeholder 3">
            <a:extLst>
              <a:ext uri="{FF2B5EF4-FFF2-40B4-BE49-F238E27FC236}">
                <a16:creationId xmlns:a16="http://schemas.microsoft.com/office/drawing/2014/main" id="{C560B99A-72BF-33FA-4B53-3459CDC0659F}"/>
              </a:ext>
            </a:extLst>
          </p:cNvPr>
          <p:cNvSpPr>
            <a:spLocks noGrp="1"/>
          </p:cNvSpPr>
          <p:nvPr>
            <p:ph sz="half" idx="2"/>
          </p:nvPr>
        </p:nvSpPr>
        <p:spPr>
          <a:xfrm>
            <a:off x="704538" y="1825625"/>
            <a:ext cx="10649262" cy="4351338"/>
          </a:xfrm>
        </p:spPr>
        <p:txBody>
          <a:bodyPr>
            <a:normAutofit/>
          </a:bodyPr>
          <a:lstStyle/>
          <a:p>
            <a:pPr marL="0" indent="0">
              <a:buNone/>
            </a:pPr>
            <a:r>
              <a:rPr lang="en-GB" sz="2000" dirty="0">
                <a:solidFill>
                  <a:srgbClr val="0070C0"/>
                </a:solidFill>
              </a:rPr>
              <a:t>The values of this approach;</a:t>
            </a:r>
          </a:p>
          <a:p>
            <a:r>
              <a:rPr lang="en-GB" sz="2000" dirty="0">
                <a:solidFill>
                  <a:srgbClr val="0070C0"/>
                </a:solidFill>
              </a:rPr>
              <a:t>Education is a right</a:t>
            </a:r>
          </a:p>
          <a:p>
            <a:r>
              <a:rPr lang="en-GB" sz="2000" dirty="0">
                <a:solidFill>
                  <a:srgbClr val="0070C0"/>
                </a:solidFill>
              </a:rPr>
              <a:t>Education is the responsibility of community</a:t>
            </a:r>
          </a:p>
          <a:p>
            <a:r>
              <a:rPr lang="en-GB" sz="2000" dirty="0">
                <a:solidFill>
                  <a:srgbClr val="0070C0"/>
                </a:solidFill>
              </a:rPr>
              <a:t>We need to embrace the culture of children </a:t>
            </a:r>
          </a:p>
          <a:p>
            <a:r>
              <a:rPr lang="en-GB" sz="2000" dirty="0">
                <a:solidFill>
                  <a:srgbClr val="0070C0"/>
                </a:solidFill>
              </a:rPr>
              <a:t>Learning is built up from qualified teachers</a:t>
            </a:r>
          </a:p>
          <a:p>
            <a:r>
              <a:rPr lang="en-GB" sz="2000" dirty="0">
                <a:solidFill>
                  <a:srgbClr val="0070C0"/>
                </a:solidFill>
              </a:rPr>
              <a:t>Healthy meals are important</a:t>
            </a:r>
          </a:p>
          <a:p>
            <a:r>
              <a:rPr lang="en-GB" sz="2000" dirty="0">
                <a:solidFill>
                  <a:srgbClr val="0070C0"/>
                </a:solidFill>
              </a:rPr>
              <a:t>We should promote the potential of each child</a:t>
            </a:r>
            <a:endParaRPr lang="en-US" sz="2000" dirty="0">
              <a:solidFill>
                <a:srgbClr val="0070C0"/>
              </a:solidFill>
            </a:endParaRPr>
          </a:p>
        </p:txBody>
      </p:sp>
    </p:spTree>
    <p:extLst>
      <p:ext uri="{BB962C8B-B14F-4D97-AF65-F5344CB8AC3E}">
        <p14:creationId xmlns:p14="http://schemas.microsoft.com/office/powerpoint/2010/main" val="4032727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D6184-288E-E8FD-134F-607BFE02ADF4}"/>
              </a:ext>
            </a:extLst>
          </p:cNvPr>
          <p:cNvSpPr>
            <a:spLocks noGrp="1"/>
          </p:cNvSpPr>
          <p:nvPr>
            <p:ph type="title"/>
          </p:nvPr>
        </p:nvSpPr>
        <p:spPr/>
        <p:txBody>
          <a:bodyPr>
            <a:normAutofit/>
          </a:bodyPr>
          <a:lstStyle/>
          <a:p>
            <a:r>
              <a:rPr lang="en-GB" sz="4000" dirty="0"/>
              <a:t> </a:t>
            </a:r>
            <a:br>
              <a:rPr lang="en-GB" sz="4000" dirty="0"/>
            </a:br>
            <a:r>
              <a:rPr lang="en-GB" sz="4000" dirty="0">
                <a:solidFill>
                  <a:srgbClr val="0070C0"/>
                </a:solidFill>
              </a:rPr>
              <a:t>Where it started</a:t>
            </a:r>
            <a:endParaRPr lang="en-US" sz="4000" dirty="0">
              <a:solidFill>
                <a:srgbClr val="0070C0"/>
              </a:solidFill>
            </a:endParaRPr>
          </a:p>
        </p:txBody>
      </p:sp>
      <p:sp>
        <p:nvSpPr>
          <p:cNvPr id="4" name="Content Placeholder 3">
            <a:extLst>
              <a:ext uri="{FF2B5EF4-FFF2-40B4-BE49-F238E27FC236}">
                <a16:creationId xmlns:a16="http://schemas.microsoft.com/office/drawing/2014/main" id="{AD404746-2EF8-8783-1101-596BC69FC0E1}"/>
              </a:ext>
            </a:extLst>
          </p:cNvPr>
          <p:cNvSpPr>
            <a:spLocks noGrp="1"/>
          </p:cNvSpPr>
          <p:nvPr>
            <p:ph sz="half" idx="2"/>
          </p:nvPr>
        </p:nvSpPr>
        <p:spPr>
          <a:xfrm>
            <a:off x="835699" y="1825625"/>
            <a:ext cx="5181600" cy="4351338"/>
          </a:xfrm>
        </p:spPr>
        <p:txBody>
          <a:bodyPr>
            <a:normAutofit/>
          </a:bodyPr>
          <a:lstStyle/>
          <a:p>
            <a:r>
              <a:rPr lang="en-GB" sz="2400" dirty="0">
                <a:solidFill>
                  <a:srgbClr val="0070C0"/>
                </a:solidFill>
              </a:rPr>
              <a:t>World war two</a:t>
            </a:r>
          </a:p>
          <a:p>
            <a:r>
              <a:rPr lang="en-GB" sz="2400" dirty="0">
                <a:solidFill>
                  <a:srgbClr val="0070C0"/>
                </a:solidFill>
              </a:rPr>
              <a:t>Pre-schools were rebuilt by parents and the community</a:t>
            </a:r>
            <a:endParaRPr lang="en-US" sz="2400" dirty="0">
              <a:solidFill>
                <a:srgbClr val="0070C0"/>
              </a:solidFill>
            </a:endParaRPr>
          </a:p>
        </p:txBody>
      </p:sp>
    </p:spTree>
    <p:extLst>
      <p:ext uri="{BB962C8B-B14F-4D97-AF65-F5344CB8AC3E}">
        <p14:creationId xmlns:p14="http://schemas.microsoft.com/office/powerpoint/2010/main" val="1056148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AD74D-7C80-BC35-65C7-3B105739EF63}"/>
              </a:ext>
            </a:extLst>
          </p:cNvPr>
          <p:cNvSpPr>
            <a:spLocks noGrp="1"/>
          </p:cNvSpPr>
          <p:nvPr>
            <p:ph type="title"/>
          </p:nvPr>
        </p:nvSpPr>
        <p:spPr/>
        <p:txBody>
          <a:bodyPr>
            <a:normAutofit/>
          </a:bodyPr>
          <a:lstStyle/>
          <a:p>
            <a:br>
              <a:rPr lang="en-GB" sz="4000" dirty="0">
                <a:solidFill>
                  <a:srgbClr val="0070C0"/>
                </a:solidFill>
              </a:rPr>
            </a:br>
            <a:r>
              <a:rPr lang="en-GB" sz="4000" dirty="0">
                <a:solidFill>
                  <a:srgbClr val="0070C0"/>
                </a:solidFill>
              </a:rPr>
              <a:t>The values were recognised as;</a:t>
            </a:r>
            <a:endParaRPr lang="en-US" sz="4000" dirty="0">
              <a:solidFill>
                <a:srgbClr val="0070C0"/>
              </a:solidFill>
            </a:endParaRPr>
          </a:p>
        </p:txBody>
      </p:sp>
      <p:sp>
        <p:nvSpPr>
          <p:cNvPr id="6" name="Sun 5">
            <a:extLst>
              <a:ext uri="{FF2B5EF4-FFF2-40B4-BE49-F238E27FC236}">
                <a16:creationId xmlns:a16="http://schemas.microsoft.com/office/drawing/2014/main" id="{F124E499-5DFF-BEFD-B822-A3C51295B19E}"/>
              </a:ext>
            </a:extLst>
          </p:cNvPr>
          <p:cNvSpPr/>
          <p:nvPr/>
        </p:nvSpPr>
        <p:spPr>
          <a:xfrm>
            <a:off x="3303491" y="2433816"/>
            <a:ext cx="2646947" cy="2729450"/>
          </a:xfrm>
          <a:prstGeom prst="sun">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1D9FDDB8-3E87-98D7-BB6C-779FECFDE93D}"/>
              </a:ext>
            </a:extLst>
          </p:cNvPr>
          <p:cNvSpPr txBox="1"/>
          <p:nvPr/>
        </p:nvSpPr>
        <p:spPr>
          <a:xfrm>
            <a:off x="3319680" y="2013894"/>
            <a:ext cx="2839239" cy="369332"/>
          </a:xfrm>
          <a:prstGeom prst="rect">
            <a:avLst/>
          </a:prstGeom>
          <a:noFill/>
        </p:spPr>
        <p:txBody>
          <a:bodyPr wrap="none" rtlCol="0">
            <a:spAutoFit/>
          </a:bodyPr>
          <a:lstStyle/>
          <a:p>
            <a:r>
              <a:rPr lang="en-GB" dirty="0">
                <a:solidFill>
                  <a:srgbClr val="0070C0"/>
                </a:solidFill>
              </a:rPr>
              <a:t>Professional development</a:t>
            </a:r>
            <a:endParaRPr lang="en-US" dirty="0">
              <a:solidFill>
                <a:srgbClr val="0070C0"/>
              </a:solidFill>
            </a:endParaRPr>
          </a:p>
        </p:txBody>
      </p:sp>
      <p:sp>
        <p:nvSpPr>
          <p:cNvPr id="8" name="TextBox 7">
            <a:extLst>
              <a:ext uri="{FF2B5EF4-FFF2-40B4-BE49-F238E27FC236}">
                <a16:creationId xmlns:a16="http://schemas.microsoft.com/office/drawing/2014/main" id="{F397A030-0CD7-1DC6-8C70-A440FE9615FA}"/>
              </a:ext>
            </a:extLst>
          </p:cNvPr>
          <p:cNvSpPr txBox="1"/>
          <p:nvPr/>
        </p:nvSpPr>
        <p:spPr>
          <a:xfrm>
            <a:off x="1258510" y="3625895"/>
            <a:ext cx="1980029" cy="369332"/>
          </a:xfrm>
          <a:prstGeom prst="rect">
            <a:avLst/>
          </a:prstGeom>
          <a:noFill/>
        </p:spPr>
        <p:txBody>
          <a:bodyPr wrap="none" rtlCol="0">
            <a:spAutoFit/>
          </a:bodyPr>
          <a:lstStyle/>
          <a:p>
            <a:r>
              <a:rPr lang="en-GB" dirty="0">
                <a:solidFill>
                  <a:srgbClr val="0070C0"/>
                </a:solidFill>
              </a:rPr>
              <a:t>The environment </a:t>
            </a:r>
            <a:endParaRPr lang="en-US" dirty="0">
              <a:solidFill>
                <a:srgbClr val="0070C0"/>
              </a:solidFill>
            </a:endParaRPr>
          </a:p>
        </p:txBody>
      </p:sp>
      <p:sp>
        <p:nvSpPr>
          <p:cNvPr id="9" name="TextBox 8">
            <a:extLst>
              <a:ext uri="{FF2B5EF4-FFF2-40B4-BE49-F238E27FC236}">
                <a16:creationId xmlns:a16="http://schemas.microsoft.com/office/drawing/2014/main" id="{56AF5812-6CFB-BDBA-CA81-269322C7C75B}"/>
              </a:ext>
            </a:extLst>
          </p:cNvPr>
          <p:cNvSpPr txBox="1"/>
          <p:nvPr/>
        </p:nvSpPr>
        <p:spPr>
          <a:xfrm>
            <a:off x="6235255" y="3627835"/>
            <a:ext cx="1492716" cy="369332"/>
          </a:xfrm>
          <a:prstGeom prst="rect">
            <a:avLst/>
          </a:prstGeom>
          <a:noFill/>
        </p:spPr>
        <p:txBody>
          <a:bodyPr wrap="none" rtlCol="0">
            <a:spAutoFit/>
          </a:bodyPr>
          <a:lstStyle/>
          <a:p>
            <a:r>
              <a:rPr lang="en-GB" dirty="0">
                <a:solidFill>
                  <a:srgbClr val="0070C0"/>
                </a:solidFill>
              </a:rPr>
              <a:t>Organisation</a:t>
            </a:r>
            <a:endParaRPr lang="en-US" dirty="0">
              <a:solidFill>
                <a:srgbClr val="0070C0"/>
              </a:solidFill>
            </a:endParaRPr>
          </a:p>
        </p:txBody>
      </p:sp>
      <p:sp>
        <p:nvSpPr>
          <p:cNvPr id="10" name="TextBox 9">
            <a:extLst>
              <a:ext uri="{FF2B5EF4-FFF2-40B4-BE49-F238E27FC236}">
                <a16:creationId xmlns:a16="http://schemas.microsoft.com/office/drawing/2014/main" id="{1BC8C48F-6D0D-EC3A-CD28-0D4B41D2BB86}"/>
              </a:ext>
            </a:extLst>
          </p:cNvPr>
          <p:cNvSpPr txBox="1"/>
          <p:nvPr/>
        </p:nvSpPr>
        <p:spPr>
          <a:xfrm>
            <a:off x="4128243" y="5185751"/>
            <a:ext cx="1095172" cy="369332"/>
          </a:xfrm>
          <a:prstGeom prst="rect">
            <a:avLst/>
          </a:prstGeom>
          <a:noFill/>
        </p:spPr>
        <p:txBody>
          <a:bodyPr wrap="none" rtlCol="0">
            <a:spAutoFit/>
          </a:bodyPr>
          <a:lstStyle/>
          <a:p>
            <a:r>
              <a:rPr lang="en-GB" dirty="0">
                <a:solidFill>
                  <a:srgbClr val="0070C0"/>
                </a:solidFill>
              </a:rPr>
              <a:t>Dialogue</a:t>
            </a:r>
            <a:endParaRPr lang="en-US" dirty="0">
              <a:solidFill>
                <a:srgbClr val="0070C0"/>
              </a:solidFill>
            </a:endParaRPr>
          </a:p>
        </p:txBody>
      </p:sp>
    </p:spTree>
    <p:extLst>
      <p:ext uri="{BB962C8B-B14F-4D97-AF65-F5344CB8AC3E}">
        <p14:creationId xmlns:p14="http://schemas.microsoft.com/office/powerpoint/2010/main" val="2350279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B6D8B-F797-D525-D726-B3E5014756D9}"/>
              </a:ext>
            </a:extLst>
          </p:cNvPr>
          <p:cNvSpPr>
            <a:spLocks noGrp="1"/>
          </p:cNvSpPr>
          <p:nvPr>
            <p:ph type="title"/>
          </p:nvPr>
        </p:nvSpPr>
        <p:spPr/>
        <p:txBody>
          <a:bodyPr>
            <a:normAutofit/>
          </a:bodyPr>
          <a:lstStyle/>
          <a:p>
            <a:br>
              <a:rPr lang="en-GB" sz="4000" dirty="0">
                <a:solidFill>
                  <a:srgbClr val="0070C0"/>
                </a:solidFill>
              </a:rPr>
            </a:br>
            <a:r>
              <a:rPr lang="en-GB" sz="4000" dirty="0">
                <a:solidFill>
                  <a:srgbClr val="0070C0"/>
                </a:solidFill>
              </a:rPr>
              <a:t>The design structure </a:t>
            </a:r>
            <a:endParaRPr lang="en-US" sz="4000" dirty="0">
              <a:solidFill>
                <a:srgbClr val="0070C0"/>
              </a:solidFill>
            </a:endParaRPr>
          </a:p>
        </p:txBody>
      </p:sp>
      <p:sp>
        <p:nvSpPr>
          <p:cNvPr id="4" name="Content Placeholder 3">
            <a:extLst>
              <a:ext uri="{FF2B5EF4-FFF2-40B4-BE49-F238E27FC236}">
                <a16:creationId xmlns:a16="http://schemas.microsoft.com/office/drawing/2014/main" id="{AE145103-6881-99E8-2636-004701877DEA}"/>
              </a:ext>
            </a:extLst>
          </p:cNvPr>
          <p:cNvSpPr>
            <a:spLocks noGrp="1"/>
          </p:cNvSpPr>
          <p:nvPr>
            <p:ph sz="half" idx="2"/>
          </p:nvPr>
        </p:nvSpPr>
        <p:spPr>
          <a:xfrm>
            <a:off x="1023074" y="1825625"/>
            <a:ext cx="5181600" cy="4351338"/>
          </a:xfrm>
        </p:spPr>
        <p:txBody>
          <a:bodyPr/>
          <a:lstStyle/>
          <a:p>
            <a:pPr marL="514350" indent="-514350">
              <a:buFont typeface="+mj-lt"/>
              <a:buAutoNum type="arabicPeriod"/>
            </a:pPr>
            <a:r>
              <a:rPr lang="en-GB" dirty="0">
                <a:solidFill>
                  <a:srgbClr val="0070C0"/>
                </a:solidFill>
              </a:rPr>
              <a:t>Observation</a:t>
            </a:r>
          </a:p>
          <a:p>
            <a:pPr marL="514350" indent="-514350">
              <a:buFont typeface="+mj-lt"/>
              <a:buAutoNum type="arabicPeriod"/>
            </a:pPr>
            <a:r>
              <a:rPr lang="en-GB" dirty="0">
                <a:solidFill>
                  <a:srgbClr val="0070C0"/>
                </a:solidFill>
              </a:rPr>
              <a:t>Documentation</a:t>
            </a:r>
          </a:p>
          <a:p>
            <a:pPr marL="514350" indent="-514350">
              <a:buFont typeface="+mj-lt"/>
              <a:buAutoNum type="arabicPeriod"/>
            </a:pPr>
            <a:r>
              <a:rPr lang="en-GB" dirty="0">
                <a:solidFill>
                  <a:srgbClr val="0070C0"/>
                </a:solidFill>
              </a:rPr>
              <a:t>Interpretation </a:t>
            </a:r>
          </a:p>
          <a:p>
            <a:pPr marL="514350" indent="-514350">
              <a:buFont typeface="+mj-lt"/>
              <a:buAutoNum type="arabicPeriod"/>
            </a:pPr>
            <a:r>
              <a:rPr lang="en-GB" dirty="0">
                <a:solidFill>
                  <a:srgbClr val="0070C0"/>
                </a:solidFill>
              </a:rPr>
              <a:t>Interpretation + Observation (starting again)</a:t>
            </a:r>
            <a:endParaRPr lang="en-US" dirty="0">
              <a:solidFill>
                <a:srgbClr val="0070C0"/>
              </a:solidFill>
            </a:endParaRPr>
          </a:p>
        </p:txBody>
      </p:sp>
    </p:spTree>
    <p:extLst>
      <p:ext uri="{BB962C8B-B14F-4D97-AF65-F5344CB8AC3E}">
        <p14:creationId xmlns:p14="http://schemas.microsoft.com/office/powerpoint/2010/main" val="3870150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7B1C-B639-64FA-B3A3-F200DE3A0025}"/>
              </a:ext>
            </a:extLst>
          </p:cNvPr>
          <p:cNvSpPr>
            <a:spLocks noGrp="1"/>
          </p:cNvSpPr>
          <p:nvPr>
            <p:ph type="title"/>
          </p:nvPr>
        </p:nvSpPr>
        <p:spPr/>
        <p:txBody>
          <a:bodyPr>
            <a:normAutofit/>
          </a:bodyPr>
          <a:lstStyle/>
          <a:p>
            <a:br>
              <a:rPr lang="en-GB" sz="4000" dirty="0">
                <a:solidFill>
                  <a:srgbClr val="0070C0"/>
                </a:solidFill>
              </a:rPr>
            </a:br>
            <a:r>
              <a:rPr lang="en-GB" sz="4000" dirty="0">
                <a:solidFill>
                  <a:srgbClr val="0070C0"/>
                </a:solidFill>
              </a:rPr>
              <a:t>Observation</a:t>
            </a:r>
            <a:endParaRPr lang="en-US" sz="4000" dirty="0">
              <a:solidFill>
                <a:srgbClr val="0070C0"/>
              </a:solidFill>
            </a:endParaRPr>
          </a:p>
        </p:txBody>
      </p:sp>
      <p:sp>
        <p:nvSpPr>
          <p:cNvPr id="4" name="Content Placeholder 3">
            <a:extLst>
              <a:ext uri="{FF2B5EF4-FFF2-40B4-BE49-F238E27FC236}">
                <a16:creationId xmlns:a16="http://schemas.microsoft.com/office/drawing/2014/main" id="{2911CA6A-F561-E2DD-EC70-E644736EE757}"/>
              </a:ext>
            </a:extLst>
          </p:cNvPr>
          <p:cNvSpPr>
            <a:spLocks noGrp="1"/>
          </p:cNvSpPr>
          <p:nvPr>
            <p:ph sz="half" idx="2"/>
          </p:nvPr>
        </p:nvSpPr>
        <p:spPr>
          <a:xfrm>
            <a:off x="805713" y="1825625"/>
            <a:ext cx="9440064" cy="4351338"/>
          </a:xfrm>
        </p:spPr>
        <p:txBody>
          <a:bodyPr/>
          <a:lstStyle/>
          <a:p>
            <a:r>
              <a:rPr lang="en-GB" dirty="0">
                <a:solidFill>
                  <a:srgbClr val="0070C0"/>
                </a:solidFill>
              </a:rPr>
              <a:t>Observation allows staff to construct learning context</a:t>
            </a:r>
          </a:p>
          <a:p>
            <a:r>
              <a:rPr lang="en-GB" dirty="0">
                <a:solidFill>
                  <a:srgbClr val="0070C0"/>
                </a:solidFill>
              </a:rPr>
              <a:t>Observations are not separate from learning</a:t>
            </a:r>
          </a:p>
          <a:p>
            <a:r>
              <a:rPr lang="en-GB" dirty="0">
                <a:solidFill>
                  <a:srgbClr val="0070C0"/>
                </a:solidFill>
              </a:rPr>
              <a:t>Observations are interpretations</a:t>
            </a:r>
            <a:endParaRPr lang="en-US" dirty="0">
              <a:solidFill>
                <a:srgbClr val="0070C0"/>
              </a:solidFill>
            </a:endParaRPr>
          </a:p>
        </p:txBody>
      </p:sp>
    </p:spTree>
    <p:extLst>
      <p:ext uri="{BB962C8B-B14F-4D97-AF65-F5344CB8AC3E}">
        <p14:creationId xmlns:p14="http://schemas.microsoft.com/office/powerpoint/2010/main" val="822975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50C6A-7F41-2233-6C02-CBA6B11AA40F}"/>
              </a:ext>
            </a:extLst>
          </p:cNvPr>
          <p:cNvSpPr>
            <a:spLocks noGrp="1"/>
          </p:cNvSpPr>
          <p:nvPr>
            <p:ph type="title"/>
          </p:nvPr>
        </p:nvSpPr>
        <p:spPr/>
        <p:txBody>
          <a:bodyPr>
            <a:normAutofit/>
          </a:bodyPr>
          <a:lstStyle/>
          <a:p>
            <a:br>
              <a:rPr lang="en-GB" sz="4000" dirty="0">
                <a:solidFill>
                  <a:srgbClr val="0070C0"/>
                </a:solidFill>
              </a:rPr>
            </a:br>
            <a:r>
              <a:rPr lang="en-GB" sz="4000" dirty="0">
                <a:solidFill>
                  <a:srgbClr val="0070C0"/>
                </a:solidFill>
              </a:rPr>
              <a:t>Documentation</a:t>
            </a:r>
            <a:endParaRPr lang="en-US" sz="4000" dirty="0">
              <a:solidFill>
                <a:srgbClr val="0070C0"/>
              </a:solidFill>
            </a:endParaRPr>
          </a:p>
        </p:txBody>
      </p:sp>
      <p:sp>
        <p:nvSpPr>
          <p:cNvPr id="4" name="Content Placeholder 3">
            <a:extLst>
              <a:ext uri="{FF2B5EF4-FFF2-40B4-BE49-F238E27FC236}">
                <a16:creationId xmlns:a16="http://schemas.microsoft.com/office/drawing/2014/main" id="{D5E37598-E77F-3CA6-23EB-8B397ACDBDB5}"/>
              </a:ext>
            </a:extLst>
          </p:cNvPr>
          <p:cNvSpPr>
            <a:spLocks noGrp="1"/>
          </p:cNvSpPr>
          <p:nvPr>
            <p:ph sz="half" idx="2"/>
          </p:nvPr>
        </p:nvSpPr>
        <p:spPr>
          <a:xfrm>
            <a:off x="838200" y="1825625"/>
            <a:ext cx="10515600" cy="4351338"/>
          </a:xfrm>
        </p:spPr>
        <p:txBody>
          <a:bodyPr>
            <a:normAutofit/>
          </a:bodyPr>
          <a:lstStyle/>
          <a:p>
            <a:r>
              <a:rPr lang="en-GB" sz="2000" dirty="0">
                <a:solidFill>
                  <a:srgbClr val="0070C0"/>
                </a:solidFill>
              </a:rPr>
              <a:t>The observations are made visible through documentation</a:t>
            </a:r>
          </a:p>
          <a:p>
            <a:r>
              <a:rPr lang="en-GB" sz="2000" dirty="0">
                <a:solidFill>
                  <a:srgbClr val="0070C0"/>
                </a:solidFill>
              </a:rPr>
              <a:t>Both written and verbal </a:t>
            </a:r>
          </a:p>
          <a:p>
            <a:r>
              <a:rPr lang="en-GB" sz="2000" dirty="0">
                <a:solidFill>
                  <a:srgbClr val="0070C0"/>
                </a:solidFill>
              </a:rPr>
              <a:t>Visualise through pictures</a:t>
            </a:r>
          </a:p>
          <a:p>
            <a:r>
              <a:rPr lang="en-GB" sz="2000" dirty="0">
                <a:solidFill>
                  <a:srgbClr val="0070C0"/>
                </a:solidFill>
              </a:rPr>
              <a:t>Daily diaries of activities </a:t>
            </a:r>
          </a:p>
          <a:p>
            <a:r>
              <a:rPr lang="en-GB" sz="2000" dirty="0">
                <a:solidFill>
                  <a:srgbClr val="0070C0"/>
                </a:solidFill>
              </a:rPr>
              <a:t>Looks at how children build relationships with the environment and objects </a:t>
            </a:r>
          </a:p>
          <a:p>
            <a:r>
              <a:rPr lang="en-GB" sz="2000" dirty="0">
                <a:solidFill>
                  <a:srgbClr val="0070C0"/>
                </a:solidFill>
              </a:rPr>
              <a:t>Spaces are set up prior to starting </a:t>
            </a:r>
          </a:p>
          <a:p>
            <a:r>
              <a:rPr lang="en-GB" sz="2000" dirty="0">
                <a:solidFill>
                  <a:srgbClr val="0070C0"/>
                </a:solidFill>
              </a:rPr>
              <a:t>Documentation begins from AM</a:t>
            </a:r>
            <a:endParaRPr lang="en-US" sz="2000" dirty="0">
              <a:solidFill>
                <a:srgbClr val="0070C0"/>
              </a:solidFill>
            </a:endParaRPr>
          </a:p>
          <a:p>
            <a:endParaRPr lang="en-US" dirty="0"/>
          </a:p>
        </p:txBody>
      </p:sp>
    </p:spTree>
    <p:extLst>
      <p:ext uri="{BB962C8B-B14F-4D97-AF65-F5344CB8AC3E}">
        <p14:creationId xmlns:p14="http://schemas.microsoft.com/office/powerpoint/2010/main" val="3406458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8ADA4-AA1C-1A3A-B552-EA08397157BD}"/>
              </a:ext>
            </a:extLst>
          </p:cNvPr>
          <p:cNvSpPr>
            <a:spLocks noGrp="1"/>
          </p:cNvSpPr>
          <p:nvPr>
            <p:ph type="title"/>
          </p:nvPr>
        </p:nvSpPr>
        <p:spPr>
          <a:xfrm>
            <a:off x="526312" y="75979"/>
            <a:ext cx="10515600" cy="1018303"/>
          </a:xfrm>
        </p:spPr>
        <p:txBody>
          <a:bodyPr>
            <a:normAutofit/>
          </a:bodyPr>
          <a:lstStyle/>
          <a:p>
            <a:r>
              <a:rPr lang="en-GB" sz="4000" dirty="0">
                <a:solidFill>
                  <a:srgbClr val="0070C0"/>
                </a:solidFill>
              </a:rPr>
              <a:t>Activity example</a:t>
            </a:r>
            <a:endParaRPr lang="en-US" sz="4000" dirty="0">
              <a:solidFill>
                <a:srgbClr val="0070C0"/>
              </a:solidFill>
            </a:endParaRPr>
          </a:p>
        </p:txBody>
      </p:sp>
      <p:sp>
        <p:nvSpPr>
          <p:cNvPr id="4" name="Content Placeholder 3">
            <a:extLst>
              <a:ext uri="{FF2B5EF4-FFF2-40B4-BE49-F238E27FC236}">
                <a16:creationId xmlns:a16="http://schemas.microsoft.com/office/drawing/2014/main" id="{17C0965D-6670-FFAE-F736-21C5444A7D50}"/>
              </a:ext>
            </a:extLst>
          </p:cNvPr>
          <p:cNvSpPr>
            <a:spLocks noGrp="1"/>
          </p:cNvSpPr>
          <p:nvPr>
            <p:ph sz="half" idx="2"/>
          </p:nvPr>
        </p:nvSpPr>
        <p:spPr>
          <a:xfrm>
            <a:off x="472191" y="936853"/>
            <a:ext cx="11193498" cy="4740181"/>
          </a:xfrm>
        </p:spPr>
        <p:txBody>
          <a:bodyPr>
            <a:normAutofit lnSpcReduction="10000"/>
          </a:bodyPr>
          <a:lstStyle/>
          <a:p>
            <a:pPr marL="0" indent="0">
              <a:buNone/>
            </a:pPr>
            <a:r>
              <a:rPr lang="en-GB" sz="1500" u="sng" dirty="0">
                <a:solidFill>
                  <a:srgbClr val="0070C0"/>
                </a:solidFill>
              </a:rPr>
              <a:t>Painting a lettuce </a:t>
            </a:r>
          </a:p>
          <a:p>
            <a:pPr marL="0" indent="0">
              <a:buNone/>
            </a:pPr>
            <a:r>
              <a:rPr lang="en-GB" sz="1500" dirty="0">
                <a:solidFill>
                  <a:srgbClr val="0070C0"/>
                </a:solidFill>
              </a:rPr>
              <a:t>The adult would have thought about different pathways possible, such as;</a:t>
            </a:r>
          </a:p>
          <a:p>
            <a:r>
              <a:rPr lang="en-GB" sz="1500" dirty="0">
                <a:solidFill>
                  <a:srgbClr val="0070C0"/>
                </a:solidFill>
              </a:rPr>
              <a:t>Colours</a:t>
            </a:r>
          </a:p>
          <a:p>
            <a:r>
              <a:rPr lang="en-GB" sz="1500" dirty="0">
                <a:solidFill>
                  <a:srgbClr val="0070C0"/>
                </a:solidFill>
              </a:rPr>
              <a:t>Healthy eating</a:t>
            </a:r>
          </a:p>
          <a:p>
            <a:r>
              <a:rPr lang="en-GB" sz="1500" dirty="0">
                <a:solidFill>
                  <a:srgbClr val="0070C0"/>
                </a:solidFill>
              </a:rPr>
              <a:t>Living things</a:t>
            </a:r>
          </a:p>
          <a:p>
            <a:r>
              <a:rPr lang="en-GB" sz="1500" dirty="0">
                <a:solidFill>
                  <a:srgbClr val="0070C0"/>
                </a:solidFill>
              </a:rPr>
              <a:t>Shapes</a:t>
            </a:r>
          </a:p>
          <a:p>
            <a:r>
              <a:rPr lang="en-GB" sz="1500" dirty="0">
                <a:solidFill>
                  <a:srgbClr val="0070C0"/>
                </a:solidFill>
              </a:rPr>
              <a:t>Senses</a:t>
            </a:r>
          </a:p>
          <a:p>
            <a:r>
              <a:rPr lang="en-GB" sz="1500" dirty="0">
                <a:solidFill>
                  <a:srgbClr val="0070C0"/>
                </a:solidFill>
              </a:rPr>
              <a:t>Vocabulary</a:t>
            </a:r>
          </a:p>
          <a:p>
            <a:r>
              <a:rPr lang="en-GB" sz="1500" dirty="0">
                <a:solidFill>
                  <a:srgbClr val="0070C0"/>
                </a:solidFill>
              </a:rPr>
              <a:t>Variation/Uniqueness</a:t>
            </a:r>
          </a:p>
          <a:p>
            <a:r>
              <a:rPr lang="en-GB" sz="1500" dirty="0">
                <a:solidFill>
                  <a:srgbClr val="0070C0"/>
                </a:solidFill>
              </a:rPr>
              <a:t>Questions</a:t>
            </a:r>
          </a:p>
          <a:p>
            <a:r>
              <a:rPr lang="en-GB" sz="1500" dirty="0">
                <a:solidFill>
                  <a:srgbClr val="0070C0"/>
                </a:solidFill>
              </a:rPr>
              <a:t>Child gaze: what makes that child curious </a:t>
            </a:r>
          </a:p>
          <a:p>
            <a:pPr marL="0" indent="0">
              <a:buNone/>
            </a:pPr>
            <a:r>
              <a:rPr lang="en-GB" sz="1500" dirty="0">
                <a:solidFill>
                  <a:srgbClr val="0070C0"/>
                </a:solidFill>
              </a:rPr>
              <a:t>All of which has the potential for each child to generate a connection between things </a:t>
            </a:r>
            <a:endParaRPr lang="en-GB" sz="1600" dirty="0">
              <a:solidFill>
                <a:srgbClr val="0070C0"/>
              </a:solidFill>
            </a:endParaRPr>
          </a:p>
          <a:p>
            <a:pPr marL="0" indent="0">
              <a:buNone/>
            </a:pPr>
            <a:r>
              <a:rPr lang="en-GB" sz="2100" dirty="0">
                <a:solidFill>
                  <a:srgbClr val="0070C0"/>
                </a:solidFill>
                <a:highlight>
                  <a:srgbClr val="FFFF00"/>
                </a:highlight>
              </a:rPr>
              <a:t>This is ALL a process of documentation to get to know how each individual child thinks, this then supplies context for future planning through finding out what relationships, textures, colours, experiences etc make each child most curious.</a:t>
            </a:r>
            <a:endParaRPr lang="en-US" sz="2100" dirty="0">
              <a:solidFill>
                <a:srgbClr val="0070C0"/>
              </a:solidFill>
              <a:highlight>
                <a:srgbClr val="FFFF00"/>
              </a:highlight>
            </a:endParaRPr>
          </a:p>
        </p:txBody>
      </p:sp>
    </p:spTree>
    <p:extLst>
      <p:ext uri="{BB962C8B-B14F-4D97-AF65-F5344CB8AC3E}">
        <p14:creationId xmlns:p14="http://schemas.microsoft.com/office/powerpoint/2010/main" val="4097286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A2D8-170A-53C2-0007-E1F07393E5B8}"/>
              </a:ext>
            </a:extLst>
          </p:cNvPr>
          <p:cNvSpPr>
            <a:spLocks noGrp="1"/>
          </p:cNvSpPr>
          <p:nvPr>
            <p:ph type="title"/>
          </p:nvPr>
        </p:nvSpPr>
        <p:spPr/>
        <p:txBody>
          <a:bodyPr>
            <a:normAutofit fontScale="90000"/>
          </a:bodyPr>
          <a:lstStyle/>
          <a:p>
            <a:br>
              <a:rPr lang="en-US" sz="1600" dirty="0"/>
            </a:br>
            <a:br>
              <a:rPr lang="en-US" b="0" i="0" dirty="0">
                <a:solidFill>
                  <a:srgbClr val="202124"/>
                </a:solidFill>
                <a:effectLst/>
                <a:latin typeface="Calibri" panose="020F0502020204030204" pitchFamily="34" charset="0"/>
                <a:cs typeface="Calibri" panose="020F0502020204030204" pitchFamily="34" charset="0"/>
              </a:rPr>
            </a:br>
            <a:r>
              <a:rPr lang="en-GB" dirty="0">
                <a:solidFill>
                  <a:srgbClr val="0070C0"/>
                </a:solidFill>
                <a:latin typeface="Calibri" panose="020F0502020204030204" pitchFamily="34" charset="0"/>
                <a:cs typeface="Calibri" panose="020F0502020204030204" pitchFamily="34" charset="0"/>
              </a:rPr>
              <a:t>Interpretation</a:t>
            </a:r>
            <a:endParaRPr lang="en-US" dirty="0">
              <a:solidFill>
                <a:srgbClr val="0070C0"/>
              </a:solidFill>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6EBB4083-41EE-0A56-3AE4-F89F2BDB66BA}"/>
              </a:ext>
            </a:extLst>
          </p:cNvPr>
          <p:cNvSpPr>
            <a:spLocks noGrp="1"/>
          </p:cNvSpPr>
          <p:nvPr>
            <p:ph sz="half" idx="2"/>
          </p:nvPr>
        </p:nvSpPr>
        <p:spPr>
          <a:xfrm>
            <a:off x="652072" y="1825625"/>
            <a:ext cx="10701728" cy="4351338"/>
          </a:xfrm>
        </p:spPr>
        <p:txBody>
          <a:bodyPr/>
          <a:lstStyle/>
          <a:p>
            <a:r>
              <a:rPr lang="en-GB" sz="2400" dirty="0">
                <a:solidFill>
                  <a:srgbClr val="0070C0"/>
                </a:solidFill>
              </a:rPr>
              <a:t>Relaunch; looking at the interpretation of the child</a:t>
            </a:r>
          </a:p>
          <a:p>
            <a:pPr marL="0" indent="0">
              <a:buNone/>
            </a:pPr>
            <a:r>
              <a:rPr lang="en-GB" sz="2400" dirty="0">
                <a:solidFill>
                  <a:srgbClr val="0070C0"/>
                </a:solidFill>
              </a:rPr>
              <a:t>For example,</a:t>
            </a:r>
          </a:p>
          <a:p>
            <a:pPr marL="0" indent="0">
              <a:buNone/>
            </a:pPr>
            <a:r>
              <a:rPr lang="en-GB" sz="2400" dirty="0">
                <a:solidFill>
                  <a:srgbClr val="0070C0"/>
                </a:solidFill>
              </a:rPr>
              <a:t>Child A uses a tractor to print in clay.</a:t>
            </a:r>
          </a:p>
          <a:p>
            <a:pPr marL="0" indent="0">
              <a:buNone/>
            </a:pPr>
            <a:r>
              <a:rPr lang="en-GB" sz="2400" dirty="0">
                <a:solidFill>
                  <a:srgbClr val="0070C0"/>
                </a:solidFill>
              </a:rPr>
              <a:t>Observing this allows the relaunch to include different stamps to use (visual observation).</a:t>
            </a:r>
          </a:p>
          <a:p>
            <a:pPr marL="0" indent="0">
              <a:buNone/>
            </a:pPr>
            <a:endParaRPr lang="en-US" dirty="0"/>
          </a:p>
        </p:txBody>
      </p:sp>
    </p:spTree>
    <p:extLst>
      <p:ext uri="{BB962C8B-B14F-4D97-AF65-F5344CB8AC3E}">
        <p14:creationId xmlns:p14="http://schemas.microsoft.com/office/powerpoint/2010/main" val="2938891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46F56-9FD6-D340-EA6E-9D6178787D7E}"/>
              </a:ext>
            </a:extLst>
          </p:cNvPr>
          <p:cNvSpPr>
            <a:spLocks noGrp="1"/>
          </p:cNvSpPr>
          <p:nvPr>
            <p:ph type="title"/>
          </p:nvPr>
        </p:nvSpPr>
        <p:spPr/>
        <p:txBody>
          <a:bodyPr>
            <a:normAutofit/>
          </a:bodyPr>
          <a:lstStyle/>
          <a:p>
            <a:br>
              <a:rPr lang="en-GB" sz="4000" dirty="0">
                <a:solidFill>
                  <a:srgbClr val="0070C0"/>
                </a:solidFill>
              </a:rPr>
            </a:br>
            <a:r>
              <a:rPr lang="en-GB" sz="4000" dirty="0">
                <a:solidFill>
                  <a:srgbClr val="0070C0"/>
                </a:solidFill>
              </a:rPr>
              <a:t>A learning community/environment</a:t>
            </a:r>
            <a:endParaRPr lang="en-US" sz="4000" dirty="0">
              <a:solidFill>
                <a:srgbClr val="0070C0"/>
              </a:solidFill>
            </a:endParaRPr>
          </a:p>
        </p:txBody>
      </p:sp>
      <p:sp>
        <p:nvSpPr>
          <p:cNvPr id="4" name="Content Placeholder 3">
            <a:extLst>
              <a:ext uri="{FF2B5EF4-FFF2-40B4-BE49-F238E27FC236}">
                <a16:creationId xmlns:a16="http://schemas.microsoft.com/office/drawing/2014/main" id="{993CE2BC-35E7-5581-881E-133442BB2372}"/>
              </a:ext>
            </a:extLst>
          </p:cNvPr>
          <p:cNvSpPr>
            <a:spLocks noGrp="1"/>
          </p:cNvSpPr>
          <p:nvPr>
            <p:ph sz="half" idx="2"/>
          </p:nvPr>
        </p:nvSpPr>
        <p:spPr>
          <a:xfrm>
            <a:off x="644577" y="1825625"/>
            <a:ext cx="10709223" cy="4351338"/>
          </a:xfrm>
        </p:spPr>
        <p:txBody>
          <a:bodyPr>
            <a:normAutofit/>
          </a:bodyPr>
          <a:lstStyle/>
          <a:p>
            <a:r>
              <a:rPr lang="en-GB" sz="2000" dirty="0">
                <a:solidFill>
                  <a:srgbClr val="0070C0"/>
                </a:solidFill>
              </a:rPr>
              <a:t>Socio constructivists = Don’t teach children what they can find out for themselves </a:t>
            </a:r>
          </a:p>
          <a:p>
            <a:r>
              <a:rPr lang="en-GB" sz="2000" dirty="0">
                <a:solidFill>
                  <a:srgbClr val="0070C0"/>
                </a:solidFill>
              </a:rPr>
              <a:t>This helps children to become the authors of their learning</a:t>
            </a:r>
          </a:p>
          <a:p>
            <a:r>
              <a:rPr lang="en-GB" sz="2000" dirty="0">
                <a:solidFill>
                  <a:srgbClr val="0070C0"/>
                </a:solidFill>
              </a:rPr>
              <a:t>For example; If a child wants to sit on the table, that may well be the most effective way of learning for them (The Reggio approach would allow children to stand, sit, lie etc)</a:t>
            </a:r>
            <a:endParaRPr lang="en-US" sz="2000" dirty="0">
              <a:solidFill>
                <a:srgbClr val="0070C0"/>
              </a:solidFill>
            </a:endParaRPr>
          </a:p>
        </p:txBody>
      </p:sp>
    </p:spTree>
    <p:extLst>
      <p:ext uri="{BB962C8B-B14F-4D97-AF65-F5344CB8AC3E}">
        <p14:creationId xmlns:p14="http://schemas.microsoft.com/office/powerpoint/2010/main" val="3817061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65370-AB99-434E-457B-3883A099765B}"/>
              </a:ext>
            </a:extLst>
          </p:cNvPr>
          <p:cNvSpPr>
            <a:spLocks noGrp="1"/>
          </p:cNvSpPr>
          <p:nvPr>
            <p:ph type="title"/>
          </p:nvPr>
        </p:nvSpPr>
        <p:spPr/>
        <p:txBody>
          <a:bodyPr>
            <a:normAutofit/>
          </a:bodyPr>
          <a:lstStyle/>
          <a:p>
            <a:br>
              <a:rPr lang="en-GB" sz="4000" dirty="0">
                <a:solidFill>
                  <a:srgbClr val="0070C0"/>
                </a:solidFill>
              </a:rPr>
            </a:br>
            <a:r>
              <a:rPr lang="en-GB" sz="4000" dirty="0">
                <a:solidFill>
                  <a:srgbClr val="0070C0"/>
                </a:solidFill>
              </a:rPr>
              <a:t>Sustainability</a:t>
            </a:r>
            <a:endParaRPr lang="en-US" sz="4000" dirty="0">
              <a:solidFill>
                <a:srgbClr val="0070C0"/>
              </a:solidFill>
            </a:endParaRPr>
          </a:p>
        </p:txBody>
      </p:sp>
      <p:sp>
        <p:nvSpPr>
          <p:cNvPr id="4" name="Content Placeholder 3">
            <a:extLst>
              <a:ext uri="{FF2B5EF4-FFF2-40B4-BE49-F238E27FC236}">
                <a16:creationId xmlns:a16="http://schemas.microsoft.com/office/drawing/2014/main" id="{42BCFD5C-1CD8-3B9D-AE38-43FCC740794C}"/>
              </a:ext>
            </a:extLst>
          </p:cNvPr>
          <p:cNvSpPr>
            <a:spLocks noGrp="1"/>
          </p:cNvSpPr>
          <p:nvPr>
            <p:ph sz="half" idx="2"/>
          </p:nvPr>
        </p:nvSpPr>
        <p:spPr>
          <a:xfrm>
            <a:off x="607102" y="1825625"/>
            <a:ext cx="8014795" cy="4376701"/>
          </a:xfrm>
        </p:spPr>
        <p:txBody>
          <a:bodyPr>
            <a:normAutofit/>
          </a:bodyPr>
          <a:lstStyle/>
          <a:p>
            <a:r>
              <a:rPr lang="en-GB" sz="2400" dirty="0">
                <a:solidFill>
                  <a:srgbClr val="0070C0"/>
                </a:solidFill>
                <a:latin typeface="Calibri" panose="020F0502020204030204" pitchFamily="34" charset="0"/>
                <a:cs typeface="Calibri" panose="020F0502020204030204" pitchFamily="34" charset="0"/>
              </a:rPr>
              <a:t>Use of </a:t>
            </a:r>
            <a:r>
              <a:rPr lang="en-GB" sz="2400" dirty="0" err="1">
                <a:solidFill>
                  <a:srgbClr val="0070C0"/>
                </a:solidFill>
                <a:latin typeface="Calibri" panose="020F0502020204030204" pitchFamily="34" charset="0"/>
                <a:cs typeface="Calibri" panose="020F0502020204030204" pitchFamily="34" charset="0"/>
              </a:rPr>
              <a:t>Remida</a:t>
            </a:r>
            <a:r>
              <a:rPr lang="en-GB" sz="2400" dirty="0">
                <a:solidFill>
                  <a:srgbClr val="0070C0"/>
                </a:solidFill>
                <a:latin typeface="Calibri" panose="020F0502020204030204" pitchFamily="34" charset="0"/>
                <a:cs typeface="Calibri" panose="020F0502020204030204" pitchFamily="34" charset="0"/>
              </a:rPr>
              <a:t> Centre</a:t>
            </a:r>
            <a:r>
              <a:rPr lang="en-US" sz="2400" dirty="0">
                <a:solidFill>
                  <a:srgbClr val="0070C0"/>
                </a:solidFill>
                <a:latin typeface="Calibri" panose="020F0502020204030204" pitchFamily="34" charset="0"/>
                <a:cs typeface="Calibri" panose="020F0502020204030204" pitchFamily="34" charset="0"/>
              </a:rPr>
              <a:t> </a:t>
            </a:r>
          </a:p>
          <a:p>
            <a:r>
              <a:rPr lang="en-US" sz="2400" dirty="0">
                <a:solidFill>
                  <a:srgbClr val="0070C0"/>
                </a:solidFill>
                <a:latin typeface="Calibri" panose="020F0502020204030204" pitchFamily="34" charset="0"/>
                <a:cs typeface="Calibri" panose="020F0502020204030204" pitchFamily="34" charset="0"/>
              </a:rPr>
              <a:t>Recycled materials</a:t>
            </a:r>
          </a:p>
          <a:p>
            <a:r>
              <a:rPr lang="en-US" sz="2400" b="0" i="0" dirty="0">
                <a:solidFill>
                  <a:srgbClr val="0070C0"/>
                </a:solidFill>
                <a:effectLst/>
                <a:latin typeface="Calibri" panose="020F0502020204030204" pitchFamily="34" charset="0"/>
                <a:cs typeface="Calibri" panose="020F0502020204030204" pitchFamily="34" charset="0"/>
              </a:rPr>
              <a:t>Thanks to a special agreement, the </a:t>
            </a:r>
            <a:r>
              <a:rPr lang="en-US" sz="2400" b="0" i="0" dirty="0" err="1">
                <a:solidFill>
                  <a:srgbClr val="0070C0"/>
                </a:solidFill>
                <a:effectLst/>
                <a:latin typeface="Calibri" panose="020F0502020204030204" pitchFamily="34" charset="0"/>
                <a:cs typeface="Calibri" panose="020F0502020204030204" pitchFamily="34" charset="0"/>
              </a:rPr>
              <a:t>Remida</a:t>
            </a:r>
            <a:r>
              <a:rPr lang="en-US" sz="2400" b="0" i="0" dirty="0">
                <a:solidFill>
                  <a:srgbClr val="0070C0"/>
                </a:solidFill>
                <a:effectLst/>
                <a:latin typeface="Calibri" panose="020F0502020204030204" pitchFamily="34" charset="0"/>
                <a:cs typeface="Calibri" panose="020F0502020204030204" pitchFamily="34" charset="0"/>
              </a:rPr>
              <a:t> Center is assimilated to a recycling platform that transforms waste into an intellectual resource.</a:t>
            </a:r>
            <a:endParaRPr lang="en-US" sz="2400" dirty="0">
              <a:solidFill>
                <a:srgbClr val="0070C0"/>
              </a:solidFill>
              <a:latin typeface="Calibri" panose="020F0502020204030204" pitchFamily="34" charset="0"/>
              <a:cs typeface="Calibri" panose="020F0502020204030204" pitchFamily="34" charset="0"/>
            </a:endParaRPr>
          </a:p>
        </p:txBody>
      </p:sp>
      <p:pic>
        <p:nvPicPr>
          <p:cNvPr id="2050" name="Picture 2" descr="Image preview">
            <a:extLst>
              <a:ext uri="{FF2B5EF4-FFF2-40B4-BE49-F238E27FC236}">
                <a16:creationId xmlns:a16="http://schemas.microsoft.com/office/drawing/2014/main" id="{544E2121-E845-633E-1471-7F9825CBA1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13135" y="973174"/>
            <a:ext cx="3212805" cy="4283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895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2DD7B-7423-86A4-D3DC-10F41C332258}"/>
              </a:ext>
            </a:extLst>
          </p:cNvPr>
          <p:cNvSpPr>
            <a:spLocks noGrp="1"/>
          </p:cNvSpPr>
          <p:nvPr>
            <p:ph type="title"/>
          </p:nvPr>
        </p:nvSpPr>
        <p:spPr/>
        <p:txBody>
          <a:bodyPr/>
          <a:lstStyle/>
          <a:p>
            <a:r>
              <a:rPr lang="en-GB" dirty="0" err="1">
                <a:solidFill>
                  <a:srgbClr val="0070C0"/>
                </a:solidFill>
              </a:rPr>
              <a:t>Remida</a:t>
            </a:r>
            <a:endParaRPr lang="en-US" dirty="0">
              <a:solidFill>
                <a:srgbClr val="0070C0"/>
              </a:solidFill>
            </a:endParaRPr>
          </a:p>
        </p:txBody>
      </p:sp>
      <p:sp>
        <p:nvSpPr>
          <p:cNvPr id="4" name="Content Placeholder 3">
            <a:extLst>
              <a:ext uri="{FF2B5EF4-FFF2-40B4-BE49-F238E27FC236}">
                <a16:creationId xmlns:a16="http://schemas.microsoft.com/office/drawing/2014/main" id="{1933434E-8451-29EC-42D6-451419FD3EFF}"/>
              </a:ext>
            </a:extLst>
          </p:cNvPr>
          <p:cNvSpPr>
            <a:spLocks noGrp="1"/>
          </p:cNvSpPr>
          <p:nvPr>
            <p:ph sz="half" idx="2"/>
          </p:nvPr>
        </p:nvSpPr>
        <p:spPr>
          <a:xfrm>
            <a:off x="479685" y="1598797"/>
            <a:ext cx="7154491" cy="4284552"/>
          </a:xfrm>
        </p:spPr>
        <p:txBody>
          <a:bodyPr>
            <a:normAutofit/>
          </a:bodyPr>
          <a:lstStyle/>
          <a:p>
            <a:r>
              <a:rPr lang="en-US" sz="2400" dirty="0">
                <a:solidFill>
                  <a:srgbClr val="0070C0"/>
                </a:solidFill>
              </a:rPr>
              <a:t>Materials are given a new meaning/characteristic </a:t>
            </a:r>
            <a:endParaRPr lang="en-GB" sz="2400" dirty="0">
              <a:solidFill>
                <a:srgbClr val="0070C0"/>
              </a:solidFill>
            </a:endParaRPr>
          </a:p>
          <a:p>
            <a:r>
              <a:rPr lang="en-US" sz="2400" dirty="0">
                <a:solidFill>
                  <a:srgbClr val="0070C0"/>
                </a:solidFill>
              </a:rPr>
              <a:t>Used in lights, Play, Print, Building </a:t>
            </a:r>
            <a:r>
              <a:rPr lang="en-US" sz="2400" dirty="0" err="1">
                <a:solidFill>
                  <a:srgbClr val="0070C0"/>
                </a:solidFill>
              </a:rPr>
              <a:t>etc</a:t>
            </a:r>
            <a:endParaRPr lang="en-US" sz="2400" dirty="0">
              <a:solidFill>
                <a:srgbClr val="0070C0"/>
              </a:solidFill>
            </a:endParaRPr>
          </a:p>
          <a:p>
            <a:r>
              <a:rPr lang="en-US" sz="2400" dirty="0">
                <a:solidFill>
                  <a:srgbClr val="0070C0"/>
                </a:solidFill>
              </a:rPr>
              <a:t>These materials can also be used as a language</a:t>
            </a:r>
          </a:p>
        </p:txBody>
      </p:sp>
      <p:pic>
        <p:nvPicPr>
          <p:cNvPr id="3074" name="Picture 2" descr="Image preview">
            <a:extLst>
              <a:ext uri="{FF2B5EF4-FFF2-40B4-BE49-F238E27FC236}">
                <a16:creationId xmlns:a16="http://schemas.microsoft.com/office/drawing/2014/main" id="{4B476C97-6F8E-3512-A0E0-03E8BE421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4864" y="828120"/>
            <a:ext cx="326350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09305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7286B-EBE2-8681-96B6-A70E31B08CA2}"/>
              </a:ext>
            </a:extLst>
          </p:cNvPr>
          <p:cNvSpPr>
            <a:spLocks noGrp="1"/>
          </p:cNvSpPr>
          <p:nvPr>
            <p:ph type="title"/>
          </p:nvPr>
        </p:nvSpPr>
        <p:spPr/>
        <p:txBody>
          <a:bodyPr/>
          <a:lstStyle/>
          <a:p>
            <a:r>
              <a:rPr lang="en-GB" dirty="0">
                <a:solidFill>
                  <a:srgbClr val="0070C0"/>
                </a:solidFill>
              </a:rPr>
              <a:t>Atelier</a:t>
            </a:r>
            <a:endParaRPr lang="en-US" dirty="0">
              <a:solidFill>
                <a:srgbClr val="0070C0"/>
              </a:solidFill>
            </a:endParaRPr>
          </a:p>
        </p:txBody>
      </p:sp>
      <p:sp>
        <p:nvSpPr>
          <p:cNvPr id="3" name="Content Placeholder 2">
            <a:extLst>
              <a:ext uri="{FF2B5EF4-FFF2-40B4-BE49-F238E27FC236}">
                <a16:creationId xmlns:a16="http://schemas.microsoft.com/office/drawing/2014/main" id="{BF28E9A2-2847-53DE-0B3C-883AA59D61CB}"/>
              </a:ext>
            </a:extLst>
          </p:cNvPr>
          <p:cNvSpPr>
            <a:spLocks noGrp="1"/>
          </p:cNvSpPr>
          <p:nvPr>
            <p:ph sz="half" idx="1"/>
          </p:nvPr>
        </p:nvSpPr>
        <p:spPr/>
        <p:txBody>
          <a:bodyPr/>
          <a:lstStyle/>
          <a:p>
            <a:pPr marL="0" indent="0">
              <a:buNone/>
            </a:pPr>
            <a:endParaRPr lang="en-US" dirty="0"/>
          </a:p>
          <a:p>
            <a:r>
              <a:rPr lang="en-GB" dirty="0">
                <a:solidFill>
                  <a:srgbClr val="0070C0"/>
                </a:solidFill>
              </a:rPr>
              <a:t>Meaning a place/work of artists</a:t>
            </a:r>
          </a:p>
          <a:p>
            <a:endParaRPr lang="en-US" dirty="0"/>
          </a:p>
        </p:txBody>
      </p:sp>
      <p:pic>
        <p:nvPicPr>
          <p:cNvPr id="6" name="Picture 5">
            <a:extLst>
              <a:ext uri="{FF2B5EF4-FFF2-40B4-BE49-F238E27FC236}">
                <a16:creationId xmlns:a16="http://schemas.microsoft.com/office/drawing/2014/main" id="{BBCE3FCB-405F-6D4D-8578-A52DBE91EAF7}"/>
              </a:ext>
            </a:extLst>
          </p:cNvPr>
          <p:cNvPicPr>
            <a:picLocks noChangeAspect="1"/>
          </p:cNvPicPr>
          <p:nvPr/>
        </p:nvPicPr>
        <p:blipFill rotWithShape="1">
          <a:blip r:embed="rId2"/>
          <a:srcRect t="9208" b="4700"/>
          <a:stretch/>
        </p:blipFill>
        <p:spPr>
          <a:xfrm>
            <a:off x="6857115" y="1155321"/>
            <a:ext cx="4618960" cy="2651051"/>
          </a:xfrm>
          <a:prstGeom prst="rect">
            <a:avLst/>
          </a:prstGeom>
        </p:spPr>
      </p:pic>
      <p:sp>
        <p:nvSpPr>
          <p:cNvPr id="8" name="TextBox 7">
            <a:extLst>
              <a:ext uri="{FF2B5EF4-FFF2-40B4-BE49-F238E27FC236}">
                <a16:creationId xmlns:a16="http://schemas.microsoft.com/office/drawing/2014/main" id="{941CBAC8-7D84-99AA-8DA8-3BD7114B1FCC}"/>
              </a:ext>
            </a:extLst>
          </p:cNvPr>
          <p:cNvSpPr txBox="1"/>
          <p:nvPr/>
        </p:nvSpPr>
        <p:spPr>
          <a:xfrm>
            <a:off x="6857115" y="3914990"/>
            <a:ext cx="6152706" cy="369332"/>
          </a:xfrm>
          <a:prstGeom prst="rect">
            <a:avLst/>
          </a:prstGeom>
          <a:noFill/>
        </p:spPr>
        <p:txBody>
          <a:bodyPr wrap="square">
            <a:spAutoFit/>
          </a:bodyPr>
          <a:lstStyle/>
          <a:p>
            <a:r>
              <a:rPr lang="en-US" dirty="0">
                <a:hlinkClick r:id="rId3"/>
              </a:rPr>
              <a:t>Reggio Children - Ateliers</a:t>
            </a:r>
            <a:endParaRPr lang="en-US" dirty="0"/>
          </a:p>
        </p:txBody>
      </p:sp>
      <p:pic>
        <p:nvPicPr>
          <p:cNvPr id="4098" name="Picture 2" descr="Magnifying icon, Magnifying clipart, png transparent 9589247 PNG">
            <a:extLst>
              <a:ext uri="{FF2B5EF4-FFF2-40B4-BE49-F238E27FC236}">
                <a16:creationId xmlns:a16="http://schemas.microsoft.com/office/drawing/2014/main" id="{EE4E5A51-0370-2DFA-BFB5-1EC3BEAFC9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2796" y="875620"/>
            <a:ext cx="5301343" cy="5301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04876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0526-F00E-64C1-72A8-E42BEB4368FF}"/>
              </a:ext>
            </a:extLst>
          </p:cNvPr>
          <p:cNvSpPr>
            <a:spLocks noGrp="1"/>
          </p:cNvSpPr>
          <p:nvPr>
            <p:ph type="title"/>
          </p:nvPr>
        </p:nvSpPr>
        <p:spPr/>
        <p:txBody>
          <a:bodyPr>
            <a:normAutofit/>
          </a:bodyPr>
          <a:lstStyle/>
          <a:p>
            <a:br>
              <a:rPr lang="en-GB" sz="4000" dirty="0">
                <a:solidFill>
                  <a:srgbClr val="0070C0"/>
                </a:solidFill>
              </a:rPr>
            </a:br>
            <a:r>
              <a:rPr lang="en-GB" sz="4000" dirty="0">
                <a:solidFill>
                  <a:srgbClr val="0070C0"/>
                </a:solidFill>
              </a:rPr>
              <a:t>Atelier = Interrogation of the world</a:t>
            </a:r>
            <a:endParaRPr lang="en-US" sz="4000" dirty="0">
              <a:solidFill>
                <a:srgbClr val="0070C0"/>
              </a:solidFill>
            </a:endParaRPr>
          </a:p>
        </p:txBody>
      </p:sp>
      <p:sp>
        <p:nvSpPr>
          <p:cNvPr id="4" name="Content Placeholder 3">
            <a:extLst>
              <a:ext uri="{FF2B5EF4-FFF2-40B4-BE49-F238E27FC236}">
                <a16:creationId xmlns:a16="http://schemas.microsoft.com/office/drawing/2014/main" id="{AA25D382-8BA2-9474-714E-3FDB6E306E93}"/>
              </a:ext>
            </a:extLst>
          </p:cNvPr>
          <p:cNvSpPr>
            <a:spLocks noGrp="1"/>
          </p:cNvSpPr>
          <p:nvPr>
            <p:ph sz="half" idx="2"/>
          </p:nvPr>
        </p:nvSpPr>
        <p:spPr>
          <a:xfrm>
            <a:off x="838200" y="1946128"/>
            <a:ext cx="10304723" cy="3731659"/>
          </a:xfrm>
        </p:spPr>
        <p:txBody>
          <a:bodyPr>
            <a:normAutofit/>
          </a:bodyPr>
          <a:lstStyle/>
          <a:p>
            <a:pPr marL="0" indent="0">
              <a:buNone/>
            </a:pPr>
            <a:r>
              <a:rPr lang="en-GB" sz="2400" dirty="0">
                <a:solidFill>
                  <a:srgbClr val="0070C0"/>
                </a:solidFill>
              </a:rPr>
              <a:t>These Ateliers allow experimentation using workshops including;</a:t>
            </a:r>
          </a:p>
          <a:p>
            <a:r>
              <a:rPr lang="en-GB" sz="2400" dirty="0">
                <a:solidFill>
                  <a:srgbClr val="0070C0"/>
                </a:solidFill>
              </a:rPr>
              <a:t>Digital</a:t>
            </a:r>
          </a:p>
          <a:p>
            <a:r>
              <a:rPr lang="en-GB" sz="2400" dirty="0">
                <a:solidFill>
                  <a:srgbClr val="0070C0"/>
                </a:solidFill>
              </a:rPr>
              <a:t>Drawing and mark making </a:t>
            </a:r>
          </a:p>
          <a:p>
            <a:r>
              <a:rPr lang="en-GB" sz="2400" dirty="0">
                <a:solidFill>
                  <a:srgbClr val="0070C0"/>
                </a:solidFill>
              </a:rPr>
              <a:t>Use of materials</a:t>
            </a:r>
          </a:p>
          <a:p>
            <a:r>
              <a:rPr lang="en-GB" sz="2400" dirty="0">
                <a:solidFill>
                  <a:srgbClr val="0070C0"/>
                </a:solidFill>
              </a:rPr>
              <a:t>The environment </a:t>
            </a:r>
          </a:p>
          <a:p>
            <a:pPr marL="0" indent="0">
              <a:buNone/>
            </a:pPr>
            <a:r>
              <a:rPr lang="en-GB" sz="2400" dirty="0">
                <a:solidFill>
                  <a:srgbClr val="0070C0"/>
                </a:solidFill>
              </a:rPr>
              <a:t>And more!</a:t>
            </a:r>
            <a:endParaRPr lang="en-US" sz="2400" dirty="0">
              <a:solidFill>
                <a:srgbClr val="0070C0"/>
              </a:solidFill>
            </a:endParaRPr>
          </a:p>
        </p:txBody>
      </p:sp>
    </p:spTree>
    <p:extLst>
      <p:ext uri="{BB962C8B-B14F-4D97-AF65-F5344CB8AC3E}">
        <p14:creationId xmlns:p14="http://schemas.microsoft.com/office/powerpoint/2010/main" val="4099133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A0408-51C4-8E42-943E-368E7FB8F693}"/>
              </a:ext>
            </a:extLst>
          </p:cNvPr>
          <p:cNvSpPr>
            <a:spLocks noGrp="1"/>
          </p:cNvSpPr>
          <p:nvPr>
            <p:ph type="title"/>
          </p:nvPr>
        </p:nvSpPr>
        <p:spPr/>
        <p:txBody>
          <a:bodyPr>
            <a:normAutofit/>
          </a:bodyPr>
          <a:lstStyle/>
          <a:p>
            <a:br>
              <a:rPr lang="en-GB" sz="4000" dirty="0"/>
            </a:br>
            <a:r>
              <a:rPr lang="en-GB" sz="4000" dirty="0">
                <a:solidFill>
                  <a:srgbClr val="0070C0"/>
                </a:solidFill>
              </a:rPr>
              <a:t>Digital</a:t>
            </a:r>
            <a:endParaRPr lang="en-US" sz="4000" dirty="0">
              <a:solidFill>
                <a:srgbClr val="0070C0"/>
              </a:solidFill>
            </a:endParaRPr>
          </a:p>
        </p:txBody>
      </p:sp>
      <p:sp>
        <p:nvSpPr>
          <p:cNvPr id="4" name="Content Placeholder 3">
            <a:extLst>
              <a:ext uri="{FF2B5EF4-FFF2-40B4-BE49-F238E27FC236}">
                <a16:creationId xmlns:a16="http://schemas.microsoft.com/office/drawing/2014/main" id="{EFBB9C17-D0ED-4FA8-3051-FB7DC760B392}"/>
              </a:ext>
            </a:extLst>
          </p:cNvPr>
          <p:cNvSpPr>
            <a:spLocks noGrp="1"/>
          </p:cNvSpPr>
          <p:nvPr>
            <p:ph sz="half" idx="2"/>
          </p:nvPr>
        </p:nvSpPr>
        <p:spPr>
          <a:xfrm>
            <a:off x="584348" y="1825625"/>
            <a:ext cx="6347858" cy="4667250"/>
          </a:xfrm>
        </p:spPr>
        <p:txBody>
          <a:bodyPr>
            <a:normAutofit/>
          </a:bodyPr>
          <a:lstStyle/>
          <a:p>
            <a:r>
              <a:rPr lang="en-GB" sz="2400" dirty="0">
                <a:solidFill>
                  <a:srgbClr val="0070C0"/>
                </a:solidFill>
              </a:rPr>
              <a:t>Gives us new eyes, being a different way of viewing things </a:t>
            </a:r>
          </a:p>
          <a:p>
            <a:r>
              <a:rPr lang="en-GB" sz="2400" dirty="0">
                <a:solidFill>
                  <a:srgbClr val="0070C0"/>
                </a:solidFill>
              </a:rPr>
              <a:t>Generating ideas and dialogue through questioning and answering </a:t>
            </a:r>
            <a:endParaRPr lang="en-US" sz="2400" dirty="0">
              <a:solidFill>
                <a:srgbClr val="0070C0"/>
              </a:solidFill>
            </a:endParaRPr>
          </a:p>
        </p:txBody>
      </p:sp>
      <p:pic>
        <p:nvPicPr>
          <p:cNvPr id="5122" name="Picture 2" descr="Image preview">
            <a:extLst>
              <a:ext uri="{FF2B5EF4-FFF2-40B4-BE49-F238E27FC236}">
                <a16:creationId xmlns:a16="http://schemas.microsoft.com/office/drawing/2014/main" id="{0DB2B143-B45E-A95C-01EC-B23625A2BE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1762" y="106325"/>
            <a:ext cx="1933797" cy="257839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preview">
            <a:extLst>
              <a:ext uri="{FF2B5EF4-FFF2-40B4-BE49-F238E27FC236}">
                <a16:creationId xmlns:a16="http://schemas.microsoft.com/office/drawing/2014/main" id="{7FB5864A-666B-BB6E-6C43-B4952E853C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81707" y="1472020"/>
            <a:ext cx="2025945" cy="270126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Image preview">
            <a:extLst>
              <a:ext uri="{FF2B5EF4-FFF2-40B4-BE49-F238E27FC236}">
                <a16:creationId xmlns:a16="http://schemas.microsoft.com/office/drawing/2014/main" id="{83B6EC11-A5C3-712A-A5BE-4F356736D9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9681" y="2516317"/>
            <a:ext cx="2114550" cy="2819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77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1B33E-0051-6D01-A021-754EB6942B6C}"/>
              </a:ext>
            </a:extLst>
          </p:cNvPr>
          <p:cNvSpPr>
            <a:spLocks noGrp="1"/>
          </p:cNvSpPr>
          <p:nvPr>
            <p:ph type="title"/>
          </p:nvPr>
        </p:nvSpPr>
        <p:spPr/>
        <p:txBody>
          <a:bodyPr>
            <a:normAutofit/>
          </a:bodyPr>
          <a:lstStyle/>
          <a:p>
            <a:br>
              <a:rPr lang="en-US" sz="4000" dirty="0"/>
            </a:br>
            <a:r>
              <a:rPr lang="en-GB" sz="4000" dirty="0">
                <a:solidFill>
                  <a:srgbClr val="0070C0"/>
                </a:solidFill>
              </a:rPr>
              <a:t>Drawing and mark-making </a:t>
            </a:r>
            <a:endParaRPr lang="en-US" sz="4000" dirty="0">
              <a:solidFill>
                <a:srgbClr val="0070C0"/>
              </a:solidFill>
            </a:endParaRPr>
          </a:p>
        </p:txBody>
      </p:sp>
      <p:sp>
        <p:nvSpPr>
          <p:cNvPr id="4" name="Content Placeholder 3">
            <a:extLst>
              <a:ext uri="{FF2B5EF4-FFF2-40B4-BE49-F238E27FC236}">
                <a16:creationId xmlns:a16="http://schemas.microsoft.com/office/drawing/2014/main" id="{240D50C2-66E7-B0E6-DEB2-9EB3E91C52CD}"/>
              </a:ext>
            </a:extLst>
          </p:cNvPr>
          <p:cNvSpPr>
            <a:spLocks noGrp="1"/>
          </p:cNvSpPr>
          <p:nvPr>
            <p:ph sz="half" idx="2"/>
          </p:nvPr>
        </p:nvSpPr>
        <p:spPr>
          <a:xfrm>
            <a:off x="838200" y="1825625"/>
            <a:ext cx="10515600" cy="4351338"/>
          </a:xfrm>
        </p:spPr>
        <p:txBody>
          <a:bodyPr/>
          <a:lstStyle/>
          <a:p>
            <a:r>
              <a:rPr lang="en-GB" sz="2400" dirty="0">
                <a:solidFill>
                  <a:srgbClr val="0070C0"/>
                </a:solidFill>
              </a:rPr>
              <a:t>Creating a relationship between mark makers and mark receivers </a:t>
            </a:r>
          </a:p>
          <a:p>
            <a:pPr marL="0" indent="0">
              <a:buNone/>
            </a:pPr>
            <a:r>
              <a:rPr lang="en-GB" sz="2400" dirty="0">
                <a:solidFill>
                  <a:srgbClr val="0070C0"/>
                </a:solidFill>
              </a:rPr>
              <a:t>Example activity;</a:t>
            </a:r>
          </a:p>
          <a:p>
            <a:pPr marL="0" indent="0">
              <a:buNone/>
            </a:pPr>
            <a:r>
              <a:rPr lang="en-GB" sz="2400" u="sng" dirty="0">
                <a:solidFill>
                  <a:srgbClr val="0070C0"/>
                </a:solidFill>
              </a:rPr>
              <a:t>Spinning tops</a:t>
            </a:r>
          </a:p>
          <a:p>
            <a:pPr marL="0" indent="0">
              <a:buNone/>
            </a:pPr>
            <a:r>
              <a:rPr lang="en-GB" sz="2400" dirty="0">
                <a:solidFill>
                  <a:srgbClr val="0070C0"/>
                </a:solidFill>
              </a:rPr>
              <a:t>Not all children learn through words and so they must instead make sense of what is happening through other languages</a:t>
            </a:r>
          </a:p>
          <a:p>
            <a:pPr marL="0" indent="0">
              <a:buNone/>
            </a:pPr>
            <a:endParaRPr lang="en-US" dirty="0"/>
          </a:p>
        </p:txBody>
      </p:sp>
    </p:spTree>
    <p:extLst>
      <p:ext uri="{BB962C8B-B14F-4D97-AF65-F5344CB8AC3E}">
        <p14:creationId xmlns:p14="http://schemas.microsoft.com/office/powerpoint/2010/main" val="11299010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692AB-9524-D29F-4418-671AB82C1F2F}"/>
              </a:ext>
            </a:extLst>
          </p:cNvPr>
          <p:cNvSpPr>
            <a:spLocks noGrp="1"/>
          </p:cNvSpPr>
          <p:nvPr>
            <p:ph type="title"/>
          </p:nvPr>
        </p:nvSpPr>
        <p:spPr/>
        <p:txBody>
          <a:bodyPr>
            <a:normAutofit/>
          </a:bodyPr>
          <a:lstStyle/>
          <a:p>
            <a:br>
              <a:rPr lang="en-US" sz="4000" dirty="0"/>
            </a:br>
            <a:r>
              <a:rPr lang="en-GB" sz="4000" dirty="0">
                <a:solidFill>
                  <a:srgbClr val="0070C0"/>
                </a:solidFill>
              </a:rPr>
              <a:t>Spinning tops</a:t>
            </a:r>
            <a:endParaRPr lang="en-US" sz="4000" dirty="0">
              <a:solidFill>
                <a:srgbClr val="0070C0"/>
              </a:solidFill>
            </a:endParaRPr>
          </a:p>
        </p:txBody>
      </p:sp>
      <p:pic>
        <p:nvPicPr>
          <p:cNvPr id="5" name="Online Media 4" title="Spinning Tops - Video for Kids">
            <a:hlinkClick r:id="" action="ppaction://media"/>
            <a:extLst>
              <a:ext uri="{FF2B5EF4-FFF2-40B4-BE49-F238E27FC236}">
                <a16:creationId xmlns:a16="http://schemas.microsoft.com/office/drawing/2014/main" id="{D97F0E19-B8E5-67EC-8CB9-C803AFFBC744}"/>
              </a:ext>
            </a:extLst>
          </p:cNvPr>
          <p:cNvPicPr>
            <a:picLocks noGrp="1" noRot="1" noChangeAspect="1"/>
          </p:cNvPicPr>
          <p:nvPr>
            <p:ph sz="half" idx="1"/>
            <a:videoFile r:link="rId1"/>
          </p:nvPr>
        </p:nvPicPr>
        <p:blipFill>
          <a:blip r:embed="rId3"/>
          <a:stretch>
            <a:fillRect/>
          </a:stretch>
        </p:blipFill>
        <p:spPr>
          <a:xfrm>
            <a:off x="5318051" y="1275094"/>
            <a:ext cx="6412895" cy="3622971"/>
          </a:xfrm>
          <a:prstGeom prst="rect">
            <a:avLst/>
          </a:prstGeom>
        </p:spPr>
      </p:pic>
      <p:sp>
        <p:nvSpPr>
          <p:cNvPr id="4" name="Content Placeholder 3">
            <a:extLst>
              <a:ext uri="{FF2B5EF4-FFF2-40B4-BE49-F238E27FC236}">
                <a16:creationId xmlns:a16="http://schemas.microsoft.com/office/drawing/2014/main" id="{5568A61C-6650-272E-F7FA-F1F1AF787A6A}"/>
              </a:ext>
            </a:extLst>
          </p:cNvPr>
          <p:cNvSpPr>
            <a:spLocks noGrp="1"/>
          </p:cNvSpPr>
          <p:nvPr>
            <p:ph sz="half" idx="2"/>
          </p:nvPr>
        </p:nvSpPr>
        <p:spPr>
          <a:xfrm>
            <a:off x="838200" y="1876240"/>
            <a:ext cx="4283149" cy="3105519"/>
          </a:xfrm>
        </p:spPr>
        <p:txBody>
          <a:bodyPr>
            <a:normAutofit/>
          </a:bodyPr>
          <a:lstStyle/>
          <a:p>
            <a:pPr marL="0" indent="0">
              <a:buNone/>
            </a:pPr>
            <a:endParaRPr lang="en-GB" sz="2400" dirty="0"/>
          </a:p>
          <a:p>
            <a:pPr marL="0" indent="0">
              <a:buNone/>
            </a:pPr>
            <a:r>
              <a:rPr lang="en-GB" sz="2400" dirty="0">
                <a:solidFill>
                  <a:srgbClr val="0070C0"/>
                </a:solidFill>
              </a:rPr>
              <a:t>Try it for yourselves,</a:t>
            </a:r>
          </a:p>
          <a:p>
            <a:pPr marL="0" indent="0">
              <a:buNone/>
            </a:pPr>
            <a:r>
              <a:rPr lang="en-GB" sz="2400" dirty="0">
                <a:solidFill>
                  <a:srgbClr val="0070C0"/>
                </a:solidFill>
              </a:rPr>
              <a:t>Draw a spinning top as it spins</a:t>
            </a:r>
            <a:endParaRPr lang="en-US" sz="2400" dirty="0">
              <a:solidFill>
                <a:srgbClr val="0070C0"/>
              </a:solidFill>
            </a:endParaRPr>
          </a:p>
        </p:txBody>
      </p:sp>
    </p:spTree>
    <p:extLst>
      <p:ext uri="{BB962C8B-B14F-4D97-AF65-F5344CB8AC3E}">
        <p14:creationId xmlns:p14="http://schemas.microsoft.com/office/powerpoint/2010/main" val="2106489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4A6A2F0-A554-2479-A675-2D6DB2B2CC25}"/>
              </a:ext>
            </a:extLst>
          </p:cNvPr>
          <p:cNvSpPr>
            <a:spLocks noGrp="1"/>
          </p:cNvSpPr>
          <p:nvPr>
            <p:ph sz="half" idx="2"/>
          </p:nvPr>
        </p:nvSpPr>
        <p:spPr>
          <a:xfrm>
            <a:off x="704538" y="1825625"/>
            <a:ext cx="10649262" cy="4351338"/>
          </a:xfrm>
        </p:spPr>
        <p:txBody>
          <a:bodyPr/>
          <a:lstStyle/>
          <a:p>
            <a:pPr marL="0" indent="0">
              <a:buNone/>
            </a:pPr>
            <a:r>
              <a:rPr lang="en-GB" sz="2400" dirty="0">
                <a:solidFill>
                  <a:srgbClr val="0070C0"/>
                </a:solidFill>
              </a:rPr>
              <a:t>What do we learn?</a:t>
            </a:r>
          </a:p>
          <a:p>
            <a:pPr marL="0" indent="0">
              <a:buNone/>
            </a:pPr>
            <a:r>
              <a:rPr lang="en-GB" sz="2400" dirty="0">
                <a:solidFill>
                  <a:srgbClr val="0070C0"/>
                </a:solidFill>
              </a:rPr>
              <a:t>All children will be looking at the same spinning tops, BUT they interpret it differently, each using their own unique language of choice</a:t>
            </a:r>
          </a:p>
          <a:p>
            <a:pPr marL="0" indent="0">
              <a:buNone/>
            </a:pPr>
            <a:r>
              <a:rPr lang="en-GB" sz="2400" dirty="0">
                <a:solidFill>
                  <a:srgbClr val="0070C0"/>
                </a:solidFill>
              </a:rPr>
              <a:t>(as will you)</a:t>
            </a:r>
          </a:p>
        </p:txBody>
      </p:sp>
      <p:sp>
        <p:nvSpPr>
          <p:cNvPr id="7" name="Title 1">
            <a:extLst>
              <a:ext uri="{FF2B5EF4-FFF2-40B4-BE49-F238E27FC236}">
                <a16:creationId xmlns:a16="http://schemas.microsoft.com/office/drawing/2014/main" id="{DAA529FD-3203-1E86-38E6-1C613B872F91}"/>
              </a:ext>
            </a:extLst>
          </p:cNvPr>
          <p:cNvSpPr txBox="1">
            <a:spLocks/>
          </p:cNvSpPr>
          <p:nvPr/>
        </p:nvSpPr>
        <p:spPr>
          <a:xfrm>
            <a:off x="838200" y="43246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US" sz="4000" dirty="0"/>
            </a:br>
            <a:r>
              <a:rPr lang="en-GB" sz="4000" dirty="0">
                <a:solidFill>
                  <a:srgbClr val="0070C0"/>
                </a:solidFill>
              </a:rPr>
              <a:t>Spinning tops</a:t>
            </a:r>
            <a:endParaRPr lang="en-US" sz="4000" dirty="0">
              <a:solidFill>
                <a:srgbClr val="0070C0"/>
              </a:solidFill>
            </a:endParaRPr>
          </a:p>
        </p:txBody>
      </p:sp>
    </p:spTree>
    <p:extLst>
      <p:ext uri="{BB962C8B-B14F-4D97-AF65-F5344CB8AC3E}">
        <p14:creationId xmlns:p14="http://schemas.microsoft.com/office/powerpoint/2010/main" val="3533734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87A3-9954-54CD-AD09-3E70A22DDF0E}"/>
              </a:ext>
            </a:extLst>
          </p:cNvPr>
          <p:cNvSpPr>
            <a:spLocks noGrp="1"/>
          </p:cNvSpPr>
          <p:nvPr>
            <p:ph type="title"/>
          </p:nvPr>
        </p:nvSpPr>
        <p:spPr/>
        <p:txBody>
          <a:bodyPr>
            <a:normAutofit/>
          </a:bodyPr>
          <a:lstStyle/>
          <a:p>
            <a:br>
              <a:rPr lang="en-GB" sz="4000" dirty="0"/>
            </a:br>
            <a:r>
              <a:rPr lang="en-GB" sz="4000" dirty="0">
                <a:solidFill>
                  <a:srgbClr val="0070C0"/>
                </a:solidFill>
              </a:rPr>
              <a:t>Materials</a:t>
            </a:r>
            <a:endParaRPr lang="en-US" sz="4000" dirty="0">
              <a:solidFill>
                <a:srgbClr val="0070C0"/>
              </a:solidFill>
            </a:endParaRPr>
          </a:p>
        </p:txBody>
      </p:sp>
      <p:sp>
        <p:nvSpPr>
          <p:cNvPr id="4" name="Content Placeholder 3">
            <a:extLst>
              <a:ext uri="{FF2B5EF4-FFF2-40B4-BE49-F238E27FC236}">
                <a16:creationId xmlns:a16="http://schemas.microsoft.com/office/drawing/2014/main" id="{C0C18820-FAFE-0C08-AD87-85DE142C3D80}"/>
              </a:ext>
            </a:extLst>
          </p:cNvPr>
          <p:cNvSpPr>
            <a:spLocks noGrp="1"/>
          </p:cNvSpPr>
          <p:nvPr>
            <p:ph sz="half" idx="2"/>
          </p:nvPr>
        </p:nvSpPr>
        <p:spPr>
          <a:xfrm>
            <a:off x="412230" y="1825627"/>
            <a:ext cx="7604720" cy="4858708"/>
          </a:xfrm>
        </p:spPr>
        <p:txBody>
          <a:bodyPr>
            <a:normAutofit/>
          </a:bodyPr>
          <a:lstStyle/>
          <a:p>
            <a:r>
              <a:rPr lang="en-GB" sz="2400" dirty="0">
                <a:solidFill>
                  <a:srgbClr val="0070C0"/>
                </a:solidFill>
              </a:rPr>
              <a:t>The quality of materials is a fundamental choice </a:t>
            </a:r>
          </a:p>
          <a:p>
            <a:r>
              <a:rPr lang="en-GB" sz="2400" dirty="0">
                <a:solidFill>
                  <a:srgbClr val="0070C0"/>
                </a:solidFill>
              </a:rPr>
              <a:t>Focuses on;</a:t>
            </a:r>
          </a:p>
          <a:p>
            <a:pPr marL="0" indent="0">
              <a:buNone/>
            </a:pPr>
            <a:r>
              <a:rPr lang="en-GB" sz="2400" dirty="0">
                <a:solidFill>
                  <a:srgbClr val="0070C0"/>
                </a:solidFill>
              </a:rPr>
              <a:t>Width, weight, balance, shape </a:t>
            </a:r>
          </a:p>
          <a:p>
            <a:r>
              <a:rPr lang="en-GB" sz="2400" dirty="0">
                <a:solidFill>
                  <a:srgbClr val="0070C0"/>
                </a:solidFill>
              </a:rPr>
              <a:t>This allows children to think about how ‘friendly’ the materials are with each other (Are they compatible or not) </a:t>
            </a:r>
            <a:endParaRPr lang="en-US" sz="2400" dirty="0">
              <a:solidFill>
                <a:srgbClr val="0070C0"/>
              </a:solidFill>
            </a:endParaRPr>
          </a:p>
        </p:txBody>
      </p:sp>
      <p:pic>
        <p:nvPicPr>
          <p:cNvPr id="6146" name="Picture 2" descr="Image preview">
            <a:extLst>
              <a:ext uri="{FF2B5EF4-FFF2-40B4-BE49-F238E27FC236}">
                <a16:creationId xmlns:a16="http://schemas.microsoft.com/office/drawing/2014/main" id="{1CFF50C2-C66C-0133-4566-54C6DEF24F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935" y="610522"/>
            <a:ext cx="3507416" cy="4676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2207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FE199-3D50-D1E3-16F1-CDFCB0564D5C}"/>
              </a:ext>
            </a:extLst>
          </p:cNvPr>
          <p:cNvSpPr>
            <a:spLocks noGrp="1"/>
          </p:cNvSpPr>
          <p:nvPr>
            <p:ph type="title"/>
          </p:nvPr>
        </p:nvSpPr>
        <p:spPr/>
        <p:txBody>
          <a:bodyPr>
            <a:normAutofit/>
          </a:bodyPr>
          <a:lstStyle/>
          <a:p>
            <a:br>
              <a:rPr lang="en-GB" sz="4000" dirty="0"/>
            </a:br>
            <a:r>
              <a:rPr lang="en-GB" sz="4000" dirty="0">
                <a:solidFill>
                  <a:srgbClr val="0070C0"/>
                </a:solidFill>
              </a:rPr>
              <a:t>Environment</a:t>
            </a:r>
            <a:endParaRPr lang="en-US" sz="4000" dirty="0">
              <a:solidFill>
                <a:srgbClr val="0070C0"/>
              </a:solidFill>
            </a:endParaRPr>
          </a:p>
        </p:txBody>
      </p:sp>
      <p:sp>
        <p:nvSpPr>
          <p:cNvPr id="4" name="Content Placeholder 3">
            <a:extLst>
              <a:ext uri="{FF2B5EF4-FFF2-40B4-BE49-F238E27FC236}">
                <a16:creationId xmlns:a16="http://schemas.microsoft.com/office/drawing/2014/main" id="{14C07377-2EC7-0A2A-15EE-EDB66500F3B8}"/>
              </a:ext>
            </a:extLst>
          </p:cNvPr>
          <p:cNvSpPr>
            <a:spLocks noGrp="1"/>
          </p:cNvSpPr>
          <p:nvPr>
            <p:ph sz="half" idx="2"/>
          </p:nvPr>
        </p:nvSpPr>
        <p:spPr>
          <a:xfrm>
            <a:off x="749508" y="1825625"/>
            <a:ext cx="10604292" cy="4351338"/>
          </a:xfrm>
        </p:spPr>
        <p:txBody>
          <a:bodyPr>
            <a:normAutofit/>
          </a:bodyPr>
          <a:lstStyle/>
          <a:p>
            <a:r>
              <a:rPr lang="en-GB" sz="2400" dirty="0">
                <a:solidFill>
                  <a:srgbClr val="0070C0"/>
                </a:solidFill>
              </a:rPr>
              <a:t>Looking at how children move through spaces </a:t>
            </a:r>
          </a:p>
          <a:p>
            <a:r>
              <a:rPr lang="en-GB" sz="2400" dirty="0">
                <a:solidFill>
                  <a:srgbClr val="0070C0"/>
                </a:solidFill>
              </a:rPr>
              <a:t>Differing levels within a classroom provide further opportunities to move (for example, stairs)</a:t>
            </a:r>
            <a:endParaRPr lang="en-US" sz="2400" dirty="0">
              <a:solidFill>
                <a:srgbClr val="0070C0"/>
              </a:solidFill>
            </a:endParaRPr>
          </a:p>
        </p:txBody>
      </p:sp>
    </p:spTree>
    <p:extLst>
      <p:ext uri="{BB962C8B-B14F-4D97-AF65-F5344CB8AC3E}">
        <p14:creationId xmlns:p14="http://schemas.microsoft.com/office/powerpoint/2010/main" val="869463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0252E-FF9D-BE92-A5DE-BB5BB27DAC1B}"/>
              </a:ext>
            </a:extLst>
          </p:cNvPr>
          <p:cNvSpPr>
            <a:spLocks noGrp="1"/>
          </p:cNvSpPr>
          <p:nvPr>
            <p:ph type="ctrTitle"/>
          </p:nvPr>
        </p:nvSpPr>
        <p:spPr/>
        <p:txBody>
          <a:bodyPr/>
          <a:lstStyle/>
          <a:p>
            <a:r>
              <a:rPr lang="en-GB" dirty="0">
                <a:solidFill>
                  <a:srgbClr val="0070C0"/>
                </a:solidFill>
              </a:rPr>
              <a:t>Reggio Emelia Approach</a:t>
            </a:r>
            <a:br>
              <a:rPr lang="en-GB" dirty="0"/>
            </a:br>
            <a:endParaRPr lang="en-US" dirty="0"/>
          </a:p>
        </p:txBody>
      </p:sp>
      <p:sp>
        <p:nvSpPr>
          <p:cNvPr id="3" name="Subtitle 2">
            <a:extLst>
              <a:ext uri="{FF2B5EF4-FFF2-40B4-BE49-F238E27FC236}">
                <a16:creationId xmlns:a16="http://schemas.microsoft.com/office/drawing/2014/main" id="{47CB1901-4FDC-92BC-6A04-9376A4CA528D}"/>
              </a:ext>
            </a:extLst>
          </p:cNvPr>
          <p:cNvSpPr>
            <a:spLocks noGrp="1"/>
          </p:cNvSpPr>
          <p:nvPr>
            <p:ph type="subTitle" idx="1"/>
          </p:nvPr>
        </p:nvSpPr>
        <p:spPr/>
        <p:txBody>
          <a:bodyPr/>
          <a:lstStyle/>
          <a:p>
            <a:r>
              <a:rPr lang="en-GB" dirty="0">
                <a:solidFill>
                  <a:srgbClr val="0070C0"/>
                </a:solidFill>
              </a:rPr>
              <a:t>The hundred languages</a:t>
            </a:r>
          </a:p>
          <a:p>
            <a:r>
              <a:rPr lang="en-GB" dirty="0">
                <a:solidFill>
                  <a:srgbClr val="0070C0"/>
                </a:solidFill>
              </a:rPr>
              <a:t>‘a child has 100 ways of interpreting the world’</a:t>
            </a:r>
            <a:endParaRPr lang="en-US" dirty="0">
              <a:solidFill>
                <a:srgbClr val="0070C0"/>
              </a:solidFill>
            </a:endParaRPr>
          </a:p>
        </p:txBody>
      </p:sp>
    </p:spTree>
    <p:extLst>
      <p:ext uri="{BB962C8B-B14F-4D97-AF65-F5344CB8AC3E}">
        <p14:creationId xmlns:p14="http://schemas.microsoft.com/office/powerpoint/2010/main" val="11928301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75336-53F6-B200-B58C-DDA23ED4CD00}"/>
              </a:ext>
            </a:extLst>
          </p:cNvPr>
          <p:cNvSpPr>
            <a:spLocks noGrp="1"/>
          </p:cNvSpPr>
          <p:nvPr>
            <p:ph type="title"/>
          </p:nvPr>
        </p:nvSpPr>
        <p:spPr/>
        <p:txBody>
          <a:bodyPr/>
          <a:lstStyle/>
          <a:p>
            <a:r>
              <a:rPr lang="en-GB" dirty="0"/>
              <a:t>Ref.</a:t>
            </a:r>
            <a:endParaRPr lang="en-US" dirty="0"/>
          </a:p>
        </p:txBody>
      </p:sp>
      <p:sp>
        <p:nvSpPr>
          <p:cNvPr id="3" name="Content Placeholder 2">
            <a:extLst>
              <a:ext uri="{FF2B5EF4-FFF2-40B4-BE49-F238E27FC236}">
                <a16:creationId xmlns:a16="http://schemas.microsoft.com/office/drawing/2014/main" id="{78ED5558-E58F-25A8-7369-636D44649900}"/>
              </a:ext>
            </a:extLst>
          </p:cNvPr>
          <p:cNvSpPr>
            <a:spLocks noGrp="1"/>
          </p:cNvSpPr>
          <p:nvPr>
            <p:ph idx="1"/>
          </p:nvPr>
        </p:nvSpPr>
        <p:spPr/>
        <p:txBody>
          <a:bodyPr>
            <a:normAutofit/>
          </a:bodyPr>
          <a:lstStyle/>
          <a:p>
            <a:endParaRPr lang="en-US" sz="2000" dirty="0">
              <a:hlinkClick r:id="rId2"/>
            </a:endParaRPr>
          </a:p>
          <a:p>
            <a:r>
              <a:rPr lang="en-US" sz="2000" dirty="0">
                <a:hlinkClick r:id="rId2"/>
              </a:rPr>
              <a:t>The 100 Languages - Reggio Emilia (weebly.com)</a:t>
            </a:r>
            <a:endParaRPr lang="en-US" sz="2000" dirty="0"/>
          </a:p>
          <a:p>
            <a:r>
              <a:rPr lang="en-US" sz="2000" dirty="0"/>
              <a:t>Reggio Children (2022). ‘Loris Malaguzzi’. </a:t>
            </a:r>
            <a:r>
              <a:rPr lang="en-US" sz="2000" dirty="0">
                <a:hlinkClick r:id="rId3"/>
              </a:rPr>
              <a:t>Reggio Children - Loris Malaguzzi</a:t>
            </a:r>
            <a:endParaRPr lang="en-US" sz="2000" dirty="0"/>
          </a:p>
          <a:p>
            <a:r>
              <a:rPr lang="en-US" sz="2000" dirty="0">
                <a:hlinkClick r:id="rId4"/>
              </a:rPr>
              <a:t>Spinning Tops - Video for Kids - YouTube</a:t>
            </a:r>
            <a:r>
              <a:rPr lang="en-US" sz="2000" dirty="0"/>
              <a:t> </a:t>
            </a:r>
          </a:p>
          <a:p>
            <a:r>
              <a:rPr lang="en-US" sz="2000" dirty="0">
                <a:hlinkClick r:id="rId5"/>
              </a:rPr>
              <a:t>Reggio Children - Ateliers</a:t>
            </a:r>
            <a:endParaRPr lang="en-US" sz="2000" dirty="0"/>
          </a:p>
          <a:p>
            <a:endParaRPr lang="en-US" sz="2000" dirty="0"/>
          </a:p>
        </p:txBody>
      </p:sp>
    </p:spTree>
    <p:extLst>
      <p:ext uri="{BB962C8B-B14F-4D97-AF65-F5344CB8AC3E}">
        <p14:creationId xmlns:p14="http://schemas.microsoft.com/office/powerpoint/2010/main" val="121196036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131CB80-7AC1-4197-B01B-718124B731FE}">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B5212C47-5331-428A-9028-24EDF7829C00}">
  <ds:schemaRefs>
    <ds:schemaRef ds:uri="http://schemas.microsoft.com/sharepoint/v3/contenttype/forms"/>
  </ds:schemaRefs>
</ds:datastoreItem>
</file>

<file path=customXml/itemProps3.xml><?xml version="1.0" encoding="utf-8"?>
<ds:datastoreItem xmlns:ds="http://schemas.openxmlformats.org/officeDocument/2006/customXml" ds:itemID="{A5F236AB-FB80-4226-A23D-3F3F889022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667</TotalTime>
  <Words>820</Words>
  <Application>Microsoft Office PowerPoint</Application>
  <PresentationFormat>Widescreen</PresentationFormat>
  <Paragraphs>126</Paragraphs>
  <Slides>25</Slides>
  <Notes>1</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Office Theme</vt:lpstr>
      <vt:lpstr>Reggio Emelia Approach </vt:lpstr>
      <vt:lpstr>The 100 languages</vt:lpstr>
      <vt:lpstr> How it works</vt:lpstr>
      <vt:lpstr>Moira Nicolosi Co-Ordinator for Reggio Preschool</vt:lpstr>
      <vt:lpstr>Moira Nicolosi Co-Ordinator for Reggio Preschool</vt:lpstr>
      <vt:lpstr>  Where it started</vt:lpstr>
      <vt:lpstr> The values were recognised as;</vt:lpstr>
      <vt:lpstr> The design structure </vt:lpstr>
      <vt:lpstr> Observation</vt:lpstr>
      <vt:lpstr> Documentation</vt:lpstr>
      <vt:lpstr>Activity example</vt:lpstr>
      <vt:lpstr>  Interpretation</vt:lpstr>
      <vt:lpstr> A learning community/environment</vt:lpstr>
      <vt:lpstr> Sustainability</vt:lpstr>
      <vt:lpstr>Remida</vt:lpstr>
      <vt:lpstr>Atelier</vt:lpstr>
      <vt:lpstr> Atelier = Interrogation of the world</vt:lpstr>
      <vt:lpstr> Digital</vt:lpstr>
      <vt:lpstr> Drawing and mark-making </vt:lpstr>
      <vt:lpstr> Spinning tops</vt:lpstr>
      <vt:lpstr>PowerPoint Presentation</vt:lpstr>
      <vt:lpstr> Materials</vt:lpstr>
      <vt:lpstr> Environment</vt:lpstr>
      <vt:lpstr>Reggio Emelia Approach </vt:lpstr>
      <vt:lpstr>Ref.</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Reggio Emelia Approach</dc:title>
  <dc:creator>Natasha Jones</dc:creator>
  <cp:lastModifiedBy>Debra Odeh</cp:lastModifiedBy>
  <cp:revision>3</cp:revision>
  <dcterms:created xsi:type="dcterms:W3CDTF">2024-01-20T12:55:41Z</dcterms:created>
  <dcterms:modified xsi:type="dcterms:W3CDTF">2024-01-26T06:07:23Z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