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78" r:id="rId3"/>
    <p:sldId id="263" r:id="rId4"/>
    <p:sldId id="292" r:id="rId5"/>
    <p:sldId id="293" r:id="rId6"/>
    <p:sldId id="294" r:id="rId7"/>
    <p:sldId id="299" r:id="rId8"/>
    <p:sldId id="295" r:id="rId9"/>
    <p:sldId id="296" r:id="rId10"/>
    <p:sldId id="300" r:id="rId11"/>
    <p:sldId id="301" r:id="rId12"/>
    <p:sldId id="297" r:id="rId13"/>
    <p:sldId id="290" r:id="rId14"/>
    <p:sldId id="289" r:id="rId15"/>
    <p:sldId id="302" r:id="rId1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572" autoAdjust="0"/>
    <p:restoredTop sz="94249" autoAdjust="0"/>
  </p:normalViewPr>
  <p:slideViewPr>
    <p:cSldViewPr>
      <p:cViewPr varScale="1">
        <p:scale>
          <a:sx n="72" d="100"/>
          <a:sy n="72" d="100"/>
        </p:scale>
        <p:origin x="83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BF7300F6-BA1C-4EEA-B429-2CAA5371E38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97A7C49-B795-45CF-9421-1E36A384A68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232229C-3666-449F-8634-3D2C9662542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3F9EF82-918A-4DB7-9A90-5F25D929DE44}"/>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B2BE753-18A6-4991-BC68-140E7799024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3939B7B-0C17-4BD7-815F-BF53B050A42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D2345CBA-8764-4AA9-AA3C-A18E1550CFD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3CE0434B-B97A-4953-AA17-5D9DA181163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8AC65E05-BBBC-4D25-8FF5-6ADA85B86494}"/>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41D44F-8D3C-438D-B6BE-BCA1CB5D5F8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FCCD8C12-C29F-4F29-B76A-F0533DD182B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6BD1FFE2-6C13-47BE-A3A4-3B9BFD6B5D4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F57F9B-308E-48D3-BF54-6655A9A90374}"/>
              </a:ext>
            </a:extLst>
          </p:cNvPr>
          <p:cNvSpPr>
            <a:spLocks noGrp="1"/>
          </p:cNvSpPr>
          <p:nvPr>
            <p:ph type="dt" sz="half" idx="10"/>
          </p:nvPr>
        </p:nvSpPr>
        <p:spPr>
          <a:xfrm>
            <a:off x="395288" y="6524625"/>
            <a:ext cx="971550" cy="219075"/>
          </a:xfrm>
        </p:spPr>
        <p:txBody>
          <a:bodyPr/>
          <a:lstStyle>
            <a:lvl1pPr>
              <a:defRPr/>
            </a:lvl1pPr>
          </a:lstStyle>
          <a:p>
            <a:pPr>
              <a:defRPr/>
            </a:pPr>
            <a:fld id="{394A1E9B-B44F-4578-8716-1D7070923792}" type="datetime1">
              <a:rPr lang="en-GB" altLang="en-US"/>
              <a:pPr>
                <a:defRPr/>
              </a:pPr>
              <a:t>12/06/2020</a:t>
            </a:fld>
            <a:endParaRPr lang="en-GB" altLang="en-US" dirty="0"/>
          </a:p>
        </p:txBody>
      </p:sp>
      <p:sp>
        <p:nvSpPr>
          <p:cNvPr id="5" name="Footer Placeholder 4">
            <a:extLst>
              <a:ext uri="{FF2B5EF4-FFF2-40B4-BE49-F238E27FC236}">
                <a16:creationId xmlns:a16="http://schemas.microsoft.com/office/drawing/2014/main" id="{88E52456-70F6-4977-91B7-248C68E3EAC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92B6D94-D70B-41D6-B25F-92EF2F5F6FC6}"/>
              </a:ext>
            </a:extLst>
          </p:cNvPr>
          <p:cNvSpPr>
            <a:spLocks noGrp="1"/>
          </p:cNvSpPr>
          <p:nvPr>
            <p:ph type="sldNum" sz="quarter" idx="12"/>
          </p:nvPr>
        </p:nvSpPr>
        <p:spPr/>
        <p:txBody>
          <a:bodyPr/>
          <a:lstStyle>
            <a:lvl1pPr>
              <a:defRPr/>
            </a:lvl1pPr>
          </a:lstStyle>
          <a:p>
            <a:pPr>
              <a:defRPr/>
            </a:pPr>
            <a:fld id="{1840E3AA-650E-44BE-B40B-23C9C6B32B16}" type="slidenum">
              <a:rPr lang="en-GB" altLang="en-US"/>
              <a:pPr>
                <a:defRPr/>
              </a:pPr>
              <a:t>‹#›</a:t>
            </a:fld>
            <a:endParaRPr lang="en-GB" altLang="en-US"/>
          </a:p>
        </p:txBody>
      </p:sp>
    </p:spTree>
    <p:extLst>
      <p:ext uri="{BB962C8B-B14F-4D97-AF65-F5344CB8AC3E}">
        <p14:creationId xmlns:p14="http://schemas.microsoft.com/office/powerpoint/2010/main" val="2576677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5D8CA-571A-4F4A-840A-5F6FDC46856A}"/>
              </a:ext>
            </a:extLst>
          </p:cNvPr>
          <p:cNvSpPr>
            <a:spLocks noGrp="1"/>
          </p:cNvSpPr>
          <p:nvPr>
            <p:ph type="dt" sz="half" idx="10"/>
          </p:nvPr>
        </p:nvSpPr>
        <p:spPr/>
        <p:txBody>
          <a:bodyPr/>
          <a:lstStyle>
            <a:lvl1pPr>
              <a:defRPr/>
            </a:lvl1pPr>
          </a:lstStyle>
          <a:p>
            <a:pPr>
              <a:defRPr/>
            </a:pPr>
            <a:fld id="{C5A984B8-2E09-4933-8948-436E44852593}" type="datetime1">
              <a:rPr lang="en-GB" altLang="en-US"/>
              <a:pPr>
                <a:defRPr/>
              </a:pPr>
              <a:t>12/06/2020</a:t>
            </a:fld>
            <a:endParaRPr lang="en-GB" altLang="en-US" dirty="0"/>
          </a:p>
        </p:txBody>
      </p:sp>
      <p:sp>
        <p:nvSpPr>
          <p:cNvPr id="5" name="Footer Placeholder 4">
            <a:extLst>
              <a:ext uri="{FF2B5EF4-FFF2-40B4-BE49-F238E27FC236}">
                <a16:creationId xmlns:a16="http://schemas.microsoft.com/office/drawing/2014/main" id="{3E6978FB-3645-488A-AB74-E0BE8AAAB63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1488776-4016-45BD-B192-F4A69077516E}"/>
              </a:ext>
            </a:extLst>
          </p:cNvPr>
          <p:cNvSpPr>
            <a:spLocks noGrp="1"/>
          </p:cNvSpPr>
          <p:nvPr>
            <p:ph type="sldNum" sz="quarter" idx="12"/>
          </p:nvPr>
        </p:nvSpPr>
        <p:spPr/>
        <p:txBody>
          <a:bodyPr/>
          <a:lstStyle>
            <a:lvl1pPr>
              <a:defRPr/>
            </a:lvl1pPr>
          </a:lstStyle>
          <a:p>
            <a:pPr>
              <a:defRPr/>
            </a:pPr>
            <a:fld id="{5BD086A3-F0A5-492C-9A2D-383750524B0A}" type="slidenum">
              <a:rPr lang="en-GB" altLang="en-US"/>
              <a:pPr>
                <a:defRPr/>
              </a:pPr>
              <a:t>‹#›</a:t>
            </a:fld>
            <a:endParaRPr lang="en-GB" altLang="en-US"/>
          </a:p>
        </p:txBody>
      </p:sp>
    </p:spTree>
    <p:extLst>
      <p:ext uri="{BB962C8B-B14F-4D97-AF65-F5344CB8AC3E}">
        <p14:creationId xmlns:p14="http://schemas.microsoft.com/office/powerpoint/2010/main" val="30350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85FAC4-4BFB-4FDE-A2D1-1D7DDF244316}"/>
              </a:ext>
            </a:extLst>
          </p:cNvPr>
          <p:cNvSpPr>
            <a:spLocks noGrp="1"/>
          </p:cNvSpPr>
          <p:nvPr>
            <p:ph type="dt" sz="half" idx="10"/>
          </p:nvPr>
        </p:nvSpPr>
        <p:spPr/>
        <p:txBody>
          <a:bodyPr/>
          <a:lstStyle>
            <a:lvl1pPr>
              <a:defRPr/>
            </a:lvl1pPr>
          </a:lstStyle>
          <a:p>
            <a:pPr>
              <a:defRPr/>
            </a:pPr>
            <a:fld id="{10C04E2D-EE14-4ABB-B1D2-517E46373F2A}" type="datetime1">
              <a:rPr lang="en-GB" altLang="en-US"/>
              <a:pPr>
                <a:defRPr/>
              </a:pPr>
              <a:t>12/06/2020</a:t>
            </a:fld>
            <a:endParaRPr lang="en-GB" altLang="en-US" dirty="0"/>
          </a:p>
        </p:txBody>
      </p:sp>
      <p:sp>
        <p:nvSpPr>
          <p:cNvPr id="5" name="Slide Number Placeholder 5">
            <a:extLst>
              <a:ext uri="{FF2B5EF4-FFF2-40B4-BE49-F238E27FC236}">
                <a16:creationId xmlns:a16="http://schemas.microsoft.com/office/drawing/2014/main" id="{1FFE88E4-64B9-4386-82C1-DFCEC6D7642D}"/>
              </a:ext>
            </a:extLst>
          </p:cNvPr>
          <p:cNvSpPr>
            <a:spLocks noGrp="1"/>
          </p:cNvSpPr>
          <p:nvPr>
            <p:ph type="sldNum" sz="quarter" idx="11"/>
          </p:nvPr>
        </p:nvSpPr>
        <p:spPr/>
        <p:txBody>
          <a:bodyPr/>
          <a:lstStyle>
            <a:lvl1pPr>
              <a:defRPr/>
            </a:lvl1pPr>
          </a:lstStyle>
          <a:p>
            <a:pPr>
              <a:defRPr/>
            </a:pPr>
            <a:fld id="{9FF95AFC-D686-4EB8-BE58-E340CA94B37A}" type="slidenum">
              <a:rPr lang="en-GB" altLang="en-US"/>
              <a:pPr>
                <a:defRPr/>
              </a:pPr>
              <a:t>‹#›</a:t>
            </a:fld>
            <a:endParaRPr lang="en-GB" altLang="en-US"/>
          </a:p>
        </p:txBody>
      </p:sp>
    </p:spTree>
    <p:extLst>
      <p:ext uri="{BB962C8B-B14F-4D97-AF65-F5344CB8AC3E}">
        <p14:creationId xmlns:p14="http://schemas.microsoft.com/office/powerpoint/2010/main" val="2315712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17D7EFF-8C69-4B24-9C5A-1E15684E5E99}"/>
              </a:ext>
            </a:extLst>
          </p:cNvPr>
          <p:cNvSpPr>
            <a:spLocks noGrp="1"/>
          </p:cNvSpPr>
          <p:nvPr>
            <p:ph type="dt" sz="half" idx="10"/>
          </p:nvPr>
        </p:nvSpPr>
        <p:spPr/>
        <p:txBody>
          <a:bodyPr/>
          <a:lstStyle>
            <a:lvl1pPr>
              <a:defRPr/>
            </a:lvl1pPr>
          </a:lstStyle>
          <a:p>
            <a:pPr>
              <a:defRPr/>
            </a:pPr>
            <a:fld id="{FCE2AEDF-7292-4305-913F-DDD216FD7B89}" type="datetime1">
              <a:rPr lang="en-GB" altLang="en-US"/>
              <a:pPr>
                <a:defRPr/>
              </a:pPr>
              <a:t>12/06/2020</a:t>
            </a:fld>
            <a:endParaRPr lang="en-GB" altLang="en-US" dirty="0"/>
          </a:p>
        </p:txBody>
      </p:sp>
      <p:sp>
        <p:nvSpPr>
          <p:cNvPr id="6" name="Slide Number Placeholder 5">
            <a:extLst>
              <a:ext uri="{FF2B5EF4-FFF2-40B4-BE49-F238E27FC236}">
                <a16:creationId xmlns:a16="http://schemas.microsoft.com/office/drawing/2014/main" id="{3838588C-106A-4A2C-855D-C5933A66A5FA}"/>
              </a:ext>
            </a:extLst>
          </p:cNvPr>
          <p:cNvSpPr>
            <a:spLocks noGrp="1"/>
          </p:cNvSpPr>
          <p:nvPr>
            <p:ph type="sldNum" sz="quarter" idx="11"/>
          </p:nvPr>
        </p:nvSpPr>
        <p:spPr/>
        <p:txBody>
          <a:bodyPr/>
          <a:lstStyle>
            <a:lvl1pPr>
              <a:defRPr/>
            </a:lvl1pPr>
          </a:lstStyle>
          <a:p>
            <a:pPr>
              <a:defRPr/>
            </a:pPr>
            <a:fld id="{60F014ED-7714-46DD-8DB5-0CB9444ACBAF}" type="slidenum">
              <a:rPr lang="en-GB" altLang="en-US"/>
              <a:pPr>
                <a:defRPr/>
              </a:pPr>
              <a:t>‹#›</a:t>
            </a:fld>
            <a:endParaRPr lang="en-GB" altLang="en-US"/>
          </a:p>
        </p:txBody>
      </p:sp>
    </p:spTree>
    <p:extLst>
      <p:ext uri="{BB962C8B-B14F-4D97-AF65-F5344CB8AC3E}">
        <p14:creationId xmlns:p14="http://schemas.microsoft.com/office/powerpoint/2010/main" val="425083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C372B1B-75FD-4387-80D6-1C1AFEB6151D}"/>
              </a:ext>
            </a:extLst>
          </p:cNvPr>
          <p:cNvSpPr>
            <a:spLocks noGrp="1"/>
          </p:cNvSpPr>
          <p:nvPr>
            <p:ph type="dt" sz="half" idx="10"/>
          </p:nvPr>
        </p:nvSpPr>
        <p:spPr/>
        <p:txBody>
          <a:bodyPr/>
          <a:lstStyle>
            <a:lvl1pPr>
              <a:defRPr/>
            </a:lvl1pPr>
          </a:lstStyle>
          <a:p>
            <a:pPr>
              <a:defRPr/>
            </a:pPr>
            <a:fld id="{17BAA110-460F-402B-B558-1B34013E4C81}" type="datetime1">
              <a:rPr lang="en-GB" altLang="en-US"/>
              <a:pPr>
                <a:defRPr/>
              </a:pPr>
              <a:t>12/06/2020</a:t>
            </a:fld>
            <a:endParaRPr lang="en-GB" altLang="en-US" dirty="0"/>
          </a:p>
        </p:txBody>
      </p:sp>
      <p:sp>
        <p:nvSpPr>
          <p:cNvPr id="8" name="Slide Number Placeholder 5">
            <a:extLst>
              <a:ext uri="{FF2B5EF4-FFF2-40B4-BE49-F238E27FC236}">
                <a16:creationId xmlns:a16="http://schemas.microsoft.com/office/drawing/2014/main" id="{DB9D5634-2418-4DA1-9C2F-EC8CD428A1C2}"/>
              </a:ext>
            </a:extLst>
          </p:cNvPr>
          <p:cNvSpPr>
            <a:spLocks noGrp="1"/>
          </p:cNvSpPr>
          <p:nvPr>
            <p:ph type="sldNum" sz="quarter" idx="11"/>
          </p:nvPr>
        </p:nvSpPr>
        <p:spPr/>
        <p:txBody>
          <a:bodyPr/>
          <a:lstStyle>
            <a:lvl1pPr>
              <a:defRPr/>
            </a:lvl1pPr>
          </a:lstStyle>
          <a:p>
            <a:pPr>
              <a:defRPr/>
            </a:pPr>
            <a:fld id="{944A8943-998E-44D9-8B0C-754CD81EE5FD}" type="slidenum">
              <a:rPr lang="en-GB" altLang="en-US"/>
              <a:pPr>
                <a:defRPr/>
              </a:pPr>
              <a:t>‹#›</a:t>
            </a:fld>
            <a:endParaRPr lang="en-GB" altLang="en-US"/>
          </a:p>
        </p:txBody>
      </p:sp>
    </p:spTree>
    <p:extLst>
      <p:ext uri="{BB962C8B-B14F-4D97-AF65-F5344CB8AC3E}">
        <p14:creationId xmlns:p14="http://schemas.microsoft.com/office/powerpoint/2010/main" val="1811573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B29F183-A0C1-440F-BEA4-CB6BFC466723}"/>
              </a:ext>
            </a:extLst>
          </p:cNvPr>
          <p:cNvSpPr>
            <a:spLocks noGrp="1"/>
          </p:cNvSpPr>
          <p:nvPr>
            <p:ph type="dt" sz="half" idx="10"/>
          </p:nvPr>
        </p:nvSpPr>
        <p:spPr/>
        <p:txBody>
          <a:bodyPr/>
          <a:lstStyle>
            <a:lvl1pPr>
              <a:defRPr/>
            </a:lvl1pPr>
          </a:lstStyle>
          <a:p>
            <a:pPr>
              <a:defRPr/>
            </a:pPr>
            <a:fld id="{1B6C299F-F87A-4150-BB1A-0D755EBE3F26}" type="datetime1">
              <a:rPr lang="en-GB" altLang="en-US"/>
              <a:pPr>
                <a:defRPr/>
              </a:pPr>
              <a:t>12/06/2020</a:t>
            </a:fld>
            <a:endParaRPr lang="en-GB" altLang="en-US" dirty="0"/>
          </a:p>
        </p:txBody>
      </p:sp>
      <p:sp>
        <p:nvSpPr>
          <p:cNvPr id="4" name="Slide Number Placeholder 5">
            <a:extLst>
              <a:ext uri="{FF2B5EF4-FFF2-40B4-BE49-F238E27FC236}">
                <a16:creationId xmlns:a16="http://schemas.microsoft.com/office/drawing/2014/main" id="{C5CD8578-30DB-48B2-BAC5-618B37C88BF8}"/>
              </a:ext>
            </a:extLst>
          </p:cNvPr>
          <p:cNvSpPr>
            <a:spLocks noGrp="1"/>
          </p:cNvSpPr>
          <p:nvPr>
            <p:ph type="sldNum" sz="quarter" idx="11"/>
          </p:nvPr>
        </p:nvSpPr>
        <p:spPr/>
        <p:txBody>
          <a:bodyPr/>
          <a:lstStyle>
            <a:lvl1pPr>
              <a:defRPr/>
            </a:lvl1pPr>
          </a:lstStyle>
          <a:p>
            <a:pPr>
              <a:defRPr/>
            </a:pPr>
            <a:fld id="{4319047B-346C-4B24-AF0C-5852711146C9}" type="slidenum">
              <a:rPr lang="en-GB" altLang="en-US"/>
              <a:pPr>
                <a:defRPr/>
              </a:pPr>
              <a:t>‹#›</a:t>
            </a:fld>
            <a:endParaRPr lang="en-GB" altLang="en-US"/>
          </a:p>
        </p:txBody>
      </p:sp>
    </p:spTree>
    <p:extLst>
      <p:ext uri="{BB962C8B-B14F-4D97-AF65-F5344CB8AC3E}">
        <p14:creationId xmlns:p14="http://schemas.microsoft.com/office/powerpoint/2010/main" val="1989604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B89A89-7860-41CE-A90F-5E07AC753612}"/>
              </a:ext>
            </a:extLst>
          </p:cNvPr>
          <p:cNvSpPr>
            <a:spLocks noGrp="1"/>
          </p:cNvSpPr>
          <p:nvPr>
            <p:ph type="dt" sz="half" idx="10"/>
          </p:nvPr>
        </p:nvSpPr>
        <p:spPr/>
        <p:txBody>
          <a:bodyPr/>
          <a:lstStyle>
            <a:lvl1pPr>
              <a:defRPr/>
            </a:lvl1pPr>
          </a:lstStyle>
          <a:p>
            <a:pPr>
              <a:defRPr/>
            </a:pPr>
            <a:fld id="{5D6648DA-D44C-4600-B908-E1A4984FEF69}" type="datetime1">
              <a:rPr lang="en-GB" altLang="en-US"/>
              <a:pPr>
                <a:defRPr/>
              </a:pPr>
              <a:t>12/06/2020</a:t>
            </a:fld>
            <a:endParaRPr lang="en-GB" altLang="en-US" dirty="0"/>
          </a:p>
        </p:txBody>
      </p:sp>
      <p:sp>
        <p:nvSpPr>
          <p:cNvPr id="3" name="Slide Number Placeholder 5">
            <a:extLst>
              <a:ext uri="{FF2B5EF4-FFF2-40B4-BE49-F238E27FC236}">
                <a16:creationId xmlns:a16="http://schemas.microsoft.com/office/drawing/2014/main" id="{A6395499-2053-4E9E-B68D-9DF87CF17C5C}"/>
              </a:ext>
            </a:extLst>
          </p:cNvPr>
          <p:cNvSpPr>
            <a:spLocks noGrp="1"/>
          </p:cNvSpPr>
          <p:nvPr>
            <p:ph type="sldNum" sz="quarter" idx="11"/>
          </p:nvPr>
        </p:nvSpPr>
        <p:spPr/>
        <p:txBody>
          <a:bodyPr/>
          <a:lstStyle>
            <a:lvl1pPr>
              <a:defRPr/>
            </a:lvl1pPr>
          </a:lstStyle>
          <a:p>
            <a:pPr>
              <a:defRPr/>
            </a:pPr>
            <a:fld id="{DC27C7AD-6FE1-444E-A839-355E4045FCF4}" type="slidenum">
              <a:rPr lang="en-GB" altLang="en-US"/>
              <a:pPr>
                <a:defRPr/>
              </a:pPr>
              <a:t>‹#›</a:t>
            </a:fld>
            <a:endParaRPr lang="en-GB" altLang="en-US"/>
          </a:p>
        </p:txBody>
      </p:sp>
    </p:spTree>
    <p:extLst>
      <p:ext uri="{BB962C8B-B14F-4D97-AF65-F5344CB8AC3E}">
        <p14:creationId xmlns:p14="http://schemas.microsoft.com/office/powerpoint/2010/main" val="1544190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4F1FE18-5E86-4759-926D-87D07FCF4BB4}"/>
              </a:ext>
            </a:extLst>
          </p:cNvPr>
          <p:cNvSpPr>
            <a:spLocks noGrp="1"/>
          </p:cNvSpPr>
          <p:nvPr>
            <p:ph type="dt" sz="half" idx="10"/>
          </p:nvPr>
        </p:nvSpPr>
        <p:spPr/>
        <p:txBody>
          <a:bodyPr/>
          <a:lstStyle>
            <a:lvl1pPr>
              <a:defRPr/>
            </a:lvl1pPr>
          </a:lstStyle>
          <a:p>
            <a:pPr>
              <a:defRPr/>
            </a:pPr>
            <a:fld id="{7DBF2B81-97E6-4FC4-9C6D-76CA470E257A}" type="datetime1">
              <a:rPr lang="en-GB" altLang="en-US"/>
              <a:pPr>
                <a:defRPr/>
              </a:pPr>
              <a:t>12/06/2020</a:t>
            </a:fld>
            <a:endParaRPr lang="en-GB" altLang="en-US" dirty="0"/>
          </a:p>
        </p:txBody>
      </p:sp>
      <p:sp>
        <p:nvSpPr>
          <p:cNvPr id="6" name="Slide Number Placeholder 5">
            <a:extLst>
              <a:ext uri="{FF2B5EF4-FFF2-40B4-BE49-F238E27FC236}">
                <a16:creationId xmlns:a16="http://schemas.microsoft.com/office/drawing/2014/main" id="{7A6A84BB-093C-43C6-942D-4DE3A13C08A0}"/>
              </a:ext>
            </a:extLst>
          </p:cNvPr>
          <p:cNvSpPr>
            <a:spLocks noGrp="1"/>
          </p:cNvSpPr>
          <p:nvPr>
            <p:ph type="sldNum" sz="quarter" idx="11"/>
          </p:nvPr>
        </p:nvSpPr>
        <p:spPr/>
        <p:txBody>
          <a:bodyPr/>
          <a:lstStyle>
            <a:lvl1pPr>
              <a:defRPr/>
            </a:lvl1pPr>
          </a:lstStyle>
          <a:p>
            <a:pPr>
              <a:defRPr/>
            </a:pPr>
            <a:fld id="{D192A7C2-D1ED-468E-855F-AB13E1FF0051}" type="slidenum">
              <a:rPr lang="en-GB" altLang="en-US"/>
              <a:pPr>
                <a:defRPr/>
              </a:pPr>
              <a:t>‹#›</a:t>
            </a:fld>
            <a:endParaRPr lang="en-GB" altLang="en-US"/>
          </a:p>
        </p:txBody>
      </p:sp>
    </p:spTree>
    <p:extLst>
      <p:ext uri="{BB962C8B-B14F-4D97-AF65-F5344CB8AC3E}">
        <p14:creationId xmlns:p14="http://schemas.microsoft.com/office/powerpoint/2010/main" val="204205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D96F3F-59E9-47EB-A236-A6994BAC4F81}"/>
              </a:ext>
            </a:extLst>
          </p:cNvPr>
          <p:cNvSpPr>
            <a:spLocks noGrp="1"/>
          </p:cNvSpPr>
          <p:nvPr>
            <p:ph type="dt" sz="half" idx="10"/>
          </p:nvPr>
        </p:nvSpPr>
        <p:spPr/>
        <p:txBody>
          <a:bodyPr/>
          <a:lstStyle>
            <a:lvl1pPr>
              <a:defRPr/>
            </a:lvl1pPr>
          </a:lstStyle>
          <a:p>
            <a:pPr>
              <a:defRPr/>
            </a:pPr>
            <a:fld id="{82D6E02E-2142-4BBE-811B-59DC7F9DABA4}" type="datetime1">
              <a:rPr lang="en-GB" altLang="en-US"/>
              <a:pPr>
                <a:defRPr/>
              </a:pPr>
              <a:t>12/06/2020</a:t>
            </a:fld>
            <a:endParaRPr lang="en-GB" altLang="en-US" dirty="0"/>
          </a:p>
        </p:txBody>
      </p:sp>
      <p:sp>
        <p:nvSpPr>
          <p:cNvPr id="6" name="Slide Number Placeholder 5">
            <a:extLst>
              <a:ext uri="{FF2B5EF4-FFF2-40B4-BE49-F238E27FC236}">
                <a16:creationId xmlns:a16="http://schemas.microsoft.com/office/drawing/2014/main" id="{E6943817-C7C1-4064-BD4C-BE61E42A2D70}"/>
              </a:ext>
            </a:extLst>
          </p:cNvPr>
          <p:cNvSpPr>
            <a:spLocks noGrp="1"/>
          </p:cNvSpPr>
          <p:nvPr>
            <p:ph type="sldNum" sz="quarter" idx="11"/>
          </p:nvPr>
        </p:nvSpPr>
        <p:spPr/>
        <p:txBody>
          <a:bodyPr/>
          <a:lstStyle>
            <a:lvl1pPr>
              <a:defRPr/>
            </a:lvl1pPr>
          </a:lstStyle>
          <a:p>
            <a:pPr>
              <a:defRPr/>
            </a:pPr>
            <a:fld id="{149DA8AE-815F-4E5B-88C4-DC29D32E2617}" type="slidenum">
              <a:rPr lang="en-GB" altLang="en-US"/>
              <a:pPr>
                <a:defRPr/>
              </a:pPr>
              <a:t>‹#›</a:t>
            </a:fld>
            <a:endParaRPr lang="en-GB" altLang="en-US"/>
          </a:p>
        </p:txBody>
      </p:sp>
    </p:spTree>
    <p:extLst>
      <p:ext uri="{BB962C8B-B14F-4D97-AF65-F5344CB8AC3E}">
        <p14:creationId xmlns:p14="http://schemas.microsoft.com/office/powerpoint/2010/main" val="1717979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6E5DD2-53BE-42BC-B46F-A190F5EFAD03}"/>
              </a:ext>
            </a:extLst>
          </p:cNvPr>
          <p:cNvSpPr>
            <a:spLocks noGrp="1"/>
          </p:cNvSpPr>
          <p:nvPr>
            <p:ph type="dt" sz="half" idx="10"/>
          </p:nvPr>
        </p:nvSpPr>
        <p:spPr/>
        <p:txBody>
          <a:bodyPr/>
          <a:lstStyle>
            <a:lvl1pPr>
              <a:defRPr/>
            </a:lvl1pPr>
          </a:lstStyle>
          <a:p>
            <a:pPr>
              <a:defRPr/>
            </a:pPr>
            <a:fld id="{DD194822-6C6E-4641-9E50-81DAFC57FE9E}" type="datetime1">
              <a:rPr lang="en-GB" altLang="en-US"/>
              <a:pPr>
                <a:defRPr/>
              </a:pPr>
              <a:t>12/06/2020</a:t>
            </a:fld>
            <a:endParaRPr lang="en-GB" altLang="en-US" dirty="0"/>
          </a:p>
        </p:txBody>
      </p:sp>
      <p:sp>
        <p:nvSpPr>
          <p:cNvPr id="5" name="Slide Number Placeholder 5">
            <a:extLst>
              <a:ext uri="{FF2B5EF4-FFF2-40B4-BE49-F238E27FC236}">
                <a16:creationId xmlns:a16="http://schemas.microsoft.com/office/drawing/2014/main" id="{950D69BA-A0FC-4E99-91E8-A497303FE90F}"/>
              </a:ext>
            </a:extLst>
          </p:cNvPr>
          <p:cNvSpPr>
            <a:spLocks noGrp="1"/>
          </p:cNvSpPr>
          <p:nvPr>
            <p:ph type="sldNum" sz="quarter" idx="11"/>
          </p:nvPr>
        </p:nvSpPr>
        <p:spPr/>
        <p:txBody>
          <a:bodyPr/>
          <a:lstStyle>
            <a:lvl1pPr>
              <a:defRPr/>
            </a:lvl1pPr>
          </a:lstStyle>
          <a:p>
            <a:pPr>
              <a:defRPr/>
            </a:pPr>
            <a:fld id="{693C51D8-9433-4717-81E5-7F8C50A693F0}" type="slidenum">
              <a:rPr lang="en-GB" altLang="en-US"/>
              <a:pPr>
                <a:defRPr/>
              </a:pPr>
              <a:t>‹#›</a:t>
            </a:fld>
            <a:endParaRPr lang="en-GB" altLang="en-US"/>
          </a:p>
        </p:txBody>
      </p:sp>
    </p:spTree>
    <p:extLst>
      <p:ext uri="{BB962C8B-B14F-4D97-AF65-F5344CB8AC3E}">
        <p14:creationId xmlns:p14="http://schemas.microsoft.com/office/powerpoint/2010/main" val="1734160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98323-1583-4BBF-BD54-5A98BA995696}"/>
              </a:ext>
            </a:extLst>
          </p:cNvPr>
          <p:cNvSpPr>
            <a:spLocks noGrp="1"/>
          </p:cNvSpPr>
          <p:nvPr>
            <p:ph type="dt" sz="half" idx="10"/>
          </p:nvPr>
        </p:nvSpPr>
        <p:spPr/>
        <p:txBody>
          <a:bodyPr/>
          <a:lstStyle>
            <a:lvl1pPr>
              <a:defRPr/>
            </a:lvl1pPr>
          </a:lstStyle>
          <a:p>
            <a:pPr>
              <a:defRPr/>
            </a:pPr>
            <a:fld id="{F6F1A6C5-99E2-4BA3-B9FF-42C1C0B575B4}" type="datetime1">
              <a:rPr lang="en-GB" altLang="en-US"/>
              <a:pPr>
                <a:defRPr/>
              </a:pPr>
              <a:t>12/06/2020</a:t>
            </a:fld>
            <a:endParaRPr lang="en-GB" altLang="en-US" dirty="0"/>
          </a:p>
        </p:txBody>
      </p:sp>
      <p:sp>
        <p:nvSpPr>
          <p:cNvPr id="5" name="Slide Number Placeholder 5">
            <a:extLst>
              <a:ext uri="{FF2B5EF4-FFF2-40B4-BE49-F238E27FC236}">
                <a16:creationId xmlns:a16="http://schemas.microsoft.com/office/drawing/2014/main" id="{C6565630-1B43-4070-8609-B4EBDC2DA464}"/>
              </a:ext>
            </a:extLst>
          </p:cNvPr>
          <p:cNvSpPr>
            <a:spLocks noGrp="1"/>
          </p:cNvSpPr>
          <p:nvPr>
            <p:ph type="sldNum" sz="quarter" idx="11"/>
          </p:nvPr>
        </p:nvSpPr>
        <p:spPr/>
        <p:txBody>
          <a:bodyPr/>
          <a:lstStyle>
            <a:lvl1pPr>
              <a:defRPr/>
            </a:lvl1pPr>
          </a:lstStyle>
          <a:p>
            <a:pPr>
              <a:defRPr/>
            </a:pPr>
            <a:fld id="{DFBDCD88-7B7A-4AA5-B494-6D36D7F99E57}" type="slidenum">
              <a:rPr lang="en-GB" altLang="en-US"/>
              <a:pPr>
                <a:defRPr/>
              </a:pPr>
              <a:t>‹#›</a:t>
            </a:fld>
            <a:endParaRPr lang="en-GB" altLang="en-US"/>
          </a:p>
        </p:txBody>
      </p:sp>
    </p:spTree>
    <p:extLst>
      <p:ext uri="{BB962C8B-B14F-4D97-AF65-F5344CB8AC3E}">
        <p14:creationId xmlns:p14="http://schemas.microsoft.com/office/powerpoint/2010/main" val="1790733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012B597-D319-4BAD-8A29-D8CDD76B624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53317AC-FCAF-4D40-AD62-24A8B088D3C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2E9684B-5F7F-4F1E-B792-199B1928943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1202A40-B02C-4A74-B2AD-ED2BCA5E2D6F}" type="datetime1">
              <a:rPr lang="en-GB" altLang="en-US"/>
              <a:pPr>
                <a:defRPr/>
              </a:pPr>
              <a:t>12/06/2020</a:t>
            </a:fld>
            <a:endParaRPr lang="en-GB" altLang="en-US" dirty="0"/>
          </a:p>
        </p:txBody>
      </p:sp>
      <p:sp>
        <p:nvSpPr>
          <p:cNvPr id="6" name="Slide Number Placeholder 5">
            <a:extLst>
              <a:ext uri="{FF2B5EF4-FFF2-40B4-BE49-F238E27FC236}">
                <a16:creationId xmlns:a16="http://schemas.microsoft.com/office/drawing/2014/main" id="{7C51802A-75A1-45B3-B1F4-35A668C337F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DD13EAD-C0C8-4A40-988D-9239B21D138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ndfonline.com/servlet/linkout?suffix=CIT0002&amp;dbid=16&amp;doi=10.1080%2F1059924X.2017.1358971&amp;key=10.1037%2F0012-1649.22.6.723"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cholar.google.com/scholar_lookup?hl=en&amp;publication_year=1986&amp;pages=723-742&amp;issue=6&amp;author=U+Bronfenbrenner&amp;title=Ecology+of+the+family+as+a+context+for+human+development%3A+research+perspectives" TargetMode="External"/><Relationship Id="rId4" Type="http://schemas.openxmlformats.org/officeDocument/2006/relationships/hyperlink" Target="https://www.tandfonline.com/servlet/linkout?suffix=CIT0002&amp;dbid=128&amp;doi=10.1080%2F1059924X.2017.1358971&amp;key=A1986E882900001"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dh.gov.uk/health" TargetMode="External"/><Relationship Id="rId2" Type="http://schemas.openxmlformats.org/officeDocument/2006/relationships/hyperlink" Target="https://careprovideralliance.org.uk/adult-social-care-provider-types" TargetMode="External"/><Relationship Id="rId1" Type="http://schemas.openxmlformats.org/officeDocument/2006/relationships/slideLayout" Target="../slideLayouts/slideLayout2.xml"/><Relationship Id="rId5" Type="http://schemas.openxmlformats.org/officeDocument/2006/relationships/hyperlink" Target="https://www.scope.org.uk/about-us/social-model-of-disability/" TargetMode="External"/><Relationship Id="rId4" Type="http://schemas.openxmlformats.org/officeDocument/2006/relationships/hyperlink" Target="https://www.gov.uk/government/organisations/department-of-health-and-social-care/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298BABE-09C3-4BDC-B0D2-D1FF2AE95E22}"/>
              </a:ext>
            </a:extLst>
          </p:cNvPr>
          <p:cNvSpPr>
            <a:spLocks noGrp="1"/>
          </p:cNvSpPr>
          <p:nvPr>
            <p:ph type="ctrTitle"/>
          </p:nvPr>
        </p:nvSpPr>
        <p:spPr>
          <a:xfrm>
            <a:off x="684213" y="549275"/>
            <a:ext cx="7772400" cy="2016125"/>
          </a:xfrm>
        </p:spPr>
        <p:txBody>
          <a:bodyPr/>
          <a:lstStyle/>
          <a:p>
            <a:pPr eaLnBrk="1" hangingPunct="1"/>
            <a:r>
              <a:rPr lang="en-GB" altLang="en-US" sz="3200" b="1">
                <a:latin typeface="Arial" panose="020B0604020202020204" pitchFamily="34" charset="0"/>
                <a:cs typeface="Arial" panose="020B0604020202020204" pitchFamily="34" charset="0"/>
              </a:rPr>
              <a:t>BMHP5002</a:t>
            </a:r>
            <a:br>
              <a:rPr lang="en-GB" altLang="en-US" sz="3600" b="1">
                <a:latin typeface="Arial" panose="020B0604020202020204" pitchFamily="34" charset="0"/>
                <a:cs typeface="Arial" panose="020B0604020202020204" pitchFamily="34" charset="0"/>
              </a:rPr>
            </a:br>
            <a:r>
              <a:rPr lang="en-US" altLang="en-US" sz="3200" b="1">
                <a:latin typeface="Arial" panose="020B0604020202020204" pitchFamily="34" charset="0"/>
                <a:cs typeface="Arial" panose="020B0604020202020204" pitchFamily="34" charset="0"/>
              </a:rPr>
              <a:t>Principles of Health &amp; Social Care</a:t>
            </a:r>
            <a:br>
              <a:rPr lang="en-GB" altLang="en-US" sz="3200">
                <a:latin typeface="Arial" panose="020B0604020202020204" pitchFamily="34" charset="0"/>
                <a:cs typeface="Arial" panose="020B0604020202020204" pitchFamily="34" charset="0"/>
              </a:rPr>
            </a:br>
            <a:endParaRPr lang="en-GB" altLang="en-US" sz="3200">
              <a:latin typeface="Arial" panose="020B0604020202020204" pitchFamily="34" charset="0"/>
              <a:cs typeface="Arial" panose="020B0604020202020204" pitchFamily="34" charset="0"/>
            </a:endParaRPr>
          </a:p>
        </p:txBody>
      </p:sp>
      <p:sp>
        <p:nvSpPr>
          <p:cNvPr id="6147" name="Subtitle 4">
            <a:extLst>
              <a:ext uri="{FF2B5EF4-FFF2-40B4-BE49-F238E27FC236}">
                <a16:creationId xmlns:a16="http://schemas.microsoft.com/office/drawing/2014/main" id="{85D3717D-24D4-4DD3-9AC7-56B06CECD5DF}"/>
              </a:ext>
            </a:extLst>
          </p:cNvPr>
          <p:cNvSpPr>
            <a:spLocks noGrp="1"/>
          </p:cNvSpPr>
          <p:nvPr>
            <p:ph type="subTitle" idx="1"/>
          </p:nvPr>
        </p:nvSpPr>
        <p:spPr>
          <a:xfrm>
            <a:off x="544513" y="3213100"/>
            <a:ext cx="7912100" cy="2284413"/>
          </a:xfrm>
        </p:spPr>
        <p:txBody>
          <a:bodyPr/>
          <a:lstStyle/>
          <a:p>
            <a:pPr eaLnBrk="1" hangingPunct="1"/>
            <a:r>
              <a:rPr lang="en-GB" altLang="en-US" sz="2800" b="1">
                <a:solidFill>
                  <a:schemeClr val="bg1"/>
                </a:solidFill>
              </a:rPr>
              <a:t>Week 4 </a:t>
            </a:r>
          </a:p>
          <a:p>
            <a:pPr eaLnBrk="1" hangingPunct="1"/>
            <a:endParaRPr lang="en-GB" altLang="en-US" sz="2800">
              <a:solidFill>
                <a:schemeClr val="bg1"/>
              </a:solidFill>
            </a:endParaRPr>
          </a:p>
          <a:p>
            <a:endParaRPr lang="en-GB" altLang="en-US" sz="1800">
              <a:solidFill>
                <a:schemeClr val="tx1"/>
              </a:solidFill>
            </a:endParaRPr>
          </a:p>
          <a:p>
            <a:pPr eaLnBrk="1" hangingPunct="1"/>
            <a:endParaRPr lang="en-GB" altLang="en-US">
              <a:solidFill>
                <a:schemeClr val="tx1"/>
              </a:solidFill>
            </a:endParaRPr>
          </a:p>
          <a:p>
            <a:pPr eaLnBrk="1" hangingPunct="1"/>
            <a:r>
              <a:rPr lang="en-GB" altLang="en-US">
                <a:solidFill>
                  <a:schemeClr val="tx1"/>
                </a:solidFill>
              </a:rPr>
              <a:t> </a:t>
            </a:r>
          </a:p>
        </p:txBody>
      </p:sp>
      <p:sp>
        <p:nvSpPr>
          <p:cNvPr id="3" name="Date Placeholder 2">
            <a:extLst>
              <a:ext uri="{FF2B5EF4-FFF2-40B4-BE49-F238E27FC236}">
                <a16:creationId xmlns:a16="http://schemas.microsoft.com/office/drawing/2014/main" id="{501A33BB-09A7-42F1-8DC6-9E07B232EA54}"/>
              </a:ext>
            </a:extLst>
          </p:cNvPr>
          <p:cNvSpPr>
            <a:spLocks noGrp="1"/>
          </p:cNvSpPr>
          <p:nvPr>
            <p:ph type="dt" sz="quarter" idx="10"/>
          </p:nvPr>
        </p:nvSpPr>
        <p:spPr/>
        <p:txBody>
          <a:bodyPr/>
          <a:lstStyle/>
          <a:p>
            <a:pPr>
              <a:defRPr/>
            </a:pPr>
            <a:fld id="{5EC0FA7E-6D3B-48D7-9F80-6C4D37659D9C}" type="datetime1">
              <a:rPr lang="en-GB" altLang="en-US"/>
              <a:pPr>
                <a:defRPr/>
              </a:pPr>
              <a:t>12/06/2020</a:t>
            </a:fld>
            <a:endParaRPr lang="en-GB" altLang="en-US" dirty="0"/>
          </a:p>
        </p:txBody>
      </p:sp>
      <p:sp>
        <p:nvSpPr>
          <p:cNvPr id="6149" name="Slide Number Placeholder 5">
            <a:extLst>
              <a:ext uri="{FF2B5EF4-FFF2-40B4-BE49-F238E27FC236}">
                <a16:creationId xmlns:a16="http://schemas.microsoft.com/office/drawing/2014/main" id="{4529D56C-81D2-40F9-89D9-7C6E1D09075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DE5BC8C-F9B2-4D7D-BCEF-B52AA3119CC3}"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9037A40-8661-409C-B5C2-6B3D40A678A9}"/>
              </a:ext>
            </a:extLst>
          </p:cNvPr>
          <p:cNvSpPr>
            <a:spLocks noGrp="1"/>
          </p:cNvSpPr>
          <p:nvPr>
            <p:ph type="title"/>
          </p:nvPr>
        </p:nvSpPr>
        <p:spPr>
          <a:xfrm>
            <a:off x="0" y="0"/>
            <a:ext cx="9144000" cy="692150"/>
          </a:xfrm>
        </p:spPr>
        <p:txBody>
          <a:bodyPr/>
          <a:lstStyle/>
          <a:p>
            <a:pPr algn="l"/>
            <a:br>
              <a:rPr lang="en-GB" altLang="en-US" sz="2400">
                <a:latin typeface="Arial" panose="020B0604020202020204" pitchFamily="34" charset="0"/>
                <a:cs typeface="Arial" panose="020B0604020202020204" pitchFamily="34" charset="0"/>
              </a:rPr>
            </a:br>
            <a:r>
              <a:rPr lang="en-GB" altLang="en-US" sz="2400" b="1">
                <a:latin typeface="Arial" panose="020B0604020202020204" pitchFamily="34" charset="0"/>
                <a:cs typeface="Arial" panose="020B0604020202020204" pitchFamily="34" charset="0"/>
              </a:rPr>
              <a:t>MODULE AIM  &amp; LEARNING OUTCOMES</a:t>
            </a:r>
            <a:br>
              <a:rPr lang="en-GB" altLang="en-US" sz="3200"/>
            </a:br>
            <a:endParaRPr lang="en-GB" altLang="en-US" sz="3200"/>
          </a:p>
        </p:txBody>
      </p:sp>
      <p:sp>
        <p:nvSpPr>
          <p:cNvPr id="7171" name="Content Placeholder 2">
            <a:extLst>
              <a:ext uri="{FF2B5EF4-FFF2-40B4-BE49-F238E27FC236}">
                <a16:creationId xmlns:a16="http://schemas.microsoft.com/office/drawing/2014/main" id="{B5E11608-4626-41D9-B9B6-B4771E3F2499}"/>
              </a:ext>
            </a:extLst>
          </p:cNvPr>
          <p:cNvSpPr>
            <a:spLocks noGrp="1"/>
          </p:cNvSpPr>
          <p:nvPr>
            <p:ph idx="1"/>
          </p:nvPr>
        </p:nvSpPr>
        <p:spPr>
          <a:xfrm>
            <a:off x="0" y="692150"/>
            <a:ext cx="9144000" cy="4968875"/>
          </a:xfrm>
        </p:spPr>
        <p:txBody>
          <a:bodyPr/>
          <a:lstStyle/>
          <a:p>
            <a:pPr marL="0" indent="0">
              <a:buFont typeface="Arial" panose="020B0604020202020204" pitchFamily="34" charset="0"/>
              <a:buNone/>
              <a:defRPr/>
            </a:pPr>
            <a:r>
              <a:rPr lang="en-US" altLang="en-US" sz="2000" b="1" dirty="0">
                <a:latin typeface="Arial" panose="020B0604020202020204" pitchFamily="34" charset="0"/>
                <a:cs typeface="Arial" panose="020B0604020202020204" pitchFamily="34" charset="0"/>
              </a:rPr>
              <a:t>Aim of the Module</a:t>
            </a:r>
          </a:p>
          <a:p>
            <a:pPr>
              <a:buFont typeface="Wingdings" panose="05000000000000000000" pitchFamily="2" charset="2"/>
              <a:buChar char="v"/>
              <a:defRPr/>
            </a:pPr>
            <a:r>
              <a:rPr lang="en-US" altLang="en-US" sz="2000" dirty="0">
                <a:latin typeface="Arial" panose="020B0604020202020204" pitchFamily="34" charset="0"/>
                <a:cs typeface="Arial" panose="020B0604020202020204" pitchFamily="34" charset="0"/>
              </a:rPr>
              <a:t>To develop understanding of the values, theories and policies underpinning health and social care practice and the mechanisms that exist to promote good practice.</a:t>
            </a:r>
          </a:p>
          <a:p>
            <a:pPr>
              <a:buFont typeface="Wingdings" panose="05000000000000000000" pitchFamily="2" charset="2"/>
              <a:buChar char="v"/>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altLang="en-US" sz="2000" dirty="0">
                <a:latin typeface="Arial" panose="020B0604020202020204" pitchFamily="34" charset="0"/>
                <a:cs typeface="Arial" panose="020B0604020202020204" pitchFamily="34" charset="0"/>
              </a:rPr>
              <a:t>Upon the successful completion of this module, the student should be able to:</a:t>
            </a:r>
          </a:p>
          <a:p>
            <a:pPr marL="457200" indent="-457200">
              <a:spcBef>
                <a:spcPts val="0"/>
              </a:spcBef>
              <a:buFont typeface="+mj-lt"/>
              <a:buAutoNum type="arabicPeriod"/>
              <a:defRPr/>
            </a:pPr>
            <a:r>
              <a:rPr lang="en-US" altLang="en-US" sz="2000" dirty="0">
                <a:latin typeface="Arial" panose="020B0604020202020204" pitchFamily="34" charset="0"/>
                <a:cs typeface="Arial" panose="020B0604020202020204" pitchFamily="34" charset="0"/>
              </a:rPr>
              <a:t>Examine how principles of support are implemented in health and social care practice.</a:t>
            </a:r>
          </a:p>
          <a:p>
            <a:pPr marL="457200" indent="-457200">
              <a:spcBef>
                <a:spcPts val="0"/>
              </a:spcBef>
              <a:buFont typeface="+mj-lt"/>
              <a:buAutoNum type="arabicPeriod"/>
              <a:defRPr/>
            </a:pPr>
            <a:endParaRPr lang="en-US" altLang="en-US" sz="2000" dirty="0">
              <a:latin typeface="Arial" panose="020B0604020202020204" pitchFamily="34" charset="0"/>
              <a:cs typeface="Arial" panose="020B0604020202020204" pitchFamily="34" charset="0"/>
            </a:endParaRPr>
          </a:p>
          <a:p>
            <a:pPr marL="457200" indent="-457200">
              <a:spcBef>
                <a:spcPts val="0"/>
              </a:spcBef>
              <a:buFont typeface="+mj-lt"/>
              <a:buAutoNum type="arabicPeriod"/>
              <a:defRPr/>
            </a:pPr>
            <a:r>
              <a:rPr lang="en-US" altLang="en-US" sz="2000" dirty="0">
                <a:latin typeface="Arial" panose="020B0604020202020204" pitchFamily="34" charset="0"/>
                <a:cs typeface="Arial" panose="020B0604020202020204" pitchFamily="34" charset="0"/>
              </a:rPr>
              <a:t>Critically evaluate the impact of policy, legislation, regulation, codes of practice and standards on organisation policy and practice.</a:t>
            </a:r>
          </a:p>
          <a:p>
            <a:pPr marL="457200" indent="-457200">
              <a:spcBef>
                <a:spcPts val="0"/>
              </a:spcBef>
              <a:buFont typeface="+mj-lt"/>
              <a:buAutoNum type="arabicPeriod"/>
              <a:defRPr/>
            </a:pPr>
            <a:endParaRPr lang="en-US" altLang="en-US" sz="2000" dirty="0">
              <a:latin typeface="Arial" panose="020B0604020202020204" pitchFamily="34" charset="0"/>
              <a:cs typeface="Arial" panose="020B0604020202020204" pitchFamily="34" charset="0"/>
            </a:endParaRPr>
          </a:p>
          <a:p>
            <a:pPr marL="457200" indent="-457200">
              <a:spcBef>
                <a:spcPts val="0"/>
              </a:spcBef>
              <a:buFont typeface="+mj-lt"/>
              <a:buAutoNum type="arabicPeriod"/>
              <a:defRPr/>
            </a:pPr>
            <a:r>
              <a:rPr lang="en-US" altLang="en-US" sz="2000" dirty="0" err="1">
                <a:latin typeface="Arial" panose="020B0604020202020204" pitchFamily="34" charset="0"/>
                <a:cs typeface="Arial" panose="020B0604020202020204" pitchFamily="34" charset="0"/>
              </a:rPr>
              <a:t>Analyse</a:t>
            </a:r>
            <a:r>
              <a:rPr lang="en-US" altLang="en-US" sz="2000" dirty="0">
                <a:latin typeface="Arial" panose="020B0604020202020204" pitchFamily="34" charset="0"/>
                <a:cs typeface="Arial" panose="020B0604020202020204" pitchFamily="34" charset="0"/>
              </a:rPr>
              <a:t> the theories that underpin health and social care practice.</a:t>
            </a:r>
          </a:p>
          <a:p>
            <a:pPr marL="457200" indent="-457200">
              <a:buFont typeface="+mj-lt"/>
              <a:buAutoNum type="arabicPeriod"/>
              <a:defRPr/>
            </a:pPr>
            <a:endParaRPr lang="en-US"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A573B9C-F72F-489A-B373-627E1F177233}"/>
              </a:ext>
            </a:extLst>
          </p:cNvPr>
          <p:cNvSpPr>
            <a:spLocks noGrp="1"/>
          </p:cNvSpPr>
          <p:nvPr>
            <p:ph type="title"/>
          </p:nvPr>
        </p:nvSpPr>
        <p:spPr>
          <a:xfrm>
            <a:off x="0" y="0"/>
            <a:ext cx="9144000" cy="836613"/>
          </a:xfrm>
        </p:spPr>
        <p:txBody>
          <a:bodyPr/>
          <a:lstStyle/>
          <a:p>
            <a:pPr algn="l"/>
            <a:r>
              <a:rPr lang="en-GB" altLang="en-US" sz="2800" b="1">
                <a:latin typeface="Arial" panose="020B0604020202020204" pitchFamily="34" charset="0"/>
                <a:cs typeface="Arial" panose="020B0604020202020204" pitchFamily="34" charset="0"/>
              </a:rPr>
              <a:t>               AIM OF LECTURE</a:t>
            </a:r>
          </a:p>
        </p:txBody>
      </p:sp>
      <p:sp>
        <p:nvSpPr>
          <p:cNvPr id="7171" name="Content Placeholder 2">
            <a:extLst>
              <a:ext uri="{FF2B5EF4-FFF2-40B4-BE49-F238E27FC236}">
                <a16:creationId xmlns:a16="http://schemas.microsoft.com/office/drawing/2014/main" id="{3C18D740-7783-4CD1-9232-586F71399DD3}"/>
              </a:ext>
            </a:extLst>
          </p:cNvPr>
          <p:cNvSpPr>
            <a:spLocks noGrp="1"/>
          </p:cNvSpPr>
          <p:nvPr>
            <p:ph idx="1"/>
          </p:nvPr>
        </p:nvSpPr>
        <p:spPr>
          <a:xfrm>
            <a:off x="0" y="692150"/>
            <a:ext cx="9144000" cy="4968875"/>
          </a:xfrm>
        </p:spPr>
        <p:txBody>
          <a:bodyPr/>
          <a:lstStyle/>
          <a:p>
            <a:pPr>
              <a:defRPr/>
            </a:pPr>
            <a:endParaRPr lang="en-US" altLang="en-US" sz="2000" dirty="0">
              <a:latin typeface="Arial" panose="020B0604020202020204" pitchFamily="34" charset="0"/>
              <a:cs typeface="Arial" panose="020B0604020202020204" pitchFamily="34" charset="0"/>
            </a:endParaRPr>
          </a:p>
          <a:p>
            <a:pPr marL="0" indent="0">
              <a:lnSpc>
                <a:spcPct val="200000"/>
              </a:lnSpc>
              <a:spcBef>
                <a:spcPts val="600"/>
              </a:spcBef>
              <a:spcAft>
                <a:spcPts val="600"/>
              </a:spcAft>
              <a:buFont typeface="Arial" panose="020B0604020202020204" pitchFamily="34" charset="0"/>
              <a:buNone/>
              <a:defRPr/>
            </a:pPr>
            <a:r>
              <a:rPr lang="en-US" altLang="en-US" sz="2000" dirty="0">
                <a:latin typeface="Arial" panose="020B0604020202020204" pitchFamily="34" charset="0"/>
                <a:cs typeface="Arial" panose="020B0604020202020204" pitchFamily="34" charset="0"/>
              </a:rPr>
              <a:t>•	Models of Health: Medical, Social and Complementary therapies</a:t>
            </a:r>
          </a:p>
          <a:p>
            <a:pPr marL="0" indent="0">
              <a:lnSpc>
                <a:spcPct val="200000"/>
              </a:lnSpc>
              <a:spcBef>
                <a:spcPts val="600"/>
              </a:spcBef>
              <a:spcAft>
                <a:spcPts val="600"/>
              </a:spcAft>
              <a:buFont typeface="Arial" panose="020B0604020202020204" pitchFamily="34" charset="0"/>
              <a:buNone/>
              <a:defRPr/>
            </a:pPr>
            <a:r>
              <a:rPr lang="en-US" altLang="en-US" sz="2000" dirty="0">
                <a:latin typeface="Arial" panose="020B0604020202020204" pitchFamily="34" charset="0"/>
                <a:cs typeface="Arial" panose="020B0604020202020204" pitchFamily="34" charset="0"/>
              </a:rPr>
              <a:t>•	Types and Places of Care: Primary and Secondary Tertiary Care </a:t>
            </a:r>
          </a:p>
          <a:p>
            <a:pPr marL="0" indent="0">
              <a:lnSpc>
                <a:spcPct val="200000"/>
              </a:lnSpc>
              <a:spcBef>
                <a:spcPts val="600"/>
              </a:spcBef>
              <a:spcAft>
                <a:spcPts val="600"/>
              </a:spcAft>
              <a:buFont typeface="Arial" panose="020B0604020202020204" pitchFamily="34" charset="0"/>
              <a:buNone/>
              <a:defRPr/>
            </a:pPr>
            <a:r>
              <a:rPr lang="en-US" altLang="en-US" sz="2000" dirty="0">
                <a:latin typeface="Arial" panose="020B0604020202020204" pitchFamily="34" charset="0"/>
                <a:cs typeface="Arial" panose="020B0604020202020204" pitchFamily="34" charset="0"/>
              </a:rPr>
              <a:t>•	Community </a:t>
            </a:r>
            <a:r>
              <a:rPr lang="en-US" altLang="en-US" sz="2000">
                <a:latin typeface="Arial" panose="020B0604020202020204" pitchFamily="34" charset="0"/>
                <a:cs typeface="Arial" panose="020B0604020202020204" pitchFamily="34" charset="0"/>
              </a:rPr>
              <a:t>Social care</a:t>
            </a: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F1ACF5E0-AE70-4BE3-9711-E038BF4AEFB6}"/>
              </a:ext>
            </a:extLst>
          </p:cNvPr>
          <p:cNvSpPr>
            <a:spLocks noGrp="1"/>
          </p:cNvSpPr>
          <p:nvPr>
            <p:ph type="title"/>
          </p:nvPr>
        </p:nvSpPr>
        <p:spPr>
          <a:xfrm>
            <a:off x="457200" y="136525"/>
            <a:ext cx="8229600" cy="700088"/>
          </a:xfrm>
        </p:spPr>
        <p:txBody>
          <a:bodyPr/>
          <a:lstStyle/>
          <a:p>
            <a:r>
              <a:rPr lang="en-US" altLang="en-US" sz="2400" b="1">
                <a:cs typeface="Arial" panose="020B0604020202020204" pitchFamily="34" charset="0"/>
              </a:rPr>
              <a:t>Models of Health: Medical, Social and Ecological</a:t>
            </a:r>
            <a:endParaRPr lang="en-GB" altLang="en-US" sz="2400" b="1"/>
          </a:p>
        </p:txBody>
      </p:sp>
      <p:sp>
        <p:nvSpPr>
          <p:cNvPr id="9219" name="Content Placeholder 2">
            <a:extLst>
              <a:ext uri="{FF2B5EF4-FFF2-40B4-BE49-F238E27FC236}">
                <a16:creationId xmlns:a16="http://schemas.microsoft.com/office/drawing/2014/main" id="{C1DD81FB-6A90-4354-8DCD-210154B042C4}"/>
              </a:ext>
            </a:extLst>
          </p:cNvPr>
          <p:cNvSpPr>
            <a:spLocks noGrp="1"/>
          </p:cNvSpPr>
          <p:nvPr>
            <p:ph idx="1"/>
          </p:nvPr>
        </p:nvSpPr>
        <p:spPr>
          <a:xfrm>
            <a:off x="250825" y="1125538"/>
            <a:ext cx="8642350" cy="4391025"/>
          </a:xfrm>
        </p:spPr>
        <p:txBody>
          <a:bodyPr/>
          <a:lstStyle/>
          <a:p>
            <a:pPr marL="0" indent="0">
              <a:buFont typeface="Arial" panose="020B0604020202020204" pitchFamily="34" charset="0"/>
              <a:buNone/>
            </a:pPr>
            <a:r>
              <a:rPr lang="en-US" altLang="en-US" sz="2000"/>
              <a:t>There are three main models of health. </a:t>
            </a:r>
          </a:p>
          <a:p>
            <a:pPr marL="0" indent="0">
              <a:buFont typeface="Arial" panose="020B0604020202020204" pitchFamily="34" charset="0"/>
              <a:buNone/>
            </a:pPr>
            <a:endParaRPr lang="en-US" altLang="en-US" sz="2000"/>
          </a:p>
          <a:p>
            <a:pPr marL="0" indent="0">
              <a:buFont typeface="Arial" panose="020B0604020202020204" pitchFamily="34" charset="0"/>
              <a:buNone/>
            </a:pPr>
            <a:r>
              <a:rPr lang="en-US" altLang="en-US" sz="2000" b="1"/>
              <a:t>The Medical model of health</a:t>
            </a:r>
            <a:r>
              <a:rPr lang="en-US" altLang="en-US" sz="2000"/>
              <a:t>: -This model focused on health education and the reduction of risk behaviours. Treated patients without addressing the influence their environment may have on health. </a:t>
            </a:r>
          </a:p>
          <a:p>
            <a:pPr marL="0" indent="0">
              <a:buFont typeface="Arial" panose="020B0604020202020204" pitchFamily="34" charset="0"/>
              <a:buNone/>
            </a:pPr>
            <a:endParaRPr lang="en-US" altLang="en-US" sz="2000"/>
          </a:p>
          <a:p>
            <a:pPr marL="0" indent="0">
              <a:buFont typeface="Arial" panose="020B0604020202020204" pitchFamily="34" charset="0"/>
              <a:buNone/>
            </a:pPr>
            <a:r>
              <a:rPr lang="en-US" altLang="en-US" sz="2000" b="1"/>
              <a:t>The Social model</a:t>
            </a:r>
            <a:r>
              <a:rPr lang="en-US" altLang="en-US" sz="2000"/>
              <a:t>: Aims to address these issues to reduce social disparities in health care access. </a:t>
            </a:r>
          </a:p>
          <a:p>
            <a:pPr marL="0" indent="0">
              <a:buFont typeface="Arial" panose="020B0604020202020204" pitchFamily="34" charset="0"/>
              <a:buNone/>
            </a:pPr>
            <a:endParaRPr lang="en-US" altLang="en-US" sz="2000"/>
          </a:p>
          <a:p>
            <a:pPr marL="0" indent="0">
              <a:buFont typeface="Arial" panose="020B0604020202020204" pitchFamily="34" charset="0"/>
              <a:buNone/>
            </a:pPr>
            <a:r>
              <a:rPr lang="en-US" altLang="en-US" sz="2000" b="1"/>
              <a:t>The Social Ecological model</a:t>
            </a:r>
            <a:r>
              <a:rPr lang="en-US" altLang="en-US" sz="2000"/>
              <a:t>: Recognized that a person's health behaviour does not happen in a vacuum.</a:t>
            </a:r>
          </a:p>
          <a:p>
            <a:pPr marL="0" indent="0">
              <a:buFont typeface="Arial" panose="020B0604020202020204" pitchFamily="34" charset="0"/>
              <a:buNone/>
            </a:pPr>
            <a:r>
              <a:rPr lang="en-GB" altLang="en-US" sz="2000"/>
              <a:t>					(Scope, 2020)</a:t>
            </a:r>
          </a:p>
        </p:txBody>
      </p:sp>
      <p:sp>
        <p:nvSpPr>
          <p:cNvPr id="4" name="Date Placeholder 3">
            <a:extLst>
              <a:ext uri="{FF2B5EF4-FFF2-40B4-BE49-F238E27FC236}">
                <a16:creationId xmlns:a16="http://schemas.microsoft.com/office/drawing/2014/main" id="{CFCCC039-C504-48A6-8080-79F59E8133EE}"/>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9221" name="Slide Number Placeholder 4">
            <a:extLst>
              <a:ext uri="{FF2B5EF4-FFF2-40B4-BE49-F238E27FC236}">
                <a16:creationId xmlns:a16="http://schemas.microsoft.com/office/drawing/2014/main" id="{142412A9-BB2E-405C-A187-3F2053EEB55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2A8FECE-1D3D-4169-95E8-235F1D34A035}"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48860AA0-511C-4AA8-AB2B-78F9A59118ED}"/>
              </a:ext>
            </a:extLst>
          </p:cNvPr>
          <p:cNvSpPr>
            <a:spLocks noGrp="1"/>
          </p:cNvSpPr>
          <p:nvPr>
            <p:ph type="title"/>
          </p:nvPr>
        </p:nvSpPr>
        <p:spPr>
          <a:xfrm>
            <a:off x="457200" y="136525"/>
            <a:ext cx="8229600" cy="700088"/>
          </a:xfrm>
        </p:spPr>
        <p:txBody>
          <a:bodyPr/>
          <a:lstStyle/>
          <a:p>
            <a:r>
              <a:rPr lang="en-US" altLang="en-US" sz="2400" b="1">
                <a:cs typeface="Arial" panose="020B0604020202020204" pitchFamily="34" charset="0"/>
              </a:rPr>
              <a:t>Medical Model of Health</a:t>
            </a:r>
            <a:endParaRPr lang="en-GB" altLang="en-US" sz="2400" b="1"/>
          </a:p>
        </p:txBody>
      </p:sp>
      <p:sp>
        <p:nvSpPr>
          <p:cNvPr id="3" name="Content Placeholder 2">
            <a:extLst>
              <a:ext uri="{FF2B5EF4-FFF2-40B4-BE49-F238E27FC236}">
                <a16:creationId xmlns:a16="http://schemas.microsoft.com/office/drawing/2014/main" id="{E12AC9D0-769A-45F9-960A-6362A995C22E}"/>
              </a:ext>
            </a:extLst>
          </p:cNvPr>
          <p:cNvSpPr>
            <a:spLocks noGrp="1"/>
          </p:cNvSpPr>
          <p:nvPr>
            <p:ph idx="1"/>
          </p:nvPr>
        </p:nvSpPr>
        <p:spPr>
          <a:xfrm>
            <a:off x="250825" y="1125538"/>
            <a:ext cx="8642350" cy="4391025"/>
          </a:xfrm>
        </p:spPr>
        <p:txBody>
          <a:bodyPr/>
          <a:lstStyle/>
          <a:p>
            <a:pPr algn="just">
              <a:spcBef>
                <a:spcPts val="0"/>
              </a:spcBef>
              <a:buSzPct val="93333"/>
              <a:buFont typeface="Arial" panose="020B0604020202020204" pitchFamily="34" charset="0"/>
              <a:buNone/>
              <a:defRPr/>
            </a:pPr>
            <a:r>
              <a:rPr lang="en-US" sz="2000" dirty="0"/>
              <a:t>The medical model assumes that disability is an individual problem caused by impairment, lacking part or all of a limb, or having a defective limb, organism or mechanism of the body.</a:t>
            </a:r>
          </a:p>
          <a:p>
            <a:pPr algn="just">
              <a:spcBef>
                <a:spcPts val="0"/>
              </a:spcBef>
              <a:buSzPct val="93333"/>
              <a:buFont typeface="Arial" panose="020B0604020202020204" pitchFamily="34" charset="0"/>
              <a:buNone/>
              <a:defRPr/>
            </a:pPr>
            <a:endParaRPr lang="en-US" sz="2000" dirty="0"/>
          </a:p>
          <a:p>
            <a:pPr algn="just">
              <a:spcBef>
                <a:spcPts val="0"/>
              </a:spcBef>
              <a:buSzPct val="93333"/>
              <a:buFont typeface="Arial" panose="020B0604020202020204" pitchFamily="34" charset="0"/>
              <a:buNone/>
              <a:defRPr/>
            </a:pPr>
            <a:r>
              <a:rPr lang="en-US" sz="2000" dirty="0"/>
              <a:t>The focus is on treating the impairment with the aim of improving or restoring the function that is lost or missing.</a:t>
            </a:r>
          </a:p>
          <a:p>
            <a:pPr algn="just">
              <a:spcBef>
                <a:spcPts val="0"/>
              </a:spcBef>
              <a:buSzPct val="93333"/>
              <a:buFont typeface="Arial" panose="020B0604020202020204" pitchFamily="34" charset="0"/>
              <a:buNone/>
              <a:defRPr/>
            </a:pPr>
            <a:endParaRPr lang="en-US" sz="2000" dirty="0"/>
          </a:p>
          <a:p>
            <a:pPr algn="just">
              <a:spcBef>
                <a:spcPts val="0"/>
              </a:spcBef>
              <a:buSzPct val="93333"/>
              <a:buFont typeface="Arial" panose="020B0604020202020204" pitchFamily="34" charset="0"/>
              <a:buNone/>
              <a:defRPr/>
            </a:pPr>
            <a:r>
              <a:rPr lang="en-US" sz="2000" dirty="0"/>
              <a:t>The focus is therefore on investing in health care and related resources to research, identify, diagnose, cure, manage, alter and control illness. It does not account for social and environmental influences which contribute to an individual's level of 'disability’.</a:t>
            </a:r>
          </a:p>
          <a:p>
            <a:pPr algn="just">
              <a:spcBef>
                <a:spcPts val="0"/>
              </a:spcBef>
              <a:buSzPct val="93333"/>
              <a:buFont typeface="Arial" panose="020B0604020202020204" pitchFamily="34" charset="0"/>
              <a:buNone/>
              <a:defRPr/>
            </a:pPr>
            <a:endParaRPr lang="en-US" sz="2000" dirty="0"/>
          </a:p>
          <a:p>
            <a:pPr algn="just">
              <a:spcBef>
                <a:spcPts val="0"/>
              </a:spcBef>
              <a:buSzPct val="93333"/>
              <a:buFont typeface="Arial" panose="020B0604020202020204" pitchFamily="34" charset="0"/>
              <a:buNone/>
              <a:defRPr/>
            </a:pPr>
            <a:r>
              <a:rPr lang="en-US" sz="2000" dirty="0"/>
              <a:t>							(Scope, 2020)</a:t>
            </a:r>
          </a:p>
          <a:p>
            <a:pPr marL="0" indent="0">
              <a:buFont typeface="Arial" panose="020B0604020202020204" pitchFamily="34" charset="0"/>
              <a:buNone/>
              <a:defRPr/>
            </a:pPr>
            <a:endParaRPr lang="en-GB" sz="2000" dirty="0"/>
          </a:p>
        </p:txBody>
      </p:sp>
      <p:sp>
        <p:nvSpPr>
          <p:cNvPr id="4" name="Date Placeholder 3">
            <a:extLst>
              <a:ext uri="{FF2B5EF4-FFF2-40B4-BE49-F238E27FC236}">
                <a16:creationId xmlns:a16="http://schemas.microsoft.com/office/drawing/2014/main" id="{C7CAAB54-3A0A-4CFB-8AE8-329683F5F7FD}"/>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0245" name="Slide Number Placeholder 4">
            <a:extLst>
              <a:ext uri="{FF2B5EF4-FFF2-40B4-BE49-F238E27FC236}">
                <a16:creationId xmlns:a16="http://schemas.microsoft.com/office/drawing/2014/main" id="{AF70BA9C-05A1-431D-AC53-99571095664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DB2B9B-B400-4C6D-830A-C54E9FF92103}"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4A7CC09-0CC7-4989-AD07-BD6D4163A2A1}"/>
              </a:ext>
            </a:extLst>
          </p:cNvPr>
          <p:cNvSpPr>
            <a:spLocks noGrp="1"/>
          </p:cNvSpPr>
          <p:nvPr>
            <p:ph type="title"/>
          </p:nvPr>
        </p:nvSpPr>
        <p:spPr>
          <a:xfrm>
            <a:off x="457200" y="136525"/>
            <a:ext cx="8229600" cy="700088"/>
          </a:xfrm>
        </p:spPr>
        <p:txBody>
          <a:bodyPr/>
          <a:lstStyle/>
          <a:p>
            <a:r>
              <a:rPr lang="en-US" altLang="en-US" sz="2400" b="1">
                <a:cs typeface="Arial" panose="020B0604020202020204" pitchFamily="34" charset="0"/>
              </a:rPr>
              <a:t>Social Model of Health</a:t>
            </a:r>
            <a:endParaRPr lang="en-GB" altLang="en-US" sz="2400" b="1"/>
          </a:p>
        </p:txBody>
      </p:sp>
      <p:sp>
        <p:nvSpPr>
          <p:cNvPr id="3" name="Content Placeholder 2">
            <a:extLst>
              <a:ext uri="{FF2B5EF4-FFF2-40B4-BE49-F238E27FC236}">
                <a16:creationId xmlns:a16="http://schemas.microsoft.com/office/drawing/2014/main" id="{9502148E-44C4-4ED7-B5BF-BC7E5ECA8058}"/>
              </a:ext>
            </a:extLst>
          </p:cNvPr>
          <p:cNvSpPr>
            <a:spLocks noGrp="1"/>
          </p:cNvSpPr>
          <p:nvPr>
            <p:ph idx="1"/>
          </p:nvPr>
        </p:nvSpPr>
        <p:spPr>
          <a:xfrm>
            <a:off x="250825" y="1125538"/>
            <a:ext cx="8642350" cy="4391025"/>
          </a:xfrm>
        </p:spPr>
        <p:txBody>
          <a:bodyPr/>
          <a:lstStyle/>
          <a:p>
            <a:pPr marL="177800" algn="just">
              <a:spcBef>
                <a:spcPts val="0"/>
              </a:spcBef>
              <a:buSzPct val="93333"/>
              <a:defRPr/>
            </a:pPr>
            <a:r>
              <a:rPr lang="en-US" sz="2000" dirty="0"/>
              <a:t>The social model of health offers a distinctive and holistic definition and understanding of health that moves beyond the limitations within the medical model of health. </a:t>
            </a:r>
          </a:p>
          <a:p>
            <a:pPr marL="0" indent="0" algn="just">
              <a:spcBef>
                <a:spcPts val="0"/>
              </a:spcBef>
              <a:buSzPct val="93333"/>
              <a:buFont typeface="Arial" panose="020B0604020202020204" pitchFamily="34" charset="0"/>
              <a:buNone/>
              <a:defRPr/>
            </a:pPr>
            <a:endParaRPr lang="en-US" sz="2000" dirty="0"/>
          </a:p>
          <a:p>
            <a:pPr marL="177800" algn="just">
              <a:spcBef>
                <a:spcPts val="0"/>
              </a:spcBef>
              <a:buSzPct val="93333"/>
              <a:defRPr/>
            </a:pPr>
            <a:r>
              <a:rPr lang="en-US" sz="2000" dirty="0"/>
              <a:t>Health is not a state of being solely under the domain of the medical profession, nor is health and disease only made intelligible by findings of medical science. </a:t>
            </a:r>
          </a:p>
          <a:p>
            <a:pPr marL="0" indent="0" algn="just">
              <a:spcBef>
                <a:spcPts val="0"/>
              </a:spcBef>
              <a:buSzPct val="93333"/>
              <a:buFont typeface="Arial" panose="020B0604020202020204" pitchFamily="34" charset="0"/>
              <a:buNone/>
              <a:defRPr/>
            </a:pPr>
            <a:endParaRPr lang="en-US" sz="2000" dirty="0"/>
          </a:p>
          <a:p>
            <a:pPr marL="177800" algn="just">
              <a:spcBef>
                <a:spcPts val="0"/>
              </a:spcBef>
              <a:buSzPct val="93333"/>
              <a:defRPr/>
            </a:pPr>
            <a:r>
              <a:rPr lang="en-US" sz="2000" dirty="0"/>
              <a:t>Rather, a perspective of health is realized that embraces all aspects of </a:t>
            </a:r>
            <a:r>
              <a:rPr lang="en-US" sz="2000" b="1" dirty="0">
                <a:solidFill>
                  <a:srgbClr val="00B0F0"/>
                </a:solidFill>
              </a:rPr>
              <a:t>human experience</a:t>
            </a:r>
            <a:r>
              <a:rPr lang="en-US" sz="2000" dirty="0"/>
              <a:t> and places health fully in the dynamic interplay of </a:t>
            </a:r>
            <a:r>
              <a:rPr lang="en-US" sz="2000" b="1" dirty="0">
                <a:solidFill>
                  <a:srgbClr val="FF0000"/>
                </a:solidFill>
              </a:rPr>
              <a:t>social structures</a:t>
            </a:r>
            <a:r>
              <a:rPr lang="en-US" sz="2000" dirty="0"/>
              <a:t> and embodied </a:t>
            </a:r>
            <a:r>
              <a:rPr lang="en-US" sz="2000" b="1" dirty="0">
                <a:solidFill>
                  <a:srgbClr val="00B050"/>
                </a:solidFill>
              </a:rPr>
              <a:t>human agency</a:t>
            </a:r>
            <a:r>
              <a:rPr lang="en-US" sz="2000" dirty="0"/>
              <a:t>. </a:t>
            </a:r>
          </a:p>
          <a:p>
            <a:pPr marL="0" indent="0">
              <a:buFont typeface="Arial" panose="020B0604020202020204" pitchFamily="34" charset="0"/>
              <a:buNone/>
              <a:defRPr/>
            </a:pPr>
            <a:r>
              <a:rPr lang="en-GB" sz="2000" dirty="0"/>
              <a:t>						(Scope,2020)</a:t>
            </a:r>
          </a:p>
        </p:txBody>
      </p:sp>
      <p:sp>
        <p:nvSpPr>
          <p:cNvPr id="4" name="Date Placeholder 3">
            <a:extLst>
              <a:ext uri="{FF2B5EF4-FFF2-40B4-BE49-F238E27FC236}">
                <a16:creationId xmlns:a16="http://schemas.microsoft.com/office/drawing/2014/main" id="{1BAAD0B5-985C-450D-B06E-F08C1D24563C}"/>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1269" name="Slide Number Placeholder 4">
            <a:extLst>
              <a:ext uri="{FF2B5EF4-FFF2-40B4-BE49-F238E27FC236}">
                <a16:creationId xmlns:a16="http://schemas.microsoft.com/office/drawing/2014/main" id="{DF971461-3109-414F-83E9-F9539DCC82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7CD41F9-BC0B-4BCD-BCA7-BEE200F15668}"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D2C4B1BD-C083-4C7D-AC91-30D51EEFA3EA}"/>
              </a:ext>
            </a:extLst>
          </p:cNvPr>
          <p:cNvSpPr>
            <a:spLocks noGrp="1"/>
          </p:cNvSpPr>
          <p:nvPr>
            <p:ph type="title"/>
          </p:nvPr>
        </p:nvSpPr>
        <p:spPr>
          <a:xfrm>
            <a:off x="457200" y="44450"/>
            <a:ext cx="8229600" cy="1006475"/>
          </a:xfrm>
        </p:spPr>
        <p:txBody>
          <a:bodyPr/>
          <a:lstStyle/>
          <a:p>
            <a:r>
              <a:rPr lang="en-GB" altLang="en-US" sz="2800" b="1"/>
              <a:t>The Social Ecological model </a:t>
            </a:r>
          </a:p>
        </p:txBody>
      </p:sp>
      <p:sp>
        <p:nvSpPr>
          <p:cNvPr id="4" name="Date Placeholder 3">
            <a:extLst>
              <a:ext uri="{FF2B5EF4-FFF2-40B4-BE49-F238E27FC236}">
                <a16:creationId xmlns:a16="http://schemas.microsoft.com/office/drawing/2014/main" id="{7030F2D3-57BE-4338-82A2-2D33428823AC}"/>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2292" name="Slide Number Placeholder 4">
            <a:extLst>
              <a:ext uri="{FF2B5EF4-FFF2-40B4-BE49-F238E27FC236}">
                <a16:creationId xmlns:a16="http://schemas.microsoft.com/office/drawing/2014/main" id="{DE60D948-CD5D-4610-A2A4-932052FBB8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C616565-6C24-4F5B-9F22-53C53F81CDF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2293" name="Rectangle 6">
            <a:extLst>
              <a:ext uri="{FF2B5EF4-FFF2-40B4-BE49-F238E27FC236}">
                <a16:creationId xmlns:a16="http://schemas.microsoft.com/office/drawing/2014/main" id="{F724E7B2-B5AF-4C0F-B8D1-4D72DA72EE46}"/>
              </a:ext>
            </a:extLst>
          </p:cNvPr>
          <p:cNvSpPr>
            <a:spLocks noChangeArrowheads="1"/>
          </p:cNvSpPr>
          <p:nvPr/>
        </p:nvSpPr>
        <p:spPr bwMode="auto">
          <a:xfrm>
            <a:off x="5795963" y="1050925"/>
            <a:ext cx="334803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pPr>
            <a:r>
              <a:rPr lang="en-US" altLang="en-US" sz="1800">
                <a:latin typeface="Arial" panose="020B0604020202020204" pitchFamily="34" charset="0"/>
              </a:rPr>
              <a:t>Conceptualizes health broadly and focuses on multiple factors that might affect health. </a:t>
            </a:r>
          </a:p>
          <a:p>
            <a:pPr>
              <a:spcBef>
                <a:spcPct val="0"/>
              </a:spcBef>
            </a:pPr>
            <a:endParaRPr lang="en-US" altLang="en-US" sz="1800">
              <a:latin typeface="Arial" panose="020B0604020202020204" pitchFamily="34" charset="0"/>
            </a:endParaRPr>
          </a:p>
          <a:p>
            <a:pPr>
              <a:spcBef>
                <a:spcPct val="0"/>
              </a:spcBef>
            </a:pPr>
            <a:r>
              <a:rPr lang="en-US" altLang="en-US" sz="1800">
                <a:latin typeface="Arial" panose="020B0604020202020204" pitchFamily="34" charset="0"/>
              </a:rPr>
              <a:t>The social ecological model understands health to be affected by the interaction between the individual, the group/community, and the physical, social, and political environments</a:t>
            </a:r>
            <a:endParaRPr lang="en-GB" altLang="en-US" sz="1800">
              <a:latin typeface="Arial" panose="020B0604020202020204" pitchFamily="34" charset="0"/>
            </a:endParaRPr>
          </a:p>
        </p:txBody>
      </p:sp>
      <p:pic>
        <p:nvPicPr>
          <p:cNvPr id="12294" name="Content Placeholder 8">
            <a:extLst>
              <a:ext uri="{FF2B5EF4-FFF2-40B4-BE49-F238E27FC236}">
                <a16:creationId xmlns:a16="http://schemas.microsoft.com/office/drawing/2014/main" id="{B2BC9808-4C90-4705-A14F-6D308DCF17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88" y="765175"/>
            <a:ext cx="5795963" cy="4101703"/>
          </a:xfrm>
        </p:spPr>
      </p:pic>
      <p:sp>
        <p:nvSpPr>
          <p:cNvPr id="2" name="Rectangle 1">
            <a:extLst>
              <a:ext uri="{FF2B5EF4-FFF2-40B4-BE49-F238E27FC236}">
                <a16:creationId xmlns:a16="http://schemas.microsoft.com/office/drawing/2014/main" id="{3BA7ACF6-07C0-4D57-8341-328B4E859C76}"/>
              </a:ext>
            </a:extLst>
          </p:cNvPr>
          <p:cNvSpPr/>
          <p:nvPr/>
        </p:nvSpPr>
        <p:spPr>
          <a:xfrm>
            <a:off x="250825" y="4866878"/>
            <a:ext cx="8893175" cy="923330"/>
          </a:xfrm>
          <a:prstGeom prst="rect">
            <a:avLst/>
          </a:prstGeom>
        </p:spPr>
        <p:txBody>
          <a:bodyPr wrap="square">
            <a:spAutoFit/>
          </a:bodyPr>
          <a:lstStyle/>
          <a:p>
            <a:r>
              <a:rPr lang="en-GB" b="0" i="0" u="none" strike="noStrike" dirty="0">
                <a:solidFill>
                  <a:srgbClr val="333333"/>
                </a:solidFill>
                <a:effectLst/>
                <a:latin typeface="&amp;quot"/>
              </a:rPr>
              <a:t>Bronfenbrenner U</a:t>
            </a:r>
            <a:r>
              <a:rPr lang="en-GB" b="0" i="0" u="none" strike="noStrike" dirty="0">
                <a:solidFill>
                  <a:srgbClr val="333333"/>
                </a:solidFill>
                <a:effectLst/>
                <a:latin typeface="Open Sans"/>
              </a:rPr>
              <a:t>. </a:t>
            </a:r>
            <a:r>
              <a:rPr lang="en-GB" b="0" i="0" u="none" strike="noStrike" dirty="0">
                <a:solidFill>
                  <a:srgbClr val="333333"/>
                </a:solidFill>
                <a:effectLst/>
                <a:latin typeface="&amp;quot"/>
              </a:rPr>
              <a:t>Ecology of the family as a context for human development: research perspectives</a:t>
            </a:r>
            <a:r>
              <a:rPr lang="en-GB" b="0" i="0" u="none" strike="noStrike" dirty="0">
                <a:solidFill>
                  <a:srgbClr val="333333"/>
                </a:solidFill>
                <a:effectLst/>
                <a:latin typeface="Open Sans"/>
              </a:rPr>
              <a:t>. </a:t>
            </a:r>
            <a:r>
              <a:rPr lang="en-GB" b="0" i="1" u="none" strike="noStrike" dirty="0">
                <a:solidFill>
                  <a:srgbClr val="333333"/>
                </a:solidFill>
                <a:effectLst/>
                <a:latin typeface="&amp;quot"/>
              </a:rPr>
              <a:t>Developmental Psychol</a:t>
            </a:r>
            <a:r>
              <a:rPr lang="en-GB" b="0" i="0" u="none" strike="noStrike" dirty="0">
                <a:solidFill>
                  <a:srgbClr val="333333"/>
                </a:solidFill>
                <a:effectLst/>
                <a:latin typeface="Open Sans"/>
              </a:rPr>
              <a:t>. </a:t>
            </a:r>
            <a:r>
              <a:rPr lang="en-GB" b="0" i="0" u="none" strike="noStrike" dirty="0">
                <a:solidFill>
                  <a:srgbClr val="333333"/>
                </a:solidFill>
                <a:effectLst/>
                <a:latin typeface="&amp;quot"/>
              </a:rPr>
              <a:t>1986</a:t>
            </a:r>
            <a:r>
              <a:rPr lang="en-GB" b="0" i="0" u="none" strike="noStrike" dirty="0">
                <a:solidFill>
                  <a:srgbClr val="333333"/>
                </a:solidFill>
                <a:effectLst/>
                <a:latin typeface="Open Sans"/>
              </a:rPr>
              <a:t>;22(6):</a:t>
            </a:r>
            <a:r>
              <a:rPr lang="en-GB" b="0" i="0" u="none" strike="noStrike" dirty="0">
                <a:solidFill>
                  <a:srgbClr val="333333"/>
                </a:solidFill>
                <a:effectLst/>
                <a:latin typeface="&amp;quot"/>
              </a:rPr>
              <a:t>723</a:t>
            </a:r>
            <a:r>
              <a:rPr lang="en-GB" b="0" i="0" u="none" strike="noStrike" dirty="0">
                <a:solidFill>
                  <a:srgbClr val="333333"/>
                </a:solidFill>
                <a:effectLst/>
                <a:latin typeface="Open Sans"/>
              </a:rPr>
              <a:t>–</a:t>
            </a:r>
            <a:r>
              <a:rPr lang="en-GB" b="0" i="0" u="none" strike="noStrike" dirty="0">
                <a:solidFill>
                  <a:srgbClr val="333333"/>
                </a:solidFill>
                <a:effectLst/>
                <a:latin typeface="&amp;quot"/>
              </a:rPr>
              <a:t>742</a:t>
            </a:r>
            <a:r>
              <a:rPr lang="en-GB" b="0" i="0" u="none" strike="noStrike" dirty="0">
                <a:solidFill>
                  <a:srgbClr val="333333"/>
                </a:solidFill>
                <a:effectLst/>
                <a:latin typeface="Open Sans"/>
              </a:rPr>
              <a:t>. doi:</a:t>
            </a:r>
            <a:r>
              <a:rPr lang="en-GB" b="0" i="0" u="none" strike="noStrike" dirty="0">
                <a:solidFill>
                  <a:srgbClr val="333333"/>
                </a:solidFill>
                <a:effectLst/>
                <a:latin typeface="&amp;quot"/>
              </a:rPr>
              <a:t>10.1037/0012-1649.22.6.723</a:t>
            </a:r>
            <a:r>
              <a:rPr lang="en-GB" b="0" i="0" u="none" strike="noStrike" dirty="0">
                <a:solidFill>
                  <a:srgbClr val="333333"/>
                </a:solidFill>
                <a:effectLst/>
                <a:latin typeface="Open Sans"/>
              </a:rPr>
              <a:t>.</a:t>
            </a:r>
            <a:r>
              <a:rPr lang="en-GB" b="0" i="0" u="none" strike="noStrike" dirty="0">
                <a:solidFill>
                  <a:srgbClr val="333333"/>
                </a:solidFill>
                <a:effectLst/>
                <a:latin typeface="&amp;quot"/>
              </a:rPr>
              <a:t> </a:t>
            </a:r>
            <a:r>
              <a:rPr lang="en-GB" b="0" i="0" u="none" strike="noStrike" dirty="0">
                <a:solidFill>
                  <a:srgbClr val="10147E"/>
                </a:solidFill>
                <a:effectLst/>
                <a:latin typeface="&amp;quot"/>
                <a:hlinkClick r:id="rId3"/>
              </a:rPr>
              <a:t>[</a:t>
            </a:r>
            <a:r>
              <a:rPr lang="en-GB" b="0" i="0" u="none" strike="noStrike" dirty="0" err="1">
                <a:solidFill>
                  <a:srgbClr val="10147E"/>
                </a:solidFill>
                <a:effectLst/>
                <a:latin typeface="&amp;quot"/>
                <a:hlinkClick r:id="rId3"/>
              </a:rPr>
              <a:t>Crossref</a:t>
            </a:r>
            <a:r>
              <a:rPr lang="en-GB" b="0" i="0" u="none" strike="noStrike" dirty="0">
                <a:solidFill>
                  <a:srgbClr val="10147E"/>
                </a:solidFill>
                <a:effectLst/>
                <a:latin typeface="&amp;quot"/>
                <a:hlinkClick r:id="rId3"/>
              </a:rPr>
              <a:t>]</a:t>
            </a:r>
            <a:r>
              <a:rPr lang="en-GB" b="0" i="0" u="none" strike="noStrike" dirty="0">
                <a:solidFill>
                  <a:srgbClr val="333333"/>
                </a:solidFill>
                <a:effectLst/>
                <a:latin typeface="&amp;quot"/>
              </a:rPr>
              <a:t>, </a:t>
            </a:r>
            <a:r>
              <a:rPr lang="en-GB" b="0" i="0" u="none" strike="noStrike" dirty="0">
                <a:solidFill>
                  <a:srgbClr val="10147E"/>
                </a:solidFill>
                <a:effectLst/>
                <a:latin typeface="&amp;quot"/>
                <a:hlinkClick r:id="rId4"/>
              </a:rPr>
              <a:t>[Web of Science ®]</a:t>
            </a:r>
            <a:r>
              <a:rPr lang="en-GB" b="0" i="0" u="none" strike="noStrike" dirty="0">
                <a:solidFill>
                  <a:srgbClr val="333333"/>
                </a:solidFill>
                <a:effectLst/>
                <a:latin typeface="&amp;quot"/>
              </a:rPr>
              <a:t>, </a:t>
            </a:r>
            <a:r>
              <a:rPr lang="en-GB" b="0" i="0" u="none" strike="noStrike" dirty="0">
                <a:solidFill>
                  <a:srgbClr val="10147E"/>
                </a:solidFill>
                <a:effectLst/>
                <a:latin typeface="&amp;quot"/>
                <a:hlinkClick r:id="rId5"/>
              </a:rPr>
              <a:t>[Google Scholar]</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66E26B5-9D03-4351-9333-880B0B38AFDA}"/>
              </a:ext>
            </a:extLst>
          </p:cNvPr>
          <p:cNvSpPr>
            <a:spLocks noGrp="1"/>
          </p:cNvSpPr>
          <p:nvPr>
            <p:ph type="title"/>
          </p:nvPr>
        </p:nvSpPr>
        <p:spPr>
          <a:xfrm>
            <a:off x="457200" y="136525"/>
            <a:ext cx="8229600" cy="555625"/>
          </a:xfrm>
        </p:spPr>
        <p:txBody>
          <a:bodyPr/>
          <a:lstStyle/>
          <a:p>
            <a:r>
              <a:rPr lang="en-US" altLang="en-US" sz="2400" b="1">
                <a:cs typeface="Arial" panose="020B0604020202020204" pitchFamily="34" charset="0"/>
              </a:rPr>
              <a:t>Types and Places of Care</a:t>
            </a:r>
            <a:endParaRPr lang="en-GB" altLang="en-US" sz="2400"/>
          </a:p>
        </p:txBody>
      </p:sp>
      <p:sp>
        <p:nvSpPr>
          <p:cNvPr id="3" name="Content Placeholder 2">
            <a:extLst>
              <a:ext uri="{FF2B5EF4-FFF2-40B4-BE49-F238E27FC236}">
                <a16:creationId xmlns:a16="http://schemas.microsoft.com/office/drawing/2014/main" id="{0D2EA4B5-507B-49FB-A2A6-309A400DC33E}"/>
              </a:ext>
            </a:extLst>
          </p:cNvPr>
          <p:cNvSpPr>
            <a:spLocks noGrp="1"/>
          </p:cNvSpPr>
          <p:nvPr>
            <p:ph idx="1"/>
          </p:nvPr>
        </p:nvSpPr>
        <p:spPr>
          <a:xfrm>
            <a:off x="107950" y="692150"/>
            <a:ext cx="9036050" cy="4968875"/>
          </a:xfrm>
        </p:spPr>
        <p:txBody>
          <a:bodyPr/>
          <a:lstStyle/>
          <a:p>
            <a:pPr marL="0" indent="0">
              <a:buFont typeface="Arial" panose="020B0604020202020204" pitchFamily="34" charset="0"/>
              <a:buNone/>
              <a:defRPr/>
            </a:pPr>
            <a:r>
              <a:rPr lang="en-US" sz="1400" b="1" dirty="0"/>
              <a:t>TYPES OF HEALTHCARE:</a:t>
            </a:r>
          </a:p>
          <a:p>
            <a:pPr>
              <a:lnSpc>
                <a:spcPct val="150000"/>
              </a:lnSpc>
              <a:buFont typeface="Wingdings" panose="05000000000000000000" pitchFamily="2" charset="2"/>
              <a:buChar char="v"/>
              <a:defRPr/>
            </a:pPr>
            <a:r>
              <a:rPr lang="en-US" sz="1600" dirty="0"/>
              <a:t>Every individual has required different care depending upon their health problem. </a:t>
            </a:r>
          </a:p>
          <a:p>
            <a:pPr>
              <a:lnSpc>
                <a:spcPct val="150000"/>
              </a:lnSpc>
              <a:buFont typeface="Wingdings" panose="05000000000000000000" pitchFamily="2" charset="2"/>
              <a:buChar char="v"/>
              <a:defRPr/>
            </a:pPr>
            <a:r>
              <a:rPr lang="en-US" sz="1600" dirty="0"/>
              <a:t>Some require extra special care on the basis of patient condition.</a:t>
            </a:r>
          </a:p>
          <a:p>
            <a:pPr>
              <a:lnSpc>
                <a:spcPct val="150000"/>
              </a:lnSpc>
              <a:buFont typeface="Wingdings" panose="05000000000000000000" pitchFamily="2" charset="2"/>
              <a:buChar char="v"/>
              <a:defRPr/>
            </a:pPr>
            <a:r>
              <a:rPr lang="en-US" sz="1600" dirty="0"/>
              <a:t>Healthcare divides into three types Primary, Secondary and Tertiary Care </a:t>
            </a:r>
          </a:p>
          <a:p>
            <a:pPr>
              <a:lnSpc>
                <a:spcPct val="150000"/>
              </a:lnSpc>
              <a:buFont typeface="Wingdings" panose="05000000000000000000" pitchFamily="2" charset="2"/>
              <a:buChar char="v"/>
              <a:defRPr/>
            </a:pPr>
            <a:r>
              <a:rPr lang="en-US" sz="1600" dirty="0"/>
              <a:t>The NHS is divided into primary care, secondary care, and tertiary care. </a:t>
            </a:r>
          </a:p>
          <a:p>
            <a:pPr marL="0" indent="0">
              <a:buFont typeface="Arial" panose="020B0604020202020204" pitchFamily="34" charset="0"/>
              <a:buNone/>
              <a:defRPr/>
            </a:pPr>
            <a:r>
              <a:rPr lang="en-US" sz="1600" b="1" dirty="0"/>
              <a:t>PLACES OF CARE</a:t>
            </a:r>
            <a:r>
              <a:rPr lang="en-US" sz="1600" dirty="0"/>
              <a:t>: </a:t>
            </a:r>
          </a:p>
          <a:p>
            <a:pPr>
              <a:lnSpc>
                <a:spcPct val="150000"/>
              </a:lnSpc>
              <a:defRPr/>
            </a:pPr>
            <a:r>
              <a:rPr lang="en-US" sz="1600" dirty="0"/>
              <a:t>Acute providers (providing largely hospital-based services)</a:t>
            </a:r>
          </a:p>
          <a:p>
            <a:pPr>
              <a:lnSpc>
                <a:spcPct val="150000"/>
              </a:lnSpc>
              <a:defRPr/>
            </a:pPr>
            <a:r>
              <a:rPr lang="en-US" sz="1600" dirty="0"/>
              <a:t>Ambulance services</a:t>
            </a:r>
          </a:p>
          <a:p>
            <a:pPr>
              <a:lnSpc>
                <a:spcPct val="150000"/>
              </a:lnSpc>
              <a:defRPr/>
            </a:pPr>
            <a:r>
              <a:rPr lang="en-US" sz="1600" dirty="0"/>
              <a:t>Community providers (providing services such as district nursing, health visiting)</a:t>
            </a:r>
          </a:p>
          <a:p>
            <a:pPr>
              <a:lnSpc>
                <a:spcPct val="150000"/>
              </a:lnSpc>
              <a:defRPr/>
            </a:pPr>
            <a:r>
              <a:rPr lang="en-US" sz="1600" dirty="0"/>
              <a:t>Integrated providers (for example organisations that provide both acute and community care)</a:t>
            </a:r>
          </a:p>
          <a:p>
            <a:pPr>
              <a:lnSpc>
                <a:spcPct val="150000"/>
              </a:lnSpc>
              <a:defRPr/>
            </a:pPr>
            <a:r>
              <a:rPr lang="en-US" sz="1600" dirty="0"/>
              <a:t>Mental health providers</a:t>
            </a:r>
          </a:p>
          <a:p>
            <a:pPr>
              <a:spcBef>
                <a:spcPts val="0"/>
              </a:spcBef>
              <a:defRPr/>
            </a:pPr>
            <a:r>
              <a:rPr lang="en-US" sz="1600" dirty="0"/>
              <a:t>Specialist providers (providing services such as Specialist Eyecare or Cancer treatment)</a:t>
            </a:r>
          </a:p>
          <a:p>
            <a:pPr marL="0" indent="0">
              <a:spcBef>
                <a:spcPts val="0"/>
              </a:spcBef>
              <a:buFont typeface="Arial" panose="020B0604020202020204" pitchFamily="34" charset="0"/>
              <a:buNone/>
              <a:defRPr/>
            </a:pPr>
            <a:r>
              <a:rPr lang="en-US" sz="1600" dirty="0"/>
              <a:t>					(Care Providers Alliance, 2020)</a:t>
            </a:r>
          </a:p>
        </p:txBody>
      </p:sp>
      <p:sp>
        <p:nvSpPr>
          <p:cNvPr id="4" name="Date Placeholder 3">
            <a:extLst>
              <a:ext uri="{FF2B5EF4-FFF2-40B4-BE49-F238E27FC236}">
                <a16:creationId xmlns:a16="http://schemas.microsoft.com/office/drawing/2014/main" id="{580EE358-8FF4-40D7-9480-6C30661EC54A}"/>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3317" name="Slide Number Placeholder 4">
            <a:extLst>
              <a:ext uri="{FF2B5EF4-FFF2-40B4-BE49-F238E27FC236}">
                <a16:creationId xmlns:a16="http://schemas.microsoft.com/office/drawing/2014/main" id="{EEE3B498-E3F1-4B45-8903-9B470B872A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07A3CB-782B-423D-BC27-0C6FB6E6024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9F299D3-0F93-4F19-9D1C-131FB44F8D94}"/>
              </a:ext>
            </a:extLst>
          </p:cNvPr>
          <p:cNvSpPr>
            <a:spLocks noGrp="1"/>
          </p:cNvSpPr>
          <p:nvPr>
            <p:ph type="title"/>
          </p:nvPr>
        </p:nvSpPr>
        <p:spPr>
          <a:xfrm>
            <a:off x="457200" y="136525"/>
            <a:ext cx="8229600" cy="700088"/>
          </a:xfrm>
        </p:spPr>
        <p:txBody>
          <a:bodyPr/>
          <a:lstStyle/>
          <a:p>
            <a:r>
              <a:rPr lang="en-US" altLang="en-US" sz="2400" b="1">
                <a:latin typeface="Arial" panose="020B0604020202020204" pitchFamily="34" charset="0"/>
                <a:cs typeface="Arial" panose="020B0604020202020204" pitchFamily="34" charset="0"/>
              </a:rPr>
              <a:t>Primary Healthcare</a:t>
            </a:r>
            <a:endParaRPr lang="en-GB" altLang="en-US" sz="2400" b="1"/>
          </a:p>
        </p:txBody>
      </p:sp>
      <p:sp>
        <p:nvSpPr>
          <p:cNvPr id="3" name="Content Placeholder 2">
            <a:extLst>
              <a:ext uri="{FF2B5EF4-FFF2-40B4-BE49-F238E27FC236}">
                <a16:creationId xmlns:a16="http://schemas.microsoft.com/office/drawing/2014/main" id="{F87F4BDC-3DC2-4EE8-A8C2-27744DDE5605}"/>
              </a:ext>
            </a:extLst>
          </p:cNvPr>
          <p:cNvSpPr>
            <a:spLocks noGrp="1"/>
          </p:cNvSpPr>
          <p:nvPr>
            <p:ph idx="1"/>
          </p:nvPr>
        </p:nvSpPr>
        <p:spPr>
          <a:xfrm>
            <a:off x="107950" y="692150"/>
            <a:ext cx="8928100" cy="4968875"/>
          </a:xfrm>
        </p:spPr>
        <p:txBody>
          <a:bodyPr/>
          <a:lstStyle/>
          <a:p>
            <a:pPr>
              <a:lnSpc>
                <a:spcPct val="150000"/>
              </a:lnSpc>
              <a:spcBef>
                <a:spcPts val="600"/>
              </a:spcBef>
              <a:spcAft>
                <a:spcPts val="600"/>
              </a:spcAft>
              <a:buFont typeface="Wingdings" panose="05000000000000000000" pitchFamily="2" charset="2"/>
              <a:buChar char="v"/>
              <a:defRPr/>
            </a:pPr>
            <a:r>
              <a:rPr lang="en-US" sz="1800" dirty="0"/>
              <a:t>Primary care is often the </a:t>
            </a:r>
            <a:r>
              <a:rPr lang="en-US" sz="1800" b="1" dirty="0"/>
              <a:t>first point of contact </a:t>
            </a:r>
            <a:r>
              <a:rPr lang="en-US" sz="1800" dirty="0"/>
              <a:t>for people in need of healthcare, and may be provided by professionals such as GPs, dentists and pharmacists.</a:t>
            </a:r>
          </a:p>
          <a:p>
            <a:pPr>
              <a:lnSpc>
                <a:spcPct val="150000"/>
              </a:lnSpc>
              <a:spcBef>
                <a:spcPts val="600"/>
              </a:spcBef>
              <a:spcAft>
                <a:spcPts val="600"/>
              </a:spcAft>
              <a:buFont typeface="Wingdings" panose="05000000000000000000" pitchFamily="2" charset="2"/>
              <a:buChar char="v"/>
              <a:defRPr/>
            </a:pPr>
            <a:r>
              <a:rPr lang="en-US" sz="1800" dirty="0"/>
              <a:t>Primary health care mainly focuses on health equity producing social policy  beyond the traditional healthcare system. </a:t>
            </a:r>
          </a:p>
          <a:p>
            <a:pPr>
              <a:lnSpc>
                <a:spcPct val="150000"/>
              </a:lnSpc>
              <a:spcBef>
                <a:spcPts val="600"/>
              </a:spcBef>
              <a:spcAft>
                <a:spcPts val="600"/>
              </a:spcAft>
              <a:buFont typeface="Wingdings" panose="05000000000000000000" pitchFamily="2" charset="2"/>
              <a:buChar char="v"/>
              <a:defRPr/>
            </a:pPr>
            <a:r>
              <a:rPr lang="en-US" sz="1800" dirty="0"/>
              <a:t>Its main aim is to provide local care to a patient.</a:t>
            </a:r>
          </a:p>
          <a:p>
            <a:pPr>
              <a:lnSpc>
                <a:spcPct val="150000"/>
              </a:lnSpc>
              <a:spcBef>
                <a:spcPts val="600"/>
              </a:spcBef>
              <a:spcAft>
                <a:spcPts val="600"/>
              </a:spcAft>
              <a:buFont typeface="Wingdings" panose="05000000000000000000" pitchFamily="2" charset="2"/>
              <a:buChar char="v"/>
              <a:defRPr/>
            </a:pPr>
            <a:r>
              <a:rPr lang="en-US" sz="1800" dirty="0"/>
              <a:t>Professionals related to primary care are normal generalists dealing with a broad range of psychological, physical and social problems </a:t>
            </a:r>
            <a:r>
              <a:rPr lang="en-US" sz="1800" dirty="0" err="1"/>
              <a:t>etc</a:t>
            </a:r>
            <a:r>
              <a:rPr lang="en-US" sz="1800" dirty="0"/>
              <a:t> rather than specialists in any particular disease area. </a:t>
            </a:r>
          </a:p>
          <a:p>
            <a:pPr>
              <a:spcBef>
                <a:spcPts val="0"/>
              </a:spcBef>
              <a:spcAft>
                <a:spcPts val="0"/>
              </a:spcAft>
              <a:buFont typeface="Wingdings" panose="05000000000000000000" pitchFamily="2" charset="2"/>
              <a:buChar char="v"/>
              <a:defRPr/>
            </a:pPr>
            <a:r>
              <a:rPr lang="en-US" sz="1800" dirty="0"/>
              <a:t>Primary care services dealing with range of chronic noncommunicable disease like diabetes, asthma, back pain, hypertension, anxiety, depression etc.</a:t>
            </a:r>
          </a:p>
          <a:p>
            <a:pPr marL="0" indent="0">
              <a:spcBef>
                <a:spcPts val="0"/>
              </a:spcBef>
              <a:spcAft>
                <a:spcPts val="0"/>
              </a:spcAft>
              <a:buFont typeface="Arial" panose="020B0604020202020204" pitchFamily="34" charset="0"/>
              <a:buNone/>
              <a:defRPr/>
            </a:pPr>
            <a:r>
              <a:rPr lang="en-US" sz="1800" dirty="0"/>
              <a:t>							(DHSC, 2020)</a:t>
            </a:r>
          </a:p>
          <a:p>
            <a:pPr marL="0" indent="0">
              <a:lnSpc>
                <a:spcPct val="150000"/>
              </a:lnSpc>
              <a:spcBef>
                <a:spcPts val="600"/>
              </a:spcBef>
              <a:spcAft>
                <a:spcPts val="600"/>
              </a:spcAft>
              <a:buFont typeface="Arial" panose="020B0604020202020204" pitchFamily="34" charset="0"/>
              <a:buNone/>
              <a:defRPr/>
            </a:pPr>
            <a:endParaRPr lang="en-US" sz="1800" dirty="0"/>
          </a:p>
          <a:p>
            <a:pPr marL="0" indent="0">
              <a:buFont typeface="Arial" panose="020B0604020202020204" pitchFamily="34" charset="0"/>
              <a:buNone/>
              <a:defRPr/>
            </a:pPr>
            <a:endParaRPr lang="en-GB" sz="1600" dirty="0"/>
          </a:p>
        </p:txBody>
      </p:sp>
      <p:sp>
        <p:nvSpPr>
          <p:cNvPr id="4" name="Date Placeholder 3">
            <a:extLst>
              <a:ext uri="{FF2B5EF4-FFF2-40B4-BE49-F238E27FC236}">
                <a16:creationId xmlns:a16="http://schemas.microsoft.com/office/drawing/2014/main" id="{733A427B-37A8-4216-A1A9-1054EF4BC2A7}"/>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4341" name="Slide Number Placeholder 4">
            <a:extLst>
              <a:ext uri="{FF2B5EF4-FFF2-40B4-BE49-F238E27FC236}">
                <a16:creationId xmlns:a16="http://schemas.microsoft.com/office/drawing/2014/main" id="{D45895FD-08C1-43BC-B4EE-17D78670278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017500B-7E75-42C8-9582-57195F1E4D15}"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81DAA18-EF6A-4D12-93EC-112449DDBA5D}"/>
              </a:ext>
            </a:extLst>
          </p:cNvPr>
          <p:cNvSpPr>
            <a:spLocks noGrp="1"/>
          </p:cNvSpPr>
          <p:nvPr>
            <p:ph type="title"/>
          </p:nvPr>
        </p:nvSpPr>
        <p:spPr>
          <a:xfrm>
            <a:off x="457200" y="0"/>
            <a:ext cx="8229600" cy="549275"/>
          </a:xfrm>
        </p:spPr>
        <p:txBody>
          <a:bodyPr/>
          <a:lstStyle/>
          <a:p>
            <a:r>
              <a:rPr lang="en-US" altLang="en-US" sz="2400" b="1">
                <a:cs typeface="Arial" panose="020B0604020202020204" pitchFamily="34" charset="0"/>
              </a:rPr>
              <a:t>Secondary Healthcare</a:t>
            </a:r>
            <a:endParaRPr lang="en-GB" altLang="en-US" sz="2400" b="1"/>
          </a:p>
        </p:txBody>
      </p:sp>
      <p:sp>
        <p:nvSpPr>
          <p:cNvPr id="3" name="Content Placeholder 2">
            <a:extLst>
              <a:ext uri="{FF2B5EF4-FFF2-40B4-BE49-F238E27FC236}">
                <a16:creationId xmlns:a16="http://schemas.microsoft.com/office/drawing/2014/main" id="{547C015B-86F1-4811-894A-304D9BAB6A04}"/>
              </a:ext>
            </a:extLst>
          </p:cNvPr>
          <p:cNvSpPr>
            <a:spLocks noGrp="1"/>
          </p:cNvSpPr>
          <p:nvPr>
            <p:ph idx="1"/>
          </p:nvPr>
        </p:nvSpPr>
        <p:spPr>
          <a:xfrm>
            <a:off x="250825" y="549275"/>
            <a:ext cx="8642350" cy="5111750"/>
          </a:xfrm>
        </p:spPr>
        <p:txBody>
          <a:bodyPr/>
          <a:lstStyle/>
          <a:p>
            <a:pPr>
              <a:lnSpc>
                <a:spcPct val="150000"/>
              </a:lnSpc>
              <a:spcBef>
                <a:spcPts val="600"/>
              </a:spcBef>
              <a:spcAft>
                <a:spcPts val="600"/>
              </a:spcAft>
              <a:buFont typeface="Wingdings" panose="05000000000000000000" pitchFamily="2" charset="2"/>
              <a:buChar char="v"/>
              <a:defRPr/>
            </a:pPr>
            <a:r>
              <a:rPr lang="en-US" sz="1800" dirty="0"/>
              <a:t>Secondary healthcare is provided by the medical specialists who do not have direct contact with a patient like urologists, dermatologists, cardiologists. </a:t>
            </a:r>
          </a:p>
          <a:p>
            <a:pPr>
              <a:lnSpc>
                <a:spcPct val="150000"/>
              </a:lnSpc>
              <a:spcBef>
                <a:spcPts val="600"/>
              </a:spcBef>
              <a:spcAft>
                <a:spcPts val="600"/>
              </a:spcAft>
              <a:buFont typeface="Wingdings" panose="05000000000000000000" pitchFamily="2" charset="2"/>
              <a:buChar char="v"/>
              <a:defRPr/>
            </a:pPr>
            <a:r>
              <a:rPr lang="en-US" sz="1800" dirty="0"/>
              <a:t>Patients require primary care professionals’ referral to proceed further for secondary healthcare. </a:t>
            </a:r>
          </a:p>
          <a:p>
            <a:pPr>
              <a:lnSpc>
                <a:spcPct val="150000"/>
              </a:lnSpc>
              <a:spcBef>
                <a:spcPts val="600"/>
              </a:spcBef>
              <a:spcAft>
                <a:spcPts val="600"/>
              </a:spcAft>
              <a:buFont typeface="Wingdings" panose="05000000000000000000" pitchFamily="2" charset="2"/>
              <a:buChar char="v"/>
              <a:defRPr/>
            </a:pPr>
            <a:r>
              <a:rPr lang="en-US" sz="1800" dirty="0"/>
              <a:t>Secondary care, which is sometimes referred to as 'hospital and community care', can either be planned (elective) care such as a cataract operation, or urgent and emergency care such as treatment for a fracture.</a:t>
            </a:r>
          </a:p>
          <a:p>
            <a:pPr>
              <a:lnSpc>
                <a:spcPct val="150000"/>
              </a:lnSpc>
              <a:spcBef>
                <a:spcPts val="600"/>
              </a:spcBef>
              <a:spcAft>
                <a:spcPts val="600"/>
              </a:spcAft>
              <a:buFont typeface="Wingdings" panose="05000000000000000000" pitchFamily="2" charset="2"/>
              <a:buChar char="v"/>
              <a:defRPr/>
            </a:pPr>
            <a:r>
              <a:rPr lang="en-US" sz="1800" dirty="0"/>
              <a:t>Depending on the health need and service in the country, the patient cannot always directly access NHS secondary care due to imposed restriction of referral.</a:t>
            </a:r>
          </a:p>
          <a:p>
            <a:pPr>
              <a:lnSpc>
                <a:spcPct val="150000"/>
              </a:lnSpc>
              <a:spcBef>
                <a:spcPts val="600"/>
              </a:spcBef>
              <a:spcAft>
                <a:spcPts val="600"/>
              </a:spcAft>
              <a:buFont typeface="Wingdings" panose="05000000000000000000" pitchFamily="2" charset="2"/>
              <a:buChar char="v"/>
              <a:defRPr/>
            </a:pPr>
            <a:r>
              <a:rPr lang="en-US" sz="1800" dirty="0"/>
              <a:t>A patient can access secondary healthcare privately through payment.</a:t>
            </a:r>
          </a:p>
          <a:p>
            <a:pPr marL="1828800" lvl="4" indent="0">
              <a:spcBef>
                <a:spcPts val="0"/>
              </a:spcBef>
              <a:spcAft>
                <a:spcPts val="600"/>
              </a:spcAft>
              <a:buFont typeface="Arial" panose="020B0604020202020204" pitchFamily="34" charset="0"/>
              <a:buNone/>
              <a:defRPr/>
            </a:pPr>
            <a:r>
              <a:rPr lang="en-US" sz="1400" dirty="0"/>
              <a:t>					(DHSC, 2020)</a:t>
            </a:r>
          </a:p>
          <a:p>
            <a:pPr lvl="4">
              <a:lnSpc>
                <a:spcPct val="150000"/>
              </a:lnSpc>
              <a:spcBef>
                <a:spcPts val="600"/>
              </a:spcBef>
              <a:spcAft>
                <a:spcPts val="600"/>
              </a:spcAft>
              <a:buFont typeface="Wingdings" panose="05000000000000000000" pitchFamily="2" charset="2"/>
              <a:buChar char="v"/>
              <a:defRPr/>
            </a:pPr>
            <a:endParaRPr lang="en-US" sz="600" dirty="0"/>
          </a:p>
          <a:p>
            <a:pPr marL="0" indent="0">
              <a:buFont typeface="Arial" panose="020B0604020202020204" pitchFamily="34" charset="0"/>
              <a:buNone/>
              <a:defRPr/>
            </a:pPr>
            <a:endParaRPr lang="en-US" sz="1600" dirty="0"/>
          </a:p>
        </p:txBody>
      </p:sp>
      <p:sp>
        <p:nvSpPr>
          <p:cNvPr id="4" name="Date Placeholder 3">
            <a:extLst>
              <a:ext uri="{FF2B5EF4-FFF2-40B4-BE49-F238E27FC236}">
                <a16:creationId xmlns:a16="http://schemas.microsoft.com/office/drawing/2014/main" id="{2DA7E8FC-EB75-421E-8A35-2A7837773951}"/>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5365" name="Slide Number Placeholder 4">
            <a:extLst>
              <a:ext uri="{FF2B5EF4-FFF2-40B4-BE49-F238E27FC236}">
                <a16:creationId xmlns:a16="http://schemas.microsoft.com/office/drawing/2014/main" id="{DFC2C4D2-3FD4-45ED-9FDC-B188408DFA8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65AD72A-760B-4615-8E81-4F2EA77520A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F479191-2612-4B37-A110-94A739E5EBA1}"/>
              </a:ext>
            </a:extLst>
          </p:cNvPr>
          <p:cNvSpPr>
            <a:spLocks noGrp="1"/>
          </p:cNvSpPr>
          <p:nvPr>
            <p:ph type="title"/>
          </p:nvPr>
        </p:nvSpPr>
        <p:spPr>
          <a:xfrm>
            <a:off x="457200" y="136525"/>
            <a:ext cx="8229600" cy="700088"/>
          </a:xfrm>
        </p:spPr>
        <p:txBody>
          <a:bodyPr/>
          <a:lstStyle/>
          <a:p>
            <a:r>
              <a:rPr lang="en-US" altLang="en-US" sz="2400" b="1">
                <a:cs typeface="Arial" panose="020B0604020202020204" pitchFamily="34" charset="0"/>
              </a:rPr>
              <a:t>Tertiary Healthcare</a:t>
            </a:r>
            <a:endParaRPr lang="en-GB" altLang="en-US" sz="2400" b="1"/>
          </a:p>
        </p:txBody>
      </p:sp>
      <p:sp>
        <p:nvSpPr>
          <p:cNvPr id="3" name="Content Placeholder 2">
            <a:extLst>
              <a:ext uri="{FF2B5EF4-FFF2-40B4-BE49-F238E27FC236}">
                <a16:creationId xmlns:a16="http://schemas.microsoft.com/office/drawing/2014/main" id="{4A680B49-D8E5-4C69-9461-AA2DF634EE2E}"/>
              </a:ext>
            </a:extLst>
          </p:cNvPr>
          <p:cNvSpPr>
            <a:spLocks noGrp="1"/>
          </p:cNvSpPr>
          <p:nvPr>
            <p:ph idx="1"/>
          </p:nvPr>
        </p:nvSpPr>
        <p:spPr>
          <a:xfrm>
            <a:off x="250825" y="836613"/>
            <a:ext cx="8642350" cy="4679950"/>
          </a:xfrm>
        </p:spPr>
        <p:txBody>
          <a:bodyPr/>
          <a:lstStyle/>
          <a:p>
            <a:pPr>
              <a:lnSpc>
                <a:spcPct val="150000"/>
              </a:lnSpc>
              <a:spcBef>
                <a:spcPts val="600"/>
              </a:spcBef>
              <a:spcAft>
                <a:spcPts val="600"/>
              </a:spcAft>
              <a:buFont typeface="Wingdings" panose="05000000000000000000" pitchFamily="2" charset="2"/>
              <a:buChar char="v"/>
              <a:defRPr/>
            </a:pPr>
            <a:r>
              <a:rPr lang="en-US" sz="2000" dirty="0"/>
              <a:t>Tertiary care refers to highly </a:t>
            </a:r>
            <a:r>
              <a:rPr lang="en-US" sz="2000" dirty="0" err="1"/>
              <a:t>specialised</a:t>
            </a:r>
            <a:r>
              <a:rPr lang="en-US" sz="2000" dirty="0"/>
              <a:t> treatment such as neurosurgery, transplants and secure forensic mental health services.</a:t>
            </a:r>
          </a:p>
          <a:p>
            <a:pPr>
              <a:lnSpc>
                <a:spcPct val="150000"/>
              </a:lnSpc>
              <a:spcBef>
                <a:spcPts val="600"/>
              </a:spcBef>
              <a:spcAft>
                <a:spcPts val="600"/>
              </a:spcAft>
              <a:buFont typeface="Wingdings" panose="05000000000000000000" pitchFamily="2" charset="2"/>
              <a:buChar char="v"/>
              <a:defRPr/>
            </a:pPr>
            <a:r>
              <a:rPr lang="en-US" sz="2000" dirty="0"/>
              <a:t>This type of healthcare is known as specialized consultative healthcare usually for  inpatients and on referral from primary and secondary healthcare for advanced medical investigation and treatment. </a:t>
            </a:r>
          </a:p>
          <a:p>
            <a:pPr>
              <a:lnSpc>
                <a:spcPct val="150000"/>
              </a:lnSpc>
              <a:spcBef>
                <a:spcPts val="600"/>
              </a:spcBef>
              <a:spcAft>
                <a:spcPts val="600"/>
              </a:spcAft>
              <a:buFont typeface="Wingdings" panose="05000000000000000000" pitchFamily="2" charset="2"/>
              <a:buChar char="v"/>
              <a:defRPr/>
            </a:pPr>
            <a:r>
              <a:rPr lang="en-US" sz="2000" dirty="0"/>
              <a:t>Examples of tertiary care services are plastic surgery, burn treatment, cardiac surgery, cancer management, neurosurgery, complex medical and surgical interventions etc.</a:t>
            </a:r>
          </a:p>
          <a:p>
            <a:pPr marL="0" indent="0">
              <a:buFont typeface="Arial" panose="020B0604020202020204" pitchFamily="34" charset="0"/>
              <a:buNone/>
              <a:defRPr/>
            </a:pPr>
            <a:r>
              <a:rPr lang="en-US" sz="1800" dirty="0"/>
              <a:t>						(DHSC, 2020)</a:t>
            </a:r>
          </a:p>
          <a:p>
            <a:pPr marL="0" indent="0">
              <a:buFont typeface="Arial" panose="020B0604020202020204" pitchFamily="34" charset="0"/>
              <a:buNone/>
              <a:defRPr/>
            </a:pPr>
            <a:endParaRPr lang="en-US" sz="1800" dirty="0"/>
          </a:p>
        </p:txBody>
      </p:sp>
      <p:sp>
        <p:nvSpPr>
          <p:cNvPr id="4" name="Date Placeholder 3">
            <a:extLst>
              <a:ext uri="{FF2B5EF4-FFF2-40B4-BE49-F238E27FC236}">
                <a16:creationId xmlns:a16="http://schemas.microsoft.com/office/drawing/2014/main" id="{F8E21A00-1549-45B6-A6CD-ADAE6D0A7A48}"/>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6389" name="Slide Number Placeholder 4">
            <a:extLst>
              <a:ext uri="{FF2B5EF4-FFF2-40B4-BE49-F238E27FC236}">
                <a16:creationId xmlns:a16="http://schemas.microsoft.com/office/drawing/2014/main" id="{CDB342FB-BEB9-42E0-9257-C1F69926FA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73105BD-885F-4604-99C2-8586135E3BF7}"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92459C2-0469-4671-ADB5-6794BA9BAF1A}"/>
              </a:ext>
            </a:extLst>
          </p:cNvPr>
          <p:cNvSpPr>
            <a:spLocks noGrp="1"/>
          </p:cNvSpPr>
          <p:nvPr>
            <p:ph type="title"/>
          </p:nvPr>
        </p:nvSpPr>
        <p:spPr>
          <a:xfrm>
            <a:off x="457200" y="0"/>
            <a:ext cx="8229600" cy="620713"/>
          </a:xfrm>
        </p:spPr>
        <p:txBody>
          <a:bodyPr/>
          <a:lstStyle/>
          <a:p>
            <a:r>
              <a:rPr lang="en-US" altLang="en-US" sz="2400" b="1">
                <a:cs typeface="Arial" panose="020B0604020202020204" pitchFamily="34" charset="0"/>
              </a:rPr>
              <a:t>Community Social care</a:t>
            </a:r>
            <a:endParaRPr lang="en-GB" altLang="en-US" sz="2400" b="1"/>
          </a:p>
        </p:txBody>
      </p:sp>
      <p:sp>
        <p:nvSpPr>
          <p:cNvPr id="3" name="Content Placeholder 2">
            <a:extLst>
              <a:ext uri="{FF2B5EF4-FFF2-40B4-BE49-F238E27FC236}">
                <a16:creationId xmlns:a16="http://schemas.microsoft.com/office/drawing/2014/main" id="{0A0606B2-6729-4AE1-AA21-BF66EA10E47B}"/>
              </a:ext>
            </a:extLst>
          </p:cNvPr>
          <p:cNvSpPr>
            <a:spLocks noGrp="1"/>
          </p:cNvSpPr>
          <p:nvPr>
            <p:ph idx="1"/>
          </p:nvPr>
        </p:nvSpPr>
        <p:spPr>
          <a:xfrm>
            <a:off x="107950" y="692150"/>
            <a:ext cx="8856663" cy="4824413"/>
          </a:xfrm>
        </p:spPr>
        <p:txBody>
          <a:bodyPr/>
          <a:lstStyle/>
          <a:p>
            <a:pPr>
              <a:spcBef>
                <a:spcPts val="600"/>
              </a:spcBef>
              <a:spcAft>
                <a:spcPts val="600"/>
              </a:spcAft>
              <a:defRPr/>
            </a:pPr>
            <a:r>
              <a:rPr lang="en-US" sz="2000" dirty="0"/>
              <a:t>Community health services are delivered in a wide range of settings – including in people’s own homes as well as in community clinics, community </a:t>
            </a:r>
            <a:r>
              <a:rPr lang="en-US" sz="2000" dirty="0" err="1"/>
              <a:t>centres</a:t>
            </a:r>
            <a:r>
              <a:rPr lang="en-US" sz="2000" dirty="0"/>
              <a:t> and schools – so are less visible than services delivered in hospitals and GP surgeries. </a:t>
            </a:r>
          </a:p>
          <a:p>
            <a:pPr>
              <a:spcBef>
                <a:spcPts val="600"/>
              </a:spcBef>
              <a:spcAft>
                <a:spcPts val="600"/>
              </a:spcAft>
              <a:defRPr/>
            </a:pPr>
            <a:r>
              <a:rPr lang="en-US" sz="2000" dirty="0"/>
              <a:t>The range and configuration of services vary between local areas. </a:t>
            </a:r>
          </a:p>
          <a:p>
            <a:pPr>
              <a:spcBef>
                <a:spcPts val="600"/>
              </a:spcBef>
              <a:spcAft>
                <a:spcPts val="600"/>
              </a:spcAft>
              <a:defRPr/>
            </a:pPr>
            <a:r>
              <a:rPr lang="en-US" sz="2000" dirty="0"/>
              <a:t>They commonly include adult community nursing, specialist long-term condition nursing, therapy services, preventive services such as sexual health and smoking cessation clinics, and child health services including health visiting and school nursing. </a:t>
            </a:r>
          </a:p>
          <a:p>
            <a:pPr>
              <a:spcBef>
                <a:spcPts val="600"/>
              </a:spcBef>
              <a:spcAft>
                <a:spcPts val="600"/>
              </a:spcAft>
              <a:defRPr/>
            </a:pPr>
            <a:r>
              <a:rPr lang="en-US" sz="2000" dirty="0"/>
              <a:t>Some providers also deliver specialist services such as prison health care and dentistry. </a:t>
            </a:r>
          </a:p>
          <a:p>
            <a:pPr marL="0" indent="0">
              <a:buFont typeface="Arial" panose="020B0604020202020204" pitchFamily="34" charset="0"/>
              <a:buNone/>
              <a:defRPr/>
            </a:pPr>
            <a:r>
              <a:rPr lang="en-US" sz="2000" dirty="0"/>
              <a:t>						(DHSC, 2020)</a:t>
            </a:r>
          </a:p>
          <a:p>
            <a:pPr marL="0" indent="0">
              <a:buFont typeface="Arial" panose="020B0604020202020204" pitchFamily="34" charset="0"/>
              <a:buNone/>
              <a:defRPr/>
            </a:pPr>
            <a:r>
              <a:rPr lang="en-US" sz="2000" b="1" dirty="0"/>
              <a:t>Can you give examples of NHS community health services?</a:t>
            </a:r>
            <a:endParaRPr lang="en-GB" sz="2000" b="1" dirty="0"/>
          </a:p>
        </p:txBody>
      </p:sp>
      <p:sp>
        <p:nvSpPr>
          <p:cNvPr id="4" name="Date Placeholder 3">
            <a:extLst>
              <a:ext uri="{FF2B5EF4-FFF2-40B4-BE49-F238E27FC236}">
                <a16:creationId xmlns:a16="http://schemas.microsoft.com/office/drawing/2014/main" id="{BAC38A6F-E38D-4F90-B644-0D1FDF7648C4}"/>
              </a:ext>
            </a:extLst>
          </p:cNvPr>
          <p:cNvSpPr>
            <a:spLocks noGrp="1"/>
          </p:cNvSpPr>
          <p:nvPr>
            <p:ph type="dt" sz="quarter" idx="10"/>
          </p:nvPr>
        </p:nvSpPr>
        <p:spPr/>
        <p:txBody>
          <a:bodyPr/>
          <a:lstStyle/>
          <a:p>
            <a:pPr>
              <a:defRPr/>
            </a:pPr>
            <a:fld id="{8731FB55-FF44-4C55-AC29-8BD1A5510C6D}" type="datetime1">
              <a:rPr lang="en-GB" altLang="en-US" smtClean="0"/>
              <a:pPr>
                <a:defRPr/>
              </a:pPr>
              <a:t>12/06/2020</a:t>
            </a:fld>
            <a:endParaRPr lang="en-GB" altLang="en-US" dirty="0"/>
          </a:p>
        </p:txBody>
      </p:sp>
      <p:sp>
        <p:nvSpPr>
          <p:cNvPr id="17413" name="Slide Number Placeholder 4">
            <a:extLst>
              <a:ext uri="{FF2B5EF4-FFF2-40B4-BE49-F238E27FC236}">
                <a16:creationId xmlns:a16="http://schemas.microsoft.com/office/drawing/2014/main" id="{2DF2455C-6A76-4BB6-BD67-CAEF123208D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4C1B78A-2DE0-4995-AEAE-8DCF3377FB0B}"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AC7CDD4-9592-4A3F-9F3C-6B7A030C61AF}"/>
              </a:ext>
            </a:extLst>
          </p:cNvPr>
          <p:cNvSpPr>
            <a:spLocks noGrp="1"/>
          </p:cNvSpPr>
          <p:nvPr>
            <p:ph type="title"/>
          </p:nvPr>
        </p:nvSpPr>
        <p:spPr/>
        <p:txBody>
          <a:bodyPr/>
          <a:lstStyle/>
          <a:p>
            <a:r>
              <a:rPr lang="en-GB" altLang="en-US" b="1"/>
              <a:t>QUESTION TIME</a:t>
            </a:r>
          </a:p>
        </p:txBody>
      </p:sp>
      <p:pic>
        <p:nvPicPr>
          <p:cNvPr id="18435" name="Content Placeholder 5">
            <a:extLst>
              <a:ext uri="{FF2B5EF4-FFF2-40B4-BE49-F238E27FC236}">
                <a16:creationId xmlns:a16="http://schemas.microsoft.com/office/drawing/2014/main" id="{FD24AEF9-CBD1-4A6D-8D5C-7EA1E3BC07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48038" y="2359025"/>
            <a:ext cx="2146300" cy="2139950"/>
          </a:xfrm>
        </p:spPr>
      </p:pic>
      <p:sp>
        <p:nvSpPr>
          <p:cNvPr id="4" name="Date Placeholder 3">
            <a:extLst>
              <a:ext uri="{FF2B5EF4-FFF2-40B4-BE49-F238E27FC236}">
                <a16:creationId xmlns:a16="http://schemas.microsoft.com/office/drawing/2014/main" id="{838FBEEB-852C-4E39-BDAC-4363812ED134}"/>
              </a:ext>
            </a:extLst>
          </p:cNvPr>
          <p:cNvSpPr>
            <a:spLocks noGrp="1"/>
          </p:cNvSpPr>
          <p:nvPr>
            <p:ph type="dt" sz="quarter" idx="10"/>
          </p:nvPr>
        </p:nvSpPr>
        <p:spPr/>
        <p:txBody>
          <a:bodyPr/>
          <a:lstStyle/>
          <a:p>
            <a:pPr>
              <a:defRPr/>
            </a:pPr>
            <a:fld id="{C329EE58-E6A4-4677-BD48-D1D3A6272A9B}" type="datetime1">
              <a:rPr lang="en-GB" altLang="en-US" smtClean="0"/>
              <a:pPr>
                <a:defRPr/>
              </a:pPr>
              <a:t>12/06/2020</a:t>
            </a:fld>
            <a:endParaRPr lang="en-GB" altLang="en-US" dirty="0"/>
          </a:p>
        </p:txBody>
      </p:sp>
      <p:sp>
        <p:nvSpPr>
          <p:cNvPr id="18437" name="Slide Number Placeholder 4">
            <a:extLst>
              <a:ext uri="{FF2B5EF4-FFF2-40B4-BE49-F238E27FC236}">
                <a16:creationId xmlns:a16="http://schemas.microsoft.com/office/drawing/2014/main" id="{B12668EA-7D75-41F5-B918-37971948FD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861B6CB-4B3F-49F6-860C-127739FA0A6C}"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pic>
        <p:nvPicPr>
          <p:cNvPr id="18438" name="Picture 6">
            <a:extLst>
              <a:ext uri="{FF2B5EF4-FFF2-40B4-BE49-F238E27FC236}">
                <a16:creationId xmlns:a16="http://schemas.microsoft.com/office/drawing/2014/main" id="{77B0E0EF-AE8B-4635-AC2B-43ABB3C493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Picture 7">
            <a:extLst>
              <a:ext uri="{FF2B5EF4-FFF2-40B4-BE49-F238E27FC236}">
                <a16:creationId xmlns:a16="http://schemas.microsoft.com/office/drawing/2014/main" id="{06A3B785-AFB4-46C8-9579-2B9F5F0322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19C9A33-FC0B-4CA9-B3B9-1A3D0EE42067}"/>
              </a:ext>
            </a:extLst>
          </p:cNvPr>
          <p:cNvSpPr>
            <a:spLocks noGrp="1"/>
          </p:cNvSpPr>
          <p:nvPr>
            <p:ph type="title"/>
          </p:nvPr>
        </p:nvSpPr>
        <p:spPr>
          <a:xfrm>
            <a:off x="107950" y="136525"/>
            <a:ext cx="8856663" cy="844550"/>
          </a:xfrm>
        </p:spPr>
        <p:txBody>
          <a:bodyPr/>
          <a:lstStyle/>
          <a:p>
            <a:r>
              <a:rPr lang="en-GB" altLang="en-US" sz="2400" b="1"/>
              <a:t>NEXT WEEK - FURTHER READING</a:t>
            </a:r>
          </a:p>
        </p:txBody>
      </p:sp>
      <p:sp>
        <p:nvSpPr>
          <p:cNvPr id="19459" name="Content Placeholder 2">
            <a:extLst>
              <a:ext uri="{FF2B5EF4-FFF2-40B4-BE49-F238E27FC236}">
                <a16:creationId xmlns:a16="http://schemas.microsoft.com/office/drawing/2014/main" id="{55A34048-0D63-4138-B647-125DFB472612}"/>
              </a:ext>
            </a:extLst>
          </p:cNvPr>
          <p:cNvSpPr>
            <a:spLocks noGrp="1"/>
          </p:cNvSpPr>
          <p:nvPr>
            <p:ph idx="1"/>
          </p:nvPr>
        </p:nvSpPr>
        <p:spPr>
          <a:xfrm>
            <a:off x="107950" y="836613"/>
            <a:ext cx="8856663" cy="4824412"/>
          </a:xfrm>
        </p:spPr>
        <p:txBody>
          <a:bodyPr/>
          <a:lstStyle/>
          <a:p>
            <a:pPr marL="0" indent="0">
              <a:buFont typeface="Arial" panose="020B0604020202020204" pitchFamily="34" charset="0"/>
              <a:buNone/>
            </a:pPr>
            <a:endParaRPr lang="en-US" altLang="en-US" sz="200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altLang="en-US" sz="2000" b="1">
                <a:latin typeface="Arial" panose="020B0604020202020204" pitchFamily="34" charset="0"/>
                <a:cs typeface="Arial" panose="020B0604020202020204" pitchFamily="34" charset="0"/>
              </a:rPr>
              <a:t>Next week we will be looking at the following</a:t>
            </a:r>
            <a:r>
              <a:rPr lang="en-US" altLang="en-US" sz="2000">
                <a:latin typeface="Arial" panose="020B0604020202020204" pitchFamily="34" charset="0"/>
                <a:cs typeface="Arial" panose="020B0604020202020204" pitchFamily="34" charset="0"/>
              </a:rPr>
              <a:t>:</a:t>
            </a:r>
          </a:p>
          <a:p>
            <a:pPr marL="0" indent="0">
              <a:buFont typeface="Arial" panose="020B0604020202020204" pitchFamily="34" charset="0"/>
              <a:buNone/>
            </a:pPr>
            <a:r>
              <a:rPr lang="en-US" altLang="en-US" sz="2000">
                <a:latin typeface="Arial" panose="020B0604020202020204" pitchFamily="34" charset="0"/>
                <a:cs typeface="Arial" panose="020B0604020202020204" pitchFamily="34" charset="0"/>
              </a:rPr>
              <a:t>•	Safety </a:t>
            </a:r>
          </a:p>
          <a:p>
            <a:pPr marL="0" indent="0">
              <a:buFont typeface="Arial" panose="020B0604020202020204" pitchFamily="34" charset="0"/>
              <a:buNone/>
            </a:pPr>
            <a:r>
              <a:rPr lang="en-US" altLang="en-US" sz="2000">
                <a:latin typeface="Arial" panose="020B0604020202020204" pitchFamily="34" charset="0"/>
                <a:cs typeface="Arial" panose="020B0604020202020204" pitchFamily="34" charset="0"/>
              </a:rPr>
              <a:t>•	Safeguarding </a:t>
            </a:r>
          </a:p>
          <a:p>
            <a:pPr marL="0" indent="0">
              <a:buFont typeface="Arial" panose="020B0604020202020204" pitchFamily="34" charset="0"/>
              <a:buNone/>
            </a:pPr>
            <a:r>
              <a:rPr lang="en-US" altLang="en-US" sz="2000">
                <a:latin typeface="Arial" panose="020B0604020202020204" pitchFamily="34" charset="0"/>
                <a:cs typeface="Arial" panose="020B0604020202020204" pitchFamily="34" charset="0"/>
              </a:rPr>
              <a:t>•	Duty of care</a:t>
            </a:r>
          </a:p>
          <a:p>
            <a:pPr marL="0" indent="0">
              <a:buFont typeface="Arial" panose="020B0604020202020204" pitchFamily="34" charset="0"/>
              <a:buNone/>
            </a:pPr>
            <a:endParaRPr lang="en-US" altLang="en-US" sz="20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altLang="en-US" sz="2000"/>
          </a:p>
        </p:txBody>
      </p:sp>
      <p:sp>
        <p:nvSpPr>
          <p:cNvPr id="4" name="Date Placeholder 3">
            <a:extLst>
              <a:ext uri="{FF2B5EF4-FFF2-40B4-BE49-F238E27FC236}">
                <a16:creationId xmlns:a16="http://schemas.microsoft.com/office/drawing/2014/main" id="{9FA27481-D8E8-449F-A70D-58103BA2DEAA}"/>
              </a:ext>
            </a:extLst>
          </p:cNvPr>
          <p:cNvSpPr>
            <a:spLocks noGrp="1"/>
          </p:cNvSpPr>
          <p:nvPr>
            <p:ph type="dt" sz="quarter" idx="10"/>
          </p:nvPr>
        </p:nvSpPr>
        <p:spPr/>
        <p:txBody>
          <a:bodyPr/>
          <a:lstStyle/>
          <a:p>
            <a:pPr>
              <a:defRPr/>
            </a:pPr>
            <a:fld id="{C329EE58-E6A4-4677-BD48-D1D3A6272A9B}" type="datetime1">
              <a:rPr lang="en-GB" altLang="en-US" smtClean="0"/>
              <a:pPr>
                <a:defRPr/>
              </a:pPr>
              <a:t>12/06/2020</a:t>
            </a:fld>
            <a:endParaRPr lang="en-GB" altLang="en-US" dirty="0"/>
          </a:p>
        </p:txBody>
      </p:sp>
      <p:sp>
        <p:nvSpPr>
          <p:cNvPr id="19461" name="Slide Number Placeholder 4">
            <a:extLst>
              <a:ext uri="{FF2B5EF4-FFF2-40B4-BE49-F238E27FC236}">
                <a16:creationId xmlns:a16="http://schemas.microsoft.com/office/drawing/2014/main" id="{22955132-9AB8-4D34-B0F5-459E83D42C9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AE24ABE-B830-4FA9-991B-646307648E05}"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23AE3B7-9ECA-4DCB-8FEF-8509529DE33E}"/>
              </a:ext>
            </a:extLst>
          </p:cNvPr>
          <p:cNvSpPr>
            <a:spLocks noGrp="1"/>
          </p:cNvSpPr>
          <p:nvPr>
            <p:ph type="title"/>
          </p:nvPr>
        </p:nvSpPr>
        <p:spPr>
          <a:xfrm>
            <a:off x="457200" y="274638"/>
            <a:ext cx="8229600" cy="922337"/>
          </a:xfrm>
        </p:spPr>
        <p:txBody>
          <a:bodyPr/>
          <a:lstStyle/>
          <a:p>
            <a:r>
              <a:rPr lang="en-GB" altLang="en-US" sz="2400" b="1" dirty="0"/>
              <a:t>Useful links </a:t>
            </a:r>
            <a:r>
              <a:rPr lang="en-GB" altLang="en-US" sz="2400" b="1"/>
              <a:t>and references</a:t>
            </a:r>
            <a:endParaRPr lang="en-GB" altLang="en-US" dirty="0"/>
          </a:p>
        </p:txBody>
      </p:sp>
      <p:sp>
        <p:nvSpPr>
          <p:cNvPr id="4" name="Date Placeholder 3">
            <a:extLst>
              <a:ext uri="{FF2B5EF4-FFF2-40B4-BE49-F238E27FC236}">
                <a16:creationId xmlns:a16="http://schemas.microsoft.com/office/drawing/2014/main" id="{5962F451-0BB1-4BEE-A668-F1DECB1DA0ED}"/>
              </a:ext>
            </a:extLst>
          </p:cNvPr>
          <p:cNvSpPr>
            <a:spLocks noGrp="1"/>
          </p:cNvSpPr>
          <p:nvPr>
            <p:ph type="dt" sz="quarter" idx="10"/>
          </p:nvPr>
        </p:nvSpPr>
        <p:spPr/>
        <p:txBody>
          <a:bodyPr/>
          <a:lstStyle/>
          <a:p>
            <a:pPr>
              <a:defRPr/>
            </a:pPr>
            <a:fld id="{1C6B23D4-358D-4DB2-AA11-C995EECC9D14}" type="datetime1">
              <a:rPr lang="en-GB" altLang="en-US" smtClean="0"/>
              <a:pPr>
                <a:defRPr/>
              </a:pPr>
              <a:t>12/06/2020</a:t>
            </a:fld>
            <a:endParaRPr lang="en-GB" altLang="en-US" dirty="0"/>
          </a:p>
        </p:txBody>
      </p:sp>
      <p:sp>
        <p:nvSpPr>
          <p:cNvPr id="20484" name="Slide Number Placeholder 4">
            <a:extLst>
              <a:ext uri="{FF2B5EF4-FFF2-40B4-BE49-F238E27FC236}">
                <a16:creationId xmlns:a16="http://schemas.microsoft.com/office/drawing/2014/main" id="{5AB83BA9-8B4F-4688-B03A-EBC8AAAF03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86D92D-CC6C-4B02-9B4A-DA2206EE89FE}"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20485" name="Content Placeholder 1">
            <a:extLst>
              <a:ext uri="{FF2B5EF4-FFF2-40B4-BE49-F238E27FC236}">
                <a16:creationId xmlns:a16="http://schemas.microsoft.com/office/drawing/2014/main" id="{7A52D861-F50F-44BA-A787-5E3D9A2F4DAA}"/>
              </a:ext>
            </a:extLst>
          </p:cNvPr>
          <p:cNvSpPr>
            <a:spLocks noGrp="1"/>
          </p:cNvSpPr>
          <p:nvPr>
            <p:ph idx="1"/>
          </p:nvPr>
        </p:nvSpPr>
        <p:spPr>
          <a:xfrm>
            <a:off x="250825" y="1196975"/>
            <a:ext cx="8642350" cy="4319588"/>
          </a:xfrm>
        </p:spPr>
        <p:txBody>
          <a:bodyPr/>
          <a:lstStyle/>
          <a:p>
            <a:pPr marL="0" indent="0">
              <a:buFont typeface="Arial" panose="020B0604020202020204" pitchFamily="34" charset="0"/>
              <a:buNone/>
            </a:pPr>
            <a:endParaRPr lang="en-GB" altLang="en-US" sz="2000"/>
          </a:p>
          <a:p>
            <a:pPr marL="0" indent="0">
              <a:buFont typeface="Arial" panose="020B0604020202020204" pitchFamily="34" charset="0"/>
              <a:buNone/>
            </a:pPr>
            <a:r>
              <a:rPr lang="en-GB" altLang="en-US" sz="1600">
                <a:hlinkClick r:id="rId2"/>
              </a:rPr>
              <a:t>https://careprovideralliance.org.uk/adult-social-care-provider-types</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3"/>
              </a:rPr>
              <a:t>www.dh.gov.uk/health</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4"/>
              </a:rPr>
              <a:t>https://www.gov.uk/government/organisations/department-of-health-and-social-care/about</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5"/>
              </a:rPr>
              <a:t>https://www.scope.org.uk/about-us/social-model-of-disability/</a:t>
            </a:r>
            <a:endParaRPr lang="en-GB" altLang="en-US" sz="1600"/>
          </a:p>
          <a:p>
            <a:pPr marL="0" indent="0">
              <a:buFont typeface="Arial" panose="020B0604020202020204" pitchFamily="34" charset="0"/>
              <a:buNone/>
            </a:pPr>
            <a:endParaRPr lang="en-GB" altLang="en-US" sz="20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1253</Words>
  <Application>Microsoft Office PowerPoint</Application>
  <PresentationFormat>On-screen Show (4:3)</PresentationFormat>
  <Paragraphs>132</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Myriad Pro</vt:lpstr>
      <vt:lpstr>Verdana</vt:lpstr>
      <vt:lpstr>Wingdings</vt:lpstr>
      <vt:lpstr>20140311PresentationUWTSDTemplate</vt:lpstr>
      <vt:lpstr>BMHP5002 Principles of Health &amp; Social Care </vt:lpstr>
      <vt:lpstr> MODULE AIM  &amp; LEARNING OUTCOMES </vt:lpstr>
      <vt:lpstr>               AIM OF LECTURE</vt:lpstr>
      <vt:lpstr>Models of Health: Medical, Social and Ecological</vt:lpstr>
      <vt:lpstr>Medical Model of Health</vt:lpstr>
      <vt:lpstr>Social Model of Health</vt:lpstr>
      <vt:lpstr>The Social Ecological model </vt:lpstr>
      <vt:lpstr>Types and Places of Care</vt:lpstr>
      <vt:lpstr>Primary Healthcare</vt:lpstr>
      <vt:lpstr>Secondary Healthcare</vt:lpstr>
      <vt:lpstr>Tertiary Healthcare</vt:lpstr>
      <vt:lpstr>Community Social care</vt:lpstr>
      <vt:lpstr>QUESTION TIME</vt:lpstr>
      <vt:lpstr>NEXT WEEK - FURTHER READING</vt:lpstr>
      <vt:lpstr>Useful links and 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sara akber</cp:lastModifiedBy>
  <cp:revision>125</cp:revision>
  <cp:lastPrinted>1601-01-01T00:00:00Z</cp:lastPrinted>
  <dcterms:created xsi:type="dcterms:W3CDTF">2002-10-07T19:43:58Z</dcterms:created>
  <dcterms:modified xsi:type="dcterms:W3CDTF">2020-06-12T10:42:23Z</dcterms:modified>
</cp:coreProperties>
</file>