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0A6F2F-822C-43EF-B8B6-D4C7020B4F3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A74ECA-9926-4F98-AD23-31EE4A841C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275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A5C7-DFC6-79F1-3BA8-AB2E3612E1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E8F02F-3381-856C-0EF8-8895DAF58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433931-A013-E259-799E-009884E0C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7304D0-8B5C-C7C2-6D63-8DFAD7E36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9864C-432D-65BF-44E4-D3718E8A0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279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4C1F7-E612-F63D-7177-E3C3535EF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BF242-1174-0218-A146-04FDB1EC4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7FB49D-E2DC-057C-B5BF-6C5ED0124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4AEEE9-8C73-6270-FB4D-93D88188C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7B5603-A4D6-50AA-5A10-4D4E41144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917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DC881-7ED7-4D3B-8867-2C2B4F381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2E5322-3CC5-2488-219A-9D0C893D13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B4DB20-B1F2-86B8-477E-CAFA708BC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37905-28E4-E5DB-E29F-40D6F4FBC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482F31-158F-0A2B-209B-9A01C8847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24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05F8D-7B53-4916-F77C-EEAB5C427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0EF21-6C14-4079-DB50-E9C1D9D940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79FDB9-8902-7231-8634-CD7AC82490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4B87CE-0399-17F7-184E-E7790DB3F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790E4B-7F68-F13F-434F-841BCAD1D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AF033F-8EB8-3B22-6F08-8AF2FB2C2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184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BDB2A-CB3B-E366-2CCA-841D90319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DA096C-AE31-AD2C-66C1-BEDB13F8F8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A8D337-7B3F-CFE9-5B59-64D5236C5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A16E27-1662-169C-3FD0-ABD9EC0236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B470AB-4154-D626-0CE9-F2E7FF3B05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D7DC36-7A3F-DFCF-3D3A-96572387C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9E88BA-5ABF-FB99-2387-3215938BC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90AD96-1EEB-1B15-549A-3A7622B20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708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D6CEA-D3EA-78FF-53AF-A94B7CB0A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CF6A9A-BBF7-789D-2D01-A8112A850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32306A-83C2-1926-7937-52AA5CE91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47ABFD-9E44-8D69-7942-7F33C1DD3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784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150DE7-6756-02AE-2318-42D5AF81B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A130D9-9720-084F-0DBD-3C76E6155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DDF3C0-816F-CE81-AE2A-EA5E896ED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589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D4CC5-89CE-BAEC-5BFC-46F0A7B37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E1CFB-6CAD-F252-A6D6-D3A2EBE70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76418-7306-EAAF-E31A-C7EEFCADF1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F7CD94-CB28-882C-69AE-049090896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C885B5-C2BC-9E4D-4F64-5452DB1E6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BA3DB1-051C-D83C-1E24-ECC360913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898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CD84E-B02F-9CB7-FFD7-D30DD3995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40A7CA-BAC0-3E78-5A35-018217A01C2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32C042-B651-6DCE-F238-B94109E9C5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89EA0-94FE-9716-C9DA-6CD7140A81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D3B800-4F83-C9EE-9D77-F963F0732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78AA34-F84F-8CB0-2A22-FADAF6517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624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03337-13BF-667C-9F92-97AAFF560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C091B2-D49D-2F36-323B-797955CE0D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211C3-40C3-73E7-F260-2A4B85A74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6EC00-0D48-AD5E-9959-E3C09842E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7FE9E-7180-19FA-A1AF-F9090324A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861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85217A-4B12-0B88-1B83-189117BB66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9E4C48-D20F-4014-05FF-F6B095B16A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2B54CB-1F3E-288D-44E3-F83711167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A01EF-2E26-6A73-07B6-9D276A308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CD224B-0BCB-37C7-1FA4-BBDBA824A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948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61277B-1470-E2FF-A11E-0769C4CAE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BAF8BB-B3AF-F368-6C51-3BAACDC267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61BB0-F4C3-1AF9-C303-6EBC586E2A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45BBC2-1587-4342-A71F-ACF77E911863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D2DB9-96E1-0E94-D379-A53F423617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074EF-12BC-8317-B622-F874F009F8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5CD388-BAA6-4282-B1F4-A4AA662F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238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1905" y="0"/>
            <a:ext cx="12312060" cy="6858000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47624" cy="645318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59593" y="171926"/>
            <a:ext cx="74771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FFFFFF"/>
                </a:solidFill>
                <a:latin typeface="Arial"/>
              </a:rPr>
              <a:t>UWTSD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797525" y="215503"/>
            <a:ext cx="535781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 dirty="0">
                <a:solidFill>
                  <a:srgbClr val="B8E44C"/>
                </a:solidFill>
                <a:latin typeface="Arial"/>
              </a:rPr>
              <a:t>01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9593" y="654843"/>
            <a:ext cx="7262812" cy="506015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875" b="1">
                <a:solidFill>
                  <a:srgbClr val="FFFFFF"/>
                </a:solidFill>
                <a:latin typeface="Arial"/>
              </a:rPr>
              <a:t>Recruiting the Graduate AI Strategist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23873" y="1440656"/>
            <a:ext cx="10830438" cy="759261"/>
          </a:xfrm>
          <a:prstGeom prst="roundRect">
            <a:avLst>
              <a:gd name="adj" fmla="val 2873"/>
            </a:avLst>
          </a:prstGeom>
          <a:solidFill>
            <a:srgbClr val="FFFFFF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3473221" y="1629875"/>
            <a:ext cx="1067752" cy="56673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100" b="1" dirty="0">
                <a:solidFill>
                  <a:srgbClr val="292259"/>
                </a:solidFill>
                <a:latin typeface="Arial"/>
              </a:rPr>
              <a:t>THE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59033" y="1629875"/>
            <a:ext cx="1281112" cy="56673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100" b="1" dirty="0">
                <a:solidFill>
                  <a:srgbClr val="D42E65"/>
                </a:solidFill>
                <a:latin typeface="Arial"/>
              </a:rPr>
              <a:t>HUMAN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63971" y="1629875"/>
            <a:ext cx="854392" cy="56673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100" b="1">
                <a:solidFill>
                  <a:srgbClr val="292259"/>
                </a:solidFill>
                <a:latin typeface="Arial"/>
              </a:rPr>
              <a:t> +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199752" y="1629875"/>
            <a:ext cx="714374" cy="56673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100" b="1">
                <a:solidFill>
                  <a:srgbClr val="B6E247"/>
                </a:solidFill>
                <a:latin typeface="Arial"/>
              </a:rPr>
              <a:t>AI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664096" y="1629875"/>
            <a:ext cx="1707832" cy="56673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100" b="1" dirty="0">
                <a:solidFill>
                  <a:srgbClr val="292259"/>
                </a:solidFill>
                <a:latin typeface="Arial"/>
              </a:rPr>
              <a:t> BRIDGE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73906" y="2759868"/>
            <a:ext cx="5343194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sz="1600" b="1">
                <a:solidFill>
                  <a:srgbClr val="FFFFFF"/>
                </a:solidFill>
                <a:latin typeface="Arial"/>
              </a:rPr>
              <a:t>A recruitment proposal to protect academic standards,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73906" y="3045618"/>
            <a:ext cx="5656164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sz="1600" b="1" dirty="0">
                <a:solidFill>
                  <a:srgbClr val="FFFFFF"/>
                </a:solidFill>
                <a:latin typeface="Arial"/>
              </a:rPr>
              <a:t>build responsible AI literacy and prepare graduates for AI-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3906" y="3331368"/>
            <a:ext cx="2006960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just">
              <a:spcBef>
                <a:spcPts val="0"/>
              </a:spcBef>
              <a:spcAft>
                <a:spcPts val="0"/>
              </a:spcAft>
            </a:pPr>
            <a:r>
              <a:rPr sz="1600" b="1">
                <a:solidFill>
                  <a:srgbClr val="FFFFFF"/>
                </a:solidFill>
                <a:latin typeface="Arial"/>
              </a:rPr>
              <a:t>enabled workplaces.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3907" y="4571046"/>
            <a:ext cx="4506016" cy="46166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sz="1600" b="1" dirty="0">
                <a:solidFill>
                  <a:srgbClr val="B7E44D"/>
                </a:solidFill>
                <a:latin typeface="Arial"/>
              </a:rPr>
              <a:t>DECISION FOCUS</a:t>
            </a:r>
            <a:r>
              <a:rPr sz="1400" dirty="0">
                <a:solidFill>
                  <a:srgbClr val="B7E44D"/>
                </a:solidFill>
                <a:latin typeface="Arial"/>
              </a:rPr>
              <a:t>: </a:t>
            </a:r>
            <a:r>
              <a:rPr lang="en-GB" sz="1400" dirty="0">
                <a:solidFill>
                  <a:srgbClr val="B7E44D"/>
                </a:solidFill>
                <a:latin typeface="Arial"/>
              </a:rPr>
              <a:t>RECRUIT ONE ROLE THAT CONNECTS PEOPLE, POLICY, AND PRACTICE</a:t>
            </a:r>
            <a:endParaRPr sz="1400" dirty="0">
              <a:solidFill>
                <a:srgbClr val="B7E44D"/>
              </a:solidFill>
              <a:latin typeface="Arial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97246" y="5995987"/>
            <a:ext cx="4898777" cy="76944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schemeClr val="bg1"/>
                </a:solidFill>
                <a:latin typeface="Arial"/>
              </a:rPr>
              <a:t>ADRIAN NEACSU</a:t>
            </a:r>
            <a:r>
              <a:rPr sz="1600" b="0" dirty="0">
                <a:solidFill>
                  <a:schemeClr val="bg1"/>
                </a:solidFill>
                <a:latin typeface="Arial"/>
              </a:rPr>
              <a:t> | UWTSD </a:t>
            </a:r>
            <a:r>
              <a:rPr lang="en-GB" sz="1600" b="0" dirty="0">
                <a:solidFill>
                  <a:schemeClr val="bg1"/>
                </a:solidFill>
                <a:latin typeface="Arial"/>
              </a:rPr>
              <a:t>BIRMINGHAM 2312529</a:t>
            </a:r>
            <a:r>
              <a:rPr sz="1600" b="0" dirty="0">
                <a:solidFill>
                  <a:schemeClr val="bg1"/>
                </a:solidFill>
                <a:latin typeface="Arial"/>
              </a:rPr>
              <a:t>|</a:t>
            </a:r>
            <a:endParaRPr lang="en-GB" sz="1600" b="0" dirty="0">
              <a:solidFill>
                <a:schemeClr val="bg1"/>
              </a:solidFill>
              <a:latin typeface="Arial"/>
            </a:endParaRPr>
          </a:p>
          <a:p>
            <a:r>
              <a:rPr lang="en-GB" b="1" dirty="0">
                <a:solidFill>
                  <a:schemeClr val="bg1"/>
                </a:solidFill>
              </a:rPr>
              <a:t>LCBB5012</a:t>
            </a:r>
          </a:p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0" dirty="0">
                <a:solidFill>
                  <a:schemeClr val="bg1"/>
                </a:solidFill>
                <a:latin typeface="Arial"/>
              </a:rPr>
              <a:t>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BE2DFC3-2552-1B46-BCBE-80DDDF1E92FB}"/>
              </a:ext>
            </a:extLst>
          </p:cNvPr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5FD7BC0-5B58-5854-6F6F-78F57711B62E}"/>
              </a:ext>
            </a:extLst>
          </p:cNvPr>
          <p:cNvSpPr/>
          <p:nvPr/>
        </p:nvSpPr>
        <p:spPr>
          <a:xfrm>
            <a:off x="0" y="0"/>
            <a:ext cx="2285999" cy="83343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08C981C-A6DB-38C1-72F6-DB8DCC195685}"/>
              </a:ext>
            </a:extLst>
          </p:cNvPr>
          <p:cNvSpPr/>
          <p:nvPr/>
        </p:nvSpPr>
        <p:spPr>
          <a:xfrm>
            <a:off x="2285999" y="0"/>
            <a:ext cx="1047749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CF9F53A5-E0CA-FF0E-C3FF-6F24E67741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5914" y="2237079"/>
            <a:ext cx="3978397" cy="39783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" name="Picture 39" descr="uwtsd_crest_only.png">
            <a:extLst>
              <a:ext uri="{FF2B5EF4-FFF2-40B4-BE49-F238E27FC236}">
                <a16:creationId xmlns:a16="http://schemas.microsoft.com/office/drawing/2014/main" id="{DCD47CBE-60A7-7E93-5606-5E57973AB3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08155" y="0"/>
            <a:ext cx="12300155" cy="6858000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59593" y="171926"/>
            <a:ext cx="74771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FFFFFF"/>
                </a:solidFill>
                <a:latin typeface="Arial"/>
              </a:rPr>
              <a:t>UWTSD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675613" y="239314"/>
            <a:ext cx="535781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 dirty="0">
                <a:solidFill>
                  <a:srgbClr val="B9E54E"/>
                </a:solidFill>
                <a:latin typeface="Arial"/>
              </a:rPr>
              <a:t>02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9593" y="605789"/>
            <a:ext cx="5761672" cy="56673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100" b="1">
                <a:solidFill>
                  <a:srgbClr val="FFFFFF"/>
                </a:solidFill>
                <a:latin typeface="Arial"/>
              </a:rPr>
              <a:t>Why are we recruiting now?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499" y="1123949"/>
            <a:ext cx="7998985" cy="215444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00" b="0" dirty="0">
                <a:solidFill>
                  <a:srgbClr val="DDD7F2"/>
                </a:solidFill>
                <a:latin typeface="Arial"/>
              </a:rPr>
              <a:t>AI adoption is reshaping employment and higher education, creating new institutional responsibilities.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23874" y="1678781"/>
            <a:ext cx="5119687" cy="1393031"/>
          </a:xfrm>
          <a:prstGeom prst="roundRect">
            <a:avLst>
              <a:gd name="adj" fmla="val 3255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690562" y="1797843"/>
            <a:ext cx="547687" cy="547687"/>
          </a:xfrm>
          <a:prstGeom prst="ellipse">
            <a:avLst/>
          </a:prstGeom>
          <a:solidFill>
            <a:srgbClr val="DE377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14374" y="1945004"/>
            <a:ext cx="50006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01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16843" y="1879282"/>
            <a:ext cx="1425070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 dirty="0">
                <a:solidFill>
                  <a:srgbClr val="292259"/>
                </a:solidFill>
                <a:latin typeface="Arial"/>
              </a:rPr>
              <a:t>AI IN SOCIETY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416843" y="2255519"/>
            <a:ext cx="2440925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 dirty="0">
                <a:solidFill>
                  <a:srgbClr val="41405A"/>
                </a:solidFill>
                <a:latin typeface="Arial"/>
              </a:rPr>
              <a:t>Agentic AI adoption among SMEs is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16843" y="2469832"/>
            <a:ext cx="2353208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1405A"/>
                </a:solidFill>
                <a:latin typeface="Arial"/>
              </a:rPr>
              <a:t>changing routine work, recruitment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416843" y="2684144"/>
            <a:ext cx="2385268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1405A"/>
                </a:solidFill>
                <a:latin typeface="Arial"/>
              </a:rPr>
              <a:t>decisions and graduate skill needs.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976937" y="1678781"/>
            <a:ext cx="5119687" cy="1393031"/>
          </a:xfrm>
          <a:prstGeom prst="roundRect">
            <a:avLst>
              <a:gd name="adj" fmla="val 3255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6143624" y="1797843"/>
            <a:ext cx="547687" cy="547687"/>
          </a:xfrm>
          <a:prstGeom prst="ellipse">
            <a:avLst/>
          </a:prstGeom>
          <a:solidFill>
            <a:srgbClr val="BDE9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167437" y="1945004"/>
            <a:ext cx="50006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02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869906" y="1879282"/>
            <a:ext cx="2055819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 dirty="0">
                <a:solidFill>
                  <a:srgbClr val="292259"/>
                </a:solidFill>
                <a:latin typeface="Arial"/>
              </a:rPr>
              <a:t>HIGHER EDUCATION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869906" y="2255519"/>
            <a:ext cx="2353658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 dirty="0">
                <a:solidFill>
                  <a:srgbClr val="41405A"/>
                </a:solidFill>
                <a:latin typeface="Arial"/>
              </a:rPr>
              <a:t>Staff and students need consistent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869906" y="2469832"/>
            <a:ext cx="2490618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 dirty="0">
                <a:solidFill>
                  <a:srgbClr val="41405A"/>
                </a:solidFill>
                <a:latin typeface="Arial"/>
              </a:rPr>
              <a:t>ethical AI and assessment guidance.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523874" y="3262312"/>
            <a:ext cx="5119687" cy="1393031"/>
          </a:xfrm>
          <a:prstGeom prst="roundRect">
            <a:avLst>
              <a:gd name="adj" fmla="val 3255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Oval 21"/>
          <p:cNvSpPr/>
          <p:nvPr/>
        </p:nvSpPr>
        <p:spPr>
          <a:xfrm>
            <a:off x="690562" y="3381374"/>
            <a:ext cx="547687" cy="547687"/>
          </a:xfrm>
          <a:prstGeom prst="ellipse">
            <a:avLst/>
          </a:prstGeom>
          <a:solidFill>
            <a:srgbClr val="8F81D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714374" y="3528536"/>
            <a:ext cx="50006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03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416843" y="3462813"/>
            <a:ext cx="2844881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 dirty="0">
                <a:solidFill>
                  <a:srgbClr val="292259"/>
                </a:solidFill>
                <a:latin typeface="Arial"/>
              </a:rPr>
              <a:t>GRADUATE EMPLOYABILITY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416843" y="3839051"/>
            <a:ext cx="2313134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1405A"/>
                </a:solidFill>
                <a:latin typeface="Arial"/>
              </a:rPr>
              <a:t>Graduates must learn to question,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416843" y="4053363"/>
            <a:ext cx="2214709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sz="1200" b="0" dirty="0">
                <a:solidFill>
                  <a:srgbClr val="41405A"/>
                </a:solidFill>
                <a:latin typeface="Arial"/>
              </a:rPr>
              <a:t>Evaluate</a:t>
            </a:r>
            <a:r>
              <a:rPr sz="1200" b="0" dirty="0">
                <a:solidFill>
                  <a:srgbClr val="41405A"/>
                </a:solidFill>
                <a:latin typeface="Arial"/>
              </a:rPr>
              <a:t> and use AI responsibly.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5976937" y="3262312"/>
            <a:ext cx="5119687" cy="1393031"/>
          </a:xfrm>
          <a:prstGeom prst="roundRect">
            <a:avLst>
              <a:gd name="adj" fmla="val 3255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Oval 27"/>
          <p:cNvSpPr/>
          <p:nvPr/>
        </p:nvSpPr>
        <p:spPr>
          <a:xfrm>
            <a:off x="6143624" y="3381374"/>
            <a:ext cx="547687" cy="547687"/>
          </a:xfrm>
          <a:prstGeom prst="ellipse">
            <a:avLst/>
          </a:prstGeom>
          <a:solidFill>
            <a:srgbClr val="36C1C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6167437" y="3528536"/>
            <a:ext cx="50006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04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869906" y="3462813"/>
            <a:ext cx="1944443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 dirty="0">
                <a:solidFill>
                  <a:srgbClr val="292259"/>
                </a:solidFill>
                <a:latin typeface="Arial"/>
              </a:rPr>
              <a:t>UWTSD RESPONSE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869906" y="3839051"/>
            <a:ext cx="2150332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1405A"/>
                </a:solidFill>
                <a:latin typeface="Arial"/>
              </a:rPr>
              <a:t>A dedicated role can connect AI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869906" y="4053363"/>
            <a:ext cx="2025811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 dirty="0">
                <a:solidFill>
                  <a:srgbClr val="41405A"/>
                </a:solidFill>
                <a:latin typeface="Arial"/>
              </a:rPr>
              <a:t>literacy, integrity</a:t>
            </a:r>
            <a:r>
              <a:rPr lang="en-GB" sz="1200" b="0" dirty="0">
                <a:solidFill>
                  <a:srgbClr val="41405A"/>
                </a:solidFill>
                <a:latin typeface="Arial"/>
              </a:rPr>
              <a:t>,</a:t>
            </a:r>
            <a:r>
              <a:rPr sz="1200" b="0" dirty="0">
                <a:solidFill>
                  <a:srgbClr val="41405A"/>
                </a:solidFill>
                <a:latin typeface="Arial"/>
              </a:rPr>
              <a:t> and careers.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523874" y="4881562"/>
            <a:ext cx="10572749" cy="1107281"/>
          </a:xfrm>
          <a:prstGeom prst="roundRect">
            <a:avLst>
              <a:gd name="adj" fmla="val 1351"/>
            </a:avLst>
          </a:prstGeom>
          <a:solidFill>
            <a:srgbClr val="3B326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738187" y="4964429"/>
            <a:ext cx="340328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1">
                <a:solidFill>
                  <a:srgbClr val="B9E54E"/>
                </a:solidFill>
                <a:latin typeface="Arial"/>
              </a:rPr>
              <a:t>HIRING MANAGER'S RECOMMENDATION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38187" y="5207793"/>
            <a:ext cx="85582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1" dirty="0">
                <a:solidFill>
                  <a:srgbClr val="FFFFFF"/>
                </a:solidFill>
                <a:latin typeface="Arial"/>
              </a:rPr>
              <a:t>Recruit one Graduate AI Strategist to coordinate responsible AI adoption,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38187" y="5457824"/>
            <a:ext cx="73009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FFFFFF"/>
                </a:solidFill>
                <a:latin typeface="Arial"/>
              </a:rPr>
              <a:t>protect academic standards and support graduate employability.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38187" y="5733573"/>
            <a:ext cx="7339012" cy="22264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25" b="0">
                <a:solidFill>
                  <a:srgbClr val="DFD9F1"/>
                </a:solidFill>
                <a:latin typeface="Arial"/>
              </a:rPr>
              <a:t>Dedicated accountability and continuity, subject to job analysis and budget approval.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59593" y="6174581"/>
            <a:ext cx="4897174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 dirty="0">
                <a:solidFill>
                  <a:srgbClr val="DCD8EC"/>
                </a:solidFill>
                <a:latin typeface="Arial"/>
              </a:rPr>
              <a:t>Evidence: </a:t>
            </a:r>
            <a:r>
              <a:rPr sz="1100" b="0" dirty="0" err="1">
                <a:solidFill>
                  <a:srgbClr val="DCD8EC"/>
                </a:solidFill>
                <a:latin typeface="Arial"/>
              </a:rPr>
              <a:t>Jisc</a:t>
            </a:r>
            <a:r>
              <a:rPr sz="1100" b="0" dirty="0">
                <a:solidFill>
                  <a:srgbClr val="DCD8EC"/>
                </a:solidFill>
                <a:latin typeface="Arial"/>
              </a:rPr>
              <a:t> (2025); Hornberger et al. (2025); Ravi et al. (2025); QAA (2026)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AB4CE24-1568-490A-B1C9-4DF894B30627}"/>
              </a:ext>
            </a:extLst>
          </p:cNvPr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24CC0C2-FDCD-AD0E-1F51-E00EEC41FE87}"/>
              </a:ext>
            </a:extLst>
          </p:cNvPr>
          <p:cNvSpPr/>
          <p:nvPr/>
        </p:nvSpPr>
        <p:spPr>
          <a:xfrm>
            <a:off x="-50422" y="21431"/>
            <a:ext cx="2336422" cy="61912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D211AA1-0A85-FA3A-1A6A-A3C5777FD576}"/>
              </a:ext>
            </a:extLst>
          </p:cNvPr>
          <p:cNvSpPr/>
          <p:nvPr/>
        </p:nvSpPr>
        <p:spPr>
          <a:xfrm>
            <a:off x="2285999" y="0"/>
            <a:ext cx="1047749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1" name="Picture 40" descr="uwtsd_crest_only.png">
            <a:extLst>
              <a:ext uri="{FF2B5EF4-FFF2-40B4-BE49-F238E27FC236}">
                <a16:creationId xmlns:a16="http://schemas.microsoft.com/office/drawing/2014/main" id="{FB78BDDF-AC52-7E9C-EC89-BF787E2740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B88C5085-4B51-A812-1097-3A62A2790341}"/>
              </a:ext>
            </a:extLst>
          </p:cNvPr>
          <p:cNvSpPr/>
          <p:nvPr/>
        </p:nvSpPr>
        <p:spPr>
          <a:xfrm>
            <a:off x="-98047" y="3932"/>
            <a:ext cx="47624" cy="645318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47624" cy="645318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59593" y="171926"/>
            <a:ext cx="74771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FFFFFF"/>
                </a:solidFill>
                <a:latin typeface="Arial"/>
              </a:rPr>
              <a:t>UWTSD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656219" y="217123"/>
            <a:ext cx="535781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 dirty="0">
                <a:solidFill>
                  <a:srgbClr val="BDE957"/>
                </a:solidFill>
                <a:latin typeface="Arial"/>
              </a:rPr>
              <a:t>03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9593" y="606266"/>
            <a:ext cx="5975032" cy="54649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025" b="1">
                <a:solidFill>
                  <a:srgbClr val="FFFFFF"/>
                </a:solidFill>
                <a:latin typeface="Arial"/>
              </a:rPr>
              <a:t>Role design and job analysis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499" y="1112519"/>
            <a:ext cx="906875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>
                <a:solidFill>
                  <a:srgbClr val="DED9F1"/>
                </a:solidFill>
                <a:latin typeface="Arial"/>
              </a:rPr>
              <a:t>Translate the organisational need into a clear, realistic and recruitable position.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11968" y="1571624"/>
            <a:ext cx="4262437" cy="3548062"/>
          </a:xfrm>
          <a:prstGeom prst="roundRect">
            <a:avLst>
              <a:gd name="adj" fmla="val 4189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714374" y="1785937"/>
            <a:ext cx="1904999" cy="273843"/>
          </a:xfrm>
          <a:prstGeom prst="roundRect">
            <a:avLst>
              <a:gd name="adj" fmla="val 6875"/>
            </a:avLst>
          </a:prstGeom>
          <a:solidFill>
            <a:srgbClr val="F7E5E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81062" y="1840229"/>
            <a:ext cx="1555432" cy="22264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25" b="1">
                <a:solidFill>
                  <a:srgbClr val="AC2058"/>
                </a:solidFill>
                <a:latin typeface="Arial"/>
              </a:rPr>
              <a:t>PROPOSED VACANCY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50093" y="2189321"/>
            <a:ext cx="1921192" cy="56673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100" b="1">
                <a:solidFill>
                  <a:srgbClr val="292259"/>
                </a:solidFill>
                <a:latin typeface="Arial"/>
              </a:rPr>
              <a:t>Graduate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0093" y="2594133"/>
            <a:ext cx="2987992" cy="56673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100" b="1">
                <a:solidFill>
                  <a:srgbClr val="D4316B"/>
                </a:solidFill>
                <a:latin typeface="Arial"/>
              </a:rPr>
              <a:t>AI Strategist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50093" y="3148964"/>
            <a:ext cx="4077652" cy="26312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75" b="1">
                <a:solidFill>
                  <a:srgbClr val="524B76"/>
                </a:solidFill>
                <a:latin typeface="Arial"/>
              </a:rPr>
              <a:t>Digital Learning &amp; Academic Development</a:t>
            </a:r>
          </a:p>
        </p:txBody>
      </p:sp>
      <p:cxnSp>
        <p:nvCxnSpPr>
          <p:cNvPr id="14" name="Connector 13"/>
          <p:cNvCxnSpPr/>
          <p:nvPr/>
        </p:nvCxnSpPr>
        <p:spPr>
          <a:xfrm>
            <a:off x="750093" y="3512343"/>
            <a:ext cx="3750469" cy="0"/>
          </a:xfrm>
          <a:prstGeom prst="line">
            <a:avLst/>
          </a:prstGeom>
          <a:ln w="9525">
            <a:solidFill>
              <a:srgbClr val="DCD9E7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750093" y="3637121"/>
            <a:ext cx="1134926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75" b="1" dirty="0">
                <a:solidFill>
                  <a:srgbClr val="292259"/>
                </a:solidFill>
                <a:latin typeface="Arial"/>
              </a:rPr>
              <a:t>ROLE </a:t>
            </a:r>
            <a:r>
              <a:rPr sz="1200" b="1" dirty="0">
                <a:solidFill>
                  <a:srgbClr val="292259"/>
                </a:solidFill>
                <a:latin typeface="Arial"/>
              </a:rPr>
              <a:t>PURPOSE</a:t>
            </a:r>
            <a:endParaRPr sz="975" b="1" dirty="0">
              <a:solidFill>
                <a:srgbClr val="292259"/>
              </a:solidFill>
              <a:latin typeface="Arial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50093" y="3958113"/>
            <a:ext cx="2305952" cy="215444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00" b="0" dirty="0">
                <a:solidFill>
                  <a:srgbClr val="49465A"/>
                </a:solidFill>
                <a:latin typeface="Arial"/>
              </a:rPr>
              <a:t>Coordinate ethical AI literacy,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50093" y="4196238"/>
            <a:ext cx="2545569" cy="215444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00" b="0">
                <a:solidFill>
                  <a:srgbClr val="49465A"/>
                </a:solidFill>
                <a:latin typeface="Arial"/>
              </a:rPr>
              <a:t>academic integrity and graduate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50093" y="4434363"/>
            <a:ext cx="2370842" cy="215444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00" b="0">
                <a:solidFill>
                  <a:srgbClr val="49465A"/>
                </a:solidFill>
                <a:latin typeface="Arial"/>
              </a:rPr>
              <a:t>employability across UWTSD.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048249" y="1583531"/>
            <a:ext cx="2964656" cy="1023937"/>
          </a:xfrm>
          <a:prstGeom prst="roundRect">
            <a:avLst>
              <a:gd name="adj" fmla="val 4417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5203031" y="1738312"/>
            <a:ext cx="59531" cy="678656"/>
          </a:xfrm>
          <a:prstGeom prst="roundRect">
            <a:avLst>
              <a:gd name="adj" fmla="val 3508"/>
            </a:avLst>
          </a:prstGeom>
          <a:solidFill>
            <a:srgbClr val="D834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5393531" y="1738788"/>
            <a:ext cx="1353502" cy="23276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62" b="1">
                <a:solidFill>
                  <a:srgbClr val="625A82"/>
                </a:solidFill>
                <a:latin typeface="Arial"/>
              </a:rPr>
              <a:t>WORKING HOURS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393531" y="1956911"/>
            <a:ext cx="228695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37 hours per week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393531" y="2214562"/>
            <a:ext cx="1071562" cy="25300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37" b="0">
                <a:solidFill>
                  <a:srgbClr val="555267"/>
                </a:solidFill>
                <a:latin typeface="Arial"/>
              </a:rPr>
              <a:t>Full-time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8143874" y="1583531"/>
            <a:ext cx="2964656" cy="1023937"/>
          </a:xfrm>
          <a:prstGeom prst="roundRect">
            <a:avLst>
              <a:gd name="adj" fmla="val 4417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8298656" y="1738312"/>
            <a:ext cx="59531" cy="678656"/>
          </a:xfrm>
          <a:prstGeom prst="roundRect">
            <a:avLst>
              <a:gd name="adj" fmla="val 3508"/>
            </a:avLst>
          </a:prstGeom>
          <a:solidFill>
            <a:srgbClr val="BDE9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489156" y="1738788"/>
            <a:ext cx="915352" cy="23276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62" b="1">
                <a:solidFill>
                  <a:srgbClr val="625A82"/>
                </a:solidFill>
                <a:latin typeface="Arial"/>
              </a:rPr>
              <a:t>LOCATION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489156" y="1956911"/>
            <a:ext cx="192119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UWTSD campuses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489156" y="2214562"/>
            <a:ext cx="2119312" cy="25300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37" b="0">
                <a:solidFill>
                  <a:srgbClr val="555267"/>
                </a:solidFill>
                <a:latin typeface="Arial"/>
              </a:rPr>
              <a:t>Flexible campus base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5048249" y="2714624"/>
            <a:ext cx="2964656" cy="1023937"/>
          </a:xfrm>
          <a:prstGeom prst="roundRect">
            <a:avLst>
              <a:gd name="adj" fmla="val 4417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5203031" y="2869406"/>
            <a:ext cx="59531" cy="678656"/>
          </a:xfrm>
          <a:prstGeom prst="roundRect">
            <a:avLst>
              <a:gd name="adj" fmla="val 3508"/>
            </a:avLst>
          </a:prstGeom>
          <a:solidFill>
            <a:srgbClr val="39C3C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5393531" y="2869882"/>
            <a:ext cx="1353502" cy="23276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62" b="1">
                <a:solidFill>
                  <a:srgbClr val="625A82"/>
                </a:solidFill>
                <a:latin typeface="Arial"/>
              </a:rPr>
              <a:t>WORKING MODEL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393531" y="3088004"/>
            <a:ext cx="94583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Hybrid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393531" y="3345656"/>
            <a:ext cx="2500312" cy="25300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37" b="0">
                <a:solidFill>
                  <a:srgbClr val="555267"/>
                </a:solidFill>
                <a:latin typeface="Arial"/>
              </a:rPr>
              <a:t>Campus presence required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8143874" y="2714624"/>
            <a:ext cx="2964656" cy="1023937"/>
          </a:xfrm>
          <a:prstGeom prst="roundRect">
            <a:avLst>
              <a:gd name="adj" fmla="val 4417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34"/>
          <p:cNvSpPr/>
          <p:nvPr/>
        </p:nvSpPr>
        <p:spPr>
          <a:xfrm>
            <a:off x="8298656" y="2869406"/>
            <a:ext cx="59531" cy="678656"/>
          </a:xfrm>
          <a:prstGeom prst="roundRect">
            <a:avLst>
              <a:gd name="adj" fmla="val 3508"/>
            </a:avLst>
          </a:prstGeom>
          <a:solidFill>
            <a:srgbClr val="9184E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8489156" y="2869882"/>
            <a:ext cx="740092" cy="23276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62" b="1">
                <a:solidFill>
                  <a:srgbClr val="625A82"/>
                </a:solidFill>
                <a:latin typeface="Arial"/>
              </a:rPr>
              <a:t>SALARY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8489156" y="3088004"/>
            <a:ext cx="204311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£31,236–£34,610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8489156" y="3345656"/>
            <a:ext cx="1738312" cy="25300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37" b="0">
                <a:solidFill>
                  <a:srgbClr val="555267"/>
                </a:solidFill>
                <a:latin typeface="Arial"/>
              </a:rPr>
              <a:t>Proposed Grade 5</a:t>
            </a:r>
          </a:p>
        </p:txBody>
      </p:sp>
      <p:sp>
        <p:nvSpPr>
          <p:cNvPr id="39" name="Rounded Rectangle 38"/>
          <p:cNvSpPr/>
          <p:nvPr/>
        </p:nvSpPr>
        <p:spPr>
          <a:xfrm>
            <a:off x="5048249" y="3845718"/>
            <a:ext cx="2964656" cy="1023937"/>
          </a:xfrm>
          <a:prstGeom prst="roundRect">
            <a:avLst>
              <a:gd name="adj" fmla="val 4417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Rounded Rectangle 39"/>
          <p:cNvSpPr/>
          <p:nvPr/>
        </p:nvSpPr>
        <p:spPr>
          <a:xfrm>
            <a:off x="5203031" y="4000499"/>
            <a:ext cx="59531" cy="678656"/>
          </a:xfrm>
          <a:prstGeom prst="roundRect">
            <a:avLst>
              <a:gd name="adj" fmla="val 3508"/>
            </a:avLst>
          </a:prstGeom>
          <a:solidFill>
            <a:srgbClr val="BDE9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/>
          <p:cNvSpPr txBox="1"/>
          <p:nvPr/>
        </p:nvSpPr>
        <p:spPr>
          <a:xfrm>
            <a:off x="5393531" y="4000976"/>
            <a:ext cx="915352" cy="23276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62" b="1">
                <a:solidFill>
                  <a:srgbClr val="625A82"/>
                </a:solidFill>
                <a:latin typeface="Arial"/>
              </a:rPr>
              <a:t>CONTRACT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5393531" y="4219098"/>
            <a:ext cx="253079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Two-year fixed term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5393531" y="4476749"/>
            <a:ext cx="2309812" cy="25300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37" b="0">
                <a:solidFill>
                  <a:srgbClr val="555267"/>
                </a:solidFill>
                <a:latin typeface="Arial"/>
              </a:rPr>
              <a:t>2026–27 delivery focus</a:t>
            </a:r>
          </a:p>
        </p:txBody>
      </p:sp>
      <p:sp>
        <p:nvSpPr>
          <p:cNvPr id="44" name="Rounded Rectangle 43"/>
          <p:cNvSpPr/>
          <p:nvPr/>
        </p:nvSpPr>
        <p:spPr>
          <a:xfrm>
            <a:off x="8143874" y="3845718"/>
            <a:ext cx="2964656" cy="1023937"/>
          </a:xfrm>
          <a:prstGeom prst="roundRect">
            <a:avLst>
              <a:gd name="adj" fmla="val 4417"/>
            </a:avLst>
          </a:prstGeom>
          <a:solidFill>
            <a:srgbClr val="FFFF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Rounded Rectangle 44"/>
          <p:cNvSpPr/>
          <p:nvPr/>
        </p:nvSpPr>
        <p:spPr>
          <a:xfrm>
            <a:off x="8298656" y="4000499"/>
            <a:ext cx="59531" cy="678656"/>
          </a:xfrm>
          <a:prstGeom prst="roundRect">
            <a:avLst>
              <a:gd name="adj" fmla="val 3508"/>
            </a:avLst>
          </a:prstGeom>
          <a:solidFill>
            <a:srgbClr val="D834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8489156" y="4000976"/>
            <a:ext cx="1441132" cy="23276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62" b="1">
                <a:solidFill>
                  <a:srgbClr val="625A82"/>
                </a:solidFill>
                <a:latin typeface="Arial"/>
              </a:rPr>
              <a:t>REPORTING LINE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8489156" y="4219098"/>
            <a:ext cx="204311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Head of Digital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489156" y="4476749"/>
            <a:ext cx="2214562" cy="25300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37" b="0">
                <a:solidFill>
                  <a:srgbClr val="555267"/>
                </a:solidFill>
                <a:latin typeface="Arial"/>
              </a:rPr>
              <a:t>Learning &amp; Innovation</a:t>
            </a:r>
          </a:p>
        </p:txBody>
      </p:sp>
      <p:sp>
        <p:nvSpPr>
          <p:cNvPr id="49" name="Rounded Rectangle 48"/>
          <p:cNvSpPr/>
          <p:nvPr/>
        </p:nvSpPr>
        <p:spPr>
          <a:xfrm>
            <a:off x="511968" y="5286374"/>
            <a:ext cx="10596562" cy="761999"/>
          </a:xfrm>
          <a:prstGeom prst="roundRect">
            <a:avLst>
              <a:gd name="adj" fmla="val 1123"/>
            </a:avLst>
          </a:prstGeom>
          <a:solidFill>
            <a:srgbClr val="403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/>
          <p:cNvSpPr txBox="1"/>
          <p:nvPr/>
        </p:nvSpPr>
        <p:spPr>
          <a:xfrm>
            <a:off x="702468" y="5375433"/>
            <a:ext cx="2690812" cy="26312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75" b="1">
                <a:solidFill>
                  <a:srgbClr val="BDE957"/>
                </a:solidFill>
                <a:latin typeface="Arial"/>
              </a:rPr>
              <a:t>RECRUITMENT JUSTIFICATION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702468" y="5616035"/>
            <a:ext cx="5552802" cy="161583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 dirty="0">
                <a:solidFill>
                  <a:srgbClr val="FFFFFF"/>
                </a:solidFill>
                <a:latin typeface="Arial"/>
              </a:rPr>
              <a:t>The proposed role addresses UWTSD's needs in AI literacy, academic integrity</a:t>
            </a:r>
            <a:r>
              <a:rPr lang="en-GB" sz="1050" b="0" dirty="0">
                <a:solidFill>
                  <a:srgbClr val="FFFFFF"/>
                </a:solidFill>
                <a:latin typeface="Arial"/>
              </a:rPr>
              <a:t>,</a:t>
            </a:r>
            <a:r>
              <a:rPr sz="1050" b="0" dirty="0">
                <a:solidFill>
                  <a:srgbClr val="FFFFFF"/>
                </a:solidFill>
                <a:latin typeface="Arial"/>
              </a:rPr>
              <a:t> and graduate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702468" y="5818441"/>
            <a:ext cx="5870197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 dirty="0">
                <a:solidFill>
                  <a:srgbClr val="FFFFFF"/>
                </a:solidFill>
                <a:latin typeface="Arial"/>
              </a:rPr>
              <a:t>employability. Final requirements remain subject to stakeholder consultation and HR approval.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559593" y="6174581"/>
            <a:ext cx="7093288" cy="1538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00" b="0" dirty="0">
                <a:solidFill>
                  <a:srgbClr val="DCD8EC"/>
                </a:solidFill>
                <a:latin typeface="Arial"/>
              </a:rPr>
              <a:t>HR evidence: Patterson et al. (2008); Kristof-Brown et al. (2005). Employment terms: UWTSD (2026), subject to HR approval.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42B956D-B94D-5D08-07E5-816310E81C42}"/>
              </a:ext>
            </a:extLst>
          </p:cNvPr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7C8E46A-88AF-FF34-328B-6087D0E36B9A}"/>
              </a:ext>
            </a:extLst>
          </p:cNvPr>
          <p:cNvSpPr/>
          <p:nvPr/>
        </p:nvSpPr>
        <p:spPr>
          <a:xfrm>
            <a:off x="0" y="0"/>
            <a:ext cx="2285999" cy="83343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6527279C-F1BC-805D-033C-083C5450E2C4}"/>
              </a:ext>
            </a:extLst>
          </p:cNvPr>
          <p:cNvSpPr/>
          <p:nvPr/>
        </p:nvSpPr>
        <p:spPr>
          <a:xfrm>
            <a:off x="2285999" y="0"/>
            <a:ext cx="1047749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6" name="Picture 55" descr="uwtsd_crest_only.png">
            <a:extLst>
              <a:ext uri="{FF2B5EF4-FFF2-40B4-BE49-F238E27FC236}">
                <a16:creationId xmlns:a16="http://schemas.microsoft.com/office/drawing/2014/main" id="{B37DFF3D-B641-122C-726C-55FF41CC1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118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4843" y="172878"/>
            <a:ext cx="295751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9EA8C0"/>
                </a:solidFill>
                <a:latin typeface="Arial"/>
              </a:rPr>
              <a:t>UWTSD | GRADUATE AI STRATEGIST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453812" y="134302"/>
            <a:ext cx="535781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>
                <a:solidFill>
                  <a:srgbClr val="BEEB48"/>
                </a:solidFill>
                <a:latin typeface="Arial"/>
              </a:rPr>
              <a:t>04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4843" y="640556"/>
            <a:ext cx="7300912" cy="60721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250" b="1">
                <a:solidFill>
                  <a:srgbClr val="F7F8FF"/>
                </a:solidFill>
                <a:latin typeface="Arial"/>
              </a:rPr>
              <a:t>The employee’s responsibilities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4843" y="1231106"/>
            <a:ext cx="99298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0">
                <a:solidFill>
                  <a:srgbClr val="ACB6CC"/>
                </a:solidFill>
                <a:latin typeface="Arial"/>
              </a:rPr>
              <a:t>Four stakeholder groups with clear responsibilities, deliverables and accountability.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4843" y="1821656"/>
            <a:ext cx="5274468" cy="1678781"/>
          </a:xfrm>
          <a:prstGeom prst="roundRect">
            <a:avLst>
              <a:gd name="adj" fmla="val 3837"/>
            </a:avLst>
          </a:prstGeom>
          <a:solidFill>
            <a:srgbClr val="1C264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54843" y="1821656"/>
            <a:ext cx="59531" cy="1678781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81062" y="1969293"/>
            <a:ext cx="482203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BEEB48"/>
                </a:solidFill>
                <a:latin typeface="Arial"/>
              </a:rPr>
              <a:t>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16843" y="1994058"/>
            <a:ext cx="828753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33992"/>
                </a:solidFill>
                <a:latin typeface="Arial"/>
              </a:rPr>
              <a:t>STUDENTS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1062" y="2324576"/>
            <a:ext cx="2965132" cy="38457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25" b="1">
                <a:solidFill>
                  <a:srgbClr val="F7F8FF"/>
                </a:solidFill>
                <a:latin typeface="Arial"/>
              </a:rPr>
              <a:t>Student AI literacy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81062" y="2702718"/>
            <a:ext cx="3236463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F1F3FA"/>
                </a:solidFill>
                <a:latin typeface="Arial"/>
              </a:rPr>
              <a:t>Design and deliver an AI Literacy Passport covering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81062" y="2905124"/>
            <a:ext cx="3573094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F1F3FA"/>
                </a:solidFill>
                <a:latin typeface="Arial"/>
              </a:rPr>
              <a:t>critical evaluation, ethical use and transparent disclosure.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81062" y="3215639"/>
            <a:ext cx="1859483" cy="1384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0" dirty="0" err="1">
                <a:solidFill>
                  <a:srgbClr val="A8B3CA"/>
                </a:solidFill>
                <a:latin typeface="Arial"/>
              </a:rPr>
              <a:t>Jisc</a:t>
            </a:r>
            <a:r>
              <a:rPr sz="900" b="0" dirty="0">
                <a:solidFill>
                  <a:srgbClr val="A8B3CA"/>
                </a:solidFill>
                <a:latin typeface="Arial"/>
              </a:rPr>
              <a:t> (2025); Hornberger et al. (2025)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250781" y="1821656"/>
            <a:ext cx="5274468" cy="1678781"/>
          </a:xfrm>
          <a:prstGeom prst="roundRect">
            <a:avLst>
              <a:gd name="adj" fmla="val 3837"/>
            </a:avLst>
          </a:prstGeom>
          <a:solidFill>
            <a:srgbClr val="1C264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250781" y="1821656"/>
            <a:ext cx="59531" cy="1678781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476999" y="1969293"/>
            <a:ext cx="482203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BEEB48"/>
                </a:solidFill>
                <a:latin typeface="Arial"/>
              </a:rPr>
              <a:t>02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012781" y="1994058"/>
            <a:ext cx="1355949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33992"/>
                </a:solidFill>
                <a:latin typeface="Arial"/>
              </a:rPr>
              <a:t>ACADEMIC STAFF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76999" y="2324576"/>
            <a:ext cx="3544252" cy="38457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25" b="1">
                <a:solidFill>
                  <a:srgbClr val="F7F8FF"/>
                </a:solidFill>
                <a:latin typeface="Arial"/>
              </a:rPr>
              <a:t>Teaching and assessment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76999" y="2702718"/>
            <a:ext cx="3064942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F1F3FA"/>
                </a:solidFill>
                <a:latin typeface="Arial"/>
              </a:rPr>
              <a:t>Co-develop practical workshops and assessment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76999" y="2905124"/>
            <a:ext cx="2664191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F1F3FA"/>
                </a:solidFill>
                <a:latin typeface="Arial"/>
              </a:rPr>
              <a:t>guidance with authorised academic teams.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76999" y="3215639"/>
            <a:ext cx="1551707" cy="1384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0">
                <a:solidFill>
                  <a:srgbClr val="A8B3CA"/>
                </a:solidFill>
                <a:latin typeface="Arial"/>
              </a:rPr>
              <a:t>QAA (2026); Ravi et al. (2025)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54843" y="3655218"/>
            <a:ext cx="5274468" cy="1678781"/>
          </a:xfrm>
          <a:prstGeom prst="roundRect">
            <a:avLst>
              <a:gd name="adj" fmla="val 3837"/>
            </a:avLst>
          </a:prstGeom>
          <a:solidFill>
            <a:srgbClr val="1C264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654843" y="3655218"/>
            <a:ext cx="59531" cy="1678781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81062" y="3802856"/>
            <a:ext cx="482203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BEEB48"/>
                </a:solidFill>
                <a:latin typeface="Arial"/>
              </a:rPr>
              <a:t>03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416843" y="3827621"/>
            <a:ext cx="1561774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33992"/>
                </a:solidFill>
                <a:latin typeface="Arial"/>
              </a:rPr>
              <a:t>SUPPORT SERVICES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81062" y="4158138"/>
            <a:ext cx="4268152" cy="38457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25" b="1">
                <a:solidFill>
                  <a:srgbClr val="F7F8FF"/>
                </a:solidFill>
                <a:latin typeface="Arial"/>
              </a:rPr>
              <a:t>Consistent and safe guidance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81062" y="4536281"/>
            <a:ext cx="3351880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F1F3FA"/>
                </a:solidFill>
                <a:latin typeface="Arial"/>
              </a:rPr>
              <a:t>Equip library, learner development and careers teams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81062" y="4738687"/>
            <a:ext cx="2904641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F1F3FA"/>
                </a:solidFill>
                <a:latin typeface="Arial"/>
              </a:rPr>
              <a:t>to provide consistent, privacy-aware AI advice.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81062" y="5049202"/>
            <a:ext cx="1699183" cy="1384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0">
                <a:solidFill>
                  <a:srgbClr val="A8B3CA"/>
                </a:solidFill>
                <a:latin typeface="Arial"/>
              </a:rPr>
              <a:t>Jisc (2026); Dai and Chan (2026)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6250781" y="3655218"/>
            <a:ext cx="5274468" cy="1678781"/>
          </a:xfrm>
          <a:prstGeom prst="roundRect">
            <a:avLst>
              <a:gd name="adj" fmla="val 3837"/>
            </a:avLst>
          </a:prstGeom>
          <a:solidFill>
            <a:srgbClr val="1C264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/>
          <p:cNvSpPr/>
          <p:nvPr/>
        </p:nvSpPr>
        <p:spPr>
          <a:xfrm>
            <a:off x="6250781" y="3655218"/>
            <a:ext cx="59531" cy="1678781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6476999" y="3802856"/>
            <a:ext cx="482203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BEEB48"/>
                </a:solidFill>
                <a:latin typeface="Arial"/>
              </a:rPr>
              <a:t>04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012781" y="3827621"/>
            <a:ext cx="1118896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33992"/>
                </a:solidFill>
                <a:latin typeface="Arial"/>
              </a:rPr>
              <a:t>MANAGEMENT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476999" y="4158138"/>
            <a:ext cx="3689032" cy="38457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25" b="1">
                <a:solidFill>
                  <a:srgbClr val="F7F8FF"/>
                </a:solidFill>
                <a:latin typeface="Arial"/>
              </a:rPr>
              <a:t>Governance and reporting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76999" y="4536281"/>
            <a:ext cx="3456074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F1F3FA"/>
                </a:solidFill>
                <a:latin typeface="Arial"/>
              </a:rPr>
              <a:t>Provide regular briefings on AI risks, policy compliance,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476999" y="4738687"/>
            <a:ext cx="3088987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F1F3FA"/>
                </a:solidFill>
                <a:latin typeface="Arial"/>
              </a:rPr>
              <a:t>inclusion and progress against agreed objectives.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476999" y="5049202"/>
            <a:ext cx="1551707" cy="1384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0">
                <a:solidFill>
                  <a:srgbClr val="A8B3CA"/>
                </a:solidFill>
                <a:latin typeface="Arial"/>
              </a:rPr>
              <a:t>QAA (2026); Ravi et al. (2025)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773906" y="5606891"/>
            <a:ext cx="3197542" cy="29348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87" b="1">
                <a:solidFill>
                  <a:srgbClr val="BEEB48"/>
                </a:solidFill>
                <a:latin typeface="Arial"/>
              </a:rPr>
              <a:t>ACCOUNTABILITY &amp; GOVERNANCE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73906" y="5887402"/>
            <a:ext cx="6546664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 dirty="0">
                <a:solidFill>
                  <a:srgbClr val="F1F3FA"/>
                </a:solidFill>
                <a:latin typeface="Arial"/>
              </a:rPr>
              <a:t>The Strategist coordinates implementation and reports on progress. Academic standards and institutional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773906" y="6089808"/>
            <a:ext cx="4103688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sz="1100" b="0" dirty="0">
                <a:solidFill>
                  <a:srgbClr val="F1F3FA"/>
                </a:solidFill>
                <a:latin typeface="Arial"/>
              </a:rPr>
              <a:t>policy remain</a:t>
            </a:r>
            <a:r>
              <a:rPr sz="1100" b="0" dirty="0">
                <a:solidFill>
                  <a:srgbClr val="F1F3FA"/>
                </a:solidFill>
                <a:latin typeface="Arial"/>
              </a:rPr>
              <a:t> under the authority of designated university leaders.</a:t>
            </a:r>
          </a:p>
        </p:txBody>
      </p:sp>
      <p:cxnSp>
        <p:nvCxnSpPr>
          <p:cNvPr id="42" name="Connector 41"/>
          <p:cNvCxnSpPr/>
          <p:nvPr/>
        </p:nvCxnSpPr>
        <p:spPr>
          <a:xfrm>
            <a:off x="654843" y="6524624"/>
            <a:ext cx="11108531" cy="0"/>
          </a:xfrm>
          <a:prstGeom prst="line">
            <a:avLst/>
          </a:prstGeom>
          <a:ln w="14287">
            <a:solidFill>
              <a:srgbClr val="5C376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6F41A37D-80F0-6D8E-49FF-A3A5DD2349BE}"/>
              </a:ext>
            </a:extLst>
          </p:cNvPr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24A1F5F-0CA8-A0F7-C6CC-B9B76672B460}"/>
              </a:ext>
            </a:extLst>
          </p:cNvPr>
          <p:cNvSpPr/>
          <p:nvPr/>
        </p:nvSpPr>
        <p:spPr>
          <a:xfrm>
            <a:off x="0" y="0"/>
            <a:ext cx="2285999" cy="83343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DC7641C-4F58-30C3-C5E3-11F547F2FACD}"/>
              </a:ext>
            </a:extLst>
          </p:cNvPr>
          <p:cNvSpPr/>
          <p:nvPr/>
        </p:nvSpPr>
        <p:spPr>
          <a:xfrm>
            <a:off x="2285999" y="0"/>
            <a:ext cx="1047749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5" name="Picture 44" descr="uwtsd_crest_only.png">
            <a:extLst>
              <a:ext uri="{FF2B5EF4-FFF2-40B4-BE49-F238E27FC236}">
                <a16:creationId xmlns:a16="http://schemas.microsoft.com/office/drawing/2014/main" id="{9A5399FE-7242-D5C0-7563-AFEE74588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118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4843" y="184784"/>
            <a:ext cx="295751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A7B0C6"/>
                </a:solidFill>
                <a:latin typeface="Arial"/>
              </a:rPr>
              <a:t>UWTSD | GRADUATE AI STRATEGIST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441905" y="134302"/>
            <a:ext cx="535781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>
                <a:solidFill>
                  <a:srgbClr val="BEEB48"/>
                </a:solidFill>
                <a:latin typeface="Arial"/>
              </a:rPr>
              <a:t>05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4843" y="641032"/>
            <a:ext cx="10821352" cy="58697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175" b="1">
                <a:solidFill>
                  <a:srgbClr val="FFFFFF"/>
                </a:solidFill>
                <a:latin typeface="Arial"/>
              </a:rPr>
              <a:t>Person specification and competency requirements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4843" y="1207293"/>
            <a:ext cx="85582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0">
                <a:solidFill>
                  <a:srgbClr val="AEB8CC"/>
                </a:solidFill>
                <a:latin typeface="Arial"/>
              </a:rPr>
              <a:t>Job-related criteria for fair, consistent and evidence-based recruitment.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4843" y="1750218"/>
            <a:ext cx="5310187" cy="3845718"/>
          </a:xfrm>
          <a:prstGeom prst="roundRect">
            <a:avLst>
              <a:gd name="adj" fmla="val 3587"/>
            </a:avLst>
          </a:prstGeom>
          <a:solidFill>
            <a:srgbClr val="1C264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54843" y="1750218"/>
            <a:ext cx="71437" cy="3845718"/>
          </a:xfrm>
          <a:prstGeom prst="roundRect">
            <a:avLst>
              <a:gd name="adj" fmla="val 619"/>
            </a:avLst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28687" y="1932622"/>
            <a:ext cx="2168351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>
                <a:solidFill>
                  <a:srgbClr val="F33992"/>
                </a:solidFill>
                <a:latin typeface="Arial"/>
              </a:rPr>
              <a:t>ESSENTIAL CRITERIA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28687" y="2345054"/>
            <a:ext cx="1298241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QUALIFICATIONS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28687" y="2600515"/>
            <a:ext cx="3254096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lang="en-GB" sz="1100" b="0" dirty="0">
                <a:solidFill>
                  <a:srgbClr val="BFC9D9"/>
                </a:solidFill>
                <a:latin typeface="Arial"/>
              </a:rPr>
              <a:t>Bachelor’s degree</a:t>
            </a:r>
            <a:r>
              <a:rPr sz="1100" b="0" dirty="0">
                <a:solidFill>
                  <a:srgbClr val="BFC9D9"/>
                </a:solidFill>
                <a:latin typeface="Arial"/>
              </a:rPr>
              <a:t> or equivalent relevant experience</a:t>
            </a:r>
          </a:p>
        </p:txBody>
      </p:sp>
      <p:cxnSp>
        <p:nvCxnSpPr>
          <p:cNvPr id="12" name="Connector 11"/>
          <p:cNvCxnSpPr/>
          <p:nvPr/>
        </p:nvCxnSpPr>
        <p:spPr>
          <a:xfrm>
            <a:off x="928687" y="2952749"/>
            <a:ext cx="4714875" cy="0"/>
          </a:xfrm>
          <a:prstGeom prst="line">
            <a:avLst/>
          </a:prstGeom>
          <a:ln w="9525">
            <a:solidFill>
              <a:srgbClr val="3C466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928687" y="3083242"/>
            <a:ext cx="1215076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AI KNOWLEDGE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28687" y="3326796"/>
            <a:ext cx="2734723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BFC9D9"/>
                </a:solidFill>
                <a:latin typeface="Arial"/>
              </a:rPr>
              <a:t>Generative and agentic AI capabilities, risks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8687" y="3517296"/>
            <a:ext cx="902491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BFC9D9"/>
                </a:solidFill>
                <a:latin typeface="Arial"/>
              </a:rPr>
              <a:t>and limitations</a:t>
            </a:r>
          </a:p>
        </p:txBody>
      </p:sp>
      <p:cxnSp>
        <p:nvCxnSpPr>
          <p:cNvPr id="16" name="Connector 15"/>
          <p:cNvCxnSpPr/>
          <p:nvPr/>
        </p:nvCxnSpPr>
        <p:spPr>
          <a:xfrm>
            <a:off x="928687" y="3690937"/>
            <a:ext cx="4714875" cy="0"/>
          </a:xfrm>
          <a:prstGeom prst="line">
            <a:avLst/>
          </a:prstGeom>
          <a:ln w="9525">
            <a:solidFill>
              <a:srgbClr val="3C466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928687" y="3821429"/>
            <a:ext cx="1432893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ETHICS &amp; PRIVACY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28687" y="4064984"/>
            <a:ext cx="2922275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BFC9D9"/>
                </a:solidFill>
                <a:latin typeface="Arial"/>
              </a:rPr>
              <a:t>Academic integrity, ethical judgement and data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28687" y="4255484"/>
            <a:ext cx="618759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BFC9D9"/>
                </a:solidFill>
                <a:latin typeface="Arial"/>
              </a:rPr>
              <a:t>protection</a:t>
            </a:r>
          </a:p>
        </p:txBody>
      </p:sp>
      <p:cxnSp>
        <p:nvCxnSpPr>
          <p:cNvPr id="20" name="Connector 19"/>
          <p:cNvCxnSpPr/>
          <p:nvPr/>
        </p:nvCxnSpPr>
        <p:spPr>
          <a:xfrm>
            <a:off x="928687" y="4429124"/>
            <a:ext cx="4714875" cy="0"/>
          </a:xfrm>
          <a:prstGeom prst="line">
            <a:avLst/>
          </a:prstGeom>
          <a:ln w="9525">
            <a:solidFill>
              <a:srgbClr val="3C466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928687" y="4559617"/>
            <a:ext cx="1216680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PEOPLE SKILLS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28687" y="4803171"/>
            <a:ext cx="2665794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BFC9D9"/>
                </a:solidFill>
                <a:latin typeface="Arial"/>
              </a:rPr>
              <a:t>Clear communication, training delivery and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28687" y="4993671"/>
            <a:ext cx="801501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BFC9D9"/>
                </a:solidFill>
                <a:latin typeface="Arial"/>
              </a:rPr>
              <a:t>collaboration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226968" y="1750218"/>
            <a:ext cx="5310187" cy="3845718"/>
          </a:xfrm>
          <a:prstGeom prst="roundRect">
            <a:avLst>
              <a:gd name="adj" fmla="val 3587"/>
            </a:avLst>
          </a:prstGeom>
          <a:solidFill>
            <a:srgbClr val="1C264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6226968" y="1750218"/>
            <a:ext cx="71437" cy="3845718"/>
          </a:xfrm>
          <a:prstGeom prst="roundRect">
            <a:avLst>
              <a:gd name="adj" fmla="val 619"/>
            </a:avLst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500812" y="1932622"/>
            <a:ext cx="2205732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>
                <a:solidFill>
                  <a:srgbClr val="BEEB48"/>
                </a:solidFill>
                <a:latin typeface="Arial"/>
              </a:rPr>
              <a:t>DESIRABLE CRITERIA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500812" y="2345054"/>
            <a:ext cx="1672381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SECTOR EXPERIENCE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500812" y="2600515"/>
            <a:ext cx="2976777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BFC9D9"/>
                </a:solidFill>
                <a:latin typeface="Arial"/>
              </a:rPr>
              <a:t>Higher education or student-support experience</a:t>
            </a:r>
          </a:p>
        </p:txBody>
      </p:sp>
      <p:cxnSp>
        <p:nvCxnSpPr>
          <p:cNvPr id="29" name="Connector 28"/>
          <p:cNvCxnSpPr/>
          <p:nvPr/>
        </p:nvCxnSpPr>
        <p:spPr>
          <a:xfrm>
            <a:off x="6500812" y="2952749"/>
            <a:ext cx="4714875" cy="0"/>
          </a:xfrm>
          <a:prstGeom prst="line">
            <a:avLst/>
          </a:prstGeom>
          <a:ln w="9525">
            <a:solidFill>
              <a:srgbClr val="3C466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6500812" y="3083242"/>
            <a:ext cx="1376980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TRAINING DESIGN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500812" y="3338702"/>
            <a:ext cx="2422138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BFC9D9"/>
                </a:solidFill>
                <a:latin typeface="Arial"/>
              </a:rPr>
              <a:t>Workshop development and facilitation</a:t>
            </a:r>
          </a:p>
        </p:txBody>
      </p:sp>
      <p:cxnSp>
        <p:nvCxnSpPr>
          <p:cNvPr id="32" name="Connector 31"/>
          <p:cNvCxnSpPr/>
          <p:nvPr/>
        </p:nvCxnSpPr>
        <p:spPr>
          <a:xfrm>
            <a:off x="6500812" y="3690937"/>
            <a:ext cx="4714875" cy="0"/>
          </a:xfrm>
          <a:prstGeom prst="line">
            <a:avLst/>
          </a:prstGeom>
          <a:ln w="9525">
            <a:solidFill>
              <a:srgbClr val="3C466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6500812" y="3821429"/>
            <a:ext cx="1533177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PROJECT DELIVERY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500812" y="4076890"/>
            <a:ext cx="2354812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BFC9D9"/>
                </a:solidFill>
                <a:latin typeface="Arial"/>
              </a:rPr>
              <a:t>Planning, coordination and evaluation</a:t>
            </a:r>
          </a:p>
        </p:txBody>
      </p:sp>
      <p:cxnSp>
        <p:nvCxnSpPr>
          <p:cNvPr id="35" name="Connector 34"/>
          <p:cNvCxnSpPr/>
          <p:nvPr/>
        </p:nvCxnSpPr>
        <p:spPr>
          <a:xfrm>
            <a:off x="6500812" y="4429124"/>
            <a:ext cx="4714875" cy="0"/>
          </a:xfrm>
          <a:prstGeom prst="line">
            <a:avLst/>
          </a:prstGeom>
          <a:ln w="9525">
            <a:solidFill>
              <a:srgbClr val="3C4664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/>
          <p:cNvSpPr txBox="1"/>
          <p:nvPr/>
        </p:nvSpPr>
        <p:spPr>
          <a:xfrm>
            <a:off x="6500812" y="4559617"/>
            <a:ext cx="1901418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FFFFF"/>
                </a:solidFill>
                <a:latin typeface="Arial"/>
              </a:rPr>
              <a:t>ADDITIONAL CAPABILITY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500812" y="4815077"/>
            <a:ext cx="2930289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BFC9D9"/>
                </a:solidFill>
                <a:latin typeface="Arial"/>
              </a:rPr>
              <a:t>Digital employability and Welsh-language skills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773906" y="5749766"/>
            <a:ext cx="1657505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87" b="1" dirty="0">
                <a:solidFill>
                  <a:srgbClr val="BEEB48"/>
                </a:solidFill>
                <a:latin typeface="Arial"/>
              </a:rPr>
              <a:t>SELECTION </a:t>
            </a:r>
            <a:r>
              <a:rPr sz="1200" b="1" dirty="0">
                <a:solidFill>
                  <a:srgbClr val="BEEB48"/>
                </a:solidFill>
                <a:latin typeface="Arial"/>
              </a:rPr>
              <a:t>PRINCIPLE</a:t>
            </a:r>
            <a:endParaRPr sz="1087" b="1" dirty="0">
              <a:solidFill>
                <a:srgbClr val="BEEB48"/>
              </a:solidFill>
              <a:latin typeface="Arial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773906" y="6039707"/>
            <a:ext cx="5456622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89" b="0" dirty="0">
                <a:solidFill>
                  <a:srgbClr val="FFFFFF"/>
                </a:solidFill>
                <a:latin typeface="Arial"/>
              </a:rPr>
              <a:t>Each criterion must be job-related, </a:t>
            </a:r>
            <a:r>
              <a:rPr sz="1100" b="0" dirty="0">
                <a:solidFill>
                  <a:srgbClr val="FFFFFF"/>
                </a:solidFill>
                <a:latin typeface="Arial"/>
              </a:rPr>
              <a:t>supported</a:t>
            </a:r>
            <a:r>
              <a:rPr sz="989" b="0" dirty="0">
                <a:solidFill>
                  <a:srgbClr val="FFFFFF"/>
                </a:solidFill>
                <a:latin typeface="Arial"/>
              </a:rPr>
              <a:t> by candidate evidence</a:t>
            </a:r>
            <a:r>
              <a:rPr lang="en-GB" sz="989" b="0" dirty="0">
                <a:solidFill>
                  <a:srgbClr val="FFFFFF"/>
                </a:solidFill>
                <a:latin typeface="Arial"/>
              </a:rPr>
              <a:t>,</a:t>
            </a:r>
            <a:r>
              <a:rPr sz="989" b="0" dirty="0">
                <a:solidFill>
                  <a:srgbClr val="FFFFFF"/>
                </a:solidFill>
                <a:latin typeface="Arial"/>
              </a:rPr>
              <a:t> and assessed consistently.</a:t>
            </a:r>
          </a:p>
        </p:txBody>
      </p:sp>
      <p:cxnSp>
        <p:nvCxnSpPr>
          <p:cNvPr id="40" name="Connector 39"/>
          <p:cNvCxnSpPr/>
          <p:nvPr/>
        </p:nvCxnSpPr>
        <p:spPr>
          <a:xfrm>
            <a:off x="654843" y="6453187"/>
            <a:ext cx="10882312" cy="0"/>
          </a:xfrm>
          <a:prstGeom prst="line">
            <a:avLst/>
          </a:prstGeom>
          <a:ln w="13334">
            <a:solidFill>
              <a:srgbClr val="5C376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654843" y="6573202"/>
            <a:ext cx="3270126" cy="1384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0" dirty="0">
                <a:solidFill>
                  <a:srgbClr val="A7B0C6"/>
                </a:solidFill>
                <a:latin typeface="Arial"/>
              </a:rPr>
              <a:t>HR evidence: Patterson et al. (2008); Kristof-Brown et al. (2005)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353474B-17B5-DDCD-0C38-65F3771FAB7B}"/>
              </a:ext>
            </a:extLst>
          </p:cNvPr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321CE42-601D-F5D5-1D12-EA9B712E2C30}"/>
              </a:ext>
            </a:extLst>
          </p:cNvPr>
          <p:cNvSpPr/>
          <p:nvPr/>
        </p:nvSpPr>
        <p:spPr>
          <a:xfrm>
            <a:off x="0" y="0"/>
            <a:ext cx="2285999" cy="83343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935BCE2-E288-866C-2FEE-6E2B48B77C05}"/>
              </a:ext>
            </a:extLst>
          </p:cNvPr>
          <p:cNvSpPr/>
          <p:nvPr/>
        </p:nvSpPr>
        <p:spPr>
          <a:xfrm>
            <a:off x="2285999" y="0"/>
            <a:ext cx="1047749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4" name="Picture 43" descr="uwtsd_crest_only.png">
            <a:extLst>
              <a:ext uri="{FF2B5EF4-FFF2-40B4-BE49-F238E27FC236}">
                <a16:creationId xmlns:a16="http://schemas.microsoft.com/office/drawing/2014/main" id="{CF7C55C7-8D68-D4EF-FC86-C90F14496D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F8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2285999" cy="83343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2285999" y="0"/>
            <a:ext cx="1047749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90562" y="268128"/>
            <a:ext cx="295751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292259"/>
                </a:solidFill>
                <a:latin typeface="Arial"/>
              </a:rPr>
              <a:t>UWTSD | GRADUATE AI STRATEGIST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310937" y="193833"/>
            <a:ext cx="535781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 dirty="0">
                <a:solidFill>
                  <a:srgbClr val="D62B6D"/>
                </a:solidFill>
                <a:latin typeface="Arial"/>
              </a:rPr>
              <a:t>06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90562" y="652462"/>
            <a:ext cx="8901112" cy="60721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250" b="1">
                <a:solidFill>
                  <a:srgbClr val="292259"/>
                </a:solidFill>
                <a:latin typeface="Arial"/>
              </a:rPr>
              <a:t>Recruitment strategy and HR compliance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90562" y="1207293"/>
            <a:ext cx="99298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0">
                <a:solidFill>
                  <a:srgbClr val="66667C"/>
                </a:solidFill>
                <a:latin typeface="Arial"/>
              </a:rPr>
              <a:t>A fair, transparent and documented recruitment process, subject to UWTSD HR approval.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90562" y="1797843"/>
            <a:ext cx="5286374" cy="1488281"/>
          </a:xfrm>
          <a:prstGeom prst="roundRect">
            <a:avLst>
              <a:gd name="adj" fmla="val 3378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90562" y="1797843"/>
            <a:ext cx="71437" cy="1488281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28687" y="1957863"/>
            <a:ext cx="464343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D62B6D"/>
                </a:solidFill>
                <a:latin typeface="Arial"/>
              </a:rPr>
              <a:t>01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357312" y="1920716"/>
            <a:ext cx="1205458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 dirty="0">
                <a:solidFill>
                  <a:srgbClr val="292259"/>
                </a:solidFill>
                <a:latin typeface="Arial"/>
              </a:rPr>
              <a:t>AUTHORISE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28687" y="2315051"/>
            <a:ext cx="3230051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5455C"/>
                </a:solidFill>
                <a:latin typeface="Arial"/>
              </a:rPr>
              <a:t>Confirm business need, funding, job evaluation,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8687" y="2541269"/>
            <a:ext cx="2840521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5455C"/>
                </a:solidFill>
                <a:latin typeface="Arial"/>
              </a:rPr>
              <a:t>employment terms and vacancy approval.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28687" y="2971323"/>
            <a:ext cx="2245808" cy="1538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00" b="0">
                <a:solidFill>
                  <a:srgbClr val="717087"/>
                </a:solidFill>
                <a:latin typeface="Arial"/>
              </a:rPr>
              <a:t>Management authorisation + HR review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215062" y="1797843"/>
            <a:ext cx="5286374" cy="1488281"/>
          </a:xfrm>
          <a:prstGeom prst="roundRect">
            <a:avLst>
              <a:gd name="adj" fmla="val 3378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215062" y="1797843"/>
            <a:ext cx="71437" cy="1488281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453187" y="1957863"/>
            <a:ext cx="464343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D62B6D"/>
                </a:solidFill>
                <a:latin typeface="Arial"/>
              </a:rPr>
              <a:t>02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881812" y="1920716"/>
            <a:ext cx="949747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 dirty="0">
                <a:solidFill>
                  <a:srgbClr val="292259"/>
                </a:solidFill>
                <a:latin typeface="Arial"/>
              </a:rPr>
              <a:t>ATTRACT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53187" y="2315051"/>
            <a:ext cx="3374322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5455C"/>
                </a:solidFill>
                <a:latin typeface="Arial"/>
              </a:rPr>
              <a:t>Advertise internally and externally using inclusive,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53187" y="2541269"/>
            <a:ext cx="3108223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5455C"/>
                </a:solidFill>
                <a:latin typeface="Arial"/>
              </a:rPr>
              <a:t>accessible wording and appropriate channels.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53187" y="2971323"/>
            <a:ext cx="1941237" cy="1538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00" b="0">
                <a:solidFill>
                  <a:srgbClr val="717087"/>
                </a:solidFill>
                <a:latin typeface="Arial"/>
              </a:rPr>
              <a:t>Equality Act 2010 • Acas guidance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90562" y="3500437"/>
            <a:ext cx="5286374" cy="1488281"/>
          </a:xfrm>
          <a:prstGeom prst="roundRect">
            <a:avLst>
              <a:gd name="adj" fmla="val 3378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690562" y="3500437"/>
            <a:ext cx="71437" cy="1488281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28687" y="3660457"/>
            <a:ext cx="464343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D62B6D"/>
                </a:solidFill>
                <a:latin typeface="Arial"/>
              </a:rPr>
              <a:t>03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57312" y="3623309"/>
            <a:ext cx="1160574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>
                <a:solidFill>
                  <a:srgbClr val="292259"/>
                </a:solidFill>
                <a:latin typeface="Arial"/>
              </a:rPr>
              <a:t>SHORTLIST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928687" y="4017644"/>
            <a:ext cx="3503716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5455C"/>
                </a:solidFill>
                <a:latin typeface="Arial"/>
              </a:rPr>
              <a:t>Two trained reviewers assess published job criteria,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28687" y="4243863"/>
            <a:ext cx="3015249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5455C"/>
                </a:solidFill>
                <a:latin typeface="Arial"/>
              </a:rPr>
              <a:t>recording evidence and independent scores.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928687" y="4673917"/>
            <a:ext cx="2343590" cy="1538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00" b="0">
                <a:solidFill>
                  <a:srgbClr val="717087"/>
                </a:solidFill>
                <a:latin typeface="Arial"/>
              </a:rPr>
              <a:t>Job analysis • Consistent decision criteria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6215062" y="3500437"/>
            <a:ext cx="5286374" cy="1488281"/>
          </a:xfrm>
          <a:prstGeom prst="roundRect">
            <a:avLst>
              <a:gd name="adj" fmla="val 3378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/>
          <p:cNvSpPr/>
          <p:nvPr/>
        </p:nvSpPr>
        <p:spPr>
          <a:xfrm>
            <a:off x="6215062" y="3500437"/>
            <a:ext cx="71437" cy="1488281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6453187" y="3660457"/>
            <a:ext cx="464343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D62B6D"/>
                </a:solidFill>
                <a:latin typeface="Arial"/>
              </a:rPr>
              <a:t>04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6881812" y="3623309"/>
            <a:ext cx="1295226" cy="24622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600" b="1">
                <a:solidFill>
                  <a:srgbClr val="292259"/>
                </a:solidFill>
                <a:latin typeface="Arial"/>
              </a:rPr>
              <a:t>SAFEGUARD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453187" y="4017644"/>
            <a:ext cx="3563924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5455C"/>
                </a:solidFill>
                <a:latin typeface="Arial"/>
              </a:rPr>
              <a:t>Offer reasonable adjustments, protect applicant data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53187" y="4243863"/>
            <a:ext cx="3452868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45455C"/>
                </a:solidFill>
                <a:latin typeface="Arial"/>
              </a:rPr>
              <a:t>and complete appropriate pre-employment checks.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453187" y="4673917"/>
            <a:ext cx="2588850" cy="1538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00" b="0">
                <a:solidFill>
                  <a:srgbClr val="717087"/>
                </a:solidFill>
                <a:latin typeface="Arial"/>
              </a:rPr>
              <a:t>UK GDPR • DPA 2018 • Right-to-work checks</a:t>
            </a:r>
          </a:p>
        </p:txBody>
      </p:sp>
      <p:sp>
        <p:nvSpPr>
          <p:cNvPr id="38" name="Rounded Rectangle 37"/>
          <p:cNvSpPr/>
          <p:nvPr/>
        </p:nvSpPr>
        <p:spPr>
          <a:xfrm>
            <a:off x="690562" y="5274468"/>
            <a:ext cx="10810874" cy="761999"/>
          </a:xfrm>
          <a:prstGeom prst="roundRect">
            <a:avLst>
              <a:gd name="adj" fmla="val 1211"/>
            </a:avLst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892968" y="5363051"/>
            <a:ext cx="277463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BEEB48"/>
                </a:solidFill>
                <a:latin typeface="Arial"/>
              </a:rPr>
              <a:t>HIRING MANAGER'S CONTROL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92968" y="5607367"/>
            <a:ext cx="1060418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0" dirty="0">
                <a:solidFill>
                  <a:srgbClr val="FFFFFF"/>
                </a:solidFill>
                <a:latin typeface="Arial"/>
              </a:rPr>
              <a:t>Use published criteria, consistent evidence, reasonable adjustments and an auditable decision record.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690562" y="6209823"/>
            <a:ext cx="6602770" cy="1538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00" b="0">
                <a:solidFill>
                  <a:srgbClr val="616078"/>
                </a:solidFill>
                <a:latin typeface="Arial"/>
              </a:rPr>
              <a:t>Sources: Acas (2026); Equality Act 2010; Data Protection Act 2018; ICO (no date); UK Visas and Immigration (2026).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690562" y="6418421"/>
            <a:ext cx="5225790" cy="1384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0" dirty="0">
                <a:solidFill>
                  <a:srgbClr val="616078"/>
                </a:solidFill>
                <a:latin typeface="Arial"/>
              </a:rPr>
              <a:t>Academic rationale: Patterson et al. (2008). Proposed UWTSD procedures subject to HR confirmation.</a:t>
            </a:r>
          </a:p>
        </p:txBody>
      </p:sp>
      <p:pic>
        <p:nvPicPr>
          <p:cNvPr id="44" name="Picture 43" descr="uwtsd_crest_only.png">
            <a:extLst>
              <a:ext uri="{FF2B5EF4-FFF2-40B4-BE49-F238E27FC236}">
                <a16:creationId xmlns:a16="http://schemas.microsoft.com/office/drawing/2014/main" id="{28833FC2-D43D-230C-C2DE-4AC750D8D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FAF9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999" cy="71437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19124" y="196691"/>
            <a:ext cx="295751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292259"/>
                </a:solidFill>
                <a:latin typeface="Arial"/>
              </a:rPr>
              <a:t>UWTSD | GRADUATE AI STRATEGIST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370468" y="158114"/>
            <a:ext cx="535781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>
                <a:solidFill>
                  <a:srgbClr val="D83170"/>
                </a:solidFill>
                <a:latin typeface="Arial"/>
              </a:rPr>
              <a:t>07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9124" y="604361"/>
            <a:ext cx="4466272" cy="62745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325" b="1">
                <a:solidFill>
                  <a:srgbClr val="292259"/>
                </a:solidFill>
                <a:latin typeface="Arial"/>
              </a:rPr>
              <a:t>Selection approach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9124" y="1183481"/>
            <a:ext cx="100441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0">
                <a:solidFill>
                  <a:srgbClr val="66647B"/>
                </a:solidFill>
                <a:latin typeface="Arial"/>
              </a:rPr>
              <a:t>Consistent evidence-based assessment, with flexibility to explore candidate judgement.</a:t>
            </a:r>
          </a:p>
        </p:txBody>
      </p:sp>
      <p:cxnSp>
        <p:nvCxnSpPr>
          <p:cNvPr id="8" name="Connector 7"/>
          <p:cNvCxnSpPr/>
          <p:nvPr/>
        </p:nvCxnSpPr>
        <p:spPr>
          <a:xfrm>
            <a:off x="1845468" y="2238374"/>
            <a:ext cx="8501062" cy="0"/>
          </a:xfrm>
          <a:prstGeom prst="line">
            <a:avLst/>
          </a:prstGeom>
          <a:ln w="38100">
            <a:solidFill>
              <a:srgbClr val="C9C5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Oval 8"/>
          <p:cNvSpPr/>
          <p:nvPr/>
        </p:nvSpPr>
        <p:spPr>
          <a:xfrm>
            <a:off x="1047749" y="1619249"/>
            <a:ext cx="1238249" cy="1238249"/>
          </a:xfrm>
          <a:prstGeom prst="ellipse">
            <a:avLst/>
          </a:prstGeom>
          <a:solidFill>
            <a:srgbClr val="F3399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166812" y="1872138"/>
            <a:ext cx="1000124" cy="8905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3300" b="1">
                <a:solidFill>
                  <a:srgbClr val="FFFFFF"/>
                </a:solidFill>
                <a:latin typeface="Arial"/>
              </a:rP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45368" y="2981324"/>
            <a:ext cx="12430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292259"/>
                </a:solidFill>
                <a:latin typeface="Arial"/>
              </a:rPr>
              <a:t>SHORTLIST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4002" y="3306222"/>
            <a:ext cx="1785745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Score applications against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91822" y="3544347"/>
            <a:ext cx="1550104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essential and desirable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34489" y="3782472"/>
            <a:ext cx="1264770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job-related criteria.</a:t>
            </a:r>
          </a:p>
        </p:txBody>
      </p:sp>
      <p:sp>
        <p:nvSpPr>
          <p:cNvPr id="15" name="Oval 14"/>
          <p:cNvSpPr/>
          <p:nvPr/>
        </p:nvSpPr>
        <p:spPr>
          <a:xfrm>
            <a:off x="3952874" y="1619249"/>
            <a:ext cx="1238249" cy="1238249"/>
          </a:xfrm>
          <a:prstGeom prst="ellipse">
            <a:avLst/>
          </a:prstGeom>
          <a:solidFill>
            <a:srgbClr val="29225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4071937" y="1872138"/>
            <a:ext cx="1000124" cy="8905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3300" b="1">
                <a:solidFill>
                  <a:srgbClr val="FFFFFF"/>
                </a:solidFill>
                <a:latin typeface="Arial"/>
              </a:rPr>
              <a:t>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836193" y="2981324"/>
            <a:ext cx="14716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292259"/>
                </a:solidFill>
                <a:latin typeface="Arial"/>
              </a:rPr>
              <a:t>WORK SAMPLE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836221" y="3306222"/>
            <a:ext cx="1471557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Design a 15-minute AI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951637" y="3544347"/>
            <a:ext cx="1240725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literacy activity for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938813" y="3782472"/>
            <a:ext cx="1266373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first-year students.</a:t>
            </a:r>
          </a:p>
        </p:txBody>
      </p:sp>
      <p:sp>
        <p:nvSpPr>
          <p:cNvPr id="21" name="Oval 20"/>
          <p:cNvSpPr/>
          <p:nvPr/>
        </p:nvSpPr>
        <p:spPr>
          <a:xfrm>
            <a:off x="7000874" y="1619249"/>
            <a:ext cx="1238249" cy="1238249"/>
          </a:xfrm>
          <a:prstGeom prst="ellipse">
            <a:avLst/>
          </a:prstGeom>
          <a:solidFill>
            <a:srgbClr val="BEEB48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7119937" y="1872138"/>
            <a:ext cx="1000124" cy="8905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3300" b="1">
                <a:solidFill>
                  <a:srgbClr val="292259"/>
                </a:solidFill>
                <a:latin typeface="Arial"/>
              </a:rPr>
              <a:t>3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655593" y="2981324"/>
            <a:ext cx="19288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292259"/>
                </a:solidFill>
                <a:latin typeface="Arial"/>
              </a:rPr>
              <a:t>SEMI-STRUCTURED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630145" y="3306222"/>
            <a:ext cx="1979709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Five identical core questions;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878610" y="3544347"/>
            <a:ext cx="1482778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agreed probes assess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711097" y="3782472"/>
            <a:ext cx="1817806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judgement and experience.</a:t>
            </a:r>
          </a:p>
        </p:txBody>
      </p:sp>
      <p:sp>
        <p:nvSpPr>
          <p:cNvPr id="27" name="Oval 26"/>
          <p:cNvSpPr/>
          <p:nvPr/>
        </p:nvSpPr>
        <p:spPr>
          <a:xfrm>
            <a:off x="9917906" y="1619249"/>
            <a:ext cx="1238249" cy="1238249"/>
          </a:xfrm>
          <a:prstGeom prst="ellipse">
            <a:avLst/>
          </a:prstGeom>
          <a:solidFill>
            <a:srgbClr val="F3399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10036968" y="1872138"/>
            <a:ext cx="1000124" cy="8905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3300" b="1">
                <a:solidFill>
                  <a:srgbClr val="FFFFFF"/>
                </a:solidFill>
                <a:latin typeface="Arial"/>
              </a:rPr>
              <a:t>4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9344024" y="2981324"/>
            <a:ext cx="23860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292259"/>
                </a:solidFill>
                <a:latin typeface="Arial"/>
              </a:rPr>
              <a:t>VALUES &amp; BEHAVIOURS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9808465" y="3306222"/>
            <a:ext cx="1457130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Assess collaboration,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766787" y="3544347"/>
            <a:ext cx="1540486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inclusion, integrity and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9695453" y="3782472"/>
            <a:ext cx="1683154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1100" b="1">
                <a:solidFill>
                  <a:srgbClr val="55536A"/>
                </a:solidFill>
                <a:latin typeface="Arial"/>
              </a:rPr>
              <a:t>student-centred practice.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595312" y="4464843"/>
            <a:ext cx="11001374" cy="1226343"/>
          </a:xfrm>
          <a:prstGeom prst="roundRect">
            <a:avLst>
              <a:gd name="adj" fmla="val 1406"/>
            </a:avLst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833437" y="4601051"/>
            <a:ext cx="298799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BEEB48"/>
                </a:solidFill>
                <a:latin typeface="Arial"/>
              </a:rPr>
              <a:t>PROPOSED SELECTION WEIGHTS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928687" y="4952523"/>
            <a:ext cx="808672" cy="52625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950" b="1">
                <a:solidFill>
                  <a:srgbClr val="FFFFFF"/>
                </a:solidFill>
                <a:latin typeface="Arial"/>
              </a:rPr>
              <a:t>25%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1785937" y="5065394"/>
            <a:ext cx="138779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>
                <a:solidFill>
                  <a:srgbClr val="FFFFFF"/>
                </a:solidFill>
                <a:latin typeface="Arial"/>
              </a:rPr>
              <a:t>Work sample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4476749" y="4952523"/>
            <a:ext cx="808672" cy="52625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950" b="1">
                <a:solidFill>
                  <a:srgbClr val="FFFFFF"/>
                </a:solidFill>
                <a:latin typeface="Arial"/>
              </a:rPr>
              <a:t>60%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333999" y="5065394"/>
            <a:ext cx="117443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>
                <a:solidFill>
                  <a:srgbClr val="FFFFFF"/>
                </a:solidFill>
                <a:latin typeface="Arial"/>
              </a:rPr>
              <a:t>Interview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7965281" y="4952523"/>
            <a:ext cx="808672" cy="52625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950" b="1">
                <a:solidFill>
                  <a:srgbClr val="FFFFFF"/>
                </a:solidFill>
                <a:latin typeface="Arial"/>
              </a:rPr>
              <a:t>15%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8822531" y="5065394"/>
            <a:ext cx="224123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0">
                <a:solidFill>
                  <a:srgbClr val="FFFFFF"/>
                </a:solidFill>
                <a:latin typeface="Arial"/>
              </a:rPr>
              <a:t>Values &amp; behaviours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619124" y="5822156"/>
            <a:ext cx="10953749" cy="464343"/>
          </a:xfrm>
          <a:prstGeom prst="roundRect">
            <a:avLst>
              <a:gd name="adj" fmla="val 978"/>
            </a:avLst>
          </a:prstGeom>
          <a:solidFill>
            <a:srgbClr val="F0ED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785812" y="5867304"/>
            <a:ext cx="1859470" cy="257055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52" b="1">
                <a:solidFill>
                  <a:srgbClr val="292259"/>
                </a:solidFill>
                <a:latin typeface="Arial"/>
              </a:rPr>
              <a:t>FAIRNESS CONTROLS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785812" y="6048851"/>
            <a:ext cx="9240202" cy="23276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862" b="0">
                <a:solidFill>
                  <a:srgbClr val="55536A"/>
                </a:solidFill>
                <a:latin typeface="Arial"/>
              </a:rPr>
              <a:t>1–5 anchored criteria • independent panel scoring • agreed probes • adjustments • documented moderation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619124" y="6474237"/>
            <a:ext cx="5834931" cy="1538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00" b="0" dirty="0">
                <a:solidFill>
                  <a:srgbClr val="66647B"/>
                </a:solidFill>
                <a:latin typeface="Arial"/>
              </a:rPr>
              <a:t>Evidence: Wiesner and Cronshaw (1988); Campion, Palmer and Campion (1997); Wingate et al. (2025)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828F84D-C365-1486-CBCC-238F298AD308}"/>
              </a:ext>
            </a:extLst>
          </p:cNvPr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CA5890B-9204-1017-BB27-EE2B396247E5}"/>
              </a:ext>
            </a:extLst>
          </p:cNvPr>
          <p:cNvSpPr/>
          <p:nvPr/>
        </p:nvSpPr>
        <p:spPr>
          <a:xfrm>
            <a:off x="0" y="0"/>
            <a:ext cx="2285999" cy="83343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6FE1B86-922B-D9AB-1D17-CE6FB9398519}"/>
              </a:ext>
            </a:extLst>
          </p:cNvPr>
          <p:cNvSpPr/>
          <p:nvPr/>
        </p:nvSpPr>
        <p:spPr>
          <a:xfrm>
            <a:off x="2285999" y="0"/>
            <a:ext cx="1047749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7" name="Picture 46" descr="uwtsd_crest_only.png">
            <a:extLst>
              <a:ext uri="{FF2B5EF4-FFF2-40B4-BE49-F238E27FC236}">
                <a16:creationId xmlns:a16="http://schemas.microsoft.com/office/drawing/2014/main" id="{0724795B-23F0-89B0-29BB-C0FF9A5D0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FAF9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2262187" cy="83343"/>
          </a:xfrm>
          <a:prstGeom prst="rect">
            <a:avLst/>
          </a:prstGeom>
          <a:solidFill>
            <a:srgbClr val="ED236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2262187" y="0"/>
            <a:ext cx="1012031" cy="83343"/>
          </a:xfrm>
          <a:prstGeom prst="rect">
            <a:avLst/>
          </a:prstGeom>
          <a:solidFill>
            <a:srgbClr val="B8E34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54843" y="232409"/>
            <a:ext cx="295751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292259"/>
                </a:solidFill>
                <a:latin typeface="Arial"/>
              </a:rPr>
              <a:t>UWTSD | GRADUATE AI STRATEGIST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310937" y="169544"/>
            <a:ext cx="553640" cy="38457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25" b="1">
                <a:solidFill>
                  <a:srgbClr val="ED236B"/>
                </a:solidFill>
                <a:latin typeface="Arial"/>
              </a:rPr>
              <a:t>08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4843" y="676274"/>
            <a:ext cx="7300912" cy="60721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250" b="1">
                <a:solidFill>
                  <a:srgbClr val="292259"/>
                </a:solidFill>
                <a:latin typeface="Arial"/>
              </a:rPr>
              <a:t>Interview questions I would ask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4843" y="1266348"/>
            <a:ext cx="11537155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0">
                <a:solidFill>
                  <a:srgbClr val="292259"/>
                </a:solidFill>
                <a:latin typeface="Arial"/>
              </a:rPr>
              <a:t>Identical core questions enable comparison; controlled probes explore complex ethical judgement.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54843" y="1881187"/>
            <a:ext cx="2202656" cy="607218"/>
          </a:xfrm>
          <a:prstGeom prst="roundRect">
            <a:avLst>
              <a:gd name="adj" fmla="val 5405"/>
            </a:avLst>
          </a:prstGeom>
          <a:solidFill>
            <a:srgbClr val="D6D4D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654843" y="1833562"/>
            <a:ext cx="2202656" cy="607218"/>
          </a:xfrm>
          <a:prstGeom prst="roundRect">
            <a:avLst>
              <a:gd name="adj" fmla="val 5405"/>
            </a:avLst>
          </a:prstGeom>
          <a:solidFill>
            <a:srgbClr val="ED236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137713" y="2039683"/>
            <a:ext cx="1236916" cy="246935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14" b="1">
                <a:solidFill>
                  <a:srgbClr val="FFFFFF"/>
                </a:solidFill>
                <a:latin typeface="Arial"/>
              </a:rPr>
              <a:t>AI LITERACY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000374" y="1881187"/>
            <a:ext cx="8536781" cy="607218"/>
          </a:xfrm>
          <a:prstGeom prst="roundRect">
            <a:avLst>
              <a:gd name="adj" fmla="val 1394"/>
            </a:avLst>
          </a:prstGeom>
          <a:solidFill>
            <a:srgbClr val="D9D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3000374" y="1833562"/>
            <a:ext cx="8536781" cy="607218"/>
          </a:xfrm>
          <a:prstGeom prst="roundRect">
            <a:avLst>
              <a:gd name="adj" fmla="val 1394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/>
          </a:p>
        </p:txBody>
      </p:sp>
      <p:sp>
        <p:nvSpPr>
          <p:cNvPr id="15" name="TextBox 14"/>
          <p:cNvSpPr txBox="1"/>
          <p:nvPr/>
        </p:nvSpPr>
        <p:spPr>
          <a:xfrm>
            <a:off x="3190874" y="2035968"/>
            <a:ext cx="6946517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 dirty="0">
                <a:solidFill>
                  <a:srgbClr val="292259"/>
                </a:solidFill>
                <a:latin typeface="Arial"/>
              </a:rPr>
              <a:t>How would you explain responsible use of generative AI to a first-year student in five minutes?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54843" y="2702718"/>
            <a:ext cx="2202656" cy="607218"/>
          </a:xfrm>
          <a:prstGeom prst="roundRect">
            <a:avLst>
              <a:gd name="adj" fmla="val 5405"/>
            </a:avLst>
          </a:prstGeom>
          <a:solidFill>
            <a:srgbClr val="D6D4D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654843" y="2655093"/>
            <a:ext cx="2202656" cy="607218"/>
          </a:xfrm>
          <a:prstGeom prst="roundRect">
            <a:avLst>
              <a:gd name="adj" fmla="val 5405"/>
            </a:avLst>
          </a:prstGeom>
          <a:solidFill>
            <a:srgbClr val="29225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58821" y="2861214"/>
            <a:ext cx="1794700" cy="246935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14" b="1">
                <a:solidFill>
                  <a:srgbClr val="FFFFFF"/>
                </a:solidFill>
                <a:latin typeface="Arial"/>
              </a:rPr>
              <a:t>ETHICAL JUDGEMENT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3000374" y="2702718"/>
            <a:ext cx="8536781" cy="607218"/>
          </a:xfrm>
          <a:prstGeom prst="roundRect">
            <a:avLst>
              <a:gd name="adj" fmla="val 1394"/>
            </a:avLst>
          </a:prstGeom>
          <a:solidFill>
            <a:srgbClr val="D9D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3000374" y="2655093"/>
            <a:ext cx="8536781" cy="607218"/>
          </a:xfrm>
          <a:prstGeom prst="roundRect">
            <a:avLst>
              <a:gd name="adj" fmla="val 1394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3190874" y="2857499"/>
            <a:ext cx="7408695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A student uses AI heavily but declares it honestly. How would you decide whether this is acceptable?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54843" y="3524249"/>
            <a:ext cx="2202656" cy="607218"/>
          </a:xfrm>
          <a:prstGeom prst="roundRect">
            <a:avLst>
              <a:gd name="adj" fmla="val 5405"/>
            </a:avLst>
          </a:prstGeom>
          <a:solidFill>
            <a:srgbClr val="D6D4D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654843" y="3476624"/>
            <a:ext cx="2202656" cy="607218"/>
          </a:xfrm>
          <a:prstGeom prst="roundRect">
            <a:avLst>
              <a:gd name="adj" fmla="val 5405"/>
            </a:avLst>
          </a:prstGeom>
          <a:solidFill>
            <a:srgbClr val="B8E347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672893" y="3682745"/>
            <a:ext cx="2166556" cy="246935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14" b="1">
                <a:solidFill>
                  <a:srgbClr val="292259"/>
                </a:solidFill>
                <a:latin typeface="Arial"/>
              </a:rPr>
              <a:t>STAKEHOLDER CHALLENGE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3000374" y="3524249"/>
            <a:ext cx="8536781" cy="607218"/>
          </a:xfrm>
          <a:prstGeom prst="roundRect">
            <a:avLst>
              <a:gd name="adj" fmla="val 1394"/>
            </a:avLst>
          </a:prstGeom>
          <a:solidFill>
            <a:srgbClr val="D9D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ounded Rectangle 25"/>
          <p:cNvSpPr/>
          <p:nvPr/>
        </p:nvSpPr>
        <p:spPr>
          <a:xfrm>
            <a:off x="3000374" y="3476624"/>
            <a:ext cx="8536781" cy="607218"/>
          </a:xfrm>
          <a:prstGeom prst="roundRect">
            <a:avLst>
              <a:gd name="adj" fmla="val 1394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3190874" y="3679031"/>
            <a:ext cx="7402476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A lecturer wants to ban all AI use. How would you advise them while protecting academic standards?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654843" y="4345781"/>
            <a:ext cx="2202656" cy="607218"/>
          </a:xfrm>
          <a:prstGeom prst="roundRect">
            <a:avLst>
              <a:gd name="adj" fmla="val 5405"/>
            </a:avLst>
          </a:prstGeom>
          <a:solidFill>
            <a:srgbClr val="D6D4D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28"/>
          <p:cNvSpPr/>
          <p:nvPr/>
        </p:nvSpPr>
        <p:spPr>
          <a:xfrm>
            <a:off x="654843" y="4298156"/>
            <a:ext cx="2202656" cy="607218"/>
          </a:xfrm>
          <a:prstGeom prst="roundRect">
            <a:avLst>
              <a:gd name="adj" fmla="val 5405"/>
            </a:avLst>
          </a:prstGeom>
          <a:solidFill>
            <a:srgbClr val="ED236B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579929" y="4504277"/>
            <a:ext cx="2352484" cy="246935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14" b="1">
                <a:solidFill>
                  <a:srgbClr val="FFFFFF"/>
                </a:solidFill>
                <a:latin typeface="Arial"/>
              </a:rPr>
              <a:t>INSTITUTIONAL READINESS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3000374" y="4345781"/>
            <a:ext cx="8536781" cy="607218"/>
          </a:xfrm>
          <a:prstGeom prst="roundRect">
            <a:avLst>
              <a:gd name="adj" fmla="val 1394"/>
            </a:avLst>
          </a:prstGeom>
          <a:solidFill>
            <a:srgbClr val="D9D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3000374" y="4298156"/>
            <a:ext cx="8536781" cy="607218"/>
          </a:xfrm>
          <a:prstGeom prst="roundRect">
            <a:avLst>
              <a:gd name="adj" fmla="val 1394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3190874" y="4500562"/>
            <a:ext cx="5944641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Students receive different AI guidance across modules. What would you do first?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654843" y="5167312"/>
            <a:ext cx="2202656" cy="607218"/>
          </a:xfrm>
          <a:prstGeom prst="roundRect">
            <a:avLst>
              <a:gd name="adj" fmla="val 5405"/>
            </a:avLst>
          </a:prstGeom>
          <a:solidFill>
            <a:srgbClr val="D6D4D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34"/>
          <p:cNvSpPr/>
          <p:nvPr/>
        </p:nvSpPr>
        <p:spPr>
          <a:xfrm>
            <a:off x="654843" y="5119687"/>
            <a:ext cx="2202656" cy="607218"/>
          </a:xfrm>
          <a:prstGeom prst="roundRect">
            <a:avLst>
              <a:gd name="adj" fmla="val 5405"/>
            </a:avLst>
          </a:prstGeom>
          <a:solidFill>
            <a:srgbClr val="292259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1184195" y="5325808"/>
            <a:ext cx="1143952" cy="246935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14" b="1">
                <a:solidFill>
                  <a:srgbClr val="FFFFFF"/>
                </a:solidFill>
                <a:latin typeface="Arial"/>
              </a:rPr>
              <a:t>EVALUATION</a:t>
            </a:r>
          </a:p>
        </p:txBody>
      </p:sp>
      <p:sp>
        <p:nvSpPr>
          <p:cNvPr id="37" name="Rounded Rectangle 36"/>
          <p:cNvSpPr/>
          <p:nvPr/>
        </p:nvSpPr>
        <p:spPr>
          <a:xfrm>
            <a:off x="3000374" y="5167312"/>
            <a:ext cx="8536781" cy="607218"/>
          </a:xfrm>
          <a:prstGeom prst="roundRect">
            <a:avLst>
              <a:gd name="adj" fmla="val 1394"/>
            </a:avLst>
          </a:prstGeom>
          <a:solidFill>
            <a:srgbClr val="D9D7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ounded Rectangle 37"/>
          <p:cNvSpPr/>
          <p:nvPr/>
        </p:nvSpPr>
        <p:spPr>
          <a:xfrm>
            <a:off x="3000374" y="5119687"/>
            <a:ext cx="8536781" cy="607218"/>
          </a:xfrm>
          <a:prstGeom prst="roundRect">
            <a:avLst>
              <a:gd name="adj" fmla="val 1394"/>
            </a:avLst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3190874" y="5322093"/>
            <a:ext cx="7017049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How would you measure whether our AI literacy programme has worked by the end of 2026–27?</a:t>
            </a:r>
          </a:p>
        </p:txBody>
      </p:sp>
      <p:sp>
        <p:nvSpPr>
          <p:cNvPr id="40" name="Rounded Rectangle 39"/>
          <p:cNvSpPr/>
          <p:nvPr/>
        </p:nvSpPr>
        <p:spPr>
          <a:xfrm>
            <a:off x="654843" y="6000749"/>
            <a:ext cx="10882312" cy="476249"/>
          </a:xfrm>
          <a:prstGeom prst="roundRect">
            <a:avLst>
              <a:gd name="adj" fmla="val 984"/>
            </a:avLst>
          </a:prstGeom>
          <a:solidFill>
            <a:srgbClr val="EDEA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/>
          <p:cNvSpPr txBox="1"/>
          <p:nvPr/>
        </p:nvSpPr>
        <p:spPr>
          <a:xfrm>
            <a:off x="821531" y="6024562"/>
            <a:ext cx="2976562" cy="25300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37" b="1">
                <a:solidFill>
                  <a:srgbClr val="292259"/>
                </a:solidFill>
                <a:latin typeface="Arial"/>
              </a:rPr>
              <a:t>CANDIDATE ASSESSMENT CRITERIA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821531" y="6218777"/>
            <a:ext cx="10254424" cy="246935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14" b="0">
                <a:solidFill>
                  <a:srgbClr val="292259"/>
                </a:solidFill>
                <a:latin typeface="Arial"/>
              </a:rPr>
              <a:t>Ethical judgement  •  AI literacy  •  Communication  •  Stakeholder management  •  Evidence-based evaluation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54843" y="6600729"/>
            <a:ext cx="4770537" cy="1384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0" dirty="0">
                <a:solidFill>
                  <a:srgbClr val="77718A"/>
                </a:solidFill>
                <a:latin typeface="Arial"/>
              </a:rPr>
              <a:t>Interview method: Wingate, Bourdage and Steel (2025); ethical judgement: Reed et al. (2026)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03BCF92-5654-CC99-3481-7C9595C5AA3E}"/>
              </a:ext>
            </a:extLst>
          </p:cNvPr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32E5357-A6A3-4B49-8D11-8E3E82472F30}"/>
              </a:ext>
            </a:extLst>
          </p:cNvPr>
          <p:cNvSpPr/>
          <p:nvPr/>
        </p:nvSpPr>
        <p:spPr>
          <a:xfrm>
            <a:off x="0" y="0"/>
            <a:ext cx="2285999" cy="83343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0A9EF4B-9EE8-BAD4-3272-043EE1A58CA3}"/>
              </a:ext>
            </a:extLst>
          </p:cNvPr>
          <p:cNvSpPr/>
          <p:nvPr/>
        </p:nvSpPr>
        <p:spPr>
          <a:xfrm>
            <a:off x="2285999" y="0"/>
            <a:ext cx="1047749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6" name="Picture 45" descr="uwtsd_crest_only.png">
            <a:extLst>
              <a:ext uri="{FF2B5EF4-FFF2-40B4-BE49-F238E27FC236}">
                <a16:creationId xmlns:a16="http://schemas.microsoft.com/office/drawing/2014/main" id="{9206AFDD-DF55-F1B8-D593-AE55DD3EB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118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54843" y="184784"/>
            <a:ext cx="295751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A7B0C6"/>
                </a:solidFill>
                <a:latin typeface="Arial"/>
              </a:rPr>
              <a:t>UWTSD | GRADUATE AI STRATEGIST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429999" y="133826"/>
            <a:ext cx="553640" cy="38457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25" b="1">
                <a:solidFill>
                  <a:srgbClr val="BEEB48"/>
                </a:solidFill>
                <a:latin typeface="Arial"/>
              </a:rPr>
              <a:t>09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4843" y="605313"/>
            <a:ext cx="10158412" cy="58697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175" b="1">
                <a:solidFill>
                  <a:srgbClr val="FFFFFF"/>
                </a:solidFill>
                <a:latin typeface="Arial"/>
              </a:rPr>
              <a:t>First-year objectives: Building AI capability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4843" y="1183481"/>
            <a:ext cx="97012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0">
                <a:solidFill>
                  <a:srgbClr val="B3BED2"/>
                </a:solidFill>
                <a:latin typeface="Arial"/>
              </a:rPr>
              <a:t>Four targeted development programmes to support institutional readiness in 2026–27.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54843" y="1785937"/>
            <a:ext cx="5274468" cy="1726406"/>
          </a:xfrm>
          <a:prstGeom prst="roundRect">
            <a:avLst>
              <a:gd name="adj" fmla="val 3837"/>
            </a:avLst>
          </a:prstGeom>
          <a:solidFill>
            <a:srgbClr val="1C2645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54843" y="1785937"/>
            <a:ext cx="59531" cy="1726406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81062" y="1945481"/>
            <a:ext cx="482203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BEEB48"/>
                </a:solidFill>
                <a:latin typeface="Arial"/>
              </a:rPr>
              <a:t>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28749" y="1970246"/>
            <a:ext cx="828753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 dirty="0">
                <a:solidFill>
                  <a:srgbClr val="F33992"/>
                </a:solidFill>
                <a:latin typeface="Arial"/>
              </a:rPr>
              <a:t>STUDENTS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1062" y="2336958"/>
            <a:ext cx="2957512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>
                <a:solidFill>
                  <a:srgbClr val="FFFFFF"/>
                </a:solidFill>
                <a:latin typeface="Arial"/>
              </a:rPr>
              <a:t>AI Literacy Passport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81062" y="2724054"/>
            <a:ext cx="2971967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E9EDF8"/>
                </a:solidFill>
                <a:latin typeface="Arial"/>
              </a:rPr>
              <a:t>Develop practical training in responsible AI use,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81062" y="2938367"/>
            <a:ext cx="2556790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E9EDF8"/>
                </a:solidFill>
                <a:latin typeface="Arial"/>
              </a:rPr>
              <a:t>verification, disclosure and employability.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81062" y="3227546"/>
            <a:ext cx="3174682" cy="21252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787" b="0">
                <a:solidFill>
                  <a:srgbClr val="A9B4C9"/>
                </a:solidFill>
                <a:latin typeface="Arial"/>
              </a:rPr>
              <a:t>Jisc (2025); Hornberger et al. (2025)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250781" y="1785937"/>
            <a:ext cx="5274468" cy="1726406"/>
          </a:xfrm>
          <a:prstGeom prst="roundRect">
            <a:avLst>
              <a:gd name="adj" fmla="val 3837"/>
            </a:avLst>
          </a:prstGeom>
          <a:solidFill>
            <a:srgbClr val="1C2645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250781" y="1785937"/>
            <a:ext cx="59531" cy="1726406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476999" y="1945481"/>
            <a:ext cx="482203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BEEB48"/>
                </a:solidFill>
                <a:latin typeface="Arial"/>
              </a:rPr>
              <a:t>02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024687" y="1970246"/>
            <a:ext cx="1355949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33992"/>
                </a:solidFill>
                <a:latin typeface="Arial"/>
              </a:rPr>
              <a:t>ACADEMIC STAFF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76999" y="2336958"/>
            <a:ext cx="4466272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>
                <a:solidFill>
                  <a:srgbClr val="FFFFFF"/>
                </a:solidFill>
                <a:latin typeface="Arial"/>
              </a:rPr>
              <a:t>Assessment &amp; teaching workshops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76999" y="2724054"/>
            <a:ext cx="2688236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E9EDF8"/>
                </a:solidFill>
                <a:latin typeface="Arial"/>
              </a:rPr>
              <a:t>Co-design AI-aware assessment guidance,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76999" y="2938367"/>
            <a:ext cx="2781211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E9EDF8"/>
                </a:solidFill>
                <a:latin typeface="Arial"/>
              </a:rPr>
              <a:t>teaching resources and practical workshops.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76999" y="3227546"/>
            <a:ext cx="2614612" cy="21252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787" b="0">
                <a:solidFill>
                  <a:srgbClr val="A9B4C9"/>
                </a:solidFill>
                <a:latin typeface="Arial"/>
              </a:rPr>
              <a:t>QAA (2026); Ravi et al. (2025)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54843" y="3655218"/>
            <a:ext cx="5274468" cy="1726406"/>
          </a:xfrm>
          <a:prstGeom prst="roundRect">
            <a:avLst>
              <a:gd name="adj" fmla="val 3837"/>
            </a:avLst>
          </a:prstGeom>
          <a:solidFill>
            <a:srgbClr val="1C2645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654843" y="3655218"/>
            <a:ext cx="59531" cy="1726406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81062" y="3814762"/>
            <a:ext cx="482203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BEEB48"/>
                </a:solidFill>
                <a:latin typeface="Arial"/>
              </a:rPr>
              <a:t>03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428749" y="3839527"/>
            <a:ext cx="1561774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 dirty="0">
                <a:solidFill>
                  <a:srgbClr val="F33992"/>
                </a:solidFill>
                <a:latin typeface="Arial"/>
              </a:rPr>
              <a:t>SUPPORT SERVICES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81062" y="4206239"/>
            <a:ext cx="2820352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>
                <a:solidFill>
                  <a:srgbClr val="FFFFFF"/>
                </a:solidFill>
                <a:latin typeface="Arial"/>
              </a:rPr>
              <a:t>AI support training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81062" y="4593335"/>
            <a:ext cx="2930289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E9EDF8"/>
                </a:solidFill>
                <a:latin typeface="Arial"/>
              </a:rPr>
              <a:t>Equip library, learner development and careers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81062" y="4807648"/>
            <a:ext cx="2778005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E9EDF8"/>
                </a:solidFill>
                <a:latin typeface="Arial"/>
              </a:rPr>
              <a:t>teams to provide safe and consistent advice.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81062" y="5096827"/>
            <a:ext cx="2774632" cy="21252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787" b="0">
                <a:solidFill>
                  <a:srgbClr val="A9B4C9"/>
                </a:solidFill>
                <a:latin typeface="Arial"/>
              </a:rPr>
              <a:t>Jisc (2026); Dai and Chan (2026)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6250781" y="3655218"/>
            <a:ext cx="5274468" cy="1726406"/>
          </a:xfrm>
          <a:prstGeom prst="roundRect">
            <a:avLst>
              <a:gd name="adj" fmla="val 3837"/>
            </a:avLst>
          </a:prstGeom>
          <a:solidFill>
            <a:srgbClr val="1C2645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/>
          <p:cNvSpPr/>
          <p:nvPr/>
        </p:nvSpPr>
        <p:spPr>
          <a:xfrm>
            <a:off x="6250781" y="3655218"/>
            <a:ext cx="59531" cy="1726406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TextBox 32"/>
          <p:cNvSpPr txBox="1"/>
          <p:nvPr/>
        </p:nvSpPr>
        <p:spPr>
          <a:xfrm>
            <a:off x="6476999" y="3814762"/>
            <a:ext cx="482203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1">
                <a:solidFill>
                  <a:srgbClr val="BEEB48"/>
                </a:solidFill>
                <a:latin typeface="Arial"/>
              </a:rPr>
              <a:t>04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024687" y="3839527"/>
            <a:ext cx="1118896" cy="18466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F33992"/>
                </a:solidFill>
                <a:latin typeface="Arial"/>
              </a:rPr>
              <a:t>MANAGEMENT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6476999" y="4206239"/>
            <a:ext cx="3368992" cy="36433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350" b="1">
                <a:solidFill>
                  <a:srgbClr val="FFFFFF"/>
                </a:solidFill>
                <a:latin typeface="Arial"/>
              </a:rPr>
              <a:t>AI governance briefings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76999" y="4593335"/>
            <a:ext cx="2968761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E9EDF8"/>
                </a:solidFill>
                <a:latin typeface="Arial"/>
              </a:rPr>
              <a:t>Provide updates on AI risks, policy consistency,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476999" y="4807648"/>
            <a:ext cx="2510303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E9EDF8"/>
                </a:solidFill>
                <a:latin typeface="Arial"/>
              </a:rPr>
              <a:t>inclusion and institutional preparedness.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476999" y="5096827"/>
            <a:ext cx="2614612" cy="212526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787" b="0">
                <a:solidFill>
                  <a:srgbClr val="A9B4C9"/>
                </a:solidFill>
                <a:latin typeface="Arial"/>
              </a:rPr>
              <a:t>QAA (2026); Ravi et al. (2025)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773906" y="5696426"/>
            <a:ext cx="266795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BEEB48"/>
                </a:solidFill>
                <a:latin typeface="Arial"/>
              </a:rPr>
              <a:t>PERFORMANCE EXPECTATION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773906" y="5978937"/>
            <a:ext cx="4868320" cy="153440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97" b="0" dirty="0">
                <a:solidFill>
                  <a:srgbClr val="FFFFFF"/>
                </a:solidFill>
                <a:latin typeface="Arial"/>
              </a:rPr>
              <a:t>Coordinate four role-specific programs, with delivery and learning outcomes monitored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773906" y="6193250"/>
            <a:ext cx="7409878" cy="269200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97" b="0" dirty="0">
                <a:solidFill>
                  <a:srgbClr val="FFFFFF"/>
                </a:solidFill>
                <a:latin typeface="Arial"/>
              </a:rPr>
              <a:t>against agreed objectives and reviewed with institutional stakeholders.</a:t>
            </a:r>
          </a:p>
        </p:txBody>
      </p:sp>
      <p:cxnSp>
        <p:nvCxnSpPr>
          <p:cNvPr id="42" name="Connector 41"/>
          <p:cNvCxnSpPr/>
          <p:nvPr/>
        </p:nvCxnSpPr>
        <p:spPr>
          <a:xfrm>
            <a:off x="654843" y="6596062"/>
            <a:ext cx="10870406" cy="0"/>
          </a:xfrm>
          <a:prstGeom prst="line">
            <a:avLst/>
          </a:prstGeom>
          <a:ln w="14287">
            <a:solidFill>
              <a:srgbClr val="5C376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4397EABB-FAA7-2557-DE02-E3085B995983}"/>
              </a:ext>
            </a:extLst>
          </p:cNvPr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A04D4E0-F618-81A2-F135-B5A99733CB60}"/>
              </a:ext>
            </a:extLst>
          </p:cNvPr>
          <p:cNvSpPr/>
          <p:nvPr/>
        </p:nvSpPr>
        <p:spPr>
          <a:xfrm>
            <a:off x="0" y="0"/>
            <a:ext cx="2285999" cy="83343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4E410505-51BA-9DAD-9536-E14048681C49}"/>
              </a:ext>
            </a:extLst>
          </p:cNvPr>
          <p:cNvSpPr/>
          <p:nvPr/>
        </p:nvSpPr>
        <p:spPr>
          <a:xfrm>
            <a:off x="2285999" y="0"/>
            <a:ext cx="1047749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5" name="Picture 44" descr="uwtsd_crest_only.png">
            <a:extLst>
              <a:ext uri="{FF2B5EF4-FFF2-40B4-BE49-F238E27FC236}">
                <a16:creationId xmlns:a16="http://schemas.microsoft.com/office/drawing/2014/main" id="{1308199E-0138-2076-97F7-EC0D6EB66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FAF9F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2262187" y="0"/>
            <a:ext cx="1023937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54843" y="220503"/>
            <a:ext cx="295751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292259"/>
                </a:solidFill>
                <a:latin typeface="Arial"/>
              </a:rPr>
              <a:t>UWTSD | GRADUATE AI STRATEGIST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310937" y="145732"/>
            <a:ext cx="553640" cy="38457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25" b="1">
                <a:solidFill>
                  <a:srgbClr val="D62B6D"/>
                </a:solidFill>
                <a:latin typeface="Arial"/>
              </a:rPr>
              <a:t>10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4843" y="616743"/>
            <a:ext cx="9586912" cy="60721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250" b="1">
                <a:solidFill>
                  <a:srgbClr val="292259"/>
                </a:solidFill>
                <a:latin typeface="Arial"/>
              </a:rPr>
              <a:t>Implementation and performance evaluation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4843" y="1171574"/>
            <a:ext cx="97012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0">
                <a:solidFill>
                  <a:srgbClr val="66647B"/>
                </a:solidFill>
                <a:latin typeface="Arial"/>
              </a:rPr>
              <a:t>A phased first-year plan linking delivery, SMART objectives and evidence of impact.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54843" y="1588769"/>
            <a:ext cx="341471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292259"/>
                </a:solidFill>
                <a:latin typeface="Arial"/>
              </a:rPr>
              <a:t>FIRST-YEAR IMPLEMENTATION PLAN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1488281" y="2309812"/>
            <a:ext cx="9251156" cy="0"/>
          </a:xfrm>
          <a:prstGeom prst="line">
            <a:avLst/>
          </a:prstGeom>
          <a:ln w="38100">
            <a:solidFill>
              <a:srgbClr val="D8D4E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ounded Rectangle 11"/>
          <p:cNvSpPr/>
          <p:nvPr/>
        </p:nvSpPr>
        <p:spPr>
          <a:xfrm>
            <a:off x="654843" y="1952624"/>
            <a:ext cx="2524124" cy="1452562"/>
          </a:xfrm>
          <a:prstGeom prst="roundRect">
            <a:avLst>
              <a:gd name="adj" fmla="val 5660"/>
            </a:avLst>
          </a:prstGeom>
          <a:solidFill>
            <a:srgbClr val="FFFFFF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797718" y="2024062"/>
            <a:ext cx="333374" cy="333374"/>
          </a:xfrm>
          <a:prstGeom prst="ellipse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50093" y="2101691"/>
            <a:ext cx="428624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FFFFFF"/>
                </a:solidFill>
                <a:latin typeface="Arial"/>
              </a:rPr>
              <a:t>01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214437" y="2077878"/>
            <a:ext cx="85439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292259"/>
                </a:solidFill>
                <a:latin typeface="Arial"/>
              </a:rPr>
              <a:t>MONTH 1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3437" y="2373629"/>
            <a:ext cx="118967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BASELINE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33437" y="2708909"/>
            <a:ext cx="1490793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66647B"/>
                </a:solidFill>
                <a:latin typeface="Arial"/>
              </a:rPr>
              <a:t>Audit existing guidance,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3437" y="2899409"/>
            <a:ext cx="1545295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66647B"/>
                </a:solidFill>
                <a:latin typeface="Arial"/>
              </a:rPr>
              <a:t>training needs and skills.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3440906" y="1952624"/>
            <a:ext cx="2524124" cy="1452562"/>
          </a:xfrm>
          <a:prstGeom prst="roundRect">
            <a:avLst>
              <a:gd name="adj" fmla="val 5660"/>
            </a:avLst>
          </a:prstGeom>
          <a:solidFill>
            <a:srgbClr val="FFFFFF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3583781" y="2024062"/>
            <a:ext cx="333374" cy="333374"/>
          </a:xfrm>
          <a:prstGeom prst="ellipse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3536156" y="2101691"/>
            <a:ext cx="428624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FFFFFF"/>
                </a:solidFill>
                <a:latin typeface="Arial"/>
              </a:rPr>
              <a:t>02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000499" y="2077878"/>
            <a:ext cx="112871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292259"/>
                </a:solidFill>
                <a:latin typeface="Arial"/>
              </a:rPr>
              <a:t>MONTHS 2–3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619499" y="2373629"/>
            <a:ext cx="82391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PILOT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619499" y="2708909"/>
            <a:ext cx="1351332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66647B"/>
                </a:solidFill>
                <a:latin typeface="Arial"/>
              </a:rPr>
              <a:t>Test student and staff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619499" y="2899409"/>
            <a:ext cx="1122102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66647B"/>
                </a:solidFill>
                <a:latin typeface="Arial"/>
              </a:rPr>
              <a:t>learning activities.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6226968" y="1952624"/>
            <a:ext cx="2524124" cy="1452562"/>
          </a:xfrm>
          <a:prstGeom prst="roundRect">
            <a:avLst>
              <a:gd name="adj" fmla="val 5660"/>
            </a:avLst>
          </a:prstGeom>
          <a:solidFill>
            <a:srgbClr val="FFFFFF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Oval 26"/>
          <p:cNvSpPr/>
          <p:nvPr/>
        </p:nvSpPr>
        <p:spPr>
          <a:xfrm>
            <a:off x="6369843" y="2024062"/>
            <a:ext cx="333374" cy="333374"/>
          </a:xfrm>
          <a:prstGeom prst="ellipse">
            <a:avLst/>
          </a:prstGeom>
          <a:solidFill>
            <a:srgbClr val="B4DF3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322218" y="2101691"/>
            <a:ext cx="428624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292259"/>
                </a:solidFill>
                <a:latin typeface="Arial"/>
              </a:rPr>
              <a:t>03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86562" y="2077878"/>
            <a:ext cx="112871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292259"/>
                </a:solidFill>
                <a:latin typeface="Arial"/>
              </a:rPr>
              <a:t>MONTHS 4–9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405562" y="2373629"/>
            <a:ext cx="106775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DELIVER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405562" y="2708909"/>
            <a:ext cx="1261564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66647B"/>
                </a:solidFill>
                <a:latin typeface="Arial"/>
              </a:rPr>
              <a:t>Roll out four tailored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405562" y="2899409"/>
            <a:ext cx="1481175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66647B"/>
                </a:solidFill>
                <a:latin typeface="Arial"/>
              </a:rPr>
              <a:t>development pathways.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9013031" y="1952624"/>
            <a:ext cx="2524124" cy="1452562"/>
          </a:xfrm>
          <a:prstGeom prst="roundRect">
            <a:avLst>
              <a:gd name="adj" fmla="val 5660"/>
            </a:avLst>
          </a:prstGeom>
          <a:solidFill>
            <a:srgbClr val="FFFFFF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Oval 33"/>
          <p:cNvSpPr/>
          <p:nvPr/>
        </p:nvSpPr>
        <p:spPr>
          <a:xfrm>
            <a:off x="9155906" y="2024062"/>
            <a:ext cx="333374" cy="333374"/>
          </a:xfrm>
          <a:prstGeom prst="ellipse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9108281" y="2101691"/>
            <a:ext cx="428624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FFFFFF"/>
                </a:solidFill>
                <a:latin typeface="Arial"/>
              </a:rPr>
              <a:t>04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572624" y="2077878"/>
            <a:ext cx="131159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292259"/>
                </a:solidFill>
                <a:latin typeface="Arial"/>
              </a:rPr>
              <a:t>MONTHS 10–12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191624" y="2373629"/>
            <a:ext cx="1189672" cy="32384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00" b="1">
                <a:solidFill>
                  <a:srgbClr val="292259"/>
                </a:solidFill>
                <a:latin typeface="Arial"/>
              </a:rPr>
              <a:t>EVALUATE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9191624" y="2708909"/>
            <a:ext cx="1152560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66647B"/>
                </a:solidFill>
                <a:latin typeface="Arial"/>
              </a:rPr>
              <a:t>Review outcomes,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9191624" y="2899409"/>
            <a:ext cx="1461939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66647B"/>
                </a:solidFill>
                <a:latin typeface="Arial"/>
              </a:rPr>
              <a:t>report and recommend.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654843" y="3660457"/>
            <a:ext cx="352139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292259"/>
                </a:solidFill>
                <a:latin typeface="Arial"/>
              </a:rPr>
              <a:t>PROPOSED PERFORMANCE INDICATORS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654843" y="4000499"/>
            <a:ext cx="2559843" cy="1107281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845343" y="4104322"/>
            <a:ext cx="945832" cy="6476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400" b="1">
                <a:solidFill>
                  <a:srgbClr val="292259"/>
                </a:solidFill>
                <a:latin typeface="Arial"/>
              </a:rPr>
              <a:t>80%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1845468" y="4292441"/>
            <a:ext cx="1064394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55536A"/>
                </a:solidFill>
                <a:latin typeface="Arial"/>
              </a:rPr>
              <a:t>Student passport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845468" y="4482941"/>
            <a:ext cx="682879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55536A"/>
                </a:solidFill>
                <a:latin typeface="Arial"/>
              </a:rPr>
              <a:t>completion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3428999" y="4000499"/>
            <a:ext cx="2559843" cy="1107281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3619499" y="4104322"/>
            <a:ext cx="945832" cy="6476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400" b="1">
                <a:solidFill>
                  <a:srgbClr val="292259"/>
                </a:solidFill>
                <a:latin typeface="Arial"/>
              </a:rPr>
              <a:t>75%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4619624" y="4292441"/>
            <a:ext cx="923330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55536A"/>
                </a:solidFill>
                <a:latin typeface="Arial"/>
              </a:rPr>
              <a:t>Academic staff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4619624" y="4482941"/>
            <a:ext cx="761427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55536A"/>
                </a:solidFill>
                <a:latin typeface="Arial"/>
              </a:rPr>
              <a:t>participation</a:t>
            </a:r>
          </a:p>
        </p:txBody>
      </p:sp>
      <p:sp>
        <p:nvSpPr>
          <p:cNvPr id="49" name="Rounded Rectangle 48"/>
          <p:cNvSpPr/>
          <p:nvPr/>
        </p:nvSpPr>
        <p:spPr>
          <a:xfrm>
            <a:off x="6203156" y="4000499"/>
            <a:ext cx="2559843" cy="1107281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/>
          <p:cNvSpPr txBox="1"/>
          <p:nvPr/>
        </p:nvSpPr>
        <p:spPr>
          <a:xfrm>
            <a:off x="6393656" y="4104322"/>
            <a:ext cx="945832" cy="6476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400" b="1">
                <a:solidFill>
                  <a:srgbClr val="292259"/>
                </a:solidFill>
                <a:latin typeface="Arial"/>
              </a:rPr>
              <a:t>80%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7393781" y="4292441"/>
            <a:ext cx="796693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55536A"/>
                </a:solidFill>
                <a:latin typeface="Arial"/>
              </a:rPr>
              <a:t>Support staff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7393781" y="4482941"/>
            <a:ext cx="761427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55536A"/>
                </a:solidFill>
                <a:latin typeface="Arial"/>
              </a:rPr>
              <a:t>participation</a:t>
            </a:r>
          </a:p>
        </p:txBody>
      </p:sp>
      <p:sp>
        <p:nvSpPr>
          <p:cNvPr id="53" name="Rounded Rectangle 52"/>
          <p:cNvSpPr/>
          <p:nvPr/>
        </p:nvSpPr>
        <p:spPr>
          <a:xfrm>
            <a:off x="8977312" y="4000499"/>
            <a:ext cx="2559843" cy="1107281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TextBox 53"/>
          <p:cNvSpPr txBox="1"/>
          <p:nvPr/>
        </p:nvSpPr>
        <p:spPr>
          <a:xfrm>
            <a:off x="9167812" y="4104322"/>
            <a:ext cx="1189672" cy="6476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400" b="1">
                <a:solidFill>
                  <a:srgbClr val="292259"/>
                </a:solidFill>
                <a:latin typeface="Arial"/>
              </a:rPr>
              <a:t>100%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10167937" y="4292441"/>
            <a:ext cx="822341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55536A"/>
                </a:solidFill>
                <a:latin typeface="Arial"/>
              </a:rPr>
              <a:t>Management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10167937" y="4482941"/>
            <a:ext cx="1146148" cy="16927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00" b="0">
                <a:solidFill>
                  <a:srgbClr val="55536A"/>
                </a:solidFill>
                <a:latin typeface="Arial"/>
              </a:rPr>
              <a:t>briefings delivered</a:t>
            </a:r>
          </a:p>
        </p:txBody>
      </p:sp>
      <p:sp>
        <p:nvSpPr>
          <p:cNvPr id="57" name="Rounded Rectangle 56"/>
          <p:cNvSpPr/>
          <p:nvPr/>
        </p:nvSpPr>
        <p:spPr>
          <a:xfrm>
            <a:off x="654843" y="5298281"/>
            <a:ext cx="10882312" cy="881062"/>
          </a:xfrm>
          <a:prstGeom prst="roundRect">
            <a:avLst>
              <a:gd name="adj" fmla="val 1312"/>
            </a:avLst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8" name="TextBox 57"/>
          <p:cNvSpPr txBox="1"/>
          <p:nvPr/>
        </p:nvSpPr>
        <p:spPr>
          <a:xfrm>
            <a:off x="869156" y="5381148"/>
            <a:ext cx="206597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1">
                <a:solidFill>
                  <a:srgbClr val="BEEB48"/>
                </a:solidFill>
                <a:latin typeface="Arial"/>
              </a:rPr>
              <a:t>EVIDENCE OF IMPACT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869156" y="5649277"/>
            <a:ext cx="8931592" cy="26312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75" b="0">
                <a:solidFill>
                  <a:srgbClr val="FFFFFF"/>
                </a:solidFill>
                <a:latin typeface="Arial"/>
              </a:rPr>
              <a:t>Target: improve average ethical AI scenario-test scores by at least 20 percentage points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869156" y="5875972"/>
            <a:ext cx="789527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0">
                <a:solidFill>
                  <a:srgbClr val="DCD9EE"/>
                </a:solidFill>
                <a:latin typeface="Arial"/>
              </a:rPr>
              <a:t>Pre/post assessments • guidance consistency review • quarterly performance reporting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654843" y="6352698"/>
            <a:ext cx="5982407" cy="1538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00" b="0" dirty="0">
                <a:solidFill>
                  <a:srgbClr val="66647B"/>
                </a:solidFill>
                <a:latin typeface="Arial"/>
              </a:rPr>
              <a:t>All numerical targets are illustrative and subject to baseline results, resources</a:t>
            </a:r>
            <a:r>
              <a:rPr lang="en-GB" sz="1000" b="0" dirty="0">
                <a:solidFill>
                  <a:srgbClr val="66647B"/>
                </a:solidFill>
                <a:latin typeface="Arial"/>
              </a:rPr>
              <a:t>,</a:t>
            </a:r>
            <a:r>
              <a:rPr sz="1000" b="0" dirty="0">
                <a:solidFill>
                  <a:srgbClr val="66647B"/>
                </a:solidFill>
                <a:latin typeface="Arial"/>
              </a:rPr>
              <a:t> and management approval.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654843" y="6561296"/>
            <a:ext cx="5168081" cy="1384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0">
                <a:solidFill>
                  <a:srgbClr val="66647B"/>
                </a:solidFill>
                <a:latin typeface="Arial"/>
              </a:rPr>
              <a:t>Evaluation informed by Jisc (2025); Reed et al. (2026). Targets are proposed, not UWTSD outcomes.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7D5DA762-D83E-98FB-C20A-0D9A9D39B044}"/>
              </a:ext>
            </a:extLst>
          </p:cNvPr>
          <p:cNvSpPr/>
          <p:nvPr/>
        </p:nvSpPr>
        <p:spPr>
          <a:xfrm rot="5400000" flipV="1">
            <a:off x="-3349399" y="3343343"/>
            <a:ext cx="6864060" cy="165256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2262187" cy="83343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5" name="Picture 64" descr="uwtsd_crest_only.png">
            <a:extLst>
              <a:ext uri="{FF2B5EF4-FFF2-40B4-BE49-F238E27FC236}">
                <a16:creationId xmlns:a16="http://schemas.microsoft.com/office/drawing/2014/main" id="{59F782DA-42D3-7E49-786C-AEFDE4A52B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11182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83343" cy="6857999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54843" y="208597"/>
            <a:ext cx="295751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B0BAD0"/>
                </a:solidFill>
                <a:latin typeface="Arial"/>
              </a:rPr>
              <a:t>UWTSD | GRADUATE AI STRATEGIST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418093" y="145732"/>
            <a:ext cx="553640" cy="384571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425" b="1">
                <a:solidFill>
                  <a:srgbClr val="BEEB48"/>
                </a:solidFill>
                <a:latin typeface="Arial"/>
              </a:rPr>
              <a:t>11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4843" y="651509"/>
            <a:ext cx="6797992" cy="6476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2400" b="1">
                <a:solidFill>
                  <a:srgbClr val="FFFFFF"/>
                </a:solidFill>
                <a:latin typeface="Arial"/>
              </a:rPr>
              <a:t>Final hiring recommendation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4843" y="1231106"/>
            <a:ext cx="10501312" cy="30360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125" b="0">
                <a:solidFill>
                  <a:srgbClr val="B5BFD3"/>
                </a:solidFill>
                <a:latin typeface="Arial"/>
              </a:rPr>
              <a:t>A justified appointment, a fair recruitment process and measurable institutional outcomes.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4843" y="1821656"/>
            <a:ext cx="10882312" cy="1321593"/>
          </a:xfrm>
          <a:prstGeom prst="roundRect">
            <a:avLst>
              <a:gd name="adj" fmla="val 1750"/>
            </a:avLst>
          </a:prstGeom>
          <a:solidFill>
            <a:srgbClr val="222C4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654843" y="1821656"/>
            <a:ext cx="71437" cy="1321593"/>
          </a:xfrm>
          <a:prstGeom prst="roundRect">
            <a:avLst>
              <a:gd name="adj" fmla="val 2702"/>
            </a:avLst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28687" y="1993582"/>
            <a:ext cx="437483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BEEB48"/>
                </a:solidFill>
                <a:latin typeface="Arial"/>
              </a:rPr>
              <a:t>RECOMMENDATION TO UNIVERSITY MANAGEMENT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28687" y="2274569"/>
            <a:ext cx="5700712" cy="485774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800" b="1">
                <a:solidFill>
                  <a:srgbClr val="FFFFFF"/>
                </a:solidFill>
                <a:latin typeface="Arial"/>
              </a:rPr>
              <a:t>Approve the recruitment of one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28687" y="2607468"/>
            <a:ext cx="4405312" cy="506015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875" b="1">
                <a:solidFill>
                  <a:srgbClr val="F33992"/>
                </a:solidFill>
                <a:latin typeface="Arial"/>
              </a:rPr>
              <a:t>Graduate AI Strategist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4843" y="3397091"/>
            <a:ext cx="4359592" cy="344090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275" b="1">
                <a:solidFill>
                  <a:srgbClr val="FFFFFF"/>
                </a:solidFill>
                <a:latin typeface="Arial"/>
              </a:rPr>
              <a:t>EXPECTED ORGANISATIONAL BENEFITS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54843" y="3821906"/>
            <a:ext cx="2452687" cy="1321593"/>
          </a:xfrm>
          <a:prstGeom prst="roundRect">
            <a:avLst>
              <a:gd name="adj" fmla="val 5825"/>
            </a:avLst>
          </a:prstGeom>
          <a:solidFill>
            <a:srgbClr val="1C264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ounded Rectangle 14"/>
          <p:cNvSpPr/>
          <p:nvPr/>
        </p:nvSpPr>
        <p:spPr>
          <a:xfrm>
            <a:off x="654843" y="3821906"/>
            <a:ext cx="2452687" cy="59531"/>
          </a:xfrm>
          <a:prstGeom prst="roundRect">
            <a:avLst>
              <a:gd name="adj" fmla="val 970"/>
            </a:avLst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1531" y="4054316"/>
            <a:ext cx="122015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F33992"/>
                </a:solidFill>
                <a:latin typeface="Arial"/>
              </a:rPr>
              <a:t>AI LITERACY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1531" y="4345304"/>
            <a:ext cx="216884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0">
                <a:solidFill>
                  <a:srgbClr val="FFFFFF"/>
                </a:solidFill>
                <a:latin typeface="Arial"/>
              </a:rPr>
              <a:t>Responsible student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1531" y="4583429"/>
            <a:ext cx="155162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0">
                <a:solidFill>
                  <a:srgbClr val="FFFFFF"/>
                </a:solidFill>
                <a:latin typeface="Arial"/>
              </a:rPr>
              <a:t>AI capability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3464718" y="3821906"/>
            <a:ext cx="2452687" cy="1321593"/>
          </a:xfrm>
          <a:prstGeom prst="roundRect">
            <a:avLst>
              <a:gd name="adj" fmla="val 5825"/>
            </a:avLst>
          </a:prstGeom>
          <a:solidFill>
            <a:srgbClr val="1C264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3464718" y="3821906"/>
            <a:ext cx="2452687" cy="59531"/>
          </a:xfrm>
          <a:prstGeom prst="roundRect">
            <a:avLst>
              <a:gd name="adj" fmla="val 970"/>
            </a:avLst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3631406" y="4054316"/>
            <a:ext cx="167735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BEEB48"/>
                </a:solidFill>
                <a:latin typeface="Arial"/>
              </a:rPr>
              <a:t>ACADEMIC QUALITY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631406" y="4345304"/>
            <a:ext cx="227171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0">
                <a:solidFill>
                  <a:srgbClr val="FFFFFF"/>
                </a:solidFill>
                <a:latin typeface="Arial"/>
              </a:rPr>
              <a:t>Assessment integrity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631406" y="4583429"/>
            <a:ext cx="206597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0">
                <a:solidFill>
                  <a:srgbClr val="FFFFFF"/>
                </a:solidFill>
                <a:latin typeface="Arial"/>
              </a:rPr>
              <a:t>and clear guidance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274593" y="3821906"/>
            <a:ext cx="2452687" cy="1321593"/>
          </a:xfrm>
          <a:prstGeom prst="roundRect">
            <a:avLst>
              <a:gd name="adj" fmla="val 5825"/>
            </a:avLst>
          </a:prstGeom>
          <a:solidFill>
            <a:srgbClr val="1C264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6274593" y="3821906"/>
            <a:ext cx="2452687" cy="59531"/>
          </a:xfrm>
          <a:prstGeom prst="roundRect">
            <a:avLst>
              <a:gd name="adj" fmla="val 970"/>
            </a:avLst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441281" y="4054316"/>
            <a:ext cx="140303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F33992"/>
                </a:solidFill>
                <a:latin typeface="Arial"/>
              </a:rPr>
              <a:t>EMPLOYABILITY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441281" y="4345304"/>
            <a:ext cx="196310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0">
                <a:solidFill>
                  <a:srgbClr val="FFFFFF"/>
                </a:solidFill>
                <a:latin typeface="Arial"/>
              </a:rPr>
              <a:t>AI-ready graduate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441281" y="4583429"/>
            <a:ext cx="83153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0">
                <a:solidFill>
                  <a:srgbClr val="FFFFFF"/>
                </a:solidFill>
                <a:latin typeface="Arial"/>
              </a:rPr>
              <a:t>skills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9084468" y="3821906"/>
            <a:ext cx="2452687" cy="1321593"/>
          </a:xfrm>
          <a:prstGeom prst="roundRect">
            <a:avLst>
              <a:gd name="adj" fmla="val 5825"/>
            </a:avLst>
          </a:prstGeom>
          <a:solidFill>
            <a:srgbClr val="1C264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ounded Rectangle 29"/>
          <p:cNvSpPr/>
          <p:nvPr/>
        </p:nvSpPr>
        <p:spPr>
          <a:xfrm>
            <a:off x="9084468" y="3821906"/>
            <a:ext cx="2452687" cy="59531"/>
          </a:xfrm>
          <a:prstGeom prst="roundRect">
            <a:avLst>
              <a:gd name="adj" fmla="val 970"/>
            </a:avLst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9251156" y="4054316"/>
            <a:ext cx="1494472" cy="242887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900" b="1">
                <a:solidFill>
                  <a:srgbClr val="BEEB48"/>
                </a:solidFill>
                <a:latin typeface="Arial"/>
              </a:rPr>
              <a:t>ACCOUNTABILITY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9251156" y="4345304"/>
            <a:ext cx="227171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0">
                <a:solidFill>
                  <a:srgbClr val="FFFFFF"/>
                </a:solidFill>
                <a:latin typeface="Arial"/>
              </a:rPr>
              <a:t>Coordinated delivery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251156" y="4583429"/>
            <a:ext cx="165449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0">
                <a:solidFill>
                  <a:srgbClr val="FFFFFF"/>
                </a:solidFill>
                <a:latin typeface="Arial"/>
              </a:rPr>
              <a:t>and evaluation</a:t>
            </a:r>
          </a:p>
        </p:txBody>
      </p:sp>
      <p:sp>
        <p:nvSpPr>
          <p:cNvPr id="34" name="Rounded Rectangle 33"/>
          <p:cNvSpPr/>
          <p:nvPr/>
        </p:nvSpPr>
        <p:spPr>
          <a:xfrm>
            <a:off x="654843" y="5405437"/>
            <a:ext cx="10882312" cy="785812"/>
          </a:xfrm>
          <a:prstGeom prst="roundRect">
            <a:avLst>
              <a:gd name="adj" fmla="val 1312"/>
            </a:avLst>
          </a:prstGeom>
          <a:solidFill>
            <a:srgbClr val="35305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892968" y="5517832"/>
            <a:ext cx="2241232" cy="28336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50" b="1">
                <a:solidFill>
                  <a:srgbClr val="BEEB48"/>
                </a:solidFill>
                <a:latin typeface="Arial"/>
              </a:rPr>
              <a:t>APPROVAL CONDITIONS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92968" y="5774054"/>
            <a:ext cx="10192702" cy="27324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12" b="0">
                <a:solidFill>
                  <a:srgbClr val="FFFFFF"/>
                </a:solidFill>
                <a:latin typeface="Arial"/>
              </a:rPr>
              <a:t>Funding and job evaluation • HR approval • Final role validation • Fair recruitment and selection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54843" y="6424136"/>
            <a:ext cx="6104235" cy="15388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algn="l">
              <a:spcBef>
                <a:spcPts val="0"/>
              </a:spcBef>
              <a:spcAft>
                <a:spcPts val="0"/>
              </a:spcAft>
            </a:pPr>
            <a:r>
              <a:rPr sz="1000" b="0" dirty="0">
                <a:solidFill>
                  <a:srgbClr val="B0BAD0"/>
                </a:solidFill>
                <a:latin typeface="Arial"/>
              </a:rPr>
              <a:t>Management decision requested: authorization to proceed through UWTSD's approved recruitment process.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6927EE0-F8CD-B5C8-2427-A7FBC8660F62}"/>
              </a:ext>
            </a:extLst>
          </p:cNvPr>
          <p:cNvSpPr/>
          <p:nvPr/>
        </p:nvSpPr>
        <p:spPr>
          <a:xfrm>
            <a:off x="0" y="0"/>
            <a:ext cx="12191999" cy="83343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3B445C9-0751-D39B-ADB7-002E361C1FD6}"/>
              </a:ext>
            </a:extLst>
          </p:cNvPr>
          <p:cNvSpPr/>
          <p:nvPr/>
        </p:nvSpPr>
        <p:spPr>
          <a:xfrm>
            <a:off x="0" y="0"/>
            <a:ext cx="2285999" cy="83343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D5FBE4BA-A100-8502-0F0E-506194F1C38D}"/>
              </a:ext>
            </a:extLst>
          </p:cNvPr>
          <p:cNvSpPr/>
          <p:nvPr/>
        </p:nvSpPr>
        <p:spPr>
          <a:xfrm>
            <a:off x="2285999" y="0"/>
            <a:ext cx="1047749" cy="83343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0" name="Picture 39" descr="uwtsd_crest_only.png">
            <a:extLst>
              <a:ext uri="{FF2B5EF4-FFF2-40B4-BE49-F238E27FC236}">
                <a16:creationId xmlns:a16="http://schemas.microsoft.com/office/drawing/2014/main" id="{8F4B0970-0372-7F1C-F327-1BB979CFCC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7724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2267712" cy="77724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2267712" y="0"/>
            <a:ext cx="1005840" cy="77724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66928" y="219456"/>
            <a:ext cx="7315200" cy="2286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sz="960" b="1">
                <a:solidFill>
                  <a:srgbClr val="292259"/>
                </a:solidFill>
                <a:latin typeface="Aptos"/>
              </a:rPr>
              <a:t>UWTSD | GRADUATE AI STRATEGIST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503152" y="201168"/>
            <a:ext cx="320040" cy="2743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sz="1400" b="1">
                <a:solidFill>
                  <a:srgbClr val="F33992"/>
                </a:solidFill>
                <a:latin typeface="Aptos"/>
              </a:rPr>
              <a:t>12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6928" y="594360"/>
            <a:ext cx="10789920" cy="43891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sz="2300" b="1">
                <a:solidFill>
                  <a:srgbClr val="292259"/>
                </a:solidFill>
                <a:latin typeface="Aptos"/>
              </a:rPr>
              <a:t>Academic and professional references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65442" y="711448"/>
            <a:ext cx="648923" cy="16619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sz="1080" b="0" dirty="0">
                <a:solidFill>
                  <a:srgbClr val="58566B"/>
                </a:solidFill>
                <a:latin typeface="Aptos"/>
              </a:rPr>
              <a:t>|  1 of 2</a:t>
            </a:r>
          </a:p>
        </p:txBody>
      </p:sp>
      <p:sp>
        <p:nvSpPr>
          <p:cNvPr id="9" name="Rectangle 8"/>
          <p:cNvSpPr/>
          <p:nvPr/>
        </p:nvSpPr>
        <p:spPr>
          <a:xfrm>
            <a:off x="566928" y="1139388"/>
            <a:ext cx="11045952" cy="10972"/>
          </a:xfrm>
          <a:prstGeom prst="rect">
            <a:avLst/>
          </a:prstGeom>
          <a:solidFill>
            <a:srgbClr val="DDD9E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585216" y="1285692"/>
            <a:ext cx="5449824" cy="603820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 dirty="0">
                <a:solidFill>
                  <a:srgbClr val="292259"/>
                </a:solidFill>
                <a:latin typeface="Aptos"/>
              </a:rPr>
              <a:t>Advisory, Conciliation and Arbitration Service (</a:t>
            </a:r>
            <a:r>
              <a:rPr sz="1200" i="0" dirty="0" err="1">
                <a:solidFill>
                  <a:srgbClr val="292259"/>
                </a:solidFill>
                <a:latin typeface="Aptos"/>
              </a:rPr>
              <a:t>Acas</a:t>
            </a:r>
            <a:r>
              <a:rPr sz="1200" i="0" dirty="0">
                <a:solidFill>
                  <a:srgbClr val="292259"/>
                </a:solidFill>
                <a:latin typeface="Aptos"/>
              </a:rPr>
              <a:t>) (2026) </a:t>
            </a:r>
            <a:r>
              <a:rPr sz="1200" i="1" dirty="0">
                <a:solidFill>
                  <a:srgbClr val="292259"/>
                </a:solidFill>
                <a:latin typeface="Aptos"/>
              </a:rPr>
              <a:t>Choosing who to interview</a:t>
            </a:r>
            <a:r>
              <a:rPr sz="1200" i="0" dirty="0">
                <a:solidFill>
                  <a:srgbClr val="292259"/>
                </a:solidFill>
                <a:latin typeface="Aptos"/>
              </a:rPr>
              <a:t>. Available at: https://www.acas.org.uk/recruitment/choosing-who-to-interview (Accessed: 16 October 2026).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5216" y="2259500"/>
            <a:ext cx="5449824" cy="603820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 dirty="0">
                <a:solidFill>
                  <a:srgbClr val="292259"/>
                </a:solidFill>
                <a:latin typeface="Aptos"/>
              </a:rPr>
              <a:t>Campion, M.A., Palmer, D.K. and Campion, J.E. (1997) ‘A review of structure in the selection interview’, </a:t>
            </a:r>
            <a:r>
              <a:rPr sz="1200" i="1" dirty="0">
                <a:solidFill>
                  <a:srgbClr val="292259"/>
                </a:solidFill>
                <a:latin typeface="Aptos"/>
              </a:rPr>
              <a:t>Personnel Psychology</a:t>
            </a:r>
            <a:r>
              <a:rPr sz="1200" i="0" dirty="0">
                <a:solidFill>
                  <a:srgbClr val="292259"/>
                </a:solidFill>
                <a:latin typeface="Aptos"/>
              </a:rPr>
              <a:t>, 50(3), pp. 655–702. Available at: https://doi.org/10.1111/j.1744-6570.1997.tb00709.x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85216" y="3329675"/>
            <a:ext cx="5449824" cy="803233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 dirty="0">
                <a:solidFill>
                  <a:srgbClr val="292259"/>
                </a:solidFill>
                <a:latin typeface="Aptos"/>
              </a:rPr>
              <a:t>Dai, W. and Chan, C.K.Y. (2026) ‘Shaping responsible GenAI use in research through AI literacy-oriented guidelines: insights from postgraduate students’, </a:t>
            </a:r>
            <a:r>
              <a:rPr sz="1200" i="1" dirty="0">
                <a:solidFill>
                  <a:srgbClr val="292259"/>
                </a:solidFill>
                <a:latin typeface="Aptos"/>
              </a:rPr>
              <a:t>International Journal of Educational Technology in Higher Education</a:t>
            </a:r>
            <a:r>
              <a:rPr sz="1200" i="0" dirty="0">
                <a:solidFill>
                  <a:srgbClr val="292259"/>
                </a:solidFill>
                <a:latin typeface="Aptos"/>
              </a:rPr>
              <a:t>, 23, article 33. Available at: https://doi.org/10.1186/s41239-026-00609-6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5216" y="4825892"/>
            <a:ext cx="5449824" cy="603820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1">
                <a:solidFill>
                  <a:srgbClr val="292259"/>
                </a:solidFill>
                <a:latin typeface="Aptos"/>
              </a:rPr>
              <a:t>Data Protection Act 2018</a:t>
            </a:r>
            <a:r>
              <a:rPr sz="1200" i="0">
                <a:solidFill>
                  <a:srgbClr val="292259"/>
                </a:solidFill>
                <a:latin typeface="Aptos"/>
              </a:rPr>
              <a:t>, c. 12. Available at: https://www.legislation.gov.uk/ukpga/2018/12/contents (Accessed: 16 October 2026).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85216" y="5606968"/>
            <a:ext cx="5449824" cy="404406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1">
                <a:solidFill>
                  <a:srgbClr val="292259"/>
                </a:solidFill>
                <a:latin typeface="Aptos"/>
              </a:rPr>
              <a:t>Equality Act 2010</a:t>
            </a:r>
            <a:r>
              <a:rPr sz="1200" i="0">
                <a:solidFill>
                  <a:srgbClr val="292259"/>
                </a:solidFill>
                <a:latin typeface="Aptos"/>
              </a:rPr>
              <a:t>, c. 15. Available at: https://www.legislation.gov.uk/ukpga/2010/15 (Accessed: 16 October 2026).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64224" y="1285692"/>
            <a:ext cx="5449824" cy="803233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Hornberger, M., Bewersdorff, A., Schiff, D.S. and Nerdel, C. (2025) ‘A multinational assessment of AI literacy among university students in Germany, the UK, and the US’, </a:t>
            </a:r>
            <a:r>
              <a:rPr sz="1200" i="1">
                <a:solidFill>
                  <a:srgbClr val="292259"/>
                </a:solidFill>
                <a:latin typeface="Aptos"/>
              </a:rPr>
              <a:t>Computers in Human Behavior: Artificial Humans</a:t>
            </a:r>
            <a:r>
              <a:rPr sz="1200" i="0">
                <a:solidFill>
                  <a:srgbClr val="292259"/>
                </a:solidFill>
                <a:latin typeface="Aptos"/>
              </a:rPr>
              <a:t>, 4, article 100132. Available at: https://doi.org/10.1016/j.chbah.2025.100132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2959901"/>
            <a:ext cx="5449824" cy="803233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Information Commissioner’s Office (ICO) (no date) </a:t>
            </a:r>
            <a:r>
              <a:rPr sz="1200" i="1">
                <a:solidFill>
                  <a:srgbClr val="292259"/>
                </a:solidFill>
                <a:latin typeface="Aptos"/>
              </a:rPr>
              <a:t>Employment practices and data protection: recruitment and selection</a:t>
            </a:r>
            <a:r>
              <a:rPr sz="1200" i="0">
                <a:solidFill>
                  <a:srgbClr val="292259"/>
                </a:solidFill>
                <a:latin typeface="Aptos"/>
              </a:rPr>
              <a:t>. Available at: https://ico.org.uk/for-organisations/uk-gdpr-guidance-and-resources/employment/recruitment-and-selection/ (Accessed: 16 October 2026).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64224" y="4480356"/>
            <a:ext cx="5449824" cy="603820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Jisc (2025) </a:t>
            </a:r>
            <a:r>
              <a:rPr sz="1200" i="1">
                <a:solidFill>
                  <a:srgbClr val="292259"/>
                </a:solidFill>
                <a:latin typeface="Aptos"/>
              </a:rPr>
              <a:t>Student perceptions of AI 2025</a:t>
            </a:r>
            <a:r>
              <a:rPr sz="1200" i="0">
                <a:solidFill>
                  <a:srgbClr val="292259"/>
                </a:solidFill>
                <a:latin typeface="Aptos"/>
              </a:rPr>
              <a:t>. Available at: https://www.jisc.ac.uk/reports/student-perceptions-of-ai-2025 (Accessed: 16 October 2026).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64224" y="5357323"/>
            <a:ext cx="5449824" cy="603820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Jisc (2026) </a:t>
            </a:r>
            <a:r>
              <a:rPr sz="1200" i="1">
                <a:solidFill>
                  <a:srgbClr val="292259"/>
                </a:solidFill>
                <a:latin typeface="Aptos"/>
              </a:rPr>
              <a:t>Understand AI basics for teaching and learning</a:t>
            </a:r>
            <a:r>
              <a:rPr sz="1200" i="0">
                <a:solidFill>
                  <a:srgbClr val="292259"/>
                </a:solidFill>
                <a:latin typeface="Aptos"/>
              </a:rPr>
              <a:t>. Available at: https://www.jisc.ac.uk/training/understand-ai-basics-for-teaching-and-learning (Accessed: 16 October 2026).</a:t>
            </a:r>
          </a:p>
        </p:txBody>
      </p:sp>
      <p:pic>
        <p:nvPicPr>
          <p:cNvPr id="20" name="Picture 19" descr="uwtsd_crest_only.png">
            <a:extLst>
              <a:ext uri="{FF2B5EF4-FFF2-40B4-BE49-F238E27FC236}">
                <a16:creationId xmlns:a16="http://schemas.microsoft.com/office/drawing/2014/main" id="{98CBF5EE-EB12-9D98-1835-745E62CCC5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77724"/>
          </a:xfrm>
          <a:prstGeom prst="rect">
            <a:avLst/>
          </a:prstGeom>
          <a:solidFill>
            <a:srgbClr val="2922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2267712" cy="77724"/>
          </a:xfrm>
          <a:prstGeom prst="rect">
            <a:avLst/>
          </a:prstGeom>
          <a:solidFill>
            <a:srgbClr val="F3399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2267712" y="0"/>
            <a:ext cx="1005840" cy="77724"/>
          </a:xfrm>
          <a:prstGeom prst="rect">
            <a:avLst/>
          </a:prstGeom>
          <a:solidFill>
            <a:srgbClr val="BEEB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566928" y="219456"/>
            <a:ext cx="7315200" cy="2286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sz="960" b="1">
                <a:solidFill>
                  <a:srgbClr val="292259"/>
                </a:solidFill>
                <a:latin typeface="Aptos"/>
              </a:rPr>
              <a:t>UWTSD | GRADUATE AI STRATEGIST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503152" y="201168"/>
            <a:ext cx="320040" cy="2743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sz="1400" b="1">
                <a:solidFill>
                  <a:srgbClr val="F33992"/>
                </a:solidFill>
                <a:latin typeface="Aptos"/>
              </a:rPr>
              <a:t>13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6928" y="594360"/>
            <a:ext cx="10789920" cy="43891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sz="2300" b="1">
                <a:solidFill>
                  <a:srgbClr val="292259"/>
                </a:solidFill>
                <a:latin typeface="Aptos"/>
              </a:rPr>
              <a:t>Academic and professional references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68192" y="696715"/>
            <a:ext cx="1607298" cy="16619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r>
              <a:rPr sz="1080" b="0" dirty="0">
                <a:solidFill>
                  <a:srgbClr val="58566B"/>
                </a:solidFill>
                <a:latin typeface="Aptos"/>
              </a:rPr>
              <a:t>|  2 of 2</a:t>
            </a:r>
          </a:p>
        </p:txBody>
      </p:sp>
      <p:sp>
        <p:nvSpPr>
          <p:cNvPr id="9" name="Rectangle 8"/>
          <p:cNvSpPr/>
          <p:nvPr/>
        </p:nvSpPr>
        <p:spPr>
          <a:xfrm>
            <a:off x="566928" y="1135627"/>
            <a:ext cx="11045952" cy="10972"/>
          </a:xfrm>
          <a:prstGeom prst="rect">
            <a:avLst/>
          </a:prstGeom>
          <a:solidFill>
            <a:srgbClr val="DDD9E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2800"/>
          </a:p>
        </p:txBody>
      </p:sp>
      <p:sp>
        <p:nvSpPr>
          <p:cNvPr id="10" name="TextBox 9"/>
          <p:cNvSpPr txBox="1"/>
          <p:nvPr/>
        </p:nvSpPr>
        <p:spPr>
          <a:xfrm>
            <a:off x="585216" y="1281931"/>
            <a:ext cx="5449824" cy="803233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 dirty="0">
                <a:solidFill>
                  <a:srgbClr val="292259"/>
                </a:solidFill>
                <a:latin typeface="Aptos"/>
              </a:rPr>
              <a:t>Kristof-Brown, A.L., Zimmerman, R.D. and Johnson, E.C. (2005) ‘Consequences of individuals’ fit at work: a meta-analysis of person–job, person–organization, person–group, and person–supervisor fit’, </a:t>
            </a:r>
            <a:r>
              <a:rPr sz="1200" i="1" dirty="0">
                <a:solidFill>
                  <a:srgbClr val="292259"/>
                </a:solidFill>
                <a:latin typeface="Aptos"/>
              </a:rPr>
              <a:t>Personnel Psychology</a:t>
            </a:r>
            <a:r>
              <a:rPr sz="1200" i="0" dirty="0">
                <a:solidFill>
                  <a:srgbClr val="292259"/>
                </a:solidFill>
                <a:latin typeface="Aptos"/>
              </a:rPr>
              <a:t>, 58(2), pp. 281–342. Available at: https://doi.org/10.1111/j.1744-6570.2005.00672.x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5216" y="2379951"/>
            <a:ext cx="5449824" cy="803233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Patterson, F., Ferguson, E. and Thomas, S. (2008) ‘Using job analysis to identify core and specific competencies: implications for selection and recruitment’, </a:t>
            </a:r>
            <a:r>
              <a:rPr sz="1200" i="1">
                <a:solidFill>
                  <a:srgbClr val="292259"/>
                </a:solidFill>
                <a:latin typeface="Aptos"/>
              </a:rPr>
              <a:t>Medical Education</a:t>
            </a:r>
            <a:r>
              <a:rPr sz="1200" i="0">
                <a:solidFill>
                  <a:srgbClr val="292259"/>
                </a:solidFill>
                <a:latin typeface="Aptos"/>
              </a:rPr>
              <a:t>, 42(12), pp. 1195–1204. Available at: https://doi.org/10.1111/j.1365-2923.2008.03174.x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85216" y="3333018"/>
            <a:ext cx="5449824" cy="803233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Quality Assurance Agency for Higher Education (QAA) (2026) </a:t>
            </a:r>
            <a:r>
              <a:rPr sz="1200" i="1">
                <a:solidFill>
                  <a:srgbClr val="292259"/>
                </a:solidFill>
                <a:latin typeface="Aptos"/>
              </a:rPr>
              <a:t>The perfect storm: AI, assessment and a sector under pressure</a:t>
            </a:r>
            <a:r>
              <a:rPr sz="1200" i="0">
                <a:solidFill>
                  <a:srgbClr val="292259"/>
                </a:solidFill>
                <a:latin typeface="Aptos"/>
              </a:rPr>
              <a:t>. Available at: https://www.qaa.ac.uk/news-events/policy-and-leadership/state-of-the-nation (Accessed: 16 October 2026).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85216" y="4202737"/>
            <a:ext cx="5449824" cy="1002647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Ravi, M., Kaur, K., Wright, C., Bawn, M. and Cutillo, L. (2025) ‘University staff and student perspectives on competent and ethical use of AI: uncovering similarities and divergences’, </a:t>
            </a:r>
            <a:r>
              <a:rPr sz="1200" i="1">
                <a:solidFill>
                  <a:srgbClr val="292259"/>
                </a:solidFill>
                <a:latin typeface="Aptos"/>
              </a:rPr>
              <a:t>International Journal of Educational Technology in Higher Education</a:t>
            </a:r>
            <a:r>
              <a:rPr sz="1200" i="0">
                <a:solidFill>
                  <a:srgbClr val="292259"/>
                </a:solidFill>
                <a:latin typeface="Aptos"/>
              </a:rPr>
              <a:t>, 22, article 55. Available at: https://doi.org/10.1186/s41239-025-00557-7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85216" y="5384106"/>
            <a:ext cx="5449824" cy="803233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Reed, J.M., Ferdig, R.E., Dodson, T.M., Gunstad, J. and Hughes, J.W. (2026) ‘AI literacy and scenario-based ethical judgment about generative AI among undergraduate students’, </a:t>
            </a:r>
            <a:r>
              <a:rPr sz="1200" i="1">
                <a:solidFill>
                  <a:srgbClr val="292259"/>
                </a:solidFill>
                <a:latin typeface="Aptos"/>
              </a:rPr>
              <a:t>Journal of Academic Ethics</a:t>
            </a:r>
            <a:r>
              <a:rPr sz="1200" i="0">
                <a:solidFill>
                  <a:srgbClr val="292259"/>
                </a:solidFill>
                <a:latin typeface="Aptos"/>
              </a:rPr>
              <a:t>, 24, article 82. Available at: https://doi.org/10.1007/s10805-026-09757-w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64224" y="1281931"/>
            <a:ext cx="5449824" cy="603820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 dirty="0">
                <a:solidFill>
                  <a:srgbClr val="292259"/>
                </a:solidFill>
                <a:latin typeface="Aptos"/>
              </a:rPr>
              <a:t>UK Visas and Immigration (2026) </a:t>
            </a:r>
            <a:r>
              <a:rPr sz="1200" i="1" dirty="0">
                <a:solidFill>
                  <a:srgbClr val="292259"/>
                </a:solidFill>
                <a:latin typeface="Aptos"/>
              </a:rPr>
              <a:t>Right to work checks: an employer’s guide</a:t>
            </a:r>
            <a:r>
              <a:rPr sz="1200" i="0" dirty="0">
                <a:solidFill>
                  <a:srgbClr val="292259"/>
                </a:solidFill>
                <a:latin typeface="Aptos"/>
              </a:rPr>
              <a:t>. Available at: https://www.gov.uk/government/publications/right-to-work-checks-employers-guide (Accessed: 16 October 2026).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2385293"/>
            <a:ext cx="5449824" cy="404406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University of Wales Trinity Saint David (UWTSD) (2026) </a:t>
            </a:r>
            <a:r>
              <a:rPr sz="1200" i="1">
                <a:solidFill>
                  <a:srgbClr val="292259"/>
                </a:solidFill>
                <a:latin typeface="Aptos"/>
              </a:rPr>
              <a:t>Current vacancies</a:t>
            </a:r>
            <a:r>
              <a:rPr sz="1200" i="0">
                <a:solidFill>
                  <a:srgbClr val="292259"/>
                </a:solidFill>
                <a:latin typeface="Aptos"/>
              </a:rPr>
              <a:t>. Available at: https://jobs.uwtsd.ac.uk/ (Accessed: 16 October 2026).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64224" y="3247820"/>
            <a:ext cx="5449824" cy="803233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Wiesner, W.H. and Cronshaw, S.F. (1988) ‘A meta-analytic investigation of the impact of interview format and degree of structure on the validity of the employment interview’, </a:t>
            </a:r>
            <a:r>
              <a:rPr sz="1200" i="1">
                <a:solidFill>
                  <a:srgbClr val="292259"/>
                </a:solidFill>
                <a:latin typeface="Aptos"/>
              </a:rPr>
              <a:t>Journal of Occupational Psychology</a:t>
            </a:r>
            <a:r>
              <a:rPr sz="1200" i="0">
                <a:solidFill>
                  <a:srgbClr val="292259"/>
                </a:solidFill>
                <a:latin typeface="Aptos"/>
              </a:rPr>
              <a:t>, 61(4), pp. 275–290. Available at: https://doi.org/10.1111/j.2044-8325.1988.tb00467.x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64224" y="4900064"/>
            <a:ext cx="5449824" cy="803233"/>
          </a:xfrm>
          <a:prstGeom prst="rect">
            <a:avLst/>
          </a:prstGeom>
          <a:noFill/>
        </p:spPr>
        <p:txBody>
          <a:bodyPr wrap="square" lIns="25400" tIns="12700" rIns="25400" bIns="0">
            <a:spAutoFit/>
          </a:bodyPr>
          <a:lstStyle/>
          <a:p>
            <a:pPr>
              <a:lnSpc>
                <a:spcPct val="108000"/>
              </a:lnSpc>
              <a:spcBef>
                <a:spcPts val="0"/>
              </a:spcBef>
              <a:spcAft>
                <a:spcPts val="0"/>
              </a:spcAft>
            </a:pPr>
            <a:r>
              <a:rPr sz="1200" i="0">
                <a:solidFill>
                  <a:srgbClr val="292259"/>
                </a:solidFill>
                <a:latin typeface="Aptos"/>
              </a:rPr>
              <a:t>Wingate, T.G., Bourdage, J.S. and Steel, P. (2025) ‘Evaluating interview criterion-related validity for distinct constructs: a meta-analysis’, </a:t>
            </a:r>
            <a:r>
              <a:rPr sz="1200" i="1">
                <a:solidFill>
                  <a:srgbClr val="292259"/>
                </a:solidFill>
                <a:latin typeface="Aptos"/>
              </a:rPr>
              <a:t>International Journal of Selection and Assessment</a:t>
            </a:r>
            <a:r>
              <a:rPr sz="1200" i="0">
                <a:solidFill>
                  <a:srgbClr val="292259"/>
                </a:solidFill>
                <a:latin typeface="Aptos"/>
              </a:rPr>
              <a:t>, 33(1), article e12494. Available at: https://doi.org/10.1111/ijsa.12494</a:t>
            </a:r>
          </a:p>
        </p:txBody>
      </p:sp>
      <p:pic>
        <p:nvPicPr>
          <p:cNvPr id="20" name="Picture 19" descr="uwtsd_crest_only.png">
            <a:extLst>
              <a:ext uri="{FF2B5EF4-FFF2-40B4-BE49-F238E27FC236}">
                <a16:creationId xmlns:a16="http://schemas.microsoft.com/office/drawing/2014/main" id="{EC668D28-2EC7-7F3F-9A51-E0D3205477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1343" y="6181344"/>
            <a:ext cx="310896" cy="40885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2482</Words>
  <Application>Microsoft Office PowerPoint</Application>
  <PresentationFormat>Widescreen</PresentationFormat>
  <Paragraphs>336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adrian neacsu</dc:creator>
  <cp:lastModifiedBy>adrian neacsu</cp:lastModifiedBy>
  <cp:revision>8</cp:revision>
  <dcterms:created xsi:type="dcterms:W3CDTF">2026-10-16T09:25:33Z</dcterms:created>
  <dcterms:modified xsi:type="dcterms:W3CDTF">2026-10-16T16:24:37Z</dcterms:modified>
</cp:coreProperties>
</file>