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6" r:id="rId2"/>
  </p:sldMasterIdLst>
  <p:notesMasterIdLst>
    <p:notesMasterId r:id="rId36"/>
  </p:notesMasterIdLst>
  <p:sldIdLst>
    <p:sldId id="256" r:id="rId3"/>
    <p:sldId id="257" r:id="rId4"/>
    <p:sldId id="258" r:id="rId5"/>
    <p:sldId id="259" r:id="rId6"/>
    <p:sldId id="260" r:id="rId7"/>
    <p:sldId id="261" r:id="rId8"/>
    <p:sldId id="262" r:id="rId9"/>
    <p:sldId id="263" r:id="rId10"/>
    <p:sldId id="264" r:id="rId11"/>
    <p:sldId id="275" r:id="rId12"/>
    <p:sldId id="274" r:id="rId13"/>
    <p:sldId id="265" r:id="rId14"/>
    <p:sldId id="269" r:id="rId15"/>
    <p:sldId id="266" r:id="rId16"/>
    <p:sldId id="267" r:id="rId17"/>
    <p:sldId id="270" r:id="rId18"/>
    <p:sldId id="271" r:id="rId19"/>
    <p:sldId id="272" r:id="rId20"/>
    <p:sldId id="283" r:id="rId21"/>
    <p:sldId id="276" r:id="rId22"/>
    <p:sldId id="292" r:id="rId23"/>
    <p:sldId id="278" r:id="rId24"/>
    <p:sldId id="279" r:id="rId25"/>
    <p:sldId id="280" r:id="rId26"/>
    <p:sldId id="281" r:id="rId27"/>
    <p:sldId id="282" r:id="rId28"/>
    <p:sldId id="284" r:id="rId29"/>
    <p:sldId id="285" r:id="rId30"/>
    <p:sldId id="286" r:id="rId31"/>
    <p:sldId id="287" r:id="rId32"/>
    <p:sldId id="290" r:id="rId33"/>
    <p:sldId id="291" r:id="rId34"/>
    <p:sldId id="293"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8458CA-1EFF-4C03-85C1-9E36DA6CB420}" type="doc">
      <dgm:prSet loTypeId="urn:microsoft.com/office/officeart/2005/8/layout/cycle5" loCatId="cycle" qsTypeId="urn:microsoft.com/office/officeart/2005/8/quickstyle/simple4" qsCatId="simple" csTypeId="urn:microsoft.com/office/officeart/2005/8/colors/colorful1#1" csCatId="colorful" phldr="1"/>
      <dgm:spPr/>
      <dgm:t>
        <a:bodyPr/>
        <a:lstStyle/>
        <a:p>
          <a:endParaRPr lang="en-US"/>
        </a:p>
      </dgm:t>
    </dgm:pt>
    <dgm:pt modelId="{DB34361D-46F7-4C2B-AB94-018AA910C639}">
      <dgm:prSet phldrT="[Text]"/>
      <dgm:spPr/>
      <dgm:t>
        <a:bodyPr/>
        <a:lstStyle/>
        <a:p>
          <a:r>
            <a:rPr lang="en-US" b="1" dirty="0" err="1" smtClean="0"/>
            <a:t>Organisational</a:t>
          </a:r>
          <a:r>
            <a:rPr lang="en-US" b="1" dirty="0" smtClean="0"/>
            <a:t> developments</a:t>
          </a:r>
        </a:p>
        <a:p>
          <a:r>
            <a:rPr lang="en-US" b="1" dirty="0" smtClean="0"/>
            <a:t>competencies</a:t>
          </a:r>
          <a:endParaRPr lang="en-US" b="1" dirty="0"/>
        </a:p>
      </dgm:t>
    </dgm:pt>
    <dgm:pt modelId="{9FB6F5DF-BBCD-4D34-BEDB-67FD809597CA}" type="parTrans" cxnId="{DEAA74E0-058D-4FA1-909C-1A38D31B0EEA}">
      <dgm:prSet/>
      <dgm:spPr/>
      <dgm:t>
        <a:bodyPr/>
        <a:lstStyle/>
        <a:p>
          <a:endParaRPr lang="en-US" b="1"/>
        </a:p>
      </dgm:t>
    </dgm:pt>
    <dgm:pt modelId="{50A54C2D-3C87-44C9-94DF-015276CAC370}" type="sibTrans" cxnId="{DEAA74E0-058D-4FA1-909C-1A38D31B0EEA}">
      <dgm:prSet/>
      <dgm:spPr/>
      <dgm:t>
        <a:bodyPr/>
        <a:lstStyle/>
        <a:p>
          <a:endParaRPr lang="en-US" b="1"/>
        </a:p>
      </dgm:t>
    </dgm:pt>
    <dgm:pt modelId="{8C7F5DA4-1E8F-41F2-B524-FDD88270DF41}">
      <dgm:prSet phldrT="[Text]"/>
      <dgm:spPr/>
      <dgm:t>
        <a:bodyPr/>
        <a:lstStyle/>
        <a:p>
          <a:r>
            <a:rPr lang="en-US" b="1" dirty="0" smtClean="0"/>
            <a:t>Work itself</a:t>
          </a:r>
        </a:p>
        <a:p>
          <a:r>
            <a:rPr lang="en-US" b="1" dirty="0" smtClean="0"/>
            <a:t>Demands of current post</a:t>
          </a:r>
          <a:endParaRPr lang="en-US" b="1" dirty="0"/>
        </a:p>
      </dgm:t>
    </dgm:pt>
    <dgm:pt modelId="{403F37B2-EAB1-464D-AE9A-07FEDE20096F}" type="parTrans" cxnId="{9F9C3DEF-EDCE-4C74-AFD6-7DFBF9CB343D}">
      <dgm:prSet/>
      <dgm:spPr/>
      <dgm:t>
        <a:bodyPr/>
        <a:lstStyle/>
        <a:p>
          <a:endParaRPr lang="en-US" b="1"/>
        </a:p>
      </dgm:t>
    </dgm:pt>
    <dgm:pt modelId="{F4AB6F83-E38B-428D-9E3F-7BCA3283222B}" type="sibTrans" cxnId="{9F9C3DEF-EDCE-4C74-AFD6-7DFBF9CB343D}">
      <dgm:prSet/>
      <dgm:spPr/>
      <dgm:t>
        <a:bodyPr/>
        <a:lstStyle/>
        <a:p>
          <a:endParaRPr lang="en-US" b="1"/>
        </a:p>
      </dgm:t>
    </dgm:pt>
    <dgm:pt modelId="{C22D2B61-1143-4A67-B2A3-B74890090AA4}">
      <dgm:prSet phldrT="[Text]"/>
      <dgm:spPr/>
      <dgm:t>
        <a:bodyPr/>
        <a:lstStyle/>
        <a:p>
          <a:r>
            <a:rPr lang="en-US" b="1" dirty="0" smtClean="0"/>
            <a:t>Reflection</a:t>
          </a:r>
        </a:p>
        <a:p>
          <a:r>
            <a:rPr lang="en-US" b="1" dirty="0" smtClean="0"/>
            <a:t>Aspiration/ dreams</a:t>
          </a:r>
          <a:endParaRPr lang="en-US" b="1" dirty="0"/>
        </a:p>
      </dgm:t>
    </dgm:pt>
    <dgm:pt modelId="{C5816D28-99C4-47A4-A1A4-B85419D50AEB}" type="parTrans" cxnId="{7F0748AF-6479-4828-B0D9-A3B89CFD1041}">
      <dgm:prSet/>
      <dgm:spPr/>
      <dgm:t>
        <a:bodyPr/>
        <a:lstStyle/>
        <a:p>
          <a:endParaRPr lang="en-US" b="1"/>
        </a:p>
      </dgm:t>
    </dgm:pt>
    <dgm:pt modelId="{7476891C-EB9B-41FF-BDD0-4C6F2738433A}" type="sibTrans" cxnId="{7F0748AF-6479-4828-B0D9-A3B89CFD1041}">
      <dgm:prSet/>
      <dgm:spPr/>
      <dgm:t>
        <a:bodyPr/>
        <a:lstStyle/>
        <a:p>
          <a:endParaRPr lang="en-US" b="1"/>
        </a:p>
      </dgm:t>
    </dgm:pt>
    <dgm:pt modelId="{517F3904-98B6-41AC-8987-3FF892B1C67B}">
      <dgm:prSet phldrT="[Text]"/>
      <dgm:spPr/>
      <dgm:t>
        <a:bodyPr/>
        <a:lstStyle/>
        <a:p>
          <a:r>
            <a:rPr lang="en-US" b="1" dirty="0" smtClean="0"/>
            <a:t>Feedback form others</a:t>
          </a:r>
          <a:endParaRPr lang="en-US" b="1" dirty="0"/>
        </a:p>
      </dgm:t>
    </dgm:pt>
    <dgm:pt modelId="{6E3E68C4-863B-456F-BB15-CE250D7B2D06}" type="parTrans" cxnId="{43F26F98-6760-4272-A821-668C2942BF36}">
      <dgm:prSet/>
      <dgm:spPr/>
      <dgm:t>
        <a:bodyPr/>
        <a:lstStyle/>
        <a:p>
          <a:endParaRPr lang="en-US" b="1"/>
        </a:p>
      </dgm:t>
    </dgm:pt>
    <dgm:pt modelId="{1617E8AB-5132-405D-805A-1FAD63A44EC1}" type="sibTrans" cxnId="{43F26F98-6760-4272-A821-668C2942BF36}">
      <dgm:prSet/>
      <dgm:spPr/>
      <dgm:t>
        <a:bodyPr/>
        <a:lstStyle/>
        <a:p>
          <a:endParaRPr lang="en-US" b="1"/>
        </a:p>
      </dgm:t>
    </dgm:pt>
    <dgm:pt modelId="{39640085-8DB4-440B-8F8E-525604A84912}" type="pres">
      <dgm:prSet presAssocID="{3C8458CA-1EFF-4C03-85C1-9E36DA6CB420}" presName="cycle" presStyleCnt="0">
        <dgm:presLayoutVars>
          <dgm:dir/>
          <dgm:resizeHandles val="exact"/>
        </dgm:presLayoutVars>
      </dgm:prSet>
      <dgm:spPr/>
      <dgm:t>
        <a:bodyPr/>
        <a:lstStyle/>
        <a:p>
          <a:endParaRPr lang="en-US"/>
        </a:p>
      </dgm:t>
    </dgm:pt>
    <dgm:pt modelId="{035F49AF-967C-426D-BC4E-FB248221295D}" type="pres">
      <dgm:prSet presAssocID="{DB34361D-46F7-4C2B-AB94-018AA910C639}" presName="node" presStyleLbl="node1" presStyleIdx="0" presStyleCnt="4">
        <dgm:presLayoutVars>
          <dgm:bulletEnabled val="1"/>
        </dgm:presLayoutVars>
      </dgm:prSet>
      <dgm:spPr/>
      <dgm:t>
        <a:bodyPr/>
        <a:lstStyle/>
        <a:p>
          <a:endParaRPr lang="en-US"/>
        </a:p>
      </dgm:t>
    </dgm:pt>
    <dgm:pt modelId="{6D5A8163-F231-4678-91F8-954F70EEBB2B}" type="pres">
      <dgm:prSet presAssocID="{DB34361D-46F7-4C2B-AB94-018AA910C639}" presName="spNode" presStyleCnt="0"/>
      <dgm:spPr/>
    </dgm:pt>
    <dgm:pt modelId="{257F7932-5C3B-4747-996F-DCB400B9630A}" type="pres">
      <dgm:prSet presAssocID="{50A54C2D-3C87-44C9-94DF-015276CAC370}" presName="sibTrans" presStyleLbl="sibTrans1D1" presStyleIdx="0" presStyleCnt="4"/>
      <dgm:spPr/>
      <dgm:t>
        <a:bodyPr/>
        <a:lstStyle/>
        <a:p>
          <a:endParaRPr lang="en-US"/>
        </a:p>
      </dgm:t>
    </dgm:pt>
    <dgm:pt modelId="{1B222742-3DE4-4C62-91C4-218CB7BE2D53}" type="pres">
      <dgm:prSet presAssocID="{8C7F5DA4-1E8F-41F2-B524-FDD88270DF41}" presName="node" presStyleLbl="node1" presStyleIdx="1" presStyleCnt="4">
        <dgm:presLayoutVars>
          <dgm:bulletEnabled val="1"/>
        </dgm:presLayoutVars>
      </dgm:prSet>
      <dgm:spPr/>
      <dgm:t>
        <a:bodyPr/>
        <a:lstStyle/>
        <a:p>
          <a:endParaRPr lang="en-US"/>
        </a:p>
      </dgm:t>
    </dgm:pt>
    <dgm:pt modelId="{FE066E5A-57D6-4A69-91A3-FAA6EB52CB17}" type="pres">
      <dgm:prSet presAssocID="{8C7F5DA4-1E8F-41F2-B524-FDD88270DF41}" presName="spNode" presStyleCnt="0"/>
      <dgm:spPr/>
    </dgm:pt>
    <dgm:pt modelId="{F1AB56EF-67C0-466F-8665-56AA1AAECF4B}" type="pres">
      <dgm:prSet presAssocID="{F4AB6F83-E38B-428D-9E3F-7BCA3283222B}" presName="sibTrans" presStyleLbl="sibTrans1D1" presStyleIdx="1" presStyleCnt="4"/>
      <dgm:spPr/>
      <dgm:t>
        <a:bodyPr/>
        <a:lstStyle/>
        <a:p>
          <a:endParaRPr lang="en-US"/>
        </a:p>
      </dgm:t>
    </dgm:pt>
    <dgm:pt modelId="{AC660E22-FA34-4C59-8781-9C30A58CCF6D}" type="pres">
      <dgm:prSet presAssocID="{C22D2B61-1143-4A67-B2A3-B74890090AA4}" presName="node" presStyleLbl="node1" presStyleIdx="2" presStyleCnt="4">
        <dgm:presLayoutVars>
          <dgm:bulletEnabled val="1"/>
        </dgm:presLayoutVars>
      </dgm:prSet>
      <dgm:spPr/>
      <dgm:t>
        <a:bodyPr/>
        <a:lstStyle/>
        <a:p>
          <a:endParaRPr lang="en-US"/>
        </a:p>
      </dgm:t>
    </dgm:pt>
    <dgm:pt modelId="{B0FE7072-9C32-4D5A-AA2E-C69A0475F60B}" type="pres">
      <dgm:prSet presAssocID="{C22D2B61-1143-4A67-B2A3-B74890090AA4}" presName="spNode" presStyleCnt="0"/>
      <dgm:spPr/>
    </dgm:pt>
    <dgm:pt modelId="{3D927E08-6759-423C-8DDE-9FA84A31F968}" type="pres">
      <dgm:prSet presAssocID="{7476891C-EB9B-41FF-BDD0-4C6F2738433A}" presName="sibTrans" presStyleLbl="sibTrans1D1" presStyleIdx="2" presStyleCnt="4"/>
      <dgm:spPr/>
      <dgm:t>
        <a:bodyPr/>
        <a:lstStyle/>
        <a:p>
          <a:endParaRPr lang="en-US"/>
        </a:p>
      </dgm:t>
    </dgm:pt>
    <dgm:pt modelId="{0F3D601A-BE00-4CA0-8FB8-9FED857B2985}" type="pres">
      <dgm:prSet presAssocID="{517F3904-98B6-41AC-8987-3FF892B1C67B}" presName="node" presStyleLbl="node1" presStyleIdx="3" presStyleCnt="4">
        <dgm:presLayoutVars>
          <dgm:bulletEnabled val="1"/>
        </dgm:presLayoutVars>
      </dgm:prSet>
      <dgm:spPr/>
      <dgm:t>
        <a:bodyPr/>
        <a:lstStyle/>
        <a:p>
          <a:endParaRPr lang="en-US"/>
        </a:p>
      </dgm:t>
    </dgm:pt>
    <dgm:pt modelId="{19DEDD6E-49E7-45C1-A4B3-657BEFA8E388}" type="pres">
      <dgm:prSet presAssocID="{517F3904-98B6-41AC-8987-3FF892B1C67B}" presName="spNode" presStyleCnt="0"/>
      <dgm:spPr/>
    </dgm:pt>
    <dgm:pt modelId="{CF7A029E-3E70-45E5-B9AD-6AA8CE7A84B5}" type="pres">
      <dgm:prSet presAssocID="{1617E8AB-5132-405D-805A-1FAD63A44EC1}" presName="sibTrans" presStyleLbl="sibTrans1D1" presStyleIdx="3" presStyleCnt="4"/>
      <dgm:spPr/>
      <dgm:t>
        <a:bodyPr/>
        <a:lstStyle/>
        <a:p>
          <a:endParaRPr lang="en-US"/>
        </a:p>
      </dgm:t>
    </dgm:pt>
  </dgm:ptLst>
  <dgm:cxnLst>
    <dgm:cxn modelId="{E6C277E7-B44B-40F4-BFB2-4C587CA561EA}" type="presOf" srcId="{F4AB6F83-E38B-428D-9E3F-7BCA3283222B}" destId="{F1AB56EF-67C0-466F-8665-56AA1AAECF4B}" srcOrd="0" destOrd="0" presId="urn:microsoft.com/office/officeart/2005/8/layout/cycle5"/>
    <dgm:cxn modelId="{4137D2FF-17BD-40D7-9FE7-9724A4E06BB2}" type="presOf" srcId="{3C8458CA-1EFF-4C03-85C1-9E36DA6CB420}" destId="{39640085-8DB4-440B-8F8E-525604A84912}" srcOrd="0" destOrd="0" presId="urn:microsoft.com/office/officeart/2005/8/layout/cycle5"/>
    <dgm:cxn modelId="{DEAA74E0-058D-4FA1-909C-1A38D31B0EEA}" srcId="{3C8458CA-1EFF-4C03-85C1-9E36DA6CB420}" destId="{DB34361D-46F7-4C2B-AB94-018AA910C639}" srcOrd="0" destOrd="0" parTransId="{9FB6F5DF-BBCD-4D34-BEDB-67FD809597CA}" sibTransId="{50A54C2D-3C87-44C9-94DF-015276CAC370}"/>
    <dgm:cxn modelId="{43F26F98-6760-4272-A821-668C2942BF36}" srcId="{3C8458CA-1EFF-4C03-85C1-9E36DA6CB420}" destId="{517F3904-98B6-41AC-8987-3FF892B1C67B}" srcOrd="3" destOrd="0" parTransId="{6E3E68C4-863B-456F-BB15-CE250D7B2D06}" sibTransId="{1617E8AB-5132-405D-805A-1FAD63A44EC1}"/>
    <dgm:cxn modelId="{424908B9-B96C-4CFD-BAD4-01D0F8BF6EF2}" type="presOf" srcId="{8C7F5DA4-1E8F-41F2-B524-FDD88270DF41}" destId="{1B222742-3DE4-4C62-91C4-218CB7BE2D53}" srcOrd="0" destOrd="0" presId="urn:microsoft.com/office/officeart/2005/8/layout/cycle5"/>
    <dgm:cxn modelId="{2DCB4AE9-4968-4950-9D5F-4F27DB680BBA}" type="presOf" srcId="{517F3904-98B6-41AC-8987-3FF892B1C67B}" destId="{0F3D601A-BE00-4CA0-8FB8-9FED857B2985}" srcOrd="0" destOrd="0" presId="urn:microsoft.com/office/officeart/2005/8/layout/cycle5"/>
    <dgm:cxn modelId="{FC96FD8A-C0E8-47FC-BA65-2A93C2314FEE}" type="presOf" srcId="{1617E8AB-5132-405D-805A-1FAD63A44EC1}" destId="{CF7A029E-3E70-45E5-B9AD-6AA8CE7A84B5}" srcOrd="0" destOrd="0" presId="urn:microsoft.com/office/officeart/2005/8/layout/cycle5"/>
    <dgm:cxn modelId="{9F9C3DEF-EDCE-4C74-AFD6-7DFBF9CB343D}" srcId="{3C8458CA-1EFF-4C03-85C1-9E36DA6CB420}" destId="{8C7F5DA4-1E8F-41F2-B524-FDD88270DF41}" srcOrd="1" destOrd="0" parTransId="{403F37B2-EAB1-464D-AE9A-07FEDE20096F}" sibTransId="{F4AB6F83-E38B-428D-9E3F-7BCA3283222B}"/>
    <dgm:cxn modelId="{7F0748AF-6479-4828-B0D9-A3B89CFD1041}" srcId="{3C8458CA-1EFF-4C03-85C1-9E36DA6CB420}" destId="{C22D2B61-1143-4A67-B2A3-B74890090AA4}" srcOrd="2" destOrd="0" parTransId="{C5816D28-99C4-47A4-A1A4-B85419D50AEB}" sibTransId="{7476891C-EB9B-41FF-BDD0-4C6F2738433A}"/>
    <dgm:cxn modelId="{9B407F9A-9320-4F20-B6A4-B49611BD2EC0}" type="presOf" srcId="{50A54C2D-3C87-44C9-94DF-015276CAC370}" destId="{257F7932-5C3B-4747-996F-DCB400B9630A}" srcOrd="0" destOrd="0" presId="urn:microsoft.com/office/officeart/2005/8/layout/cycle5"/>
    <dgm:cxn modelId="{BC8ECD62-8DD7-4B27-BF73-6E157417AEAF}" type="presOf" srcId="{DB34361D-46F7-4C2B-AB94-018AA910C639}" destId="{035F49AF-967C-426D-BC4E-FB248221295D}" srcOrd="0" destOrd="0" presId="urn:microsoft.com/office/officeart/2005/8/layout/cycle5"/>
    <dgm:cxn modelId="{F32304DC-AB1C-4D51-9644-17874C180311}" type="presOf" srcId="{C22D2B61-1143-4A67-B2A3-B74890090AA4}" destId="{AC660E22-FA34-4C59-8781-9C30A58CCF6D}" srcOrd="0" destOrd="0" presId="urn:microsoft.com/office/officeart/2005/8/layout/cycle5"/>
    <dgm:cxn modelId="{5F6A0684-F5BB-43F3-A1CA-876FDFA2F8EA}" type="presOf" srcId="{7476891C-EB9B-41FF-BDD0-4C6F2738433A}" destId="{3D927E08-6759-423C-8DDE-9FA84A31F968}" srcOrd="0" destOrd="0" presId="urn:microsoft.com/office/officeart/2005/8/layout/cycle5"/>
    <dgm:cxn modelId="{7DDF4DA4-389C-4693-9696-75093F192A54}" type="presParOf" srcId="{39640085-8DB4-440B-8F8E-525604A84912}" destId="{035F49AF-967C-426D-BC4E-FB248221295D}" srcOrd="0" destOrd="0" presId="urn:microsoft.com/office/officeart/2005/8/layout/cycle5"/>
    <dgm:cxn modelId="{1027B3CA-958D-4E3A-AB32-7F4FD4A2772D}" type="presParOf" srcId="{39640085-8DB4-440B-8F8E-525604A84912}" destId="{6D5A8163-F231-4678-91F8-954F70EEBB2B}" srcOrd="1" destOrd="0" presId="urn:microsoft.com/office/officeart/2005/8/layout/cycle5"/>
    <dgm:cxn modelId="{0C597A7E-E4C0-44FA-A93D-304D87A31105}" type="presParOf" srcId="{39640085-8DB4-440B-8F8E-525604A84912}" destId="{257F7932-5C3B-4747-996F-DCB400B9630A}" srcOrd="2" destOrd="0" presId="urn:microsoft.com/office/officeart/2005/8/layout/cycle5"/>
    <dgm:cxn modelId="{663C24A9-AAB5-4283-872C-CCD25F973382}" type="presParOf" srcId="{39640085-8DB4-440B-8F8E-525604A84912}" destId="{1B222742-3DE4-4C62-91C4-218CB7BE2D53}" srcOrd="3" destOrd="0" presId="urn:microsoft.com/office/officeart/2005/8/layout/cycle5"/>
    <dgm:cxn modelId="{1D0D7C8B-6EDC-431E-918B-0D195A3A83DB}" type="presParOf" srcId="{39640085-8DB4-440B-8F8E-525604A84912}" destId="{FE066E5A-57D6-4A69-91A3-FAA6EB52CB17}" srcOrd="4" destOrd="0" presId="urn:microsoft.com/office/officeart/2005/8/layout/cycle5"/>
    <dgm:cxn modelId="{C78B2C06-1E7E-46CD-A1A6-3CB8B3E7FFC9}" type="presParOf" srcId="{39640085-8DB4-440B-8F8E-525604A84912}" destId="{F1AB56EF-67C0-466F-8665-56AA1AAECF4B}" srcOrd="5" destOrd="0" presId="urn:microsoft.com/office/officeart/2005/8/layout/cycle5"/>
    <dgm:cxn modelId="{5EE2BF13-3950-42EE-9C54-08204A85BC5E}" type="presParOf" srcId="{39640085-8DB4-440B-8F8E-525604A84912}" destId="{AC660E22-FA34-4C59-8781-9C30A58CCF6D}" srcOrd="6" destOrd="0" presId="urn:microsoft.com/office/officeart/2005/8/layout/cycle5"/>
    <dgm:cxn modelId="{2FEB0B4A-274E-4377-B7E9-F30C663AFE53}" type="presParOf" srcId="{39640085-8DB4-440B-8F8E-525604A84912}" destId="{B0FE7072-9C32-4D5A-AA2E-C69A0475F60B}" srcOrd="7" destOrd="0" presId="urn:microsoft.com/office/officeart/2005/8/layout/cycle5"/>
    <dgm:cxn modelId="{94CC8AA7-5C2E-492A-BF82-C8AA772BE03B}" type="presParOf" srcId="{39640085-8DB4-440B-8F8E-525604A84912}" destId="{3D927E08-6759-423C-8DDE-9FA84A31F968}" srcOrd="8" destOrd="0" presId="urn:microsoft.com/office/officeart/2005/8/layout/cycle5"/>
    <dgm:cxn modelId="{E6360CC1-7ACB-4520-B041-E3D1C6D68767}" type="presParOf" srcId="{39640085-8DB4-440B-8F8E-525604A84912}" destId="{0F3D601A-BE00-4CA0-8FB8-9FED857B2985}" srcOrd="9" destOrd="0" presId="urn:microsoft.com/office/officeart/2005/8/layout/cycle5"/>
    <dgm:cxn modelId="{9A8E6368-BD0C-4BE9-B835-762F10B26BFC}" type="presParOf" srcId="{39640085-8DB4-440B-8F8E-525604A84912}" destId="{19DEDD6E-49E7-45C1-A4B3-657BEFA8E388}" srcOrd="10" destOrd="0" presId="urn:microsoft.com/office/officeart/2005/8/layout/cycle5"/>
    <dgm:cxn modelId="{7188DC72-E3A1-4F7A-AB28-BB5170321CD2}" type="presParOf" srcId="{39640085-8DB4-440B-8F8E-525604A84912}" destId="{CF7A029E-3E70-45E5-B9AD-6AA8CE7A84B5}"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F1BDDF-31ED-4401-91BA-2BEE6B21984D}" type="doc">
      <dgm:prSet loTypeId="urn:microsoft.com/office/officeart/2005/8/layout/cycle5" loCatId="cycle" qsTypeId="urn:microsoft.com/office/officeart/2005/8/quickstyle/simple3" qsCatId="simple" csTypeId="urn:microsoft.com/office/officeart/2005/8/colors/accent1_5" csCatId="accent1" phldr="1"/>
      <dgm:spPr/>
      <dgm:t>
        <a:bodyPr/>
        <a:lstStyle/>
        <a:p>
          <a:endParaRPr lang="en-US"/>
        </a:p>
      </dgm:t>
    </dgm:pt>
    <dgm:pt modelId="{6D1A3C55-45DB-477E-9460-FE04B6AEECDF}">
      <dgm:prSet phldrT="[Text]"/>
      <dgm:spPr/>
      <dgm:t>
        <a:bodyPr/>
        <a:lstStyle/>
        <a:p>
          <a:r>
            <a:rPr lang="en-US" b="1" dirty="0" smtClean="0"/>
            <a:t>Activist/ Experience</a:t>
          </a:r>
          <a:endParaRPr lang="en-US" b="1" dirty="0"/>
        </a:p>
      </dgm:t>
    </dgm:pt>
    <dgm:pt modelId="{31565069-1280-4DA2-832F-C8662B71EFFC}" type="parTrans" cxnId="{07DE4DE5-3C0D-42ED-BBB1-30F697C016FA}">
      <dgm:prSet/>
      <dgm:spPr/>
      <dgm:t>
        <a:bodyPr/>
        <a:lstStyle/>
        <a:p>
          <a:endParaRPr lang="en-US" b="1"/>
        </a:p>
      </dgm:t>
    </dgm:pt>
    <dgm:pt modelId="{2827C088-CDD9-4045-A200-12E2CAF35A62}" type="sibTrans" cxnId="{07DE4DE5-3C0D-42ED-BBB1-30F697C016FA}">
      <dgm:prSet/>
      <dgm:spPr/>
      <dgm:t>
        <a:bodyPr/>
        <a:lstStyle/>
        <a:p>
          <a:endParaRPr lang="en-US" b="1"/>
        </a:p>
      </dgm:t>
    </dgm:pt>
    <dgm:pt modelId="{155C0AE7-28B7-4840-B03B-10B0B8FF5E0F}">
      <dgm:prSet phldrT="[Text]"/>
      <dgm:spPr/>
      <dgm:t>
        <a:bodyPr/>
        <a:lstStyle/>
        <a:p>
          <a:r>
            <a:rPr lang="en-US" b="1" dirty="0" smtClean="0"/>
            <a:t>Reflector/ Reflection and review of experience</a:t>
          </a:r>
          <a:endParaRPr lang="en-US" b="1" dirty="0"/>
        </a:p>
      </dgm:t>
    </dgm:pt>
    <dgm:pt modelId="{CB26BEF5-39D2-4F20-8CC4-99C5047B1DBB}" type="parTrans" cxnId="{718683D9-3AA5-49B0-8450-2E64C106AE5C}">
      <dgm:prSet/>
      <dgm:spPr/>
      <dgm:t>
        <a:bodyPr/>
        <a:lstStyle/>
        <a:p>
          <a:endParaRPr lang="en-US" b="1"/>
        </a:p>
      </dgm:t>
    </dgm:pt>
    <dgm:pt modelId="{9EC7DE74-AC0A-4AC5-A28E-F73E6DBBF206}" type="sibTrans" cxnId="{718683D9-3AA5-49B0-8450-2E64C106AE5C}">
      <dgm:prSet/>
      <dgm:spPr/>
      <dgm:t>
        <a:bodyPr/>
        <a:lstStyle/>
        <a:p>
          <a:endParaRPr lang="en-US" b="1"/>
        </a:p>
      </dgm:t>
    </dgm:pt>
    <dgm:pt modelId="{68694133-C85E-4870-B95B-BE438A39ED85}">
      <dgm:prSet phldrT="[Text]"/>
      <dgm:spPr/>
      <dgm:t>
        <a:bodyPr/>
        <a:lstStyle/>
        <a:p>
          <a:r>
            <a:rPr lang="en-US" b="1" dirty="0" smtClean="0"/>
            <a:t>Theorist/ conclusions</a:t>
          </a:r>
          <a:endParaRPr lang="en-US" b="1" dirty="0"/>
        </a:p>
      </dgm:t>
    </dgm:pt>
    <dgm:pt modelId="{971FE207-432C-446A-9D31-F6F1A120F4FF}" type="parTrans" cxnId="{8104D9AA-6E2A-4974-A6DB-5BB3502F4803}">
      <dgm:prSet/>
      <dgm:spPr/>
      <dgm:t>
        <a:bodyPr/>
        <a:lstStyle/>
        <a:p>
          <a:endParaRPr lang="en-US" b="1"/>
        </a:p>
      </dgm:t>
    </dgm:pt>
    <dgm:pt modelId="{2BD30337-07F9-4540-A835-5BE6BA21393E}" type="sibTrans" cxnId="{8104D9AA-6E2A-4974-A6DB-5BB3502F4803}">
      <dgm:prSet/>
      <dgm:spPr/>
      <dgm:t>
        <a:bodyPr/>
        <a:lstStyle/>
        <a:p>
          <a:endParaRPr lang="en-US" b="1"/>
        </a:p>
      </dgm:t>
    </dgm:pt>
    <dgm:pt modelId="{E4663352-D921-4C40-8DE1-DD77D60A0DAD}">
      <dgm:prSet phldrT="[Text]"/>
      <dgm:spPr/>
      <dgm:t>
        <a:bodyPr/>
        <a:lstStyle/>
        <a:p>
          <a:r>
            <a:rPr lang="en-US" b="1" dirty="0" smtClean="0"/>
            <a:t>Pragmatist/ planning</a:t>
          </a:r>
          <a:endParaRPr lang="en-US" b="1" dirty="0"/>
        </a:p>
      </dgm:t>
    </dgm:pt>
    <dgm:pt modelId="{9417FB98-BD19-4CD8-8988-AABFACBD5914}" type="parTrans" cxnId="{3856A9B1-8D12-40EE-91BB-418BC81012FB}">
      <dgm:prSet/>
      <dgm:spPr/>
      <dgm:t>
        <a:bodyPr/>
        <a:lstStyle/>
        <a:p>
          <a:endParaRPr lang="en-US" b="1"/>
        </a:p>
      </dgm:t>
    </dgm:pt>
    <dgm:pt modelId="{0A063C62-9B1B-4D3C-B3F1-975B74F1484F}" type="sibTrans" cxnId="{3856A9B1-8D12-40EE-91BB-418BC81012FB}">
      <dgm:prSet/>
      <dgm:spPr/>
      <dgm:t>
        <a:bodyPr/>
        <a:lstStyle/>
        <a:p>
          <a:endParaRPr lang="en-US" b="1"/>
        </a:p>
      </dgm:t>
    </dgm:pt>
    <dgm:pt modelId="{E7BF9AAB-2F95-41E8-B486-4791177991EC}" type="pres">
      <dgm:prSet presAssocID="{E4F1BDDF-31ED-4401-91BA-2BEE6B21984D}" presName="cycle" presStyleCnt="0">
        <dgm:presLayoutVars>
          <dgm:dir/>
          <dgm:resizeHandles val="exact"/>
        </dgm:presLayoutVars>
      </dgm:prSet>
      <dgm:spPr/>
      <dgm:t>
        <a:bodyPr/>
        <a:lstStyle/>
        <a:p>
          <a:endParaRPr lang="en-US"/>
        </a:p>
      </dgm:t>
    </dgm:pt>
    <dgm:pt modelId="{DEAA8C01-D967-4814-9DEE-51A2D5093AC0}" type="pres">
      <dgm:prSet presAssocID="{6D1A3C55-45DB-477E-9460-FE04B6AEECDF}" presName="node" presStyleLbl="node1" presStyleIdx="0" presStyleCnt="4">
        <dgm:presLayoutVars>
          <dgm:bulletEnabled val="1"/>
        </dgm:presLayoutVars>
      </dgm:prSet>
      <dgm:spPr/>
      <dgm:t>
        <a:bodyPr/>
        <a:lstStyle/>
        <a:p>
          <a:endParaRPr lang="en-US"/>
        </a:p>
      </dgm:t>
    </dgm:pt>
    <dgm:pt modelId="{23F05768-C594-49C1-A7F8-9C4AFC57ABE0}" type="pres">
      <dgm:prSet presAssocID="{6D1A3C55-45DB-477E-9460-FE04B6AEECDF}" presName="spNode" presStyleCnt="0"/>
      <dgm:spPr/>
    </dgm:pt>
    <dgm:pt modelId="{F0CC3C1D-93AF-45D6-A9CA-326A3D146177}" type="pres">
      <dgm:prSet presAssocID="{2827C088-CDD9-4045-A200-12E2CAF35A62}" presName="sibTrans" presStyleLbl="sibTrans1D1" presStyleIdx="0" presStyleCnt="4"/>
      <dgm:spPr/>
      <dgm:t>
        <a:bodyPr/>
        <a:lstStyle/>
        <a:p>
          <a:endParaRPr lang="en-US"/>
        </a:p>
      </dgm:t>
    </dgm:pt>
    <dgm:pt modelId="{7AA505DE-1D49-45EB-8F48-60924F1C3EF5}" type="pres">
      <dgm:prSet presAssocID="{155C0AE7-28B7-4840-B03B-10B0B8FF5E0F}" presName="node" presStyleLbl="node1" presStyleIdx="1" presStyleCnt="4">
        <dgm:presLayoutVars>
          <dgm:bulletEnabled val="1"/>
        </dgm:presLayoutVars>
      </dgm:prSet>
      <dgm:spPr/>
      <dgm:t>
        <a:bodyPr/>
        <a:lstStyle/>
        <a:p>
          <a:endParaRPr lang="en-US"/>
        </a:p>
      </dgm:t>
    </dgm:pt>
    <dgm:pt modelId="{5FF7B182-3662-4558-83DB-140C96884DF1}" type="pres">
      <dgm:prSet presAssocID="{155C0AE7-28B7-4840-B03B-10B0B8FF5E0F}" presName="spNode" presStyleCnt="0"/>
      <dgm:spPr/>
    </dgm:pt>
    <dgm:pt modelId="{93AA154C-ABAA-487F-A328-370AC9661962}" type="pres">
      <dgm:prSet presAssocID="{9EC7DE74-AC0A-4AC5-A28E-F73E6DBBF206}" presName="sibTrans" presStyleLbl="sibTrans1D1" presStyleIdx="1" presStyleCnt="4"/>
      <dgm:spPr/>
      <dgm:t>
        <a:bodyPr/>
        <a:lstStyle/>
        <a:p>
          <a:endParaRPr lang="en-US"/>
        </a:p>
      </dgm:t>
    </dgm:pt>
    <dgm:pt modelId="{9ADCCB40-C278-4CFB-A50C-706E67693CB3}" type="pres">
      <dgm:prSet presAssocID="{68694133-C85E-4870-B95B-BE438A39ED85}" presName="node" presStyleLbl="node1" presStyleIdx="2" presStyleCnt="4">
        <dgm:presLayoutVars>
          <dgm:bulletEnabled val="1"/>
        </dgm:presLayoutVars>
      </dgm:prSet>
      <dgm:spPr/>
      <dgm:t>
        <a:bodyPr/>
        <a:lstStyle/>
        <a:p>
          <a:endParaRPr lang="en-US"/>
        </a:p>
      </dgm:t>
    </dgm:pt>
    <dgm:pt modelId="{5AC90D5F-A9CD-41EE-838A-55905B7A3C25}" type="pres">
      <dgm:prSet presAssocID="{68694133-C85E-4870-B95B-BE438A39ED85}" presName="spNode" presStyleCnt="0"/>
      <dgm:spPr/>
    </dgm:pt>
    <dgm:pt modelId="{43C64844-FCF5-4BE4-8A16-4ADD5C117C73}" type="pres">
      <dgm:prSet presAssocID="{2BD30337-07F9-4540-A835-5BE6BA21393E}" presName="sibTrans" presStyleLbl="sibTrans1D1" presStyleIdx="2" presStyleCnt="4"/>
      <dgm:spPr/>
      <dgm:t>
        <a:bodyPr/>
        <a:lstStyle/>
        <a:p>
          <a:endParaRPr lang="en-US"/>
        </a:p>
      </dgm:t>
    </dgm:pt>
    <dgm:pt modelId="{A2054719-0092-49FE-A36A-C9F0D4D57BAD}" type="pres">
      <dgm:prSet presAssocID="{E4663352-D921-4C40-8DE1-DD77D60A0DAD}" presName="node" presStyleLbl="node1" presStyleIdx="3" presStyleCnt="4">
        <dgm:presLayoutVars>
          <dgm:bulletEnabled val="1"/>
        </dgm:presLayoutVars>
      </dgm:prSet>
      <dgm:spPr/>
      <dgm:t>
        <a:bodyPr/>
        <a:lstStyle/>
        <a:p>
          <a:endParaRPr lang="en-US"/>
        </a:p>
      </dgm:t>
    </dgm:pt>
    <dgm:pt modelId="{0F21F93D-7F8A-43D2-88EC-2271438EF018}" type="pres">
      <dgm:prSet presAssocID="{E4663352-D921-4C40-8DE1-DD77D60A0DAD}" presName="spNode" presStyleCnt="0"/>
      <dgm:spPr/>
    </dgm:pt>
    <dgm:pt modelId="{A2DB3A88-871F-461C-ABB5-8F01F98FDAFF}" type="pres">
      <dgm:prSet presAssocID="{0A063C62-9B1B-4D3C-B3F1-975B74F1484F}" presName="sibTrans" presStyleLbl="sibTrans1D1" presStyleIdx="3" presStyleCnt="4"/>
      <dgm:spPr/>
      <dgm:t>
        <a:bodyPr/>
        <a:lstStyle/>
        <a:p>
          <a:endParaRPr lang="en-US"/>
        </a:p>
      </dgm:t>
    </dgm:pt>
  </dgm:ptLst>
  <dgm:cxnLst>
    <dgm:cxn modelId="{07DE4DE5-3C0D-42ED-BBB1-30F697C016FA}" srcId="{E4F1BDDF-31ED-4401-91BA-2BEE6B21984D}" destId="{6D1A3C55-45DB-477E-9460-FE04B6AEECDF}" srcOrd="0" destOrd="0" parTransId="{31565069-1280-4DA2-832F-C8662B71EFFC}" sibTransId="{2827C088-CDD9-4045-A200-12E2CAF35A62}"/>
    <dgm:cxn modelId="{8104D9AA-6E2A-4974-A6DB-5BB3502F4803}" srcId="{E4F1BDDF-31ED-4401-91BA-2BEE6B21984D}" destId="{68694133-C85E-4870-B95B-BE438A39ED85}" srcOrd="2" destOrd="0" parTransId="{971FE207-432C-446A-9D31-F6F1A120F4FF}" sibTransId="{2BD30337-07F9-4540-A835-5BE6BA21393E}"/>
    <dgm:cxn modelId="{F2A7F65F-D0E7-4E9B-B446-1917FE9692B6}" type="presOf" srcId="{9EC7DE74-AC0A-4AC5-A28E-F73E6DBBF206}" destId="{93AA154C-ABAA-487F-A328-370AC9661962}" srcOrd="0" destOrd="0" presId="urn:microsoft.com/office/officeart/2005/8/layout/cycle5"/>
    <dgm:cxn modelId="{458A8442-FD63-4FDE-B6B5-27E49E8844C1}" type="presOf" srcId="{E4663352-D921-4C40-8DE1-DD77D60A0DAD}" destId="{A2054719-0092-49FE-A36A-C9F0D4D57BAD}" srcOrd="0" destOrd="0" presId="urn:microsoft.com/office/officeart/2005/8/layout/cycle5"/>
    <dgm:cxn modelId="{718683D9-3AA5-49B0-8450-2E64C106AE5C}" srcId="{E4F1BDDF-31ED-4401-91BA-2BEE6B21984D}" destId="{155C0AE7-28B7-4840-B03B-10B0B8FF5E0F}" srcOrd="1" destOrd="0" parTransId="{CB26BEF5-39D2-4F20-8CC4-99C5047B1DBB}" sibTransId="{9EC7DE74-AC0A-4AC5-A28E-F73E6DBBF206}"/>
    <dgm:cxn modelId="{BB946CEB-36AB-49AB-ADF2-0FF02CFFDF3B}" type="presOf" srcId="{E4F1BDDF-31ED-4401-91BA-2BEE6B21984D}" destId="{E7BF9AAB-2F95-41E8-B486-4791177991EC}" srcOrd="0" destOrd="0" presId="urn:microsoft.com/office/officeart/2005/8/layout/cycle5"/>
    <dgm:cxn modelId="{60BFF3FA-F15E-4325-9DB7-00F495D7A5C8}" type="presOf" srcId="{2827C088-CDD9-4045-A200-12E2CAF35A62}" destId="{F0CC3C1D-93AF-45D6-A9CA-326A3D146177}" srcOrd="0" destOrd="0" presId="urn:microsoft.com/office/officeart/2005/8/layout/cycle5"/>
    <dgm:cxn modelId="{BF7CE8BC-282E-447F-8736-EC74D55B7624}" type="presOf" srcId="{68694133-C85E-4870-B95B-BE438A39ED85}" destId="{9ADCCB40-C278-4CFB-A50C-706E67693CB3}" srcOrd="0" destOrd="0" presId="urn:microsoft.com/office/officeart/2005/8/layout/cycle5"/>
    <dgm:cxn modelId="{950B9FF4-9549-4C90-A1B5-D0B1CEC68C8E}" type="presOf" srcId="{6D1A3C55-45DB-477E-9460-FE04B6AEECDF}" destId="{DEAA8C01-D967-4814-9DEE-51A2D5093AC0}" srcOrd="0" destOrd="0" presId="urn:microsoft.com/office/officeart/2005/8/layout/cycle5"/>
    <dgm:cxn modelId="{67BCA4D5-9E48-41D1-9FFC-687F3B7E11F9}" type="presOf" srcId="{0A063C62-9B1B-4D3C-B3F1-975B74F1484F}" destId="{A2DB3A88-871F-461C-ABB5-8F01F98FDAFF}" srcOrd="0" destOrd="0" presId="urn:microsoft.com/office/officeart/2005/8/layout/cycle5"/>
    <dgm:cxn modelId="{BE5FD68D-8E27-4EF6-BB01-76989430BFE6}" type="presOf" srcId="{155C0AE7-28B7-4840-B03B-10B0B8FF5E0F}" destId="{7AA505DE-1D49-45EB-8F48-60924F1C3EF5}" srcOrd="0" destOrd="0" presId="urn:microsoft.com/office/officeart/2005/8/layout/cycle5"/>
    <dgm:cxn modelId="{3856A9B1-8D12-40EE-91BB-418BC81012FB}" srcId="{E4F1BDDF-31ED-4401-91BA-2BEE6B21984D}" destId="{E4663352-D921-4C40-8DE1-DD77D60A0DAD}" srcOrd="3" destOrd="0" parTransId="{9417FB98-BD19-4CD8-8988-AABFACBD5914}" sibTransId="{0A063C62-9B1B-4D3C-B3F1-975B74F1484F}"/>
    <dgm:cxn modelId="{0A674CF6-885E-4934-9BB8-D087B83B997D}" type="presOf" srcId="{2BD30337-07F9-4540-A835-5BE6BA21393E}" destId="{43C64844-FCF5-4BE4-8A16-4ADD5C117C73}" srcOrd="0" destOrd="0" presId="urn:microsoft.com/office/officeart/2005/8/layout/cycle5"/>
    <dgm:cxn modelId="{F460882B-F13A-490D-AA4A-B097C0742F93}" type="presParOf" srcId="{E7BF9AAB-2F95-41E8-B486-4791177991EC}" destId="{DEAA8C01-D967-4814-9DEE-51A2D5093AC0}" srcOrd="0" destOrd="0" presId="urn:microsoft.com/office/officeart/2005/8/layout/cycle5"/>
    <dgm:cxn modelId="{30BC826C-1675-4778-AA7D-FABA7C219071}" type="presParOf" srcId="{E7BF9AAB-2F95-41E8-B486-4791177991EC}" destId="{23F05768-C594-49C1-A7F8-9C4AFC57ABE0}" srcOrd="1" destOrd="0" presId="urn:microsoft.com/office/officeart/2005/8/layout/cycle5"/>
    <dgm:cxn modelId="{9D8F9365-8B08-412B-8692-DBB554668034}" type="presParOf" srcId="{E7BF9AAB-2F95-41E8-B486-4791177991EC}" destId="{F0CC3C1D-93AF-45D6-A9CA-326A3D146177}" srcOrd="2" destOrd="0" presId="urn:microsoft.com/office/officeart/2005/8/layout/cycle5"/>
    <dgm:cxn modelId="{BC4A1E78-A651-43FD-A07A-7DC2001AE6CE}" type="presParOf" srcId="{E7BF9AAB-2F95-41E8-B486-4791177991EC}" destId="{7AA505DE-1D49-45EB-8F48-60924F1C3EF5}" srcOrd="3" destOrd="0" presId="urn:microsoft.com/office/officeart/2005/8/layout/cycle5"/>
    <dgm:cxn modelId="{A66A21C7-16E3-4F7A-BBF1-6057F2299CC8}" type="presParOf" srcId="{E7BF9AAB-2F95-41E8-B486-4791177991EC}" destId="{5FF7B182-3662-4558-83DB-140C96884DF1}" srcOrd="4" destOrd="0" presId="urn:microsoft.com/office/officeart/2005/8/layout/cycle5"/>
    <dgm:cxn modelId="{D4B6692A-88DF-4018-9105-767308B94F16}" type="presParOf" srcId="{E7BF9AAB-2F95-41E8-B486-4791177991EC}" destId="{93AA154C-ABAA-487F-A328-370AC9661962}" srcOrd="5" destOrd="0" presId="urn:microsoft.com/office/officeart/2005/8/layout/cycle5"/>
    <dgm:cxn modelId="{2230868C-6F45-4AAD-98D8-2FA992ED792D}" type="presParOf" srcId="{E7BF9AAB-2F95-41E8-B486-4791177991EC}" destId="{9ADCCB40-C278-4CFB-A50C-706E67693CB3}" srcOrd="6" destOrd="0" presId="urn:microsoft.com/office/officeart/2005/8/layout/cycle5"/>
    <dgm:cxn modelId="{0DC9D982-CE5E-4155-84F9-57F34A34A2E3}" type="presParOf" srcId="{E7BF9AAB-2F95-41E8-B486-4791177991EC}" destId="{5AC90D5F-A9CD-41EE-838A-55905B7A3C25}" srcOrd="7" destOrd="0" presId="urn:microsoft.com/office/officeart/2005/8/layout/cycle5"/>
    <dgm:cxn modelId="{8BB0B627-D94E-4400-AADF-75A9E6436D33}" type="presParOf" srcId="{E7BF9AAB-2F95-41E8-B486-4791177991EC}" destId="{43C64844-FCF5-4BE4-8A16-4ADD5C117C73}" srcOrd="8" destOrd="0" presId="urn:microsoft.com/office/officeart/2005/8/layout/cycle5"/>
    <dgm:cxn modelId="{EB9E6BA0-3B1C-4F5C-B026-8355E3EB04D4}" type="presParOf" srcId="{E7BF9AAB-2F95-41E8-B486-4791177991EC}" destId="{A2054719-0092-49FE-A36A-C9F0D4D57BAD}" srcOrd="9" destOrd="0" presId="urn:microsoft.com/office/officeart/2005/8/layout/cycle5"/>
    <dgm:cxn modelId="{B5E94C5F-75A0-4B45-AA4F-D3DDDD87E4A3}" type="presParOf" srcId="{E7BF9AAB-2F95-41E8-B486-4791177991EC}" destId="{0F21F93D-7F8A-43D2-88EC-2271438EF018}" srcOrd="10" destOrd="0" presId="urn:microsoft.com/office/officeart/2005/8/layout/cycle5"/>
    <dgm:cxn modelId="{3B264685-00AE-4863-A334-8784A4732379}" type="presParOf" srcId="{E7BF9AAB-2F95-41E8-B486-4791177991EC}" destId="{A2DB3A88-871F-461C-ABB5-8F01F98FDAFF}"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D3728B-A262-4BC2-AA8E-D62D30F2FD3A}" type="doc">
      <dgm:prSet loTypeId="urn:diagrams.loki3.com/TabbedArc+Icon" loCatId="officeonline" qsTypeId="urn:microsoft.com/office/officeart/2005/8/quickstyle/simple3" qsCatId="simple" csTypeId="urn:microsoft.com/office/officeart/2005/8/colors/colorful2" csCatId="colorful" phldr="1"/>
      <dgm:spPr/>
    </dgm:pt>
    <dgm:pt modelId="{5034EA2E-7D8D-4E35-A9D8-25C072CA7937}">
      <dgm:prSet phldrT="[Text]"/>
      <dgm:spPr/>
      <dgm:t>
        <a:bodyPr/>
        <a:lstStyle/>
        <a:p>
          <a:r>
            <a:rPr lang="en-US" b="1" dirty="0" smtClean="0">
              <a:solidFill>
                <a:srgbClr val="0070C0"/>
              </a:solidFill>
            </a:rPr>
            <a:t>Activist</a:t>
          </a:r>
          <a:r>
            <a:rPr lang="en-US" b="1" dirty="0" smtClean="0"/>
            <a:t>  (Active learning, workshops, exercises, Presentations, Group Works, Exams, Practice Assignments, Case Studies)</a:t>
          </a:r>
          <a:endParaRPr lang="en-US" b="1" dirty="0"/>
        </a:p>
      </dgm:t>
    </dgm:pt>
    <dgm:pt modelId="{8EC655BF-4E84-4F0C-A099-E4733885312A}" type="parTrans" cxnId="{857F14A5-ED5D-4CC4-8F64-21752D705429}">
      <dgm:prSet/>
      <dgm:spPr/>
      <dgm:t>
        <a:bodyPr/>
        <a:lstStyle/>
        <a:p>
          <a:endParaRPr lang="en-US" b="1"/>
        </a:p>
      </dgm:t>
    </dgm:pt>
    <dgm:pt modelId="{494470BA-C0F0-4174-90D1-95C898378D8B}" type="sibTrans" cxnId="{857F14A5-ED5D-4CC4-8F64-21752D705429}">
      <dgm:prSet/>
      <dgm:spPr/>
      <dgm:t>
        <a:bodyPr/>
        <a:lstStyle/>
        <a:p>
          <a:endParaRPr lang="en-US" b="1"/>
        </a:p>
      </dgm:t>
    </dgm:pt>
    <dgm:pt modelId="{B571DABB-78BA-4A8E-AEF7-3370ACFEFF84}">
      <dgm:prSet phldrT="[Text]"/>
      <dgm:spPr/>
      <dgm:t>
        <a:bodyPr/>
        <a:lstStyle/>
        <a:p>
          <a:r>
            <a:rPr lang="en-US" b="1" dirty="0" smtClean="0">
              <a:solidFill>
                <a:srgbClr val="00B050"/>
              </a:solidFill>
            </a:rPr>
            <a:t>Reflector</a:t>
          </a:r>
          <a:r>
            <a:rPr lang="en-US" b="1" dirty="0" smtClean="0"/>
            <a:t> (Feedback lecturer/ Peers/ Work) </a:t>
          </a:r>
          <a:endParaRPr lang="en-US" b="1" dirty="0"/>
        </a:p>
      </dgm:t>
    </dgm:pt>
    <dgm:pt modelId="{F43F85DD-E97C-4F66-BFCE-EBDCC270B56F}" type="parTrans" cxnId="{E29AF4F3-46C5-4A61-9450-5A126666C6ED}">
      <dgm:prSet/>
      <dgm:spPr/>
      <dgm:t>
        <a:bodyPr/>
        <a:lstStyle/>
        <a:p>
          <a:endParaRPr lang="en-US" b="1"/>
        </a:p>
      </dgm:t>
    </dgm:pt>
    <dgm:pt modelId="{E553E92F-82C2-4037-A140-632AA985464F}" type="sibTrans" cxnId="{E29AF4F3-46C5-4A61-9450-5A126666C6ED}">
      <dgm:prSet/>
      <dgm:spPr/>
      <dgm:t>
        <a:bodyPr/>
        <a:lstStyle/>
        <a:p>
          <a:endParaRPr lang="en-US" b="1"/>
        </a:p>
      </dgm:t>
    </dgm:pt>
    <dgm:pt modelId="{279C4BD7-64B0-4F2E-BEF6-542A8198A67D}">
      <dgm:prSet phldrT="[Text]"/>
      <dgm:spPr/>
      <dgm:t>
        <a:bodyPr/>
        <a:lstStyle/>
        <a:p>
          <a:r>
            <a:rPr lang="en-US" b="1" dirty="0" smtClean="0">
              <a:solidFill>
                <a:srgbClr val="7030A0"/>
              </a:solidFill>
            </a:rPr>
            <a:t>Theorist</a:t>
          </a:r>
          <a:r>
            <a:rPr lang="en-US" b="1" dirty="0" smtClean="0"/>
            <a:t>( Lectures, books, Tutorial, Discussions, Assignments, Journals, Mind-maps, research)</a:t>
          </a:r>
          <a:endParaRPr lang="en-US" b="1" dirty="0"/>
        </a:p>
      </dgm:t>
    </dgm:pt>
    <dgm:pt modelId="{A018EC66-E839-4D4C-B516-282EA6D4EC99}" type="parTrans" cxnId="{0C8D3777-40A0-4302-864B-CAFAC69AD99B}">
      <dgm:prSet/>
      <dgm:spPr/>
      <dgm:t>
        <a:bodyPr/>
        <a:lstStyle/>
        <a:p>
          <a:endParaRPr lang="en-US" b="1"/>
        </a:p>
      </dgm:t>
    </dgm:pt>
    <dgm:pt modelId="{FADA20CE-8C9F-4286-8AC6-2878DB787BB4}" type="sibTrans" cxnId="{0C8D3777-40A0-4302-864B-CAFAC69AD99B}">
      <dgm:prSet/>
      <dgm:spPr/>
      <dgm:t>
        <a:bodyPr/>
        <a:lstStyle/>
        <a:p>
          <a:endParaRPr lang="en-US" b="1"/>
        </a:p>
      </dgm:t>
    </dgm:pt>
    <dgm:pt modelId="{C7E01653-2BD1-4F8D-B0EB-AE56B18CC9AA}">
      <dgm:prSet phldrT="[Text]"/>
      <dgm:spPr/>
      <dgm:t>
        <a:bodyPr/>
        <a:lstStyle/>
        <a:p>
          <a:r>
            <a:rPr lang="en-US" b="1" dirty="0" smtClean="0">
              <a:solidFill>
                <a:srgbClr val="FF0000"/>
              </a:solidFill>
            </a:rPr>
            <a:t>Pragmatist</a:t>
          </a:r>
          <a:r>
            <a:rPr lang="en-US" b="1" dirty="0" smtClean="0"/>
            <a:t> (Action Planning, Group Discussions, Project Assignments)</a:t>
          </a:r>
          <a:endParaRPr lang="en-US" b="1" dirty="0"/>
        </a:p>
      </dgm:t>
    </dgm:pt>
    <dgm:pt modelId="{F0BB18E5-2721-4839-95EA-10D071E4B8B9}" type="parTrans" cxnId="{8F833489-4C29-413F-A4F5-3190BF828D3E}">
      <dgm:prSet/>
      <dgm:spPr/>
      <dgm:t>
        <a:bodyPr/>
        <a:lstStyle/>
        <a:p>
          <a:endParaRPr lang="en-US" b="1"/>
        </a:p>
      </dgm:t>
    </dgm:pt>
    <dgm:pt modelId="{B5F0C570-278B-4BBF-A398-7326D41AD85C}" type="sibTrans" cxnId="{8F833489-4C29-413F-A4F5-3190BF828D3E}">
      <dgm:prSet/>
      <dgm:spPr/>
      <dgm:t>
        <a:bodyPr/>
        <a:lstStyle/>
        <a:p>
          <a:endParaRPr lang="en-US" b="1"/>
        </a:p>
      </dgm:t>
    </dgm:pt>
    <dgm:pt modelId="{9B47091E-1624-4442-9ECA-95213EC30DCB}" type="pres">
      <dgm:prSet presAssocID="{48D3728B-A262-4BC2-AA8E-D62D30F2FD3A}" presName="Name0" presStyleCnt="0">
        <dgm:presLayoutVars>
          <dgm:dir/>
          <dgm:resizeHandles val="exact"/>
        </dgm:presLayoutVars>
      </dgm:prSet>
      <dgm:spPr/>
    </dgm:pt>
    <dgm:pt modelId="{E60470B3-AD56-4F85-AF8A-D96E8178FDA0}" type="pres">
      <dgm:prSet presAssocID="{5034EA2E-7D8D-4E35-A9D8-25C072CA7937}" presName="twoplus" presStyleLbl="node1" presStyleIdx="0" presStyleCnt="4">
        <dgm:presLayoutVars>
          <dgm:bulletEnabled val="1"/>
        </dgm:presLayoutVars>
      </dgm:prSet>
      <dgm:spPr/>
      <dgm:t>
        <a:bodyPr/>
        <a:lstStyle/>
        <a:p>
          <a:endParaRPr lang="en-US"/>
        </a:p>
      </dgm:t>
    </dgm:pt>
    <dgm:pt modelId="{3063691D-0670-41F5-A8BB-267618A3EA3C}" type="pres">
      <dgm:prSet presAssocID="{B571DABB-78BA-4A8E-AEF7-3370ACFEFF84}" presName="twoplus" presStyleLbl="node1" presStyleIdx="1" presStyleCnt="4">
        <dgm:presLayoutVars>
          <dgm:bulletEnabled val="1"/>
        </dgm:presLayoutVars>
      </dgm:prSet>
      <dgm:spPr/>
      <dgm:t>
        <a:bodyPr/>
        <a:lstStyle/>
        <a:p>
          <a:endParaRPr lang="en-US"/>
        </a:p>
      </dgm:t>
    </dgm:pt>
    <dgm:pt modelId="{B130971D-E082-4492-9B81-0B17A798114F}" type="pres">
      <dgm:prSet presAssocID="{279C4BD7-64B0-4F2E-BEF6-542A8198A67D}" presName="twoplus" presStyleLbl="node1" presStyleIdx="2" presStyleCnt="4">
        <dgm:presLayoutVars>
          <dgm:bulletEnabled val="1"/>
        </dgm:presLayoutVars>
      </dgm:prSet>
      <dgm:spPr/>
      <dgm:t>
        <a:bodyPr/>
        <a:lstStyle/>
        <a:p>
          <a:endParaRPr lang="en-US"/>
        </a:p>
      </dgm:t>
    </dgm:pt>
    <dgm:pt modelId="{29EC27AA-1946-4E80-BE8E-9573CF1E19A2}" type="pres">
      <dgm:prSet presAssocID="{C7E01653-2BD1-4F8D-B0EB-AE56B18CC9AA}" presName="twoplus" presStyleLbl="node1" presStyleIdx="3" presStyleCnt="4">
        <dgm:presLayoutVars>
          <dgm:bulletEnabled val="1"/>
        </dgm:presLayoutVars>
      </dgm:prSet>
      <dgm:spPr/>
      <dgm:t>
        <a:bodyPr/>
        <a:lstStyle/>
        <a:p>
          <a:endParaRPr lang="en-US"/>
        </a:p>
      </dgm:t>
    </dgm:pt>
  </dgm:ptLst>
  <dgm:cxnLst>
    <dgm:cxn modelId="{996C56B4-F4DC-45FD-B60F-7E7BCCCA5B8F}" type="presOf" srcId="{5034EA2E-7D8D-4E35-A9D8-25C072CA7937}" destId="{E60470B3-AD56-4F85-AF8A-D96E8178FDA0}" srcOrd="0" destOrd="0" presId="urn:diagrams.loki3.com/TabbedArc+Icon"/>
    <dgm:cxn modelId="{8F833489-4C29-413F-A4F5-3190BF828D3E}" srcId="{48D3728B-A262-4BC2-AA8E-D62D30F2FD3A}" destId="{C7E01653-2BD1-4F8D-B0EB-AE56B18CC9AA}" srcOrd="3" destOrd="0" parTransId="{F0BB18E5-2721-4839-95EA-10D071E4B8B9}" sibTransId="{B5F0C570-278B-4BBF-A398-7326D41AD85C}"/>
    <dgm:cxn modelId="{6FADA1BC-0D59-441B-96A5-38B32A8E5166}" type="presOf" srcId="{B571DABB-78BA-4A8E-AEF7-3370ACFEFF84}" destId="{3063691D-0670-41F5-A8BB-267618A3EA3C}" srcOrd="0" destOrd="0" presId="urn:diagrams.loki3.com/TabbedArc+Icon"/>
    <dgm:cxn modelId="{857F14A5-ED5D-4CC4-8F64-21752D705429}" srcId="{48D3728B-A262-4BC2-AA8E-D62D30F2FD3A}" destId="{5034EA2E-7D8D-4E35-A9D8-25C072CA7937}" srcOrd="0" destOrd="0" parTransId="{8EC655BF-4E84-4F0C-A099-E4733885312A}" sibTransId="{494470BA-C0F0-4174-90D1-95C898378D8B}"/>
    <dgm:cxn modelId="{0C8D3777-40A0-4302-864B-CAFAC69AD99B}" srcId="{48D3728B-A262-4BC2-AA8E-D62D30F2FD3A}" destId="{279C4BD7-64B0-4F2E-BEF6-542A8198A67D}" srcOrd="2" destOrd="0" parTransId="{A018EC66-E839-4D4C-B516-282EA6D4EC99}" sibTransId="{FADA20CE-8C9F-4286-8AC6-2878DB787BB4}"/>
    <dgm:cxn modelId="{9E9C8C46-89C1-4D21-BC64-02DF0D081DBD}" type="presOf" srcId="{C7E01653-2BD1-4F8D-B0EB-AE56B18CC9AA}" destId="{29EC27AA-1946-4E80-BE8E-9573CF1E19A2}" srcOrd="0" destOrd="0" presId="urn:diagrams.loki3.com/TabbedArc+Icon"/>
    <dgm:cxn modelId="{B06A5298-072F-4072-861A-C34DD7CCDEB1}" type="presOf" srcId="{279C4BD7-64B0-4F2E-BEF6-542A8198A67D}" destId="{B130971D-E082-4492-9B81-0B17A798114F}" srcOrd="0" destOrd="0" presId="urn:diagrams.loki3.com/TabbedArc+Icon"/>
    <dgm:cxn modelId="{757C1FFA-F7D0-4014-AFBB-027254688EA6}" type="presOf" srcId="{48D3728B-A262-4BC2-AA8E-D62D30F2FD3A}" destId="{9B47091E-1624-4442-9ECA-95213EC30DCB}" srcOrd="0" destOrd="0" presId="urn:diagrams.loki3.com/TabbedArc+Icon"/>
    <dgm:cxn modelId="{E29AF4F3-46C5-4A61-9450-5A126666C6ED}" srcId="{48D3728B-A262-4BC2-AA8E-D62D30F2FD3A}" destId="{B571DABB-78BA-4A8E-AEF7-3370ACFEFF84}" srcOrd="1" destOrd="0" parTransId="{F43F85DD-E97C-4F66-BFCE-EBDCC270B56F}" sibTransId="{E553E92F-82C2-4037-A140-632AA985464F}"/>
    <dgm:cxn modelId="{5661C60A-A3C5-455B-8A0C-536C0D10F249}" type="presParOf" srcId="{9B47091E-1624-4442-9ECA-95213EC30DCB}" destId="{E60470B3-AD56-4F85-AF8A-D96E8178FDA0}" srcOrd="0" destOrd="0" presId="urn:diagrams.loki3.com/TabbedArc+Icon"/>
    <dgm:cxn modelId="{73E62150-A58D-491A-85ED-3A6A13F4AB3F}" type="presParOf" srcId="{9B47091E-1624-4442-9ECA-95213EC30DCB}" destId="{3063691D-0670-41F5-A8BB-267618A3EA3C}" srcOrd="1" destOrd="0" presId="urn:diagrams.loki3.com/TabbedArc+Icon"/>
    <dgm:cxn modelId="{58923230-7E3B-4D71-9C4B-8FD66B7B42FC}" type="presParOf" srcId="{9B47091E-1624-4442-9ECA-95213EC30DCB}" destId="{B130971D-E082-4492-9B81-0B17A798114F}" srcOrd="2" destOrd="0" presId="urn:diagrams.loki3.com/TabbedArc+Icon"/>
    <dgm:cxn modelId="{3A81CB20-9E9B-4101-B8B8-E5C8224CBE3F}" type="presParOf" srcId="{9B47091E-1624-4442-9ECA-95213EC30DCB}" destId="{29EC27AA-1946-4E80-BE8E-9573CF1E19A2}" srcOrd="3"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F49AF-967C-426D-BC4E-FB248221295D}">
      <dsp:nvSpPr>
        <dsp:cNvPr id="0" name=""/>
        <dsp:cNvSpPr/>
      </dsp:nvSpPr>
      <dsp:spPr>
        <a:xfrm>
          <a:off x="2418457" y="878"/>
          <a:ext cx="1259085" cy="81840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err="1" smtClean="0"/>
            <a:t>Organisational</a:t>
          </a:r>
          <a:r>
            <a:rPr lang="en-US" sz="1300" b="1" kern="1200" dirty="0" smtClean="0"/>
            <a:t> developments</a:t>
          </a:r>
        </a:p>
        <a:p>
          <a:pPr lvl="0" algn="ctr" defTabSz="577850">
            <a:lnSpc>
              <a:spcPct val="90000"/>
            </a:lnSpc>
            <a:spcBef>
              <a:spcPct val="0"/>
            </a:spcBef>
            <a:spcAft>
              <a:spcPct val="35000"/>
            </a:spcAft>
          </a:pPr>
          <a:r>
            <a:rPr lang="en-US" sz="1300" b="1" kern="1200" dirty="0" smtClean="0"/>
            <a:t>competencies</a:t>
          </a:r>
          <a:endParaRPr lang="en-US" sz="1300" b="1" kern="1200" dirty="0"/>
        </a:p>
      </dsp:txBody>
      <dsp:txXfrm>
        <a:off x="2458408" y="40829"/>
        <a:ext cx="1179183" cy="738503"/>
      </dsp:txXfrm>
    </dsp:sp>
    <dsp:sp modelId="{257F7932-5C3B-4747-996F-DCB400B9630A}">
      <dsp:nvSpPr>
        <dsp:cNvPr id="0" name=""/>
        <dsp:cNvSpPr/>
      </dsp:nvSpPr>
      <dsp:spPr>
        <a:xfrm>
          <a:off x="1695049" y="410081"/>
          <a:ext cx="2705901" cy="2705901"/>
        </a:xfrm>
        <a:custGeom>
          <a:avLst/>
          <a:gdLst/>
          <a:ahLst/>
          <a:cxnLst/>
          <a:rect l="0" t="0" r="0" b="0"/>
          <a:pathLst>
            <a:path>
              <a:moveTo>
                <a:pt x="2156555" y="264513"/>
              </a:moveTo>
              <a:arcTo wR="1352950" hR="1352950" stAng="18386329" swAng="1634866"/>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B222742-3DE4-4C62-91C4-218CB7BE2D53}">
      <dsp:nvSpPr>
        <dsp:cNvPr id="0" name=""/>
        <dsp:cNvSpPr/>
      </dsp:nvSpPr>
      <dsp:spPr>
        <a:xfrm>
          <a:off x="3771408" y="1353829"/>
          <a:ext cx="1259085" cy="818405"/>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Work itself</a:t>
          </a:r>
        </a:p>
        <a:p>
          <a:pPr lvl="0" algn="ctr" defTabSz="577850">
            <a:lnSpc>
              <a:spcPct val="90000"/>
            </a:lnSpc>
            <a:spcBef>
              <a:spcPct val="0"/>
            </a:spcBef>
            <a:spcAft>
              <a:spcPct val="35000"/>
            </a:spcAft>
          </a:pPr>
          <a:r>
            <a:rPr lang="en-US" sz="1300" b="1" kern="1200" dirty="0" smtClean="0"/>
            <a:t>Demands of current post</a:t>
          </a:r>
          <a:endParaRPr lang="en-US" sz="1300" b="1" kern="1200" dirty="0"/>
        </a:p>
      </dsp:txBody>
      <dsp:txXfrm>
        <a:off x="3811359" y="1393780"/>
        <a:ext cx="1179183" cy="738503"/>
      </dsp:txXfrm>
    </dsp:sp>
    <dsp:sp modelId="{F1AB56EF-67C0-466F-8665-56AA1AAECF4B}">
      <dsp:nvSpPr>
        <dsp:cNvPr id="0" name=""/>
        <dsp:cNvSpPr/>
      </dsp:nvSpPr>
      <dsp:spPr>
        <a:xfrm>
          <a:off x="1695049" y="410081"/>
          <a:ext cx="2705901" cy="2705901"/>
        </a:xfrm>
        <a:custGeom>
          <a:avLst/>
          <a:gdLst/>
          <a:ahLst/>
          <a:cxnLst/>
          <a:rect l="0" t="0" r="0" b="0"/>
          <a:pathLst>
            <a:path>
              <a:moveTo>
                <a:pt x="2565712" y="1952688"/>
              </a:moveTo>
              <a:arcTo wR="1352950" hR="1352950" stAng="1578805" swAng="1634866"/>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C660E22-FA34-4C59-8781-9C30A58CCF6D}">
      <dsp:nvSpPr>
        <dsp:cNvPr id="0" name=""/>
        <dsp:cNvSpPr/>
      </dsp:nvSpPr>
      <dsp:spPr>
        <a:xfrm>
          <a:off x="2418457" y="2706780"/>
          <a:ext cx="1259085" cy="818405"/>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Reflection</a:t>
          </a:r>
        </a:p>
        <a:p>
          <a:pPr lvl="0" algn="ctr" defTabSz="577850">
            <a:lnSpc>
              <a:spcPct val="90000"/>
            </a:lnSpc>
            <a:spcBef>
              <a:spcPct val="0"/>
            </a:spcBef>
            <a:spcAft>
              <a:spcPct val="35000"/>
            </a:spcAft>
          </a:pPr>
          <a:r>
            <a:rPr lang="en-US" sz="1300" b="1" kern="1200" dirty="0" smtClean="0"/>
            <a:t>Aspiration/ dreams</a:t>
          </a:r>
          <a:endParaRPr lang="en-US" sz="1300" b="1" kern="1200" dirty="0"/>
        </a:p>
      </dsp:txBody>
      <dsp:txXfrm>
        <a:off x="2458408" y="2746731"/>
        <a:ext cx="1179183" cy="738503"/>
      </dsp:txXfrm>
    </dsp:sp>
    <dsp:sp modelId="{3D927E08-6759-423C-8DDE-9FA84A31F968}">
      <dsp:nvSpPr>
        <dsp:cNvPr id="0" name=""/>
        <dsp:cNvSpPr/>
      </dsp:nvSpPr>
      <dsp:spPr>
        <a:xfrm>
          <a:off x="1695049" y="410081"/>
          <a:ext cx="2705901" cy="2705901"/>
        </a:xfrm>
        <a:custGeom>
          <a:avLst/>
          <a:gdLst/>
          <a:ahLst/>
          <a:cxnLst/>
          <a:rect l="0" t="0" r="0" b="0"/>
          <a:pathLst>
            <a:path>
              <a:moveTo>
                <a:pt x="549346" y="2441388"/>
              </a:moveTo>
              <a:arcTo wR="1352950" hR="1352950" stAng="7586329" swAng="1634866"/>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F3D601A-BE00-4CA0-8FB8-9FED857B2985}">
      <dsp:nvSpPr>
        <dsp:cNvPr id="0" name=""/>
        <dsp:cNvSpPr/>
      </dsp:nvSpPr>
      <dsp:spPr>
        <a:xfrm>
          <a:off x="1065506" y="1353829"/>
          <a:ext cx="1259085" cy="81840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Feedback form others</a:t>
          </a:r>
          <a:endParaRPr lang="en-US" sz="1300" b="1" kern="1200" dirty="0"/>
        </a:p>
      </dsp:txBody>
      <dsp:txXfrm>
        <a:off x="1105457" y="1393780"/>
        <a:ext cx="1179183" cy="738503"/>
      </dsp:txXfrm>
    </dsp:sp>
    <dsp:sp modelId="{CF7A029E-3E70-45E5-B9AD-6AA8CE7A84B5}">
      <dsp:nvSpPr>
        <dsp:cNvPr id="0" name=""/>
        <dsp:cNvSpPr/>
      </dsp:nvSpPr>
      <dsp:spPr>
        <a:xfrm>
          <a:off x="1695049" y="410081"/>
          <a:ext cx="2705901" cy="2705901"/>
        </a:xfrm>
        <a:custGeom>
          <a:avLst/>
          <a:gdLst/>
          <a:ahLst/>
          <a:cxnLst/>
          <a:rect l="0" t="0" r="0" b="0"/>
          <a:pathLst>
            <a:path>
              <a:moveTo>
                <a:pt x="140189" y="753213"/>
              </a:moveTo>
              <a:arcTo wR="1352950" hR="1352950" stAng="12378805" swAng="1634866"/>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AA8C01-D967-4814-9DEE-51A2D5093AC0}">
      <dsp:nvSpPr>
        <dsp:cNvPr id="0" name=""/>
        <dsp:cNvSpPr/>
      </dsp:nvSpPr>
      <dsp:spPr>
        <a:xfrm>
          <a:off x="2321718" y="174"/>
          <a:ext cx="1452562" cy="944165"/>
        </a:xfrm>
        <a:prstGeom prst="roundRect">
          <a:avLst/>
        </a:prstGeom>
        <a:gradFill rotWithShape="0">
          <a:gsLst>
            <a:gs pos="0">
              <a:schemeClr val="accent1">
                <a:alpha val="90000"/>
                <a:hueOff val="0"/>
                <a:satOff val="0"/>
                <a:lumOff val="0"/>
                <a:alphaOff val="0"/>
                <a:lumMod val="110000"/>
                <a:satMod val="105000"/>
                <a:tint val="67000"/>
              </a:schemeClr>
            </a:gs>
            <a:gs pos="50000">
              <a:schemeClr val="accent1">
                <a:alpha val="90000"/>
                <a:hueOff val="0"/>
                <a:satOff val="0"/>
                <a:lumOff val="0"/>
                <a:alphaOff val="0"/>
                <a:lumMod val="105000"/>
                <a:satMod val="103000"/>
                <a:tint val="73000"/>
              </a:schemeClr>
            </a:gs>
            <a:gs pos="100000">
              <a:schemeClr val="accent1">
                <a:alpha val="9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Activist/ Experience</a:t>
          </a:r>
          <a:endParaRPr lang="en-US" sz="1300" b="1" kern="1200" dirty="0"/>
        </a:p>
      </dsp:txBody>
      <dsp:txXfrm>
        <a:off x="2367808" y="46264"/>
        <a:ext cx="1360382" cy="851985"/>
      </dsp:txXfrm>
    </dsp:sp>
    <dsp:sp modelId="{F0CC3C1D-93AF-45D6-A9CA-326A3D146177}">
      <dsp:nvSpPr>
        <dsp:cNvPr id="0" name=""/>
        <dsp:cNvSpPr/>
      </dsp:nvSpPr>
      <dsp:spPr>
        <a:xfrm>
          <a:off x="1488257" y="472257"/>
          <a:ext cx="3119485" cy="3119485"/>
        </a:xfrm>
        <a:custGeom>
          <a:avLst/>
          <a:gdLst/>
          <a:ahLst/>
          <a:cxnLst/>
          <a:rect l="0" t="0" r="0" b="0"/>
          <a:pathLst>
            <a:path>
              <a:moveTo>
                <a:pt x="2486503" y="305186"/>
              </a:moveTo>
              <a:arcTo wR="1559742" hR="1559742" stAng="18387232" swAng="1633569"/>
            </a:path>
          </a:pathLst>
        </a:custGeom>
        <a:noFill/>
        <a:ln w="6350" cap="flat" cmpd="sng" algn="ctr">
          <a:solidFill>
            <a:schemeClr val="accent1">
              <a:shade val="90000"/>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AA505DE-1D49-45EB-8F48-60924F1C3EF5}">
      <dsp:nvSpPr>
        <dsp:cNvPr id="0" name=""/>
        <dsp:cNvSpPr/>
      </dsp:nvSpPr>
      <dsp:spPr>
        <a:xfrm>
          <a:off x="3881461" y="1559917"/>
          <a:ext cx="1452562" cy="944165"/>
        </a:xfrm>
        <a:prstGeom prst="roundRect">
          <a:avLst/>
        </a:prstGeom>
        <a:gradFill rotWithShape="0">
          <a:gsLst>
            <a:gs pos="0">
              <a:schemeClr val="accent1">
                <a:alpha val="90000"/>
                <a:hueOff val="0"/>
                <a:satOff val="0"/>
                <a:lumOff val="0"/>
                <a:alphaOff val="-13333"/>
                <a:lumMod val="110000"/>
                <a:satMod val="105000"/>
                <a:tint val="67000"/>
              </a:schemeClr>
            </a:gs>
            <a:gs pos="50000">
              <a:schemeClr val="accent1">
                <a:alpha val="90000"/>
                <a:hueOff val="0"/>
                <a:satOff val="0"/>
                <a:lumOff val="0"/>
                <a:alphaOff val="-13333"/>
                <a:lumMod val="105000"/>
                <a:satMod val="103000"/>
                <a:tint val="73000"/>
              </a:schemeClr>
            </a:gs>
            <a:gs pos="100000">
              <a:schemeClr val="accent1">
                <a:alpha val="90000"/>
                <a:hueOff val="0"/>
                <a:satOff val="0"/>
                <a:lumOff val="0"/>
                <a:alphaOff val="-13333"/>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Reflector/ Reflection and review of experience</a:t>
          </a:r>
          <a:endParaRPr lang="en-US" sz="1300" b="1" kern="1200" dirty="0"/>
        </a:p>
      </dsp:txBody>
      <dsp:txXfrm>
        <a:off x="3927551" y="1606007"/>
        <a:ext cx="1360382" cy="851985"/>
      </dsp:txXfrm>
    </dsp:sp>
    <dsp:sp modelId="{93AA154C-ABAA-487F-A328-370AC9661962}">
      <dsp:nvSpPr>
        <dsp:cNvPr id="0" name=""/>
        <dsp:cNvSpPr/>
      </dsp:nvSpPr>
      <dsp:spPr>
        <a:xfrm>
          <a:off x="1488257" y="472257"/>
          <a:ext cx="3119485" cy="3119485"/>
        </a:xfrm>
        <a:custGeom>
          <a:avLst/>
          <a:gdLst/>
          <a:ahLst/>
          <a:cxnLst/>
          <a:rect l="0" t="0" r="0" b="0"/>
          <a:pathLst>
            <a:path>
              <a:moveTo>
                <a:pt x="2957789" y="2251307"/>
              </a:moveTo>
              <a:arcTo wR="1559742" hR="1559742" stAng="1579199" swAng="1633569"/>
            </a:path>
          </a:pathLst>
        </a:custGeom>
        <a:noFill/>
        <a:ln w="6350" cap="flat" cmpd="sng" algn="ctr">
          <a:solidFill>
            <a:schemeClr val="accent1">
              <a:shade val="90000"/>
              <a:hueOff val="62085"/>
              <a:satOff val="-4405"/>
              <a:lumOff val="1145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ADCCB40-C278-4CFB-A50C-706E67693CB3}">
      <dsp:nvSpPr>
        <dsp:cNvPr id="0" name=""/>
        <dsp:cNvSpPr/>
      </dsp:nvSpPr>
      <dsp:spPr>
        <a:xfrm>
          <a:off x="2321718" y="3119659"/>
          <a:ext cx="1452562" cy="944165"/>
        </a:xfrm>
        <a:prstGeom prst="roundRect">
          <a:avLst/>
        </a:prstGeom>
        <a:gradFill rotWithShape="0">
          <a:gsLst>
            <a:gs pos="0">
              <a:schemeClr val="accent1">
                <a:alpha val="90000"/>
                <a:hueOff val="0"/>
                <a:satOff val="0"/>
                <a:lumOff val="0"/>
                <a:alphaOff val="-26667"/>
                <a:lumMod val="110000"/>
                <a:satMod val="105000"/>
                <a:tint val="67000"/>
              </a:schemeClr>
            </a:gs>
            <a:gs pos="50000">
              <a:schemeClr val="accent1">
                <a:alpha val="90000"/>
                <a:hueOff val="0"/>
                <a:satOff val="0"/>
                <a:lumOff val="0"/>
                <a:alphaOff val="-26667"/>
                <a:lumMod val="105000"/>
                <a:satMod val="103000"/>
                <a:tint val="73000"/>
              </a:schemeClr>
            </a:gs>
            <a:gs pos="100000">
              <a:schemeClr val="accent1">
                <a:alpha val="90000"/>
                <a:hueOff val="0"/>
                <a:satOff val="0"/>
                <a:lumOff val="0"/>
                <a:alphaOff val="-26667"/>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Theorist/ conclusions</a:t>
          </a:r>
          <a:endParaRPr lang="en-US" sz="1300" b="1" kern="1200" dirty="0"/>
        </a:p>
      </dsp:txBody>
      <dsp:txXfrm>
        <a:off x="2367808" y="3165749"/>
        <a:ext cx="1360382" cy="851985"/>
      </dsp:txXfrm>
    </dsp:sp>
    <dsp:sp modelId="{43C64844-FCF5-4BE4-8A16-4ADD5C117C73}">
      <dsp:nvSpPr>
        <dsp:cNvPr id="0" name=""/>
        <dsp:cNvSpPr/>
      </dsp:nvSpPr>
      <dsp:spPr>
        <a:xfrm>
          <a:off x="1488257" y="472257"/>
          <a:ext cx="3119485" cy="3119485"/>
        </a:xfrm>
        <a:custGeom>
          <a:avLst/>
          <a:gdLst/>
          <a:ahLst/>
          <a:cxnLst/>
          <a:rect l="0" t="0" r="0" b="0"/>
          <a:pathLst>
            <a:path>
              <a:moveTo>
                <a:pt x="632981" y="2814299"/>
              </a:moveTo>
              <a:arcTo wR="1559742" hR="1559742" stAng="7587232" swAng="1633569"/>
            </a:path>
          </a:pathLst>
        </a:custGeom>
        <a:noFill/>
        <a:ln w="6350" cap="flat" cmpd="sng" algn="ctr">
          <a:solidFill>
            <a:schemeClr val="accent1">
              <a:shade val="90000"/>
              <a:hueOff val="124170"/>
              <a:satOff val="-8809"/>
              <a:lumOff val="2290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2054719-0092-49FE-A36A-C9F0D4D57BAD}">
      <dsp:nvSpPr>
        <dsp:cNvPr id="0" name=""/>
        <dsp:cNvSpPr/>
      </dsp:nvSpPr>
      <dsp:spPr>
        <a:xfrm>
          <a:off x="761975" y="1559917"/>
          <a:ext cx="1452562" cy="944165"/>
        </a:xfrm>
        <a:prstGeom prst="roundRect">
          <a:avLst/>
        </a:prstGeom>
        <a:gradFill rotWithShape="0">
          <a:gsLst>
            <a:gs pos="0">
              <a:schemeClr val="accent1">
                <a:alpha val="90000"/>
                <a:hueOff val="0"/>
                <a:satOff val="0"/>
                <a:lumOff val="0"/>
                <a:alphaOff val="-40000"/>
                <a:lumMod val="110000"/>
                <a:satMod val="105000"/>
                <a:tint val="67000"/>
              </a:schemeClr>
            </a:gs>
            <a:gs pos="50000">
              <a:schemeClr val="accent1">
                <a:alpha val="90000"/>
                <a:hueOff val="0"/>
                <a:satOff val="0"/>
                <a:lumOff val="0"/>
                <a:alphaOff val="-40000"/>
                <a:lumMod val="105000"/>
                <a:satMod val="103000"/>
                <a:tint val="73000"/>
              </a:schemeClr>
            </a:gs>
            <a:gs pos="100000">
              <a:schemeClr val="accent1">
                <a:alpha val="90000"/>
                <a:hueOff val="0"/>
                <a:satOff val="0"/>
                <a:lumOff val="0"/>
                <a:alphaOff val="-4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Pragmatist/ planning</a:t>
          </a:r>
          <a:endParaRPr lang="en-US" sz="1300" b="1" kern="1200" dirty="0"/>
        </a:p>
      </dsp:txBody>
      <dsp:txXfrm>
        <a:off x="808065" y="1606007"/>
        <a:ext cx="1360382" cy="851985"/>
      </dsp:txXfrm>
    </dsp:sp>
    <dsp:sp modelId="{A2DB3A88-871F-461C-ABB5-8F01F98FDAFF}">
      <dsp:nvSpPr>
        <dsp:cNvPr id="0" name=""/>
        <dsp:cNvSpPr/>
      </dsp:nvSpPr>
      <dsp:spPr>
        <a:xfrm>
          <a:off x="1488257" y="472257"/>
          <a:ext cx="3119485" cy="3119485"/>
        </a:xfrm>
        <a:custGeom>
          <a:avLst/>
          <a:gdLst/>
          <a:ahLst/>
          <a:cxnLst/>
          <a:rect l="0" t="0" r="0" b="0"/>
          <a:pathLst>
            <a:path>
              <a:moveTo>
                <a:pt x="161695" y="868178"/>
              </a:moveTo>
              <a:arcTo wR="1559742" hR="1559742" stAng="12379199" swAng="1633569"/>
            </a:path>
          </a:pathLst>
        </a:custGeom>
        <a:noFill/>
        <a:ln w="6350" cap="flat" cmpd="sng" algn="ctr">
          <a:solidFill>
            <a:schemeClr val="accent1">
              <a:shade val="90000"/>
              <a:hueOff val="186255"/>
              <a:satOff val="-13214"/>
              <a:lumOff val="3435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470B3-AD56-4F85-AF8A-D96E8178FDA0}">
      <dsp:nvSpPr>
        <dsp:cNvPr id="0" name=""/>
        <dsp:cNvSpPr/>
      </dsp:nvSpPr>
      <dsp:spPr>
        <a:xfrm rot="18000000">
          <a:off x="1062" y="2443967"/>
          <a:ext cx="2257492" cy="1467370"/>
        </a:xfrm>
        <a:prstGeom prst="round2Same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rgbClr val="0070C0"/>
              </a:solidFill>
            </a:rPr>
            <a:t>Activist</a:t>
          </a:r>
          <a:r>
            <a:rPr lang="en-US" sz="1400" b="1" kern="1200" dirty="0" smtClean="0"/>
            <a:t>  (Active learning, workshops, exercises, Presentations, Group Works, Exams, Practice Assignments, Case Studies)</a:t>
          </a:r>
          <a:endParaRPr lang="en-US" sz="1400" b="1" kern="1200" dirty="0"/>
        </a:p>
      </dsp:txBody>
      <dsp:txXfrm>
        <a:off x="103710" y="2497690"/>
        <a:ext cx="2114230" cy="1395739"/>
      </dsp:txXfrm>
    </dsp:sp>
    <dsp:sp modelId="{3063691D-0670-41F5-A8BB-267618A3EA3C}">
      <dsp:nvSpPr>
        <dsp:cNvPr id="0" name=""/>
        <dsp:cNvSpPr/>
      </dsp:nvSpPr>
      <dsp:spPr>
        <a:xfrm rot="20400000">
          <a:off x="1996993" y="769182"/>
          <a:ext cx="2257492" cy="1467370"/>
        </a:xfrm>
        <a:prstGeom prst="round2SameRect">
          <a:avLst/>
        </a:prstGeom>
        <a:gradFill rotWithShape="0">
          <a:gsLst>
            <a:gs pos="0">
              <a:schemeClr val="accent2">
                <a:hueOff val="-1704332"/>
                <a:satOff val="-2273"/>
                <a:lumOff val="-6797"/>
                <a:alphaOff val="0"/>
                <a:lumMod val="110000"/>
                <a:satMod val="105000"/>
                <a:tint val="67000"/>
              </a:schemeClr>
            </a:gs>
            <a:gs pos="50000">
              <a:schemeClr val="accent2">
                <a:hueOff val="-1704332"/>
                <a:satOff val="-2273"/>
                <a:lumOff val="-6797"/>
                <a:alphaOff val="0"/>
                <a:lumMod val="105000"/>
                <a:satMod val="103000"/>
                <a:tint val="73000"/>
              </a:schemeClr>
            </a:gs>
            <a:gs pos="100000">
              <a:schemeClr val="accent2">
                <a:hueOff val="-1704332"/>
                <a:satOff val="-2273"/>
                <a:lumOff val="-679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rgbClr val="00B050"/>
              </a:solidFill>
            </a:rPr>
            <a:t>Reflector</a:t>
          </a:r>
          <a:r>
            <a:rPr lang="en-US" sz="1400" b="1" kern="1200" dirty="0" smtClean="0"/>
            <a:t> (Feedback lecturer/ Peers/ Work) </a:t>
          </a:r>
          <a:endParaRPr lang="en-US" sz="1400" b="1" kern="1200" dirty="0"/>
        </a:p>
      </dsp:txBody>
      <dsp:txXfrm>
        <a:off x="2080874" y="838653"/>
        <a:ext cx="2114230" cy="1395739"/>
      </dsp:txXfrm>
    </dsp:sp>
    <dsp:sp modelId="{B130971D-E082-4492-9B81-0B17A798114F}">
      <dsp:nvSpPr>
        <dsp:cNvPr id="0" name=""/>
        <dsp:cNvSpPr/>
      </dsp:nvSpPr>
      <dsp:spPr>
        <a:xfrm rot="1200000">
          <a:off x="4602497" y="769182"/>
          <a:ext cx="2257492" cy="1467370"/>
        </a:xfrm>
        <a:prstGeom prst="round2SameRect">
          <a:avLst/>
        </a:prstGeom>
        <a:gradFill rotWithShape="0">
          <a:gsLst>
            <a:gs pos="0">
              <a:schemeClr val="accent2">
                <a:hueOff val="-3408665"/>
                <a:satOff val="-4547"/>
                <a:lumOff val="-13595"/>
                <a:alphaOff val="0"/>
                <a:lumMod val="110000"/>
                <a:satMod val="105000"/>
                <a:tint val="67000"/>
              </a:schemeClr>
            </a:gs>
            <a:gs pos="50000">
              <a:schemeClr val="accent2">
                <a:hueOff val="-3408665"/>
                <a:satOff val="-4547"/>
                <a:lumOff val="-13595"/>
                <a:alphaOff val="0"/>
                <a:lumMod val="105000"/>
                <a:satMod val="103000"/>
                <a:tint val="73000"/>
              </a:schemeClr>
            </a:gs>
            <a:gs pos="100000">
              <a:schemeClr val="accent2">
                <a:hueOff val="-3408665"/>
                <a:satOff val="-4547"/>
                <a:lumOff val="-1359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rgbClr val="7030A0"/>
              </a:solidFill>
            </a:rPr>
            <a:t>Theorist</a:t>
          </a:r>
          <a:r>
            <a:rPr lang="en-US" sz="1400" b="1" kern="1200" dirty="0" smtClean="0"/>
            <a:t>( Lectures, books, Tutorial, Discussions, Assignments, Journals, Mind-maps, research)</a:t>
          </a:r>
          <a:endParaRPr lang="en-US" sz="1400" b="1" kern="1200" dirty="0"/>
        </a:p>
      </dsp:txBody>
      <dsp:txXfrm>
        <a:off x="4661878" y="838653"/>
        <a:ext cx="2114230" cy="1395739"/>
      </dsp:txXfrm>
    </dsp:sp>
    <dsp:sp modelId="{29EC27AA-1946-4E80-BE8E-9573CF1E19A2}">
      <dsp:nvSpPr>
        <dsp:cNvPr id="0" name=""/>
        <dsp:cNvSpPr/>
      </dsp:nvSpPr>
      <dsp:spPr>
        <a:xfrm rot="3600000">
          <a:off x="6598428" y="2443967"/>
          <a:ext cx="2257492" cy="1467370"/>
        </a:xfrm>
        <a:prstGeom prst="round2SameRect">
          <a:avLst/>
        </a:prstGeom>
        <a:gradFill rotWithShape="0">
          <a:gsLst>
            <a:gs pos="0">
              <a:schemeClr val="accent2">
                <a:hueOff val="-5112997"/>
                <a:satOff val="-6820"/>
                <a:lumOff val="-20392"/>
                <a:alphaOff val="0"/>
                <a:lumMod val="110000"/>
                <a:satMod val="105000"/>
                <a:tint val="67000"/>
              </a:schemeClr>
            </a:gs>
            <a:gs pos="50000">
              <a:schemeClr val="accent2">
                <a:hueOff val="-5112997"/>
                <a:satOff val="-6820"/>
                <a:lumOff val="-20392"/>
                <a:alphaOff val="0"/>
                <a:lumMod val="105000"/>
                <a:satMod val="103000"/>
                <a:tint val="73000"/>
              </a:schemeClr>
            </a:gs>
            <a:gs pos="100000">
              <a:schemeClr val="accent2">
                <a:hueOff val="-5112997"/>
                <a:satOff val="-6820"/>
                <a:lumOff val="-2039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rgbClr val="FF0000"/>
              </a:solidFill>
            </a:rPr>
            <a:t>Pragmatist</a:t>
          </a:r>
          <a:r>
            <a:rPr lang="en-US" sz="1400" b="1" kern="1200" dirty="0" smtClean="0"/>
            <a:t> (Action Planning, Group Discussions, Project Assignments)</a:t>
          </a:r>
          <a:endParaRPr lang="en-US" sz="1400" b="1" kern="1200" dirty="0"/>
        </a:p>
      </dsp:txBody>
      <dsp:txXfrm>
        <a:off x="6639042" y="2497690"/>
        <a:ext cx="2114230" cy="1395739"/>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328AAB-FCF8-445E-BC9F-62A3918F3419}" type="datetimeFigureOut">
              <a:rPr lang="en-GB" smtClean="0"/>
              <a:t>30/10/2018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1FCF6F-E97A-416B-A5BE-B1AF9D074437}" type="slidenum">
              <a:rPr lang="en-GB" smtClean="0"/>
              <a:t>‹#›</a:t>
            </a:fld>
            <a:endParaRPr lang="en-GB"/>
          </a:p>
        </p:txBody>
      </p:sp>
    </p:spTree>
    <p:extLst>
      <p:ext uri="{BB962C8B-B14F-4D97-AF65-F5344CB8AC3E}">
        <p14:creationId xmlns:p14="http://schemas.microsoft.com/office/powerpoint/2010/main" val="682626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Developing ‘extraordinarily realistic self-image (ERSI)’ – Inglis 1994 – so you know where you are at the beginning of the journey</a:t>
            </a:r>
          </a:p>
          <a:p>
            <a:r>
              <a:rPr lang="en-GB" altLang="en-US" smtClean="0"/>
              <a:t>Refelction – in our view crucial skills required for our development through refection of own abilities</a:t>
            </a:r>
          </a:p>
          <a:p>
            <a:r>
              <a:rPr lang="en-GB" altLang="en-US" smtClean="0"/>
              <a:t>Feedback – useful to check our capacity and might prvide us with food for thought – another means of feed back is psychometric &amp; Self diagnostic questrionnres about ourselves and can leed to a slef insight and compare ourselves to others.</a:t>
            </a:r>
          </a:p>
          <a:p>
            <a:r>
              <a:rPr lang="en-GB" altLang="en-US" smtClean="0"/>
              <a:t>Organisational – its about functional or leadership  competencies  are an attempt to influence us by our employers with a view to working according to their strategic direction.</a:t>
            </a:r>
          </a:p>
          <a:p>
            <a:r>
              <a:rPr lang="en-GB" altLang="en-US" smtClean="0"/>
              <a:t>Work Itself – is an immediate emergency that encourages us to take action – a pressing problem that needs us to take an immediate action or we might not achieve our target.</a:t>
            </a:r>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51A4216-86C4-4723-8F06-70065347D5F9}" type="slidenum">
              <a:rPr lang="en-GB" altLang="en-US">
                <a:solidFill>
                  <a:srgbClr val="000000"/>
                </a:solidFill>
                <a:latin typeface="Calibri" panose="020F0502020204030204" pitchFamily="34" charset="0"/>
              </a:rPr>
              <a:pPr/>
              <a:t>13</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043178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smtClean="0"/>
              <a:t>STRENGTHS</a:t>
            </a:r>
          </a:p>
          <a:p>
            <a:pPr>
              <a:spcBef>
                <a:spcPct val="0"/>
              </a:spcBef>
              <a:buFontTx/>
              <a:buChar char="•"/>
            </a:pPr>
            <a:r>
              <a:rPr lang="en-GB" altLang="en-US" smtClean="0"/>
              <a:t>What advantages do you have that others don't have (for example, skills, certifications, education, or connections)?</a:t>
            </a:r>
          </a:p>
          <a:p>
            <a:pPr>
              <a:spcBef>
                <a:spcPct val="0"/>
              </a:spcBef>
              <a:buFontTx/>
              <a:buChar char="•"/>
            </a:pPr>
            <a:r>
              <a:rPr lang="en-GB" altLang="en-US" smtClean="0"/>
              <a:t>What do you do better than anyone else?</a:t>
            </a:r>
          </a:p>
          <a:p>
            <a:pPr>
              <a:spcBef>
                <a:spcPct val="0"/>
              </a:spcBef>
              <a:buFontTx/>
              <a:buChar char="•"/>
            </a:pPr>
            <a:r>
              <a:rPr lang="en-GB" altLang="en-US" smtClean="0"/>
              <a:t>What personal resources can you access?</a:t>
            </a:r>
          </a:p>
          <a:p>
            <a:pPr>
              <a:spcBef>
                <a:spcPct val="0"/>
              </a:spcBef>
              <a:buFontTx/>
              <a:buChar char="•"/>
            </a:pPr>
            <a:r>
              <a:rPr lang="en-GB" altLang="en-US" smtClean="0"/>
              <a:t>What do other people (and your boss, in particular) see as your strengths?</a:t>
            </a:r>
          </a:p>
          <a:p>
            <a:pPr>
              <a:spcBef>
                <a:spcPct val="0"/>
              </a:spcBef>
              <a:buFontTx/>
              <a:buChar char="•"/>
            </a:pPr>
            <a:r>
              <a:rPr lang="en-GB" altLang="en-US" smtClean="0"/>
              <a:t>Which of your achievements are you most proud of?</a:t>
            </a:r>
          </a:p>
          <a:p>
            <a:pPr>
              <a:spcBef>
                <a:spcPct val="0"/>
              </a:spcBef>
              <a:buFontTx/>
              <a:buChar char="•"/>
            </a:pPr>
            <a:r>
              <a:rPr lang="en-GB" altLang="en-US" smtClean="0"/>
              <a:t>What values do you believe in that others fail to exhibit?</a:t>
            </a:r>
          </a:p>
          <a:p>
            <a:pPr>
              <a:spcBef>
                <a:spcPct val="0"/>
              </a:spcBef>
              <a:buFontTx/>
              <a:buChar char="•"/>
            </a:pPr>
            <a:r>
              <a:rPr lang="en-GB" altLang="en-US" smtClean="0"/>
              <a:t>Are you part of a network that no one else is involved in? If so, what connections do you have with influential people?</a:t>
            </a:r>
          </a:p>
          <a:p>
            <a:pPr>
              <a:spcBef>
                <a:spcPct val="0"/>
              </a:spcBef>
            </a:pPr>
            <a:r>
              <a:rPr lang="en-GB" altLang="en-US" smtClean="0"/>
              <a:t>Consider this from your own perspective, and from the point of view of the people around you. And don't be modest or shy – be as objective as you can.</a:t>
            </a:r>
          </a:p>
          <a:p>
            <a:pPr>
              <a:spcBef>
                <a:spcPct val="0"/>
              </a:spcBef>
            </a:pPr>
            <a:r>
              <a:rPr lang="en-GB" altLang="en-US" smtClean="0"/>
              <a:t>And if you have any difficulty with this, write down a list of your personal characteristics. Some of these will hopefully be strengths!</a:t>
            </a:r>
          </a:p>
          <a:p>
            <a:pPr>
              <a:spcBef>
                <a:spcPct val="0"/>
              </a:spcBef>
            </a:pPr>
            <a:r>
              <a:rPr lang="en-GB" altLang="en-US" smtClean="0"/>
              <a:t>Tip:</a:t>
            </a:r>
          </a:p>
          <a:p>
            <a:pPr>
              <a:spcBef>
                <a:spcPct val="0"/>
              </a:spcBef>
            </a:pPr>
            <a:r>
              <a:rPr lang="en-GB" altLang="en-US" smtClean="0"/>
              <a:t> Think about your strengths in relation to the people around you. For example, if you're a great mathematician and the people around you are also great at math, then this is not likely to be a strength in your current role – it may be a necessity</a:t>
            </a:r>
          </a:p>
          <a:p>
            <a:pPr>
              <a:spcBef>
                <a:spcPct val="0"/>
              </a:spcBef>
            </a:pPr>
            <a:endParaRPr lang="en-GB" altLang="en-US" smtClean="0"/>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21516D2-2AFC-4E5C-B1CE-9414869734EC}" type="slidenum">
              <a:rPr lang="en-GB" altLang="en-US">
                <a:solidFill>
                  <a:srgbClr val="000000"/>
                </a:solidFill>
                <a:latin typeface="Calibri" panose="020F0502020204030204" pitchFamily="34" charset="0"/>
              </a:rPr>
              <a:pPr/>
              <a:t>14</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600019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smtClean="0"/>
              <a:t>WEAKNESSES</a:t>
            </a:r>
          </a:p>
          <a:p>
            <a:pPr>
              <a:spcBef>
                <a:spcPct val="0"/>
              </a:spcBef>
            </a:pPr>
            <a:r>
              <a:rPr lang="en-GB" altLang="en-US" smtClean="0"/>
              <a:t> Again, consider this from a personal/internal perspective and an external perspective. Do other people see weaknesses that you don't see? Do co-workers consistently outperform you in key areas? Be realistic – it's best to face any unpleasant truths as soon as possible.</a:t>
            </a:r>
          </a:p>
          <a:p>
            <a:pPr>
              <a:spcBef>
                <a:spcPct val="0"/>
              </a:spcBef>
            </a:pPr>
            <a:endParaRPr lang="en-GB" alt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860EF7A-F920-41AB-BD57-E2A4A9ADD69E}" type="slidenum">
              <a:rPr lang="en-GB" altLang="en-US">
                <a:solidFill>
                  <a:srgbClr val="000000"/>
                </a:solidFill>
                <a:latin typeface="Calibri" panose="020F0502020204030204" pitchFamily="34" charset="0"/>
              </a:rPr>
              <a:pPr/>
              <a:t>15</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745406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smtClean="0"/>
              <a:t>OPPORTUNITIES</a:t>
            </a:r>
          </a:p>
          <a:p>
            <a:pPr>
              <a:spcBef>
                <a:spcPct val="0"/>
              </a:spcBef>
            </a:pPr>
            <a:r>
              <a:rPr lang="en-GB" altLang="en-US" smtClean="0"/>
              <a:t>Also, importantly, look at your strengths, and ask yourself whether these open up any opportunities – and look at your weaknesses, and ask yourself whether you could open up opportunities by eliminating those weaknesses.</a:t>
            </a:r>
          </a:p>
          <a:p>
            <a:pPr>
              <a:spcBef>
                <a:spcPct val="0"/>
              </a:spcBef>
            </a:pPr>
            <a:endParaRPr lang="en-GB" altLang="en-US" smtClean="0"/>
          </a:p>
          <a:p>
            <a:pPr>
              <a:spcBef>
                <a:spcPct val="0"/>
              </a:spcBef>
            </a:pPr>
            <a:r>
              <a:rPr lang="en-GB" altLang="en-US" smtClean="0"/>
              <a:t>THREATS</a:t>
            </a:r>
          </a:p>
          <a:p>
            <a:pPr>
              <a:spcBef>
                <a:spcPct val="0"/>
              </a:spcBef>
            </a:pPr>
            <a:r>
              <a:rPr lang="en-GB" altLang="en-US" smtClean="0"/>
              <a:t>Performing this analysis will often provide key information – it can point out what needs to be done and put problems into perspective</a:t>
            </a:r>
          </a:p>
          <a:p>
            <a:pPr>
              <a:spcBef>
                <a:spcPct val="0"/>
              </a:spcBef>
            </a:pPr>
            <a:endParaRPr lang="en-GB" altLang="en-US" smtClean="0"/>
          </a:p>
          <a:p>
            <a:pPr>
              <a:spcBef>
                <a:spcPct val="0"/>
              </a:spcBef>
            </a:pPr>
            <a:endParaRPr lang="en-GB" alt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115C8D3-3E93-4C61-9713-FE4F652DEEE9}" type="slidenum">
              <a:rPr lang="en-GB" altLang="en-US">
                <a:solidFill>
                  <a:srgbClr val="000000"/>
                </a:solidFill>
                <a:latin typeface="Calibri" panose="020F0502020204030204" pitchFamily="34" charset="0"/>
              </a:rPr>
              <a:pPr/>
              <a:t>16</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527532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smtClean="0"/>
              <a:t>Turn your weaknesses into strengths, build upon your strengths.  Negate or reduce your threats, turning them into opportunities.  Match your strengths to the opportunities.</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DED63D4-275E-464B-982A-5EFEC46208D7}" type="slidenum">
              <a:rPr lang="en-GB" altLang="en-US">
                <a:solidFill>
                  <a:srgbClr val="000000"/>
                </a:solidFill>
                <a:latin typeface="Calibri" panose="020F0502020204030204" pitchFamily="34" charset="0"/>
              </a:rPr>
              <a:pPr/>
              <a:t>18</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1828823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525F2AB-8C8B-4A25-9D5C-D6952308C24E}" type="slidenum">
              <a:rPr lang="en-GB" altLang="en-US">
                <a:solidFill>
                  <a:srgbClr val="000000"/>
                </a:solidFill>
                <a:latin typeface="Calibri" panose="020F0502020204030204" pitchFamily="34" charset="0"/>
              </a:rPr>
              <a:pPr/>
              <a:t>19</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505531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smtClean="0"/>
              <a:t>Andy Gilbert and Ian Chakrvorty developed the Go Mad Thinking model System with the book originally published in 1999</a:t>
            </a:r>
          </a:p>
          <a:p>
            <a:pPr>
              <a:spcBef>
                <a:spcPct val="0"/>
              </a:spcBef>
            </a:pPr>
            <a:r>
              <a:rPr lang="en-GB" altLang="en-US" smtClean="0"/>
              <a:t>Andy is managing director of Go Mad research and consultancy company – works to help businesses improve by helping them to transform their leadership thinking.</a:t>
            </a:r>
          </a:p>
          <a:p>
            <a:pPr>
              <a:spcBef>
                <a:spcPct val="0"/>
              </a:spcBef>
            </a:pPr>
            <a:endParaRPr lang="en-GB" altLang="en-US" smtClean="0"/>
          </a:p>
          <a:p>
            <a:pPr>
              <a:spcBef>
                <a:spcPct val="0"/>
              </a:spcBef>
            </a:pPr>
            <a:r>
              <a:rPr lang="en-GB" altLang="en-US" smtClean="0"/>
              <a:t>Ian a maths teacher – took leave to help develop this thinking model – and is now also working on designing an delivering this programme in coaching and leadership.</a:t>
            </a:r>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E324E5E-2177-42B1-BDE7-5887DD13F606}" type="slidenum">
              <a:rPr lang="en-GB" altLang="en-US">
                <a:solidFill>
                  <a:srgbClr val="000000"/>
                </a:solidFill>
                <a:latin typeface="Calibri" panose="020F0502020204030204" pitchFamily="34" charset="0"/>
              </a:rPr>
              <a:pPr/>
              <a:t>20</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171759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smtClean="0"/>
              <a:t>SITBAC</a:t>
            </a:r>
          </a:p>
          <a:p>
            <a:pPr>
              <a:spcBef>
                <a:spcPct val="0"/>
              </a:spcBef>
            </a:pPr>
            <a:r>
              <a:rPr lang="en-GB" altLang="en-US" smtClean="0"/>
              <a:t>Strength – strong reason (Goal)</a:t>
            </a:r>
          </a:p>
          <a:p>
            <a:pPr>
              <a:spcBef>
                <a:spcPct val="0"/>
              </a:spcBef>
            </a:pPr>
            <a:r>
              <a:rPr lang="en-GB" altLang="en-US" smtClean="0"/>
              <a:t>Importance – Important to Plan and prioritise</a:t>
            </a:r>
          </a:p>
          <a:p>
            <a:pPr>
              <a:spcBef>
                <a:spcPct val="0"/>
              </a:spcBef>
            </a:pPr>
            <a:r>
              <a:rPr lang="en-GB" altLang="en-US" smtClean="0"/>
              <a:t>Tasks – Possible tasks to undertake and people to involve with assisting in completing tasks</a:t>
            </a:r>
          </a:p>
          <a:p>
            <a:pPr>
              <a:spcBef>
                <a:spcPct val="0"/>
              </a:spcBef>
            </a:pPr>
            <a:r>
              <a:rPr lang="en-GB" altLang="en-US" smtClean="0"/>
              <a:t>Buy in – convincing people to buy into your plan – so they also buy into your goal</a:t>
            </a:r>
          </a:p>
          <a:p>
            <a:pPr>
              <a:spcBef>
                <a:spcPct val="0"/>
              </a:spcBef>
            </a:pPr>
            <a:r>
              <a:rPr lang="en-GB" altLang="en-US" smtClean="0"/>
              <a:t>Achievability – how achievable do you believe your goal is, with time scales in mind, the knowledge you currently posses along with confidence and resources available to you.</a:t>
            </a:r>
          </a:p>
          <a:p>
            <a:pPr>
              <a:spcBef>
                <a:spcPct val="0"/>
              </a:spcBef>
            </a:pPr>
            <a:r>
              <a:rPr lang="en-GB" altLang="en-US" smtClean="0"/>
              <a:t>Check – Maintain high level of self belief an why – without either it wont work </a:t>
            </a:r>
          </a:p>
          <a:p>
            <a:pPr>
              <a:spcBef>
                <a:spcPct val="0"/>
              </a:spcBef>
            </a:pPr>
            <a:endParaRPr lang="en-GB" altLang="en-US" smtClean="0"/>
          </a:p>
          <a:p>
            <a:pPr>
              <a:spcBef>
                <a:spcPct val="0"/>
              </a:spcBef>
            </a:pPr>
            <a:endParaRPr lang="en-GB" alt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2978155E-D517-4096-A8B2-DFA844F8065E}"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297351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613256C-0CE1-49E9-9F39-BB3617DD2334}" type="slidenum">
              <a:rPr lang="en-GB" altLang="en-US">
                <a:solidFill>
                  <a:srgbClr val="000000"/>
                </a:solidFill>
                <a:latin typeface="Calibri" panose="020F0502020204030204" pitchFamily="34" charset="0"/>
              </a:rPr>
              <a:pPr/>
              <a:t>22</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349402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Honey and Mumpherd (1992) identified that people have different innate learning preferences closely related to Kolb's thinking/ reflective cycle.</a:t>
            </a:r>
          </a:p>
          <a:p>
            <a:r>
              <a:rPr lang="en-GB" altLang="en-US" smtClean="0"/>
              <a:t>Research conducted by Honey and Mumpherd Suggest that some people are better at learning experience (activist) other learn better by reflection (Reflectors), others by developing own ideas  preferring theoretical input (theorist) and others like take information and plan for the future and asks ‘what ifs’ (Pragmatists).</a:t>
            </a:r>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043396-8980-49A8-B69E-95EBB4DE1542}" type="slidenum">
              <a:rPr lang="en-GB" altLang="en-US">
                <a:solidFill>
                  <a:srgbClr val="000000"/>
                </a:solidFill>
                <a:latin typeface="Calibri" panose="020F0502020204030204" pitchFamily="34" charset="0"/>
              </a:rPr>
              <a:pPr/>
              <a:t>23</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050017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92DDF61-E275-4C1E-B23A-A4C9528B5536}" type="slidenum">
              <a:rPr lang="en-GB" altLang="en-US">
                <a:solidFill>
                  <a:srgbClr val="000000"/>
                </a:solidFill>
                <a:latin typeface="Calibri" panose="020F0502020204030204" pitchFamily="34" charset="0"/>
              </a:rPr>
              <a:pPr/>
              <a:t>24</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172796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839C11-9E27-4FE1-B67D-0664F6C9AEAB}" type="slidenum">
              <a:rPr lang="en-GB" altLang="en-US">
                <a:solidFill>
                  <a:srgbClr val="000000"/>
                </a:solidFill>
                <a:latin typeface="Calibri" panose="020F0502020204030204" pitchFamily="34" charset="0"/>
              </a:rPr>
              <a:pPr/>
              <a:t>25</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033924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2DD3AF-4B87-48B5-8E58-6E2FF4E78D72}" type="slidenum">
              <a:rPr lang="en-GB" altLang="en-US">
                <a:solidFill>
                  <a:srgbClr val="000000"/>
                </a:solidFill>
                <a:latin typeface="Calibri" panose="020F0502020204030204" pitchFamily="34" charset="0"/>
              </a:rPr>
              <a:pPr/>
              <a:t>26</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1089210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839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4DC65CD-A4ED-429B-9B42-3A4F1C799281}" type="slidenum">
              <a:rPr lang="en-GB" altLang="en-US">
                <a:solidFill>
                  <a:srgbClr val="000000"/>
                </a:solidFill>
                <a:latin typeface="Calibri" panose="020F0502020204030204" pitchFamily="34" charset="0"/>
              </a:rPr>
              <a:pPr/>
              <a:t>27</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41357840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David Kolbs experiential model of learning (KOLB, 1984) related to learning and development programmes. </a:t>
            </a:r>
          </a:p>
          <a:p>
            <a:r>
              <a:rPr lang="en-GB" altLang="en-US" smtClean="0"/>
              <a:t>Its based on individual’s having and thinking about their experience rather than just absorbing theory.</a:t>
            </a:r>
          </a:p>
          <a:p>
            <a:r>
              <a:rPr lang="en-GB" altLang="en-US" smtClean="0"/>
              <a:t>Basic principal is learning a new skill we go through 4 activities in a cycle</a:t>
            </a:r>
          </a:p>
          <a:p>
            <a:endParaRPr lang="en-GB" altLang="en-US" smtClean="0"/>
          </a:p>
          <a:p>
            <a:endParaRPr lang="en-GB" altLang="en-US" smtClean="0"/>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6D28EF6-34E4-44CA-8098-C7C431B8B15E}"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28991613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890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96B35A-0A28-4716-8AA7-1785B78C0D57}" type="slidenum">
              <a:rPr lang="en-GB" altLang="en-US">
                <a:solidFill>
                  <a:srgbClr val="000000"/>
                </a:solidFill>
                <a:latin typeface="Calibri" panose="020F0502020204030204" pitchFamily="34" charset="0"/>
              </a:rPr>
              <a:pPr/>
              <a:t>30</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2631910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391E3D8-78D0-4ABC-904E-B80889C142F2}" type="slidenum">
              <a:rPr lang="en-GB" altLang="en-US">
                <a:solidFill>
                  <a:srgbClr val="000000"/>
                </a:solidFill>
                <a:latin typeface="Calibri" panose="020F0502020204030204" pitchFamily="34" charset="0"/>
              </a:rPr>
              <a:pPr/>
              <a:t>32</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17866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0816BD61-DB22-44D1-95C9-AAFCF1BDA6AD}" type="datetimeFigureOut">
              <a:rPr lang="en-GB" smtClean="0"/>
              <a:t>30/10/2018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650835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16BD61-DB22-44D1-95C9-AAFCF1BDA6AD}" type="datetimeFigureOut">
              <a:rPr lang="en-GB" smtClean="0"/>
              <a:t>30/10/2018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2810948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smtClean="0"/>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16BD61-DB22-44D1-95C9-AAFCF1BDA6AD}" type="datetimeFigureOut">
              <a:rPr lang="en-GB" smtClean="0"/>
              <a:t>30/10/2018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3906556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816BD61-DB22-44D1-95C9-AAFCF1BDA6AD}" type="datetimeFigureOut">
              <a:rPr lang="en-GB" smtClean="0"/>
              <a:t>30/10/2018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3966365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816BD61-DB22-44D1-95C9-AAFCF1BDA6AD}" type="datetimeFigureOut">
              <a:rPr lang="en-GB" smtClean="0"/>
              <a:t>30/10/2018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3375767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816BD61-DB22-44D1-95C9-AAFCF1BDA6AD}" type="datetimeFigureOut">
              <a:rPr lang="en-GB" smtClean="0"/>
              <a:t>30/10/2018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21002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16BD61-DB22-44D1-95C9-AAFCF1BDA6AD}" type="datetimeFigureOut">
              <a:rPr lang="en-GB" smtClean="0"/>
              <a:t>30/10/2018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914900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BD61-DB22-44D1-95C9-AAFCF1BDA6AD}" type="datetimeFigureOut">
              <a:rPr lang="en-GB" smtClean="0"/>
              <a:t>30/10/2018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2454765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BD61-DB22-44D1-95C9-AAFCF1BDA6AD}" type="datetimeFigureOut">
              <a:rPr lang="en-GB" smtClean="0"/>
              <a:t>30/10/2018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3125873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BD61-DB22-44D1-95C9-AAFCF1BDA6AD}" type="datetimeFigureOut">
              <a:rPr lang="en-GB" smtClean="0"/>
              <a:t>30/10/2018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2697357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BD61-DB22-44D1-95C9-AAFCF1BDA6AD}" type="datetimeFigureOut">
              <a:rPr lang="en-GB" smtClean="0"/>
              <a:t>30/10/2018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13067042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BD61-DB22-44D1-95C9-AAFCF1BDA6AD}" type="datetimeFigureOut">
              <a:rPr lang="en-GB" smtClean="0"/>
              <a:t>30/10/2018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3C5EDB-DFC6-4525-8544-335B723B2F49}" type="slidenum">
              <a:rPr lang="en-GB" smtClean="0"/>
              <a:t>‹#›</a:t>
            </a:fld>
            <a:endParaRPr lang="en-GB"/>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39669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smtClean="0"/>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BD61-DB22-44D1-95C9-AAFCF1BDA6AD}" type="datetimeFigureOut">
              <a:rPr lang="en-GB" smtClean="0"/>
              <a:t>30/10/2018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40909283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0816BD61-DB22-44D1-95C9-AAFCF1BDA6AD}" type="datetimeFigureOut">
              <a:rPr lang="en-GB" smtClean="0"/>
              <a:t>30/10/2018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1964736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0816BD61-DB22-44D1-95C9-AAFCF1BDA6AD}" type="datetimeFigureOut">
              <a:rPr lang="en-GB" smtClean="0"/>
              <a:t>30/10/2018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21014197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16BD61-DB22-44D1-95C9-AAFCF1BDA6AD}" type="datetimeFigureOut">
              <a:rPr lang="en-GB" smtClean="0"/>
              <a:t>30/10/2018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42776366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16BD61-DB22-44D1-95C9-AAFCF1BDA6AD}" type="datetimeFigureOut">
              <a:rPr lang="en-GB" smtClean="0"/>
              <a:t>30/10/2018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3C5EDB-DFC6-4525-8544-335B723B2F49}" type="slidenum">
              <a:rPr lang="en-GB" smtClean="0"/>
              <a:t>‹#›</a:t>
            </a:fld>
            <a:endParaRPr lang="en-GB"/>
          </a:p>
        </p:txBody>
      </p:sp>
    </p:spTree>
    <p:extLst>
      <p:ext uri="{BB962C8B-B14F-4D97-AF65-F5344CB8AC3E}">
        <p14:creationId xmlns:p14="http://schemas.microsoft.com/office/powerpoint/2010/main" val="2564329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050A91D7-6C13-42C0-BC99-A7AC96695C6C}" type="datetimeFigureOut">
              <a:rPr lang="en-US"/>
              <a:pPr>
                <a:defRPr/>
              </a:pPr>
              <a:t>10/30/2018</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smtClean="0">
                <a:solidFill>
                  <a:srgbClr val="D1EAEE"/>
                </a:solidFill>
              </a:defRPr>
            </a:lvl1pPr>
          </a:lstStyle>
          <a:p>
            <a:pPr>
              <a:defRPr/>
            </a:pPr>
            <a:fld id="{A72D5EA7-94CB-4114-B238-676980795042}" type="slidenum">
              <a:rPr lang="en-US" altLang="en-US"/>
              <a:pPr>
                <a:defRPr/>
              </a:pPr>
              <a:t>‹#›</a:t>
            </a:fld>
            <a:endParaRPr lang="en-US" altLang="en-US"/>
          </a:p>
        </p:txBody>
      </p:sp>
    </p:spTree>
    <p:extLst>
      <p:ext uri="{BB962C8B-B14F-4D97-AF65-F5344CB8AC3E}">
        <p14:creationId xmlns:p14="http://schemas.microsoft.com/office/powerpoint/2010/main" val="738108421"/>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F81C1D55-B564-4BDD-BC3B-34CE7FE4B528}" type="datetimeFigureOut">
              <a:rPr lang="en-US"/>
              <a:pPr>
                <a:defRPr/>
              </a:pPr>
              <a:t>10/30/2018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5F64DC3-4C78-4D2F-B0E5-8D8A7B88EFAC}" type="slidenum">
              <a:rPr lang="en-US" altLang="en-US"/>
              <a:pPr>
                <a:defRPr/>
              </a:pPr>
              <a:t>‹#›</a:t>
            </a:fld>
            <a:endParaRPr lang="en-US" altLang="en-US"/>
          </a:p>
        </p:txBody>
      </p:sp>
    </p:spTree>
    <p:extLst>
      <p:ext uri="{BB962C8B-B14F-4D97-AF65-F5344CB8AC3E}">
        <p14:creationId xmlns:p14="http://schemas.microsoft.com/office/powerpoint/2010/main" val="16950746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707136" y="2704664"/>
            <a:ext cx="103632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F0A7DE1-8B24-43CA-BA0E-BDA4E99E0FC8}" type="datetimeFigureOut">
              <a:rPr lang="en-US"/>
              <a:pPr>
                <a:defRPr/>
              </a:pPr>
              <a:t>10/30/2018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smtClean="0">
                <a:solidFill>
                  <a:srgbClr val="D1EAEE"/>
                </a:solidFill>
              </a:defRPr>
            </a:lvl1pPr>
          </a:lstStyle>
          <a:p>
            <a:pPr>
              <a:defRPr/>
            </a:pPr>
            <a:fld id="{CD16E3C7-A1FA-41BA-8F3C-813EB79EE5E7}" type="slidenum">
              <a:rPr lang="en-US" altLang="en-US"/>
              <a:pPr>
                <a:defRPr/>
              </a:pPr>
              <a:t>‹#›</a:t>
            </a:fld>
            <a:endParaRPr lang="en-US" altLang="en-US"/>
          </a:p>
        </p:txBody>
      </p:sp>
    </p:spTree>
    <p:extLst>
      <p:ext uri="{BB962C8B-B14F-4D97-AF65-F5344CB8AC3E}">
        <p14:creationId xmlns:p14="http://schemas.microsoft.com/office/powerpoint/2010/main" val="908951158"/>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B0785FBE-7D70-4AB2-AFD2-03FB3587AB10}" type="datetimeFigureOut">
              <a:rPr lang="en-US"/>
              <a:pPr>
                <a:defRPr/>
              </a:pPr>
              <a:t>10/30/2018</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22970C18-D704-46FD-BAE3-D275045CC3CD}" type="slidenum">
              <a:rPr lang="en-US" altLang="en-US"/>
              <a:pPr>
                <a:defRPr/>
              </a:pPr>
              <a:t>‹#›</a:t>
            </a:fld>
            <a:endParaRPr lang="en-US" altLang="en-US"/>
          </a:p>
        </p:txBody>
      </p:sp>
    </p:spTree>
    <p:extLst>
      <p:ext uri="{BB962C8B-B14F-4D97-AF65-F5344CB8AC3E}">
        <p14:creationId xmlns:p14="http://schemas.microsoft.com/office/powerpoint/2010/main" val="2926068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1FFA182E-F8B4-4D73-9030-1B6030681579}" type="datetimeFigureOut">
              <a:rPr lang="en-US"/>
              <a:pPr>
                <a:defRPr/>
              </a:pPr>
              <a:t>10/30/2018</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E064E846-36E7-44AB-80A6-30D273997CEF}" type="slidenum">
              <a:rPr lang="en-US" altLang="en-US"/>
              <a:pPr>
                <a:defRPr/>
              </a:pPr>
              <a:t>‹#›</a:t>
            </a:fld>
            <a:endParaRPr lang="en-US" altLang="en-US"/>
          </a:p>
        </p:txBody>
      </p:sp>
    </p:spTree>
    <p:extLst>
      <p:ext uri="{BB962C8B-B14F-4D97-AF65-F5344CB8AC3E}">
        <p14:creationId xmlns:p14="http://schemas.microsoft.com/office/powerpoint/2010/main" val="29386552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20E61D12-973C-4EDB-9D19-9272D76D9C25}" type="datetimeFigureOut">
              <a:rPr lang="en-US"/>
              <a:pPr>
                <a:defRPr/>
              </a:pPr>
              <a:t>10/30/2018</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5C069BF8-FE1B-44C0-BA61-7EF8E51830EE}" type="slidenum">
              <a:rPr lang="en-US" altLang="en-US"/>
              <a:pPr>
                <a:defRPr/>
              </a:pPr>
              <a:t>‹#›</a:t>
            </a:fld>
            <a:endParaRPr lang="en-US" altLang="en-US"/>
          </a:p>
        </p:txBody>
      </p:sp>
    </p:spTree>
    <p:extLst>
      <p:ext uri="{BB962C8B-B14F-4D97-AF65-F5344CB8AC3E}">
        <p14:creationId xmlns:p14="http://schemas.microsoft.com/office/powerpoint/2010/main" val="41279182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AD11869D-0C7C-4E3D-B2AA-A985D0B47CE5}" type="datetimeFigureOut">
              <a:rPr lang="en-US"/>
              <a:pPr>
                <a:defRPr/>
              </a:pPr>
              <a:t>10/30/2018</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811F5120-EAC1-4C31-8759-4BD2CBF53FBE}" type="slidenum">
              <a:rPr lang="en-US" altLang="en-US"/>
              <a:pPr>
                <a:defRPr/>
              </a:pPr>
              <a:t>‹#›</a:t>
            </a:fld>
            <a:endParaRPr lang="en-US" altLang="en-US"/>
          </a:p>
        </p:txBody>
      </p:sp>
    </p:spTree>
    <p:extLst>
      <p:ext uri="{BB962C8B-B14F-4D97-AF65-F5344CB8AC3E}">
        <p14:creationId xmlns:p14="http://schemas.microsoft.com/office/powerpoint/2010/main" val="2083880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47EF7114-FAA8-43BC-88E0-419A3D1A1578}" type="datetimeFigureOut">
              <a:rPr lang="en-US"/>
              <a:pPr>
                <a:defRPr/>
              </a:pPr>
              <a:t>10/30/2018</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09FFA4C8-EEE1-431B-AAE9-F647A94D75F5}" type="slidenum">
              <a:rPr lang="en-US" altLang="en-US"/>
              <a:pPr>
                <a:defRPr/>
              </a:pPr>
              <a:t>‹#›</a:t>
            </a:fld>
            <a:endParaRPr lang="en-US" altLang="en-US"/>
          </a:p>
        </p:txBody>
      </p:sp>
    </p:spTree>
    <p:extLst>
      <p:ext uri="{BB962C8B-B14F-4D97-AF65-F5344CB8AC3E}">
        <p14:creationId xmlns:p14="http://schemas.microsoft.com/office/powerpoint/2010/main" val="39942572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4220633" y="1108075"/>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6" name="Right Triangle 5"/>
          <p:cNvSpPr/>
          <p:nvPr/>
        </p:nvSpPr>
        <p:spPr>
          <a:xfrm rot="420000" flipV="1">
            <a:off x="10672234" y="5359401"/>
            <a:ext cx="207433"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7" name="Freeform 6"/>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cs typeface="+mn-cs"/>
            </a:endParaRPr>
          </a:p>
        </p:txBody>
      </p:sp>
      <p:sp>
        <p:nvSpPr>
          <p:cNvPr id="8" name="Freeform 7"/>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cs typeface="+mn-cs"/>
            </a:endParaRPr>
          </a:p>
        </p:txBody>
      </p:sp>
      <p:sp>
        <p:nvSpPr>
          <p:cNvPr id="2" name="Title 1"/>
          <p:cNvSpPr>
            <a:spLocks noGrp="1"/>
          </p:cNvSpPr>
          <p:nvPr>
            <p:ph type="title"/>
          </p:nvPr>
        </p:nvSpPr>
        <p:spPr>
          <a:xfrm>
            <a:off x="812800" y="1176997"/>
            <a:ext cx="2950464"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812800" y="2828785"/>
            <a:ext cx="29464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63E9190C-87FE-4BA4-BA93-0991BFD22BEF}" type="datetimeFigureOut">
              <a:rPr lang="en-US"/>
              <a:pPr>
                <a:defRPr/>
              </a:pPr>
              <a:t>10/30/2018</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10769600" y="6356351"/>
            <a:ext cx="812800" cy="365125"/>
          </a:xfrm>
        </p:spPr>
        <p:txBody>
          <a:bodyPr/>
          <a:lstStyle>
            <a:lvl1pPr>
              <a:defRPr smtClean="0"/>
            </a:lvl1pPr>
          </a:lstStyle>
          <a:p>
            <a:pPr>
              <a:defRPr/>
            </a:pPr>
            <a:fld id="{9CB03C74-A4E7-4F4A-AE75-44D4B31122D9}" type="slidenum">
              <a:rPr lang="en-US" altLang="en-US"/>
              <a:pPr>
                <a:defRPr/>
              </a:pPr>
              <a:t>‹#›</a:t>
            </a:fld>
            <a:endParaRPr lang="en-US" altLang="en-US"/>
          </a:p>
        </p:txBody>
      </p:sp>
    </p:spTree>
    <p:extLst>
      <p:ext uri="{BB962C8B-B14F-4D97-AF65-F5344CB8AC3E}">
        <p14:creationId xmlns:p14="http://schemas.microsoft.com/office/powerpoint/2010/main" val="2933545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E1F1D8AF-3942-4062-894B-E2C9CC74CE34}" type="datetimeFigureOut">
              <a:rPr lang="en-US"/>
              <a:pPr>
                <a:defRPr/>
              </a:pPr>
              <a:t>10/30/2018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17416717-6573-4EF0-AE9A-18489834CC0D}" type="slidenum">
              <a:rPr lang="en-US" altLang="en-US"/>
              <a:pPr>
                <a:defRPr/>
              </a:pPr>
              <a:t>‹#›</a:t>
            </a:fld>
            <a:endParaRPr lang="en-US" altLang="en-US"/>
          </a:p>
        </p:txBody>
      </p:sp>
    </p:spTree>
    <p:extLst>
      <p:ext uri="{BB962C8B-B14F-4D97-AF65-F5344CB8AC3E}">
        <p14:creationId xmlns:p14="http://schemas.microsoft.com/office/powerpoint/2010/main" val="37083380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2665C51-6162-480E-8375-E3736A7B085E}" type="datetimeFigureOut">
              <a:rPr lang="en-US"/>
              <a:pPr>
                <a:defRPr/>
              </a:pPr>
              <a:t>10/30/2018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D0029A75-A3F6-4D4F-A72A-479047D0DD02}" type="slidenum">
              <a:rPr lang="en-US" altLang="en-US"/>
              <a:pPr>
                <a:defRPr/>
              </a:pPr>
              <a:t>‹#›</a:t>
            </a:fld>
            <a:endParaRPr lang="en-US" altLang="en-US"/>
          </a:p>
        </p:txBody>
      </p:sp>
    </p:spTree>
    <p:extLst>
      <p:ext uri="{BB962C8B-B14F-4D97-AF65-F5344CB8AC3E}">
        <p14:creationId xmlns:p14="http://schemas.microsoft.com/office/powerpoint/2010/main" val="1194413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2.jpe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0816BD61-DB22-44D1-95C9-AAFCF1BDA6AD}" type="datetimeFigureOut">
              <a:rPr lang="en-GB" smtClean="0"/>
              <a:t>30/10/2018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C3C5EDB-DFC6-4525-8544-335B723B2F49}" type="slidenum">
              <a:rPr lang="en-GB" smtClean="0"/>
              <a:t>‹#›</a:t>
            </a:fld>
            <a:endParaRPr lang="en-GB"/>
          </a:p>
        </p:txBody>
      </p:sp>
    </p:spTree>
    <p:extLst>
      <p:ext uri="{BB962C8B-B14F-4D97-AF65-F5344CB8AC3E}">
        <p14:creationId xmlns:p14="http://schemas.microsoft.com/office/powerpoint/2010/main" val="2126039895"/>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cs typeface="+mn-cs"/>
            </a:endParaRPr>
          </a:p>
        </p:txBody>
      </p:sp>
      <p:sp>
        <p:nvSpPr>
          <p:cNvPr id="8" name="Freeform 7"/>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cs typeface="+mn-cs"/>
            </a:endParaRPr>
          </a:p>
        </p:txBody>
      </p:sp>
      <p:sp>
        <p:nvSpPr>
          <p:cNvPr id="1028" name="Title Placeholder 8"/>
          <p:cNvSpPr>
            <a:spLocks noGrp="1"/>
          </p:cNvSpPr>
          <p:nvPr>
            <p:ph type="title"/>
          </p:nvPr>
        </p:nvSpPr>
        <p:spPr bwMode="auto">
          <a:xfrm>
            <a:off x="609600" y="70485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ltLang="en-US" smtClean="0"/>
              <a:t>Click to edit Master title style</a:t>
            </a:r>
          </a:p>
        </p:txBody>
      </p:sp>
      <p:sp>
        <p:nvSpPr>
          <p:cNvPr id="1029" name="Text Placeholder 29"/>
          <p:cNvSpPr>
            <a:spLocks noGrp="1"/>
          </p:cNvSpPr>
          <p:nvPr>
            <p:ph type="body" idx="1"/>
          </p:nvPr>
        </p:nvSpPr>
        <p:spPr bwMode="auto">
          <a:xfrm>
            <a:off x="609600" y="1935164"/>
            <a:ext cx="109728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9D782B8A-9623-476A-9614-C729ACCF3320}" type="datetimeFigureOut">
              <a:rPr lang="en-US"/>
              <a:pPr>
                <a:defRPr/>
              </a:pPr>
              <a:t>10/30/2018</a:t>
            </a:fld>
            <a:endParaRPr lang="en-US"/>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wrap="square" lIns="0" tIns="0" rIns="0" bIns="0" numCol="1" anchor="b" anchorCtr="0" compatLnSpc="1">
            <a:prstTxWarp prst="textNoShape">
              <a:avLst/>
            </a:prstTxWarp>
          </a:bodyPr>
          <a:lstStyle>
            <a:lvl1pPr algn="r" eaLnBrk="1" hangingPunct="1">
              <a:defRPr sz="1200" smtClean="0">
                <a:solidFill>
                  <a:srgbClr val="045C75"/>
                </a:solidFill>
                <a:latin typeface="Constantia" panose="02030602050306030303" pitchFamily="18" charset="0"/>
              </a:defRPr>
            </a:lvl1pPr>
          </a:lstStyle>
          <a:p>
            <a:pPr>
              <a:defRPr/>
            </a:pPr>
            <a:fld id="{1F513FB2-848E-44F6-A084-C8B88BD569BE}" type="slidenum">
              <a:rPr lang="en-US" altLang="en-US"/>
              <a:pPr>
                <a:defRPr/>
              </a:pPr>
              <a:t>‹#›</a:t>
            </a:fld>
            <a:endParaRPr lang="en-US" altLang="en-US"/>
          </a:p>
        </p:txBody>
      </p:sp>
      <p:grpSp>
        <p:nvGrpSpPr>
          <p:cNvPr id="1033" name="Group 1"/>
          <p:cNvGrpSpPr>
            <a:grpSpLocks/>
          </p:cNvGrpSpPr>
          <p:nvPr/>
        </p:nvGrpSpPr>
        <p:grpSpPr bwMode="auto">
          <a:xfrm>
            <a:off x="-25399" y="203200"/>
            <a:ext cx="12240684"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cs typeface="+mn-cs"/>
              </a:endParaRPr>
            </a:p>
          </p:txBody>
        </p:sp>
      </p:grpSp>
    </p:spTree>
    <p:extLst>
      <p:ext uri="{BB962C8B-B14F-4D97-AF65-F5344CB8AC3E}">
        <p14:creationId xmlns:p14="http://schemas.microsoft.com/office/powerpoint/2010/main" val="1141651454"/>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anose="020F0502020204030204" pitchFamily="34" charset="0"/>
        </a:defRPr>
      </a:lvl2pPr>
      <a:lvl3pPr algn="l" rtl="0" eaLnBrk="0" fontAlgn="base" hangingPunct="0">
        <a:spcBef>
          <a:spcPct val="0"/>
        </a:spcBef>
        <a:spcAft>
          <a:spcPct val="0"/>
        </a:spcAft>
        <a:defRPr sz="5000">
          <a:solidFill>
            <a:schemeClr val="tx2"/>
          </a:solidFill>
          <a:latin typeface="Calibri" panose="020F0502020204030204" pitchFamily="34" charset="0"/>
        </a:defRPr>
      </a:lvl3pPr>
      <a:lvl4pPr algn="l" rtl="0" eaLnBrk="0" fontAlgn="base" hangingPunct="0">
        <a:spcBef>
          <a:spcPct val="0"/>
        </a:spcBef>
        <a:spcAft>
          <a:spcPct val="0"/>
        </a:spcAft>
        <a:defRPr sz="5000">
          <a:solidFill>
            <a:schemeClr val="tx2"/>
          </a:solidFill>
          <a:latin typeface="Calibri" panose="020F0502020204030204" pitchFamily="34" charset="0"/>
        </a:defRPr>
      </a:lvl4pPr>
      <a:lvl5pPr algn="l" rtl="0" eaLnBrk="0" fontAlgn="base" hangingPunct="0">
        <a:spcBef>
          <a:spcPct val="0"/>
        </a:spcBef>
        <a:spcAft>
          <a:spcPct val="0"/>
        </a:spcAft>
        <a:defRPr sz="5000">
          <a:solidFill>
            <a:schemeClr val="tx2"/>
          </a:solidFill>
          <a:latin typeface="Calibri" panose="020F0502020204030204" pitchFamily="34" charset="0"/>
        </a:defRPr>
      </a:lvl5pPr>
      <a:lvl6pPr marL="457200" algn="l" rtl="0" fontAlgn="base">
        <a:spcBef>
          <a:spcPct val="0"/>
        </a:spcBef>
        <a:spcAft>
          <a:spcPct val="0"/>
        </a:spcAft>
        <a:defRPr sz="5000">
          <a:solidFill>
            <a:schemeClr val="tx2"/>
          </a:solidFill>
          <a:latin typeface="Calibri" panose="020F0502020204030204" pitchFamily="34" charset="0"/>
        </a:defRPr>
      </a:lvl6pPr>
      <a:lvl7pPr marL="914400" algn="l" rtl="0" fontAlgn="base">
        <a:spcBef>
          <a:spcPct val="0"/>
        </a:spcBef>
        <a:spcAft>
          <a:spcPct val="0"/>
        </a:spcAft>
        <a:defRPr sz="5000">
          <a:solidFill>
            <a:schemeClr val="tx2"/>
          </a:solidFill>
          <a:latin typeface="Calibri" panose="020F0502020204030204" pitchFamily="34" charset="0"/>
        </a:defRPr>
      </a:lvl7pPr>
      <a:lvl8pPr marL="1371600" algn="l" rtl="0" fontAlgn="base">
        <a:spcBef>
          <a:spcPct val="0"/>
        </a:spcBef>
        <a:spcAft>
          <a:spcPct val="0"/>
        </a:spcAft>
        <a:defRPr sz="5000">
          <a:solidFill>
            <a:schemeClr val="tx2"/>
          </a:solidFill>
          <a:latin typeface="Calibri" panose="020F0502020204030204" pitchFamily="34" charset="0"/>
        </a:defRPr>
      </a:lvl8pPr>
      <a:lvl9pPr marL="1828800" algn="l" rtl="0" fontAlgn="base">
        <a:spcBef>
          <a:spcPct val="0"/>
        </a:spcBef>
        <a:spcAft>
          <a:spcPct val="0"/>
        </a:spcAft>
        <a:defRPr sz="5000">
          <a:solidFill>
            <a:schemeClr val="tx2"/>
          </a:solidFill>
          <a:latin typeface="Calibri" panose="020F0502020204030204"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hyperlink" Target="http://www.peterhoney.org/articles/who-are-honeymumford"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rgbClr val="002060"/>
                </a:solidFill>
              </a:rPr>
              <a:t>Assignment support</a:t>
            </a:r>
            <a:endParaRPr lang="en-GB" dirty="0">
              <a:solidFill>
                <a:srgbClr val="002060"/>
              </a:solidFill>
            </a:endParaRP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997759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214" y="1573440"/>
            <a:ext cx="10515600" cy="1325563"/>
          </a:xfrm>
        </p:spPr>
        <p:txBody>
          <a:bodyPr>
            <a:normAutofit fontScale="90000"/>
          </a:bodyPr>
          <a:lstStyle/>
          <a:p>
            <a:r>
              <a:rPr lang="en-GB" dirty="0">
                <a:solidFill>
                  <a:srgbClr val="002060"/>
                </a:solidFill>
              </a:rPr>
              <a:t>A reflective review of your learning journey through personal development</a:t>
            </a:r>
          </a:p>
        </p:txBody>
      </p:sp>
    </p:spTree>
    <p:extLst>
      <p:ext uri="{BB962C8B-B14F-4D97-AF65-F5344CB8AC3E}">
        <p14:creationId xmlns:p14="http://schemas.microsoft.com/office/powerpoint/2010/main" val="413229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algn="ctr" eaLnBrk="1" hangingPunct="1"/>
            <a:r>
              <a:rPr lang="en-GB" altLang="en-US" dirty="0" smtClean="0">
                <a:solidFill>
                  <a:srgbClr val="7030A0"/>
                </a:solidFill>
                <a:ea typeface="MS PGothic" panose="020B0600070205080204" pitchFamily="34" charset="-128"/>
              </a:rPr>
              <a:t>Your Reflective Assignment</a:t>
            </a:r>
            <a:endParaRPr lang="en-GB" altLang="en-US" dirty="0" smtClean="0">
              <a:solidFill>
                <a:srgbClr val="7030A0"/>
              </a:solidFill>
            </a:endParaRPr>
          </a:p>
        </p:txBody>
      </p:sp>
      <p:sp>
        <p:nvSpPr>
          <p:cNvPr id="3" name="Content Placeholder 2">
            <a:extLst/>
          </p:cNvPr>
          <p:cNvSpPr>
            <a:spLocks noGrp="1"/>
          </p:cNvSpPr>
          <p:nvPr>
            <p:ph idx="1"/>
          </p:nvPr>
        </p:nvSpPr>
        <p:spPr>
          <a:xfrm>
            <a:off x="1841501" y="2492376"/>
            <a:ext cx="8507413" cy="3916363"/>
          </a:xfrm>
        </p:spPr>
        <p:txBody>
          <a:bodyPr>
            <a:normAutofit/>
          </a:bodyPr>
          <a:lstStyle/>
          <a:p>
            <a:pPr marL="0" indent="0" algn="ctr">
              <a:buNone/>
              <a:defRPr/>
            </a:pPr>
            <a:r>
              <a:rPr lang="en-GB" sz="4000" dirty="0">
                <a:solidFill>
                  <a:srgbClr val="0070C0"/>
                </a:solidFill>
                <a:ea typeface="ＭＳ Ｐゴシック" pitchFamily="34" charset="-128"/>
              </a:rPr>
              <a:t>Is specifically about </a:t>
            </a:r>
            <a:r>
              <a:rPr lang="en-GB" sz="4000" b="1" i="1" dirty="0">
                <a:solidFill>
                  <a:srgbClr val="0070C0"/>
                </a:solidFill>
                <a:ea typeface="ＭＳ Ｐゴシック" pitchFamily="34" charset="-128"/>
              </a:rPr>
              <a:t>what you have learned</a:t>
            </a:r>
            <a:r>
              <a:rPr lang="en-GB" sz="4000" dirty="0">
                <a:solidFill>
                  <a:srgbClr val="0070C0"/>
                </a:solidFill>
                <a:ea typeface="ＭＳ Ｐゴシック" pitchFamily="34" charset="-128"/>
              </a:rPr>
              <a:t> from the process of undertaking this module</a:t>
            </a:r>
          </a:p>
          <a:p>
            <a:pPr algn="ctr" eaLnBrk="1" hangingPunct="1">
              <a:defRPr/>
            </a:pPr>
            <a:endParaRPr lang="en-GB" sz="4000" dirty="0"/>
          </a:p>
        </p:txBody>
      </p:sp>
    </p:spTree>
    <p:extLst>
      <p:ext uri="{BB962C8B-B14F-4D97-AF65-F5344CB8AC3E}">
        <p14:creationId xmlns:p14="http://schemas.microsoft.com/office/powerpoint/2010/main" val="196291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r>
              <a:rPr lang="en-GB" altLang="en-US" dirty="0" smtClean="0">
                <a:solidFill>
                  <a:srgbClr val="0070C0"/>
                </a:solidFill>
              </a:rPr>
              <a:t>Assignment Guidance</a:t>
            </a:r>
          </a:p>
        </p:txBody>
      </p:sp>
      <p:sp>
        <p:nvSpPr>
          <p:cNvPr id="2" name="Rectangle 1"/>
          <p:cNvSpPr/>
          <p:nvPr/>
        </p:nvSpPr>
        <p:spPr>
          <a:xfrm>
            <a:off x="1632857" y="2123233"/>
            <a:ext cx="8278585" cy="3046988"/>
          </a:xfrm>
          <a:prstGeom prst="rect">
            <a:avLst/>
          </a:prstGeom>
        </p:spPr>
        <p:txBody>
          <a:bodyPr wrap="square">
            <a:spAutoFit/>
          </a:bodyPr>
          <a:lstStyle/>
          <a:p>
            <a:r>
              <a:rPr lang="en-GB" sz="2400" dirty="0">
                <a:solidFill>
                  <a:srgbClr val="002060"/>
                </a:solidFill>
              </a:rPr>
              <a:t>•	Conduct a SWOT analysis on yourself, highlighting your strengths, weaknesses and threats and how you can turn them into your opportunities by looking at appropriate conversion strategies</a:t>
            </a:r>
          </a:p>
          <a:p>
            <a:r>
              <a:rPr lang="en-GB" sz="2400" dirty="0">
                <a:solidFill>
                  <a:srgbClr val="002060"/>
                </a:solidFill>
              </a:rPr>
              <a:t>•	At least 2 learning styles questionnaires applied to you </a:t>
            </a:r>
          </a:p>
          <a:p>
            <a:r>
              <a:rPr lang="en-GB" sz="2400" dirty="0">
                <a:solidFill>
                  <a:srgbClr val="002060"/>
                </a:solidFill>
              </a:rPr>
              <a:t>•	Applying the GO MAD frame work for yourself</a:t>
            </a:r>
          </a:p>
          <a:p>
            <a:r>
              <a:rPr lang="en-GB" sz="2400" dirty="0">
                <a:solidFill>
                  <a:srgbClr val="002060"/>
                </a:solidFill>
              </a:rPr>
              <a:t>o	This would help you identify where you are starting out from – self-awareness!</a:t>
            </a:r>
          </a:p>
        </p:txBody>
      </p:sp>
    </p:spTree>
    <p:extLst>
      <p:ext uri="{BB962C8B-B14F-4D97-AF65-F5344CB8AC3E}">
        <p14:creationId xmlns:p14="http://schemas.microsoft.com/office/powerpoint/2010/main" val="3286617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r>
              <a:rPr lang="en-GB" altLang="en-US" dirty="0" smtClean="0">
                <a:solidFill>
                  <a:srgbClr val="002060"/>
                </a:solidFill>
              </a:rPr>
              <a:t>Assignment Guidance</a:t>
            </a:r>
          </a:p>
        </p:txBody>
      </p:sp>
      <p:sp>
        <p:nvSpPr>
          <p:cNvPr id="3" name="Content Placeholder 2">
            <a:extLst/>
          </p:cNvPr>
          <p:cNvSpPr>
            <a:spLocks noGrp="1"/>
          </p:cNvSpPr>
          <p:nvPr>
            <p:ph idx="1"/>
          </p:nvPr>
        </p:nvSpPr>
        <p:spPr/>
        <p:txBody>
          <a:bodyPr/>
          <a:lstStyle/>
          <a:p>
            <a:pPr marL="0" indent="0">
              <a:buNone/>
              <a:defRPr/>
            </a:pPr>
            <a:r>
              <a:rPr lang="en-GB" dirty="0">
                <a:solidFill>
                  <a:srgbClr val="7030A0"/>
                </a:solidFill>
              </a:rPr>
              <a:t>You would: -</a:t>
            </a:r>
          </a:p>
          <a:p>
            <a:pPr eaLnBrk="1" hangingPunct="1">
              <a:defRPr/>
            </a:pPr>
            <a:r>
              <a:rPr lang="en-GB" dirty="0">
                <a:solidFill>
                  <a:srgbClr val="7030A0"/>
                </a:solidFill>
              </a:rPr>
              <a:t>Identify any barriers to your learning and development </a:t>
            </a:r>
            <a:r>
              <a:rPr lang="en-GB" dirty="0" smtClean="0">
                <a:solidFill>
                  <a:srgbClr val="7030A0"/>
                </a:solidFill>
              </a:rPr>
              <a:t>and</a:t>
            </a:r>
            <a:r>
              <a:rPr lang="en-GB" dirty="0">
                <a:solidFill>
                  <a:srgbClr val="7030A0"/>
                </a:solidFill>
              </a:rPr>
              <a:t>…</a:t>
            </a:r>
          </a:p>
          <a:p>
            <a:pPr eaLnBrk="1" hangingPunct="1">
              <a:defRPr/>
            </a:pPr>
            <a:r>
              <a:rPr lang="en-GB" dirty="0">
                <a:solidFill>
                  <a:srgbClr val="7030A0"/>
                </a:solidFill>
              </a:rPr>
              <a:t>How you would </a:t>
            </a:r>
            <a:r>
              <a:rPr lang="en-GB" dirty="0" smtClean="0">
                <a:solidFill>
                  <a:srgbClr val="7030A0"/>
                </a:solidFill>
              </a:rPr>
              <a:t>overcome </a:t>
            </a:r>
            <a:r>
              <a:rPr lang="en-GB" dirty="0">
                <a:solidFill>
                  <a:srgbClr val="7030A0"/>
                </a:solidFill>
              </a:rPr>
              <a:t>them!  What support is available?</a:t>
            </a:r>
          </a:p>
          <a:p>
            <a:pPr marL="0" indent="0">
              <a:buNone/>
              <a:defRPr/>
            </a:pPr>
            <a:r>
              <a:rPr lang="en-GB" i="1" dirty="0">
                <a:solidFill>
                  <a:srgbClr val="7030A0"/>
                </a:solidFill>
              </a:rPr>
              <a:t>This would demonstrate awareness and planning!</a:t>
            </a:r>
          </a:p>
          <a:p>
            <a:pPr eaLnBrk="1" hangingPunct="1">
              <a:defRPr/>
            </a:pPr>
            <a:endParaRPr lang="en-GB" dirty="0">
              <a:solidFill>
                <a:srgbClr val="7030A0"/>
              </a:solidFill>
            </a:endParaRPr>
          </a:p>
        </p:txBody>
      </p:sp>
    </p:spTree>
    <p:extLst>
      <p:ext uri="{BB962C8B-B14F-4D97-AF65-F5344CB8AC3E}">
        <p14:creationId xmlns:p14="http://schemas.microsoft.com/office/powerpoint/2010/main" val="2001512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805543" y="675367"/>
            <a:ext cx="10515600" cy="1325563"/>
          </a:xfrm>
        </p:spPr>
        <p:txBody>
          <a:bodyPr/>
          <a:lstStyle/>
          <a:p>
            <a:r>
              <a:rPr lang="en-GB" altLang="en-US" dirty="0">
                <a:solidFill>
                  <a:schemeClr val="bg2">
                    <a:lumMod val="50000"/>
                  </a:schemeClr>
                </a:solidFill>
              </a:rPr>
              <a:t>Assignment Guidance</a:t>
            </a:r>
            <a:endParaRPr lang="en-GB" altLang="en-US" dirty="0" smtClean="0">
              <a:solidFill>
                <a:schemeClr val="bg2">
                  <a:lumMod val="50000"/>
                </a:schemeClr>
              </a:solidFill>
            </a:endParaRPr>
          </a:p>
        </p:txBody>
      </p:sp>
      <p:sp>
        <p:nvSpPr>
          <p:cNvPr id="3" name="Content Placeholder 2">
            <a:extLst/>
          </p:cNvPr>
          <p:cNvSpPr>
            <a:spLocks noGrp="1"/>
          </p:cNvSpPr>
          <p:nvPr>
            <p:ph idx="1"/>
          </p:nvPr>
        </p:nvSpPr>
        <p:spPr>
          <a:xfrm>
            <a:off x="1779815" y="2120901"/>
            <a:ext cx="8856663" cy="4737099"/>
          </a:xfrm>
        </p:spPr>
        <p:txBody>
          <a:bodyPr>
            <a:normAutofit/>
          </a:bodyPr>
          <a:lstStyle/>
          <a:p>
            <a:pPr marL="0" indent="0">
              <a:buNone/>
              <a:defRPr/>
            </a:pPr>
            <a:r>
              <a:rPr lang="en-GB" dirty="0">
                <a:solidFill>
                  <a:schemeClr val="accent1">
                    <a:lumMod val="50000"/>
                  </a:schemeClr>
                </a:solidFill>
              </a:rPr>
              <a:t>Now, how would you develop </a:t>
            </a:r>
            <a:r>
              <a:rPr lang="en-GB" dirty="0" smtClean="0">
                <a:solidFill>
                  <a:schemeClr val="accent1">
                    <a:lumMod val="50000"/>
                  </a:schemeClr>
                </a:solidFill>
              </a:rPr>
              <a:t>you, and </a:t>
            </a:r>
            <a:r>
              <a:rPr lang="en-GB" dirty="0">
                <a:solidFill>
                  <a:schemeClr val="accent1">
                    <a:lumMod val="50000"/>
                  </a:schemeClr>
                </a:solidFill>
              </a:rPr>
              <a:t>address the development needs?</a:t>
            </a:r>
          </a:p>
          <a:p>
            <a:pPr marL="0" indent="0">
              <a:buNone/>
              <a:defRPr/>
            </a:pPr>
            <a:endParaRPr lang="en-GB" dirty="0">
              <a:solidFill>
                <a:schemeClr val="accent1">
                  <a:lumMod val="50000"/>
                </a:schemeClr>
              </a:solidFill>
            </a:endParaRPr>
          </a:p>
          <a:p>
            <a:pPr eaLnBrk="1" hangingPunct="1">
              <a:defRPr/>
            </a:pPr>
            <a:r>
              <a:rPr lang="en-GB" dirty="0">
                <a:solidFill>
                  <a:schemeClr val="accent1">
                    <a:lumMod val="50000"/>
                  </a:schemeClr>
                </a:solidFill>
              </a:rPr>
              <a:t>What learning &amp; development options and interventions are available? (consider learning preferences here!)</a:t>
            </a:r>
          </a:p>
          <a:p>
            <a:pPr eaLnBrk="1" hangingPunct="1">
              <a:defRPr/>
            </a:pPr>
            <a:r>
              <a:rPr lang="en-GB" dirty="0">
                <a:solidFill>
                  <a:schemeClr val="accent1">
                    <a:lumMod val="50000"/>
                  </a:schemeClr>
                </a:solidFill>
              </a:rPr>
              <a:t>What support mechanisms are available </a:t>
            </a:r>
            <a:r>
              <a:rPr lang="en-GB" dirty="0" smtClean="0">
                <a:solidFill>
                  <a:schemeClr val="accent1">
                    <a:lumMod val="50000"/>
                  </a:schemeClr>
                </a:solidFill>
              </a:rPr>
              <a:t>to you?</a:t>
            </a:r>
            <a:endParaRPr lang="en-GB" dirty="0">
              <a:solidFill>
                <a:schemeClr val="accent1">
                  <a:lumMod val="50000"/>
                </a:schemeClr>
              </a:solidFill>
            </a:endParaRPr>
          </a:p>
          <a:p>
            <a:pPr eaLnBrk="1" hangingPunct="1">
              <a:defRPr/>
            </a:pPr>
            <a:r>
              <a:rPr lang="en-GB" dirty="0">
                <a:solidFill>
                  <a:schemeClr val="accent1">
                    <a:lumMod val="50000"/>
                  </a:schemeClr>
                </a:solidFill>
              </a:rPr>
              <a:t>Prepare a PDP to achieve at least </a:t>
            </a:r>
            <a:r>
              <a:rPr lang="en-GB" dirty="0" smtClean="0">
                <a:solidFill>
                  <a:schemeClr val="accent1">
                    <a:lumMod val="50000"/>
                  </a:schemeClr>
                </a:solidFill>
              </a:rPr>
              <a:t>one (3) </a:t>
            </a:r>
            <a:r>
              <a:rPr lang="en-GB" dirty="0">
                <a:solidFill>
                  <a:schemeClr val="accent1">
                    <a:lumMod val="50000"/>
                  </a:schemeClr>
                </a:solidFill>
              </a:rPr>
              <a:t>key learning objective for yourself </a:t>
            </a:r>
            <a:r>
              <a:rPr lang="en-GB" dirty="0" smtClean="0">
                <a:solidFill>
                  <a:schemeClr val="accent1">
                    <a:lumMod val="50000"/>
                  </a:schemeClr>
                </a:solidFill>
              </a:rPr>
              <a:t>How </a:t>
            </a:r>
            <a:r>
              <a:rPr lang="en-GB" dirty="0">
                <a:solidFill>
                  <a:schemeClr val="accent1">
                    <a:lumMod val="50000"/>
                  </a:schemeClr>
                </a:solidFill>
              </a:rPr>
              <a:t>would you monitor </a:t>
            </a:r>
            <a:r>
              <a:rPr lang="en-GB" dirty="0" smtClean="0">
                <a:solidFill>
                  <a:schemeClr val="accent1">
                    <a:lumMod val="50000"/>
                  </a:schemeClr>
                </a:solidFill>
              </a:rPr>
              <a:t>development</a:t>
            </a:r>
            <a:endParaRPr lang="en-GB" i="1" dirty="0">
              <a:solidFill>
                <a:schemeClr val="accent1">
                  <a:lumMod val="50000"/>
                </a:schemeClr>
              </a:solidFill>
            </a:endParaRPr>
          </a:p>
        </p:txBody>
      </p:sp>
    </p:spTree>
    <p:extLst>
      <p:ext uri="{BB962C8B-B14F-4D97-AF65-F5344CB8AC3E}">
        <p14:creationId xmlns:p14="http://schemas.microsoft.com/office/powerpoint/2010/main" val="2650297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algn="ctr"/>
            <a:r>
              <a:rPr lang="en-GB" altLang="en-US" dirty="0" smtClean="0">
                <a:solidFill>
                  <a:schemeClr val="accent1">
                    <a:lumMod val="50000"/>
                  </a:schemeClr>
                </a:solidFill>
              </a:rPr>
              <a:t>How</a:t>
            </a:r>
          </a:p>
        </p:txBody>
      </p:sp>
      <p:pic>
        <p:nvPicPr>
          <p:cNvPr id="4505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24339" y="2182814"/>
            <a:ext cx="4103687" cy="273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7925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en-GB" altLang="en-US" dirty="0" smtClean="0">
                <a:solidFill>
                  <a:srgbClr val="002060"/>
                </a:solidFill>
                <a:ea typeface="MS PGothic" panose="020B0600070205080204" pitchFamily="34" charset="-128"/>
              </a:rPr>
              <a:t>A Definition</a:t>
            </a:r>
            <a:endParaRPr lang="en-GB" altLang="en-US" dirty="0" smtClean="0">
              <a:solidFill>
                <a:srgbClr val="002060"/>
              </a:solidFill>
            </a:endParaRPr>
          </a:p>
        </p:txBody>
      </p:sp>
      <p:sp>
        <p:nvSpPr>
          <p:cNvPr id="3" name="Content Placeholder 2">
            <a:extLst/>
          </p:cNvPr>
          <p:cNvSpPr>
            <a:spLocks noGrp="1"/>
          </p:cNvSpPr>
          <p:nvPr>
            <p:ph idx="1"/>
          </p:nvPr>
        </p:nvSpPr>
        <p:spPr/>
        <p:txBody>
          <a:bodyPr>
            <a:normAutofit/>
          </a:bodyPr>
          <a:lstStyle/>
          <a:p>
            <a:pPr marL="0" indent="0">
              <a:buNone/>
              <a:defRPr/>
            </a:pPr>
            <a:r>
              <a:rPr lang="en-GB" dirty="0">
                <a:solidFill>
                  <a:srgbClr val="0070C0"/>
                </a:solidFill>
                <a:ea typeface="ＭＳ Ｐゴシック" pitchFamily="34" charset="-128"/>
              </a:rPr>
              <a:t>Reid (1993) noted that reflection is an active, rather than passive, process, claiming that:</a:t>
            </a:r>
          </a:p>
          <a:p>
            <a:pPr marL="0" indent="0">
              <a:buNone/>
              <a:defRPr/>
            </a:pPr>
            <a:r>
              <a:rPr lang="en-GB" i="1" dirty="0">
                <a:solidFill>
                  <a:srgbClr val="0070C0"/>
                </a:solidFill>
                <a:ea typeface="ＭＳ Ｐゴシック" pitchFamily="34" charset="-128"/>
              </a:rPr>
              <a:t>Reflection is a process of reviewing an experience of practice in order to describe, analyse, evaluate, and so inform learning about practice.</a:t>
            </a:r>
          </a:p>
          <a:p>
            <a:pPr marL="0" indent="0">
              <a:buNone/>
              <a:defRPr/>
            </a:pPr>
            <a:r>
              <a:rPr lang="en-GB" sz="2000" dirty="0">
                <a:solidFill>
                  <a:srgbClr val="0070C0"/>
                </a:solidFill>
                <a:ea typeface="ＭＳ Ｐゴシック" pitchFamily="34" charset="-128"/>
              </a:rPr>
              <a:t>Reid, B. (1993) </a:t>
            </a:r>
            <a:r>
              <a:rPr lang="en-GB" altLang="en-US" sz="2000" dirty="0">
                <a:solidFill>
                  <a:srgbClr val="0070C0"/>
                </a:solidFill>
                <a:ea typeface="ＭＳ Ｐゴシック" pitchFamily="34" charset="-128"/>
              </a:rPr>
              <a:t>‘</a:t>
            </a:r>
            <a:r>
              <a:rPr lang="en-GB" sz="2000" dirty="0">
                <a:solidFill>
                  <a:srgbClr val="0070C0"/>
                </a:solidFill>
                <a:ea typeface="ＭＳ Ｐゴシック" pitchFamily="34" charset="-128"/>
              </a:rPr>
              <a:t>But we</a:t>
            </a:r>
            <a:r>
              <a:rPr lang="en-GB" altLang="en-US" sz="2000" dirty="0">
                <a:solidFill>
                  <a:srgbClr val="0070C0"/>
                </a:solidFill>
                <a:ea typeface="ＭＳ Ｐゴシック" pitchFamily="34" charset="-128"/>
              </a:rPr>
              <a:t>’</a:t>
            </a:r>
            <a:r>
              <a:rPr lang="en-GB" sz="2000" dirty="0">
                <a:solidFill>
                  <a:srgbClr val="0070C0"/>
                </a:solidFill>
                <a:ea typeface="ＭＳ Ｐゴシック" pitchFamily="34" charset="-128"/>
              </a:rPr>
              <a:t>re doing it already</a:t>
            </a:r>
            <a:r>
              <a:rPr lang="en-GB" altLang="en-US" sz="2000" dirty="0">
                <a:solidFill>
                  <a:srgbClr val="0070C0"/>
                </a:solidFill>
                <a:ea typeface="ＭＳ Ｐゴシック" pitchFamily="34" charset="-128"/>
              </a:rPr>
              <a:t>’</a:t>
            </a:r>
            <a:r>
              <a:rPr lang="en-GB" sz="2000" dirty="0">
                <a:solidFill>
                  <a:srgbClr val="0070C0"/>
                </a:solidFill>
                <a:ea typeface="ＭＳ Ｐゴシック" pitchFamily="34" charset="-128"/>
              </a:rPr>
              <a:t> Exploring a response the concept of reflective practice in order to improve its facilitation.</a:t>
            </a:r>
            <a:r>
              <a:rPr lang="en-GB" altLang="en-US" sz="2000" dirty="0">
                <a:solidFill>
                  <a:srgbClr val="0070C0"/>
                </a:solidFill>
                <a:ea typeface="ＭＳ Ｐゴシック" pitchFamily="34" charset="-128"/>
              </a:rPr>
              <a:t>’</a:t>
            </a:r>
            <a:r>
              <a:rPr lang="en-GB" sz="2000" dirty="0">
                <a:solidFill>
                  <a:srgbClr val="0070C0"/>
                </a:solidFill>
                <a:ea typeface="ＭＳ Ｐゴシック" pitchFamily="34" charset="-128"/>
              </a:rPr>
              <a:t> </a:t>
            </a:r>
            <a:r>
              <a:rPr lang="en-GB" sz="2000" i="1" dirty="0">
                <a:solidFill>
                  <a:srgbClr val="0070C0"/>
                </a:solidFill>
                <a:ea typeface="ＭＳ Ｐゴシック" pitchFamily="34" charset="-128"/>
              </a:rPr>
              <a:t>Nurse Education Today </a:t>
            </a:r>
            <a:r>
              <a:rPr lang="en-GB" sz="2000" dirty="0">
                <a:solidFill>
                  <a:srgbClr val="0070C0"/>
                </a:solidFill>
                <a:ea typeface="ＭＳ Ｐゴシック" pitchFamily="34" charset="-128"/>
              </a:rPr>
              <a:t>13:  305-309.</a:t>
            </a:r>
          </a:p>
          <a:p>
            <a:pPr eaLnBrk="1" hangingPunct="1">
              <a:defRPr/>
            </a:pPr>
            <a:endParaRPr lang="en-GB" dirty="0">
              <a:solidFill>
                <a:srgbClr val="0070C0"/>
              </a:solidFill>
            </a:endParaRPr>
          </a:p>
        </p:txBody>
      </p:sp>
    </p:spTree>
    <p:extLst>
      <p:ext uri="{BB962C8B-B14F-4D97-AF65-F5344CB8AC3E}">
        <p14:creationId xmlns:p14="http://schemas.microsoft.com/office/powerpoint/2010/main" val="3046101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en-GB" altLang="en-US" dirty="0" smtClean="0">
                <a:solidFill>
                  <a:srgbClr val="0070C0"/>
                </a:solidFill>
                <a:ea typeface="MS PGothic" panose="020B0600070205080204" pitchFamily="34" charset="-128"/>
              </a:rPr>
              <a:t>Why Reflect?</a:t>
            </a:r>
            <a:endParaRPr lang="en-GB" altLang="en-US" dirty="0" smtClean="0">
              <a:solidFill>
                <a:srgbClr val="0070C0"/>
              </a:solidFill>
            </a:endParaRPr>
          </a:p>
        </p:txBody>
      </p:sp>
      <p:sp>
        <p:nvSpPr>
          <p:cNvPr id="3" name="Content Placeholder 2">
            <a:extLst/>
          </p:cNvPr>
          <p:cNvSpPr>
            <a:spLocks noGrp="1"/>
          </p:cNvSpPr>
          <p:nvPr>
            <p:ph idx="1"/>
          </p:nvPr>
        </p:nvSpPr>
        <p:spPr/>
        <p:txBody>
          <a:bodyPr>
            <a:normAutofit/>
          </a:bodyPr>
          <a:lstStyle/>
          <a:p>
            <a:pPr marL="0" indent="0">
              <a:lnSpc>
                <a:spcPct val="110000"/>
              </a:lnSpc>
              <a:spcBef>
                <a:spcPts val="600"/>
              </a:spcBef>
              <a:buNone/>
              <a:defRPr/>
            </a:pPr>
            <a:r>
              <a:rPr lang="ja-JP" altLang="en-US" dirty="0">
                <a:solidFill>
                  <a:srgbClr val="002060"/>
                </a:solidFill>
                <a:ea typeface="ＭＳ Ｐゴシック" pitchFamily="34" charset="-128"/>
                <a:cs typeface="Arial" pitchFamily="34" charset="0"/>
              </a:rPr>
              <a:t>‘</a:t>
            </a:r>
            <a:r>
              <a:rPr lang="en-US" altLang="ja-JP" i="1" dirty="0">
                <a:solidFill>
                  <a:srgbClr val="002060"/>
                </a:solidFill>
                <a:ea typeface="ＭＳ Ｐゴシック" pitchFamily="34" charset="-128"/>
                <a:cs typeface="Arial" pitchFamily="34" charset="0"/>
              </a:rPr>
              <a:t>It is not sufficient simply to have an experience in order to learn. Without reflecting upon this experience it may quickly be forgotten, or its learning potential lost.  It is from the feelings and thoughts emerging from this reflection that generalisations or concepts can be generated.</a:t>
            </a:r>
          </a:p>
          <a:p>
            <a:pPr marL="0" indent="0">
              <a:lnSpc>
                <a:spcPct val="110000"/>
              </a:lnSpc>
              <a:spcBef>
                <a:spcPts val="600"/>
              </a:spcBef>
              <a:buNone/>
              <a:defRPr/>
            </a:pPr>
            <a:r>
              <a:rPr lang="en-US" i="1" dirty="0">
                <a:solidFill>
                  <a:srgbClr val="002060"/>
                </a:solidFill>
                <a:ea typeface="ＭＳ Ｐゴシック" pitchFamily="34" charset="-128"/>
                <a:cs typeface="Arial" pitchFamily="34" charset="0"/>
              </a:rPr>
              <a:t>And it is generalisations that allow new situations to be tackled effectively.</a:t>
            </a:r>
            <a:r>
              <a:rPr lang="ja-JP" altLang="en-US" i="1" dirty="0">
                <a:solidFill>
                  <a:srgbClr val="002060"/>
                </a:solidFill>
                <a:ea typeface="ＭＳ Ｐゴシック" pitchFamily="34" charset="-128"/>
                <a:cs typeface="Arial" pitchFamily="34" charset="0"/>
              </a:rPr>
              <a:t>’</a:t>
            </a:r>
            <a:endParaRPr lang="en-US" altLang="ja-JP" i="1" dirty="0">
              <a:solidFill>
                <a:srgbClr val="002060"/>
              </a:solidFill>
              <a:ea typeface="ＭＳ Ｐゴシック" pitchFamily="34" charset="-128"/>
              <a:cs typeface="Arial" pitchFamily="34" charset="0"/>
            </a:endParaRPr>
          </a:p>
          <a:p>
            <a:pPr marL="0" indent="0">
              <a:lnSpc>
                <a:spcPct val="110000"/>
              </a:lnSpc>
              <a:spcBef>
                <a:spcPts val="600"/>
              </a:spcBef>
              <a:buNone/>
              <a:defRPr/>
            </a:pPr>
            <a:r>
              <a:rPr lang="en-US" i="1" dirty="0">
                <a:solidFill>
                  <a:srgbClr val="002060"/>
                </a:solidFill>
                <a:ea typeface="ＭＳ Ｐゴシック" pitchFamily="34" charset="-128"/>
                <a:cs typeface="Arial" pitchFamily="34" charset="0"/>
              </a:rPr>
              <a:t>(Gibbs, 1988)</a:t>
            </a:r>
            <a:endParaRPr lang="en-US" dirty="0">
              <a:solidFill>
                <a:srgbClr val="002060"/>
              </a:solidFill>
              <a:ea typeface="ＭＳ Ｐゴシック" pitchFamily="34" charset="-128"/>
              <a:cs typeface="Arial" pitchFamily="34" charset="0"/>
            </a:endParaRPr>
          </a:p>
          <a:p>
            <a:pPr>
              <a:lnSpc>
                <a:spcPct val="110000"/>
              </a:lnSpc>
              <a:spcBef>
                <a:spcPts val="600"/>
              </a:spcBef>
              <a:defRPr/>
            </a:pPr>
            <a:endParaRPr lang="en-GB" dirty="0">
              <a:solidFill>
                <a:srgbClr val="002060"/>
              </a:solidFill>
            </a:endParaRPr>
          </a:p>
        </p:txBody>
      </p:sp>
    </p:spTree>
    <p:extLst>
      <p:ext uri="{BB962C8B-B14F-4D97-AF65-F5344CB8AC3E}">
        <p14:creationId xmlns:p14="http://schemas.microsoft.com/office/powerpoint/2010/main" val="2034891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lang="en-US" altLang="en-US" dirty="0" smtClean="0">
                <a:solidFill>
                  <a:srgbClr val="0070C0"/>
                </a:solidFill>
              </a:rPr>
              <a:t>Setting Personal/Business Goals</a:t>
            </a:r>
            <a:endParaRPr lang="en-GB" altLang="en-US" dirty="0" smtClean="0">
              <a:solidFill>
                <a:srgbClr val="0070C0"/>
              </a:solidFill>
            </a:endParaRPr>
          </a:p>
        </p:txBody>
      </p:sp>
      <p:sp>
        <p:nvSpPr>
          <p:cNvPr id="65539" name="Content Placeholder 2"/>
          <p:cNvSpPr>
            <a:spLocks noGrp="1"/>
          </p:cNvSpPr>
          <p:nvPr>
            <p:ph idx="1"/>
          </p:nvPr>
        </p:nvSpPr>
        <p:spPr/>
        <p:txBody>
          <a:bodyPr/>
          <a:lstStyle/>
          <a:p>
            <a:pPr>
              <a:buFont typeface="Wingdings" panose="05000000000000000000" pitchFamily="2" charset="2"/>
              <a:buNone/>
            </a:pPr>
            <a:r>
              <a:rPr lang="en-US" altLang="en-US" b="1" dirty="0" smtClean="0">
                <a:solidFill>
                  <a:srgbClr val="00B0F0"/>
                </a:solidFill>
              </a:rPr>
              <a:t>SMART OBJECTIVES</a:t>
            </a:r>
          </a:p>
          <a:p>
            <a:pPr>
              <a:buFont typeface="Wingdings" panose="05000000000000000000" pitchFamily="2" charset="2"/>
              <a:buNone/>
            </a:pPr>
            <a:r>
              <a:rPr lang="en-US" altLang="en-US" b="1" dirty="0" smtClean="0">
                <a:solidFill>
                  <a:srgbClr val="00B0F0"/>
                </a:solidFill>
              </a:rPr>
              <a:t>		S</a:t>
            </a:r>
            <a:r>
              <a:rPr lang="en-US" altLang="en-US" dirty="0" smtClean="0">
                <a:solidFill>
                  <a:srgbClr val="00B0F0"/>
                </a:solidFill>
              </a:rPr>
              <a:t> 	= Specific</a:t>
            </a:r>
          </a:p>
          <a:p>
            <a:pPr>
              <a:buFont typeface="Wingdings" panose="05000000000000000000" pitchFamily="2" charset="2"/>
              <a:buNone/>
            </a:pPr>
            <a:r>
              <a:rPr lang="en-US" altLang="en-US" b="1" dirty="0" smtClean="0">
                <a:solidFill>
                  <a:srgbClr val="00B0F0"/>
                </a:solidFill>
              </a:rPr>
              <a:t>		M</a:t>
            </a:r>
            <a:r>
              <a:rPr lang="en-US" altLang="en-US" dirty="0" smtClean="0">
                <a:solidFill>
                  <a:srgbClr val="00B0F0"/>
                </a:solidFill>
              </a:rPr>
              <a:t> 	= Measurable</a:t>
            </a:r>
          </a:p>
          <a:p>
            <a:pPr>
              <a:buFont typeface="Wingdings" panose="05000000000000000000" pitchFamily="2" charset="2"/>
              <a:buNone/>
            </a:pPr>
            <a:r>
              <a:rPr lang="en-US" altLang="en-US" b="1" dirty="0" smtClean="0">
                <a:solidFill>
                  <a:srgbClr val="00B0F0"/>
                </a:solidFill>
              </a:rPr>
              <a:t>		A</a:t>
            </a:r>
            <a:r>
              <a:rPr lang="en-US" altLang="en-US" dirty="0" smtClean="0">
                <a:solidFill>
                  <a:srgbClr val="00B0F0"/>
                </a:solidFill>
              </a:rPr>
              <a:t> 	= Achievable (Agreed)</a:t>
            </a:r>
          </a:p>
          <a:p>
            <a:pPr>
              <a:buFont typeface="Wingdings" panose="05000000000000000000" pitchFamily="2" charset="2"/>
              <a:buNone/>
            </a:pPr>
            <a:r>
              <a:rPr lang="en-US" altLang="en-US" b="1" dirty="0" smtClean="0">
                <a:solidFill>
                  <a:srgbClr val="00B0F0"/>
                </a:solidFill>
              </a:rPr>
              <a:t>		R</a:t>
            </a:r>
            <a:r>
              <a:rPr lang="en-US" altLang="en-US" dirty="0" smtClean="0">
                <a:solidFill>
                  <a:srgbClr val="00B0F0"/>
                </a:solidFill>
              </a:rPr>
              <a:t> 	= Realistic (Relevant)</a:t>
            </a:r>
          </a:p>
          <a:p>
            <a:pPr>
              <a:buFont typeface="Wingdings" panose="05000000000000000000" pitchFamily="2" charset="2"/>
              <a:buNone/>
            </a:pPr>
            <a:r>
              <a:rPr lang="en-US" altLang="en-US" b="1" dirty="0" smtClean="0">
                <a:solidFill>
                  <a:srgbClr val="00B0F0"/>
                </a:solidFill>
              </a:rPr>
              <a:t>		T 	</a:t>
            </a:r>
            <a:r>
              <a:rPr lang="en-US" altLang="en-US" dirty="0" smtClean="0">
                <a:solidFill>
                  <a:srgbClr val="00B0F0"/>
                </a:solidFill>
              </a:rPr>
              <a:t>= Time bound</a:t>
            </a:r>
            <a:endParaRPr lang="en-GB" altLang="en-US" dirty="0" smtClean="0">
              <a:solidFill>
                <a:srgbClr val="00B0F0"/>
              </a:solidFill>
            </a:endParaRPr>
          </a:p>
        </p:txBody>
      </p:sp>
      <p:pic>
        <p:nvPicPr>
          <p:cNvPr id="65540" name="Picture 2" descr="https://www.fundingcircle.com/uploads/assets/blog/smart_objects_piece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3514" y="2636839"/>
            <a:ext cx="2427287" cy="242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2921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87564" y="1009650"/>
            <a:ext cx="7102475" cy="490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6530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GB" altLang="en-US" smtClean="0">
                <a:solidFill>
                  <a:srgbClr val="7030A0"/>
                </a:solidFill>
              </a:rPr>
              <a:t>Learning Logs</a:t>
            </a:r>
          </a:p>
        </p:txBody>
      </p:sp>
      <p:sp>
        <p:nvSpPr>
          <p:cNvPr id="48131" name="Content Placeholder 2"/>
          <p:cNvSpPr>
            <a:spLocks noGrp="1"/>
          </p:cNvSpPr>
          <p:nvPr>
            <p:ph idx="1"/>
          </p:nvPr>
        </p:nvSpPr>
        <p:spPr/>
        <p:txBody>
          <a:bodyPr/>
          <a:lstStyle/>
          <a:p>
            <a:r>
              <a:rPr lang="en-US" altLang="en-US" dirty="0" smtClean="0">
                <a:solidFill>
                  <a:srgbClr val="0070C0"/>
                </a:solidFill>
              </a:rPr>
              <a:t>The log helps you record your learning experience - it is the Learning Cycle </a:t>
            </a:r>
            <a:r>
              <a:rPr lang="en-US" altLang="en-US" b="1" i="1" dirty="0" smtClean="0">
                <a:solidFill>
                  <a:srgbClr val="0070C0"/>
                </a:solidFill>
              </a:rPr>
              <a:t>put into practice</a:t>
            </a:r>
            <a:r>
              <a:rPr lang="en-US" altLang="en-US" dirty="0" smtClean="0">
                <a:solidFill>
                  <a:srgbClr val="0070C0"/>
                </a:solidFill>
              </a:rPr>
              <a:t>!</a:t>
            </a:r>
          </a:p>
          <a:p>
            <a:r>
              <a:rPr lang="en-US" altLang="en-US" dirty="0" smtClean="0">
                <a:solidFill>
                  <a:srgbClr val="0070C0"/>
                </a:solidFill>
              </a:rPr>
              <a:t>Write a running summary of what you have learned in the session</a:t>
            </a:r>
          </a:p>
          <a:p>
            <a:r>
              <a:rPr lang="en-US" altLang="en-US" dirty="0" smtClean="0">
                <a:solidFill>
                  <a:srgbClr val="0070C0"/>
                </a:solidFill>
              </a:rPr>
              <a:t>Reflect and draw conclusions on what you have learned - list learning points</a:t>
            </a:r>
          </a:p>
          <a:p>
            <a:r>
              <a:rPr lang="en-US" altLang="en-US" dirty="0" smtClean="0">
                <a:solidFill>
                  <a:srgbClr val="0070C0"/>
                </a:solidFill>
              </a:rPr>
              <a:t>Plan how to implement the point you have learned and when you expect to do it (Remember to set a SMART objective) </a:t>
            </a:r>
          </a:p>
          <a:p>
            <a:endParaRPr lang="en-GB" altLang="en-US" dirty="0" smtClean="0">
              <a:solidFill>
                <a:srgbClr val="0070C0"/>
              </a:solidFill>
            </a:endParaRPr>
          </a:p>
        </p:txBody>
      </p:sp>
    </p:spTree>
    <p:extLst>
      <p:ext uri="{BB962C8B-B14F-4D97-AF65-F5344CB8AC3E}">
        <p14:creationId xmlns:p14="http://schemas.microsoft.com/office/powerpoint/2010/main" val="2217943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pPr algn="ctr"/>
            <a:r>
              <a:rPr lang="en-GB" altLang="en-US" b="1" dirty="0" smtClean="0">
                <a:solidFill>
                  <a:schemeClr val="bg2">
                    <a:lumMod val="75000"/>
                  </a:schemeClr>
                </a:solidFill>
              </a:rPr>
              <a:t>Self assessment – Skills Audit</a:t>
            </a:r>
          </a:p>
        </p:txBody>
      </p:sp>
      <p:graphicFrame>
        <p:nvGraphicFramePr>
          <p:cNvPr id="4" name="Diagram 3"/>
          <p:cNvGraphicFramePr/>
          <p:nvPr/>
        </p:nvGraphicFramePr>
        <p:xfrm>
          <a:off x="3048000" y="1934936"/>
          <a:ext cx="6096000" cy="35260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07116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GB" altLang="en-US" dirty="0" smtClean="0">
                <a:solidFill>
                  <a:srgbClr val="0070C0"/>
                </a:solidFill>
              </a:rPr>
              <a:t>SWOT Analysis</a:t>
            </a:r>
          </a:p>
        </p:txBody>
      </p:sp>
      <p:sp>
        <p:nvSpPr>
          <p:cNvPr id="3" name="Content Placeholder 2">
            <a:extLst/>
          </p:cNvPr>
          <p:cNvSpPr>
            <a:spLocks noGrp="1"/>
          </p:cNvSpPr>
          <p:nvPr>
            <p:ph idx="1"/>
          </p:nvPr>
        </p:nvSpPr>
        <p:spPr/>
        <p:txBody>
          <a:bodyPr rtlCol="0">
            <a:normAutofit fontScale="92500" lnSpcReduction="20000"/>
          </a:bodyPr>
          <a:lstStyle/>
          <a:p>
            <a:pPr>
              <a:lnSpc>
                <a:spcPct val="120000"/>
              </a:lnSpc>
              <a:spcBef>
                <a:spcPts val="0"/>
              </a:spcBef>
              <a:spcAft>
                <a:spcPts val="600"/>
              </a:spcAft>
              <a:defRPr/>
            </a:pPr>
            <a:r>
              <a:rPr lang="en-GB" dirty="0">
                <a:solidFill>
                  <a:srgbClr val="002060"/>
                </a:solidFill>
                <a:ea typeface="Tahoma" pitchFamily="34" charset="0"/>
                <a:cs typeface="Tahoma" pitchFamily="34" charset="0"/>
              </a:rPr>
              <a:t>What advantages do you have that others don't have ?</a:t>
            </a:r>
          </a:p>
          <a:p>
            <a:pPr>
              <a:lnSpc>
                <a:spcPct val="120000"/>
              </a:lnSpc>
              <a:spcBef>
                <a:spcPts val="0"/>
              </a:spcBef>
              <a:spcAft>
                <a:spcPts val="600"/>
              </a:spcAft>
              <a:defRPr/>
            </a:pPr>
            <a:r>
              <a:rPr lang="en-GB" dirty="0">
                <a:solidFill>
                  <a:srgbClr val="002060"/>
                </a:solidFill>
                <a:ea typeface="Tahoma" pitchFamily="34" charset="0"/>
                <a:cs typeface="Tahoma" pitchFamily="34" charset="0"/>
              </a:rPr>
              <a:t>What do you do better than anyone else?</a:t>
            </a:r>
          </a:p>
          <a:p>
            <a:pPr>
              <a:lnSpc>
                <a:spcPct val="120000"/>
              </a:lnSpc>
              <a:spcBef>
                <a:spcPts val="0"/>
              </a:spcBef>
              <a:spcAft>
                <a:spcPts val="600"/>
              </a:spcAft>
              <a:defRPr/>
            </a:pPr>
            <a:r>
              <a:rPr lang="en-GB" dirty="0">
                <a:solidFill>
                  <a:srgbClr val="002060"/>
                </a:solidFill>
                <a:ea typeface="Tahoma" pitchFamily="34" charset="0"/>
                <a:cs typeface="Tahoma" pitchFamily="34" charset="0"/>
              </a:rPr>
              <a:t>What personal resources can you access?</a:t>
            </a:r>
          </a:p>
          <a:p>
            <a:pPr>
              <a:lnSpc>
                <a:spcPct val="120000"/>
              </a:lnSpc>
              <a:spcBef>
                <a:spcPts val="0"/>
              </a:spcBef>
              <a:spcAft>
                <a:spcPts val="600"/>
              </a:spcAft>
              <a:defRPr/>
            </a:pPr>
            <a:r>
              <a:rPr lang="en-GB" dirty="0">
                <a:solidFill>
                  <a:srgbClr val="002060"/>
                </a:solidFill>
                <a:ea typeface="Tahoma" pitchFamily="34" charset="0"/>
                <a:cs typeface="Tahoma" pitchFamily="34" charset="0"/>
              </a:rPr>
              <a:t>What do other people (and your boss, in particular) see as your strengths?</a:t>
            </a:r>
          </a:p>
          <a:p>
            <a:pPr>
              <a:lnSpc>
                <a:spcPct val="120000"/>
              </a:lnSpc>
              <a:spcBef>
                <a:spcPts val="0"/>
              </a:spcBef>
              <a:spcAft>
                <a:spcPts val="600"/>
              </a:spcAft>
              <a:defRPr/>
            </a:pPr>
            <a:r>
              <a:rPr lang="en-GB" dirty="0">
                <a:solidFill>
                  <a:srgbClr val="002060"/>
                </a:solidFill>
                <a:ea typeface="Tahoma" pitchFamily="34" charset="0"/>
                <a:cs typeface="Tahoma" pitchFamily="34" charset="0"/>
              </a:rPr>
              <a:t>Which of your achievements are you most proud of?</a:t>
            </a:r>
          </a:p>
          <a:p>
            <a:pPr>
              <a:lnSpc>
                <a:spcPct val="120000"/>
              </a:lnSpc>
              <a:spcBef>
                <a:spcPts val="0"/>
              </a:spcBef>
              <a:spcAft>
                <a:spcPts val="600"/>
              </a:spcAft>
              <a:defRPr/>
            </a:pPr>
            <a:r>
              <a:rPr lang="en-GB" dirty="0">
                <a:solidFill>
                  <a:srgbClr val="002060"/>
                </a:solidFill>
                <a:ea typeface="Tahoma" pitchFamily="34" charset="0"/>
                <a:cs typeface="Tahoma" pitchFamily="34" charset="0"/>
              </a:rPr>
              <a:t>What values do you believe in that others fail to exhibit?</a:t>
            </a:r>
          </a:p>
          <a:p>
            <a:pPr>
              <a:lnSpc>
                <a:spcPct val="120000"/>
              </a:lnSpc>
              <a:spcBef>
                <a:spcPts val="0"/>
              </a:spcBef>
              <a:spcAft>
                <a:spcPts val="600"/>
              </a:spcAft>
              <a:defRPr/>
            </a:pPr>
            <a:r>
              <a:rPr lang="en-GB" dirty="0">
                <a:solidFill>
                  <a:srgbClr val="002060"/>
                </a:solidFill>
                <a:ea typeface="Tahoma" pitchFamily="34" charset="0"/>
                <a:cs typeface="Tahoma" pitchFamily="34" charset="0"/>
              </a:rPr>
              <a:t>Are you part of a network that no one else is involved in? </a:t>
            </a:r>
          </a:p>
          <a:p>
            <a:pPr>
              <a:lnSpc>
                <a:spcPct val="120000"/>
              </a:lnSpc>
              <a:spcBef>
                <a:spcPts val="0"/>
              </a:spcBef>
              <a:spcAft>
                <a:spcPts val="600"/>
              </a:spcAft>
              <a:defRPr/>
            </a:pPr>
            <a:r>
              <a:rPr lang="en-GB" dirty="0">
                <a:solidFill>
                  <a:srgbClr val="002060"/>
                </a:solidFill>
                <a:ea typeface="Tahoma" pitchFamily="34" charset="0"/>
                <a:cs typeface="Tahoma" pitchFamily="34" charset="0"/>
              </a:rPr>
              <a:t>Do you have connections with influential people?</a:t>
            </a:r>
          </a:p>
          <a:p>
            <a:pPr>
              <a:defRPr/>
            </a:pPr>
            <a:endParaRPr lang="en-GB" dirty="0">
              <a:solidFill>
                <a:srgbClr val="002060"/>
              </a:solidFill>
            </a:endParaRPr>
          </a:p>
        </p:txBody>
      </p:sp>
      <p:sp>
        <p:nvSpPr>
          <p:cNvPr id="4" name="Rectangle 3">
            <a:extLst/>
          </p:cNvPr>
          <p:cNvSpPr/>
          <p:nvPr/>
        </p:nvSpPr>
        <p:spPr>
          <a:xfrm>
            <a:off x="1847851" y="274915"/>
            <a:ext cx="1608133" cy="369332"/>
          </a:xfrm>
          <a:prstGeom prst="rect">
            <a:avLst/>
          </a:prstGeom>
          <a:solidFill>
            <a:schemeClr val="accent1">
              <a:lumMod val="20000"/>
              <a:lumOff val="80000"/>
            </a:schemeClr>
          </a:solidFill>
          <a:ln>
            <a:solidFill>
              <a:schemeClr val="tx2">
                <a:lumMod val="40000"/>
                <a:lumOff val="60000"/>
              </a:schemeClr>
            </a:solidFill>
          </a:ln>
        </p:spPr>
        <p:txBody>
          <a:bodyPr wrap="none" anchor="ctr">
            <a:spAutoFit/>
          </a:bodyPr>
          <a:lstStyle/>
          <a:p>
            <a:pPr>
              <a:defRPr/>
            </a:pPr>
            <a:r>
              <a:rPr lang="en-GB" b="1" dirty="0">
                <a:solidFill>
                  <a:prstClr val="black"/>
                </a:solidFill>
                <a:latin typeface="Myriad Pro"/>
              </a:rPr>
              <a:t>STRENGTHS</a:t>
            </a:r>
          </a:p>
        </p:txBody>
      </p:sp>
    </p:spTree>
    <p:extLst>
      <p:ext uri="{BB962C8B-B14F-4D97-AF65-F5344CB8AC3E}">
        <p14:creationId xmlns:p14="http://schemas.microsoft.com/office/powerpoint/2010/main" val="690570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GB" altLang="en-US" dirty="0" smtClean="0">
                <a:solidFill>
                  <a:srgbClr val="002060"/>
                </a:solidFill>
              </a:rPr>
              <a:t>SWOT Analysis</a:t>
            </a:r>
          </a:p>
        </p:txBody>
      </p:sp>
      <p:sp>
        <p:nvSpPr>
          <p:cNvPr id="51203" name="Content Placeholder 2"/>
          <p:cNvSpPr>
            <a:spLocks noGrp="1"/>
          </p:cNvSpPr>
          <p:nvPr>
            <p:ph idx="1"/>
          </p:nvPr>
        </p:nvSpPr>
        <p:spPr/>
        <p:txBody>
          <a:bodyPr/>
          <a:lstStyle/>
          <a:p>
            <a:pPr>
              <a:lnSpc>
                <a:spcPct val="120000"/>
              </a:lnSpc>
            </a:pPr>
            <a:r>
              <a:rPr lang="en-GB" altLang="en-US" sz="2200" dirty="0">
                <a:solidFill>
                  <a:srgbClr val="002060"/>
                </a:solidFill>
                <a:cs typeface="Tahoma" panose="020B0604030504040204" pitchFamily="34" charset="0"/>
              </a:rPr>
              <a:t>What tasks do you usually avoid?</a:t>
            </a:r>
          </a:p>
          <a:p>
            <a:pPr>
              <a:lnSpc>
                <a:spcPct val="120000"/>
              </a:lnSpc>
            </a:pPr>
            <a:r>
              <a:rPr lang="en-GB" altLang="en-US" sz="2200" dirty="0">
                <a:solidFill>
                  <a:srgbClr val="002060"/>
                </a:solidFill>
                <a:cs typeface="Tahoma" panose="020B0604030504040204" pitchFamily="34" charset="0"/>
              </a:rPr>
              <a:t>What do you and the people around you see as your weaknesses?</a:t>
            </a:r>
          </a:p>
          <a:p>
            <a:pPr>
              <a:lnSpc>
                <a:spcPct val="120000"/>
              </a:lnSpc>
            </a:pPr>
            <a:r>
              <a:rPr lang="en-GB" altLang="en-US" sz="2200" dirty="0">
                <a:solidFill>
                  <a:srgbClr val="002060"/>
                </a:solidFill>
                <a:cs typeface="Tahoma" panose="020B0604030504040204" pitchFamily="34" charset="0"/>
              </a:rPr>
              <a:t>Are you completely confident in your education and skills training? If not, where are you weakest?</a:t>
            </a:r>
          </a:p>
          <a:p>
            <a:pPr>
              <a:lnSpc>
                <a:spcPct val="120000"/>
              </a:lnSpc>
            </a:pPr>
            <a:r>
              <a:rPr lang="en-GB" altLang="en-US" sz="2200" dirty="0">
                <a:solidFill>
                  <a:srgbClr val="002060"/>
                </a:solidFill>
                <a:cs typeface="Tahoma" panose="020B0604030504040204" pitchFamily="34" charset="0"/>
              </a:rPr>
              <a:t>What are your negative work habits?</a:t>
            </a:r>
          </a:p>
          <a:p>
            <a:pPr>
              <a:lnSpc>
                <a:spcPct val="120000"/>
              </a:lnSpc>
            </a:pPr>
            <a:r>
              <a:rPr lang="en-GB" altLang="en-US" sz="2200" dirty="0">
                <a:solidFill>
                  <a:srgbClr val="002060"/>
                </a:solidFill>
                <a:cs typeface="Tahoma" panose="020B0604030504040204" pitchFamily="34" charset="0"/>
              </a:rPr>
              <a:t>Do you have personality traits that hold you back in your field? </a:t>
            </a:r>
          </a:p>
          <a:p>
            <a:pPr>
              <a:lnSpc>
                <a:spcPct val="120000"/>
              </a:lnSpc>
            </a:pPr>
            <a:r>
              <a:rPr lang="en-GB" altLang="en-US" sz="2200" dirty="0">
                <a:solidFill>
                  <a:srgbClr val="002060"/>
                </a:solidFill>
                <a:cs typeface="Tahoma" panose="020B0604030504040204" pitchFamily="34" charset="0"/>
              </a:rPr>
              <a:t>Are you restricted in how far you can travel to work?</a:t>
            </a:r>
            <a:endParaRPr lang="en-GB" altLang="en-US" sz="2200" i="1" dirty="0">
              <a:solidFill>
                <a:srgbClr val="002060"/>
              </a:solidFill>
              <a:cs typeface="Tahoma" panose="020B0604030504040204" pitchFamily="34" charset="0"/>
            </a:endParaRPr>
          </a:p>
          <a:p>
            <a:endParaRPr lang="en-GB" altLang="en-US" sz="2200" dirty="0">
              <a:solidFill>
                <a:srgbClr val="002060"/>
              </a:solidFill>
            </a:endParaRPr>
          </a:p>
        </p:txBody>
      </p:sp>
      <p:sp>
        <p:nvSpPr>
          <p:cNvPr id="4" name="Text Placeholder 4">
            <a:extLst/>
          </p:cNvPr>
          <p:cNvSpPr txBox="1">
            <a:spLocks/>
          </p:cNvSpPr>
          <p:nvPr/>
        </p:nvSpPr>
        <p:spPr>
          <a:xfrm>
            <a:off x="1774826" y="298450"/>
            <a:ext cx="1800225" cy="419100"/>
          </a:xfrm>
          <a:prstGeom prst="rect">
            <a:avLst/>
          </a:prstGeom>
          <a:solidFill>
            <a:srgbClr val="FFFF00"/>
          </a:solidFill>
          <a:ln>
            <a:solidFill>
              <a:schemeClr val="accent6">
                <a:lumMod val="75000"/>
              </a:schemeClr>
            </a:solidFill>
          </a:ln>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GB" altLang="en-US" sz="1800" b="1" dirty="0">
                <a:solidFill>
                  <a:prstClr val="black"/>
                </a:solidFill>
                <a:latin typeface="Myriad Pro"/>
              </a:rPr>
              <a:t>WEAKNESS</a:t>
            </a:r>
          </a:p>
        </p:txBody>
      </p:sp>
    </p:spTree>
    <p:extLst>
      <p:ext uri="{BB962C8B-B14F-4D97-AF65-F5344CB8AC3E}">
        <p14:creationId xmlns:p14="http://schemas.microsoft.com/office/powerpoint/2010/main" val="1221823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r>
              <a:rPr lang="en-GB" altLang="en-US" smtClean="0">
                <a:solidFill>
                  <a:srgbClr val="000000"/>
                </a:solidFill>
                <a:cs typeface="Arial" panose="020B0604020202020204" pitchFamily="34" charset="0"/>
              </a:rPr>
              <a:t>SWOT  Analysis</a:t>
            </a:r>
            <a:endParaRPr lang="en-GB" altLang="en-US" smtClean="0"/>
          </a:p>
        </p:txBody>
      </p:sp>
      <p:sp>
        <p:nvSpPr>
          <p:cNvPr id="3" name="Content Placeholder 2">
            <a:extLst/>
          </p:cNvPr>
          <p:cNvSpPr>
            <a:spLocks noGrp="1"/>
          </p:cNvSpPr>
          <p:nvPr>
            <p:ph idx="1"/>
          </p:nvPr>
        </p:nvSpPr>
        <p:spPr/>
        <p:txBody>
          <a:bodyPr rtlCol="0">
            <a:normAutofit fontScale="25000" lnSpcReduction="20000"/>
          </a:bodyPr>
          <a:lstStyle/>
          <a:p>
            <a:pPr>
              <a:lnSpc>
                <a:spcPct val="120000"/>
              </a:lnSpc>
              <a:spcBef>
                <a:spcPts val="0"/>
              </a:spcBef>
              <a:spcAft>
                <a:spcPts val="600"/>
              </a:spcAft>
              <a:defRPr/>
            </a:pPr>
            <a:r>
              <a:rPr lang="en-GB" sz="8000" dirty="0">
                <a:solidFill>
                  <a:schemeClr val="bg2">
                    <a:lumMod val="75000"/>
                  </a:schemeClr>
                </a:solidFill>
                <a:ea typeface="Tahoma" pitchFamily="34" charset="0"/>
                <a:cs typeface="Arial" panose="020B0604020202020204" pitchFamily="34" charset="0"/>
              </a:rPr>
              <a:t>Is your industry/sector growing? </a:t>
            </a:r>
          </a:p>
          <a:p>
            <a:pPr>
              <a:lnSpc>
                <a:spcPct val="120000"/>
              </a:lnSpc>
              <a:spcBef>
                <a:spcPts val="0"/>
              </a:spcBef>
              <a:spcAft>
                <a:spcPts val="600"/>
              </a:spcAft>
              <a:defRPr/>
            </a:pPr>
            <a:r>
              <a:rPr lang="en-GB" sz="8000" dirty="0">
                <a:solidFill>
                  <a:schemeClr val="bg2">
                    <a:lumMod val="75000"/>
                  </a:schemeClr>
                </a:solidFill>
                <a:ea typeface="Tahoma" pitchFamily="34" charset="0"/>
                <a:cs typeface="Arial" panose="020B0604020202020204" pitchFamily="34" charset="0"/>
              </a:rPr>
              <a:t>Do you have a network of strategic contacts to help you, or offer good advice?</a:t>
            </a:r>
          </a:p>
          <a:p>
            <a:pPr>
              <a:lnSpc>
                <a:spcPct val="120000"/>
              </a:lnSpc>
              <a:spcBef>
                <a:spcPts val="0"/>
              </a:spcBef>
              <a:spcAft>
                <a:spcPts val="600"/>
              </a:spcAft>
              <a:defRPr/>
            </a:pPr>
            <a:r>
              <a:rPr lang="en-GB" sz="8000" dirty="0">
                <a:solidFill>
                  <a:schemeClr val="bg2">
                    <a:lumMod val="75000"/>
                  </a:schemeClr>
                </a:solidFill>
                <a:ea typeface="Tahoma" pitchFamily="34" charset="0"/>
                <a:cs typeface="Arial" panose="020B0604020202020204" pitchFamily="34" charset="0"/>
              </a:rPr>
              <a:t>What trends do you see and how can you take advantage of them? </a:t>
            </a:r>
          </a:p>
          <a:p>
            <a:pPr>
              <a:lnSpc>
                <a:spcPct val="120000"/>
              </a:lnSpc>
              <a:spcBef>
                <a:spcPts val="0"/>
              </a:spcBef>
              <a:spcAft>
                <a:spcPts val="600"/>
              </a:spcAft>
              <a:defRPr/>
            </a:pPr>
            <a:r>
              <a:rPr lang="en-GB" sz="8000" dirty="0">
                <a:solidFill>
                  <a:schemeClr val="bg2">
                    <a:lumMod val="75000"/>
                  </a:schemeClr>
                </a:solidFill>
                <a:ea typeface="Tahoma" pitchFamily="34" charset="0"/>
                <a:cs typeface="Arial" panose="020B0604020202020204" pitchFamily="34" charset="0"/>
              </a:rPr>
              <a:t>What new technology can help you? </a:t>
            </a:r>
          </a:p>
          <a:p>
            <a:pPr>
              <a:lnSpc>
                <a:spcPct val="120000"/>
              </a:lnSpc>
              <a:spcBef>
                <a:spcPts val="0"/>
              </a:spcBef>
              <a:spcAft>
                <a:spcPts val="600"/>
              </a:spcAft>
              <a:defRPr/>
            </a:pPr>
            <a:r>
              <a:rPr lang="en-GB" sz="8000" dirty="0">
                <a:solidFill>
                  <a:schemeClr val="bg2">
                    <a:lumMod val="75000"/>
                  </a:schemeClr>
                </a:solidFill>
                <a:ea typeface="Tahoma" pitchFamily="34" charset="0"/>
                <a:cs typeface="Arial" panose="020B0604020202020204" pitchFamily="34" charset="0"/>
              </a:rPr>
              <a:t>Are any of your competitors failing to do something important?</a:t>
            </a:r>
          </a:p>
          <a:p>
            <a:pPr>
              <a:lnSpc>
                <a:spcPct val="120000"/>
              </a:lnSpc>
              <a:spcBef>
                <a:spcPts val="0"/>
              </a:spcBef>
              <a:spcAft>
                <a:spcPts val="600"/>
              </a:spcAft>
              <a:defRPr/>
            </a:pPr>
            <a:r>
              <a:rPr lang="en-GB" sz="8000" dirty="0">
                <a:solidFill>
                  <a:schemeClr val="bg2">
                    <a:lumMod val="75000"/>
                  </a:schemeClr>
                </a:solidFill>
                <a:ea typeface="Tahoma" pitchFamily="34" charset="0"/>
                <a:cs typeface="Arial" panose="020B0604020202020204" pitchFamily="34" charset="0"/>
              </a:rPr>
              <a:t>Is there a need in your company, industry or sector that no one is filling?</a:t>
            </a:r>
          </a:p>
          <a:p>
            <a:pPr>
              <a:lnSpc>
                <a:spcPct val="120000"/>
              </a:lnSpc>
              <a:spcBef>
                <a:spcPts val="0"/>
              </a:spcBef>
              <a:spcAft>
                <a:spcPts val="600"/>
              </a:spcAft>
              <a:defRPr/>
            </a:pPr>
            <a:r>
              <a:rPr lang="en-GB" sz="8000" dirty="0">
                <a:solidFill>
                  <a:schemeClr val="bg2">
                    <a:lumMod val="75000"/>
                  </a:schemeClr>
                </a:solidFill>
                <a:ea typeface="Tahoma" pitchFamily="34" charset="0"/>
                <a:cs typeface="Arial" panose="020B0604020202020204" pitchFamily="34" charset="0"/>
              </a:rPr>
              <a:t>Do your customers, internal or external, complain about something in your company? If so, could you create an opportunity by offering a solution?</a:t>
            </a:r>
          </a:p>
          <a:p>
            <a:pPr>
              <a:lnSpc>
                <a:spcPct val="120000"/>
              </a:lnSpc>
              <a:spcBef>
                <a:spcPts val="0"/>
              </a:spcBef>
              <a:spcAft>
                <a:spcPts val="600"/>
              </a:spcAft>
              <a:defRPr/>
            </a:pPr>
            <a:endParaRPr lang="en-GB" dirty="0">
              <a:solidFill>
                <a:schemeClr val="bg2">
                  <a:lumMod val="75000"/>
                </a:schemeClr>
              </a:solidFill>
            </a:endParaRPr>
          </a:p>
        </p:txBody>
      </p:sp>
      <p:sp>
        <p:nvSpPr>
          <p:cNvPr id="4" name="Text Placeholder 2">
            <a:extLst/>
          </p:cNvPr>
          <p:cNvSpPr txBox="1">
            <a:spLocks/>
          </p:cNvSpPr>
          <p:nvPr/>
        </p:nvSpPr>
        <p:spPr>
          <a:xfrm>
            <a:off x="6236900" y="580799"/>
            <a:ext cx="2376488" cy="639762"/>
          </a:xfrm>
          <a:prstGeom prst="rect">
            <a:avLst/>
          </a:prstGeom>
          <a:solidFill>
            <a:schemeClr val="accent6">
              <a:lumMod val="20000"/>
              <a:lumOff val="80000"/>
            </a:schemeClr>
          </a:solidFill>
          <a:ln>
            <a:solidFill>
              <a:schemeClr val="accent6">
                <a:lumMod val="50000"/>
              </a:schemeClr>
            </a:solidFill>
          </a:ln>
        </p:spPr>
        <p:txBody>
          <a:bodyPr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defRPr/>
            </a:pPr>
            <a:r>
              <a:rPr lang="en-GB" sz="1800" b="1" dirty="0">
                <a:solidFill>
                  <a:prstClr val="black"/>
                </a:solidFill>
                <a:latin typeface="Calibri" panose="020F0502020204030204" pitchFamily="34" charset="0"/>
                <a:cs typeface="Calibri" panose="020F0502020204030204" pitchFamily="34" charset="0"/>
              </a:rPr>
              <a:t>OPPORTUNITIES</a:t>
            </a:r>
          </a:p>
        </p:txBody>
      </p:sp>
    </p:spTree>
    <p:extLst>
      <p:ext uri="{BB962C8B-B14F-4D97-AF65-F5344CB8AC3E}">
        <p14:creationId xmlns:p14="http://schemas.microsoft.com/office/powerpoint/2010/main" val="1921486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GB" altLang="en-US" smtClean="0">
                <a:solidFill>
                  <a:srgbClr val="000000"/>
                </a:solidFill>
                <a:cs typeface="Arial" panose="020B0604020202020204" pitchFamily="34" charset="0"/>
              </a:rPr>
              <a:t>SWOT  Analysis</a:t>
            </a:r>
            <a:endParaRPr lang="en-GB" altLang="en-US" smtClean="0"/>
          </a:p>
        </p:txBody>
      </p:sp>
      <p:sp>
        <p:nvSpPr>
          <p:cNvPr id="59395" name="Content Placeholder 2"/>
          <p:cNvSpPr>
            <a:spLocks noGrp="1"/>
          </p:cNvSpPr>
          <p:nvPr>
            <p:ph idx="1"/>
          </p:nvPr>
        </p:nvSpPr>
        <p:spPr>
          <a:xfrm>
            <a:off x="979100" y="2282825"/>
            <a:ext cx="10233800" cy="4351338"/>
          </a:xfrm>
        </p:spPr>
        <p:txBody>
          <a:bodyPr/>
          <a:lstStyle/>
          <a:p>
            <a:pPr>
              <a:lnSpc>
                <a:spcPct val="110000"/>
              </a:lnSpc>
              <a:spcBef>
                <a:spcPct val="0"/>
              </a:spcBef>
              <a:spcAft>
                <a:spcPts val="600"/>
              </a:spcAft>
            </a:pPr>
            <a:r>
              <a:rPr lang="en-GB" altLang="en-US" dirty="0" smtClean="0">
                <a:solidFill>
                  <a:srgbClr val="00B0F0"/>
                </a:solidFill>
                <a:cs typeface="Tahoma" panose="020B0604030504040204" pitchFamily="34" charset="0"/>
              </a:rPr>
              <a:t>What obstacles do you currently face at work?</a:t>
            </a:r>
          </a:p>
          <a:p>
            <a:pPr>
              <a:lnSpc>
                <a:spcPct val="110000"/>
              </a:lnSpc>
              <a:spcBef>
                <a:spcPct val="0"/>
              </a:spcBef>
              <a:spcAft>
                <a:spcPts val="600"/>
              </a:spcAft>
            </a:pPr>
            <a:r>
              <a:rPr lang="en-GB" altLang="en-US" dirty="0" smtClean="0">
                <a:solidFill>
                  <a:srgbClr val="00B0F0"/>
                </a:solidFill>
                <a:cs typeface="Tahoma" panose="020B0604030504040204" pitchFamily="34" charset="0"/>
              </a:rPr>
              <a:t>Are any of your colleagues competing with you for projects or roles?</a:t>
            </a:r>
          </a:p>
          <a:p>
            <a:pPr>
              <a:lnSpc>
                <a:spcPct val="110000"/>
              </a:lnSpc>
              <a:spcBef>
                <a:spcPct val="0"/>
              </a:spcBef>
              <a:spcAft>
                <a:spcPts val="600"/>
              </a:spcAft>
            </a:pPr>
            <a:r>
              <a:rPr lang="en-GB" altLang="en-US" dirty="0" smtClean="0">
                <a:solidFill>
                  <a:srgbClr val="00B0F0"/>
                </a:solidFill>
                <a:cs typeface="Tahoma" panose="020B0604030504040204" pitchFamily="34" charset="0"/>
              </a:rPr>
              <a:t>Is your job (or the demand for the things you do) changing?</a:t>
            </a:r>
          </a:p>
          <a:p>
            <a:pPr>
              <a:lnSpc>
                <a:spcPct val="110000"/>
              </a:lnSpc>
              <a:spcBef>
                <a:spcPct val="0"/>
              </a:spcBef>
              <a:spcAft>
                <a:spcPts val="600"/>
              </a:spcAft>
            </a:pPr>
            <a:r>
              <a:rPr lang="en-GB" altLang="en-US" dirty="0" smtClean="0">
                <a:solidFill>
                  <a:srgbClr val="00B0F0"/>
                </a:solidFill>
                <a:cs typeface="Tahoma" panose="020B0604030504040204" pitchFamily="34" charset="0"/>
              </a:rPr>
              <a:t>Does changing technology threaten your position?</a:t>
            </a:r>
          </a:p>
          <a:p>
            <a:pPr>
              <a:lnSpc>
                <a:spcPct val="110000"/>
              </a:lnSpc>
              <a:spcBef>
                <a:spcPct val="0"/>
              </a:spcBef>
              <a:spcAft>
                <a:spcPts val="600"/>
              </a:spcAft>
            </a:pPr>
            <a:r>
              <a:rPr lang="en-GB" altLang="en-US" dirty="0" smtClean="0">
                <a:solidFill>
                  <a:srgbClr val="00B0F0"/>
                </a:solidFill>
                <a:cs typeface="Tahoma" panose="020B0604030504040204" pitchFamily="34" charset="0"/>
              </a:rPr>
              <a:t>Could any of your weaknesses lead to threats?</a:t>
            </a:r>
          </a:p>
          <a:p>
            <a:pPr>
              <a:lnSpc>
                <a:spcPct val="110000"/>
              </a:lnSpc>
              <a:spcBef>
                <a:spcPct val="0"/>
              </a:spcBef>
              <a:spcAft>
                <a:spcPts val="600"/>
              </a:spcAft>
            </a:pPr>
            <a:endParaRPr lang="en-GB" altLang="en-US" dirty="0" smtClean="0">
              <a:solidFill>
                <a:srgbClr val="00B0F0"/>
              </a:solidFill>
            </a:endParaRPr>
          </a:p>
        </p:txBody>
      </p:sp>
      <p:sp>
        <p:nvSpPr>
          <p:cNvPr id="5" name="Text Placeholder 4">
            <a:extLst/>
          </p:cNvPr>
          <p:cNvSpPr txBox="1">
            <a:spLocks/>
          </p:cNvSpPr>
          <p:nvPr/>
        </p:nvSpPr>
        <p:spPr>
          <a:xfrm>
            <a:off x="6687231" y="807243"/>
            <a:ext cx="1485900" cy="441325"/>
          </a:xfrm>
          <a:prstGeom prst="rect">
            <a:avLst/>
          </a:prstGeom>
          <a:solidFill>
            <a:schemeClr val="accent3">
              <a:lumMod val="40000"/>
              <a:lumOff val="60000"/>
            </a:schemeClr>
          </a:solidFill>
          <a:ln>
            <a:solidFill>
              <a:schemeClr val="accent3">
                <a:lumMod val="50000"/>
              </a:schemeClr>
            </a:solidFill>
          </a:ln>
        </p:spPr>
        <p:txBody>
          <a:bodyPr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defRPr/>
            </a:pPr>
            <a:r>
              <a:rPr lang="en-GB" sz="1800" b="1" dirty="0">
                <a:solidFill>
                  <a:prstClr val="black"/>
                </a:solidFill>
                <a:latin typeface="Calibri" panose="020F0502020204030204" pitchFamily="34" charset="0"/>
                <a:cs typeface="Calibri" panose="020F0502020204030204" pitchFamily="34" charset="0"/>
              </a:rPr>
              <a:t>THREATS</a:t>
            </a:r>
          </a:p>
        </p:txBody>
      </p:sp>
    </p:spTree>
    <p:extLst>
      <p:ext uri="{BB962C8B-B14F-4D97-AF65-F5344CB8AC3E}">
        <p14:creationId xmlns:p14="http://schemas.microsoft.com/office/powerpoint/2010/main" val="1139230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GB" altLang="en-US" dirty="0" smtClean="0">
                <a:solidFill>
                  <a:srgbClr val="00B0F0"/>
                </a:solidFill>
              </a:rPr>
              <a:t>Next Steps – conversion strategies</a:t>
            </a:r>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17775" y="1921557"/>
            <a:ext cx="7156450" cy="4397375"/>
          </a:xfrm>
        </p:spPr>
      </p:pic>
    </p:spTree>
    <p:extLst>
      <p:ext uri="{BB962C8B-B14F-4D97-AF65-F5344CB8AC3E}">
        <p14:creationId xmlns:p14="http://schemas.microsoft.com/office/powerpoint/2010/main" val="5392404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1992313" y="1125538"/>
            <a:ext cx="8229600" cy="1143000"/>
          </a:xfrm>
        </p:spPr>
        <p:txBody>
          <a:bodyPr>
            <a:normAutofit fontScale="90000"/>
          </a:bodyPr>
          <a:lstStyle/>
          <a:p>
            <a:pPr algn="ctr">
              <a:defRPr/>
            </a:pPr>
            <a:r>
              <a:rPr lang="en-US" dirty="0">
                <a:solidFill>
                  <a:srgbClr val="002060"/>
                </a:solidFill>
              </a:rPr>
              <a:t>The Johari Window (</a:t>
            </a:r>
            <a:r>
              <a:rPr lang="en-US" dirty="0" err="1">
                <a:solidFill>
                  <a:srgbClr val="002060"/>
                </a:solidFill>
              </a:rPr>
              <a:t>Luft</a:t>
            </a:r>
            <a:r>
              <a:rPr lang="en-US" dirty="0">
                <a:solidFill>
                  <a:srgbClr val="002060"/>
                </a:solidFill>
              </a:rPr>
              <a:t> and Ingham, 1955)</a:t>
            </a:r>
            <a:endParaRPr lang="en-GB" dirty="0">
              <a:solidFill>
                <a:srgbClr val="002060"/>
              </a:solidFill>
            </a:endParaRPr>
          </a:p>
        </p:txBody>
      </p:sp>
      <p:pic>
        <p:nvPicPr>
          <p:cNvPr id="808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714" y="2708276"/>
            <a:ext cx="5426075" cy="3679825"/>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7688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r>
              <a:rPr lang="en-GB" altLang="en-US" b="1" smtClean="0">
                <a:solidFill>
                  <a:srgbClr val="FF0000"/>
                </a:solidFill>
                <a:cs typeface="Arial" panose="020B0604020202020204" pitchFamily="34" charset="0"/>
              </a:rPr>
              <a:t>Go Mad</a:t>
            </a:r>
            <a:endParaRPr lang="en-GB" altLang="en-US" b="1" smtClean="0"/>
          </a:p>
        </p:txBody>
      </p:sp>
      <p:sp>
        <p:nvSpPr>
          <p:cNvPr id="3" name="Content Placeholder 2">
            <a:extLst/>
          </p:cNvPr>
          <p:cNvSpPr>
            <a:spLocks noGrp="1"/>
          </p:cNvSpPr>
          <p:nvPr>
            <p:ph idx="1"/>
          </p:nvPr>
        </p:nvSpPr>
        <p:spPr/>
        <p:txBody>
          <a:bodyPr/>
          <a:lstStyle/>
          <a:p>
            <a:pPr marL="0" indent="0">
              <a:buNone/>
              <a:defRPr/>
            </a:pPr>
            <a:r>
              <a:rPr lang="en-GB" altLang="en-US" dirty="0"/>
              <a:t>Gilbert, A. and </a:t>
            </a:r>
            <a:r>
              <a:rPr lang="en-GB" altLang="en-US" dirty="0" err="1"/>
              <a:t>Chackrovaity</a:t>
            </a:r>
            <a:r>
              <a:rPr lang="en-GB" altLang="en-US" dirty="0"/>
              <a:t>, I. (2001) </a:t>
            </a:r>
            <a:r>
              <a:rPr lang="en-GB" altLang="en-US" i="1" dirty="0"/>
              <a:t>“Go Mad: about coaching”</a:t>
            </a:r>
            <a:r>
              <a:rPr lang="en-GB" altLang="en-US" dirty="0"/>
              <a:t>. Bath. Bath Press</a:t>
            </a:r>
          </a:p>
          <a:p>
            <a:pPr>
              <a:defRPr/>
            </a:pPr>
            <a:endParaRPr lang="en-GB" dirty="0"/>
          </a:p>
        </p:txBody>
      </p:sp>
      <p:pic>
        <p:nvPicPr>
          <p:cNvPr id="66564"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8889" y="3197225"/>
            <a:ext cx="2592387"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4484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Oval 37">
            <a:extLst/>
          </p:cNvPr>
          <p:cNvSpPr/>
          <p:nvPr/>
        </p:nvSpPr>
        <p:spPr>
          <a:xfrm>
            <a:off x="5670550" y="933450"/>
            <a:ext cx="977900" cy="9906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lnSpc>
                <a:spcPct val="115000"/>
              </a:lnSpc>
              <a:spcAft>
                <a:spcPts val="750"/>
              </a:spcAft>
              <a:defRPr/>
            </a:pPr>
            <a:r>
              <a:rPr lang="en-GB" sz="1500">
                <a:solidFill>
                  <a:prstClr val="white"/>
                </a:solidFill>
                <a:latin typeface="Myriad Pro"/>
                <a:ea typeface="Calibri" charset="0"/>
                <a:cs typeface="Times New Roman" charset="0"/>
              </a:rPr>
              <a:t> </a:t>
            </a:r>
          </a:p>
        </p:txBody>
      </p:sp>
      <p:sp>
        <p:nvSpPr>
          <p:cNvPr id="39" name="Oval 38">
            <a:extLst/>
          </p:cNvPr>
          <p:cNvSpPr/>
          <p:nvPr/>
        </p:nvSpPr>
        <p:spPr>
          <a:xfrm>
            <a:off x="8242300" y="4108450"/>
            <a:ext cx="979488" cy="99218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685800">
              <a:defRPr/>
            </a:pPr>
            <a:endParaRPr lang="en-GB" sz="1350">
              <a:solidFill>
                <a:prstClr val="white"/>
              </a:solidFill>
              <a:latin typeface="Myriad Pro"/>
            </a:endParaRPr>
          </a:p>
        </p:txBody>
      </p:sp>
      <p:sp>
        <p:nvSpPr>
          <p:cNvPr id="40" name="Oval 39">
            <a:extLst/>
          </p:cNvPr>
          <p:cNvSpPr/>
          <p:nvPr/>
        </p:nvSpPr>
        <p:spPr>
          <a:xfrm>
            <a:off x="5694363" y="4033838"/>
            <a:ext cx="977900" cy="990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685800">
              <a:defRPr/>
            </a:pPr>
            <a:endParaRPr lang="en-GB" sz="1350">
              <a:solidFill>
                <a:prstClr val="white"/>
              </a:solidFill>
              <a:latin typeface="Myriad Pro"/>
            </a:endParaRPr>
          </a:p>
        </p:txBody>
      </p:sp>
      <p:sp>
        <p:nvSpPr>
          <p:cNvPr id="41" name="Oval 40">
            <a:extLst/>
          </p:cNvPr>
          <p:cNvSpPr/>
          <p:nvPr/>
        </p:nvSpPr>
        <p:spPr>
          <a:xfrm>
            <a:off x="3279775" y="4008438"/>
            <a:ext cx="979488" cy="990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685800">
              <a:defRPr/>
            </a:pPr>
            <a:endParaRPr lang="en-GB" sz="1350">
              <a:solidFill>
                <a:prstClr val="white"/>
              </a:solidFill>
              <a:latin typeface="Myriad Pro"/>
            </a:endParaRPr>
          </a:p>
        </p:txBody>
      </p:sp>
      <p:sp>
        <p:nvSpPr>
          <p:cNvPr id="42" name="Oval 41">
            <a:extLst/>
          </p:cNvPr>
          <p:cNvSpPr/>
          <p:nvPr/>
        </p:nvSpPr>
        <p:spPr>
          <a:xfrm>
            <a:off x="7277100" y="2525714"/>
            <a:ext cx="979488" cy="99218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685800">
              <a:defRPr/>
            </a:pPr>
            <a:endParaRPr lang="en-GB" sz="1350">
              <a:solidFill>
                <a:prstClr val="white"/>
              </a:solidFill>
              <a:latin typeface="Myriad Pro"/>
            </a:endParaRPr>
          </a:p>
        </p:txBody>
      </p:sp>
      <p:sp>
        <p:nvSpPr>
          <p:cNvPr id="43" name="Oval 42">
            <a:extLst/>
          </p:cNvPr>
          <p:cNvSpPr/>
          <p:nvPr/>
        </p:nvSpPr>
        <p:spPr>
          <a:xfrm>
            <a:off x="3941764" y="2525713"/>
            <a:ext cx="979487" cy="990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685800">
              <a:defRPr/>
            </a:pPr>
            <a:r>
              <a:rPr lang="en-GB" sz="1350" dirty="0">
                <a:solidFill>
                  <a:prstClr val="white"/>
                </a:solidFill>
                <a:latin typeface="Myriad Pro"/>
              </a:rPr>
              <a:t>Self Belief</a:t>
            </a:r>
          </a:p>
        </p:txBody>
      </p:sp>
      <p:sp>
        <p:nvSpPr>
          <p:cNvPr id="44" name="Oval 43">
            <a:extLst/>
          </p:cNvPr>
          <p:cNvSpPr/>
          <p:nvPr/>
        </p:nvSpPr>
        <p:spPr>
          <a:xfrm>
            <a:off x="5635625" y="2538413"/>
            <a:ext cx="977900" cy="990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685800">
              <a:defRPr/>
            </a:pPr>
            <a:r>
              <a:rPr lang="en-GB" sz="1350" dirty="0">
                <a:solidFill>
                  <a:prstClr val="white"/>
                </a:solidFill>
                <a:latin typeface="Myriad Pro"/>
              </a:rPr>
              <a:t>Pp</a:t>
            </a:r>
          </a:p>
        </p:txBody>
      </p:sp>
      <p:cxnSp>
        <p:nvCxnSpPr>
          <p:cNvPr id="45" name="Straight Connector 44">
            <a:extLst/>
          </p:cNvPr>
          <p:cNvCxnSpPr/>
          <p:nvPr/>
        </p:nvCxnSpPr>
        <p:spPr>
          <a:xfrm flipH="1">
            <a:off x="4795838" y="1792289"/>
            <a:ext cx="1003300" cy="935037"/>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68618" name="Straight Connector 45"/>
          <p:cNvCxnSpPr>
            <a:cxnSpLocks noChangeShapeType="1"/>
          </p:cNvCxnSpPr>
          <p:nvPr/>
        </p:nvCxnSpPr>
        <p:spPr bwMode="auto">
          <a:xfrm>
            <a:off x="6475414" y="1808164"/>
            <a:ext cx="915987" cy="930275"/>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19" name="Straight Connector 46"/>
          <p:cNvCxnSpPr>
            <a:cxnSpLocks noChangeShapeType="1"/>
          </p:cNvCxnSpPr>
          <p:nvPr/>
        </p:nvCxnSpPr>
        <p:spPr bwMode="auto">
          <a:xfrm flipH="1">
            <a:off x="6105525" y="1924051"/>
            <a:ext cx="19050" cy="614363"/>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20" name="Straight Connector 47"/>
          <p:cNvCxnSpPr>
            <a:cxnSpLocks noChangeShapeType="1"/>
          </p:cNvCxnSpPr>
          <p:nvPr/>
        </p:nvCxnSpPr>
        <p:spPr bwMode="auto">
          <a:xfrm flipH="1">
            <a:off x="3998913" y="3498850"/>
            <a:ext cx="323850" cy="533400"/>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21" name="Straight Connector 48"/>
          <p:cNvCxnSpPr>
            <a:cxnSpLocks noChangeShapeType="1"/>
          </p:cNvCxnSpPr>
          <p:nvPr/>
        </p:nvCxnSpPr>
        <p:spPr bwMode="auto">
          <a:xfrm>
            <a:off x="6524626" y="3343275"/>
            <a:ext cx="1808163" cy="1003300"/>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22" name="Straight Connector 49"/>
          <p:cNvCxnSpPr>
            <a:cxnSpLocks/>
            <a:stCxn id="25622" idx="1"/>
            <a:endCxn id="57" idx="3"/>
          </p:cNvCxnSpPr>
          <p:nvPr/>
        </p:nvCxnSpPr>
        <p:spPr bwMode="auto">
          <a:xfrm flipH="1">
            <a:off x="4246564" y="4484688"/>
            <a:ext cx="1438275" cy="44450"/>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23" name="Straight Connector 50"/>
          <p:cNvCxnSpPr>
            <a:cxnSpLocks noChangeShapeType="1"/>
          </p:cNvCxnSpPr>
          <p:nvPr/>
        </p:nvCxnSpPr>
        <p:spPr bwMode="auto">
          <a:xfrm flipH="1" flipV="1">
            <a:off x="6672263" y="3025775"/>
            <a:ext cx="633412" cy="7938"/>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24" name="Straight Connector 51"/>
          <p:cNvCxnSpPr>
            <a:cxnSpLocks noChangeShapeType="1"/>
          </p:cNvCxnSpPr>
          <p:nvPr/>
        </p:nvCxnSpPr>
        <p:spPr bwMode="auto">
          <a:xfrm flipH="1">
            <a:off x="6599238" y="3497264"/>
            <a:ext cx="1109662" cy="706437"/>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25" name="Straight Connector 52"/>
          <p:cNvCxnSpPr>
            <a:cxnSpLocks noChangeShapeType="1"/>
          </p:cNvCxnSpPr>
          <p:nvPr/>
        </p:nvCxnSpPr>
        <p:spPr bwMode="auto">
          <a:xfrm>
            <a:off x="7985125" y="3449639"/>
            <a:ext cx="590550" cy="714375"/>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sp>
        <p:nvSpPr>
          <p:cNvPr id="25618" name="Text Box 26"/>
          <p:cNvSpPr txBox="1">
            <a:spLocks noChangeArrowheads="1"/>
          </p:cNvSpPr>
          <p:nvPr/>
        </p:nvSpPr>
        <p:spPr bwMode="auto">
          <a:xfrm>
            <a:off x="7305675" y="2284413"/>
            <a:ext cx="979488" cy="990600"/>
          </a:xfrm>
          <a:prstGeom prst="rect">
            <a:avLst/>
          </a:prstGeom>
          <a:noFill/>
          <a:ln>
            <a:noFill/>
          </a:ln>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fontAlgn="base">
              <a:spcBef>
                <a:spcPct val="0"/>
              </a:spcBef>
              <a:spcAft>
                <a:spcPct val="0"/>
              </a:spcAft>
              <a:defRPr>
                <a:solidFill>
                  <a:schemeClr val="tx1"/>
                </a:solidFill>
                <a:latin typeface="Tw Cen MT" panose="020B0602020104020603" pitchFamily="34" charset="0"/>
              </a:defRPr>
            </a:lvl6pPr>
            <a:lvl7pPr marL="2971800" indent="-228600" fontAlgn="base">
              <a:spcBef>
                <a:spcPct val="0"/>
              </a:spcBef>
              <a:spcAft>
                <a:spcPct val="0"/>
              </a:spcAft>
              <a:defRPr>
                <a:solidFill>
                  <a:schemeClr val="tx1"/>
                </a:solidFill>
                <a:latin typeface="Tw Cen MT" panose="020B0602020104020603" pitchFamily="34" charset="0"/>
              </a:defRPr>
            </a:lvl7pPr>
            <a:lvl8pPr marL="3429000" indent="-228600" fontAlgn="base">
              <a:spcBef>
                <a:spcPct val="0"/>
              </a:spcBef>
              <a:spcAft>
                <a:spcPct val="0"/>
              </a:spcAft>
              <a:defRPr>
                <a:solidFill>
                  <a:schemeClr val="tx1"/>
                </a:solidFill>
                <a:latin typeface="Tw Cen MT" panose="020B0602020104020603" pitchFamily="34" charset="0"/>
              </a:defRPr>
            </a:lvl8pPr>
            <a:lvl9pPr marL="3886200" indent="-228600" fontAlgn="base">
              <a:spcBef>
                <a:spcPct val="0"/>
              </a:spcBef>
              <a:spcAft>
                <a:spcPct val="0"/>
              </a:spcAft>
              <a:defRPr>
                <a:solidFill>
                  <a:schemeClr val="tx1"/>
                </a:solidFill>
                <a:latin typeface="Tw Cen MT" panose="020B0602020104020603" pitchFamily="34" charset="0"/>
              </a:defRPr>
            </a:lvl9pPr>
          </a:lstStyle>
          <a:p>
            <a:pPr algn="ctr" defTabSz="685800" fontAlgn="base">
              <a:lnSpc>
                <a:spcPct val="115000"/>
              </a:lnSpc>
              <a:spcBef>
                <a:spcPct val="0"/>
              </a:spcBef>
              <a:spcAft>
                <a:spcPts val="750"/>
              </a:spcAft>
              <a:defRPr/>
            </a:pPr>
            <a:r>
              <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algn="ctr" defTabSz="685800" fontAlgn="base">
              <a:lnSpc>
                <a:spcPct val="115000"/>
              </a:lnSpc>
              <a:spcBef>
                <a:spcPct val="0"/>
              </a:spcBef>
              <a:spcAft>
                <a:spcPts val="750"/>
              </a:spcAft>
              <a:defRPr/>
            </a:pPr>
            <a:r>
              <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rPr>
              <a:t> Involve Others</a:t>
            </a:r>
          </a:p>
          <a:p>
            <a:pPr algn="ctr" defTabSz="685800" fontAlgn="base">
              <a:lnSpc>
                <a:spcPct val="115000"/>
              </a:lnSpc>
              <a:spcBef>
                <a:spcPct val="0"/>
              </a:spcBef>
              <a:spcAft>
                <a:spcPts val="750"/>
              </a:spcAft>
              <a:defRPr/>
            </a:pPr>
            <a:endPar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algn="ctr" defTabSz="685800" fontAlgn="base">
              <a:lnSpc>
                <a:spcPct val="115000"/>
              </a:lnSpc>
              <a:spcBef>
                <a:spcPct val="0"/>
              </a:spcBef>
              <a:spcAft>
                <a:spcPts val="750"/>
              </a:spcAft>
              <a:defRPr/>
            </a:pPr>
            <a:r>
              <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algn="ctr" defTabSz="685800" fontAlgn="base">
              <a:lnSpc>
                <a:spcPct val="115000"/>
              </a:lnSpc>
              <a:spcBef>
                <a:spcPct val="0"/>
              </a:spcBef>
              <a:spcAft>
                <a:spcPts val="750"/>
              </a:spcAft>
              <a:defRPr/>
            </a:pPr>
            <a:r>
              <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defTabSz="685800" fontAlgn="base">
              <a:lnSpc>
                <a:spcPct val="115000"/>
              </a:lnSpc>
              <a:spcBef>
                <a:spcPct val="0"/>
              </a:spcBef>
              <a:spcAft>
                <a:spcPts val="750"/>
              </a:spcAft>
              <a:defRPr/>
            </a:pPr>
            <a:r>
              <a:rPr lang="en-GB" altLang="en-US" sz="4050" i="1">
                <a:solidFill>
                  <a:srgbClr val="000000"/>
                </a:solidFill>
                <a:latin typeface="Calibri" panose="020F0502020204030204" pitchFamily="34" charset="0"/>
                <a:ea typeface="Calibri" panose="020F0502020204030204" pitchFamily="34" charset="0"/>
                <a:cs typeface="Times New Roman" panose="02020603050405020304" pitchFamily="18" charset="0"/>
              </a:rPr>
              <a:t> </a:t>
            </a:r>
            <a:endPar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8627" name="Text Box 27"/>
          <p:cNvSpPr txBox="1">
            <a:spLocks noChangeArrowheads="1"/>
          </p:cNvSpPr>
          <p:nvPr/>
        </p:nvSpPr>
        <p:spPr bwMode="auto">
          <a:xfrm>
            <a:off x="5400675" y="2611438"/>
            <a:ext cx="15367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ct val="0"/>
              </a:spcBef>
              <a:spcAft>
                <a:spcPts val="750"/>
              </a:spcAft>
            </a:pPr>
            <a:r>
              <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rPr>
              <a:t> Personal  </a:t>
            </a:r>
            <a:r>
              <a:rPr lang="en-GB" altLang="en-US" sz="1500">
                <a:solidFill>
                  <a:srgbClr val="000000"/>
                </a:solidFill>
                <a:latin typeface="Calibri" panose="020F0502020204030204" pitchFamily="34" charset="0"/>
                <a:ea typeface="Calibri" panose="020F0502020204030204" pitchFamily="34" charset="0"/>
                <a:cs typeface="Times New Roman" panose="02020603050405020304" pitchFamily="18" charset="0"/>
              </a:rPr>
              <a:t>Responsibility</a:t>
            </a:r>
          </a:p>
        </p:txBody>
      </p:sp>
      <p:sp>
        <p:nvSpPr>
          <p:cNvPr id="68628" name="Text Box 28"/>
          <p:cNvSpPr txBox="1">
            <a:spLocks noChangeArrowheads="1"/>
          </p:cNvSpPr>
          <p:nvPr/>
        </p:nvSpPr>
        <p:spPr bwMode="auto">
          <a:xfrm>
            <a:off x="3968750" y="2530475"/>
            <a:ext cx="9779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ct val="0"/>
              </a:spcBef>
              <a:spcAft>
                <a:spcPts val="750"/>
              </a:spcAft>
            </a:pPr>
            <a:r>
              <a:rPr lang="en-GB" altLang="en-US" sz="300">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algn="ctr" fontAlgn="base">
              <a:lnSpc>
                <a:spcPct val="115000"/>
              </a:lnSpc>
              <a:spcBef>
                <a:spcPct val="0"/>
              </a:spcBef>
              <a:spcAft>
                <a:spcPts val="750"/>
              </a:spcAft>
            </a:pPr>
            <a:r>
              <a:rPr lang="en-GB" altLang="en-US" i="1">
                <a:solidFill>
                  <a:srgbClr val="000000"/>
                </a:solidFill>
                <a:latin typeface="Calibri" panose="020F0502020204030204" pitchFamily="34" charset="0"/>
                <a:ea typeface="Calibri" panose="020F0502020204030204" pitchFamily="34" charset="0"/>
                <a:cs typeface="Times New Roman" panose="02020603050405020304" pitchFamily="18" charset="0"/>
              </a:rPr>
              <a:t>Self Belief</a:t>
            </a:r>
            <a:endPar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fontAlgn="base">
              <a:lnSpc>
                <a:spcPct val="115000"/>
              </a:lnSpc>
              <a:spcBef>
                <a:spcPct val="0"/>
              </a:spcBef>
              <a:spcAft>
                <a:spcPts val="750"/>
              </a:spcAft>
            </a:pPr>
            <a:endParaRPr lang="en-GB" altLang="en-US" sz="9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fontAlgn="base">
              <a:lnSpc>
                <a:spcPct val="115000"/>
              </a:lnSpc>
              <a:spcBef>
                <a:spcPct val="0"/>
              </a:spcBef>
              <a:spcAft>
                <a:spcPts val="750"/>
              </a:spcAft>
            </a:pPr>
            <a:r>
              <a:rPr lang="en-GB" altLang="en-US" sz="2400" i="1">
                <a:solidFill>
                  <a:srgbClr val="000000"/>
                </a:solidFill>
                <a:latin typeface="Calibri" panose="020F0502020204030204" pitchFamily="34" charset="0"/>
                <a:ea typeface="Calibri" panose="020F0502020204030204" pitchFamily="34" charset="0"/>
                <a:cs typeface="Times New Roman" panose="02020603050405020304" pitchFamily="18" charset="0"/>
              </a:rPr>
              <a:t> </a:t>
            </a:r>
            <a:endParaRPr lang="en-GB" altLang="en-US" sz="9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7" name="Text Box 29">
            <a:extLst/>
          </p:cNvPr>
          <p:cNvSpPr txBox="1"/>
          <p:nvPr/>
        </p:nvSpPr>
        <p:spPr>
          <a:xfrm>
            <a:off x="3265489" y="4033838"/>
            <a:ext cx="981075" cy="990600"/>
          </a:xfrm>
          <a:prstGeom prst="rect">
            <a:avLst/>
          </a:prstGeom>
          <a:noFill/>
          <a:ln w="6350">
            <a:noFill/>
          </a:ln>
          <a:effectLst/>
        </p:spPr>
        <p:txBody>
          <a:bodyPr/>
          <a:lstStyle/>
          <a:p>
            <a:pPr algn="ctr" defTabSz="685800">
              <a:lnSpc>
                <a:spcPct val="115000"/>
              </a:lnSpc>
              <a:spcAft>
                <a:spcPts val="750"/>
              </a:spcAft>
              <a:defRPr/>
            </a:pPr>
            <a:r>
              <a:rPr lang="en-GB" sz="788" dirty="0">
                <a:solidFill>
                  <a:prstClr val="black"/>
                </a:solidFill>
                <a:latin typeface="Calibri" charset="0"/>
                <a:ea typeface="Calibri" charset="0"/>
                <a:cs typeface="Times New Roman" charset="0"/>
              </a:rPr>
              <a:t> </a:t>
            </a:r>
          </a:p>
          <a:p>
            <a:pPr algn="ctr" defTabSz="685800">
              <a:lnSpc>
                <a:spcPct val="115000"/>
              </a:lnSpc>
              <a:spcAft>
                <a:spcPts val="750"/>
              </a:spcAft>
              <a:defRPr/>
            </a:pPr>
            <a:r>
              <a:rPr lang="en-GB" i="1" dirty="0">
                <a:solidFill>
                  <a:prstClr val="black"/>
                </a:solidFill>
                <a:latin typeface="Calibri" charset="0"/>
                <a:ea typeface="Calibri" charset="0"/>
                <a:cs typeface="Times New Roman" charset="0"/>
              </a:rPr>
              <a:t>Reasons Why</a:t>
            </a:r>
            <a:endParaRPr lang="en-GB" sz="788" dirty="0">
              <a:solidFill>
                <a:prstClr val="black"/>
              </a:solidFill>
              <a:latin typeface="Calibri" charset="0"/>
              <a:ea typeface="Calibri" charset="0"/>
              <a:cs typeface="Times New Roman" charset="0"/>
            </a:endParaRPr>
          </a:p>
        </p:txBody>
      </p:sp>
      <p:sp>
        <p:nvSpPr>
          <p:cNvPr id="25622" name="Text Box 30"/>
          <p:cNvSpPr txBox="1">
            <a:spLocks noChangeArrowheads="1"/>
          </p:cNvSpPr>
          <p:nvPr/>
        </p:nvSpPr>
        <p:spPr bwMode="auto">
          <a:xfrm>
            <a:off x="5684838" y="3989388"/>
            <a:ext cx="952500" cy="990600"/>
          </a:xfrm>
          <a:prstGeom prst="rect">
            <a:avLst/>
          </a:prstGeom>
          <a:noFill/>
          <a:ln>
            <a:noFill/>
          </a:ln>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fontAlgn="base">
              <a:spcBef>
                <a:spcPct val="0"/>
              </a:spcBef>
              <a:spcAft>
                <a:spcPct val="0"/>
              </a:spcAft>
              <a:defRPr>
                <a:solidFill>
                  <a:schemeClr val="tx1"/>
                </a:solidFill>
                <a:latin typeface="Tw Cen MT" panose="020B0602020104020603" pitchFamily="34" charset="0"/>
              </a:defRPr>
            </a:lvl6pPr>
            <a:lvl7pPr marL="2971800" indent="-228600" fontAlgn="base">
              <a:spcBef>
                <a:spcPct val="0"/>
              </a:spcBef>
              <a:spcAft>
                <a:spcPct val="0"/>
              </a:spcAft>
              <a:defRPr>
                <a:solidFill>
                  <a:schemeClr val="tx1"/>
                </a:solidFill>
                <a:latin typeface="Tw Cen MT" panose="020B0602020104020603" pitchFamily="34" charset="0"/>
              </a:defRPr>
            </a:lvl7pPr>
            <a:lvl8pPr marL="3429000" indent="-228600" fontAlgn="base">
              <a:spcBef>
                <a:spcPct val="0"/>
              </a:spcBef>
              <a:spcAft>
                <a:spcPct val="0"/>
              </a:spcAft>
              <a:defRPr>
                <a:solidFill>
                  <a:schemeClr val="tx1"/>
                </a:solidFill>
                <a:latin typeface="Tw Cen MT" panose="020B0602020104020603" pitchFamily="34" charset="0"/>
              </a:defRPr>
            </a:lvl8pPr>
            <a:lvl9pPr marL="3886200" indent="-228600" fontAlgn="base">
              <a:spcBef>
                <a:spcPct val="0"/>
              </a:spcBef>
              <a:spcAft>
                <a:spcPct val="0"/>
              </a:spcAft>
              <a:defRPr>
                <a:solidFill>
                  <a:schemeClr val="tx1"/>
                </a:solidFill>
                <a:latin typeface="Tw Cen MT" panose="020B0602020104020603" pitchFamily="34" charset="0"/>
              </a:defRPr>
            </a:lvl9pPr>
          </a:lstStyle>
          <a:p>
            <a:pPr algn="ctr" defTabSz="685800" fontAlgn="base">
              <a:lnSpc>
                <a:spcPct val="115000"/>
              </a:lnSpc>
              <a:spcBef>
                <a:spcPct val="0"/>
              </a:spcBef>
              <a:spcAft>
                <a:spcPts val="750"/>
              </a:spcAft>
              <a:defRPr/>
            </a:pPr>
            <a:r>
              <a:rPr lang="en-GB" altLang="en-US" sz="825">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algn="ctr" defTabSz="685800" fontAlgn="base">
              <a:lnSpc>
                <a:spcPct val="115000"/>
              </a:lnSpc>
              <a:spcBef>
                <a:spcPct val="0"/>
              </a:spcBef>
              <a:spcAft>
                <a:spcPts val="750"/>
              </a:spcAft>
              <a:defRPr/>
            </a:pPr>
            <a:r>
              <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rPr>
              <a:t>Define Goals</a:t>
            </a:r>
          </a:p>
          <a:p>
            <a:pPr algn="ctr" defTabSz="685800" fontAlgn="base">
              <a:lnSpc>
                <a:spcPct val="115000"/>
              </a:lnSpc>
              <a:spcBef>
                <a:spcPct val="0"/>
              </a:spcBef>
              <a:spcAft>
                <a:spcPts val="750"/>
              </a:spcAft>
              <a:defRPr/>
            </a:pPr>
            <a:r>
              <a:rPr lang="en-GB" altLang="en-US" sz="825">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algn="ctr" defTabSz="685800" fontAlgn="base">
              <a:lnSpc>
                <a:spcPct val="115000"/>
              </a:lnSpc>
              <a:spcBef>
                <a:spcPct val="0"/>
              </a:spcBef>
              <a:spcAft>
                <a:spcPts val="750"/>
              </a:spcAft>
              <a:defRPr/>
            </a:pPr>
            <a:r>
              <a:rPr lang="en-GB" altLang="en-US" sz="825">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defTabSz="685800" fontAlgn="base">
              <a:lnSpc>
                <a:spcPct val="115000"/>
              </a:lnSpc>
              <a:spcBef>
                <a:spcPct val="0"/>
              </a:spcBef>
              <a:spcAft>
                <a:spcPts val="750"/>
              </a:spcAft>
              <a:defRPr/>
            </a:pPr>
            <a:r>
              <a:rPr lang="en-GB" altLang="en-US" sz="2100" i="1">
                <a:solidFill>
                  <a:srgbClr val="000000"/>
                </a:solidFill>
                <a:latin typeface="Calibri" panose="020F0502020204030204" pitchFamily="34" charset="0"/>
                <a:ea typeface="Calibri" panose="020F0502020204030204" pitchFamily="34" charset="0"/>
                <a:cs typeface="Times New Roman" panose="02020603050405020304" pitchFamily="18" charset="0"/>
              </a:rPr>
              <a:t> </a:t>
            </a:r>
            <a:endParaRPr lang="en-GB" altLang="en-US" sz="825">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5623" name="Text Box 31"/>
          <p:cNvSpPr txBox="1">
            <a:spLocks noChangeArrowheads="1"/>
          </p:cNvSpPr>
          <p:nvPr/>
        </p:nvSpPr>
        <p:spPr bwMode="auto">
          <a:xfrm>
            <a:off x="8118475" y="4027488"/>
            <a:ext cx="1182688" cy="990600"/>
          </a:xfrm>
          <a:prstGeom prst="rect">
            <a:avLst/>
          </a:prstGeom>
          <a:noFill/>
          <a:ln>
            <a:noFill/>
          </a:ln>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fontAlgn="base">
              <a:spcBef>
                <a:spcPct val="0"/>
              </a:spcBef>
              <a:spcAft>
                <a:spcPct val="0"/>
              </a:spcAft>
              <a:defRPr>
                <a:solidFill>
                  <a:schemeClr val="tx1"/>
                </a:solidFill>
                <a:latin typeface="Tw Cen MT" panose="020B0602020104020603" pitchFamily="34" charset="0"/>
              </a:defRPr>
            </a:lvl6pPr>
            <a:lvl7pPr marL="2971800" indent="-228600" fontAlgn="base">
              <a:spcBef>
                <a:spcPct val="0"/>
              </a:spcBef>
              <a:spcAft>
                <a:spcPct val="0"/>
              </a:spcAft>
              <a:defRPr>
                <a:solidFill>
                  <a:schemeClr val="tx1"/>
                </a:solidFill>
                <a:latin typeface="Tw Cen MT" panose="020B0602020104020603" pitchFamily="34" charset="0"/>
              </a:defRPr>
            </a:lvl7pPr>
            <a:lvl8pPr marL="3429000" indent="-228600" fontAlgn="base">
              <a:spcBef>
                <a:spcPct val="0"/>
              </a:spcBef>
              <a:spcAft>
                <a:spcPct val="0"/>
              </a:spcAft>
              <a:defRPr>
                <a:solidFill>
                  <a:schemeClr val="tx1"/>
                </a:solidFill>
                <a:latin typeface="Tw Cen MT" panose="020B0602020104020603" pitchFamily="34" charset="0"/>
              </a:defRPr>
            </a:lvl8pPr>
            <a:lvl9pPr marL="3886200" indent="-228600" fontAlgn="base">
              <a:spcBef>
                <a:spcPct val="0"/>
              </a:spcBef>
              <a:spcAft>
                <a:spcPct val="0"/>
              </a:spcAft>
              <a:defRPr>
                <a:solidFill>
                  <a:schemeClr val="tx1"/>
                </a:solidFill>
                <a:latin typeface="Tw Cen MT" panose="020B0602020104020603" pitchFamily="34" charset="0"/>
              </a:defRPr>
            </a:lvl9pPr>
          </a:lstStyle>
          <a:p>
            <a:pPr algn="ctr" defTabSz="685800" fontAlgn="base">
              <a:lnSpc>
                <a:spcPct val="115000"/>
              </a:lnSpc>
              <a:spcBef>
                <a:spcPct val="0"/>
              </a:spcBef>
              <a:spcAft>
                <a:spcPts val="750"/>
              </a:spcAft>
              <a:defRPr/>
            </a:pPr>
            <a:r>
              <a:rPr lang="en-GB" altLang="en-US" sz="300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en-GB" altLang="en-US">
                <a:solidFill>
                  <a:srgbClr val="000000"/>
                </a:solidFill>
                <a:latin typeface="Calibri" panose="020F0502020204030204" pitchFamily="34" charset="0"/>
                <a:ea typeface="Calibri" panose="020F0502020204030204" pitchFamily="34" charset="0"/>
                <a:cs typeface="Times New Roman" panose="02020603050405020304" pitchFamily="18" charset="0"/>
              </a:rPr>
              <a:t>Plans &amp; Priorities</a:t>
            </a:r>
          </a:p>
          <a:p>
            <a:pPr defTabSz="685800" fontAlgn="base">
              <a:lnSpc>
                <a:spcPct val="115000"/>
              </a:lnSpc>
              <a:spcBef>
                <a:spcPct val="0"/>
              </a:spcBef>
              <a:spcAft>
                <a:spcPts val="750"/>
              </a:spcAft>
              <a:defRPr/>
            </a:pPr>
            <a:r>
              <a:rPr lang="en-GB" altLang="en-US" sz="2700" i="1">
                <a:solidFill>
                  <a:srgbClr val="000000"/>
                </a:solidFill>
                <a:latin typeface="Calibri" panose="020F0502020204030204" pitchFamily="34" charset="0"/>
                <a:ea typeface="Calibri" panose="020F0502020204030204" pitchFamily="34" charset="0"/>
                <a:cs typeface="Times New Roman" panose="02020603050405020304" pitchFamily="18" charset="0"/>
              </a:rPr>
              <a:t> </a:t>
            </a:r>
            <a:endParaRPr lang="en-GB" altLang="en-US" sz="105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cxnSp>
        <p:nvCxnSpPr>
          <p:cNvPr id="68632" name="Straight Connector 59"/>
          <p:cNvCxnSpPr>
            <a:cxnSpLocks/>
            <a:endCxn id="25622" idx="3"/>
          </p:cNvCxnSpPr>
          <p:nvPr/>
        </p:nvCxnSpPr>
        <p:spPr bwMode="auto">
          <a:xfrm flipH="1" flipV="1">
            <a:off x="6637338" y="4484688"/>
            <a:ext cx="1619250" cy="38100"/>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33" name="Straight Connector 60"/>
          <p:cNvCxnSpPr>
            <a:cxnSpLocks noChangeShapeType="1"/>
          </p:cNvCxnSpPr>
          <p:nvPr/>
        </p:nvCxnSpPr>
        <p:spPr bwMode="auto">
          <a:xfrm flipH="1" flipV="1">
            <a:off x="4921251" y="3009901"/>
            <a:ext cx="714375" cy="11113"/>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34" name="Straight Connector 61"/>
          <p:cNvCxnSpPr>
            <a:cxnSpLocks noChangeShapeType="1"/>
          </p:cNvCxnSpPr>
          <p:nvPr/>
        </p:nvCxnSpPr>
        <p:spPr bwMode="auto">
          <a:xfrm flipH="1">
            <a:off x="4203701" y="3419476"/>
            <a:ext cx="1592263" cy="900113"/>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cxnSp>
        <p:nvCxnSpPr>
          <p:cNvPr id="68635" name="Straight Connector 62"/>
          <p:cNvCxnSpPr>
            <a:cxnSpLocks noChangeShapeType="1"/>
          </p:cNvCxnSpPr>
          <p:nvPr/>
        </p:nvCxnSpPr>
        <p:spPr bwMode="auto">
          <a:xfrm>
            <a:off x="4708526" y="3444876"/>
            <a:ext cx="1101725" cy="773113"/>
          </a:xfrm>
          <a:prstGeom prst="line">
            <a:avLst/>
          </a:prstGeom>
          <a:noFill/>
          <a:ln w="57150" algn="ctr">
            <a:solidFill>
              <a:srgbClr val="4A7EBB"/>
            </a:solidFill>
            <a:round/>
            <a:headEnd/>
            <a:tailEnd/>
          </a:ln>
          <a:extLst>
            <a:ext uri="{909E8E84-426E-40DD-AFC4-6F175D3DCCD1}">
              <a14:hiddenFill xmlns:a14="http://schemas.microsoft.com/office/drawing/2010/main">
                <a:noFill/>
              </a14:hiddenFill>
            </a:ext>
          </a:extLst>
        </p:spPr>
      </p:cxnSp>
      <p:sp>
        <p:nvSpPr>
          <p:cNvPr id="68636" name="TextBox 64"/>
          <p:cNvSpPr txBox="1">
            <a:spLocks noChangeArrowheads="1"/>
          </p:cNvSpPr>
          <p:nvPr/>
        </p:nvSpPr>
        <p:spPr bwMode="auto">
          <a:xfrm>
            <a:off x="4456114" y="4503738"/>
            <a:ext cx="11763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1500" b="1">
                <a:solidFill>
                  <a:srgbClr val="FF0000"/>
                </a:solidFill>
                <a:latin typeface="Myriad Pro"/>
              </a:rPr>
              <a:t>Strengths</a:t>
            </a:r>
          </a:p>
        </p:txBody>
      </p:sp>
      <p:sp>
        <p:nvSpPr>
          <p:cNvPr id="68637" name="TextBox 65"/>
          <p:cNvSpPr txBox="1">
            <a:spLocks noChangeArrowheads="1"/>
          </p:cNvSpPr>
          <p:nvPr/>
        </p:nvSpPr>
        <p:spPr bwMode="auto">
          <a:xfrm>
            <a:off x="6840539" y="4535489"/>
            <a:ext cx="11779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1500" b="1">
                <a:solidFill>
                  <a:srgbClr val="FF0000"/>
                </a:solidFill>
                <a:latin typeface="Myriad Pro"/>
              </a:rPr>
              <a:t>Importance</a:t>
            </a:r>
          </a:p>
        </p:txBody>
      </p:sp>
      <p:sp>
        <p:nvSpPr>
          <p:cNvPr id="68638" name="TextBox 66"/>
          <p:cNvSpPr txBox="1">
            <a:spLocks noChangeArrowheads="1"/>
          </p:cNvSpPr>
          <p:nvPr/>
        </p:nvSpPr>
        <p:spPr bwMode="auto">
          <a:xfrm rot="18121440">
            <a:off x="3631406" y="3509169"/>
            <a:ext cx="78898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1500" b="1">
                <a:solidFill>
                  <a:srgbClr val="FF0000"/>
                </a:solidFill>
                <a:latin typeface="Myriad Pro"/>
              </a:rPr>
              <a:t>Check</a:t>
            </a:r>
          </a:p>
        </p:txBody>
      </p:sp>
      <p:sp>
        <p:nvSpPr>
          <p:cNvPr id="68639" name="TextBox 67"/>
          <p:cNvSpPr txBox="1">
            <a:spLocks noChangeArrowheads="1"/>
          </p:cNvSpPr>
          <p:nvPr/>
        </p:nvSpPr>
        <p:spPr bwMode="auto">
          <a:xfrm rot="2759507">
            <a:off x="8054975" y="3605213"/>
            <a:ext cx="7112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1500" b="1">
                <a:solidFill>
                  <a:srgbClr val="FF0000"/>
                </a:solidFill>
                <a:latin typeface="Myriad Pro"/>
              </a:rPr>
              <a:t>Task</a:t>
            </a:r>
          </a:p>
        </p:txBody>
      </p:sp>
      <p:sp>
        <p:nvSpPr>
          <p:cNvPr id="68640" name="TextBox 68"/>
          <p:cNvSpPr txBox="1">
            <a:spLocks noChangeArrowheads="1"/>
          </p:cNvSpPr>
          <p:nvPr/>
        </p:nvSpPr>
        <p:spPr bwMode="auto">
          <a:xfrm rot="2040037">
            <a:off x="4706939" y="3465514"/>
            <a:ext cx="13493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1500" b="1">
                <a:solidFill>
                  <a:srgbClr val="FF0000"/>
                </a:solidFill>
                <a:latin typeface="Myriad Pro"/>
              </a:rPr>
              <a:t>Achievability</a:t>
            </a:r>
          </a:p>
        </p:txBody>
      </p:sp>
      <p:sp>
        <p:nvSpPr>
          <p:cNvPr id="68641" name="TextBox 69"/>
          <p:cNvSpPr txBox="1">
            <a:spLocks noChangeArrowheads="1"/>
          </p:cNvSpPr>
          <p:nvPr/>
        </p:nvSpPr>
        <p:spPr bwMode="auto">
          <a:xfrm rot="19567020">
            <a:off x="6740526" y="3536950"/>
            <a:ext cx="830263"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1500" b="1">
                <a:solidFill>
                  <a:srgbClr val="FF0000"/>
                </a:solidFill>
                <a:latin typeface="Myriad Pro"/>
              </a:rPr>
              <a:t>Buy-in</a:t>
            </a:r>
          </a:p>
        </p:txBody>
      </p:sp>
      <p:sp>
        <p:nvSpPr>
          <p:cNvPr id="72" name="Text Box 25">
            <a:extLst/>
          </p:cNvPr>
          <p:cNvSpPr txBox="1"/>
          <p:nvPr/>
        </p:nvSpPr>
        <p:spPr>
          <a:xfrm>
            <a:off x="5610226" y="1031876"/>
            <a:ext cx="1196975" cy="82391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defTabSz="685800">
              <a:lnSpc>
                <a:spcPct val="115000"/>
              </a:lnSpc>
              <a:spcAft>
                <a:spcPts val="750"/>
              </a:spcAft>
              <a:defRPr/>
            </a:pPr>
            <a:r>
              <a:rPr lang="en-GB" sz="1050" dirty="0">
                <a:solidFill>
                  <a:prstClr val="black"/>
                </a:solidFill>
                <a:latin typeface="Myriad Pro"/>
                <a:ea typeface="Calibri" charset="0"/>
                <a:cs typeface="Times New Roman" charset="0"/>
              </a:rPr>
              <a:t>Take Action Measure Results &amp; </a:t>
            </a:r>
            <a:r>
              <a:rPr lang="en-GB" sz="1050" dirty="0">
                <a:solidFill>
                  <a:prstClr val="black"/>
                </a:solidFill>
                <a:latin typeface="Calibri" charset="0"/>
                <a:ea typeface="Calibri" charset="0"/>
                <a:cs typeface="Times New Roman" charset="0"/>
              </a:rPr>
              <a:t>Personal Responsibility</a:t>
            </a:r>
          </a:p>
          <a:p>
            <a:pPr algn="ctr" defTabSz="685800">
              <a:lnSpc>
                <a:spcPct val="115000"/>
              </a:lnSpc>
              <a:spcAft>
                <a:spcPts val="750"/>
              </a:spcAft>
              <a:defRPr/>
            </a:pPr>
            <a:endParaRPr lang="en-GB" sz="1200" dirty="0">
              <a:solidFill>
                <a:prstClr val="black"/>
              </a:solidFill>
              <a:latin typeface="Myriad Pro"/>
              <a:ea typeface="Calibri" charset="0"/>
              <a:cs typeface="Times New Roman" charset="0"/>
            </a:endParaRPr>
          </a:p>
          <a:p>
            <a:pPr algn="ctr" defTabSz="685800">
              <a:lnSpc>
                <a:spcPct val="115000"/>
              </a:lnSpc>
              <a:spcAft>
                <a:spcPts val="750"/>
              </a:spcAft>
              <a:defRPr/>
            </a:pPr>
            <a:r>
              <a:rPr lang="en-GB" sz="1200" i="1" dirty="0">
                <a:solidFill>
                  <a:prstClr val="black"/>
                </a:solidFill>
                <a:latin typeface="Myriad Pro"/>
                <a:ea typeface="Calibri" charset="0"/>
                <a:cs typeface="Times New Roman" charset="0"/>
              </a:rPr>
              <a:t> </a:t>
            </a:r>
            <a:endParaRPr lang="en-GB" sz="1200" dirty="0">
              <a:solidFill>
                <a:prstClr val="black"/>
              </a:solidFill>
              <a:latin typeface="Myriad Pro"/>
              <a:ea typeface="Calibri" charset="0"/>
              <a:cs typeface="Times New Roman" charset="0"/>
            </a:endParaRPr>
          </a:p>
        </p:txBody>
      </p:sp>
    </p:spTree>
    <p:extLst>
      <p:ext uri="{BB962C8B-B14F-4D97-AF65-F5344CB8AC3E}">
        <p14:creationId xmlns:p14="http://schemas.microsoft.com/office/powerpoint/2010/main" val="1370581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p:cNvPr>
          <p:cNvSpPr>
            <a:spLocks noGrp="1"/>
          </p:cNvSpPr>
          <p:nvPr>
            <p:ph type="ctrTitle"/>
          </p:nvPr>
        </p:nvSpPr>
        <p:spPr>
          <a:xfrm>
            <a:off x="2319064" y="2356747"/>
            <a:ext cx="7128792" cy="2952328"/>
          </a:xfrm>
          <a:ln>
            <a:miter lim="800000"/>
            <a:headEnd/>
            <a:tailEnd/>
          </a:ln>
          <a:extLst/>
        </p:spPr>
        <p:txBody>
          <a:bodyPr/>
          <a:lstStyle/>
          <a:p>
            <a:pPr>
              <a:defRPr/>
            </a:pPr>
            <a:r>
              <a:rPr lang="en-GB" sz="2800" dirty="0">
                <a:solidFill>
                  <a:srgbClr val="0070C0"/>
                </a:solidFill>
              </a:rPr>
              <a:t/>
            </a:r>
            <a:br>
              <a:rPr lang="en-GB" sz="2800" dirty="0">
                <a:solidFill>
                  <a:srgbClr val="0070C0"/>
                </a:solidFill>
              </a:rPr>
            </a:br>
            <a:r>
              <a:rPr lang="en-GB" sz="2800" dirty="0">
                <a:solidFill>
                  <a:srgbClr val="0070C0"/>
                </a:solidFill>
              </a:rPr>
              <a:t>Myer Briggs Personality Profiling</a:t>
            </a:r>
          </a:p>
          <a:p>
            <a:pPr>
              <a:defRPr/>
            </a:pPr>
            <a:r>
              <a:rPr lang="en-GB" sz="2800" dirty="0">
                <a:solidFill>
                  <a:srgbClr val="0070C0"/>
                </a:solidFill>
              </a:rPr>
              <a:t>	VARK</a:t>
            </a:r>
          </a:p>
          <a:p>
            <a:pPr>
              <a:defRPr/>
            </a:pPr>
            <a:r>
              <a:rPr lang="en-GB" sz="2800" dirty="0">
                <a:solidFill>
                  <a:srgbClr val="0070C0"/>
                </a:solidFill>
              </a:rPr>
              <a:t>	Honey &amp; Mumford</a:t>
            </a:r>
          </a:p>
          <a:p>
            <a:pPr>
              <a:defRPr/>
            </a:pPr>
            <a:r>
              <a:rPr lang="en-GB" sz="2800" dirty="0">
                <a:solidFill>
                  <a:srgbClr val="0070C0"/>
                </a:solidFill>
              </a:rPr>
              <a:t>Implications for </a:t>
            </a:r>
            <a:r>
              <a:rPr lang="en-GB" sz="2800" i="1" dirty="0">
                <a:solidFill>
                  <a:srgbClr val="0070C0"/>
                </a:solidFill>
              </a:rPr>
              <a:t>learning&amp;</a:t>
            </a:r>
            <a:r>
              <a:rPr lang="en-GB" sz="2800" dirty="0">
                <a:solidFill>
                  <a:srgbClr val="0070C0"/>
                </a:solidFill>
              </a:rPr>
              <a:t> for </a:t>
            </a:r>
            <a:r>
              <a:rPr lang="en-GB" sz="2800" i="1" dirty="0">
                <a:solidFill>
                  <a:srgbClr val="0070C0"/>
                </a:solidFill>
              </a:rPr>
              <a:t>training</a:t>
            </a:r>
          </a:p>
        </p:txBody>
      </p:sp>
      <p:sp>
        <p:nvSpPr>
          <p:cNvPr id="70659" name="Title 1"/>
          <p:cNvSpPr txBox="1">
            <a:spLocks/>
          </p:cNvSpPr>
          <p:nvPr/>
        </p:nvSpPr>
        <p:spPr bwMode="gray">
          <a:xfrm>
            <a:off x="4919664" y="1484313"/>
            <a:ext cx="6343650"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800" dirty="0">
                <a:solidFill>
                  <a:srgbClr val="0070C0"/>
                </a:solidFill>
                <a:latin typeface="Century Gothic" panose="020B0502020202020204" pitchFamily="34" charset="0"/>
              </a:rPr>
              <a:t>Overview of </a:t>
            </a:r>
            <a:r>
              <a:rPr lang="en-GB" altLang="en-US" sz="4800" dirty="0" smtClean="0">
                <a:solidFill>
                  <a:srgbClr val="0070C0"/>
                </a:solidFill>
                <a:latin typeface="Century Gothic" panose="020B0502020202020204" pitchFamily="34" charset="0"/>
              </a:rPr>
              <a:t>learning styles</a:t>
            </a:r>
            <a:endParaRPr lang="en-GB" altLang="en-US" sz="4800" dirty="0">
              <a:solidFill>
                <a:srgbClr val="0070C0"/>
              </a:solidFill>
              <a:latin typeface="Century Gothic" panose="020B0502020202020204" pitchFamily="34" charset="0"/>
            </a:endParaRPr>
          </a:p>
        </p:txBody>
      </p:sp>
      <p:pic>
        <p:nvPicPr>
          <p:cNvPr id="7066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19339" y="765175"/>
            <a:ext cx="2600325"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05858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r>
              <a:rPr lang="en-GB" altLang="en-US" dirty="0" smtClean="0">
                <a:solidFill>
                  <a:srgbClr val="002060"/>
                </a:solidFill>
              </a:rPr>
              <a:t>Honey &amp; Mumford (1992)</a:t>
            </a:r>
          </a:p>
        </p:txBody>
      </p:sp>
      <p:sp>
        <p:nvSpPr>
          <p:cNvPr id="3" name="Content Placeholder 2">
            <a:extLst/>
          </p:cNvPr>
          <p:cNvSpPr>
            <a:spLocks noGrp="1"/>
          </p:cNvSpPr>
          <p:nvPr>
            <p:ph idx="1"/>
          </p:nvPr>
        </p:nvSpPr>
        <p:spPr>
          <a:xfrm>
            <a:off x="1700213" y="2420938"/>
            <a:ext cx="8229600" cy="3916362"/>
          </a:xfrm>
        </p:spPr>
        <p:txBody>
          <a:bodyPr>
            <a:normAutofit/>
          </a:bodyPr>
          <a:lstStyle/>
          <a:p>
            <a:pPr marL="274320" indent="-274320">
              <a:spcBef>
                <a:spcPts val="580"/>
              </a:spcBef>
              <a:buNone/>
              <a:defRPr/>
            </a:pPr>
            <a:r>
              <a:rPr lang="en-GB" dirty="0">
                <a:solidFill>
                  <a:srgbClr val="0070C0"/>
                </a:solidFill>
              </a:rPr>
              <a:t>Honey &amp; Mumford (1986) suggest </a:t>
            </a:r>
          </a:p>
          <a:p>
            <a:pPr marL="274320" indent="-274320">
              <a:spcBef>
                <a:spcPts val="580"/>
              </a:spcBef>
              <a:buNone/>
              <a:defRPr/>
            </a:pPr>
            <a:r>
              <a:rPr lang="en-GB" dirty="0">
                <a:solidFill>
                  <a:srgbClr val="0070C0"/>
                </a:solidFill>
              </a:rPr>
              <a:t>that there are 4 types of learners:</a:t>
            </a:r>
          </a:p>
          <a:p>
            <a:pPr marL="274320" indent="-274320">
              <a:spcBef>
                <a:spcPts val="580"/>
              </a:spcBef>
              <a:buNone/>
              <a:defRPr/>
            </a:pPr>
            <a:endParaRPr lang="en-GB" sz="800" dirty="0">
              <a:solidFill>
                <a:srgbClr val="0070C0"/>
              </a:solidFill>
            </a:endParaRPr>
          </a:p>
          <a:p>
            <a:pPr marL="514350" indent="-514350">
              <a:spcBef>
                <a:spcPts val="580"/>
              </a:spcBef>
              <a:defRPr/>
            </a:pPr>
            <a:r>
              <a:rPr lang="en-GB" dirty="0">
                <a:solidFill>
                  <a:srgbClr val="0070C0"/>
                </a:solidFill>
              </a:rPr>
              <a:t>Activist</a:t>
            </a:r>
          </a:p>
          <a:p>
            <a:pPr marL="514350" indent="-514350">
              <a:spcBef>
                <a:spcPts val="580"/>
              </a:spcBef>
              <a:defRPr/>
            </a:pPr>
            <a:r>
              <a:rPr lang="en-GB" dirty="0">
                <a:solidFill>
                  <a:srgbClr val="0070C0"/>
                </a:solidFill>
              </a:rPr>
              <a:t>Reflector</a:t>
            </a:r>
          </a:p>
          <a:p>
            <a:pPr marL="514350" indent="-514350">
              <a:spcBef>
                <a:spcPts val="580"/>
              </a:spcBef>
              <a:defRPr/>
            </a:pPr>
            <a:endParaRPr lang="en-GB" sz="800" dirty="0">
              <a:solidFill>
                <a:srgbClr val="0070C0"/>
              </a:solidFill>
            </a:endParaRPr>
          </a:p>
          <a:p>
            <a:pPr marL="514350" indent="-514350">
              <a:spcBef>
                <a:spcPts val="580"/>
              </a:spcBef>
              <a:defRPr/>
            </a:pPr>
            <a:r>
              <a:rPr lang="en-GB" dirty="0">
                <a:solidFill>
                  <a:srgbClr val="0070C0"/>
                </a:solidFill>
              </a:rPr>
              <a:t>Theorist </a:t>
            </a:r>
          </a:p>
          <a:p>
            <a:pPr marL="0" indent="0">
              <a:spcBef>
                <a:spcPts val="580"/>
              </a:spcBef>
              <a:buNone/>
              <a:defRPr/>
            </a:pPr>
            <a:endParaRPr lang="en-GB" sz="800" dirty="0">
              <a:solidFill>
                <a:srgbClr val="0070C0"/>
              </a:solidFill>
            </a:endParaRPr>
          </a:p>
          <a:p>
            <a:pPr marL="514350" indent="-514350">
              <a:spcBef>
                <a:spcPts val="580"/>
              </a:spcBef>
              <a:defRPr/>
            </a:pPr>
            <a:r>
              <a:rPr lang="en-GB" dirty="0">
                <a:solidFill>
                  <a:srgbClr val="0070C0"/>
                </a:solidFill>
              </a:rPr>
              <a:t> Pragmatist</a:t>
            </a:r>
          </a:p>
          <a:p>
            <a:pPr marL="0" indent="0">
              <a:spcBef>
                <a:spcPts val="580"/>
              </a:spcBef>
              <a:buNone/>
              <a:defRPr/>
            </a:pPr>
            <a:endParaRPr lang="en-GB" dirty="0">
              <a:solidFill>
                <a:srgbClr val="0070C0"/>
              </a:solidFill>
            </a:endParaRPr>
          </a:p>
          <a:p>
            <a:pPr marL="0" indent="0">
              <a:buNone/>
              <a:defRPr/>
            </a:pPr>
            <a:endParaRPr lang="en-GB" dirty="0">
              <a:solidFill>
                <a:srgbClr val="0070C0"/>
              </a:solidFill>
            </a:endParaRPr>
          </a:p>
        </p:txBody>
      </p:sp>
      <p:graphicFrame>
        <p:nvGraphicFramePr>
          <p:cNvPr id="5" name="Diagram 4"/>
          <p:cNvGraphicFramePr/>
          <p:nvPr/>
        </p:nvGraphicFramePr>
        <p:xfrm>
          <a:off x="4511824" y="2347404"/>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847851" y="6337300"/>
            <a:ext cx="8208963" cy="431800"/>
          </a:xfrm>
          <a:prstGeom prst="rect">
            <a:avLst/>
          </a:prstGeom>
        </p:spPr>
        <p:txBody>
          <a:bodyPr>
            <a:spAutoFit/>
          </a:bodyPr>
          <a:lstStyle/>
          <a:p>
            <a:pPr>
              <a:defRPr/>
            </a:pPr>
            <a:r>
              <a:rPr lang="en-GB" sz="1100" dirty="0">
                <a:solidFill>
                  <a:srgbClr val="FF0000"/>
                </a:solidFill>
                <a:latin typeface="Century Gothic" panose="020B0502020202020204"/>
                <a:hlinkClick r:id="rId8"/>
              </a:rPr>
              <a:t>http://www.peterhoney.org/articles/who-are-honeymumford</a:t>
            </a:r>
            <a:endParaRPr lang="en-GB" sz="1100" dirty="0">
              <a:solidFill>
                <a:srgbClr val="FF0000"/>
              </a:solidFill>
              <a:latin typeface="Century Gothic" panose="020B0502020202020204"/>
            </a:endParaRPr>
          </a:p>
          <a:p>
            <a:pPr>
              <a:defRPr/>
            </a:pPr>
            <a:endParaRPr lang="en-GB" sz="1100" dirty="0">
              <a:solidFill>
                <a:srgbClr val="FF0000"/>
              </a:solidFill>
              <a:latin typeface="Century Gothic" panose="020B0502020202020204"/>
            </a:endParaRPr>
          </a:p>
        </p:txBody>
      </p:sp>
    </p:spTree>
    <p:extLst>
      <p:ext uri="{BB962C8B-B14F-4D97-AF65-F5344CB8AC3E}">
        <p14:creationId xmlns:p14="http://schemas.microsoft.com/office/powerpoint/2010/main" val="2847150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2017204" y="1345332"/>
            <a:ext cx="8229600" cy="1143000"/>
          </a:xfrm>
        </p:spPr>
        <p:txBody>
          <a:bodyPr>
            <a:normAutofit fontScale="90000"/>
          </a:bodyPr>
          <a:lstStyle/>
          <a:p>
            <a:pPr algn="ctr"/>
            <a:r>
              <a:rPr lang="en-GB" altLang="en-US" dirty="0" smtClean="0">
                <a:solidFill>
                  <a:srgbClr val="002060"/>
                </a:solidFill>
              </a:rPr>
              <a:t>Application of learning styles to University</a:t>
            </a:r>
            <a:br>
              <a:rPr lang="en-GB" altLang="en-US" dirty="0" smtClean="0">
                <a:solidFill>
                  <a:srgbClr val="002060"/>
                </a:solidFill>
              </a:rPr>
            </a:br>
            <a:endParaRPr lang="en-GB" altLang="en-US" dirty="0" smtClean="0">
              <a:solidFill>
                <a:srgbClr val="002060"/>
              </a:solidFill>
            </a:endParaRPr>
          </a:p>
        </p:txBody>
      </p:sp>
      <p:graphicFrame>
        <p:nvGraphicFramePr>
          <p:cNvPr id="4" name="Content Placeholder 3"/>
          <p:cNvGraphicFramePr>
            <a:graphicFrameLocks noGrp="1"/>
          </p:cNvGraphicFramePr>
          <p:nvPr>
            <p:ph idx="1"/>
          </p:nvPr>
        </p:nvGraphicFramePr>
        <p:xfrm>
          <a:off x="1703512" y="1916832"/>
          <a:ext cx="8856984"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63030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1919288" y="22225"/>
            <a:ext cx="8229600" cy="1143000"/>
          </a:xfrm>
        </p:spPr>
        <p:txBody>
          <a:bodyPr/>
          <a:lstStyle/>
          <a:p>
            <a:pPr algn="ctr"/>
            <a:r>
              <a:rPr lang="en-US" altLang="en-US" sz="3000" dirty="0">
                <a:solidFill>
                  <a:srgbClr val="002060"/>
                </a:solidFill>
              </a:rPr>
              <a:t>Overlap of ‘Study Skills’ &amp; ‘Employability Skills’</a:t>
            </a:r>
            <a:endParaRPr lang="en-GB" altLang="en-US" sz="3000" dirty="0">
              <a:solidFill>
                <a:srgbClr val="002060"/>
              </a:solidFill>
            </a:endParaRPr>
          </a:p>
        </p:txBody>
      </p:sp>
      <p:pic>
        <p:nvPicPr>
          <p:cNvPr id="768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9826" y="1557338"/>
            <a:ext cx="7248525" cy="467995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05456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3432175" y="2349500"/>
            <a:ext cx="5938838" cy="1671638"/>
          </a:xfrm>
        </p:spPr>
        <p:txBody>
          <a:bodyPr/>
          <a:lstStyle/>
          <a:p>
            <a:r>
              <a:rPr lang="en-US" altLang="en-US" sz="3200" dirty="0">
                <a:solidFill>
                  <a:srgbClr val="002060"/>
                </a:solidFill>
              </a:rPr>
              <a:t>Identifying the gap between your current skills and your desired skill level:</a:t>
            </a:r>
            <a:endParaRPr lang="en-GB" altLang="en-US" sz="3200" dirty="0">
              <a:solidFill>
                <a:srgbClr val="002060"/>
              </a:solidFill>
            </a:endParaRPr>
          </a:p>
        </p:txBody>
      </p:sp>
      <p:pic>
        <p:nvPicPr>
          <p:cNvPr id="78851" name="Picture 3"/>
          <p:cNvPicPr>
            <a:picLocks noChangeAspect="1" noChangeArrowheads="1"/>
          </p:cNvPicPr>
          <p:nvPr/>
        </p:nvPicPr>
        <p:blipFill>
          <a:blip r:embed="rId3">
            <a:extLst>
              <a:ext uri="{28A0092B-C50C-407E-A947-70E740481C1C}">
                <a14:useLocalDpi xmlns:a14="http://schemas.microsoft.com/office/drawing/2010/main" val="0"/>
              </a:ext>
            </a:extLst>
          </a:blip>
          <a:srcRect t="10844" r="5113" b="36145"/>
          <a:stretch>
            <a:fillRect/>
          </a:stretch>
        </p:blipFill>
        <p:spPr bwMode="auto">
          <a:xfrm>
            <a:off x="3143250" y="4221164"/>
            <a:ext cx="6516688" cy="1982787"/>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7885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2875" y="765175"/>
            <a:ext cx="4897438"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7153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1992313" y="908050"/>
            <a:ext cx="8229600" cy="1143000"/>
          </a:xfrm>
        </p:spPr>
        <p:txBody>
          <a:bodyPr>
            <a:normAutofit fontScale="90000"/>
          </a:bodyPr>
          <a:lstStyle/>
          <a:p>
            <a:pPr algn="ctr">
              <a:defRPr/>
            </a:pPr>
            <a:r>
              <a:rPr lang="en-US" dirty="0">
                <a:solidFill>
                  <a:srgbClr val="0070C0"/>
                </a:solidFill>
              </a:rPr>
              <a:t>Steps in the Development of Personal Skills (Cont.)</a:t>
            </a:r>
            <a:endParaRPr lang="en-GB" dirty="0">
              <a:solidFill>
                <a:srgbClr val="0070C0"/>
              </a:solidFill>
            </a:endParaRPr>
          </a:p>
        </p:txBody>
      </p:sp>
      <p:sp>
        <p:nvSpPr>
          <p:cNvPr id="4" name="Content Placeholder 3">
            <a:extLst/>
          </p:cNvPr>
          <p:cNvSpPr>
            <a:spLocks noGrp="1"/>
          </p:cNvSpPr>
          <p:nvPr>
            <p:ph idx="1"/>
          </p:nvPr>
        </p:nvSpPr>
        <p:spPr>
          <a:xfrm>
            <a:off x="1992313" y="2781300"/>
            <a:ext cx="7867650" cy="3570288"/>
          </a:xfrm>
        </p:spPr>
        <p:txBody>
          <a:bodyPr>
            <a:normAutofit/>
          </a:bodyPr>
          <a:lstStyle/>
          <a:p>
            <a:pPr>
              <a:defRPr/>
            </a:pPr>
            <a:r>
              <a:rPr lang="en-US" sz="3200" dirty="0">
                <a:solidFill>
                  <a:srgbClr val="002060"/>
                </a:solidFill>
              </a:rPr>
              <a:t>STEP 1: Decide what you need to develop</a:t>
            </a:r>
          </a:p>
          <a:p>
            <a:pPr lvl="1">
              <a:defRPr/>
            </a:pPr>
            <a:r>
              <a:rPr lang="en-US" dirty="0">
                <a:solidFill>
                  <a:srgbClr val="002060"/>
                </a:solidFill>
              </a:rPr>
              <a:t>Subjective Information</a:t>
            </a:r>
          </a:p>
          <a:p>
            <a:pPr lvl="1">
              <a:defRPr/>
            </a:pPr>
            <a:r>
              <a:rPr lang="en-US" dirty="0">
                <a:solidFill>
                  <a:srgbClr val="002060"/>
                </a:solidFill>
              </a:rPr>
              <a:t>Johari Window</a:t>
            </a:r>
          </a:p>
          <a:p>
            <a:pPr lvl="1">
              <a:defRPr/>
            </a:pPr>
            <a:r>
              <a:rPr lang="en-US" dirty="0">
                <a:solidFill>
                  <a:srgbClr val="002060"/>
                </a:solidFill>
              </a:rPr>
              <a:t>Gathering Objective Information </a:t>
            </a:r>
          </a:p>
          <a:p>
            <a:pPr>
              <a:defRPr/>
            </a:pPr>
            <a:endParaRPr lang="en-US" sz="1050" dirty="0">
              <a:solidFill>
                <a:srgbClr val="002060"/>
              </a:solidFill>
            </a:endParaRPr>
          </a:p>
          <a:p>
            <a:pPr>
              <a:defRPr/>
            </a:pPr>
            <a:r>
              <a:rPr lang="en-US" sz="3200" dirty="0">
                <a:solidFill>
                  <a:srgbClr val="002060"/>
                </a:solidFill>
              </a:rPr>
              <a:t>STEP 2: Decide how to develop these skills</a:t>
            </a:r>
          </a:p>
          <a:p>
            <a:pPr>
              <a:defRPr/>
            </a:pPr>
            <a:endParaRPr lang="en-US" sz="1050" dirty="0">
              <a:solidFill>
                <a:srgbClr val="002060"/>
              </a:solidFill>
            </a:endParaRPr>
          </a:p>
          <a:p>
            <a:pPr>
              <a:defRPr/>
            </a:pPr>
            <a:r>
              <a:rPr lang="en-US" dirty="0">
                <a:solidFill>
                  <a:srgbClr val="002060"/>
                </a:solidFill>
              </a:rPr>
              <a:t>Model 1: The Kolb Learning Cycle</a:t>
            </a:r>
          </a:p>
        </p:txBody>
      </p:sp>
    </p:spTree>
    <p:extLst>
      <p:ext uri="{BB962C8B-B14F-4D97-AF65-F5344CB8AC3E}">
        <p14:creationId xmlns:p14="http://schemas.microsoft.com/office/powerpoint/2010/main" val="546088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normAutofit/>
          </a:bodyPr>
          <a:lstStyle/>
          <a:p>
            <a:pPr eaLnBrk="1" hangingPunct="1">
              <a:defRPr/>
            </a:pPr>
            <a:r>
              <a:rPr lang="en-US" dirty="0">
                <a:solidFill>
                  <a:srgbClr val="0070C0"/>
                </a:solidFill>
                <a:ea typeface="ＭＳ Ｐゴシック" pitchFamily="34" charset="-128"/>
              </a:rPr>
              <a:t>Kolb</a:t>
            </a:r>
            <a:r>
              <a:rPr lang="ja-JP" altLang="en-US" dirty="0">
                <a:solidFill>
                  <a:srgbClr val="0070C0"/>
                </a:solidFill>
              </a:rPr>
              <a:t>’</a:t>
            </a:r>
            <a:r>
              <a:rPr lang="en-US" altLang="ja-JP" dirty="0">
                <a:solidFill>
                  <a:srgbClr val="0070C0"/>
                </a:solidFill>
              </a:rPr>
              <a:t>s Learning Cycle - Revisited</a:t>
            </a:r>
            <a:endParaRPr lang="en-GB" dirty="0">
              <a:solidFill>
                <a:srgbClr val="0070C0"/>
              </a:solidFill>
            </a:endParaRPr>
          </a:p>
        </p:txBody>
      </p:sp>
      <p:pic>
        <p:nvPicPr>
          <p:cNvPr id="84995"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711451" y="1989139"/>
            <a:ext cx="6392863" cy="4325937"/>
          </a:xfrm>
        </p:spPr>
      </p:pic>
    </p:spTree>
    <p:extLst>
      <p:ext uri="{BB962C8B-B14F-4D97-AF65-F5344CB8AC3E}">
        <p14:creationId xmlns:p14="http://schemas.microsoft.com/office/powerpoint/2010/main" val="27726188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p:txBody>
          <a:bodyPr/>
          <a:lstStyle/>
          <a:p>
            <a:pPr eaLnBrk="1" hangingPunct="1"/>
            <a:r>
              <a:rPr lang="en-GB" altLang="en-US" dirty="0" smtClean="0">
                <a:solidFill>
                  <a:srgbClr val="0070C0"/>
                </a:solidFill>
                <a:ea typeface="MS PGothic" panose="020B0600070205080204" pitchFamily="34" charset="-128"/>
              </a:rPr>
              <a:t>Gibbs Cycle of Reflection (1988)</a:t>
            </a:r>
            <a:endParaRPr lang="en-GB" altLang="en-US" dirty="0" smtClean="0">
              <a:solidFill>
                <a:srgbClr val="0070C0"/>
              </a:solidFill>
            </a:endParaRPr>
          </a:p>
        </p:txBody>
      </p:sp>
      <p:pic>
        <p:nvPicPr>
          <p:cNvPr id="8704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471864" y="2547938"/>
            <a:ext cx="5248275" cy="3162300"/>
          </a:xfrm>
        </p:spPr>
      </p:pic>
    </p:spTree>
    <p:extLst>
      <p:ext uri="{BB962C8B-B14F-4D97-AF65-F5344CB8AC3E}">
        <p14:creationId xmlns:p14="http://schemas.microsoft.com/office/powerpoint/2010/main" val="24901101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2008188" y="679450"/>
            <a:ext cx="8229600" cy="1143000"/>
          </a:xfrm>
        </p:spPr>
        <p:txBody>
          <a:bodyPr/>
          <a:lstStyle/>
          <a:p>
            <a:pPr algn="ctr"/>
            <a:r>
              <a:rPr lang="en-GB" altLang="en-US" smtClean="0">
                <a:solidFill>
                  <a:srgbClr val="0070C0"/>
                </a:solidFill>
              </a:rPr>
              <a:t>Stages of Skill Development</a:t>
            </a:r>
          </a:p>
        </p:txBody>
      </p:sp>
      <p:grpSp>
        <p:nvGrpSpPr>
          <p:cNvPr id="88067" name="Group 3"/>
          <p:cNvGrpSpPr>
            <a:grpSpLocks/>
          </p:cNvGrpSpPr>
          <p:nvPr/>
        </p:nvGrpSpPr>
        <p:grpSpPr bwMode="auto">
          <a:xfrm>
            <a:off x="2495551" y="2060576"/>
            <a:ext cx="7261225" cy="4333875"/>
            <a:chOff x="1703388" y="1147803"/>
            <a:chExt cx="6125986" cy="3889376"/>
          </a:xfrm>
        </p:grpSpPr>
        <p:grpSp>
          <p:nvGrpSpPr>
            <p:cNvPr id="88068" name="Group 4"/>
            <p:cNvGrpSpPr>
              <a:grpSpLocks/>
            </p:cNvGrpSpPr>
            <p:nvPr/>
          </p:nvGrpSpPr>
          <p:grpSpPr bwMode="auto">
            <a:xfrm>
              <a:off x="1703388" y="1147803"/>
              <a:ext cx="6125986" cy="3889376"/>
              <a:chOff x="2962276" y="1123950"/>
              <a:chExt cx="6125986" cy="3889376"/>
            </a:xfrm>
          </p:grpSpPr>
          <p:sp>
            <p:nvSpPr>
              <p:cNvPr id="9" name="Rectangle 5">
                <a:extLst/>
              </p:cNvPr>
              <p:cNvSpPr>
                <a:spLocks noChangeArrowheads="1"/>
              </p:cNvSpPr>
              <p:nvPr/>
            </p:nvSpPr>
            <p:spPr bwMode="auto">
              <a:xfrm>
                <a:off x="2962276" y="1123950"/>
                <a:ext cx="6119290" cy="3889376"/>
              </a:xfrm>
              <a:prstGeom prst="rect">
                <a:avLst/>
              </a:prstGeom>
              <a:solidFill>
                <a:schemeClr val="accent1"/>
              </a:solidFill>
              <a:ln w="9525">
                <a:solidFill>
                  <a:schemeClr val="tx1"/>
                </a:solidFill>
                <a:miter lim="800000"/>
                <a:headEnd/>
                <a:tailEnd/>
              </a:ln>
              <a:effectLst/>
              <a:extLst/>
            </p:spPr>
            <p:txBody>
              <a:bodyPr wrap="none" anchor="ctr"/>
              <a:lstStyle/>
              <a:p>
                <a:pPr>
                  <a:defRPr/>
                </a:pPr>
                <a:endParaRPr lang="en-GB">
                  <a:solidFill>
                    <a:srgbClr val="FFFFFF"/>
                  </a:solidFill>
                  <a:latin typeface="Gill Sans MT" panose="020B0502020104020203"/>
                </a:endParaRPr>
              </a:p>
            </p:txBody>
          </p:sp>
          <p:sp>
            <p:nvSpPr>
              <p:cNvPr id="10" name="Line 6">
                <a:extLst/>
              </p:cNvPr>
              <p:cNvSpPr>
                <a:spLocks noChangeShapeType="1"/>
              </p:cNvSpPr>
              <p:nvPr/>
            </p:nvSpPr>
            <p:spPr bwMode="auto">
              <a:xfrm>
                <a:off x="2968973" y="3068638"/>
                <a:ext cx="6119289" cy="0"/>
              </a:xfrm>
              <a:prstGeom prst="line">
                <a:avLst/>
              </a:prstGeom>
              <a:noFill/>
              <a:ln w="9525">
                <a:solidFill>
                  <a:schemeClr val="tx1"/>
                </a:solidFill>
                <a:round/>
                <a:headEnd/>
                <a:tailEnd/>
              </a:ln>
              <a:effectLst/>
              <a:extLst/>
            </p:spPr>
            <p:txBody>
              <a:bodyPr/>
              <a:lstStyle/>
              <a:p>
                <a:pPr>
                  <a:defRPr/>
                </a:pPr>
                <a:endParaRPr lang="en-GB">
                  <a:solidFill>
                    <a:srgbClr val="FFFFFF"/>
                  </a:solidFill>
                  <a:latin typeface="Gill Sans MT" panose="020B0502020104020203"/>
                </a:endParaRPr>
              </a:p>
            </p:txBody>
          </p:sp>
          <p:sp>
            <p:nvSpPr>
              <p:cNvPr id="11" name="Line 8">
                <a:extLst/>
              </p:cNvPr>
              <p:cNvSpPr>
                <a:spLocks noChangeShapeType="1"/>
              </p:cNvSpPr>
              <p:nvPr/>
            </p:nvSpPr>
            <p:spPr bwMode="auto">
              <a:xfrm>
                <a:off x="6096252" y="1125375"/>
                <a:ext cx="0" cy="3887951"/>
              </a:xfrm>
              <a:prstGeom prst="line">
                <a:avLst/>
              </a:prstGeom>
              <a:noFill/>
              <a:ln w="9525">
                <a:solidFill>
                  <a:schemeClr val="tx1"/>
                </a:solidFill>
                <a:round/>
                <a:headEnd/>
                <a:tailEnd/>
              </a:ln>
              <a:effectLst/>
              <a:extLst/>
            </p:spPr>
            <p:txBody>
              <a:bodyPr/>
              <a:lstStyle/>
              <a:p>
                <a:pPr>
                  <a:defRPr/>
                </a:pPr>
                <a:endParaRPr lang="en-GB">
                  <a:solidFill>
                    <a:srgbClr val="FFFFFF"/>
                  </a:solidFill>
                  <a:latin typeface="Gill Sans MT" panose="020B0502020104020203"/>
                </a:endParaRPr>
              </a:p>
            </p:txBody>
          </p:sp>
          <p:sp>
            <p:nvSpPr>
              <p:cNvPr id="12" name="Rectangle 10">
                <a:extLst/>
              </p:cNvPr>
              <p:cNvSpPr>
                <a:spLocks noChangeArrowheads="1"/>
              </p:cNvSpPr>
              <p:nvPr/>
            </p:nvSpPr>
            <p:spPr bwMode="auto">
              <a:xfrm>
                <a:off x="6567688" y="3490344"/>
                <a:ext cx="2213873" cy="856250"/>
              </a:xfrm>
              <a:prstGeom prst="rect">
                <a:avLst/>
              </a:prstGeom>
              <a:noFill/>
              <a:ln>
                <a:noFill/>
              </a:ln>
              <a:effectLst/>
              <a:extLst/>
            </p:spPr>
            <p:txBody>
              <a:bodyPr>
                <a:spAutoFit/>
              </a:bodyPr>
              <a:lstStyle/>
              <a:p>
                <a:pPr>
                  <a:defRPr/>
                </a:pPr>
                <a:r>
                  <a:rPr lang="en-GB" sz="2800" b="1" dirty="0">
                    <a:solidFill>
                      <a:srgbClr val="FFFFFF"/>
                    </a:solidFill>
                    <a:latin typeface="Gill Sans MT" panose="020B0502020104020203"/>
                  </a:rPr>
                  <a:t>Unconscious Incompetence</a:t>
                </a:r>
              </a:p>
            </p:txBody>
          </p:sp>
          <p:sp>
            <p:nvSpPr>
              <p:cNvPr id="13" name="Rectangle 11">
                <a:extLst/>
              </p:cNvPr>
              <p:cNvSpPr>
                <a:spLocks noChangeArrowheads="1"/>
              </p:cNvSpPr>
              <p:nvPr/>
            </p:nvSpPr>
            <p:spPr bwMode="auto">
              <a:xfrm>
                <a:off x="6574385" y="1777879"/>
                <a:ext cx="2207176" cy="856250"/>
              </a:xfrm>
              <a:prstGeom prst="rect">
                <a:avLst/>
              </a:prstGeom>
              <a:noFill/>
              <a:ln>
                <a:noFill/>
              </a:ln>
              <a:effectLst/>
              <a:extLst/>
            </p:spPr>
            <p:txBody>
              <a:bodyPr>
                <a:spAutoFit/>
              </a:bodyPr>
              <a:lstStyle/>
              <a:p>
                <a:pPr>
                  <a:defRPr/>
                </a:pPr>
                <a:r>
                  <a:rPr lang="en-GB" sz="2800" b="1" dirty="0">
                    <a:solidFill>
                      <a:srgbClr val="FFFFFF"/>
                    </a:solidFill>
                    <a:latin typeface="Gill Sans MT" panose="020B0502020104020203"/>
                  </a:rPr>
                  <a:t>Conscious Incompetence</a:t>
                </a:r>
              </a:p>
            </p:txBody>
          </p:sp>
          <p:sp>
            <p:nvSpPr>
              <p:cNvPr id="14" name="Rectangle 12">
                <a:extLst/>
              </p:cNvPr>
              <p:cNvSpPr>
                <a:spLocks noChangeArrowheads="1"/>
              </p:cNvSpPr>
              <p:nvPr/>
            </p:nvSpPr>
            <p:spPr bwMode="auto">
              <a:xfrm>
                <a:off x="3287728" y="1699521"/>
                <a:ext cx="2546020" cy="856250"/>
              </a:xfrm>
              <a:prstGeom prst="rect">
                <a:avLst/>
              </a:prstGeom>
              <a:noFill/>
              <a:ln>
                <a:noFill/>
              </a:ln>
              <a:effectLst/>
              <a:extLst/>
            </p:spPr>
            <p:txBody>
              <a:bodyPr>
                <a:spAutoFit/>
              </a:bodyPr>
              <a:lstStyle/>
              <a:p>
                <a:pPr>
                  <a:defRPr/>
                </a:pPr>
                <a:r>
                  <a:rPr lang="en-GB" sz="2800" b="1" dirty="0">
                    <a:solidFill>
                      <a:srgbClr val="FFFFFF"/>
                    </a:solidFill>
                    <a:latin typeface="Gill Sans MT" panose="020B0502020104020203"/>
                  </a:rPr>
                  <a:t>Conscious Competence</a:t>
                </a:r>
              </a:p>
            </p:txBody>
          </p:sp>
          <p:sp>
            <p:nvSpPr>
              <p:cNvPr id="15" name="Rectangle 14">
                <a:extLst/>
              </p:cNvPr>
              <p:cNvSpPr>
                <a:spLocks noChangeArrowheads="1"/>
              </p:cNvSpPr>
              <p:nvPr/>
            </p:nvSpPr>
            <p:spPr bwMode="auto">
              <a:xfrm>
                <a:off x="3358711" y="3500316"/>
                <a:ext cx="2535307" cy="856250"/>
              </a:xfrm>
              <a:prstGeom prst="rect">
                <a:avLst/>
              </a:prstGeom>
              <a:noFill/>
              <a:ln>
                <a:noFill/>
              </a:ln>
              <a:effectLst/>
              <a:extLst/>
            </p:spPr>
            <p:txBody>
              <a:bodyPr>
                <a:spAutoFit/>
              </a:bodyPr>
              <a:lstStyle/>
              <a:p>
                <a:pPr>
                  <a:defRPr/>
                </a:pPr>
                <a:r>
                  <a:rPr lang="en-GB" sz="2800" b="1" dirty="0">
                    <a:solidFill>
                      <a:srgbClr val="FFFFFF"/>
                    </a:solidFill>
                    <a:latin typeface="Gill Sans MT" panose="020B0502020104020203"/>
                  </a:rPr>
                  <a:t>Unconscious Competence</a:t>
                </a:r>
              </a:p>
            </p:txBody>
          </p:sp>
        </p:grpSp>
        <p:sp>
          <p:nvSpPr>
            <p:cNvPr id="6" name="Down Arrow 3">
              <a:extLst/>
            </p:cNvPr>
            <p:cNvSpPr/>
            <p:nvPr/>
          </p:nvSpPr>
          <p:spPr>
            <a:xfrm rot="10800000">
              <a:off x="6168634" y="2690732"/>
              <a:ext cx="322773" cy="693819"/>
            </a:xfrm>
            <a:prstGeom prst="downArrow">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Gill Sans MT" panose="020B0502020104020203"/>
              </a:endParaRPr>
            </a:p>
          </p:txBody>
        </p:sp>
        <p:sp>
          <p:nvSpPr>
            <p:cNvPr id="7" name="Down Arrow 13">
              <a:extLst/>
            </p:cNvPr>
            <p:cNvSpPr/>
            <p:nvPr/>
          </p:nvSpPr>
          <p:spPr>
            <a:xfrm rot="5400000">
              <a:off x="4458027" y="1763814"/>
              <a:ext cx="323402" cy="866531"/>
            </a:xfrm>
            <a:prstGeom prst="downArrow">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Gill Sans MT" panose="020B0502020104020203"/>
              </a:endParaRPr>
            </a:p>
          </p:txBody>
        </p:sp>
        <p:sp>
          <p:nvSpPr>
            <p:cNvPr id="8" name="Down Arrow 14">
              <a:extLst/>
            </p:cNvPr>
            <p:cNvSpPr/>
            <p:nvPr/>
          </p:nvSpPr>
          <p:spPr>
            <a:xfrm>
              <a:off x="2786887" y="2690732"/>
              <a:ext cx="322772" cy="693819"/>
            </a:xfrm>
            <a:prstGeom prst="downArrow">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Gill Sans MT" panose="020B0502020104020203"/>
              </a:endParaRPr>
            </a:p>
          </p:txBody>
        </p:sp>
      </p:grpSp>
    </p:spTree>
    <p:extLst>
      <p:ext uri="{BB962C8B-B14F-4D97-AF65-F5344CB8AC3E}">
        <p14:creationId xmlns:p14="http://schemas.microsoft.com/office/powerpoint/2010/main" val="2113956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p:txBody>
          <a:bodyPr/>
          <a:lstStyle/>
          <a:p>
            <a:r>
              <a:rPr lang="en-GB" altLang="en-US" dirty="0" smtClean="0">
                <a:solidFill>
                  <a:srgbClr val="0070C0"/>
                </a:solidFill>
              </a:rPr>
              <a:t>What is an Objective?</a:t>
            </a:r>
          </a:p>
        </p:txBody>
      </p:sp>
      <p:sp>
        <p:nvSpPr>
          <p:cNvPr id="94211" name="Content Placeholder 2"/>
          <p:cNvSpPr>
            <a:spLocks noGrp="1"/>
          </p:cNvSpPr>
          <p:nvPr>
            <p:ph idx="1"/>
          </p:nvPr>
        </p:nvSpPr>
        <p:spPr/>
        <p:txBody>
          <a:bodyPr/>
          <a:lstStyle/>
          <a:p>
            <a:pPr>
              <a:lnSpc>
                <a:spcPct val="90000"/>
              </a:lnSpc>
            </a:pPr>
            <a:r>
              <a:rPr lang="en-GB" altLang="en-US" dirty="0">
                <a:solidFill>
                  <a:srgbClr val="0070C0"/>
                </a:solidFill>
              </a:rPr>
              <a:t>An objective is a clear statement</a:t>
            </a:r>
            <a:r>
              <a:rPr lang="en-GB" altLang="en-US" sz="3400" dirty="0">
                <a:solidFill>
                  <a:srgbClr val="0070C0"/>
                </a:solidFill>
              </a:rPr>
              <a:t> </a:t>
            </a:r>
            <a:br>
              <a:rPr lang="en-GB" altLang="en-US" sz="3400" dirty="0">
                <a:solidFill>
                  <a:srgbClr val="0070C0"/>
                </a:solidFill>
              </a:rPr>
            </a:br>
            <a:r>
              <a:rPr lang="en-GB" altLang="en-US" sz="2100" dirty="0">
                <a:solidFill>
                  <a:srgbClr val="0070C0"/>
                </a:solidFill>
              </a:rPr>
              <a:t>about what is to be achieved and what the end result will look like.</a:t>
            </a:r>
            <a:r>
              <a:rPr lang="en-GB" altLang="en-US" sz="2500" dirty="0">
                <a:solidFill>
                  <a:srgbClr val="0070C0"/>
                </a:solidFill>
              </a:rPr>
              <a:t> </a:t>
            </a:r>
          </a:p>
          <a:p>
            <a:pPr>
              <a:lnSpc>
                <a:spcPct val="90000"/>
              </a:lnSpc>
            </a:pPr>
            <a:r>
              <a:rPr lang="en-GB" altLang="en-US" dirty="0">
                <a:solidFill>
                  <a:srgbClr val="0070C0"/>
                </a:solidFill>
              </a:rPr>
              <a:t>It contains: </a:t>
            </a:r>
          </a:p>
          <a:p>
            <a:pPr lvl="1">
              <a:lnSpc>
                <a:spcPct val="90000"/>
              </a:lnSpc>
            </a:pPr>
            <a:r>
              <a:rPr lang="en-GB" altLang="en-US" dirty="0" smtClean="0">
                <a:solidFill>
                  <a:srgbClr val="0070C0"/>
                </a:solidFill>
              </a:rPr>
              <a:t>an active verb </a:t>
            </a:r>
            <a:r>
              <a:rPr lang="en-GB" altLang="en-US" sz="2000" dirty="0">
                <a:solidFill>
                  <a:srgbClr val="0070C0"/>
                </a:solidFill>
              </a:rPr>
              <a:t>(e.g. to plan, to ensure, to prepare, to maintain)</a:t>
            </a:r>
            <a:r>
              <a:rPr lang="en-GB" altLang="en-US" dirty="0" smtClean="0">
                <a:solidFill>
                  <a:srgbClr val="0070C0"/>
                </a:solidFill>
              </a:rPr>
              <a:t> </a:t>
            </a:r>
          </a:p>
          <a:p>
            <a:pPr lvl="1">
              <a:lnSpc>
                <a:spcPct val="90000"/>
              </a:lnSpc>
            </a:pPr>
            <a:r>
              <a:rPr lang="en-GB" altLang="en-US" dirty="0" smtClean="0">
                <a:solidFill>
                  <a:srgbClr val="0070C0"/>
                </a:solidFill>
              </a:rPr>
              <a:t>an outcome </a:t>
            </a:r>
            <a:r>
              <a:rPr lang="en-GB" altLang="en-US" sz="2000" dirty="0">
                <a:solidFill>
                  <a:srgbClr val="0070C0"/>
                </a:solidFill>
              </a:rPr>
              <a:t>(e.g. an increase in sales, a new product, a safe environment)</a:t>
            </a:r>
          </a:p>
          <a:p>
            <a:pPr lvl="1">
              <a:lnSpc>
                <a:spcPct val="90000"/>
              </a:lnSpc>
            </a:pPr>
            <a:r>
              <a:rPr lang="en-GB" altLang="en-US" dirty="0" smtClean="0">
                <a:solidFill>
                  <a:srgbClr val="0070C0"/>
                </a:solidFill>
              </a:rPr>
              <a:t>success indicators that are SMART </a:t>
            </a:r>
            <a:r>
              <a:rPr lang="en-GB" altLang="en-US" sz="2000" dirty="0">
                <a:solidFill>
                  <a:srgbClr val="0070C0"/>
                </a:solidFill>
              </a:rPr>
              <a:t>(i.e. specific, measurable, achievable, realistic, time-bound) </a:t>
            </a:r>
          </a:p>
          <a:p>
            <a:endParaRPr lang="en-GB" altLang="en-US" dirty="0" smtClean="0">
              <a:solidFill>
                <a:srgbClr val="0070C0"/>
              </a:solidFill>
            </a:endParaRPr>
          </a:p>
        </p:txBody>
      </p:sp>
    </p:spTree>
    <p:extLst>
      <p:ext uri="{BB962C8B-B14F-4D97-AF65-F5344CB8AC3E}">
        <p14:creationId xmlns:p14="http://schemas.microsoft.com/office/powerpoint/2010/main" val="605385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9651" y="836614"/>
            <a:ext cx="7993063"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0245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Assignment guidance </a:t>
            </a:r>
            <a:endParaRPr lang="en-GB" dirty="0">
              <a:solidFill>
                <a:srgbClr val="0070C0"/>
              </a:solidFill>
            </a:endParaRPr>
          </a:p>
        </p:txBody>
      </p:sp>
      <p:sp>
        <p:nvSpPr>
          <p:cNvPr id="3" name="Content Placeholder 2"/>
          <p:cNvSpPr>
            <a:spLocks noGrp="1"/>
          </p:cNvSpPr>
          <p:nvPr>
            <p:ph idx="1"/>
          </p:nvPr>
        </p:nvSpPr>
        <p:spPr/>
        <p:txBody>
          <a:bodyPr/>
          <a:lstStyle/>
          <a:p>
            <a:pPr marL="0" indent="0">
              <a:buNone/>
            </a:pPr>
            <a:r>
              <a:rPr lang="en-GB" dirty="0"/>
              <a:t>•	</a:t>
            </a:r>
            <a:r>
              <a:rPr lang="en-GB" dirty="0">
                <a:solidFill>
                  <a:srgbClr val="0070C0"/>
                </a:solidFill>
              </a:rPr>
              <a:t>How would you monitor development (timed progress reviews) – for yourself</a:t>
            </a:r>
          </a:p>
        </p:txBody>
      </p:sp>
    </p:spTree>
    <p:extLst>
      <p:ext uri="{BB962C8B-B14F-4D97-AF65-F5344CB8AC3E}">
        <p14:creationId xmlns:p14="http://schemas.microsoft.com/office/powerpoint/2010/main" val="3238039487"/>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Depth</Template>
  <TotalTime>40</TotalTime>
  <Words>1795</Words>
  <Application>Microsoft Office PowerPoint</Application>
  <PresentationFormat>Widescreen</PresentationFormat>
  <Paragraphs>228</Paragraphs>
  <Slides>33</Slides>
  <Notes>17</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33</vt:i4>
      </vt:variant>
    </vt:vector>
  </HeadingPairs>
  <TitlesOfParts>
    <vt:vector size="49" baseType="lpstr">
      <vt:lpstr>メイリオ</vt:lpstr>
      <vt:lpstr>MS PGothic</vt:lpstr>
      <vt:lpstr>MS PGothic</vt:lpstr>
      <vt:lpstr>Arial</vt:lpstr>
      <vt:lpstr>Calibri</vt:lpstr>
      <vt:lpstr>Century Gothic</vt:lpstr>
      <vt:lpstr>Constantia</vt:lpstr>
      <vt:lpstr>Corbel</vt:lpstr>
      <vt:lpstr>Gill Sans MT</vt:lpstr>
      <vt:lpstr>Myriad Pro</vt:lpstr>
      <vt:lpstr>Tahoma</vt:lpstr>
      <vt:lpstr>Times New Roman</vt:lpstr>
      <vt:lpstr>Wingdings</vt:lpstr>
      <vt:lpstr>Wingdings 2</vt:lpstr>
      <vt:lpstr>Depth</vt:lpstr>
      <vt:lpstr>Flow</vt:lpstr>
      <vt:lpstr>Assignment support</vt:lpstr>
      <vt:lpstr>A reflective review of your learning journey through personal development</vt:lpstr>
      <vt:lpstr>Your Reflective Assignment</vt:lpstr>
      <vt:lpstr>Assignment Guidance</vt:lpstr>
      <vt:lpstr>Assignment Guidance</vt:lpstr>
      <vt:lpstr>Assignment Guidance</vt:lpstr>
      <vt:lpstr>How</vt:lpstr>
      <vt:lpstr>A Definition</vt:lpstr>
      <vt:lpstr>Why Reflect?</vt:lpstr>
      <vt:lpstr>Setting Personal/Business Goals</vt:lpstr>
      <vt:lpstr>PowerPoint Presentation</vt:lpstr>
      <vt:lpstr>Learning Logs</vt:lpstr>
      <vt:lpstr>Self assessment – Skills Audit</vt:lpstr>
      <vt:lpstr>SWOT Analysis</vt:lpstr>
      <vt:lpstr>SWOT Analysis</vt:lpstr>
      <vt:lpstr>SWOT  Analysis</vt:lpstr>
      <vt:lpstr>SWOT  Analysis</vt:lpstr>
      <vt:lpstr>Next Steps – conversion strategies</vt:lpstr>
      <vt:lpstr>The Johari Window (Luft and Ingham, 1955)</vt:lpstr>
      <vt:lpstr>Go Mad</vt:lpstr>
      <vt:lpstr>PowerPoint Presentation</vt:lpstr>
      <vt:lpstr> Myer Briggs Personality Profiling  VARK  Honey &amp; Mumford Implications for learning&amp; for training</vt:lpstr>
      <vt:lpstr>Honey &amp; Mumford (1992)</vt:lpstr>
      <vt:lpstr>Application of learning styles to University </vt:lpstr>
      <vt:lpstr>Overlap of ‘Study Skills’ &amp; ‘Employability Skills’</vt:lpstr>
      <vt:lpstr>Identifying the gap between your current skills and your desired skill level:</vt:lpstr>
      <vt:lpstr>Steps in the Development of Personal Skills (Cont.)</vt:lpstr>
      <vt:lpstr>Kolb’s Learning Cycle - Revisited</vt:lpstr>
      <vt:lpstr>Gibbs Cycle of Reflection (1988)</vt:lpstr>
      <vt:lpstr>Stages of Skill Development</vt:lpstr>
      <vt:lpstr>What is an Objective?</vt:lpstr>
      <vt:lpstr>PowerPoint Presentation</vt:lpstr>
      <vt:lpstr>Assignment guidance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support</dc:title>
  <dc:creator>Shehla Khan</dc:creator>
  <cp:lastModifiedBy>Anthony Burns</cp:lastModifiedBy>
  <cp:revision>5</cp:revision>
  <dcterms:created xsi:type="dcterms:W3CDTF">2018-10-25T07:23:47Z</dcterms:created>
  <dcterms:modified xsi:type="dcterms:W3CDTF">2018-10-30T14:42:35Z</dcterms:modified>
</cp:coreProperties>
</file>