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8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F3362-504D-44EE-A37F-DFE2CF7A63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2012CB-36A2-4ABE-A600-2EF053906E5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65% of tech investments in hospitality from 2018–2024 were AI-focused (Statista, 2024)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5F1A24-D42B-4F19-9CA4-687B70460243}" type="parTrans" cxnId="{D922AE72-55FD-4B6A-8DB9-9EF825981E98}">
      <dgm:prSet/>
      <dgm:spPr/>
      <dgm:t>
        <a:bodyPr/>
        <a:lstStyle/>
        <a:p>
          <a:endParaRPr lang="en-US"/>
        </a:p>
      </dgm:t>
    </dgm:pt>
    <dgm:pt modelId="{9C898144-C12F-4C65-B1C0-FC4651E7233C}" type="sibTrans" cxnId="{D922AE72-55FD-4B6A-8DB9-9EF825981E98}">
      <dgm:prSet/>
      <dgm:spPr/>
      <dgm:t>
        <a:bodyPr/>
        <a:lstStyle/>
        <a:p>
          <a:endParaRPr lang="en-US"/>
        </a:p>
      </dgm:t>
    </dgm:pt>
    <dgm:pt modelId="{364955AD-47A5-4BCC-BAF3-1D77BC3FB36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24/7 automated service tools (Khan and Azam, 2023)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2166E9-F8BC-473C-AD06-E57011B35405}" type="parTrans" cxnId="{1CAF351A-879D-401E-8E06-AB27FD23FE0E}">
      <dgm:prSet/>
      <dgm:spPr/>
      <dgm:t>
        <a:bodyPr/>
        <a:lstStyle/>
        <a:p>
          <a:endParaRPr lang="en-US"/>
        </a:p>
      </dgm:t>
    </dgm:pt>
    <dgm:pt modelId="{C5B6A878-7696-4AD1-9BEF-E7BB2FA447A0}" type="sibTrans" cxnId="{1CAF351A-879D-401E-8E06-AB27FD23FE0E}">
      <dgm:prSet/>
      <dgm:spPr/>
      <dgm:t>
        <a:bodyPr/>
        <a:lstStyle/>
        <a:p>
          <a:endParaRPr lang="en-US"/>
        </a:p>
      </dgm:t>
    </dgm:pt>
    <dgm:pt modelId="{D84D30C6-BED6-4D29-BF00-98AE3AE8D27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Addressing cost pressure, guest demands, &amp; operational agility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6D0F7F-66A4-4C27-84A0-9C63C8EBBEDD}" type="parTrans" cxnId="{C87B3376-6A64-4553-8D50-DB8908947BF5}">
      <dgm:prSet/>
      <dgm:spPr/>
      <dgm:t>
        <a:bodyPr/>
        <a:lstStyle/>
        <a:p>
          <a:endParaRPr lang="en-US"/>
        </a:p>
      </dgm:t>
    </dgm:pt>
    <dgm:pt modelId="{86D40999-64CE-4851-9642-5E29C871219E}" type="sibTrans" cxnId="{C87B3376-6A64-4553-8D50-DB8908947BF5}">
      <dgm:prSet/>
      <dgm:spPr/>
      <dgm:t>
        <a:bodyPr/>
        <a:lstStyle/>
        <a:p>
          <a:endParaRPr lang="en-US"/>
        </a:p>
      </dgm:t>
    </dgm:pt>
    <dgm:pt modelId="{EA27788B-64CE-4C72-BBC3-2544A324CA2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Enhanced post-COVID digital shift (</a:t>
          </a:r>
          <a:r>
            <a:rPr lang="en-GB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Tussyadiah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, 2020)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458D94B-80F8-49EE-B83D-4A3C781431EA}" type="parTrans" cxnId="{1867D3EF-038D-4818-973F-382D68BF0005}">
      <dgm:prSet/>
      <dgm:spPr/>
      <dgm:t>
        <a:bodyPr/>
        <a:lstStyle/>
        <a:p>
          <a:endParaRPr lang="en-US"/>
        </a:p>
      </dgm:t>
    </dgm:pt>
    <dgm:pt modelId="{2FAFA724-698E-40B6-9745-630ADC653301}" type="sibTrans" cxnId="{1867D3EF-038D-4818-973F-382D68BF0005}">
      <dgm:prSet/>
      <dgm:spPr/>
      <dgm:t>
        <a:bodyPr/>
        <a:lstStyle/>
        <a:p>
          <a:endParaRPr lang="en-US"/>
        </a:p>
      </dgm:t>
    </dgm:pt>
    <dgm:pt modelId="{1E81B6ED-2705-4BF3-8060-C818B283007E}" type="pres">
      <dgm:prSet presAssocID="{F9EF3362-504D-44EE-A37F-DFE2CF7A6368}" presName="linear" presStyleCnt="0">
        <dgm:presLayoutVars>
          <dgm:animLvl val="lvl"/>
          <dgm:resizeHandles val="exact"/>
        </dgm:presLayoutVars>
      </dgm:prSet>
      <dgm:spPr/>
    </dgm:pt>
    <dgm:pt modelId="{718D56D3-FEE7-4F97-8F84-EF5230240B58}" type="pres">
      <dgm:prSet presAssocID="{BF2012CB-36A2-4ABE-A600-2EF053906E5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1D39A6-66BD-41DE-8C5C-F2A000E47DE8}" type="pres">
      <dgm:prSet presAssocID="{9C898144-C12F-4C65-B1C0-FC4651E7233C}" presName="spacer" presStyleCnt="0"/>
      <dgm:spPr/>
    </dgm:pt>
    <dgm:pt modelId="{01CA0EDA-FED7-4447-AAE8-AAA04D9C8696}" type="pres">
      <dgm:prSet presAssocID="{364955AD-47A5-4BCC-BAF3-1D77BC3FB3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A90D43-D018-4153-9A46-F846559AA012}" type="pres">
      <dgm:prSet presAssocID="{C5B6A878-7696-4AD1-9BEF-E7BB2FA447A0}" presName="spacer" presStyleCnt="0"/>
      <dgm:spPr/>
    </dgm:pt>
    <dgm:pt modelId="{8B7DA0D6-56DE-47F0-AC92-49EDEAD46437}" type="pres">
      <dgm:prSet presAssocID="{D84D30C6-BED6-4D29-BF00-98AE3AE8D2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592A05-5711-416A-977C-9820119B2CAB}" type="pres">
      <dgm:prSet presAssocID="{86D40999-64CE-4851-9642-5E29C871219E}" presName="spacer" presStyleCnt="0"/>
      <dgm:spPr/>
    </dgm:pt>
    <dgm:pt modelId="{8D4F7647-B485-4BD2-9560-C1E67F064C10}" type="pres">
      <dgm:prSet presAssocID="{EA27788B-64CE-4C72-BBC3-2544A324CA2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CF61A0B-BE01-474A-8EDF-F6D305A64B66}" type="presOf" srcId="{F9EF3362-504D-44EE-A37F-DFE2CF7A6368}" destId="{1E81B6ED-2705-4BF3-8060-C818B283007E}" srcOrd="0" destOrd="0" presId="urn:microsoft.com/office/officeart/2005/8/layout/vList2"/>
    <dgm:cxn modelId="{009EAA0C-8A3F-4F3C-ABF6-3FA62C7EEDFE}" type="presOf" srcId="{BF2012CB-36A2-4ABE-A600-2EF053906E57}" destId="{718D56D3-FEE7-4F97-8F84-EF5230240B58}" srcOrd="0" destOrd="0" presId="urn:microsoft.com/office/officeart/2005/8/layout/vList2"/>
    <dgm:cxn modelId="{1CAF351A-879D-401E-8E06-AB27FD23FE0E}" srcId="{F9EF3362-504D-44EE-A37F-DFE2CF7A6368}" destId="{364955AD-47A5-4BCC-BAF3-1D77BC3FB369}" srcOrd="1" destOrd="0" parTransId="{1B2166E9-F8BC-473C-AD06-E57011B35405}" sibTransId="{C5B6A878-7696-4AD1-9BEF-E7BB2FA447A0}"/>
    <dgm:cxn modelId="{9B4C8331-79F1-4647-8C53-82048ED5D59E}" type="presOf" srcId="{D84D30C6-BED6-4D29-BF00-98AE3AE8D27E}" destId="{8B7DA0D6-56DE-47F0-AC92-49EDEAD46437}" srcOrd="0" destOrd="0" presId="urn:microsoft.com/office/officeart/2005/8/layout/vList2"/>
    <dgm:cxn modelId="{50DCAD6B-03CD-4819-955F-3802476A1A7E}" type="presOf" srcId="{EA27788B-64CE-4C72-BBC3-2544A324CA29}" destId="{8D4F7647-B485-4BD2-9560-C1E67F064C10}" srcOrd="0" destOrd="0" presId="urn:microsoft.com/office/officeart/2005/8/layout/vList2"/>
    <dgm:cxn modelId="{D922AE72-55FD-4B6A-8DB9-9EF825981E98}" srcId="{F9EF3362-504D-44EE-A37F-DFE2CF7A6368}" destId="{BF2012CB-36A2-4ABE-A600-2EF053906E57}" srcOrd="0" destOrd="0" parTransId="{FD5F1A24-D42B-4F19-9CA4-687B70460243}" sibTransId="{9C898144-C12F-4C65-B1C0-FC4651E7233C}"/>
    <dgm:cxn modelId="{C87B3376-6A64-4553-8D50-DB8908947BF5}" srcId="{F9EF3362-504D-44EE-A37F-DFE2CF7A6368}" destId="{D84D30C6-BED6-4D29-BF00-98AE3AE8D27E}" srcOrd="2" destOrd="0" parTransId="{CF6D0F7F-66A4-4C27-84A0-9C63C8EBBEDD}" sibTransId="{86D40999-64CE-4851-9642-5E29C871219E}"/>
    <dgm:cxn modelId="{6FD48B9B-9861-402C-A3B5-27577CC28FB8}" type="presOf" srcId="{364955AD-47A5-4BCC-BAF3-1D77BC3FB369}" destId="{01CA0EDA-FED7-4447-AAE8-AAA04D9C8696}" srcOrd="0" destOrd="0" presId="urn:microsoft.com/office/officeart/2005/8/layout/vList2"/>
    <dgm:cxn modelId="{1867D3EF-038D-4818-973F-382D68BF0005}" srcId="{F9EF3362-504D-44EE-A37F-DFE2CF7A6368}" destId="{EA27788B-64CE-4C72-BBC3-2544A324CA29}" srcOrd="3" destOrd="0" parTransId="{9458D94B-80F8-49EE-B83D-4A3C781431EA}" sibTransId="{2FAFA724-698E-40B6-9745-630ADC653301}"/>
    <dgm:cxn modelId="{20E27BF6-373F-493A-9A17-13D1E1BD3477}" type="presParOf" srcId="{1E81B6ED-2705-4BF3-8060-C818B283007E}" destId="{718D56D3-FEE7-4F97-8F84-EF5230240B58}" srcOrd="0" destOrd="0" presId="urn:microsoft.com/office/officeart/2005/8/layout/vList2"/>
    <dgm:cxn modelId="{75F2FA03-16CF-48A2-9152-14162DFDBC3C}" type="presParOf" srcId="{1E81B6ED-2705-4BF3-8060-C818B283007E}" destId="{9A1D39A6-66BD-41DE-8C5C-F2A000E47DE8}" srcOrd="1" destOrd="0" presId="urn:microsoft.com/office/officeart/2005/8/layout/vList2"/>
    <dgm:cxn modelId="{CB77E934-A11C-4A17-912E-D4490E97D43E}" type="presParOf" srcId="{1E81B6ED-2705-4BF3-8060-C818B283007E}" destId="{01CA0EDA-FED7-4447-AAE8-AAA04D9C8696}" srcOrd="2" destOrd="0" presId="urn:microsoft.com/office/officeart/2005/8/layout/vList2"/>
    <dgm:cxn modelId="{6B551F85-5C9B-42BC-A3EC-7B583C3E0B79}" type="presParOf" srcId="{1E81B6ED-2705-4BF3-8060-C818B283007E}" destId="{FFA90D43-D018-4153-9A46-F846559AA012}" srcOrd="3" destOrd="0" presId="urn:microsoft.com/office/officeart/2005/8/layout/vList2"/>
    <dgm:cxn modelId="{7AD36372-E9DD-4242-8D2E-FCF1D837A9AE}" type="presParOf" srcId="{1E81B6ED-2705-4BF3-8060-C818B283007E}" destId="{8B7DA0D6-56DE-47F0-AC92-49EDEAD46437}" srcOrd="4" destOrd="0" presId="urn:microsoft.com/office/officeart/2005/8/layout/vList2"/>
    <dgm:cxn modelId="{69EE45D3-1175-425B-93CA-E871CD456245}" type="presParOf" srcId="{1E81B6ED-2705-4BF3-8060-C818B283007E}" destId="{0F592A05-5711-416A-977C-9820119B2CAB}" srcOrd="5" destOrd="0" presId="urn:microsoft.com/office/officeart/2005/8/layout/vList2"/>
    <dgm:cxn modelId="{89D219BB-74F6-4C9F-9585-8B7627B4E513}" type="presParOf" srcId="{1E81B6ED-2705-4BF3-8060-C818B283007E}" destId="{8D4F7647-B485-4BD2-9560-C1E67F064C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32E28A-6A0C-40C6-BEF9-80B759F9470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E00ED0-928F-4CE1-9145-3E0824B0FCD2}">
      <dgm:prSet/>
      <dgm:spPr/>
      <dgm:t>
        <a:bodyPr/>
        <a:lstStyle/>
        <a:p>
          <a:pPr algn="ctr">
            <a:lnSpc>
              <a:spcPct val="150000"/>
            </a:lnSpc>
          </a:pP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(Davis, 1989)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7AC382-6C70-4C7F-88BA-23C79CF8ACA7}" type="parTrans" cxnId="{7715565A-0CDF-4FE2-816D-5B737083FF33}">
      <dgm:prSet/>
      <dgm:spPr/>
      <dgm:t>
        <a:bodyPr/>
        <a:lstStyle/>
        <a:p>
          <a:endParaRPr lang="en-US"/>
        </a:p>
      </dgm:t>
    </dgm:pt>
    <dgm:pt modelId="{E1CC73C6-1A27-4BB6-A3EF-F9BB66622517}" type="sibTrans" cxnId="{7715565A-0CDF-4FE2-816D-5B737083FF33}">
      <dgm:prSet/>
      <dgm:spPr/>
      <dgm:t>
        <a:bodyPr/>
        <a:lstStyle/>
        <a:p>
          <a:endParaRPr lang="en-US"/>
        </a:p>
      </dgm:t>
    </dgm:pt>
    <dgm:pt modelId="{C07D8D8A-38D8-4CEE-BAD5-C4289D6C15A2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Human–Robot Interaction (</a:t>
          </a:r>
          <a:r>
            <a:rPr lang="en-US" b="0" i="0" baseline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Bartneck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b="0" i="1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2009)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3CAE34-E115-4498-A6AE-9A66AB01D2CD}" type="parTrans" cxnId="{49E920D4-121C-442B-9172-BB8BDEDE71EC}">
      <dgm:prSet/>
      <dgm:spPr/>
      <dgm:t>
        <a:bodyPr/>
        <a:lstStyle/>
        <a:p>
          <a:endParaRPr lang="en-US"/>
        </a:p>
      </dgm:t>
    </dgm:pt>
    <dgm:pt modelId="{77645D05-A45B-419E-9AAB-9A3A6F91D643}" type="sibTrans" cxnId="{49E920D4-121C-442B-9172-BB8BDEDE71EC}">
      <dgm:prSet/>
      <dgm:spPr/>
      <dgm:t>
        <a:bodyPr/>
        <a:lstStyle/>
        <a:p>
          <a:endParaRPr lang="en-US"/>
        </a:p>
      </dgm:t>
    </dgm:pt>
    <dgm:pt modelId="{4A60BE3A-CB0D-42BF-B940-6EFB571D1B8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Service Robot Acceptance Model (Wirtz </a:t>
          </a:r>
          <a:r>
            <a:rPr lang="en-US" sz="2400" b="0" i="1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2018)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A5E1BE-EBA0-42B3-B1A5-7FB4A10889C2}" type="parTrans" cxnId="{CE524EAF-2289-4260-A844-211BFE885632}">
      <dgm:prSet/>
      <dgm:spPr/>
      <dgm:t>
        <a:bodyPr/>
        <a:lstStyle/>
        <a:p>
          <a:endParaRPr lang="en-US"/>
        </a:p>
      </dgm:t>
    </dgm:pt>
    <dgm:pt modelId="{0549D1AF-70DD-488C-8223-6CDC7760EC1E}" type="sibTrans" cxnId="{CE524EAF-2289-4260-A844-211BFE885632}">
      <dgm:prSet/>
      <dgm:spPr/>
      <dgm:t>
        <a:bodyPr/>
        <a:lstStyle/>
        <a:p>
          <a:endParaRPr lang="en-US"/>
        </a:p>
      </dgm:t>
    </dgm:pt>
    <dgm:pt modelId="{67E76186-AD32-46F8-9E26-1F37D68EE88A}" type="pres">
      <dgm:prSet presAssocID="{7C32E28A-6A0C-40C6-BEF9-80B759F947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F88E173-2E11-4E36-856A-A1D6E6C0F3F5}" type="pres">
      <dgm:prSet presAssocID="{EEE00ED0-928F-4CE1-9145-3E0824B0FCD2}" presName="hierRoot1" presStyleCnt="0"/>
      <dgm:spPr/>
    </dgm:pt>
    <dgm:pt modelId="{FCF1E1C2-9349-4F2B-91BD-E83D4DCFD672}" type="pres">
      <dgm:prSet presAssocID="{EEE00ED0-928F-4CE1-9145-3E0824B0FCD2}" presName="composite" presStyleCnt="0"/>
      <dgm:spPr/>
    </dgm:pt>
    <dgm:pt modelId="{2B7B991F-3556-4B23-9B03-38FA16966BB0}" type="pres">
      <dgm:prSet presAssocID="{EEE00ED0-928F-4CE1-9145-3E0824B0FCD2}" presName="background" presStyleLbl="node0" presStyleIdx="0" presStyleCnt="3"/>
      <dgm:spPr/>
    </dgm:pt>
    <dgm:pt modelId="{1EA65328-1603-4BF6-802E-F5525F381430}" type="pres">
      <dgm:prSet presAssocID="{EEE00ED0-928F-4CE1-9145-3E0824B0FCD2}" presName="text" presStyleLbl="fgAcc0" presStyleIdx="0" presStyleCnt="3">
        <dgm:presLayoutVars>
          <dgm:chPref val="3"/>
        </dgm:presLayoutVars>
      </dgm:prSet>
      <dgm:spPr/>
    </dgm:pt>
    <dgm:pt modelId="{B6D074ED-A804-4560-8C11-CBDFE1C0B005}" type="pres">
      <dgm:prSet presAssocID="{EEE00ED0-928F-4CE1-9145-3E0824B0FCD2}" presName="hierChild2" presStyleCnt="0"/>
      <dgm:spPr/>
    </dgm:pt>
    <dgm:pt modelId="{9F4D5A92-FFAD-45E3-89D3-7F943794B380}" type="pres">
      <dgm:prSet presAssocID="{C07D8D8A-38D8-4CEE-BAD5-C4289D6C15A2}" presName="hierRoot1" presStyleCnt="0"/>
      <dgm:spPr/>
    </dgm:pt>
    <dgm:pt modelId="{B95AC93B-288B-434F-9C98-56610C2BFE82}" type="pres">
      <dgm:prSet presAssocID="{C07D8D8A-38D8-4CEE-BAD5-C4289D6C15A2}" presName="composite" presStyleCnt="0"/>
      <dgm:spPr/>
    </dgm:pt>
    <dgm:pt modelId="{E164B277-77B0-4E7E-AC15-66289206F18C}" type="pres">
      <dgm:prSet presAssocID="{C07D8D8A-38D8-4CEE-BAD5-C4289D6C15A2}" presName="background" presStyleLbl="node0" presStyleIdx="1" presStyleCnt="3"/>
      <dgm:spPr/>
    </dgm:pt>
    <dgm:pt modelId="{AA326543-016A-4D41-8727-9EFBF69810E0}" type="pres">
      <dgm:prSet presAssocID="{C07D8D8A-38D8-4CEE-BAD5-C4289D6C15A2}" presName="text" presStyleLbl="fgAcc0" presStyleIdx="1" presStyleCnt="3">
        <dgm:presLayoutVars>
          <dgm:chPref val="3"/>
        </dgm:presLayoutVars>
      </dgm:prSet>
      <dgm:spPr/>
    </dgm:pt>
    <dgm:pt modelId="{E1437A99-7D67-45EB-BDBE-D18DD571A6CA}" type="pres">
      <dgm:prSet presAssocID="{C07D8D8A-38D8-4CEE-BAD5-C4289D6C15A2}" presName="hierChild2" presStyleCnt="0"/>
      <dgm:spPr/>
    </dgm:pt>
    <dgm:pt modelId="{89228FDA-541D-404E-9069-2E97A4511B5D}" type="pres">
      <dgm:prSet presAssocID="{4A60BE3A-CB0D-42BF-B940-6EFB571D1B8E}" presName="hierRoot1" presStyleCnt="0"/>
      <dgm:spPr/>
    </dgm:pt>
    <dgm:pt modelId="{B983F278-01E5-4584-8A91-58E45479C063}" type="pres">
      <dgm:prSet presAssocID="{4A60BE3A-CB0D-42BF-B940-6EFB571D1B8E}" presName="composite" presStyleCnt="0"/>
      <dgm:spPr/>
    </dgm:pt>
    <dgm:pt modelId="{319F4FFE-5AC5-4026-982E-F6180B2BCFFD}" type="pres">
      <dgm:prSet presAssocID="{4A60BE3A-CB0D-42BF-B940-6EFB571D1B8E}" presName="background" presStyleLbl="node0" presStyleIdx="2" presStyleCnt="3"/>
      <dgm:spPr/>
    </dgm:pt>
    <dgm:pt modelId="{708FCEBF-A8E8-4C2F-AE3B-2CA2D80B2554}" type="pres">
      <dgm:prSet presAssocID="{4A60BE3A-CB0D-42BF-B940-6EFB571D1B8E}" presName="text" presStyleLbl="fgAcc0" presStyleIdx="2" presStyleCnt="3" custScaleY="115720">
        <dgm:presLayoutVars>
          <dgm:chPref val="3"/>
        </dgm:presLayoutVars>
      </dgm:prSet>
      <dgm:spPr/>
    </dgm:pt>
    <dgm:pt modelId="{E2EC7D5B-F422-4894-8FC0-AC8039A1BDF7}" type="pres">
      <dgm:prSet presAssocID="{4A60BE3A-CB0D-42BF-B940-6EFB571D1B8E}" presName="hierChild2" presStyleCnt="0"/>
      <dgm:spPr/>
    </dgm:pt>
  </dgm:ptLst>
  <dgm:cxnLst>
    <dgm:cxn modelId="{FB2A9302-CA3B-41ED-9422-E92954D559A3}" type="presOf" srcId="{7C32E28A-6A0C-40C6-BEF9-80B759F9470A}" destId="{67E76186-AD32-46F8-9E26-1F37D68EE88A}" srcOrd="0" destOrd="0" presId="urn:microsoft.com/office/officeart/2005/8/layout/hierarchy1"/>
    <dgm:cxn modelId="{BDD07B1E-DF33-4984-A749-BC3DF9C586C3}" type="presOf" srcId="{EEE00ED0-928F-4CE1-9145-3E0824B0FCD2}" destId="{1EA65328-1603-4BF6-802E-F5525F381430}" srcOrd="0" destOrd="0" presId="urn:microsoft.com/office/officeart/2005/8/layout/hierarchy1"/>
    <dgm:cxn modelId="{4FAEA33C-30FE-4071-9EE8-77F043F9C85E}" type="presOf" srcId="{4A60BE3A-CB0D-42BF-B940-6EFB571D1B8E}" destId="{708FCEBF-A8E8-4C2F-AE3B-2CA2D80B2554}" srcOrd="0" destOrd="0" presId="urn:microsoft.com/office/officeart/2005/8/layout/hierarchy1"/>
    <dgm:cxn modelId="{84C0E463-5DAF-430F-AB91-054D8AC3D768}" type="presOf" srcId="{C07D8D8A-38D8-4CEE-BAD5-C4289D6C15A2}" destId="{AA326543-016A-4D41-8727-9EFBF69810E0}" srcOrd="0" destOrd="0" presId="urn:microsoft.com/office/officeart/2005/8/layout/hierarchy1"/>
    <dgm:cxn modelId="{7715565A-0CDF-4FE2-816D-5B737083FF33}" srcId="{7C32E28A-6A0C-40C6-BEF9-80B759F9470A}" destId="{EEE00ED0-928F-4CE1-9145-3E0824B0FCD2}" srcOrd="0" destOrd="0" parTransId="{527AC382-6C70-4C7F-88BA-23C79CF8ACA7}" sibTransId="{E1CC73C6-1A27-4BB6-A3EF-F9BB66622517}"/>
    <dgm:cxn modelId="{CE524EAF-2289-4260-A844-211BFE885632}" srcId="{7C32E28A-6A0C-40C6-BEF9-80B759F9470A}" destId="{4A60BE3A-CB0D-42BF-B940-6EFB571D1B8E}" srcOrd="2" destOrd="0" parTransId="{D0A5E1BE-EBA0-42B3-B1A5-7FB4A10889C2}" sibTransId="{0549D1AF-70DD-488C-8223-6CDC7760EC1E}"/>
    <dgm:cxn modelId="{49E920D4-121C-442B-9172-BB8BDEDE71EC}" srcId="{7C32E28A-6A0C-40C6-BEF9-80B759F9470A}" destId="{C07D8D8A-38D8-4CEE-BAD5-C4289D6C15A2}" srcOrd="1" destOrd="0" parTransId="{B93CAE34-E115-4498-A6AE-9A66AB01D2CD}" sibTransId="{77645D05-A45B-419E-9AAB-9A3A6F91D643}"/>
    <dgm:cxn modelId="{6728EB35-647D-427E-A4C6-60DDB2FBD2F3}" type="presParOf" srcId="{67E76186-AD32-46F8-9E26-1F37D68EE88A}" destId="{1F88E173-2E11-4E36-856A-A1D6E6C0F3F5}" srcOrd="0" destOrd="0" presId="urn:microsoft.com/office/officeart/2005/8/layout/hierarchy1"/>
    <dgm:cxn modelId="{3D724F3E-D53F-4736-BB17-992AC4DD7F67}" type="presParOf" srcId="{1F88E173-2E11-4E36-856A-A1D6E6C0F3F5}" destId="{FCF1E1C2-9349-4F2B-91BD-E83D4DCFD672}" srcOrd="0" destOrd="0" presId="urn:microsoft.com/office/officeart/2005/8/layout/hierarchy1"/>
    <dgm:cxn modelId="{3F804933-A9F0-48C4-A626-77B6B28DA507}" type="presParOf" srcId="{FCF1E1C2-9349-4F2B-91BD-E83D4DCFD672}" destId="{2B7B991F-3556-4B23-9B03-38FA16966BB0}" srcOrd="0" destOrd="0" presId="urn:microsoft.com/office/officeart/2005/8/layout/hierarchy1"/>
    <dgm:cxn modelId="{23B1BD20-185C-415B-8FCB-84F760098170}" type="presParOf" srcId="{FCF1E1C2-9349-4F2B-91BD-E83D4DCFD672}" destId="{1EA65328-1603-4BF6-802E-F5525F381430}" srcOrd="1" destOrd="0" presId="urn:microsoft.com/office/officeart/2005/8/layout/hierarchy1"/>
    <dgm:cxn modelId="{C3B258A1-CA75-4787-8613-8B925CB72211}" type="presParOf" srcId="{1F88E173-2E11-4E36-856A-A1D6E6C0F3F5}" destId="{B6D074ED-A804-4560-8C11-CBDFE1C0B005}" srcOrd="1" destOrd="0" presId="urn:microsoft.com/office/officeart/2005/8/layout/hierarchy1"/>
    <dgm:cxn modelId="{6D334DA3-D2EE-43E7-A6BB-2414498B0175}" type="presParOf" srcId="{67E76186-AD32-46F8-9E26-1F37D68EE88A}" destId="{9F4D5A92-FFAD-45E3-89D3-7F943794B380}" srcOrd="1" destOrd="0" presId="urn:microsoft.com/office/officeart/2005/8/layout/hierarchy1"/>
    <dgm:cxn modelId="{648550B4-AED6-4913-932F-89A953591632}" type="presParOf" srcId="{9F4D5A92-FFAD-45E3-89D3-7F943794B380}" destId="{B95AC93B-288B-434F-9C98-56610C2BFE82}" srcOrd="0" destOrd="0" presId="urn:microsoft.com/office/officeart/2005/8/layout/hierarchy1"/>
    <dgm:cxn modelId="{C740D043-6964-4276-8FD4-BA186F8DF148}" type="presParOf" srcId="{B95AC93B-288B-434F-9C98-56610C2BFE82}" destId="{E164B277-77B0-4E7E-AC15-66289206F18C}" srcOrd="0" destOrd="0" presId="urn:microsoft.com/office/officeart/2005/8/layout/hierarchy1"/>
    <dgm:cxn modelId="{B9E8B7CA-895E-45AF-9C51-D07724D4D9BB}" type="presParOf" srcId="{B95AC93B-288B-434F-9C98-56610C2BFE82}" destId="{AA326543-016A-4D41-8727-9EFBF69810E0}" srcOrd="1" destOrd="0" presId="urn:microsoft.com/office/officeart/2005/8/layout/hierarchy1"/>
    <dgm:cxn modelId="{D4ACAF26-5DA1-40B1-8074-D5A1111D4D20}" type="presParOf" srcId="{9F4D5A92-FFAD-45E3-89D3-7F943794B380}" destId="{E1437A99-7D67-45EB-BDBE-D18DD571A6CA}" srcOrd="1" destOrd="0" presId="urn:microsoft.com/office/officeart/2005/8/layout/hierarchy1"/>
    <dgm:cxn modelId="{90F9543B-C0C1-4452-A4F2-002FD5922A97}" type="presParOf" srcId="{67E76186-AD32-46F8-9E26-1F37D68EE88A}" destId="{89228FDA-541D-404E-9069-2E97A4511B5D}" srcOrd="2" destOrd="0" presId="urn:microsoft.com/office/officeart/2005/8/layout/hierarchy1"/>
    <dgm:cxn modelId="{68302747-4E33-4042-9220-8D12EC981C94}" type="presParOf" srcId="{89228FDA-541D-404E-9069-2E97A4511B5D}" destId="{B983F278-01E5-4584-8A91-58E45479C063}" srcOrd="0" destOrd="0" presId="urn:microsoft.com/office/officeart/2005/8/layout/hierarchy1"/>
    <dgm:cxn modelId="{1A77B9CD-13CE-4A60-8EA5-87682D2EE45D}" type="presParOf" srcId="{B983F278-01E5-4584-8A91-58E45479C063}" destId="{319F4FFE-5AC5-4026-982E-F6180B2BCFFD}" srcOrd="0" destOrd="0" presId="urn:microsoft.com/office/officeart/2005/8/layout/hierarchy1"/>
    <dgm:cxn modelId="{611975AF-8FB6-458A-9DBD-19D6C5C1D7B3}" type="presParOf" srcId="{B983F278-01E5-4584-8A91-58E45479C063}" destId="{708FCEBF-A8E8-4C2F-AE3B-2CA2D80B2554}" srcOrd="1" destOrd="0" presId="urn:microsoft.com/office/officeart/2005/8/layout/hierarchy1"/>
    <dgm:cxn modelId="{9B7A1D1E-EF80-41EB-9CA4-E14A482C7700}" type="presParOf" srcId="{89228FDA-541D-404E-9069-2E97A4511B5D}" destId="{E2EC7D5B-F422-4894-8FC0-AC8039A1BD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66691D-D6F4-4B35-AD58-0BFAAFA964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4C6316-2C09-4A1D-B468-651CCB4415D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efficient but not perfect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A23E4E-240D-45F4-B8BB-A27C9FA39ADF}" type="parTrans" cxnId="{A4E2AD02-E1B5-4631-88FE-070959F6AF9A}">
      <dgm:prSet/>
      <dgm:spPr/>
      <dgm:t>
        <a:bodyPr/>
        <a:lstStyle/>
        <a:p>
          <a:endParaRPr lang="en-US"/>
        </a:p>
      </dgm:t>
    </dgm:pt>
    <dgm:pt modelId="{8154E64E-D5C2-43B5-BDEB-CB7032CCE70D}" type="sibTrans" cxnId="{A4E2AD02-E1B5-4631-88FE-070959F6AF9A}">
      <dgm:prSet/>
      <dgm:spPr/>
      <dgm:t>
        <a:bodyPr/>
        <a:lstStyle/>
        <a:p>
          <a:endParaRPr lang="en-US"/>
        </a:p>
      </dgm:t>
    </dgm:pt>
    <dgm:pt modelId="{6400A00E-147F-461A-8489-48346BDE5EA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Must balance automation with human empathy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4667C5-C1AB-4448-82C6-5EE55A3A5DB1}" type="parTrans" cxnId="{E82F1CF5-1859-4013-8267-2809751E4142}">
      <dgm:prSet/>
      <dgm:spPr/>
      <dgm:t>
        <a:bodyPr/>
        <a:lstStyle/>
        <a:p>
          <a:endParaRPr lang="en-US"/>
        </a:p>
      </dgm:t>
    </dgm:pt>
    <dgm:pt modelId="{B77B6CF7-9D0F-445D-9112-6834233D4983}" type="sibTrans" cxnId="{E82F1CF5-1859-4013-8267-2809751E4142}">
      <dgm:prSet/>
      <dgm:spPr/>
      <dgm:t>
        <a:bodyPr/>
        <a:lstStyle/>
        <a:p>
          <a:endParaRPr lang="en-US"/>
        </a:p>
      </dgm:t>
    </dgm:pt>
    <dgm:pt modelId="{5A0C779B-FE4A-42B2-995F-559F9F64002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Strategic, ethical use essential for guest satisfaction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290CDA-DB30-4316-B745-0A0E0A3828CC}" type="parTrans" cxnId="{09E628A0-3686-4556-8EA0-2C84088BB0BF}">
      <dgm:prSet/>
      <dgm:spPr/>
      <dgm:t>
        <a:bodyPr/>
        <a:lstStyle/>
        <a:p>
          <a:endParaRPr lang="en-US"/>
        </a:p>
      </dgm:t>
    </dgm:pt>
    <dgm:pt modelId="{06C33353-4EAA-4707-BB25-83D19DC6F651}" type="sibTrans" cxnId="{09E628A0-3686-4556-8EA0-2C84088BB0BF}">
      <dgm:prSet/>
      <dgm:spPr/>
      <dgm:t>
        <a:bodyPr/>
        <a:lstStyle/>
        <a:p>
          <a:endParaRPr lang="en-US"/>
        </a:p>
      </dgm:t>
    </dgm:pt>
    <dgm:pt modelId="{0F08C95C-01F3-4834-802D-2A6E9A650675}" type="pres">
      <dgm:prSet presAssocID="{7766691D-D6F4-4B35-AD58-0BFAAFA96442}" presName="root" presStyleCnt="0">
        <dgm:presLayoutVars>
          <dgm:dir/>
          <dgm:resizeHandles val="exact"/>
        </dgm:presLayoutVars>
      </dgm:prSet>
      <dgm:spPr/>
    </dgm:pt>
    <dgm:pt modelId="{5FBED0D4-6535-4288-BE0C-95DDE41919BB}" type="pres">
      <dgm:prSet presAssocID="{9C4C6316-2C09-4A1D-B468-651CCB4415DF}" presName="compNode" presStyleCnt="0"/>
      <dgm:spPr/>
    </dgm:pt>
    <dgm:pt modelId="{AFAA2A1D-B62E-4E98-9E67-715E21B26D58}" type="pres">
      <dgm:prSet presAssocID="{9C4C6316-2C09-4A1D-B468-651CCB4415DF}" presName="bgRect" presStyleLbl="bgShp" presStyleIdx="0" presStyleCnt="3"/>
      <dgm:spPr/>
    </dgm:pt>
    <dgm:pt modelId="{1A1D9543-FAC2-48DC-94D8-731821D38703}" type="pres">
      <dgm:prSet presAssocID="{9C4C6316-2C09-4A1D-B468-651CCB4415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5DFF2F4-97C5-40A0-946C-5494935280B0}" type="pres">
      <dgm:prSet presAssocID="{9C4C6316-2C09-4A1D-B468-651CCB4415DF}" presName="spaceRect" presStyleCnt="0"/>
      <dgm:spPr/>
    </dgm:pt>
    <dgm:pt modelId="{4602AC51-B40E-4CE3-8C94-90D9F3025DA7}" type="pres">
      <dgm:prSet presAssocID="{9C4C6316-2C09-4A1D-B468-651CCB4415DF}" presName="parTx" presStyleLbl="revTx" presStyleIdx="0" presStyleCnt="3">
        <dgm:presLayoutVars>
          <dgm:chMax val="0"/>
          <dgm:chPref val="0"/>
        </dgm:presLayoutVars>
      </dgm:prSet>
      <dgm:spPr/>
    </dgm:pt>
    <dgm:pt modelId="{2B5FB790-1641-4966-B5F9-23AA4D297333}" type="pres">
      <dgm:prSet presAssocID="{8154E64E-D5C2-43B5-BDEB-CB7032CCE70D}" presName="sibTrans" presStyleCnt="0"/>
      <dgm:spPr/>
    </dgm:pt>
    <dgm:pt modelId="{B4E2713F-2BF6-43CD-BF54-95CB0C8929D2}" type="pres">
      <dgm:prSet presAssocID="{6400A00E-147F-461A-8489-48346BDE5EA0}" presName="compNode" presStyleCnt="0"/>
      <dgm:spPr/>
    </dgm:pt>
    <dgm:pt modelId="{B27F635D-1B76-4BE7-BE7F-E2B70DEF5C65}" type="pres">
      <dgm:prSet presAssocID="{6400A00E-147F-461A-8489-48346BDE5EA0}" presName="bgRect" presStyleLbl="bgShp" presStyleIdx="1" presStyleCnt="3"/>
      <dgm:spPr/>
    </dgm:pt>
    <dgm:pt modelId="{65E3413B-43EC-450A-B6FD-D4E8221DF26D}" type="pres">
      <dgm:prSet presAssocID="{6400A00E-147F-461A-8489-48346BDE5E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F02CD49-30A1-4634-8734-F6B61F3640FA}" type="pres">
      <dgm:prSet presAssocID="{6400A00E-147F-461A-8489-48346BDE5EA0}" presName="spaceRect" presStyleCnt="0"/>
      <dgm:spPr/>
    </dgm:pt>
    <dgm:pt modelId="{AC5AB874-2B5A-4D46-8A60-CA3C230FAC26}" type="pres">
      <dgm:prSet presAssocID="{6400A00E-147F-461A-8489-48346BDE5EA0}" presName="parTx" presStyleLbl="revTx" presStyleIdx="1" presStyleCnt="3">
        <dgm:presLayoutVars>
          <dgm:chMax val="0"/>
          <dgm:chPref val="0"/>
        </dgm:presLayoutVars>
      </dgm:prSet>
      <dgm:spPr/>
    </dgm:pt>
    <dgm:pt modelId="{699928CF-C983-4F3B-BF59-D270E0654FA0}" type="pres">
      <dgm:prSet presAssocID="{B77B6CF7-9D0F-445D-9112-6834233D4983}" presName="sibTrans" presStyleCnt="0"/>
      <dgm:spPr/>
    </dgm:pt>
    <dgm:pt modelId="{BA841699-9D3A-4CE3-8C34-464BA0C989B0}" type="pres">
      <dgm:prSet presAssocID="{5A0C779B-FE4A-42B2-995F-559F9F64002B}" presName="compNode" presStyleCnt="0"/>
      <dgm:spPr/>
    </dgm:pt>
    <dgm:pt modelId="{24995947-B42D-42A7-BE0D-41FD0605C6C5}" type="pres">
      <dgm:prSet presAssocID="{5A0C779B-FE4A-42B2-995F-559F9F64002B}" presName="bgRect" presStyleLbl="bgShp" presStyleIdx="2" presStyleCnt="3"/>
      <dgm:spPr/>
    </dgm:pt>
    <dgm:pt modelId="{AA527572-BBDB-46BD-8C25-3083F747B8E3}" type="pres">
      <dgm:prSet presAssocID="{5A0C779B-FE4A-42B2-995F-559F9F6400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1A900C8-4F84-4B5C-8597-7DB3D9B3E3BC}" type="pres">
      <dgm:prSet presAssocID="{5A0C779B-FE4A-42B2-995F-559F9F64002B}" presName="spaceRect" presStyleCnt="0"/>
      <dgm:spPr/>
    </dgm:pt>
    <dgm:pt modelId="{13AAA7DC-5692-4D21-B624-C1AFEF2C7A96}" type="pres">
      <dgm:prSet presAssocID="{5A0C779B-FE4A-42B2-995F-559F9F6400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E2AD02-E1B5-4631-88FE-070959F6AF9A}" srcId="{7766691D-D6F4-4B35-AD58-0BFAAFA96442}" destId="{9C4C6316-2C09-4A1D-B468-651CCB4415DF}" srcOrd="0" destOrd="0" parTransId="{66A23E4E-240D-45F4-B8BB-A27C9FA39ADF}" sibTransId="{8154E64E-D5C2-43B5-BDEB-CB7032CCE70D}"/>
    <dgm:cxn modelId="{99AECC4F-3F58-431F-BBA5-BE3118F1B946}" type="presOf" srcId="{5A0C779B-FE4A-42B2-995F-559F9F64002B}" destId="{13AAA7DC-5692-4D21-B624-C1AFEF2C7A96}" srcOrd="0" destOrd="0" presId="urn:microsoft.com/office/officeart/2018/2/layout/IconVerticalSolidList"/>
    <dgm:cxn modelId="{872F7C7A-B254-4288-9587-F494D8DDBDE5}" type="presOf" srcId="{6400A00E-147F-461A-8489-48346BDE5EA0}" destId="{AC5AB874-2B5A-4D46-8A60-CA3C230FAC26}" srcOrd="0" destOrd="0" presId="urn:microsoft.com/office/officeart/2018/2/layout/IconVerticalSolidList"/>
    <dgm:cxn modelId="{6F6C8688-1A08-4DF6-8F53-6DF62001F717}" type="presOf" srcId="{9C4C6316-2C09-4A1D-B468-651CCB4415DF}" destId="{4602AC51-B40E-4CE3-8C94-90D9F3025DA7}" srcOrd="0" destOrd="0" presId="urn:microsoft.com/office/officeart/2018/2/layout/IconVerticalSolidList"/>
    <dgm:cxn modelId="{09E628A0-3686-4556-8EA0-2C84088BB0BF}" srcId="{7766691D-D6F4-4B35-AD58-0BFAAFA96442}" destId="{5A0C779B-FE4A-42B2-995F-559F9F64002B}" srcOrd="2" destOrd="0" parTransId="{20290CDA-DB30-4316-B745-0A0E0A3828CC}" sibTransId="{06C33353-4EAA-4707-BB25-83D19DC6F651}"/>
    <dgm:cxn modelId="{2F7D23C9-C1D0-41E2-B6EC-748DC08F2716}" type="presOf" srcId="{7766691D-D6F4-4B35-AD58-0BFAAFA96442}" destId="{0F08C95C-01F3-4834-802D-2A6E9A650675}" srcOrd="0" destOrd="0" presId="urn:microsoft.com/office/officeart/2018/2/layout/IconVerticalSolidList"/>
    <dgm:cxn modelId="{E82F1CF5-1859-4013-8267-2809751E4142}" srcId="{7766691D-D6F4-4B35-AD58-0BFAAFA96442}" destId="{6400A00E-147F-461A-8489-48346BDE5EA0}" srcOrd="1" destOrd="0" parTransId="{524667C5-C1AB-4448-82C6-5EE55A3A5DB1}" sibTransId="{B77B6CF7-9D0F-445D-9112-6834233D4983}"/>
    <dgm:cxn modelId="{A50847C3-6EB8-4B54-9482-C3411208FDE9}" type="presParOf" srcId="{0F08C95C-01F3-4834-802D-2A6E9A650675}" destId="{5FBED0D4-6535-4288-BE0C-95DDE41919BB}" srcOrd="0" destOrd="0" presId="urn:microsoft.com/office/officeart/2018/2/layout/IconVerticalSolidList"/>
    <dgm:cxn modelId="{863C60DF-BDCC-4F40-AB17-F4C6A0CD9BFA}" type="presParOf" srcId="{5FBED0D4-6535-4288-BE0C-95DDE41919BB}" destId="{AFAA2A1D-B62E-4E98-9E67-715E21B26D58}" srcOrd="0" destOrd="0" presId="urn:microsoft.com/office/officeart/2018/2/layout/IconVerticalSolidList"/>
    <dgm:cxn modelId="{78FABA78-C0BA-40BE-88BD-A24E78E1050D}" type="presParOf" srcId="{5FBED0D4-6535-4288-BE0C-95DDE41919BB}" destId="{1A1D9543-FAC2-48DC-94D8-731821D38703}" srcOrd="1" destOrd="0" presId="urn:microsoft.com/office/officeart/2018/2/layout/IconVerticalSolidList"/>
    <dgm:cxn modelId="{ADEC8ABC-00F3-4893-9E87-13E4782D3D36}" type="presParOf" srcId="{5FBED0D4-6535-4288-BE0C-95DDE41919BB}" destId="{A5DFF2F4-97C5-40A0-946C-5494935280B0}" srcOrd="2" destOrd="0" presId="urn:microsoft.com/office/officeart/2018/2/layout/IconVerticalSolidList"/>
    <dgm:cxn modelId="{7AB7D626-0DB0-4DE1-A690-F7450B7104E4}" type="presParOf" srcId="{5FBED0D4-6535-4288-BE0C-95DDE41919BB}" destId="{4602AC51-B40E-4CE3-8C94-90D9F3025DA7}" srcOrd="3" destOrd="0" presId="urn:microsoft.com/office/officeart/2018/2/layout/IconVerticalSolidList"/>
    <dgm:cxn modelId="{0B45AE79-92B2-4C11-A012-C093ACAF5263}" type="presParOf" srcId="{0F08C95C-01F3-4834-802D-2A6E9A650675}" destId="{2B5FB790-1641-4966-B5F9-23AA4D297333}" srcOrd="1" destOrd="0" presId="urn:microsoft.com/office/officeart/2018/2/layout/IconVerticalSolidList"/>
    <dgm:cxn modelId="{FF2AE891-003F-4985-917C-E3FE003E4249}" type="presParOf" srcId="{0F08C95C-01F3-4834-802D-2A6E9A650675}" destId="{B4E2713F-2BF6-43CD-BF54-95CB0C8929D2}" srcOrd="2" destOrd="0" presId="urn:microsoft.com/office/officeart/2018/2/layout/IconVerticalSolidList"/>
    <dgm:cxn modelId="{2CB03C05-620D-4F0D-A3BE-C3A944BBE0C8}" type="presParOf" srcId="{B4E2713F-2BF6-43CD-BF54-95CB0C8929D2}" destId="{B27F635D-1B76-4BE7-BE7F-E2B70DEF5C65}" srcOrd="0" destOrd="0" presId="urn:microsoft.com/office/officeart/2018/2/layout/IconVerticalSolidList"/>
    <dgm:cxn modelId="{EAD1CCD3-B042-4576-A7C7-D050A424B69F}" type="presParOf" srcId="{B4E2713F-2BF6-43CD-BF54-95CB0C8929D2}" destId="{65E3413B-43EC-450A-B6FD-D4E8221DF26D}" srcOrd="1" destOrd="0" presId="urn:microsoft.com/office/officeart/2018/2/layout/IconVerticalSolidList"/>
    <dgm:cxn modelId="{201EF738-9C88-40CF-910A-A2908EC99AD3}" type="presParOf" srcId="{B4E2713F-2BF6-43CD-BF54-95CB0C8929D2}" destId="{4F02CD49-30A1-4634-8734-F6B61F3640FA}" srcOrd="2" destOrd="0" presId="urn:microsoft.com/office/officeart/2018/2/layout/IconVerticalSolidList"/>
    <dgm:cxn modelId="{48272D48-FFBC-45E1-BCBF-939A63CD93AB}" type="presParOf" srcId="{B4E2713F-2BF6-43CD-BF54-95CB0C8929D2}" destId="{AC5AB874-2B5A-4D46-8A60-CA3C230FAC26}" srcOrd="3" destOrd="0" presId="urn:microsoft.com/office/officeart/2018/2/layout/IconVerticalSolidList"/>
    <dgm:cxn modelId="{3D478D29-0C8A-4212-BE70-268DA28F3612}" type="presParOf" srcId="{0F08C95C-01F3-4834-802D-2A6E9A650675}" destId="{699928CF-C983-4F3B-BF59-D270E0654FA0}" srcOrd="3" destOrd="0" presId="urn:microsoft.com/office/officeart/2018/2/layout/IconVerticalSolidList"/>
    <dgm:cxn modelId="{2787C0F4-ECAD-4264-8300-AE76639975B5}" type="presParOf" srcId="{0F08C95C-01F3-4834-802D-2A6E9A650675}" destId="{BA841699-9D3A-4CE3-8C34-464BA0C989B0}" srcOrd="4" destOrd="0" presId="urn:microsoft.com/office/officeart/2018/2/layout/IconVerticalSolidList"/>
    <dgm:cxn modelId="{4EBFC1F6-BA7E-4776-9292-3D37DC28054A}" type="presParOf" srcId="{BA841699-9D3A-4CE3-8C34-464BA0C989B0}" destId="{24995947-B42D-42A7-BE0D-41FD0605C6C5}" srcOrd="0" destOrd="0" presId="urn:microsoft.com/office/officeart/2018/2/layout/IconVerticalSolidList"/>
    <dgm:cxn modelId="{EC4A1D95-FAAF-4108-AF4C-D4FEE13C8B90}" type="presParOf" srcId="{BA841699-9D3A-4CE3-8C34-464BA0C989B0}" destId="{AA527572-BBDB-46BD-8C25-3083F747B8E3}" srcOrd="1" destOrd="0" presId="urn:microsoft.com/office/officeart/2018/2/layout/IconVerticalSolidList"/>
    <dgm:cxn modelId="{8FC8B159-A90C-41DE-8EC4-A3D6B71500DC}" type="presParOf" srcId="{BA841699-9D3A-4CE3-8C34-464BA0C989B0}" destId="{C1A900C8-4F84-4B5C-8597-7DB3D9B3E3BC}" srcOrd="2" destOrd="0" presId="urn:microsoft.com/office/officeart/2018/2/layout/IconVerticalSolidList"/>
    <dgm:cxn modelId="{FFDE5732-03EC-4D96-A4D3-1EAEF454FCA4}" type="presParOf" srcId="{BA841699-9D3A-4CE3-8C34-464BA0C989B0}" destId="{13AAA7DC-5692-4D21-B624-C1AFEF2C7A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D56D3-FEE7-4F97-8F84-EF5230240B58}">
      <dsp:nvSpPr>
        <dsp:cNvPr id="0" name=""/>
        <dsp:cNvSpPr/>
      </dsp:nvSpPr>
      <dsp:spPr>
        <a:xfrm>
          <a:off x="0" y="46168"/>
          <a:ext cx="6949440" cy="13004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65% of tech investments in hospitality from 2018–2024 were AI-focused (Statista, 2024)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109651"/>
        <a:ext cx="6822474" cy="1173489"/>
      </dsp:txXfrm>
    </dsp:sp>
    <dsp:sp modelId="{01CA0EDA-FED7-4447-AAE8-AAA04D9C8696}">
      <dsp:nvSpPr>
        <dsp:cNvPr id="0" name=""/>
        <dsp:cNvSpPr/>
      </dsp:nvSpPr>
      <dsp:spPr>
        <a:xfrm>
          <a:off x="0" y="1510783"/>
          <a:ext cx="6949440" cy="1300455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24/7 automated service tools (Khan and Azam, 2023)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1574266"/>
        <a:ext cx="6822474" cy="1173489"/>
      </dsp:txXfrm>
    </dsp:sp>
    <dsp:sp modelId="{8B7DA0D6-56DE-47F0-AC92-49EDEAD46437}">
      <dsp:nvSpPr>
        <dsp:cNvPr id="0" name=""/>
        <dsp:cNvSpPr/>
      </dsp:nvSpPr>
      <dsp:spPr>
        <a:xfrm>
          <a:off x="0" y="2975399"/>
          <a:ext cx="6949440" cy="1300455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Addressing cost pressure, guest demands, &amp; operational agility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3038882"/>
        <a:ext cx="6822474" cy="1173489"/>
      </dsp:txXfrm>
    </dsp:sp>
    <dsp:sp modelId="{8D4F7647-B485-4BD2-9560-C1E67F064C10}">
      <dsp:nvSpPr>
        <dsp:cNvPr id="0" name=""/>
        <dsp:cNvSpPr/>
      </dsp:nvSpPr>
      <dsp:spPr>
        <a:xfrm>
          <a:off x="0" y="4440014"/>
          <a:ext cx="6949440" cy="1300455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Enhanced post-COVID digital shift (</a:t>
          </a:r>
          <a:r>
            <a:rPr lang="en-GB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Tussyadiah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2020)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4503497"/>
        <a:ext cx="6822474" cy="11734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B991F-3556-4B23-9B03-38FA16966BB0}">
      <dsp:nvSpPr>
        <dsp:cNvPr id="0" name=""/>
        <dsp:cNvSpPr/>
      </dsp:nvSpPr>
      <dsp:spPr>
        <a:xfrm>
          <a:off x="0" y="811803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65328-1603-4BF6-802E-F5525F381430}">
      <dsp:nvSpPr>
        <dsp:cNvPr id="0" name=""/>
        <dsp:cNvSpPr/>
      </dsp:nvSpPr>
      <dsp:spPr>
        <a:xfrm>
          <a:off x="322979" y="1118634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(Davis, 1989)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7041" y="1172696"/>
        <a:ext cx="2798693" cy="1737704"/>
      </dsp:txXfrm>
    </dsp:sp>
    <dsp:sp modelId="{E164B277-77B0-4E7E-AC15-66289206F18C}">
      <dsp:nvSpPr>
        <dsp:cNvPr id="0" name=""/>
        <dsp:cNvSpPr/>
      </dsp:nvSpPr>
      <dsp:spPr>
        <a:xfrm>
          <a:off x="3552776" y="811803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26543-016A-4D41-8727-9EFBF69810E0}">
      <dsp:nvSpPr>
        <dsp:cNvPr id="0" name=""/>
        <dsp:cNvSpPr/>
      </dsp:nvSpPr>
      <dsp:spPr>
        <a:xfrm>
          <a:off x="3875756" y="1118634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Human–Robot Interaction (</a:t>
          </a:r>
          <a:r>
            <a:rPr lang="en-US" sz="2400" b="0" i="0" kern="1200" baseline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Bartneck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400" b="0" i="1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2009)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29818" y="1172696"/>
        <a:ext cx="2798693" cy="1737704"/>
      </dsp:txXfrm>
    </dsp:sp>
    <dsp:sp modelId="{319F4FFE-5AC5-4026-982E-F6180B2BCFFD}">
      <dsp:nvSpPr>
        <dsp:cNvPr id="0" name=""/>
        <dsp:cNvSpPr/>
      </dsp:nvSpPr>
      <dsp:spPr>
        <a:xfrm>
          <a:off x="7105553" y="811803"/>
          <a:ext cx="2906817" cy="213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FCEBF-A8E8-4C2F-AE3B-2CA2D80B2554}">
      <dsp:nvSpPr>
        <dsp:cNvPr id="0" name=""/>
        <dsp:cNvSpPr/>
      </dsp:nvSpPr>
      <dsp:spPr>
        <a:xfrm>
          <a:off x="7428532" y="1118634"/>
          <a:ext cx="2906817" cy="213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Service Robot Acceptance Model (Wirtz </a:t>
          </a:r>
          <a:r>
            <a:rPr lang="en-US" sz="2400" b="0" i="1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2018)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91093" y="1181195"/>
        <a:ext cx="2781695" cy="20108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A2A1D-B62E-4E98-9E67-715E21B26D58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D9543-FAC2-48DC-94D8-731821D38703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2AC51-B40E-4CE3-8C94-90D9F3025DA7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efficient but not perfect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706"/>
        <a:ext cx="5040315" cy="1652921"/>
      </dsp:txXfrm>
    </dsp:sp>
    <dsp:sp modelId="{B27F635D-1B76-4BE7-BE7F-E2B70DEF5C65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3413B-43EC-450A-B6FD-D4E8221DF26D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AB874-2B5A-4D46-8A60-CA3C230FAC26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Must balance automation with human empathy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2066858"/>
        <a:ext cx="5040315" cy="1652921"/>
      </dsp:txXfrm>
    </dsp:sp>
    <dsp:sp modelId="{24995947-B42D-42A7-BE0D-41FD0605C6C5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27572-BBDB-46BD-8C25-3083F747B8E3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AA7DC-5692-4D21-B624-C1AFEF2C7A96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Strategic, ethical use essential for guest satisfaction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FE5778-253E-4F67-976F-4B80267409A8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55F56-2887-475E-A419-E266E2553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75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88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57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795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60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673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416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976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11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F3340-C702-4F8E-B5A8-284CD54EF835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359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7B6A0-4EDF-4C40-8BF5-AB01DEDB081E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750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24D54-64AF-46E0-BC05-B7F1B9B57BB5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89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C811A-7B50-4DCC-96EE-660FC37115BC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425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D4D34-40D7-4B8E-A61A-720A19640925}" type="datetime1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125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F3D24-4801-4EF7-85B1-14141BFF461E}" type="datetime1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986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03420-F6D8-4652-B4FF-DE7648F991CF}" type="datetime1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522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E4A58-FCAB-4FDF-9340-883DF517DAE3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94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3CEF2-1EC0-48AB-8634-BE9C595B8E38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95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F77B5-A7A4-4660-B3C1-92FB0A676ACF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72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15419-178C-4459-8757-95A5767BF1EF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85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CDC124A-9982-4C16-A981-0D460C150822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15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310836/forecast-annual-percentage-increase-hotels-using-chatbots-by-type-worldwide/" TargetMode="External"/><Relationship Id="rId2" Type="http://schemas.openxmlformats.org/officeDocument/2006/relationships/hyperlink" Target="https://www.mckinsey.com/capabilities/quantumblack/our-insights/the-state-of-a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atista.com/topics/12390/artificial-intelligence-ai-use-in-hospitality/#topicOverview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6" name="Picture 15" descr="Robots sitting on a green cafe chair">
            <a:extLst>
              <a:ext uri="{FF2B5EF4-FFF2-40B4-BE49-F238E27FC236}">
                <a16:creationId xmlns:a16="http://schemas.microsoft.com/office/drawing/2014/main" id="{869D2D5E-E223-2B92-342A-62F85D2228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091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9FE5A-023A-8749-7E41-37641489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7" y="603315"/>
            <a:ext cx="3629712" cy="3685731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for Customer Service in Hotels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99459-4167-7A5B-60DA-B054AFB876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3429000"/>
            <a:ext cx="3879093" cy="3211945"/>
          </a:xfrm>
        </p:spPr>
        <p:txBody>
          <a:bodyPr anchor="ctr">
            <a:noAutofit/>
          </a:bodyPr>
          <a:lstStyle/>
          <a:p>
            <a:pPr algn="l">
              <a:lnSpc>
                <a:spcPct val="110000"/>
              </a:lnSpc>
            </a:pP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BMIH6001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Contemporary Themes in the Hotel and Hospitality Sector</a:t>
            </a:r>
          </a:p>
          <a:p>
            <a:pPr algn="l">
              <a:lnSpc>
                <a:spcPct val="11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Constantin-Bogdan Rusu, 2014305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DB0024-6B69-5BF3-F826-16588A726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367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E2F64-6D44-A83E-920A-176A1B205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>
                <a:latin typeface="Times New Roman" panose="02020603050405020304" pitchFamily="18" charset="0"/>
                <a:cs typeface="Times New Roman" panose="02020603050405020304" pitchFamily="18" charset="0"/>
              </a:rPr>
              <a:t>Declaration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979C9AB-F4C1-8CC9-7B0E-23B20E9BC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22" y="1716088"/>
            <a:ext cx="10597019" cy="459263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7DA63D-7A2B-D062-5600-93C7526FF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194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8ADA2-7B8D-6BF3-3C8D-BD998E6E8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Theme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BEB580-C610-B2FA-6307-B38C5F341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60227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6486F1-930C-1718-7398-EF2642BC9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375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95095-A599-19F5-9F16-7F18089FA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&amp; Theoretical Frameworks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785CD93-427A-3CD1-1D8D-E76DFF288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6743352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69DE6B-A3A4-0043-A79D-64A6967B2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97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5F800-D58C-1302-CDAD-AF97C591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47506E66-4B30-34AC-B493-634BAF3A5C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212848"/>
            <a:ext cx="6035041" cy="40965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Secondary research: journals, reports, company data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Analytical model: PEST framework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Industry research sources: Statista, Grand View Research,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IJHM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Test tubes with one test tube in orange with drops">
            <a:extLst>
              <a:ext uri="{FF2B5EF4-FFF2-40B4-BE49-F238E27FC236}">
                <a16:creationId xmlns:a16="http://schemas.microsoft.com/office/drawing/2014/main" id="{45C5A5AD-91F4-0311-3CD6-70D924A8D0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36" r="17334" b="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DCA590-1EBC-6230-8828-A205E76CC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738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D36DB-067F-6ED1-99C6-F2487467B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9196370" cy="940288"/>
          </a:xfrm>
        </p:spPr>
        <p:txBody>
          <a:bodyPr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Political &amp; Economic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70BA59-B362-CBF2-998E-4F33208311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8" y="1782618"/>
            <a:ext cx="7062770" cy="452674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GDPR &amp; UK Data Protection Act (Ivanov and Webster, 2019)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displacement concerns (Pillai and Sivathanu, 2020)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Government incentives (Tan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2025)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30% cost savings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Iranmanesh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2022)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ROI for large chains vs. digital divide for small hotels (Ivanov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23F39235-844C-2E34-7F8A-6BE431D38D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617896-63CA-796D-4F1C-7F8BB0D98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00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361C6-FABA-C351-2C3C-FE1B05E70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03504"/>
            <a:ext cx="9371861" cy="84660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Social &amp; Technological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FFEA488-0B1B-960A-5624-F5CA12E038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1627854"/>
            <a:ext cx="6674843" cy="46815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Millennials &amp; Gen Z prefer digital (Pillai and Sivathanu, 2020)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Emotional intelligence gaps (Lin and Mattila, 2021)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Staff concerns &amp; training needs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Tussyadiah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NLP, sentiment analysis, CRM integration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Multilingual, omnichannel bots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Iranmanesh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Limitations in complex conversations</a:t>
            </a:r>
          </a:p>
        </p:txBody>
      </p:sp>
      <p:pic>
        <p:nvPicPr>
          <p:cNvPr id="8" name="Graphic 7" descr="Connections">
            <a:extLst>
              <a:ext uri="{FF2B5EF4-FFF2-40B4-BE49-F238E27FC236}">
                <a16:creationId xmlns:a16="http://schemas.microsoft.com/office/drawing/2014/main" id="{34E19BB4-D96C-816E-F43E-5699666E9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3A4104-E050-A982-88CE-8DEBC532A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216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B9810-24FE-709B-AC4A-7EB3875B6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56710B5-261F-C5AA-A501-C6912BE77D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3566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527A0F-2001-9E3C-D04A-3A5241B49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349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09D33-877C-7C13-A926-B4847380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90202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588420D5-F471-BE38-A276-585223B451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4678" y="2441274"/>
            <a:ext cx="3817941" cy="381794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84E8444-C1B0-5B62-062C-D416BB9440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20509" y="1505527"/>
            <a:ext cx="5561307" cy="47536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Hybrid service models (Wirtz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GDPR-compliant data practices (Ivanov and Webster, 2019)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Investment in multilingual &amp; sentiment-aware bots (Orosoo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2024)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Support for small hotels via shared platforms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Faccia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2023)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Continuous performance monitoring (Vijayaraghavan and Cooper, 2020)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D8E229-B0AA-56E2-6F66-C80F45A3D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589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15BCE-D7A2-398D-012D-3C826375B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7904B-9B66-8D48-DF2A-27C34B1EE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09" y="1163782"/>
            <a:ext cx="11665527" cy="51455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900" dirty="0" err="1"/>
              <a:t>Bartneck</a:t>
            </a:r>
            <a:r>
              <a:rPr lang="en-GB" sz="900" dirty="0"/>
              <a:t>, C., </a:t>
            </a:r>
            <a:r>
              <a:rPr lang="en-GB" sz="900" dirty="0" err="1"/>
              <a:t>Kulić</a:t>
            </a:r>
            <a:r>
              <a:rPr lang="en-GB" sz="900" dirty="0"/>
              <a:t>, D., Croft, E. and Zoghbi, S. (2009) ‘Measurement instruments for the anthropomorphism, animacy, likeability, perceived intelligence, and perceived safety of robots’, </a:t>
            </a:r>
            <a:r>
              <a:rPr lang="en-GB" sz="900" i="1" dirty="0"/>
              <a:t>International Journal of Social Robotics</a:t>
            </a:r>
            <a:r>
              <a:rPr lang="en-GB" sz="900" dirty="0"/>
              <a:t>, 1(1), pp. 71–81.</a:t>
            </a:r>
          </a:p>
          <a:p>
            <a:pPr>
              <a:buNone/>
            </a:pPr>
            <a:r>
              <a:rPr lang="en-GB" sz="900" dirty="0"/>
              <a:t>Davis, F.D. (1989) ‘Perceived usefulness, perceived ease of use, and user acceptance of information technology’, </a:t>
            </a:r>
            <a:r>
              <a:rPr lang="en-GB" sz="900" i="1" dirty="0"/>
              <a:t>MIS Quarterly</a:t>
            </a:r>
            <a:r>
              <a:rPr lang="en-GB" sz="900" dirty="0"/>
              <a:t>, 13(3), pp. 319–340.</a:t>
            </a:r>
          </a:p>
          <a:p>
            <a:pPr>
              <a:buNone/>
            </a:pPr>
            <a:r>
              <a:rPr lang="en-GB" sz="900" dirty="0" err="1"/>
              <a:t>Faccia</a:t>
            </a:r>
            <a:r>
              <a:rPr lang="en-GB" sz="900" dirty="0"/>
              <a:t>, A., Le Roux, C.L. and Pandey, V. (2023) ‘Innovation and E-commerce models, the technology catalysts for sustainable development: the emirate of Dubai case study’, </a:t>
            </a:r>
            <a:r>
              <a:rPr lang="en-GB" sz="900" i="1" dirty="0"/>
              <a:t>Sustainability</a:t>
            </a:r>
            <a:r>
              <a:rPr lang="en-GB" sz="900" dirty="0"/>
              <a:t>, 15(4), p. 3419.</a:t>
            </a:r>
          </a:p>
          <a:p>
            <a:pPr>
              <a:buNone/>
            </a:pPr>
            <a:r>
              <a:rPr lang="en-GB" sz="900" dirty="0" err="1"/>
              <a:t>Iranmanesh</a:t>
            </a:r>
            <a:r>
              <a:rPr lang="en-GB" sz="900" dirty="0"/>
              <a:t>, M., </a:t>
            </a:r>
            <a:r>
              <a:rPr lang="en-GB" sz="900" dirty="0" err="1"/>
              <a:t>Ghobakhloo</a:t>
            </a:r>
            <a:r>
              <a:rPr lang="en-GB" sz="900" dirty="0"/>
              <a:t>, M., </a:t>
            </a:r>
            <a:r>
              <a:rPr lang="en-GB" sz="900" dirty="0" err="1"/>
              <a:t>Nilashi</a:t>
            </a:r>
            <a:r>
              <a:rPr lang="en-GB" sz="900" dirty="0"/>
              <a:t>, M., Tseng, M.-L., Yadegaridehkordi, E. and Leung, N. (2022) ‘Applications of disruptive digital technologies in hotel industry: A systematic review’, </a:t>
            </a:r>
            <a:r>
              <a:rPr lang="en-GB" sz="900" i="1" dirty="0"/>
              <a:t>International Journal of Hospitality Management</a:t>
            </a:r>
            <a:r>
              <a:rPr lang="en-GB" sz="900" dirty="0"/>
              <a:t>, 107, 103304.</a:t>
            </a:r>
          </a:p>
          <a:p>
            <a:pPr>
              <a:buNone/>
            </a:pPr>
            <a:r>
              <a:rPr lang="en-GB" sz="900" dirty="0"/>
              <a:t>Ivanov, S. and Webster, C. (2019) </a:t>
            </a:r>
            <a:r>
              <a:rPr lang="en-GB" sz="900" i="1" dirty="0"/>
              <a:t>Robots, Artificial Intelligence and Service Automation in Travel, Tourism and Hospitality</a:t>
            </a:r>
            <a:r>
              <a:rPr lang="en-GB" sz="900" dirty="0"/>
              <a:t>. Bingley: Emerald Publishing.</a:t>
            </a:r>
          </a:p>
          <a:p>
            <a:pPr>
              <a:buNone/>
            </a:pPr>
            <a:r>
              <a:rPr lang="en-GB" sz="900" dirty="0"/>
              <a:t>Khan, F.M. and Azam, M.K. (2023) ‘Chatbots in hospitality and tourism: a bibliometric synthesis of evidence’, </a:t>
            </a:r>
            <a:r>
              <a:rPr lang="en-GB" sz="900" i="1" dirty="0"/>
              <a:t>Journal of the Academy of Business and Emerging Markets</a:t>
            </a:r>
            <a:r>
              <a:rPr lang="en-GB" sz="900" dirty="0"/>
              <a:t>, 3(2), pp. 29–40.</a:t>
            </a:r>
          </a:p>
          <a:p>
            <a:pPr>
              <a:buNone/>
            </a:pPr>
            <a:r>
              <a:rPr lang="en-GB" sz="900" dirty="0"/>
              <a:t>Lin, </a:t>
            </a:r>
            <a:r>
              <a:rPr lang="en-GB" sz="900" dirty="0" err="1"/>
              <a:t>I.Y</a:t>
            </a:r>
            <a:r>
              <a:rPr lang="en-GB" sz="900" dirty="0"/>
              <a:t>. and Mattila, A.S. (2021) ‘The value of service robots from the hotel guest’s perspective: A mixed-method approach’, </a:t>
            </a:r>
            <a:r>
              <a:rPr lang="en-GB" sz="900" i="1" dirty="0"/>
              <a:t>International Journal of Hospitality Management</a:t>
            </a:r>
            <a:r>
              <a:rPr lang="en-GB" sz="900" dirty="0"/>
              <a:t>, 94, 102876.</a:t>
            </a:r>
          </a:p>
          <a:p>
            <a:pPr>
              <a:buNone/>
            </a:pPr>
            <a:r>
              <a:rPr lang="en-GB" sz="900" dirty="0"/>
              <a:t>McKinsey (2025) </a:t>
            </a:r>
            <a:r>
              <a:rPr lang="en-GB" sz="900" i="1" dirty="0"/>
              <a:t>The state of AI: How organizations are rewiring to capture value</a:t>
            </a:r>
            <a:r>
              <a:rPr lang="en-GB" sz="900" dirty="0"/>
              <a:t>. Available at: </a:t>
            </a:r>
            <a:r>
              <a:rPr lang="en-GB" sz="900" dirty="0">
                <a:hlinkClick r:id="rId2"/>
              </a:rPr>
              <a:t>https://www.mckinsey.com/capabilities/quantumblack/our-insights/the-state-of-ai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/>
              <a:t>Orosoo, M., Goswami, I., Alphonse, </a:t>
            </a:r>
            <a:r>
              <a:rPr lang="en-GB" sz="900" dirty="0" err="1"/>
              <a:t>F.R</a:t>
            </a:r>
            <a:r>
              <a:rPr lang="en-GB" sz="900" dirty="0"/>
              <a:t>., Fatma, G., Rengarajan, M. and Bala, </a:t>
            </a:r>
            <a:r>
              <a:rPr lang="en-GB" sz="900" dirty="0" err="1"/>
              <a:t>B.K</a:t>
            </a:r>
            <a:r>
              <a:rPr lang="en-GB" sz="900" dirty="0"/>
              <a:t>. (2024) ‘Enhancing Natural Language Processing in Multilingual Chatbots for Cross-Cultural Communication’. In </a:t>
            </a:r>
            <a:r>
              <a:rPr lang="en-GB" sz="900" i="1" dirty="0"/>
              <a:t>2024 5th International Conference on Intelligent Communication Technologies and Virtual Mobile Networks (</a:t>
            </a:r>
            <a:r>
              <a:rPr lang="en-GB" sz="900" i="1" dirty="0" err="1"/>
              <a:t>ICICV</a:t>
            </a:r>
            <a:r>
              <a:rPr lang="en-GB" sz="900" i="1" dirty="0"/>
              <a:t>)</a:t>
            </a:r>
            <a:r>
              <a:rPr lang="en-GB" sz="900" dirty="0"/>
              <a:t>, pp. 127–133. IEEE.</a:t>
            </a:r>
          </a:p>
          <a:p>
            <a:pPr>
              <a:buNone/>
            </a:pPr>
            <a:r>
              <a:rPr lang="en-GB" sz="900" dirty="0"/>
              <a:t>Pillai, R. and Sivathanu, B. (2020) ‘Adoption of AI-based chatbots for hospitality and tourism’, </a:t>
            </a:r>
            <a:r>
              <a:rPr lang="en-GB" sz="900" i="1" dirty="0"/>
              <a:t>International Journal of Contemporary Hospitality Management</a:t>
            </a:r>
            <a:r>
              <a:rPr lang="en-GB" sz="900" dirty="0"/>
              <a:t>, 32(10), pp. 3199–3226.</a:t>
            </a:r>
          </a:p>
          <a:p>
            <a:pPr>
              <a:buNone/>
            </a:pPr>
            <a:r>
              <a:rPr lang="en-GB" sz="900" dirty="0"/>
              <a:t>Statista (2023) </a:t>
            </a:r>
            <a:r>
              <a:rPr lang="en-GB" sz="900" i="1" dirty="0"/>
              <a:t>Forecast annual percentage increase in hotels using chatbots worldwide in 2022, by hotel type</a:t>
            </a:r>
            <a:r>
              <a:rPr lang="en-GB" sz="900" dirty="0"/>
              <a:t>. Available at: </a:t>
            </a:r>
            <a:r>
              <a:rPr lang="en-GB" sz="900" dirty="0">
                <a:hlinkClick r:id="rId3"/>
              </a:rPr>
              <a:t>https://www.statista.com/statistics/1310836/forecast-annual-percentage-increase-hotels-using-chatbots-by-type-worldwide/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/>
              <a:t>Statista (2024) </a:t>
            </a:r>
            <a:r>
              <a:rPr lang="en-GB" sz="900" i="1" dirty="0"/>
              <a:t>Artificial intelligence (AI) use in hospitality - statistics &amp; facts</a:t>
            </a:r>
            <a:r>
              <a:rPr lang="en-GB" sz="900" dirty="0"/>
              <a:t>. Available at: </a:t>
            </a:r>
            <a:r>
              <a:rPr lang="en-GB" sz="900" dirty="0">
                <a:hlinkClick r:id="rId4"/>
              </a:rPr>
              <a:t>https://www.statista.com/topics/12390/artificial-intelligence-ai-use-in-hospitality/#topicOverview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 err="1"/>
              <a:t>Tussyadiah</a:t>
            </a:r>
            <a:r>
              <a:rPr lang="en-GB" sz="900" dirty="0"/>
              <a:t>, I. (2020) ‘A review of research into automation in tourism: Launching the Annals of Tourism Research Curated Collection on Artificial Intelligence and Robotics in Tourism’, </a:t>
            </a:r>
            <a:r>
              <a:rPr lang="en-GB" sz="900" i="1" dirty="0"/>
              <a:t>Annals of Tourism Research</a:t>
            </a:r>
            <a:r>
              <a:rPr lang="en-GB" sz="900" dirty="0"/>
              <a:t>, 81, 102883.</a:t>
            </a:r>
          </a:p>
          <a:p>
            <a:pPr>
              <a:buNone/>
            </a:pPr>
            <a:r>
              <a:rPr lang="en-GB" sz="900" dirty="0"/>
              <a:t>Vijayaraghavan, V. and Cooper, J.B. (2020) ‘Algorithm inspection for chatbot performance evaluation’, </a:t>
            </a:r>
            <a:r>
              <a:rPr lang="en-GB" sz="900" i="1" dirty="0"/>
              <a:t>Procedia Computer Science</a:t>
            </a:r>
            <a:r>
              <a:rPr lang="en-GB" sz="900" dirty="0"/>
              <a:t>, 171, pp. 2267–2274.</a:t>
            </a:r>
          </a:p>
          <a:p>
            <a:pPr marL="0" indent="0">
              <a:buNone/>
            </a:pPr>
            <a:r>
              <a:rPr lang="en-GB" sz="900" dirty="0"/>
              <a:t>Wirtz, J., Patterson, P.G., Kunz, </a:t>
            </a:r>
            <a:r>
              <a:rPr lang="en-GB" sz="900" dirty="0" err="1"/>
              <a:t>W.H</a:t>
            </a:r>
            <a:r>
              <a:rPr lang="en-GB" sz="900" dirty="0"/>
              <a:t>., Gruber, T., Lu, V.N., Paluch, S. and Martins, A. (2018) ‘Brave new world: service robots in the frontline’, </a:t>
            </a:r>
            <a:r>
              <a:rPr lang="en-GB" sz="900" i="1" dirty="0"/>
              <a:t>Journal of Service Management</a:t>
            </a:r>
            <a:r>
              <a:rPr lang="en-GB" sz="900" dirty="0"/>
              <a:t>, 29(5), pp. 907–931.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C7D2A8-84EF-69E9-C9B1-206D5CBB8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77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23FF6-E61F-3AF1-6709-8CBECB8DD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293849"/>
            <a:ext cx="7202558" cy="11786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r>
              <a:rPr lang="en-US" sz="4000" dirty="0"/>
              <a:t>?</a:t>
            </a:r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FFADECCE-9843-FC73-963A-9788C2ECD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034" b="25652"/>
          <a:stretch>
            <a:fillRect/>
          </a:stretch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34F216-AF6C-622C-24EE-70189BD6B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8612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1056</Words>
  <Application>Microsoft Office PowerPoint</Application>
  <PresentationFormat>Widescreen</PresentationFormat>
  <Paragraphs>80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Neue Haas Grotesk Text Pro</vt:lpstr>
      <vt:lpstr>Times New Roman</vt:lpstr>
      <vt:lpstr>VanillaVTI</vt:lpstr>
      <vt:lpstr>Chatbots for Customer Service in Hotels</vt:lpstr>
      <vt:lpstr>Declaration</vt:lpstr>
      <vt:lpstr>Introduction to the Theme</vt:lpstr>
      <vt:lpstr>Key Concepts &amp; Theoretical Frameworks</vt:lpstr>
      <vt:lpstr>Methodology</vt:lpstr>
      <vt:lpstr>PEST Analysis – Political &amp; Economic</vt:lpstr>
      <vt:lpstr>PEST Analysis – Social &amp; Technological</vt:lpstr>
      <vt:lpstr>Conclusion</vt:lpstr>
      <vt:lpstr>Recommendations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Constantin-Bogdan Rusu</dc:creator>
  <cp:lastModifiedBy>sonia badulescu</cp:lastModifiedBy>
  <cp:revision>7</cp:revision>
  <dcterms:created xsi:type="dcterms:W3CDTF">2025-06-02T14:55:55Z</dcterms:created>
  <dcterms:modified xsi:type="dcterms:W3CDTF">2025-06-08T22:16:29Z</dcterms:modified>
</cp:coreProperties>
</file>