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5" r:id="rId5"/>
  </p:sldMasterIdLst>
  <p:notesMasterIdLst>
    <p:notesMasterId r:id="rId19"/>
  </p:notesMasterIdLst>
  <p:sldIdLst>
    <p:sldId id="351" r:id="rId6"/>
    <p:sldId id="301" r:id="rId7"/>
    <p:sldId id="352" r:id="rId8"/>
    <p:sldId id="259" r:id="rId9"/>
    <p:sldId id="260" r:id="rId10"/>
    <p:sldId id="261" r:id="rId11"/>
    <p:sldId id="268" r:id="rId12"/>
    <p:sldId id="269" r:id="rId13"/>
    <p:sldId id="270" r:id="rId14"/>
    <p:sldId id="353" r:id="rId15"/>
    <p:sldId id="271" r:id="rId16"/>
    <p:sldId id="272"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7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0B6B0C-CA24-4BD4-8343-DE6E78270CA5}" type="datetimeFigureOut">
              <a:rPr lang="en-GB" smtClean="0"/>
              <a:t>23/05/2023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8C84E-4852-463C-AF8A-84622F39F648}" type="slidenum">
              <a:rPr lang="en-GB" smtClean="0"/>
              <a:t>‹#›</a:t>
            </a:fld>
            <a:endParaRPr lang="en-GB"/>
          </a:p>
        </p:txBody>
      </p:sp>
    </p:spTree>
    <p:extLst>
      <p:ext uri="{BB962C8B-B14F-4D97-AF65-F5344CB8AC3E}">
        <p14:creationId xmlns:p14="http://schemas.microsoft.com/office/powerpoint/2010/main" val="2982029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52695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5</a:t>
            </a:fld>
            <a:endParaRPr lang="en-GB"/>
          </a:p>
        </p:txBody>
      </p:sp>
    </p:spTree>
    <p:extLst>
      <p:ext uri="{BB962C8B-B14F-4D97-AF65-F5344CB8AC3E}">
        <p14:creationId xmlns:p14="http://schemas.microsoft.com/office/powerpoint/2010/main" val="3449546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6</a:t>
            </a:fld>
            <a:endParaRPr lang="en-GB"/>
          </a:p>
        </p:txBody>
      </p:sp>
    </p:spTree>
    <p:extLst>
      <p:ext uri="{BB962C8B-B14F-4D97-AF65-F5344CB8AC3E}">
        <p14:creationId xmlns:p14="http://schemas.microsoft.com/office/powerpoint/2010/main" val="2671816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8</a:t>
            </a:fld>
            <a:endParaRPr lang="en-GB"/>
          </a:p>
        </p:txBody>
      </p:sp>
    </p:spTree>
    <p:extLst>
      <p:ext uri="{BB962C8B-B14F-4D97-AF65-F5344CB8AC3E}">
        <p14:creationId xmlns:p14="http://schemas.microsoft.com/office/powerpoint/2010/main" val="326735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9</a:t>
            </a:fld>
            <a:endParaRPr lang="en-GB"/>
          </a:p>
        </p:txBody>
      </p:sp>
    </p:spTree>
    <p:extLst>
      <p:ext uri="{BB962C8B-B14F-4D97-AF65-F5344CB8AC3E}">
        <p14:creationId xmlns:p14="http://schemas.microsoft.com/office/powerpoint/2010/main" val="3111518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10</a:t>
            </a:fld>
            <a:endParaRPr lang="en-GB"/>
          </a:p>
        </p:txBody>
      </p:sp>
    </p:spTree>
    <p:extLst>
      <p:ext uri="{BB962C8B-B14F-4D97-AF65-F5344CB8AC3E}">
        <p14:creationId xmlns:p14="http://schemas.microsoft.com/office/powerpoint/2010/main" val="2354163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6FC4F0-4312-4340-AD81-5B928AA4100A}" type="slidenum">
              <a:rPr lang="en-GB" smtClean="0"/>
              <a:t>11</a:t>
            </a:fld>
            <a:endParaRPr lang="en-GB"/>
          </a:p>
        </p:txBody>
      </p:sp>
    </p:spTree>
    <p:extLst>
      <p:ext uri="{BB962C8B-B14F-4D97-AF65-F5344CB8AC3E}">
        <p14:creationId xmlns:p14="http://schemas.microsoft.com/office/powerpoint/2010/main" val="1017746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051296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34199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94324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02613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04826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36462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0257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85427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70240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094264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076513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3" y="1516015"/>
            <a:ext cx="5173716"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0119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838200" y="365129"/>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838200" y="6356357"/>
            <a:ext cx="2743200" cy="365125"/>
          </a:xfrm>
          <a:prstGeom prst="rect">
            <a:avLst/>
          </a:prstGeom>
        </p:spPr>
        <p:txBody>
          <a:bodyPr/>
          <a:lstStyle/>
          <a:p>
            <a:fld id="{9C64F3F4-CE19-49F8-9EF4-FF4EE52031C2}" type="datetimeFigureOut">
              <a:rPr lang="en-GB" smtClean="0"/>
              <a:t>23/05/2023</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4038600" y="6356357"/>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8610600" y="6356357"/>
            <a:ext cx="27432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11348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524000" y="1122363"/>
            <a:ext cx="9144000" cy="2387600"/>
          </a:xfrm>
        </p:spPr>
        <p:txBody>
          <a:bodyPr anchor="b"/>
          <a:lstStyle>
            <a:lvl1pPr algn="ctr">
              <a:defRPr sz="2531"/>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524000" y="3602038"/>
            <a:ext cx="9144000" cy="1655762"/>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23/05/2023</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466202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23/05/2023</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911811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90"/>
            <a:ext cx="10363200" cy="1362075"/>
          </a:xfrm>
        </p:spPr>
        <p:txBody>
          <a:bodyPr anchor="t"/>
          <a:lstStyle>
            <a:lvl1pPr algn="l">
              <a:defRPr sz="2250" b="1" cap="all"/>
            </a:lvl1pPr>
          </a:lstStyle>
          <a:p>
            <a:r>
              <a:rPr lang="en-US"/>
              <a:t>Click to edit Master title style</a:t>
            </a:r>
            <a:endParaRPr lang="en-GB"/>
          </a:p>
        </p:txBody>
      </p:sp>
      <p:sp>
        <p:nvSpPr>
          <p:cNvPr id="3" name="Text Placeholder 2"/>
          <p:cNvSpPr>
            <a:spLocks noGrp="1"/>
          </p:cNvSpPr>
          <p:nvPr>
            <p:ph type="body" idx="1"/>
          </p:nvPr>
        </p:nvSpPr>
        <p:spPr>
          <a:xfrm>
            <a:off x="911424" y="2492903"/>
            <a:ext cx="10363200" cy="1500187"/>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23/05/2023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89564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0554" y="103188"/>
            <a:ext cx="10991849"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fld id="{9C64F3F4-CE19-49F8-9EF4-FF4EE52031C2}" type="datetimeFigureOut">
              <a:rPr lang="en-GB" smtClean="0"/>
              <a:pPr/>
              <a:t>23/05/2023</a:t>
            </a:fld>
            <a:endParaRPr lang="en-GB" dirty="0"/>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287683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5/23/2023</a:t>
            </a:fld>
            <a:endParaRPr lang="en-US"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dirty="0"/>
          </a:p>
        </p:txBody>
      </p:sp>
      <p:pic>
        <p:nvPicPr>
          <p:cNvPr id="7" name="Picture 6" descr="A picture containing text, sky, outdoor, sign&#10;&#10;Description automatically generated">
            <a:extLst>
              <a:ext uri="{FF2B5EF4-FFF2-40B4-BE49-F238E27FC236}">
                <a16:creationId xmlns:a16="http://schemas.microsoft.com/office/drawing/2014/main" id="{E6625B1C-8207-489C-A363-42AF003D0C64}"/>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4112162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69688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1814276" y="2320054"/>
            <a:ext cx="4098845" cy="2394823"/>
          </a:xfrm>
        </p:spPr>
        <p:txBody>
          <a:bodyPr>
            <a:noAutofit/>
          </a:bodyPr>
          <a:lstStyle/>
          <a:p>
            <a:pPr eaLnBrk="1" hangingPunct="1">
              <a:defRPr/>
            </a:pPr>
            <a:r>
              <a:rPr lang="en-GB" sz="1800" dirty="0">
                <a:ea typeface="Calibri" panose="020F0502020204030204" pitchFamily="34" charset="0"/>
              </a:rPr>
              <a:t>CertHE Applied Leadership and Management in the Workplace </a:t>
            </a:r>
            <a:br>
              <a:rPr lang="en-GB" sz="1800" b="1" dirty="0">
                <a:ea typeface="Calibri" panose="020F0502020204030204" pitchFamily="34" charset="0"/>
              </a:rPr>
            </a:br>
            <a:br>
              <a:rPr lang="en-GB" altLang="en-US" sz="1800" dirty="0"/>
            </a:br>
            <a:br>
              <a:rPr lang="en-GB" altLang="en-US" sz="1800" dirty="0"/>
            </a:br>
            <a:r>
              <a:rPr lang="en-GB" altLang="en-US" sz="1800" dirty="0"/>
              <a:t>Module: BMSK4012 </a:t>
            </a:r>
            <a:br>
              <a:rPr lang="en-GB" altLang="en-US" sz="1800" dirty="0"/>
            </a:br>
            <a:r>
              <a:rPr lang="en-GB" sz="1800" dirty="0"/>
              <a:t>Enterprise and </a:t>
            </a:r>
            <a:r>
              <a:rPr lang="en-GB" sz="1800" dirty="0" err="1"/>
              <a:t>Intrapreneuership</a:t>
            </a:r>
            <a:br>
              <a:rPr lang="en-GB" sz="1800" dirty="0"/>
            </a:br>
            <a:br>
              <a:rPr lang="en-GB" sz="1800" dirty="0"/>
            </a:br>
            <a:br>
              <a:rPr lang="en-GB" sz="1800" b="1" dirty="0"/>
            </a:br>
            <a:endParaRPr lang="en-GB" altLang="en-US" sz="18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2667000" y="3904587"/>
            <a:ext cx="6858000" cy="1086844"/>
          </a:xfrm>
        </p:spPr>
        <p:txBody>
          <a:bodyPr/>
          <a:lstStyle/>
          <a:p>
            <a:r>
              <a:rPr lang="en-GB" sz="3300" dirty="0">
                <a:solidFill>
                  <a:srgbClr val="FFFFFF"/>
                </a:solidFill>
                <a:latin typeface="Calibri Light" panose="020F0302020204030204" pitchFamily="34" charset="0"/>
              </a:rPr>
              <a:t>Blended Learning </a:t>
            </a:r>
            <a:r>
              <a:rPr lang="en-GB" sz="3300" dirty="0">
                <a:solidFill>
                  <a:srgbClr val="000000"/>
                </a:solidFill>
                <a:latin typeface="Calibri Light" panose="020F0302020204030204" pitchFamily="34" charset="0"/>
              </a:rPr>
              <a:t>​</a:t>
            </a:r>
            <a:br>
              <a:rPr lang="en-GB" sz="3300" dirty="0">
                <a:solidFill>
                  <a:srgbClr val="000000"/>
                </a:solidFill>
                <a:latin typeface="Calibri Light" panose="020F0302020204030204" pitchFamily="34" charset="0"/>
              </a:rPr>
            </a:br>
            <a:r>
              <a:rPr lang="en-GB" sz="3300" dirty="0">
                <a:solidFill>
                  <a:srgbClr val="FFFFFF"/>
                </a:solidFill>
                <a:latin typeface="Calibri Light" panose="020F0302020204030204" pitchFamily="34" charset="0"/>
              </a:rPr>
              <a:t>Session 1</a:t>
            </a:r>
            <a:r>
              <a:rPr lang="en-GB" sz="3300" dirty="0">
                <a:solidFill>
                  <a:srgbClr val="000000"/>
                </a:solidFill>
                <a:latin typeface="Calibri Light" panose="020F0302020204030204" pitchFamily="34" charset="0"/>
              </a:rPr>
              <a:t> </a:t>
            </a:r>
            <a:endParaRPr lang="en-GB" sz="33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2FC4176-547A-495B-B058-4A7B2C87337A}"/>
              </a:ext>
            </a:extLst>
          </p:cNvPr>
          <p:cNvSpPr>
            <a:spLocks noGrp="1"/>
          </p:cNvSpPr>
          <p:nvPr>
            <p:ph type="title"/>
          </p:nvPr>
        </p:nvSpPr>
        <p:spPr>
          <a:xfrm>
            <a:off x="1049452" y="575668"/>
            <a:ext cx="5903119" cy="857250"/>
          </a:xfrm>
        </p:spPr>
        <p:txBody>
          <a:bodyPr/>
          <a:lstStyle/>
          <a:p>
            <a:pPr algn="l">
              <a:defRPr/>
            </a:pPr>
            <a:r>
              <a:rPr lang="en-GB" altLang="en-US" sz="3600" b="1" dirty="0">
                <a:latin typeface="Arial" panose="020B0604020202020204" pitchFamily="34" charset="0"/>
                <a:cs typeface="Arial" panose="020B0604020202020204" pitchFamily="34" charset="0"/>
              </a:rPr>
              <a:t>Today’s Session</a:t>
            </a:r>
          </a:p>
        </p:txBody>
      </p:sp>
      <p:sp>
        <p:nvSpPr>
          <p:cNvPr id="3" name="Content Placeholder 2">
            <a:extLst>
              <a:ext uri="{FF2B5EF4-FFF2-40B4-BE49-F238E27FC236}">
                <a16:creationId xmlns:a16="http://schemas.microsoft.com/office/drawing/2014/main" id="{B57A261F-CA3E-435C-A4C3-0889DCABF62C}"/>
              </a:ext>
            </a:extLst>
          </p:cNvPr>
          <p:cNvSpPr>
            <a:spLocks noGrp="1"/>
          </p:cNvSpPr>
          <p:nvPr>
            <p:ph idx="1"/>
          </p:nvPr>
        </p:nvSpPr>
        <p:spPr>
          <a:xfrm>
            <a:off x="2166068" y="2127775"/>
            <a:ext cx="8229600" cy="2885290"/>
          </a:xfrm>
        </p:spPr>
        <p:txBody>
          <a:bodyPr/>
          <a:lstStyle/>
          <a:p>
            <a:pPr marL="0" indent="0">
              <a:buNone/>
            </a:pPr>
            <a:endParaRPr lang="en-GB" altLang="en-US" sz="675" dirty="0">
              <a:latin typeface="Arial" charset="0"/>
              <a:cs typeface="Arial" charset="0"/>
            </a:endParaRPr>
          </a:p>
          <a:p>
            <a:pPr marL="0" indent="0">
              <a:buNone/>
            </a:pPr>
            <a:endParaRPr lang="en-GB" dirty="0"/>
          </a:p>
        </p:txBody>
      </p:sp>
      <p:sp>
        <p:nvSpPr>
          <p:cNvPr id="4" name="Slide Number Placeholder 3"/>
          <p:cNvSpPr>
            <a:spLocks noGrp="1"/>
          </p:cNvSpPr>
          <p:nvPr>
            <p:ph type="sldNum" sz="quarter" idx="12"/>
          </p:nvPr>
        </p:nvSpPr>
        <p:spPr/>
        <p:txBody>
          <a:bodyPr/>
          <a:lstStyle/>
          <a:p>
            <a:pPr defTabSz="685800">
              <a:defRPr/>
            </a:pPr>
            <a:fld id="{581D90C9-E443-40DD-8DAC-A5E71C3FC66B}" type="slidenum">
              <a:rPr lang="en-GB" sz="1350">
                <a:solidFill>
                  <a:prstClr val="black">
                    <a:tint val="75000"/>
                  </a:prstClr>
                </a:solidFill>
                <a:latin typeface="Calibri"/>
              </a:rPr>
              <a:pPr defTabSz="685800">
                <a:defRPr/>
              </a:pPr>
              <a:t>3</a:t>
            </a:fld>
            <a:endParaRPr lang="en-GB" sz="1350" dirty="0">
              <a:solidFill>
                <a:prstClr val="black">
                  <a:tint val="75000"/>
                </a:prstClr>
              </a:solidFill>
              <a:latin typeface="Calibri"/>
            </a:endParaRPr>
          </a:p>
        </p:txBody>
      </p:sp>
      <p:sp>
        <p:nvSpPr>
          <p:cNvPr id="2" name="TextBox 1">
            <a:extLst>
              <a:ext uri="{FF2B5EF4-FFF2-40B4-BE49-F238E27FC236}">
                <a16:creationId xmlns:a16="http://schemas.microsoft.com/office/drawing/2014/main" id="{F4A28F31-3D39-E0A4-AF11-E09CDB759E13}"/>
              </a:ext>
            </a:extLst>
          </p:cNvPr>
          <p:cNvSpPr txBox="1"/>
          <p:nvPr/>
        </p:nvSpPr>
        <p:spPr>
          <a:xfrm>
            <a:off x="1049452" y="1758443"/>
            <a:ext cx="4591050" cy="523220"/>
          </a:xfrm>
          <a:prstGeom prst="rect">
            <a:avLst/>
          </a:prstGeom>
          <a:noFill/>
        </p:spPr>
        <p:txBody>
          <a:bodyPr wrap="square" rtlCol="0">
            <a:spAutoFit/>
          </a:bodyPr>
          <a:lstStyle/>
          <a:p>
            <a:r>
              <a:rPr lang="en-GB" sz="2800" dirty="0"/>
              <a:t>Assignment Guide</a:t>
            </a:r>
          </a:p>
        </p:txBody>
      </p:sp>
    </p:spTree>
    <p:extLst>
      <p:ext uri="{BB962C8B-B14F-4D97-AF65-F5344CB8AC3E}">
        <p14:creationId xmlns:p14="http://schemas.microsoft.com/office/powerpoint/2010/main" val="3039284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sz="3600" b="1" dirty="0">
                <a:latin typeface="+mn-lt"/>
              </a:rPr>
              <a:t>Aim of Module</a:t>
            </a:r>
          </a:p>
        </p:txBody>
      </p:sp>
      <p:sp>
        <p:nvSpPr>
          <p:cNvPr id="4" name="Content Placeholder 3"/>
          <p:cNvSpPr>
            <a:spLocks noGrp="1"/>
          </p:cNvSpPr>
          <p:nvPr>
            <p:ph idx="1"/>
          </p:nvPr>
        </p:nvSpPr>
        <p:spPr/>
        <p:txBody>
          <a:bodyPr>
            <a:normAutofit/>
          </a:bodyPr>
          <a:lstStyle/>
          <a:p>
            <a:r>
              <a:rPr lang="en-GB" sz="2800" dirty="0"/>
              <a:t>To develop students’ awareness of self-employment and the skills required to set up a successful business</a:t>
            </a:r>
          </a:p>
        </p:txBody>
      </p:sp>
    </p:spTree>
    <p:extLst>
      <p:ext uri="{BB962C8B-B14F-4D97-AF65-F5344CB8AC3E}">
        <p14:creationId xmlns:p14="http://schemas.microsoft.com/office/powerpoint/2010/main" val="648201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b="1" dirty="0">
                <a:latin typeface="Arial" panose="020B0604020202020204" pitchFamily="34" charset="0"/>
                <a:cs typeface="Arial" panose="020B0604020202020204" pitchFamily="34" charset="0"/>
              </a:rPr>
              <a:t>Objectives</a:t>
            </a:r>
          </a:p>
        </p:txBody>
      </p:sp>
      <p:sp>
        <p:nvSpPr>
          <p:cNvPr id="4" name="Content Placeholder 3"/>
          <p:cNvSpPr>
            <a:spLocks noGrp="1"/>
          </p:cNvSpPr>
          <p:nvPr>
            <p:ph idx="1"/>
          </p:nvPr>
        </p:nvSpPr>
        <p:spPr>
          <a:xfrm>
            <a:off x="838200" y="1489067"/>
            <a:ext cx="10515600" cy="4351338"/>
          </a:xfrm>
        </p:spPr>
        <p:txBody>
          <a:bodyPr>
            <a:normAutofit/>
          </a:bodyPr>
          <a:lstStyle/>
          <a:p>
            <a:pPr marL="457200" indent="-457200">
              <a:buFont typeface="+mj-lt"/>
              <a:buAutoNum type="arabicPeriod"/>
            </a:pPr>
            <a:r>
              <a:rPr lang="en-GB" sz="2800" dirty="0">
                <a:latin typeface="Arial" panose="020B0604020202020204" pitchFamily="34" charset="0"/>
                <a:cs typeface="Arial" panose="020B0604020202020204" pitchFamily="34" charset="0"/>
              </a:rPr>
              <a:t>Identify a personal skill-set and knowledge relevant to the project;</a:t>
            </a:r>
          </a:p>
          <a:p>
            <a:pPr marL="457200" indent="-457200">
              <a:buFont typeface="+mj-lt"/>
              <a:buAutoNum type="arabicPeriod"/>
            </a:pPr>
            <a:r>
              <a:rPr lang="en-GB" sz="2800" dirty="0">
                <a:latin typeface="Arial" panose="020B0604020202020204" pitchFamily="34" charset="0"/>
                <a:cs typeface="Arial" panose="020B0604020202020204" pitchFamily="34" charset="0"/>
              </a:rPr>
              <a:t>Demonstrate awareness of concepts linked to enterprise, intrapreneurship and entrepreneurship within the context of the project;</a:t>
            </a:r>
          </a:p>
          <a:p>
            <a:pPr marL="457200" indent="-457200">
              <a:buFont typeface="+mj-lt"/>
              <a:buAutoNum type="arabicPeriod"/>
            </a:pPr>
            <a:r>
              <a:rPr lang="en-GB" sz="2800" dirty="0">
                <a:latin typeface="Arial" panose="020B0604020202020204" pitchFamily="34" charset="0"/>
                <a:cs typeface="Arial" panose="020B0604020202020204" pitchFamily="34" charset="0"/>
              </a:rPr>
              <a:t>Demonstrate  a range of employment skills in the completion of the project;</a:t>
            </a:r>
          </a:p>
          <a:p>
            <a:pPr marL="457200" indent="-457200">
              <a:buFont typeface="+mj-lt"/>
              <a:buAutoNum type="arabicPeriod"/>
            </a:pPr>
            <a:r>
              <a:rPr lang="en-GB" sz="2800" dirty="0">
                <a:latin typeface="Arial" panose="020B0604020202020204" pitchFamily="34" charset="0"/>
                <a:cs typeface="Arial" panose="020B0604020202020204" pitchFamily="34" charset="0"/>
              </a:rPr>
              <a:t>Organise their knowledge and learning through use of a range of information resources and present their work at the appropriate level.</a:t>
            </a:r>
          </a:p>
          <a:p>
            <a:endParaRPr lang="en-GB" dirty="0"/>
          </a:p>
        </p:txBody>
      </p:sp>
      <p:sp>
        <p:nvSpPr>
          <p:cNvPr id="3" name="Text Placeholder 2"/>
          <p:cNvSpPr>
            <a:spLocks noGrp="1"/>
          </p:cNvSpPr>
          <p:nvPr>
            <p:ph type="body" idx="4294967295"/>
          </p:nvPr>
        </p:nvSpPr>
        <p:spPr>
          <a:xfrm>
            <a:off x="838200" y="1017595"/>
            <a:ext cx="9544050" cy="639763"/>
          </a:xfrm>
          <a:prstGeom prst="rect">
            <a:avLst/>
          </a:prstGeom>
        </p:spPr>
        <p:txBody>
          <a:bodyPr>
            <a:noAutofit/>
          </a:bodyPr>
          <a:lstStyle/>
          <a:p>
            <a:pPr marL="0" indent="0">
              <a:buNone/>
            </a:pPr>
            <a:r>
              <a:rPr lang="en-GB" sz="2800" dirty="0">
                <a:latin typeface="Arial" panose="020B0604020202020204" pitchFamily="34" charset="0"/>
                <a:cs typeface="Arial" panose="020B0604020202020204" pitchFamily="34" charset="0"/>
              </a:rPr>
              <a:t>By the end of this module students should be able to:</a:t>
            </a:r>
          </a:p>
        </p:txBody>
      </p:sp>
    </p:spTree>
    <p:extLst>
      <p:ext uri="{BB962C8B-B14F-4D97-AF65-F5344CB8AC3E}">
        <p14:creationId xmlns:p14="http://schemas.microsoft.com/office/powerpoint/2010/main" val="890292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2316162"/>
            <a:ext cx="10515600" cy="4351338"/>
          </a:xfrm>
        </p:spPr>
        <p:txBody>
          <a:bodyPr>
            <a:normAutofit/>
          </a:bodyPr>
          <a:lstStyle/>
          <a:p>
            <a:pPr lvl="0"/>
            <a:r>
              <a:rPr lang="en-GB" sz="2800" dirty="0"/>
              <a:t>You are required to create a business plan on a topic agreed with your tutor.</a:t>
            </a:r>
          </a:p>
          <a:p>
            <a:pPr marL="0" lvl="0" indent="0">
              <a:buNone/>
            </a:pPr>
            <a:endParaRPr lang="en-GB" sz="2800" dirty="0"/>
          </a:p>
          <a:p>
            <a:pPr lvl="0"/>
            <a:r>
              <a:rPr lang="en-GB" sz="2800" dirty="0"/>
              <a:t>You are then required to submit your individual business plan on Turnitin by the date on your delivery schedule</a:t>
            </a:r>
          </a:p>
          <a:p>
            <a:pPr marL="0" indent="0">
              <a:buNone/>
            </a:pPr>
            <a:endParaRPr lang="en-GB" dirty="0"/>
          </a:p>
        </p:txBody>
      </p:sp>
      <p:sp>
        <p:nvSpPr>
          <p:cNvPr id="3" name="Text Placeholder 2"/>
          <p:cNvSpPr>
            <a:spLocks noGrp="1"/>
          </p:cNvSpPr>
          <p:nvPr>
            <p:ph type="body" idx="4294967295"/>
          </p:nvPr>
        </p:nvSpPr>
        <p:spPr>
          <a:xfrm>
            <a:off x="838200" y="361156"/>
            <a:ext cx="7896225" cy="639762"/>
          </a:xfrm>
          <a:prstGeom prst="rect">
            <a:avLst/>
          </a:prstGeom>
        </p:spPr>
        <p:txBody>
          <a:bodyPr>
            <a:noAutofit/>
          </a:bodyPr>
          <a:lstStyle/>
          <a:p>
            <a:pPr marL="0" indent="0">
              <a:buNone/>
            </a:pPr>
            <a:r>
              <a:rPr lang="en-GB" sz="3600" b="1" dirty="0"/>
              <a:t>Assignment</a:t>
            </a:r>
          </a:p>
          <a:p>
            <a:pPr marL="0" indent="0">
              <a:buNone/>
            </a:pPr>
            <a:endParaRPr lang="en-GB" sz="2800" b="0" dirty="0"/>
          </a:p>
          <a:p>
            <a:pPr marL="0" indent="0">
              <a:buNone/>
            </a:pPr>
            <a:r>
              <a:rPr lang="en-GB" sz="2800" b="1" dirty="0"/>
              <a:t>Business Plan </a:t>
            </a:r>
          </a:p>
        </p:txBody>
      </p:sp>
    </p:spTree>
    <p:extLst>
      <p:ext uri="{BB962C8B-B14F-4D97-AF65-F5344CB8AC3E}">
        <p14:creationId xmlns:p14="http://schemas.microsoft.com/office/powerpoint/2010/main" val="1856653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b="1" dirty="0">
                <a:latin typeface="+mn-lt"/>
              </a:rPr>
              <a:t>Your Business Plan MUST contain the following: </a:t>
            </a:r>
          </a:p>
        </p:txBody>
      </p:sp>
      <p:sp>
        <p:nvSpPr>
          <p:cNvPr id="3" name="Content Placeholder 2"/>
          <p:cNvSpPr>
            <a:spLocks noGrp="1"/>
          </p:cNvSpPr>
          <p:nvPr>
            <p:ph idx="1"/>
          </p:nvPr>
        </p:nvSpPr>
        <p:spPr/>
        <p:txBody>
          <a:bodyPr>
            <a:normAutofit/>
          </a:bodyPr>
          <a:lstStyle/>
          <a:p>
            <a:pPr lvl="0"/>
            <a:r>
              <a:rPr lang="en-GB" sz="2800" b="1" dirty="0"/>
              <a:t>Executive Summary</a:t>
            </a:r>
            <a:r>
              <a:rPr lang="en-GB" sz="2800" dirty="0"/>
              <a:t> – should be approx. half a page in length, short and to the point. </a:t>
            </a:r>
            <a:r>
              <a:rPr lang="en-GB" sz="2800" i="1" dirty="0"/>
              <a:t>Who are you?</a:t>
            </a:r>
            <a:r>
              <a:rPr lang="en-GB" sz="2800" dirty="0"/>
              <a:t> </a:t>
            </a:r>
            <a:r>
              <a:rPr lang="en-GB" sz="2800" i="1" dirty="0"/>
              <a:t>What is your Business Plan about?</a:t>
            </a:r>
            <a:r>
              <a:rPr lang="en-GB" sz="2800" dirty="0"/>
              <a:t> </a:t>
            </a:r>
          </a:p>
          <a:p>
            <a:pPr lvl="0"/>
            <a:r>
              <a:rPr lang="en-GB" sz="2800" b="1" dirty="0"/>
              <a:t>SMART Objectives</a:t>
            </a:r>
            <a:r>
              <a:rPr lang="en-GB" sz="2800" dirty="0"/>
              <a:t> – 3 or 4 maximum – simple, one sentence objectives. Broad figures used in your objectives (X amount sold by Y timescale) need to tally with your cash flow forecast. </a:t>
            </a:r>
          </a:p>
        </p:txBody>
      </p:sp>
    </p:spTree>
    <p:extLst>
      <p:ext uri="{BB962C8B-B14F-4D97-AF65-F5344CB8AC3E}">
        <p14:creationId xmlns:p14="http://schemas.microsoft.com/office/powerpoint/2010/main" val="3560030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5925"/>
            <a:ext cx="10515600" cy="4351338"/>
          </a:xfrm>
        </p:spPr>
        <p:txBody>
          <a:bodyPr>
            <a:normAutofit fontScale="92500" lnSpcReduction="10000"/>
          </a:bodyPr>
          <a:lstStyle/>
          <a:p>
            <a:pPr marL="0" indent="0">
              <a:buNone/>
            </a:pPr>
            <a:r>
              <a:rPr lang="en-GB" sz="3600" b="1" dirty="0"/>
              <a:t>Financial Projections</a:t>
            </a:r>
          </a:p>
          <a:p>
            <a:pPr marL="0" indent="0">
              <a:buNone/>
            </a:pPr>
            <a:endParaRPr lang="en-GB" dirty="0"/>
          </a:p>
          <a:p>
            <a:pPr lvl="1"/>
            <a:r>
              <a:rPr lang="en-GB" sz="2800" dirty="0"/>
              <a:t>Give realistic figures for your projections – turnover, cash flow, profit and loss (monthly over a 12-month period is usual)</a:t>
            </a:r>
          </a:p>
          <a:p>
            <a:pPr lvl="1"/>
            <a:r>
              <a:rPr lang="en-GB" sz="2800" dirty="0"/>
              <a:t>Financial aspects to focus on - may vary slightly depending on your business.</a:t>
            </a:r>
          </a:p>
          <a:p>
            <a:pPr lvl="2"/>
            <a:r>
              <a:rPr lang="en-GB" sz="2800" dirty="0"/>
              <a:t>How many customers or products sold do you need to break even?</a:t>
            </a:r>
          </a:p>
          <a:p>
            <a:pPr lvl="2"/>
            <a:r>
              <a:rPr lang="en-GB" sz="2800" dirty="0"/>
              <a:t>What is the ideal number of customers/products sold you need to make a comfortable living?</a:t>
            </a:r>
          </a:p>
          <a:p>
            <a:pPr lvl="2"/>
            <a:r>
              <a:rPr lang="en-GB" sz="2800" dirty="0"/>
              <a:t>What is the maximum number you can accommodate per session/for size of establishment/per day/week etc.?</a:t>
            </a:r>
          </a:p>
          <a:p>
            <a:pPr lvl="2"/>
            <a:r>
              <a:rPr lang="en-GB" sz="2800" dirty="0"/>
              <a:t>How much profit do you need to make for the business to be sustainable?</a:t>
            </a:r>
          </a:p>
          <a:p>
            <a:endParaRPr lang="en-GB" dirty="0"/>
          </a:p>
        </p:txBody>
      </p:sp>
    </p:spTree>
    <p:extLst>
      <p:ext uri="{BB962C8B-B14F-4D97-AF65-F5344CB8AC3E}">
        <p14:creationId xmlns:p14="http://schemas.microsoft.com/office/powerpoint/2010/main" val="290916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99FB9-444F-5658-B643-CDC2807DCF31}"/>
              </a:ext>
            </a:extLst>
          </p:cNvPr>
          <p:cNvSpPr>
            <a:spLocks noGrp="1"/>
          </p:cNvSpPr>
          <p:nvPr>
            <p:ph type="title"/>
          </p:nvPr>
        </p:nvSpPr>
        <p:spPr/>
        <p:txBody>
          <a:bodyPr/>
          <a:lstStyle/>
          <a:p>
            <a:r>
              <a:rPr lang="en-GB" sz="3600" b="1" dirty="0">
                <a:latin typeface="+mn-lt"/>
              </a:rPr>
              <a:t>Marketing</a:t>
            </a:r>
          </a:p>
        </p:txBody>
      </p:sp>
      <p:sp>
        <p:nvSpPr>
          <p:cNvPr id="3" name="Content Placeholder 2"/>
          <p:cNvSpPr>
            <a:spLocks noGrp="1"/>
          </p:cNvSpPr>
          <p:nvPr>
            <p:ph idx="1"/>
          </p:nvPr>
        </p:nvSpPr>
        <p:spPr>
          <a:xfrm>
            <a:off x="838200" y="1027910"/>
            <a:ext cx="10515600" cy="4351338"/>
          </a:xfrm>
        </p:spPr>
        <p:txBody>
          <a:bodyPr>
            <a:noAutofit/>
          </a:bodyPr>
          <a:lstStyle/>
          <a:p>
            <a:pPr marL="0" indent="0">
              <a:buNone/>
            </a:pPr>
            <a:r>
              <a:rPr lang="en-GB" sz="2800" dirty="0"/>
              <a:t>  What is your specific market segment?</a:t>
            </a:r>
          </a:p>
          <a:p>
            <a:pPr marL="0" indent="0">
              <a:buNone/>
            </a:pPr>
            <a:endParaRPr lang="en-GB" sz="2800" dirty="0"/>
          </a:p>
          <a:p>
            <a:pPr lvl="1"/>
            <a:r>
              <a:rPr lang="en-GB" sz="2800" dirty="0"/>
              <a:t>Who, what, where are you targeting?</a:t>
            </a:r>
          </a:p>
          <a:p>
            <a:pPr lvl="1"/>
            <a:r>
              <a:rPr lang="en-GB" sz="2800" i="1" dirty="0"/>
              <a:t>If you hope to appeal to a large market segment, focus initially on the largest sub-section of your market and target them first. You can broaden your marketing once you are underway and will also have word of mouth to help you increase your market share</a:t>
            </a:r>
            <a:endParaRPr lang="en-GB" sz="2800" dirty="0"/>
          </a:p>
          <a:p>
            <a:pPr marL="192881" lvl="1" indent="0">
              <a:buNone/>
            </a:pPr>
            <a:r>
              <a:rPr lang="en-GB" sz="2800" i="1" dirty="0"/>
              <a:t> </a:t>
            </a:r>
          </a:p>
        </p:txBody>
      </p:sp>
    </p:spTree>
    <p:extLst>
      <p:ext uri="{BB962C8B-B14F-4D97-AF65-F5344CB8AC3E}">
        <p14:creationId xmlns:p14="http://schemas.microsoft.com/office/powerpoint/2010/main" val="3735978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99FB9-444F-5658-B643-CDC2807DCF31}"/>
              </a:ext>
            </a:extLst>
          </p:cNvPr>
          <p:cNvSpPr>
            <a:spLocks noGrp="1"/>
          </p:cNvSpPr>
          <p:nvPr>
            <p:ph type="title"/>
          </p:nvPr>
        </p:nvSpPr>
        <p:spPr/>
        <p:txBody>
          <a:bodyPr/>
          <a:lstStyle/>
          <a:p>
            <a:r>
              <a:rPr lang="en-GB" sz="3600" b="1" dirty="0">
                <a:latin typeface="+mn-lt"/>
              </a:rPr>
              <a:t>Marketing</a:t>
            </a:r>
          </a:p>
        </p:txBody>
      </p:sp>
      <p:sp>
        <p:nvSpPr>
          <p:cNvPr id="3" name="Content Placeholder 2"/>
          <p:cNvSpPr>
            <a:spLocks noGrp="1"/>
          </p:cNvSpPr>
          <p:nvPr>
            <p:ph idx="1"/>
          </p:nvPr>
        </p:nvSpPr>
        <p:spPr>
          <a:xfrm>
            <a:off x="838200" y="1027910"/>
            <a:ext cx="10515600" cy="4351338"/>
          </a:xfrm>
        </p:spPr>
        <p:txBody>
          <a:bodyPr>
            <a:noAutofit/>
          </a:bodyPr>
          <a:lstStyle/>
          <a:p>
            <a:pPr lvl="1"/>
            <a:r>
              <a:rPr lang="en-GB" sz="2800" dirty="0"/>
              <a:t>What is the size of your market?</a:t>
            </a:r>
          </a:p>
          <a:p>
            <a:pPr lvl="1"/>
            <a:r>
              <a:rPr lang="en-GB" sz="2800" i="1" dirty="0"/>
              <a:t>If your business is a Day Nursery for example– how many children are in the area?</a:t>
            </a:r>
            <a:br>
              <a:rPr lang="en-GB" sz="2800" i="1" dirty="0"/>
            </a:br>
            <a:endParaRPr lang="en-GB" sz="2800" i="1" dirty="0"/>
          </a:p>
          <a:p>
            <a:pPr lvl="1"/>
            <a:r>
              <a:rPr lang="en-GB" sz="2800" dirty="0"/>
              <a:t>How will you market your business?</a:t>
            </a:r>
            <a:br>
              <a:rPr lang="en-GB" sz="2800" dirty="0"/>
            </a:br>
            <a:endParaRPr lang="en-GB" sz="2800" dirty="0"/>
          </a:p>
          <a:p>
            <a:pPr lvl="1"/>
            <a:r>
              <a:rPr lang="en-GB" sz="2800" b="1" dirty="0"/>
              <a:t>Suggestions:</a:t>
            </a:r>
            <a:br>
              <a:rPr lang="en-GB" sz="2800" dirty="0"/>
            </a:br>
            <a:r>
              <a:rPr lang="en-GB" sz="2800" i="1" dirty="0"/>
              <a:t>Facebook Page, Instagram, Twitter, (and/or any other online outlet available to you) Leaflet drop, Personal networking on and offline, Newspaper ads, local radio ads etc. </a:t>
            </a:r>
          </a:p>
        </p:txBody>
      </p:sp>
    </p:spTree>
    <p:extLst>
      <p:ext uri="{BB962C8B-B14F-4D97-AF65-F5344CB8AC3E}">
        <p14:creationId xmlns:p14="http://schemas.microsoft.com/office/powerpoint/2010/main" val="60287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AEFB7-62A3-FAB7-9647-62349FF5AC2E}"/>
              </a:ext>
            </a:extLst>
          </p:cNvPr>
          <p:cNvSpPr>
            <a:spLocks noGrp="1"/>
          </p:cNvSpPr>
          <p:nvPr>
            <p:ph type="title"/>
          </p:nvPr>
        </p:nvSpPr>
        <p:spPr/>
        <p:txBody>
          <a:bodyPr/>
          <a:lstStyle/>
          <a:p>
            <a:r>
              <a:rPr lang="en-GB" sz="3600" b="1" dirty="0">
                <a:latin typeface="+mn-lt"/>
              </a:rPr>
              <a:t>What is the competition? </a:t>
            </a:r>
            <a:br>
              <a:rPr lang="en-GB" dirty="0">
                <a:latin typeface="Arial Rounded MT Bold" panose="020F0704030504030204" pitchFamily="34" charset="0"/>
              </a:rPr>
            </a:br>
            <a:endParaRPr lang="en-GB" dirty="0"/>
          </a:p>
        </p:txBody>
      </p:sp>
      <p:sp>
        <p:nvSpPr>
          <p:cNvPr id="3" name="Content Placeholder 2"/>
          <p:cNvSpPr>
            <a:spLocks noGrp="1"/>
          </p:cNvSpPr>
          <p:nvPr>
            <p:ph idx="1"/>
          </p:nvPr>
        </p:nvSpPr>
        <p:spPr>
          <a:xfrm>
            <a:off x="838200" y="1253331"/>
            <a:ext cx="10515600" cy="4351338"/>
          </a:xfrm>
        </p:spPr>
        <p:txBody>
          <a:bodyPr>
            <a:normAutofit/>
          </a:bodyPr>
          <a:lstStyle/>
          <a:p>
            <a:pPr lvl="1"/>
            <a:r>
              <a:rPr lang="en-GB" sz="2800" dirty="0"/>
              <a:t>How many other nurseries, shops, cafes etc. are in your target area already?</a:t>
            </a:r>
          </a:p>
          <a:p>
            <a:pPr lvl="1"/>
            <a:r>
              <a:rPr lang="en-GB" sz="2800" dirty="0"/>
              <a:t>How will you compete with them?</a:t>
            </a:r>
          </a:p>
          <a:p>
            <a:pPr lvl="1"/>
            <a:r>
              <a:rPr lang="en-GB" sz="2800" dirty="0"/>
              <a:t>What is your USP (Unique Selling Point)?</a:t>
            </a:r>
          </a:p>
          <a:p>
            <a:pPr lvl="1"/>
            <a:r>
              <a:rPr lang="en-GB" sz="2800" dirty="0"/>
              <a:t>Will your opening hours be different? </a:t>
            </a:r>
          </a:p>
          <a:p>
            <a:pPr lvl="1"/>
            <a:r>
              <a:rPr lang="en-GB" sz="2800" dirty="0"/>
              <a:t>Will you open longer? </a:t>
            </a:r>
          </a:p>
          <a:p>
            <a:pPr lvl="1"/>
            <a:r>
              <a:rPr lang="en-GB" sz="2800" dirty="0"/>
              <a:t>Will your pricing structure be different?</a:t>
            </a:r>
          </a:p>
          <a:p>
            <a:pPr lvl="1"/>
            <a:r>
              <a:rPr lang="en-GB" sz="2800" dirty="0"/>
              <a:t>Can you afford to undercut your competitors and still make a profit?</a:t>
            </a:r>
          </a:p>
          <a:p>
            <a:endParaRPr lang="en-GB" dirty="0"/>
          </a:p>
        </p:txBody>
      </p:sp>
    </p:spTree>
    <p:extLst>
      <p:ext uri="{BB962C8B-B14F-4D97-AF65-F5344CB8AC3E}">
        <p14:creationId xmlns:p14="http://schemas.microsoft.com/office/powerpoint/2010/main" val="4248785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F268F-9EFB-3C52-9FA7-12DC29A98CCA}"/>
              </a:ext>
            </a:extLst>
          </p:cNvPr>
          <p:cNvSpPr>
            <a:spLocks noGrp="1"/>
          </p:cNvSpPr>
          <p:nvPr>
            <p:ph type="title"/>
          </p:nvPr>
        </p:nvSpPr>
        <p:spPr/>
        <p:txBody>
          <a:bodyPr/>
          <a:lstStyle/>
          <a:p>
            <a:r>
              <a:rPr lang="en-GB" sz="3600" b="1" dirty="0">
                <a:latin typeface="+mn-lt"/>
              </a:rPr>
              <a:t>Revenue and Pricing</a:t>
            </a:r>
            <a:br>
              <a:rPr lang="en-GB" dirty="0">
                <a:latin typeface="Arial Rounded MT Bold" panose="020F0704030504030204" pitchFamily="34" charset="0"/>
              </a:rPr>
            </a:br>
            <a:endParaRPr lang="en-GB" dirty="0"/>
          </a:p>
        </p:txBody>
      </p:sp>
      <p:sp>
        <p:nvSpPr>
          <p:cNvPr id="3" name="Content Placeholder 2"/>
          <p:cNvSpPr>
            <a:spLocks noGrp="1"/>
          </p:cNvSpPr>
          <p:nvPr>
            <p:ph idx="1"/>
          </p:nvPr>
        </p:nvSpPr>
        <p:spPr>
          <a:xfrm>
            <a:off x="838200" y="1253331"/>
            <a:ext cx="10515600" cy="4351338"/>
          </a:xfrm>
        </p:spPr>
        <p:txBody>
          <a:bodyPr>
            <a:normAutofit/>
          </a:bodyPr>
          <a:lstStyle/>
          <a:p>
            <a:pPr lvl="1"/>
            <a:r>
              <a:rPr lang="en-GB" sz="2800" dirty="0"/>
              <a:t>How did you arrive at your pricing strategy?</a:t>
            </a:r>
          </a:p>
          <a:p>
            <a:pPr lvl="1"/>
            <a:r>
              <a:rPr lang="en-GB" sz="2800" dirty="0"/>
              <a:t>How much will you charge for your goods and services?</a:t>
            </a:r>
          </a:p>
          <a:p>
            <a:pPr lvl="1"/>
            <a:r>
              <a:rPr lang="en-GB" sz="2800" dirty="0"/>
              <a:t>How many income streams will you have? </a:t>
            </a:r>
          </a:p>
          <a:p>
            <a:pPr lvl="1"/>
            <a:r>
              <a:rPr lang="en-GB" sz="2800" dirty="0"/>
              <a:t>How much will you get from each income stream?</a:t>
            </a:r>
          </a:p>
          <a:p>
            <a:pPr lvl="1"/>
            <a:r>
              <a:rPr lang="en-GB" sz="2800" dirty="0"/>
              <a:t>Provide a simple Profit and Loss account to illustrate your figures.</a:t>
            </a:r>
            <a:br>
              <a:rPr lang="en-GB" sz="2800" dirty="0"/>
            </a:br>
            <a:endParaRPr lang="en-GB" sz="2800" dirty="0"/>
          </a:p>
          <a:p>
            <a:pPr marL="0" indent="0">
              <a:buNone/>
            </a:pPr>
            <a:r>
              <a:rPr lang="en-GB" sz="2800" dirty="0"/>
              <a:t>The Business Plan should also contain your CV, suitably targeted for your business attached as an appendix</a:t>
            </a:r>
          </a:p>
          <a:p>
            <a:endParaRPr lang="en-GB" dirty="0"/>
          </a:p>
        </p:txBody>
      </p:sp>
    </p:spTree>
    <p:extLst>
      <p:ext uri="{BB962C8B-B14F-4D97-AF65-F5344CB8AC3E}">
        <p14:creationId xmlns:p14="http://schemas.microsoft.com/office/powerpoint/2010/main" val="848221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b="1" dirty="0">
                <a:latin typeface="+mn-lt"/>
              </a:rPr>
              <a:t>Submission requirements</a:t>
            </a:r>
          </a:p>
        </p:txBody>
      </p:sp>
      <p:sp>
        <p:nvSpPr>
          <p:cNvPr id="3" name="Content Placeholder 2"/>
          <p:cNvSpPr>
            <a:spLocks noGrp="1"/>
          </p:cNvSpPr>
          <p:nvPr>
            <p:ph idx="1"/>
          </p:nvPr>
        </p:nvSpPr>
        <p:spPr>
          <a:xfrm>
            <a:off x="838200" y="1330325"/>
            <a:ext cx="10515600" cy="4351338"/>
          </a:xfrm>
        </p:spPr>
        <p:txBody>
          <a:bodyPr>
            <a:normAutofit/>
          </a:bodyPr>
          <a:lstStyle/>
          <a:p>
            <a:r>
              <a:rPr lang="en-GB" sz="2800" b="1" dirty="0"/>
              <a:t>Business Plan - </a:t>
            </a:r>
            <a:r>
              <a:rPr lang="en-GB" sz="2800" dirty="0"/>
              <a:t>fully completed electronic version (ideally your plan completed in Word and saved as .pdf file) </a:t>
            </a:r>
            <a:br>
              <a:rPr lang="en-GB" sz="2800" dirty="0"/>
            </a:br>
            <a:r>
              <a:rPr lang="en-GB" sz="2800" dirty="0"/>
              <a:t>submitted to Turnitin on or before the agreed hand-in date.</a:t>
            </a:r>
            <a:br>
              <a:rPr lang="en-GB" sz="2800" dirty="0"/>
            </a:br>
            <a:endParaRPr lang="en-GB" sz="2800" dirty="0"/>
          </a:p>
          <a:p>
            <a:pPr marL="0" indent="0">
              <a:buNone/>
            </a:pPr>
            <a:r>
              <a:rPr lang="en-GB" sz="2800" b="1" dirty="0"/>
              <a:t>3000 words</a:t>
            </a:r>
          </a:p>
        </p:txBody>
      </p:sp>
    </p:spTree>
    <p:extLst>
      <p:ext uri="{BB962C8B-B14F-4D97-AF65-F5344CB8AC3E}">
        <p14:creationId xmlns:p14="http://schemas.microsoft.com/office/powerpoint/2010/main" val="1408733754"/>
      </p:ext>
    </p:extLst>
  </p:cSld>
  <p:clrMapOvr>
    <a:masterClrMapping/>
  </p:clrMapOvr>
</p:sld>
</file>

<file path=ppt/theme/theme1.xml><?xml version="1.0" encoding="utf-8"?>
<a:theme xmlns:a="http://schemas.openxmlformats.org/drawingml/2006/main" name="3_Title Slide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LAMO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AMO Theme" id="{DA03C225-75C7-4016-B6F6-655B7DE62F03}" vid="{F4188F27-8268-48A6-937D-02037601B9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15" ma:contentTypeDescription="Create a new document." ma:contentTypeScope="" ma:versionID="0f1d8d6aa93ad4c02f00898a5057bae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48530be7ad405fa92b29aabbf768fe4c"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EventHashCode" minOccurs="0"/>
                <xsd:element ref="ns3:MediaServiceGenerationTime" minOccurs="0"/>
                <xsd:element ref="ns3:MediaServiceAutoKeyPoints" minOccurs="0"/>
                <xsd:element ref="ns3:MediaServiceKeyPoints"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078F99-6CC7-4B33-B5FC-99E2F41B1A5F}">
  <ds:schemaRefs>
    <ds:schemaRef ds:uri="http://schemas.microsoft.com/sharepoint/v3/contenttype/forms"/>
  </ds:schemaRefs>
</ds:datastoreItem>
</file>

<file path=customXml/itemProps2.xml><?xml version="1.0" encoding="utf-8"?>
<ds:datastoreItem xmlns:ds="http://schemas.openxmlformats.org/officeDocument/2006/customXml" ds:itemID="{18BF5564-D163-4EE2-8765-9F5656D3A7F3}">
  <ds:schemaRefs>
    <ds:schemaRef ds:uri="http://schemas.microsoft.com/office/2006/metadata/properties"/>
    <ds:schemaRef ds:uri="http://schemas.microsoft.com/office/infopath/2007/PartnerControls"/>
    <ds:schemaRef ds:uri="29175ae9-5035-4541-baef-9062a3a44232"/>
  </ds:schemaRefs>
</ds:datastoreItem>
</file>

<file path=customXml/itemProps3.xml><?xml version="1.0" encoding="utf-8"?>
<ds:datastoreItem xmlns:ds="http://schemas.openxmlformats.org/officeDocument/2006/customXml" ds:itemID="{1DEAFDE3-9D19-45DF-A0DD-B7230B68BB7B}"/>
</file>

<file path=docProps/app.xml><?xml version="1.0" encoding="utf-8"?>
<Properties xmlns="http://schemas.openxmlformats.org/officeDocument/2006/extended-properties" xmlns:vt="http://schemas.openxmlformats.org/officeDocument/2006/docPropsVTypes">
  <TotalTime>0</TotalTime>
  <Words>681</Words>
  <Application>Microsoft Office PowerPoint</Application>
  <PresentationFormat>Widescreen</PresentationFormat>
  <Paragraphs>66</Paragraphs>
  <Slides>13</Slides>
  <Notes>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Arial Rounded MT Bold</vt:lpstr>
      <vt:lpstr>Calibri</vt:lpstr>
      <vt:lpstr>Calibri Light</vt:lpstr>
      <vt:lpstr>3_Title Slide 1</vt:lpstr>
      <vt:lpstr>ALAMO Theme</vt:lpstr>
      <vt:lpstr>CertHE Applied Leadership and Management in the Workplace    Module: BMSK4012  Enterprise and Intrapreneuership   </vt:lpstr>
      <vt:lpstr>PowerPoint Presentation</vt:lpstr>
      <vt:lpstr>Today’s Session</vt:lpstr>
      <vt:lpstr>Aim of Module</vt:lpstr>
      <vt:lpstr>Objectives</vt:lpstr>
      <vt:lpstr>PowerPoint Presentation</vt:lpstr>
      <vt:lpstr>Your Business Plan MUST contain the following: </vt:lpstr>
      <vt:lpstr>PowerPoint Presentation</vt:lpstr>
      <vt:lpstr>Marketing</vt:lpstr>
      <vt:lpstr>Marketing</vt:lpstr>
      <vt:lpstr>What is the competition?  </vt:lpstr>
      <vt:lpstr>Revenue and Pricing </vt:lpstr>
      <vt:lpstr>Submission requirements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BMSK4006</dc:title>
  <dc:creator>Michaela Schriek</dc:creator>
  <cp:lastModifiedBy>Gavin Hill John</cp:lastModifiedBy>
  <cp:revision>15</cp:revision>
  <dcterms:created xsi:type="dcterms:W3CDTF">2018-03-26T16:30:40Z</dcterms:created>
  <dcterms:modified xsi:type="dcterms:W3CDTF">2023-05-23T12:19:48Z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