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78" d="100"/>
          <a:sy n="78" d="100"/>
        </p:scale>
        <p:origin x="1594" y="6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995862"/>
            <a:ext cx="9144000" cy="186213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1803405"/>
            <a:ext cx="7315200" cy="1825096"/>
          </a:xfrm>
        </p:spPr>
        <p:txBody>
          <a:bodyPr anchor="b">
            <a:normAutofit/>
          </a:bodyPr>
          <a:lstStyle>
            <a:lvl1pPr algn="l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14400" y="3632201"/>
            <a:ext cx="7315200" cy="685800"/>
          </a:xfrm>
        </p:spPr>
        <p:txBody>
          <a:bodyPr>
            <a:normAutofit/>
          </a:bodyPr>
          <a:lstStyle>
            <a:lvl1pPr marL="0" indent="0" algn="l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932170" y="4323845"/>
            <a:ext cx="2297429" cy="365125"/>
          </a:xfrm>
        </p:spPr>
        <p:txBody>
          <a:bodyPr/>
          <a:lstStyle/>
          <a:p>
            <a:fld id="{5BCAD085-E8A6-8845-BD4E-CB4CCA059FC4}" type="datetimeFigureOut">
              <a:rPr lang="en-US" smtClean="0"/>
              <a:t>11/20/2025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914400" y="4323846"/>
            <a:ext cx="4880610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057900" y="1430867"/>
            <a:ext cx="2171700" cy="365125"/>
          </a:xfrm>
        </p:spPr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021735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11/20/2025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57311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995862"/>
            <a:ext cx="9144000" cy="186213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4360" y="753534"/>
            <a:ext cx="7955280" cy="2801935"/>
          </a:xfrm>
        </p:spPr>
        <p:txBody>
          <a:bodyPr anchor="b">
            <a:normAutofit/>
          </a:bodyPr>
          <a:lstStyle>
            <a:lvl1pPr algn="r"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94360" y="3641726"/>
            <a:ext cx="7955281" cy="1354134"/>
          </a:xfrm>
        </p:spPr>
        <p:txBody>
          <a:bodyPr>
            <a:normAutofit/>
          </a:bodyPr>
          <a:lstStyle>
            <a:lvl1pPr marL="0" indent="0" algn="r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562176" y="381001"/>
            <a:ext cx="2183130" cy="365125"/>
          </a:xfrm>
        </p:spPr>
        <p:txBody>
          <a:bodyPr/>
          <a:lstStyle>
            <a:lvl1pPr algn="r">
              <a:defRPr/>
            </a:lvl1pPr>
          </a:lstStyle>
          <a:p>
            <a:fld id="{5BCAD085-E8A6-8845-BD4E-CB4CCA059FC4}" type="datetimeFigureOut">
              <a:rPr lang="en-US" smtClean="0"/>
              <a:t>11/20/2025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94360" y="381001"/>
            <a:ext cx="4830656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882466" y="381001"/>
            <a:ext cx="667173" cy="365125"/>
          </a:xfrm>
        </p:spPr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69480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94360" y="2194560"/>
            <a:ext cx="3910579" cy="406908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2099" y="2194560"/>
            <a:ext cx="3907540" cy="406908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11/20/2025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80308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71700" y="762000"/>
            <a:ext cx="6377940" cy="12954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1279" y="2183802"/>
            <a:ext cx="3683659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94359" y="3132667"/>
            <a:ext cx="3910579" cy="313097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69018" y="2183802"/>
            <a:ext cx="3680621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2098" y="3132667"/>
            <a:ext cx="3907541" cy="313097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11/20/2025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283874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11/20/2025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935561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11/20/2025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65256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4360" y="1524000"/>
            <a:ext cx="308610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6200" y="746760"/>
            <a:ext cx="4663440" cy="5516880"/>
          </a:xfrm>
        </p:spPr>
        <p:txBody>
          <a:bodyPr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4360" y="3124200"/>
            <a:ext cx="3086100" cy="313944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11/20/2025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1003049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4360" y="1524000"/>
            <a:ext cx="407573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877524" y="751242"/>
            <a:ext cx="3674234" cy="5512398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4360" y="3124200"/>
            <a:ext cx="4075730" cy="313944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11/20/2025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89092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4355" y="4697361"/>
            <a:ext cx="7956482" cy="81935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94355" y="977035"/>
            <a:ext cx="7950260" cy="3406972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4360" y="5516716"/>
            <a:ext cx="7955280" cy="746924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11/20/2025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4978822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995862"/>
            <a:ext cx="9144000" cy="186213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4360" y="753533"/>
            <a:ext cx="7955280" cy="2802467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649134"/>
            <a:ext cx="7772400" cy="1330852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562176" y="381001"/>
            <a:ext cx="2183130" cy="365125"/>
          </a:xfrm>
        </p:spPr>
        <p:txBody>
          <a:bodyPr/>
          <a:lstStyle>
            <a:lvl1pPr algn="r">
              <a:defRPr/>
            </a:lvl1pPr>
          </a:lstStyle>
          <a:p>
            <a:fld id="{5BCAD085-E8A6-8845-BD4E-CB4CCA059FC4}" type="datetimeFigureOut">
              <a:rPr lang="en-US" smtClean="0"/>
              <a:t>11/20/2025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594360" y="381001"/>
            <a:ext cx="4830656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882466" y="381001"/>
            <a:ext cx="667174" cy="365125"/>
          </a:xfrm>
        </p:spPr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4542234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995862"/>
            <a:ext cx="9144000" cy="186213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8351" y="753534"/>
            <a:ext cx="7613650" cy="2756234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977899" y="3509768"/>
            <a:ext cx="7194552" cy="44444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4174597"/>
            <a:ext cx="7778752" cy="821265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562176" y="381001"/>
            <a:ext cx="2183130" cy="365125"/>
          </a:xfrm>
        </p:spPr>
        <p:txBody>
          <a:bodyPr/>
          <a:lstStyle>
            <a:lvl1pPr algn="r">
              <a:defRPr/>
            </a:lvl1pPr>
          </a:lstStyle>
          <a:p>
            <a:fld id="{5BCAD085-E8A6-8845-BD4E-CB4CCA059FC4}" type="datetimeFigureOut">
              <a:rPr lang="en-US" smtClean="0"/>
              <a:t>11/20/2025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594360" y="379438"/>
            <a:ext cx="4830656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882466" y="381001"/>
            <a:ext cx="667174" cy="365125"/>
          </a:xfrm>
        </p:spPr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  <p:sp>
        <p:nvSpPr>
          <p:cNvPr id="13" name="TextBox 12"/>
          <p:cNvSpPr txBox="1"/>
          <p:nvPr/>
        </p:nvSpPr>
        <p:spPr>
          <a:xfrm>
            <a:off x="231458" y="807720"/>
            <a:ext cx="4572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8146733" y="3021330"/>
            <a:ext cx="4572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8558784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995862"/>
            <a:ext cx="9144000" cy="186213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124702"/>
            <a:ext cx="7774782" cy="251183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792" y="3648316"/>
            <a:ext cx="7773608" cy="999885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562176" y="378884"/>
            <a:ext cx="2183130" cy="365125"/>
          </a:xfrm>
        </p:spPr>
        <p:txBody>
          <a:bodyPr/>
          <a:lstStyle>
            <a:lvl1pPr algn="r">
              <a:defRPr/>
            </a:lvl1pPr>
          </a:lstStyle>
          <a:p>
            <a:fld id="{5BCAD085-E8A6-8845-BD4E-CB4CCA059FC4}" type="datetimeFigureOut">
              <a:rPr lang="en-US" smtClean="0"/>
              <a:t>11/20/2025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594360" y="378884"/>
            <a:ext cx="4830656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882466" y="381001"/>
            <a:ext cx="667174" cy="365125"/>
          </a:xfrm>
        </p:spPr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8971505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2171701" y="762000"/>
            <a:ext cx="6377939" cy="130386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594361" y="2202080"/>
            <a:ext cx="2560320" cy="617320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594360" y="2904564"/>
            <a:ext cx="2560320" cy="335907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302237" y="2201333"/>
            <a:ext cx="2560320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3300781" y="2904068"/>
            <a:ext cx="2560320" cy="335957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989319" y="2192866"/>
            <a:ext cx="2560320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5989320" y="2904564"/>
            <a:ext cx="2560320" cy="335907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11/20/2025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3418818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2171702" y="762000"/>
            <a:ext cx="6381984" cy="12954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594360" y="4113340"/>
            <a:ext cx="2560320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594360" y="2331720"/>
            <a:ext cx="2560320" cy="15073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594360" y="4796103"/>
            <a:ext cx="2560320" cy="1467537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291873" y="4113340"/>
            <a:ext cx="2560320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291872" y="2331720"/>
            <a:ext cx="2560320" cy="1509862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3290858" y="4796102"/>
            <a:ext cx="2560320" cy="1467537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993365" y="4113340"/>
            <a:ext cx="2560320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5993364" y="2331721"/>
            <a:ext cx="2560320" cy="1508919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5993272" y="4796100"/>
            <a:ext cx="2560320" cy="1467537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11/20/2025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6621150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94360" y="2194560"/>
            <a:ext cx="7955280" cy="406908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11/20/2025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6129372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995862"/>
            <a:ext cx="9144000" cy="1862138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06590" y="747183"/>
            <a:ext cx="1543050" cy="4248675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94360" y="746126"/>
            <a:ext cx="6278035" cy="4249732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562176" y="381001"/>
            <a:ext cx="2183130" cy="365125"/>
          </a:xfrm>
        </p:spPr>
        <p:txBody>
          <a:bodyPr/>
          <a:lstStyle>
            <a:lvl1pPr algn="r">
              <a:defRPr/>
            </a:lvl1pPr>
          </a:lstStyle>
          <a:p>
            <a:fld id="{5BCAD085-E8A6-8845-BD4E-CB4CCA059FC4}" type="datetimeFigureOut">
              <a:rPr lang="en-US" smtClean="0"/>
              <a:t>11/20/2025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94360" y="381001"/>
            <a:ext cx="4830656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882466" y="381001"/>
            <a:ext cx="667174" cy="365125"/>
          </a:xfrm>
        </p:spPr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85684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0-HD-TOP.png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1081088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171700" y="764373"/>
            <a:ext cx="6377940" cy="12930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94360" y="2194560"/>
            <a:ext cx="7955280" cy="406908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12230" y="6356351"/>
            <a:ext cx="21374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11/20/2025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94360" y="6355846"/>
            <a:ext cx="56807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72250" y="381001"/>
            <a:ext cx="19773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39631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sz="40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383458"/>
            <a:ext cx="7315200" cy="3245043"/>
          </a:xfrm>
        </p:spPr>
        <p:txBody>
          <a:bodyPr>
            <a:normAutofit fontScale="90000"/>
          </a:bodyPr>
          <a:lstStyle/>
          <a:p>
            <a:r>
              <a:rPr dirty="0"/>
              <a:t>Digital Mental Health Apps in UK Health &amp; Social Care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dirty="0"/>
              <a:t>Viva Voce Presentation – Rashida Bibi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Introduction</a:t>
            </a:r>
          </a:p>
        </p:txBody>
      </p:sp>
      <p:sp>
        <p:nvSpPr>
          <p:cNvPr id="4" name="Rectangle 1">
            <a:extLst>
              <a:ext uri="{FF2B5EF4-FFF2-40B4-BE49-F238E27FC236}">
                <a16:creationId xmlns:a16="http://schemas.microsoft.com/office/drawing/2014/main" id="{E34A967B-4440-4490-0608-1FA62F0A3D9C}"/>
              </a:ext>
            </a:extLst>
          </p:cNvPr>
          <p:cNvSpPr>
            <a:spLocks noGrp="1" noChangeArrowheads="1"/>
          </p:cNvSpPr>
          <p:nvPr>
            <p:ph idx="1"/>
          </p:nvPr>
        </p:nvSpPr>
        <p:spPr bwMode="auto">
          <a:xfrm>
            <a:off x="368219" y="2452809"/>
            <a:ext cx="7802387" cy="35394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en-US" sz="2800" dirty="0">
                <a:latin typeface="Arial" panose="020B0604020202020204" pitchFamily="34" charset="0"/>
              </a:rPr>
              <a:t>This </a:t>
            </a:r>
            <a:r>
              <a:rPr kumimoji="0" lang="en-US" altLang="en-US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NHS is seeing an increase in the use of digital mental health apps. </a:t>
            </a:r>
          </a:p>
          <a:p>
            <a:pPr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</a:pPr>
            <a:endParaRPr kumimoji="0" lang="en-US" altLang="en-US" sz="2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</a:pPr>
            <a:r>
              <a:rPr kumimoji="0" lang="en-US" altLang="en-US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Encourage access to care and the growing need for mental health services. </a:t>
            </a:r>
          </a:p>
          <a:p>
            <a:pPr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</a:pPr>
            <a:endParaRPr kumimoji="0" lang="en-US" altLang="en-US" sz="2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</a:pPr>
            <a:r>
              <a:rPr kumimoji="0" lang="en-US" altLang="en-US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SilverCloud</a:t>
            </a:r>
            <a:r>
              <a:rPr kumimoji="0" lang="en-US" altLang="en-US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, </a:t>
            </a:r>
            <a:r>
              <a:rPr kumimoji="0" lang="en-US" altLang="en-US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Wysa</a:t>
            </a:r>
            <a:r>
              <a:rPr kumimoji="0" lang="en-US" altLang="en-US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, and Headspace are a few examples.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Background</a:t>
            </a:r>
          </a:p>
        </p:txBody>
      </p:sp>
      <p:sp>
        <p:nvSpPr>
          <p:cNvPr id="4" name="Rectangle 1">
            <a:extLst>
              <a:ext uri="{FF2B5EF4-FFF2-40B4-BE49-F238E27FC236}">
                <a16:creationId xmlns:a16="http://schemas.microsoft.com/office/drawing/2014/main" id="{B3E5854D-6D7B-91FB-8450-1E2858A47275}"/>
              </a:ext>
            </a:extLst>
          </p:cNvPr>
          <p:cNvSpPr>
            <a:spLocks noGrp="1" noChangeArrowheads="1"/>
          </p:cNvSpPr>
          <p:nvPr>
            <p:ph idx="1"/>
          </p:nvPr>
        </p:nvSpPr>
        <p:spPr bwMode="auto">
          <a:xfrm>
            <a:off x="476374" y="2554197"/>
            <a:ext cx="7212452" cy="35394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</a:pPr>
            <a:r>
              <a:rPr kumimoji="0" lang="en-US" altLang="en-US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Digital first strategies are encouraged by the NHS Long Term Plan. </a:t>
            </a:r>
          </a:p>
          <a:p>
            <a:pPr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</a:pPr>
            <a:endParaRPr kumimoji="0" lang="en-US" altLang="en-US" sz="2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</a:pPr>
            <a:r>
              <a:rPr kumimoji="0" lang="en-US" altLang="en-US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Digital adoption was accelerated by COVID-19. </a:t>
            </a:r>
          </a:p>
          <a:p>
            <a:pPr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</a:pPr>
            <a:endParaRPr kumimoji="0" lang="en-US" altLang="en-US" sz="2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</a:pPr>
            <a:r>
              <a:rPr kumimoji="0" lang="en-US" altLang="en-US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Apps provide tools for self-management, wellbeing, and CBT.                 </a:t>
            </a:r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(</a:t>
            </a:r>
            <a:r>
              <a:rPr lang="en-GB" sz="1600" dirty="0"/>
              <a:t>Lupton, D., 2014)</a:t>
            </a:r>
            <a:endParaRPr kumimoji="0" lang="en-US" altLang="en-US" sz="2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Impact on Workforce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sz="2800" dirty="0"/>
              <a:t>Helps increase capacity and reduce waiting times.</a:t>
            </a:r>
            <a:endParaRPr lang="en-US" sz="2800" dirty="0"/>
          </a:p>
          <a:p>
            <a:endParaRPr sz="2800" dirty="0"/>
          </a:p>
          <a:p>
            <a:r>
              <a:rPr sz="2800" dirty="0"/>
              <a:t>New digital skills needed for staff.</a:t>
            </a:r>
            <a:endParaRPr lang="en-US" sz="2800" dirty="0"/>
          </a:p>
          <a:p>
            <a:endParaRPr sz="2800" dirty="0"/>
          </a:p>
          <a:p>
            <a:r>
              <a:rPr sz="2800" dirty="0"/>
              <a:t>Challenges: workload, digital confidence, identity concerns.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Impact on Service Delivery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sz="2800" dirty="0"/>
              <a:t>24/7 access improves reach and flexibility.</a:t>
            </a:r>
            <a:endParaRPr lang="en-US" sz="2800" dirty="0"/>
          </a:p>
          <a:p>
            <a:endParaRPr sz="2800" dirty="0"/>
          </a:p>
          <a:p>
            <a:r>
              <a:rPr sz="2800" dirty="0"/>
              <a:t>Scalable, cost</a:t>
            </a:r>
            <a:r>
              <a:rPr lang="en-US" sz="2800" dirty="0"/>
              <a:t> </a:t>
            </a:r>
            <a:r>
              <a:rPr sz="2800" dirty="0"/>
              <a:t>effective support for mild</a:t>
            </a:r>
            <a:r>
              <a:rPr lang="en-US" sz="2800" dirty="0"/>
              <a:t> </a:t>
            </a:r>
            <a:r>
              <a:rPr sz="2800" dirty="0"/>
              <a:t>moderate needs.</a:t>
            </a:r>
            <a:endParaRPr lang="en-US" sz="2800" dirty="0"/>
          </a:p>
          <a:p>
            <a:endParaRPr sz="2800" dirty="0"/>
          </a:p>
          <a:p>
            <a:r>
              <a:rPr sz="2800" dirty="0"/>
              <a:t>Issues: digital exclusion, integration problems.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Impact on Patients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sz="2800" dirty="0"/>
              <a:t>Greater autonomy and privacy.</a:t>
            </a:r>
            <a:endParaRPr lang="en-US" sz="2800" dirty="0"/>
          </a:p>
          <a:p>
            <a:endParaRPr sz="2800" dirty="0"/>
          </a:p>
          <a:p>
            <a:r>
              <a:rPr sz="2800" dirty="0"/>
              <a:t>Reduced stigma for many users.</a:t>
            </a:r>
            <a:endParaRPr lang="en-US" sz="2800" dirty="0"/>
          </a:p>
          <a:p>
            <a:endParaRPr sz="2800" dirty="0"/>
          </a:p>
          <a:p>
            <a:r>
              <a:rPr sz="2800" dirty="0"/>
              <a:t>Challenges: low engagement, data privacy concerns.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Impact on the Community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sz="2800" dirty="0"/>
              <a:t>Supports public wellbeing and early intervention.</a:t>
            </a:r>
            <a:endParaRPr lang="en-US" sz="2800" dirty="0"/>
          </a:p>
          <a:p>
            <a:endParaRPr sz="2800" dirty="0"/>
          </a:p>
          <a:p>
            <a:r>
              <a:rPr sz="2800" dirty="0"/>
              <a:t>Improves access for rural groups.</a:t>
            </a:r>
            <a:endParaRPr lang="en-US" sz="2800" dirty="0"/>
          </a:p>
          <a:p>
            <a:endParaRPr sz="2800" dirty="0"/>
          </a:p>
          <a:p>
            <a:r>
              <a:rPr sz="2800" dirty="0"/>
              <a:t>Risks: widening inequalities if access is uneven.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Critical Evaluation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sz="2800" dirty="0"/>
              <a:t>Apps complement rather than replace traditional care.</a:t>
            </a:r>
            <a:endParaRPr lang="en-US" sz="2800" dirty="0"/>
          </a:p>
          <a:p>
            <a:endParaRPr sz="2800" dirty="0"/>
          </a:p>
          <a:p>
            <a:r>
              <a:rPr sz="2800" dirty="0"/>
              <a:t>Most effective in blended models.</a:t>
            </a:r>
            <a:endParaRPr lang="en-US" sz="2800" dirty="0"/>
          </a:p>
          <a:p>
            <a:endParaRPr sz="2800" dirty="0"/>
          </a:p>
          <a:p>
            <a:r>
              <a:rPr sz="2800" dirty="0"/>
              <a:t>Success depends on literacy, integration, equity.</a:t>
            </a:r>
            <a:r>
              <a:rPr lang="en-US" sz="2800" dirty="0"/>
              <a:t>                      </a:t>
            </a:r>
            <a:r>
              <a:rPr lang="en-US" sz="1400" dirty="0"/>
              <a:t>(Bucci, S., </a:t>
            </a:r>
            <a:r>
              <a:rPr lang="en-US" sz="1400" dirty="0" err="1"/>
              <a:t>Schwannauer</a:t>
            </a:r>
            <a:r>
              <a:rPr lang="en-US" sz="1400" dirty="0"/>
              <a:t>, M. and Berry, N., 2019)</a:t>
            </a:r>
            <a:endParaRPr sz="28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Conclusion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sz="2800" dirty="0"/>
              <a:t>Apps bring benefits for access, empowerment and scalability.</a:t>
            </a:r>
            <a:endParaRPr lang="en-US" sz="2800" dirty="0"/>
          </a:p>
          <a:p>
            <a:endParaRPr sz="2800" dirty="0"/>
          </a:p>
          <a:p>
            <a:r>
              <a:rPr sz="2800" dirty="0"/>
              <a:t>Challenges remain around engagement and equality.</a:t>
            </a:r>
            <a:endParaRPr lang="en-US" sz="2800" dirty="0"/>
          </a:p>
          <a:p>
            <a:endParaRPr sz="2800" dirty="0"/>
          </a:p>
          <a:p>
            <a:r>
              <a:rPr sz="2800" dirty="0"/>
              <a:t>Need investment in training, infrastructure and regulation.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361403" y="135888"/>
            <a:ext cx="5369642" cy="916943"/>
          </a:xfrm>
        </p:spPr>
        <p:txBody>
          <a:bodyPr/>
          <a:lstStyle/>
          <a:p>
            <a:r>
              <a:rPr dirty="0"/>
              <a:t>Reference</a:t>
            </a:r>
            <a:r>
              <a:rPr lang="en-US" dirty="0"/>
              <a:t> Page </a:t>
            </a:r>
            <a:endParaRPr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0051" y="1288805"/>
            <a:ext cx="8563897" cy="5279144"/>
          </a:xfrm>
        </p:spPr>
        <p:txBody>
          <a:bodyPr>
            <a:normAutofit/>
          </a:bodyPr>
          <a:lstStyle/>
          <a:p>
            <a:r>
              <a:rPr lang="en-US" sz="1800" dirty="0"/>
              <a:t>Bond, R.R., Mulvenna, M.D., Potts, C., O’Neill, S., Ennis, E. and </a:t>
            </a:r>
            <a:r>
              <a:rPr lang="en-US" sz="1800" dirty="0" err="1"/>
              <a:t>Torous</a:t>
            </a:r>
            <a:r>
              <a:rPr lang="en-US" sz="1800" dirty="0"/>
              <a:t>, J., 2023. Digital transformation of mental health services. </a:t>
            </a:r>
            <a:r>
              <a:rPr lang="en-US" sz="1800" i="1" dirty="0" err="1"/>
              <a:t>Npj</a:t>
            </a:r>
            <a:r>
              <a:rPr lang="en-US" sz="1800" i="1" dirty="0"/>
              <a:t> mental health research</a:t>
            </a:r>
            <a:r>
              <a:rPr lang="en-US" sz="1800" dirty="0"/>
              <a:t>, </a:t>
            </a:r>
            <a:r>
              <a:rPr lang="en-US" sz="1800" i="1" dirty="0"/>
              <a:t>2</a:t>
            </a:r>
            <a:r>
              <a:rPr lang="en-US" sz="1800" dirty="0"/>
              <a:t>(1), p.13.</a:t>
            </a:r>
          </a:p>
          <a:p>
            <a:r>
              <a:rPr lang="en-GB" sz="1800" dirty="0"/>
              <a:t>Smith, K.A., Blease, C., Faurholt-Jepsen, M., Firth, J., Van Daele, T., Moreno, C., </a:t>
            </a:r>
            <a:r>
              <a:rPr lang="en-GB" sz="1800" dirty="0" err="1"/>
              <a:t>Carlbring</a:t>
            </a:r>
            <a:r>
              <a:rPr lang="en-GB" sz="1800" dirty="0"/>
              <a:t>, P., Ebner-Priemer, U.W., </a:t>
            </a:r>
            <a:r>
              <a:rPr lang="en-GB" sz="1800" dirty="0" err="1"/>
              <a:t>Koutsouleris</a:t>
            </a:r>
            <a:r>
              <a:rPr lang="en-GB" sz="1800" dirty="0"/>
              <a:t>, N., Riper, H. and </a:t>
            </a:r>
            <a:r>
              <a:rPr lang="en-GB" sz="1800" dirty="0" err="1"/>
              <a:t>Mouchabac</a:t>
            </a:r>
            <a:r>
              <a:rPr lang="en-GB" sz="1800" dirty="0"/>
              <a:t>, S., 2023. Digital mental health: challenges and next steps. </a:t>
            </a:r>
            <a:r>
              <a:rPr lang="en-GB" sz="1800" i="1" dirty="0"/>
              <a:t>BMJ Ment Health</a:t>
            </a:r>
            <a:r>
              <a:rPr lang="en-GB" sz="1800" dirty="0"/>
              <a:t>, </a:t>
            </a:r>
            <a:r>
              <a:rPr lang="en-GB" sz="1800" i="1" dirty="0"/>
              <a:t>26</a:t>
            </a:r>
            <a:r>
              <a:rPr lang="en-GB" sz="1800" dirty="0"/>
              <a:t>(1).</a:t>
            </a:r>
          </a:p>
          <a:p>
            <a:r>
              <a:rPr lang="en-US" sz="1800" dirty="0"/>
              <a:t>Bucci, S., </a:t>
            </a:r>
            <a:r>
              <a:rPr lang="en-US" sz="1800" dirty="0" err="1"/>
              <a:t>Schwannauer</a:t>
            </a:r>
            <a:r>
              <a:rPr lang="en-US" sz="1800" dirty="0"/>
              <a:t>, M. and Berry, N., 2019. The digital revolution and its impact on mental health care. </a:t>
            </a:r>
            <a:r>
              <a:rPr lang="en-US" sz="1800" i="1" dirty="0"/>
              <a:t>Psychology and Psychotherapy: Theory, Research and Practice</a:t>
            </a:r>
            <a:r>
              <a:rPr lang="en-US" sz="1800" dirty="0"/>
              <a:t>, </a:t>
            </a:r>
            <a:r>
              <a:rPr lang="en-US" sz="1800" i="1" dirty="0"/>
              <a:t>92</a:t>
            </a:r>
            <a:r>
              <a:rPr lang="en-US" sz="1800" dirty="0"/>
              <a:t>(2), pp.277-297.</a:t>
            </a:r>
          </a:p>
          <a:p>
            <a:r>
              <a:rPr lang="en-US" sz="1800" dirty="0"/>
              <a:t>Imison, C., Castle-Clarke, S., Watson, R. and Edwards, N., 2016. </a:t>
            </a:r>
            <a:r>
              <a:rPr lang="en-US" sz="1800" i="1" dirty="0"/>
              <a:t>Delivering the benefits of digital health care</a:t>
            </a:r>
            <a:r>
              <a:rPr lang="en-US" sz="1800" dirty="0"/>
              <a:t> (pp. 5-6). London: Nuffield Trust.</a:t>
            </a:r>
          </a:p>
          <a:p>
            <a:r>
              <a:rPr lang="en-GB" sz="1800" dirty="0"/>
              <a:t>Lupton, D., 2014. Critical perspectives on digital health technologies. </a:t>
            </a:r>
            <a:r>
              <a:rPr lang="en-GB" sz="1800" i="1" dirty="0"/>
              <a:t>Sociology compass</a:t>
            </a:r>
            <a:r>
              <a:rPr lang="en-GB" sz="1800" dirty="0"/>
              <a:t>, </a:t>
            </a:r>
            <a:r>
              <a:rPr lang="en-GB" sz="1800" i="1" dirty="0"/>
              <a:t>8</a:t>
            </a:r>
            <a:r>
              <a:rPr lang="en-GB" sz="1800" dirty="0"/>
              <a:t>(12), pp.1344-1359.</a:t>
            </a:r>
          </a:p>
          <a:p>
            <a:r>
              <a:rPr lang="en-US" sz="1800" dirty="0"/>
              <a:t>Henson, P., Wisniewski, H., Hollis, C., Keshavan, M. and </a:t>
            </a:r>
            <a:r>
              <a:rPr lang="en-US" sz="1800" dirty="0" err="1"/>
              <a:t>Torous</a:t>
            </a:r>
            <a:r>
              <a:rPr lang="en-US" sz="1800" dirty="0"/>
              <a:t>, J., 2019. Digital mental health apps and the therapeutic alliance: initial review. </a:t>
            </a:r>
            <a:r>
              <a:rPr lang="en-US" sz="1800" i="1" dirty="0" err="1"/>
              <a:t>BJPsych</a:t>
            </a:r>
            <a:r>
              <a:rPr lang="en-US" sz="1800" i="1" dirty="0"/>
              <a:t> open</a:t>
            </a:r>
            <a:r>
              <a:rPr lang="en-US" sz="1800" dirty="0"/>
              <a:t>, </a:t>
            </a:r>
            <a:r>
              <a:rPr lang="en-US" sz="1800" i="1" dirty="0"/>
              <a:t>5</a:t>
            </a:r>
            <a:r>
              <a:rPr lang="en-US" sz="1800" dirty="0"/>
              <a:t>(1), p.e15.</a:t>
            </a:r>
          </a:p>
          <a:p>
            <a:endParaRPr sz="18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Vapor Trail">
  <a:themeElements>
    <a:clrScheme name="Vapor Trail">
      <a:dk1>
        <a:sysClr val="windowText" lastClr="000000"/>
      </a:dk1>
      <a:lt1>
        <a:sysClr val="window" lastClr="FFFFFF"/>
      </a:lt1>
      <a:dk2>
        <a:srgbClr val="454545"/>
      </a:dk2>
      <a:lt2>
        <a:srgbClr val="DADADA"/>
      </a:lt2>
      <a:accent1>
        <a:srgbClr val="DF2E28"/>
      </a:accent1>
      <a:accent2>
        <a:srgbClr val="FE801A"/>
      </a:accent2>
      <a:accent3>
        <a:srgbClr val="E9BF35"/>
      </a:accent3>
      <a:accent4>
        <a:srgbClr val="81BB42"/>
      </a:accent4>
      <a:accent5>
        <a:srgbClr val="32C7A9"/>
      </a:accent5>
      <a:accent6>
        <a:srgbClr val="4A9BDC"/>
      </a:accent6>
      <a:hlink>
        <a:srgbClr val="F0532B"/>
      </a:hlink>
      <a:folHlink>
        <a:srgbClr val="F38B53"/>
      </a:folHlink>
    </a:clrScheme>
    <a:fontScheme name="Vapor Trail">
      <a:maj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Vapor Trail">
      <a:fillStyleLst>
        <a:solidFill>
          <a:schemeClr val="phClr"/>
        </a:solidFill>
        <a:gradFill rotWithShape="1">
          <a:gsLst>
            <a:gs pos="0">
              <a:schemeClr val="phClr">
                <a:tint val="69000"/>
                <a:alpha val="100000"/>
                <a:satMod val="109000"/>
                <a:lumMod val="110000"/>
              </a:schemeClr>
            </a:gs>
            <a:gs pos="52000">
              <a:schemeClr val="phClr">
                <a:tint val="74000"/>
                <a:satMod val="100000"/>
                <a:lumMod val="104000"/>
              </a:schemeClr>
            </a:gs>
            <a:gs pos="100000">
              <a:schemeClr val="phClr">
                <a:tint val="78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00000"/>
                <a:lumMod val="104000"/>
              </a:schemeClr>
            </a:gs>
            <a:gs pos="78000">
              <a:schemeClr val="phClr">
                <a:shade val="100000"/>
                <a:satMod val="11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  <a:scene3d>
            <a:camera prst="orthographicFront">
              <a:rot lat="0" lon="0" rev="0"/>
            </a:camera>
            <a:lightRig rig="threePt" dir="t"/>
          </a:scene3d>
          <a:sp3d>
            <a:bevelT w="25400" h="12700"/>
          </a:sp3d>
        </a:effectStyle>
        <a:effectStyle>
          <a:effectLst>
            <a:outerShdw blurRad="57150" dist="19050" dir="5400000" algn="ctr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>
            <a:bevelT w="50800" h="2540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Vapor Trail" id="{4FDF2955-7D9C-493C-B9F9-C205151B46CD}" vid="{8F31A783-2159-4870-BC29-2BA7D038EA4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TM04033937[[fn=Vapor Trail]]</Template>
  <TotalTime>27</TotalTime>
  <Words>530</Words>
  <Application>Microsoft Office PowerPoint</Application>
  <PresentationFormat>On-screen Show (4:3)</PresentationFormat>
  <Paragraphs>57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3" baseType="lpstr">
      <vt:lpstr>Arial</vt:lpstr>
      <vt:lpstr>Century Gothic</vt:lpstr>
      <vt:lpstr>Vapor Trail</vt:lpstr>
      <vt:lpstr>Digital Mental Health Apps in UK Health &amp; Social Care</vt:lpstr>
      <vt:lpstr>Introduction</vt:lpstr>
      <vt:lpstr>Background</vt:lpstr>
      <vt:lpstr>Impact on Workforce</vt:lpstr>
      <vt:lpstr>Impact on Service Delivery</vt:lpstr>
      <vt:lpstr>Impact on Patients</vt:lpstr>
      <vt:lpstr>Impact on the Community</vt:lpstr>
      <vt:lpstr>Critical Evaluation</vt:lpstr>
      <vt:lpstr>Conclusion</vt:lpstr>
      <vt:lpstr>Reference Page 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>Tashifa Akhtar</dc:creator>
  <cp:keywords/>
  <dc:description>generated using python-pptx</dc:description>
  <cp:lastModifiedBy>Tashifa Akhtar</cp:lastModifiedBy>
  <cp:revision>2</cp:revision>
  <dcterms:created xsi:type="dcterms:W3CDTF">2013-01-27T09:14:16Z</dcterms:created>
  <dcterms:modified xsi:type="dcterms:W3CDTF">2025-11-20T22:22:35Z</dcterms:modified>
  <cp:category/>
</cp:coreProperties>
</file>