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265" r:id="rId5"/>
    <p:sldId id="266" r:id="rId6"/>
    <p:sldId id="445" r:id="rId7"/>
    <p:sldId id="446" r:id="rId8"/>
    <p:sldId id="480" r:id="rId9"/>
    <p:sldId id="481" r:id="rId10"/>
    <p:sldId id="469" r:id="rId11"/>
    <p:sldId id="264" r:id="rId12"/>
    <p:sldId id="447" r:id="rId13"/>
    <p:sldId id="458" r:id="rId14"/>
    <p:sldId id="478" r:id="rId15"/>
    <p:sldId id="459" r:id="rId16"/>
    <p:sldId id="448" r:id="rId17"/>
    <p:sldId id="470" r:id="rId18"/>
    <p:sldId id="471" r:id="rId19"/>
    <p:sldId id="460" r:id="rId20"/>
    <p:sldId id="461" r:id="rId21"/>
    <p:sldId id="462" r:id="rId22"/>
    <p:sldId id="463" r:id="rId23"/>
    <p:sldId id="464" r:id="rId24"/>
    <p:sldId id="465" r:id="rId25"/>
    <p:sldId id="466" r:id="rId26"/>
    <p:sldId id="467" r:id="rId27"/>
    <p:sldId id="483" r:id="rId28"/>
    <p:sldId id="449" r:id="rId29"/>
    <p:sldId id="472" r:id="rId30"/>
    <p:sldId id="257" r:id="rId31"/>
    <p:sldId id="258" r:id="rId32"/>
    <p:sldId id="259" r:id="rId33"/>
    <p:sldId id="260" r:id="rId34"/>
    <p:sldId id="473" r:id="rId35"/>
    <p:sldId id="261" r:id="rId36"/>
    <p:sldId id="474" r:id="rId37"/>
    <p:sldId id="262" r:id="rId38"/>
    <p:sldId id="454" r:id="rId39"/>
    <p:sldId id="263" r:id="rId40"/>
    <p:sldId id="455" r:id="rId41"/>
    <p:sldId id="456" r:id="rId42"/>
    <p:sldId id="457" r:id="rId43"/>
    <p:sldId id="468" r:id="rId44"/>
    <p:sldId id="452" r:id="rId45"/>
    <p:sldId id="451" r:id="rId46"/>
    <p:sldId id="453" r:id="rId47"/>
    <p:sldId id="477" r:id="rId48"/>
    <p:sldId id="475" r:id="rId49"/>
    <p:sldId id="482" r:id="rId50"/>
    <p:sldId id="479" r:id="rId51"/>
    <p:sldId id="476"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99A7B1E1-5798-4BC2-A6ED-2001C191C5CD}"/>
    <pc:docChg chg="custSel delSld modSld">
      <pc:chgData name="Aishat Bakre" userId="839b68a6-4a2b-45ef-9a5a-14f954bfea5f" providerId="ADAL" clId="{99A7B1E1-5798-4BC2-A6ED-2001C191C5CD}" dt="2022-11-13T21:46:37.853" v="2" actId="2696"/>
      <pc:docMkLst>
        <pc:docMk/>
      </pc:docMkLst>
      <pc:sldChg chg="modSp del mod">
        <pc:chgData name="Aishat Bakre" userId="839b68a6-4a2b-45ef-9a5a-14f954bfea5f" providerId="ADAL" clId="{99A7B1E1-5798-4BC2-A6ED-2001C191C5CD}" dt="2022-11-13T21:46:37.853" v="2" actId="2696"/>
        <pc:sldMkLst>
          <pc:docMk/>
          <pc:sldMk cId="2915575427" sldId="450"/>
        </pc:sldMkLst>
        <pc:spChg chg="mod">
          <ac:chgData name="Aishat Bakre" userId="839b68a6-4a2b-45ef-9a5a-14f954bfea5f" providerId="ADAL" clId="{99A7B1E1-5798-4BC2-A6ED-2001C191C5CD}" dt="2022-11-12T16:44:07.725" v="1" actId="27636"/>
          <ac:spMkLst>
            <pc:docMk/>
            <pc:sldMk cId="2915575427" sldId="450"/>
            <ac:spMk id="3" creationId="{A8DC6CEA-5E87-8B30-6E25-201152D144A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13/11/2022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RI7h93ayE-U"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HzbqSfbZTto"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sociological model of health is similar and demonstrate inequality in society</a:t>
            </a:r>
            <a:endParaRPr lang="en-GB"/>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681781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sociological model of health is similar and demonstrate inequality in society</a:t>
            </a:r>
            <a:endParaRPr lang="en-GB"/>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14</a:t>
            </a:fld>
            <a:endParaRPr lang="en-GB"/>
          </a:p>
        </p:txBody>
      </p:sp>
    </p:spTree>
    <p:extLst>
      <p:ext uri="{BB962C8B-B14F-4D97-AF65-F5344CB8AC3E}">
        <p14:creationId xmlns:p14="http://schemas.microsoft.com/office/powerpoint/2010/main" val="370475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sociological model of health is similar and demonstrate inequality in society</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32504870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effectLst/>
                <a:latin typeface="Calibri" panose="020F0502020204030204" pitchFamily="34" charset="0"/>
                <a:ea typeface="DengXian" panose="02010600030101010101" pitchFamily="2" charset="-122"/>
                <a:cs typeface="Arial" panose="020B0604020202020204" pitchFamily="34" charset="0"/>
              </a:rPr>
              <a:t>Behavioural is an easy determinant to choose if using this one. Smoking may be done because everybody at work smokes, or you are unemployed so bored, it’s manly to smoke, so need to take those factors into consideration to get that person to give up smoking and improve his health. QUIT line gives strategies on how to give up smoking and step by step advice </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36352905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effectLst/>
                <a:latin typeface="Calibri" panose="020F0502020204030204" pitchFamily="34" charset="0"/>
                <a:ea typeface="DengXian" panose="02010600030101010101" pitchFamily="2" charset="-122"/>
                <a:cs typeface="Arial" panose="020B0604020202020204" pitchFamily="34" charset="0"/>
              </a:rPr>
              <a:t>Schools can educate kids about dangers of smoking; they educate their parents as do the anti smoking ads by the govt; doctors surgeries have pamphlets. on how to give up smoking and doctors talk to patients about risks of smoking; dentists talk about yellow teeth and more tooth decay; state governments have laws to prohibit smoking in schools, cafes, so all working together to reduce smoking and improve health; not just the health profession who should be in charge of improving health </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1692644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 Social Medical Model of Health - YouTube</a:t>
            </a:r>
            <a:endParaRPr lang="en-GB"/>
          </a:p>
          <a:p>
            <a:r>
              <a:rPr lang="en-GB"/>
              <a:t>https://www.youtube.com/watch?v=RI7h93ayE-U</a:t>
            </a:r>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10490545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condition in which there is an absence of disease or disability”</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2645046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Biomedical and Social Models of Health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48</a:t>
            </a:fld>
            <a:endParaRPr lang="en-GB"/>
          </a:p>
        </p:txBody>
      </p:sp>
    </p:spTree>
    <p:extLst>
      <p:ext uri="{BB962C8B-B14F-4D97-AF65-F5344CB8AC3E}">
        <p14:creationId xmlns:p14="http://schemas.microsoft.com/office/powerpoint/2010/main" val="28692659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13/11/2022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RI7h93ayE-U"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HzbqSfbZTto"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1580" y="2069904"/>
            <a:ext cx="7992888" cy="1440160"/>
          </a:xfrm>
        </p:spPr>
        <p:txBody>
          <a:bodyPr>
            <a:noAutofit/>
          </a:bodyPr>
          <a:lstStyle/>
          <a:p>
            <a:br>
              <a:rPr lang="en-GB" sz="3600" b="1" i="1">
                <a:solidFill>
                  <a:schemeClr val="bg1"/>
                </a:solidFill>
              </a:rPr>
            </a:br>
            <a:br>
              <a:rPr lang="en-GB" sz="3600" b="1" i="1">
                <a:solidFill>
                  <a:schemeClr val="bg1"/>
                </a:solidFill>
              </a:rPr>
            </a:br>
            <a:r>
              <a:rPr lang="en-GB" sz="3600" b="1">
                <a:solidFill>
                  <a:schemeClr val="bg1"/>
                </a:solidFill>
              </a:rPr>
              <a:t>Social Epidemiology and Public Health Development</a:t>
            </a:r>
            <a:br>
              <a:rPr lang="en-GB" sz="3600" b="1" i="1">
                <a:solidFill>
                  <a:schemeClr val="bg1"/>
                </a:solidFill>
              </a:rPr>
            </a:br>
            <a:br>
              <a:rPr lang="en-GB" sz="3600" b="1" i="1">
                <a:solidFill>
                  <a:schemeClr val="bg1"/>
                </a:solidFill>
              </a:rPr>
            </a:br>
            <a:br>
              <a:rPr lang="en-GB" sz="3600" b="1" i="1">
                <a:solidFill>
                  <a:schemeClr val="bg1"/>
                </a:solidFill>
              </a:rPr>
            </a:br>
            <a:br>
              <a:rPr lang="en-GB" sz="3600" b="1">
                <a:solidFill>
                  <a:schemeClr val="bg1"/>
                </a:solidFill>
              </a:rPr>
            </a:br>
            <a:r>
              <a:rPr lang="en-GB" sz="3600" b="1" i="1">
                <a:solidFill>
                  <a:schemeClr val="bg1"/>
                </a:solidFill>
                <a:effectLst/>
                <a:latin typeface="+mj-lt"/>
                <a:ea typeface="Arial" panose="020B0604020202020204" pitchFamily="34" charset="0"/>
              </a:rPr>
              <a:t>Models of Health</a:t>
            </a:r>
            <a:br>
              <a:rPr lang="en-GB" sz="3600" b="1">
                <a:solidFill>
                  <a:schemeClr val="bg1"/>
                </a:solidFill>
              </a:rPr>
            </a:br>
            <a:br>
              <a:rPr lang="en-GB" sz="3600" b="1">
                <a:solidFill>
                  <a:schemeClr val="bg1"/>
                </a:solidFill>
              </a:rPr>
            </a:br>
            <a:r>
              <a:rPr lang="en-GB" sz="3200" b="1">
                <a:solidFill>
                  <a:schemeClr val="bg1"/>
                </a:solidFill>
              </a:rPr>
              <a:t>Semester 1       2021/22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69205"/>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a:ln>
                  <a:noFill/>
                </a:ln>
                <a:solidFill>
                  <a:prstClr val="white"/>
                </a:solidFill>
                <a:effectLst/>
                <a:uLnTx/>
                <a:uFillTx/>
                <a:latin typeface="Myriad Pro"/>
                <a:ea typeface="+mn-ea"/>
                <a:cs typeface="Arial" panose="020B0604020202020204" pitchFamily="34" charset="0"/>
              </a:rPr>
              <a:t>Dr Aishat Bakre</a:t>
            </a:r>
            <a:endParaRPr kumimoji="0" lang="en-GB" sz="20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
        <p:nvSpPr>
          <p:cNvPr id="9" name="TextBox 8">
            <a:extLst>
              <a:ext uri="{FF2B5EF4-FFF2-40B4-BE49-F238E27FC236}">
                <a16:creationId xmlns:a16="http://schemas.microsoft.com/office/drawing/2014/main" id="{B4C86698-6A23-DDA2-C8F3-F3AA14DC0E00}"/>
              </a:ext>
            </a:extLst>
          </p:cNvPr>
          <p:cNvSpPr txBox="1"/>
          <p:nvPr/>
        </p:nvSpPr>
        <p:spPr>
          <a:xfrm>
            <a:off x="899592" y="2987279"/>
            <a:ext cx="7776864" cy="584775"/>
          </a:xfrm>
          <a:prstGeom prst="rect">
            <a:avLst/>
          </a:prstGeom>
          <a:noFill/>
        </p:spPr>
        <p:txBody>
          <a:bodyPr wrap="square">
            <a:spAutoFit/>
          </a:bodyPr>
          <a:lstStyle/>
          <a:p>
            <a:r>
              <a:rPr lang="en-GB" sz="3200" b="1" i="1">
                <a:solidFill>
                  <a:schemeClr val="bg1"/>
                </a:solidFill>
                <a:effectLst/>
                <a:latin typeface="+mj-lt"/>
                <a:ea typeface="Arial" panose="020B0604020202020204" pitchFamily="34" charset="0"/>
              </a:rPr>
              <a:t>Introduction to Public Health Principles</a:t>
            </a:r>
            <a:endParaRPr lang="en-GB" sz="3200" b="1" i="1">
              <a:solidFill>
                <a:schemeClr val="bg1"/>
              </a:solidFill>
              <a:latin typeface="+mj-lt"/>
            </a:endParaRPr>
          </a:p>
        </p:txBody>
      </p:sp>
    </p:spTree>
    <p:extLst>
      <p:ext uri="{BB962C8B-B14F-4D97-AF65-F5344CB8AC3E}">
        <p14:creationId xmlns:p14="http://schemas.microsoft.com/office/powerpoint/2010/main" val="1607094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a:cs typeface="Arial" panose="020B0604020202020204" pitchFamily="34" charset="0"/>
              </a:rPr>
              <a:t>On successful completion of this module, you should be able to: </a:t>
            </a:r>
          </a:p>
          <a:p>
            <a:pPr marL="0" indent="0">
              <a:buNone/>
            </a:pPr>
            <a:endParaRPr lang="en-GB" sz="1600">
              <a:cs typeface="Arial" panose="020B0604020202020204" pitchFamily="34" charset="0"/>
            </a:endParaRPr>
          </a:p>
          <a:p>
            <a:pPr lvl="0">
              <a:buFont typeface="Wingdings" panose="05000000000000000000" pitchFamily="2" charset="2"/>
              <a:buChar char="§"/>
            </a:pPr>
            <a:r>
              <a:rPr lang="en-GB" sz="160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cs typeface="Arial" panose="020B0604020202020204" pitchFamily="34" charset="0"/>
              </a:rPr>
              <a:t>Module Summary</a:t>
            </a:r>
            <a:endParaRPr lang="en-GB" b="1"/>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60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marL="0" indent="0">
              <a:buNone/>
            </a:pPr>
            <a:endParaRPr lang="en-GB" sz="2600">
              <a:cs typeface="Arial" panose="020B0604020202020204" pitchFamily="34" charset="0"/>
            </a:endParaRPr>
          </a:p>
          <a:p>
            <a:pPr>
              <a:buFont typeface="Wingdings" panose="05000000000000000000" pitchFamily="2" charset="2"/>
              <a:buChar char="§"/>
            </a:pPr>
            <a:r>
              <a:rPr lang="en-GB" sz="260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800">
                <a:cs typeface="Arial" panose="020B0604020202020204" pitchFamily="34" charset="0"/>
              </a:rPr>
              <a:t>To understand</a:t>
            </a:r>
          </a:p>
          <a:p>
            <a:pPr>
              <a:buFont typeface="Wingdings" panose="05000000000000000000" pitchFamily="2" charset="2"/>
              <a:buChar char="§"/>
            </a:pPr>
            <a:r>
              <a:rPr lang="en-GB" sz="2800">
                <a:cs typeface="Arial" panose="020B0604020202020204" pitchFamily="34" charset="0"/>
              </a:rPr>
              <a:t>The biomedical model of health</a:t>
            </a:r>
          </a:p>
          <a:p>
            <a:pPr>
              <a:buFont typeface="Wingdings" panose="05000000000000000000" pitchFamily="2" charset="2"/>
              <a:buChar char="§"/>
            </a:pPr>
            <a:r>
              <a:rPr lang="en-GB" sz="2800">
                <a:cs typeface="Arial" panose="020B0604020202020204" pitchFamily="34" charset="0"/>
              </a:rPr>
              <a:t>The social/sociological model of health</a:t>
            </a:r>
          </a:p>
          <a:p>
            <a:pPr>
              <a:buFont typeface="Wingdings" panose="05000000000000000000" pitchFamily="2" charset="2"/>
              <a:buChar char="§"/>
            </a:pPr>
            <a:r>
              <a:rPr lang="en-GB" sz="2800">
                <a:cs typeface="Arial" panose="020B0604020202020204" pitchFamily="34" charset="0"/>
              </a:rPr>
              <a:t>The advantages and disadvantages of the two models of health.</a:t>
            </a:r>
          </a:p>
          <a:p>
            <a:pPr>
              <a:buFont typeface="Wingdings" panose="05000000000000000000" pitchFamily="2" charset="2"/>
              <a:buChar char="§"/>
            </a:pPr>
            <a:r>
              <a:rPr lang="en-GB" sz="2800">
                <a:cs typeface="Arial" panose="020B0604020202020204" pitchFamily="34" charset="0"/>
              </a:rPr>
              <a:t>A link between the two models of health</a:t>
            </a:r>
          </a:p>
          <a:p>
            <a:pPr>
              <a:buFont typeface="Wingdings" panose="05000000000000000000" pitchFamily="2" charset="2"/>
              <a:buChar char="§"/>
            </a:pPr>
            <a:r>
              <a:rPr lang="en-GB" sz="2800">
                <a:cs typeface="Arial" panose="020B0604020202020204" pitchFamily="34" charset="0"/>
              </a:rPr>
              <a:t>How to apply both model to diseases.</a:t>
            </a:r>
          </a:p>
          <a:p>
            <a:pPr marL="0" indent="0">
              <a:buNone/>
            </a:pPr>
            <a:endParaRPr lang="en-GB" sz="200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a:solidFill>
                  <a:schemeClr val="bg1"/>
                </a:solidFill>
              </a:rPr>
              <a:t>What is a health models?</a:t>
            </a:r>
            <a:br>
              <a:rPr lang="en-GB" b="1" i="1">
                <a:solidFill>
                  <a:schemeClr val="bg1"/>
                </a:solidFill>
              </a:rPr>
            </a:br>
            <a:endParaRPr lang="en-GB" b="1" i="1">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20272" y="4005064"/>
            <a:ext cx="2123728" cy="1944216"/>
          </a:xfrm>
          <a:prstGeom prst="rect">
            <a:avLst/>
          </a:prstGeom>
        </p:spPr>
      </p:pic>
    </p:spTree>
    <p:extLst>
      <p:ext uri="{BB962C8B-B14F-4D97-AF65-F5344CB8AC3E}">
        <p14:creationId xmlns:p14="http://schemas.microsoft.com/office/powerpoint/2010/main" val="2086123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B2CA6-AB23-40F4-B6BC-947ECD03F058}"/>
              </a:ext>
            </a:extLst>
          </p:cNvPr>
          <p:cNvSpPr>
            <a:spLocks noGrp="1"/>
          </p:cNvSpPr>
          <p:nvPr>
            <p:ph type="title"/>
          </p:nvPr>
        </p:nvSpPr>
        <p:spPr/>
        <p:txBody>
          <a:bodyPr/>
          <a:lstStyle/>
          <a:p>
            <a:r>
              <a:rPr lang="en-GB" b="1"/>
              <a:t>Health Models</a:t>
            </a:r>
          </a:p>
        </p:txBody>
      </p:sp>
      <p:sp>
        <p:nvSpPr>
          <p:cNvPr id="3" name="Content Placeholder 2">
            <a:extLst>
              <a:ext uri="{FF2B5EF4-FFF2-40B4-BE49-F238E27FC236}">
                <a16:creationId xmlns:a16="http://schemas.microsoft.com/office/drawing/2014/main" id="{61BC9719-A4B7-4131-B648-5D1BF0A7FEBC}"/>
              </a:ext>
            </a:extLst>
          </p:cNvPr>
          <p:cNvSpPr>
            <a:spLocks noGrp="1"/>
          </p:cNvSpPr>
          <p:nvPr>
            <p:ph idx="1"/>
          </p:nvPr>
        </p:nvSpPr>
        <p:spPr/>
        <p:txBody>
          <a:bodyPr/>
          <a:lstStyle/>
          <a:p>
            <a:r>
              <a:rPr lang="en-GB"/>
              <a:t>Models of health are ‘conceptual frameworks’ or ways of thinking about health.</a:t>
            </a:r>
          </a:p>
          <a:p>
            <a:pPr marL="0" indent="0">
              <a:buNone/>
            </a:pPr>
            <a:r>
              <a:rPr lang="en-GB"/>
              <a:t>These models include:</a:t>
            </a:r>
          </a:p>
          <a:p>
            <a:r>
              <a:rPr lang="en-GB"/>
              <a:t>The Biomedical Model of Health </a:t>
            </a:r>
            <a:endParaRPr lang="en-GB">
              <a:sym typeface="Symbol" panose="05050102010706020507" pitchFamily="18" charset="2"/>
            </a:endParaRPr>
          </a:p>
          <a:p>
            <a:r>
              <a:rPr lang="en-GB"/>
              <a:t>The Social Model of Health</a:t>
            </a:r>
          </a:p>
        </p:txBody>
      </p:sp>
    </p:spTree>
    <p:extLst>
      <p:ext uri="{BB962C8B-B14F-4D97-AF65-F5344CB8AC3E}">
        <p14:creationId xmlns:p14="http://schemas.microsoft.com/office/powerpoint/2010/main" val="3139690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011CB-2AF3-3342-DED6-D33CEB2F9B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8EB546C-1459-7CAF-17C7-F540A705036B}"/>
              </a:ext>
            </a:extLst>
          </p:cNvPr>
          <p:cNvSpPr>
            <a:spLocks noGrp="1"/>
          </p:cNvSpPr>
          <p:nvPr>
            <p:ph idx="1"/>
          </p:nvPr>
        </p:nvSpPr>
        <p:spPr/>
        <p:txBody>
          <a:bodyPr/>
          <a:lstStyle/>
          <a:p>
            <a:r>
              <a:rPr lang="en-GB" sz="2800"/>
              <a:t>Working in groups discuss why it is important to have an understanding about the social and environmental aspects of a person? </a:t>
            </a:r>
          </a:p>
          <a:p>
            <a:endParaRPr lang="en-GB"/>
          </a:p>
          <a:p>
            <a:pPr marL="0" indent="0">
              <a:buNone/>
            </a:pPr>
            <a:endParaRPr lang="en-GB"/>
          </a:p>
          <a:p>
            <a:pPr marL="0" indent="0" algn="ctr">
              <a:buNone/>
            </a:pPr>
            <a:r>
              <a:rPr lang="en-GB" sz="2800" b="1"/>
              <a:t>Feedback your findings to the whole class</a:t>
            </a:r>
          </a:p>
          <a:p>
            <a:pPr marL="0" indent="0" algn="ctr">
              <a:buNone/>
            </a:pPr>
            <a:r>
              <a:rPr lang="en-GB" sz="2800" b="1"/>
              <a:t>10mins</a:t>
            </a:r>
          </a:p>
        </p:txBody>
      </p:sp>
    </p:spTree>
    <p:extLst>
      <p:ext uri="{BB962C8B-B14F-4D97-AF65-F5344CB8AC3E}">
        <p14:creationId xmlns:p14="http://schemas.microsoft.com/office/powerpoint/2010/main" val="3799598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E839-5270-30E2-075C-FD382FC6E35D}"/>
              </a:ext>
            </a:extLst>
          </p:cNvPr>
          <p:cNvSpPr>
            <a:spLocks noGrp="1"/>
          </p:cNvSpPr>
          <p:nvPr>
            <p:ph type="title"/>
          </p:nvPr>
        </p:nvSpPr>
        <p:spPr/>
        <p:txBody>
          <a:bodyPr>
            <a:normAutofit fontScale="90000"/>
          </a:bodyPr>
          <a:lstStyle/>
          <a:p>
            <a:r>
              <a:rPr lang="en-GB" b="1"/>
              <a:t>Sociological/Social Model of Health</a:t>
            </a:r>
            <a:endParaRPr lang="en-GB"/>
          </a:p>
        </p:txBody>
      </p:sp>
      <p:sp>
        <p:nvSpPr>
          <p:cNvPr id="3" name="Content Placeholder 2">
            <a:extLst>
              <a:ext uri="{FF2B5EF4-FFF2-40B4-BE49-F238E27FC236}">
                <a16:creationId xmlns:a16="http://schemas.microsoft.com/office/drawing/2014/main" id="{32F8CFFC-C1A3-AFEE-B96D-535D1DB65DF5}"/>
              </a:ext>
            </a:extLst>
          </p:cNvPr>
          <p:cNvSpPr>
            <a:spLocks noGrp="1"/>
          </p:cNvSpPr>
          <p:nvPr>
            <p:ph idx="1"/>
          </p:nvPr>
        </p:nvSpPr>
        <p:spPr/>
        <p:txBody>
          <a:bodyPr>
            <a:normAutofit/>
          </a:bodyPr>
          <a:lstStyle/>
          <a:p>
            <a:r>
              <a:rPr lang="en-GB" sz="2800"/>
              <a:t>The socio-medical model of health believes that to improve health it is necessary to address the social and environmental causes of illness in groups within society.</a:t>
            </a:r>
          </a:p>
          <a:p>
            <a:pPr marL="0" indent="0">
              <a:buNone/>
            </a:pPr>
            <a:endParaRPr lang="en-GB" sz="2800"/>
          </a:p>
          <a:p>
            <a:r>
              <a:rPr lang="en-GB" sz="2800"/>
              <a:t>Because Illness is not just located in the individual.</a:t>
            </a:r>
          </a:p>
        </p:txBody>
      </p:sp>
    </p:spTree>
    <p:extLst>
      <p:ext uri="{BB962C8B-B14F-4D97-AF65-F5344CB8AC3E}">
        <p14:creationId xmlns:p14="http://schemas.microsoft.com/office/powerpoint/2010/main" val="1263306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fontScale="90000"/>
          </a:bodyPr>
          <a:lstStyle/>
          <a:p>
            <a:r>
              <a:rPr lang="en-GB" b="1" i="1">
                <a:solidFill>
                  <a:schemeClr val="bg1"/>
                </a:solidFill>
              </a:rPr>
              <a:t>What is a Social model of health?</a:t>
            </a:r>
            <a:br>
              <a:rPr lang="en-GB" b="1" i="1">
                <a:solidFill>
                  <a:schemeClr val="bg1"/>
                </a:solidFill>
              </a:rPr>
            </a:br>
            <a:endParaRPr lang="en-GB" b="1" i="1">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20272" y="4005064"/>
            <a:ext cx="2123728" cy="1944216"/>
          </a:xfrm>
          <a:prstGeom prst="rect">
            <a:avLst/>
          </a:prstGeom>
        </p:spPr>
      </p:pic>
    </p:spTree>
    <p:extLst>
      <p:ext uri="{BB962C8B-B14F-4D97-AF65-F5344CB8AC3E}">
        <p14:creationId xmlns:p14="http://schemas.microsoft.com/office/powerpoint/2010/main" val="24089744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E5390-1E94-1E7D-EEAF-B8C2D07C78BD}"/>
              </a:ext>
            </a:extLst>
          </p:cNvPr>
          <p:cNvSpPr>
            <a:spLocks noGrp="1"/>
          </p:cNvSpPr>
          <p:nvPr>
            <p:ph type="title"/>
          </p:nvPr>
        </p:nvSpPr>
        <p:spPr/>
        <p:txBody>
          <a:bodyPr>
            <a:normAutofit/>
          </a:bodyPr>
          <a:lstStyle/>
          <a:p>
            <a:r>
              <a:rPr lang="en-GB" sz="4000" b="1"/>
              <a:t>Social Model of Health </a:t>
            </a:r>
          </a:p>
        </p:txBody>
      </p:sp>
      <p:sp>
        <p:nvSpPr>
          <p:cNvPr id="3" name="Content Placeholder 2">
            <a:extLst>
              <a:ext uri="{FF2B5EF4-FFF2-40B4-BE49-F238E27FC236}">
                <a16:creationId xmlns:a16="http://schemas.microsoft.com/office/drawing/2014/main" id="{5BF1E19F-807C-4FAA-5ADC-44B8C7F308DC}"/>
              </a:ext>
            </a:extLst>
          </p:cNvPr>
          <p:cNvSpPr>
            <a:spLocks noGrp="1"/>
          </p:cNvSpPr>
          <p:nvPr>
            <p:ph idx="1"/>
          </p:nvPr>
        </p:nvSpPr>
        <p:spPr/>
        <p:txBody>
          <a:bodyPr>
            <a:normAutofit fontScale="85000" lnSpcReduction="20000"/>
          </a:bodyPr>
          <a:lstStyle/>
          <a:p>
            <a:r>
              <a:rPr lang="en-GB"/>
              <a:t>The Social Model of Health also referred to as the </a:t>
            </a:r>
            <a:r>
              <a:rPr lang="en-GB" b="1" i="1"/>
              <a:t>new public health model  </a:t>
            </a:r>
            <a:r>
              <a:rPr lang="en-GB"/>
              <a:t>takes into account the </a:t>
            </a:r>
            <a:r>
              <a:rPr lang="en-GB" i="1"/>
              <a:t>social, cultural, environmental</a:t>
            </a:r>
            <a:r>
              <a:rPr lang="en-GB" b="1" i="1"/>
              <a:t> </a:t>
            </a:r>
            <a:r>
              <a:rPr lang="en-GB"/>
              <a:t>and </a:t>
            </a:r>
            <a:r>
              <a:rPr lang="en-GB" i="1"/>
              <a:t>economic </a:t>
            </a:r>
            <a:r>
              <a:rPr lang="en-GB"/>
              <a:t>determinants/factors which affect health and produce inequities within the population rather than the disease or injury itself.</a:t>
            </a:r>
          </a:p>
          <a:p>
            <a:pPr marL="0" indent="0">
              <a:buNone/>
            </a:pPr>
            <a:r>
              <a:rPr lang="en-GB" b="1"/>
              <a:t>Note:</a:t>
            </a:r>
          </a:p>
          <a:p>
            <a:r>
              <a:rPr lang="en-GB"/>
              <a:t>If these determinants can be addressed, many diseases </a:t>
            </a:r>
            <a:r>
              <a:rPr lang="en-GB" err="1"/>
              <a:t>e.g</a:t>
            </a:r>
            <a:r>
              <a:rPr lang="en-GB"/>
              <a:t> CVD, diabetes mellitus Type 2, obesity can be prevented.</a:t>
            </a:r>
          </a:p>
        </p:txBody>
      </p:sp>
    </p:spTree>
    <p:extLst>
      <p:ext uri="{BB962C8B-B14F-4D97-AF65-F5344CB8AC3E}">
        <p14:creationId xmlns:p14="http://schemas.microsoft.com/office/powerpoint/2010/main" val="42152112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57F53-FE70-4F28-B10D-BE53C466153A}"/>
              </a:ext>
            </a:extLst>
          </p:cNvPr>
          <p:cNvSpPr>
            <a:spLocks noGrp="1"/>
          </p:cNvSpPr>
          <p:nvPr>
            <p:ph type="title"/>
          </p:nvPr>
        </p:nvSpPr>
        <p:spPr/>
        <p:txBody>
          <a:bodyPr/>
          <a:lstStyle/>
          <a:p>
            <a:r>
              <a:rPr lang="en-GB" b="1"/>
              <a:t>Social Model of Health </a:t>
            </a:r>
            <a:endParaRPr lang="en-GB"/>
          </a:p>
        </p:txBody>
      </p:sp>
      <p:sp>
        <p:nvSpPr>
          <p:cNvPr id="3" name="Content Placeholder 2">
            <a:extLst>
              <a:ext uri="{FF2B5EF4-FFF2-40B4-BE49-F238E27FC236}">
                <a16:creationId xmlns:a16="http://schemas.microsoft.com/office/drawing/2014/main" id="{2C59D313-017C-4BC7-9902-DEC69B3F4318}"/>
              </a:ext>
            </a:extLst>
          </p:cNvPr>
          <p:cNvSpPr>
            <a:spLocks noGrp="1"/>
          </p:cNvSpPr>
          <p:nvPr>
            <p:ph idx="1"/>
          </p:nvPr>
        </p:nvSpPr>
        <p:spPr>
          <a:xfrm>
            <a:off x="611560" y="1268760"/>
            <a:ext cx="8229600" cy="3917032"/>
          </a:xfrm>
        </p:spPr>
        <p:txBody>
          <a:bodyPr>
            <a:noAutofit/>
          </a:bodyPr>
          <a:lstStyle/>
          <a:p>
            <a:r>
              <a:rPr lang="en-GB" sz="2000"/>
              <a:t>This new public health model emerges in the late 1970 because some members of the community were not experiencing the same levels of health as others despite the understanding of the impact of lifestyle and behaviours on health.</a:t>
            </a:r>
          </a:p>
          <a:p>
            <a:r>
              <a:rPr lang="en-GB" sz="2000"/>
              <a:t>Also emerge in the 1970’s due to changes in the causes of morbidity and mortality which results from lifestyle related diseases.</a:t>
            </a:r>
          </a:p>
          <a:p>
            <a:r>
              <a:rPr lang="en-GB" sz="2000"/>
              <a:t>This model emerged from the </a:t>
            </a:r>
            <a:r>
              <a:rPr lang="en-GB" sz="2000" b="1"/>
              <a:t>social model of disability</a:t>
            </a:r>
            <a:r>
              <a:rPr lang="en-GB" sz="2000"/>
              <a:t>, which has been strongly advocated by the disability rights movement.</a:t>
            </a:r>
          </a:p>
          <a:p>
            <a:r>
              <a:rPr lang="en-GB" sz="2000"/>
              <a:t> It was developed as a reaction to the traditional medical model. </a:t>
            </a:r>
          </a:p>
          <a:p>
            <a:r>
              <a:rPr lang="en-GB" sz="2000"/>
              <a:t>Social Model of Health uses a </a:t>
            </a:r>
            <a:r>
              <a:rPr lang="en-GB" sz="2000" b="1"/>
              <a:t>community approach </a:t>
            </a:r>
            <a:r>
              <a:rPr lang="en-GB" sz="2000"/>
              <a:t>to prevent diseases and illnesses.</a:t>
            </a:r>
          </a:p>
          <a:p>
            <a:pPr marL="0" indent="0">
              <a:buNone/>
            </a:pPr>
            <a:r>
              <a:rPr lang="en-GB" sz="2000"/>
              <a:t>                                                                     (Marmot, 2003)       </a:t>
            </a:r>
          </a:p>
        </p:txBody>
      </p:sp>
    </p:spTree>
    <p:extLst>
      <p:ext uri="{BB962C8B-B14F-4D97-AF65-F5344CB8AC3E}">
        <p14:creationId xmlns:p14="http://schemas.microsoft.com/office/powerpoint/2010/main" val="4075956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137F1-C10E-06BB-3502-503EBBD92061}"/>
              </a:ext>
            </a:extLst>
          </p:cNvPr>
          <p:cNvSpPr>
            <a:spLocks noGrp="1"/>
          </p:cNvSpPr>
          <p:nvPr>
            <p:ph type="title"/>
          </p:nvPr>
        </p:nvSpPr>
        <p:spPr/>
        <p:txBody>
          <a:bodyPr/>
          <a:lstStyle/>
          <a:p>
            <a:r>
              <a:rPr lang="en-GB" b="1"/>
              <a:t>Social Model of Health</a:t>
            </a:r>
          </a:p>
        </p:txBody>
      </p:sp>
      <p:sp>
        <p:nvSpPr>
          <p:cNvPr id="3" name="Content Placeholder 2">
            <a:extLst>
              <a:ext uri="{FF2B5EF4-FFF2-40B4-BE49-F238E27FC236}">
                <a16:creationId xmlns:a16="http://schemas.microsoft.com/office/drawing/2014/main" id="{74935034-221D-8E61-5B0C-AA353581EC03}"/>
              </a:ext>
            </a:extLst>
          </p:cNvPr>
          <p:cNvSpPr>
            <a:spLocks noGrp="1"/>
          </p:cNvSpPr>
          <p:nvPr>
            <p:ph idx="1"/>
          </p:nvPr>
        </p:nvSpPr>
        <p:spPr/>
        <p:txBody>
          <a:bodyPr>
            <a:normAutofit/>
          </a:bodyPr>
          <a:lstStyle/>
          <a:p>
            <a:pPr>
              <a:buFont typeface="Wingdings" panose="05000000000000000000" pitchFamily="2" charset="2"/>
              <a:buChar char="§"/>
            </a:pPr>
            <a:r>
              <a:rPr lang="en-GB" sz="2400"/>
              <a:t>SMH addresses the broader influences on health </a:t>
            </a:r>
            <a:r>
              <a:rPr lang="en-GB" sz="2400" err="1"/>
              <a:t>eg</a:t>
            </a:r>
            <a:r>
              <a:rPr lang="en-GB" sz="2400"/>
              <a:t> social, cultural, environmental &amp; economic factors, rather than the disease or injury itself.</a:t>
            </a:r>
          </a:p>
          <a:p>
            <a:pPr marL="0" indent="0">
              <a:buNone/>
            </a:pPr>
            <a:endParaRPr lang="en-GB" sz="2400"/>
          </a:p>
          <a:p>
            <a:pPr>
              <a:buFont typeface="Wingdings" panose="05000000000000000000" pitchFamily="2" charset="2"/>
              <a:buChar char="§"/>
            </a:pPr>
            <a:r>
              <a:rPr lang="en-GB" sz="2400"/>
              <a:t>It does this by taking into account the social determinants of health E.g. access to health care, SES, social connectedness because people that have these, will have a higher health status and</a:t>
            </a:r>
          </a:p>
          <a:p>
            <a:pPr>
              <a:buFont typeface="Wingdings" panose="05000000000000000000" pitchFamily="2" charset="2"/>
              <a:buChar char="§"/>
            </a:pPr>
            <a:r>
              <a:rPr lang="en-GB" sz="2400"/>
              <a:t>Many diseases can be prevented or managed.</a:t>
            </a:r>
          </a:p>
          <a:p>
            <a:endParaRPr lang="en-GB"/>
          </a:p>
        </p:txBody>
      </p:sp>
    </p:spTree>
    <p:extLst>
      <p:ext uri="{BB962C8B-B14F-4D97-AF65-F5344CB8AC3E}">
        <p14:creationId xmlns:p14="http://schemas.microsoft.com/office/powerpoint/2010/main" val="18289779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B58F7-D550-347C-6630-5C477DB4DD0A}"/>
              </a:ext>
            </a:extLst>
          </p:cNvPr>
          <p:cNvSpPr>
            <a:spLocks noGrp="1"/>
          </p:cNvSpPr>
          <p:nvPr>
            <p:ph type="title"/>
          </p:nvPr>
        </p:nvSpPr>
        <p:spPr/>
        <p:txBody>
          <a:bodyPr>
            <a:normAutofit fontScale="90000"/>
          </a:bodyPr>
          <a:lstStyle/>
          <a:p>
            <a:r>
              <a:rPr lang="en-GB" b="1"/>
              <a:t>Examples of Inequality in Peoples Health</a:t>
            </a:r>
          </a:p>
        </p:txBody>
      </p:sp>
      <p:sp>
        <p:nvSpPr>
          <p:cNvPr id="3" name="Content Placeholder 2">
            <a:extLst>
              <a:ext uri="{FF2B5EF4-FFF2-40B4-BE49-F238E27FC236}">
                <a16:creationId xmlns:a16="http://schemas.microsoft.com/office/drawing/2014/main" id="{7A2F875A-4F02-34E9-6800-83C3904922DF}"/>
              </a:ext>
            </a:extLst>
          </p:cNvPr>
          <p:cNvSpPr>
            <a:spLocks noGrp="1"/>
          </p:cNvSpPr>
          <p:nvPr>
            <p:ph idx="1"/>
          </p:nvPr>
        </p:nvSpPr>
        <p:spPr/>
        <p:txBody>
          <a:bodyPr>
            <a:normAutofit/>
          </a:bodyPr>
          <a:lstStyle/>
          <a:p>
            <a:r>
              <a:rPr lang="en-GB" sz="2400" b="1"/>
              <a:t>Disability</a:t>
            </a:r>
            <a:r>
              <a:rPr lang="en-GB" sz="2400"/>
              <a:t>: Disabled people are more likely to be unemployed, with all the associated health impacts.</a:t>
            </a:r>
          </a:p>
          <a:p>
            <a:r>
              <a:rPr lang="en-GB" sz="2400" b="1"/>
              <a:t>Social class</a:t>
            </a:r>
            <a:r>
              <a:rPr lang="en-GB" sz="2400"/>
              <a:t>: Those from a lower social economic background experience poorer health </a:t>
            </a:r>
            <a:r>
              <a:rPr lang="en-GB" sz="1600"/>
              <a:t>(Black report,1988).</a:t>
            </a:r>
          </a:p>
          <a:p>
            <a:r>
              <a:rPr lang="en-GB" sz="2400" b="1"/>
              <a:t>Age</a:t>
            </a:r>
            <a:r>
              <a:rPr lang="en-GB" sz="2400"/>
              <a:t>: As people get older they are more likely to experience a wide range of illnesses. </a:t>
            </a:r>
          </a:p>
          <a:p>
            <a:r>
              <a:rPr lang="en-GB" sz="2400"/>
              <a:t>This is worsened if people are from the lower socio economic class/poorest section of society where income is greatly reduced.</a:t>
            </a:r>
          </a:p>
        </p:txBody>
      </p:sp>
    </p:spTree>
    <p:extLst>
      <p:ext uri="{BB962C8B-B14F-4D97-AF65-F5344CB8AC3E}">
        <p14:creationId xmlns:p14="http://schemas.microsoft.com/office/powerpoint/2010/main" val="3060304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84742-17DA-44C3-AB75-7EBF5DDCB9D0}"/>
              </a:ext>
            </a:extLst>
          </p:cNvPr>
          <p:cNvSpPr>
            <a:spLocks noGrp="1"/>
          </p:cNvSpPr>
          <p:nvPr>
            <p:ph type="title"/>
          </p:nvPr>
        </p:nvSpPr>
        <p:spPr/>
        <p:txBody>
          <a:bodyPr>
            <a:normAutofit fontScale="90000"/>
          </a:bodyPr>
          <a:lstStyle/>
          <a:p>
            <a:r>
              <a:rPr lang="en-GB" b="1"/>
              <a:t>Examples of Inequality in Peoples Health</a:t>
            </a:r>
            <a:endParaRPr lang="en-GB"/>
          </a:p>
        </p:txBody>
      </p:sp>
      <p:sp>
        <p:nvSpPr>
          <p:cNvPr id="3" name="Content Placeholder 2">
            <a:extLst>
              <a:ext uri="{FF2B5EF4-FFF2-40B4-BE49-F238E27FC236}">
                <a16:creationId xmlns:a16="http://schemas.microsoft.com/office/drawing/2014/main" id="{65D5E170-64A3-4B52-9BA7-BE74CDAA6004}"/>
              </a:ext>
            </a:extLst>
          </p:cNvPr>
          <p:cNvSpPr>
            <a:spLocks noGrp="1"/>
          </p:cNvSpPr>
          <p:nvPr>
            <p:ph idx="1"/>
          </p:nvPr>
        </p:nvSpPr>
        <p:spPr/>
        <p:txBody>
          <a:bodyPr>
            <a:normAutofit fontScale="92500" lnSpcReduction="10000"/>
          </a:bodyPr>
          <a:lstStyle/>
          <a:p>
            <a:r>
              <a:rPr lang="en-GB" b="1"/>
              <a:t>Gender:</a:t>
            </a:r>
            <a:r>
              <a:rPr lang="en-GB"/>
              <a:t> men and women have widely different patterns of ill health. </a:t>
            </a:r>
          </a:p>
          <a:p>
            <a:r>
              <a:rPr lang="en-GB"/>
              <a:t>Men under 65 are 3.5 times more likely than women to die of coronary heart disease. </a:t>
            </a:r>
          </a:p>
          <a:p>
            <a:r>
              <a:rPr lang="en-GB"/>
              <a:t>Suicide is twice as common in men as in women</a:t>
            </a:r>
          </a:p>
          <a:p>
            <a:r>
              <a:rPr lang="en-GB"/>
              <a:t>Women experience more accidents at home and men at work</a:t>
            </a:r>
          </a:p>
        </p:txBody>
      </p:sp>
    </p:spTree>
    <p:extLst>
      <p:ext uri="{BB962C8B-B14F-4D97-AF65-F5344CB8AC3E}">
        <p14:creationId xmlns:p14="http://schemas.microsoft.com/office/powerpoint/2010/main" val="39283106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DB246-D2D0-4314-84BC-E9F6A96336B2}"/>
              </a:ext>
            </a:extLst>
          </p:cNvPr>
          <p:cNvSpPr>
            <a:spLocks noGrp="1"/>
          </p:cNvSpPr>
          <p:nvPr>
            <p:ph type="title"/>
          </p:nvPr>
        </p:nvSpPr>
        <p:spPr/>
        <p:txBody>
          <a:bodyPr>
            <a:normAutofit fontScale="90000"/>
          </a:bodyPr>
          <a:lstStyle/>
          <a:p>
            <a:r>
              <a:rPr lang="en-GB" b="1"/>
              <a:t>Examples of Inequality in Peoples Health</a:t>
            </a:r>
            <a:endParaRPr lang="en-GB"/>
          </a:p>
        </p:txBody>
      </p:sp>
      <p:sp>
        <p:nvSpPr>
          <p:cNvPr id="3" name="Content Placeholder 2">
            <a:extLst>
              <a:ext uri="{FF2B5EF4-FFF2-40B4-BE49-F238E27FC236}">
                <a16:creationId xmlns:a16="http://schemas.microsoft.com/office/drawing/2014/main" id="{B1D1F287-0512-4FCD-A3EA-9C859B259F09}"/>
              </a:ext>
            </a:extLst>
          </p:cNvPr>
          <p:cNvSpPr>
            <a:spLocks noGrp="1"/>
          </p:cNvSpPr>
          <p:nvPr>
            <p:ph idx="1"/>
          </p:nvPr>
        </p:nvSpPr>
        <p:spPr/>
        <p:txBody>
          <a:bodyPr>
            <a:normAutofit/>
          </a:bodyPr>
          <a:lstStyle/>
          <a:p>
            <a:r>
              <a:rPr lang="en-GB" sz="2800" b="1"/>
              <a:t>Ethnicity</a:t>
            </a:r>
            <a:r>
              <a:rPr lang="en-GB" sz="2800"/>
              <a:t>: Black and minority ethnic groups have higher risk of mortality from a range of diseases such as diabetes, liver cancer, tuberculosis, stroke and heart disease.</a:t>
            </a:r>
          </a:p>
          <a:p>
            <a:r>
              <a:rPr lang="en-GB" sz="2800" b="1"/>
              <a:t>Unemployment:</a:t>
            </a:r>
            <a:r>
              <a:rPr lang="en-GB" sz="2800"/>
              <a:t> The unemployed have higher levels of depression, suicide, and self harm and a significantly increased risk of mortality across all classes.</a:t>
            </a:r>
          </a:p>
        </p:txBody>
      </p:sp>
    </p:spTree>
    <p:extLst>
      <p:ext uri="{BB962C8B-B14F-4D97-AF65-F5344CB8AC3E}">
        <p14:creationId xmlns:p14="http://schemas.microsoft.com/office/powerpoint/2010/main" val="2688809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117923"/>
            <a:ext cx="8062664" cy="1470025"/>
          </a:xfrm>
        </p:spPr>
        <p:txBody>
          <a:bodyPr>
            <a:normAutofit/>
          </a:bodyPr>
          <a:lstStyle/>
          <a:p>
            <a:r>
              <a:rPr lang="en-GB" b="1" i="1">
                <a:solidFill>
                  <a:schemeClr val="bg1"/>
                </a:solidFill>
              </a:rPr>
              <a:t>What are the Principles of the Social Model of Health?</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20272" y="4005064"/>
            <a:ext cx="2123728" cy="1944216"/>
          </a:xfrm>
          <a:prstGeom prst="rect">
            <a:avLst/>
          </a:prstGeom>
        </p:spPr>
      </p:pic>
    </p:spTree>
    <p:extLst>
      <p:ext uri="{BB962C8B-B14F-4D97-AF65-F5344CB8AC3E}">
        <p14:creationId xmlns:p14="http://schemas.microsoft.com/office/powerpoint/2010/main" val="1319028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ABBBA-11DE-B9BB-0AAA-1BD3002462A6}"/>
              </a:ext>
            </a:extLst>
          </p:cNvPr>
          <p:cNvSpPr>
            <a:spLocks noGrp="1"/>
          </p:cNvSpPr>
          <p:nvPr>
            <p:ph type="title"/>
          </p:nvPr>
        </p:nvSpPr>
        <p:spPr>
          <a:xfrm>
            <a:off x="457200" y="332656"/>
            <a:ext cx="8229600" cy="1143000"/>
          </a:xfrm>
        </p:spPr>
        <p:txBody>
          <a:bodyPr>
            <a:noAutofit/>
          </a:bodyPr>
          <a:lstStyle/>
          <a:p>
            <a:r>
              <a:rPr lang="en-GB" sz="3200" b="1"/>
              <a:t>Principles of the Social Model of Health</a:t>
            </a:r>
          </a:p>
        </p:txBody>
      </p:sp>
      <p:sp>
        <p:nvSpPr>
          <p:cNvPr id="3" name="Content Placeholder 2">
            <a:extLst>
              <a:ext uri="{FF2B5EF4-FFF2-40B4-BE49-F238E27FC236}">
                <a16:creationId xmlns:a16="http://schemas.microsoft.com/office/drawing/2014/main" id="{E45435B9-F268-EF90-4E02-E931C746B11F}"/>
              </a:ext>
            </a:extLst>
          </p:cNvPr>
          <p:cNvSpPr>
            <a:spLocks noGrp="1"/>
          </p:cNvSpPr>
          <p:nvPr>
            <p:ph idx="1"/>
          </p:nvPr>
        </p:nvSpPr>
        <p:spPr>
          <a:xfrm>
            <a:off x="539552" y="1844824"/>
            <a:ext cx="8229600" cy="3917032"/>
          </a:xfrm>
        </p:spPr>
        <p:txBody>
          <a:bodyPr/>
          <a:lstStyle/>
          <a:p>
            <a:pPr>
              <a:buFont typeface="Wingdings" panose="05000000000000000000" pitchFamily="2" charset="2"/>
              <a:buChar char="§"/>
            </a:pPr>
            <a:r>
              <a:rPr lang="en-GB" sz="2800"/>
              <a:t>Addresses the broader determinants of health</a:t>
            </a:r>
          </a:p>
          <a:p>
            <a:pPr>
              <a:buFont typeface="Wingdings" panose="05000000000000000000" pitchFamily="2" charset="2"/>
              <a:buChar char="§"/>
            </a:pPr>
            <a:r>
              <a:rPr lang="en-GB" sz="2800"/>
              <a:t>Reduce social inequities</a:t>
            </a:r>
          </a:p>
          <a:p>
            <a:pPr>
              <a:buFont typeface="Wingdings" panose="05000000000000000000" pitchFamily="2" charset="2"/>
              <a:buChar char="§"/>
            </a:pPr>
            <a:r>
              <a:rPr lang="en-GB" sz="2800"/>
              <a:t>Empowers individuals &amp; communities</a:t>
            </a:r>
          </a:p>
          <a:p>
            <a:pPr>
              <a:buFont typeface="Wingdings" panose="05000000000000000000" pitchFamily="2" charset="2"/>
              <a:buChar char="§"/>
            </a:pPr>
            <a:r>
              <a:rPr lang="en-GB" sz="2800"/>
              <a:t>Access to health care</a:t>
            </a:r>
          </a:p>
          <a:p>
            <a:pPr>
              <a:buFont typeface="Wingdings" panose="05000000000000000000" pitchFamily="2" charset="2"/>
              <a:buChar char="§"/>
            </a:pPr>
            <a:r>
              <a:rPr lang="en-GB" sz="2800"/>
              <a:t>intersectoral collaboration</a:t>
            </a:r>
          </a:p>
          <a:p>
            <a:pPr>
              <a:buFont typeface="Wingdings" panose="05000000000000000000" pitchFamily="2" charset="2"/>
              <a:buChar char="§"/>
            </a:pPr>
            <a:endParaRPr lang="en-GB" sz="2800"/>
          </a:p>
          <a:p>
            <a:pPr marL="0" indent="0" algn="ctr">
              <a:buNone/>
            </a:pPr>
            <a:r>
              <a:rPr lang="en-GB"/>
              <a:t>5 Key Principles </a:t>
            </a:r>
            <a:r>
              <a:rPr lang="en-GB" b="1"/>
              <a:t>A.R.E.A.S</a:t>
            </a:r>
          </a:p>
        </p:txBody>
      </p:sp>
    </p:spTree>
    <p:extLst>
      <p:ext uri="{BB962C8B-B14F-4D97-AF65-F5344CB8AC3E}">
        <p14:creationId xmlns:p14="http://schemas.microsoft.com/office/powerpoint/2010/main" val="1417950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9A143-B3B7-25EE-C9AF-D9FEE0704FF0}"/>
              </a:ext>
            </a:extLst>
          </p:cNvPr>
          <p:cNvSpPr>
            <a:spLocks noGrp="1"/>
          </p:cNvSpPr>
          <p:nvPr>
            <p:ph type="title"/>
          </p:nvPr>
        </p:nvSpPr>
        <p:spPr/>
        <p:txBody>
          <a:bodyPr>
            <a:noAutofit/>
          </a:bodyPr>
          <a:lstStyle/>
          <a:p>
            <a:r>
              <a:rPr lang="en-GB" sz="3600" b="1"/>
              <a:t>Principles of the Social Model of Health</a:t>
            </a:r>
            <a:endParaRPr lang="en-GB" sz="3600"/>
          </a:p>
        </p:txBody>
      </p:sp>
      <p:sp>
        <p:nvSpPr>
          <p:cNvPr id="3" name="Content Placeholder 2">
            <a:extLst>
              <a:ext uri="{FF2B5EF4-FFF2-40B4-BE49-F238E27FC236}">
                <a16:creationId xmlns:a16="http://schemas.microsoft.com/office/drawing/2014/main" id="{71FF3612-57E3-2755-EE13-6A6D0E101AAD}"/>
              </a:ext>
            </a:extLst>
          </p:cNvPr>
          <p:cNvSpPr>
            <a:spLocks noGrp="1"/>
          </p:cNvSpPr>
          <p:nvPr>
            <p:ph idx="1"/>
          </p:nvPr>
        </p:nvSpPr>
        <p:spPr/>
        <p:txBody>
          <a:bodyPr>
            <a:normAutofit fontScale="85000" lnSpcReduction="10000"/>
          </a:bodyPr>
          <a:lstStyle/>
          <a:p>
            <a:pPr marL="0" indent="0">
              <a:buNone/>
            </a:pPr>
            <a:r>
              <a:rPr lang="en-GB" b="1"/>
              <a:t>Addresses the broader determinants of health:</a:t>
            </a:r>
          </a:p>
          <a:p>
            <a:r>
              <a:rPr lang="en-GB"/>
              <a:t>Acknowledges the influence of </a:t>
            </a:r>
            <a:r>
              <a:rPr lang="en-GB" b="1" i="1"/>
              <a:t>gender, culture, race, ethnicity, SES, geographical, location </a:t>
            </a:r>
            <a:r>
              <a:rPr lang="en-GB"/>
              <a:t>and the influence they can have on health status and health.</a:t>
            </a:r>
          </a:p>
          <a:p>
            <a:pPr marL="0" indent="0">
              <a:buNone/>
            </a:pPr>
            <a:r>
              <a:rPr lang="en-GB" b="1"/>
              <a:t>Acts to reduce social inequalities/inequities:</a:t>
            </a:r>
          </a:p>
          <a:p>
            <a:r>
              <a:rPr lang="en-GB"/>
              <a:t>If community/government can improve SES, or social exclusion or issues with race or gender, health status will improve</a:t>
            </a:r>
          </a:p>
          <a:p>
            <a:endParaRPr lang="en-GB"/>
          </a:p>
        </p:txBody>
      </p:sp>
    </p:spTree>
    <p:extLst>
      <p:ext uri="{BB962C8B-B14F-4D97-AF65-F5344CB8AC3E}">
        <p14:creationId xmlns:p14="http://schemas.microsoft.com/office/powerpoint/2010/main" val="42596440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73497-E198-4C77-06DE-170A4A8C6A34}"/>
              </a:ext>
            </a:extLst>
          </p:cNvPr>
          <p:cNvSpPr>
            <a:spLocks noGrp="1"/>
          </p:cNvSpPr>
          <p:nvPr>
            <p:ph type="title"/>
          </p:nvPr>
        </p:nvSpPr>
        <p:spPr/>
        <p:txBody>
          <a:bodyPr>
            <a:normAutofit fontScale="90000"/>
          </a:bodyPr>
          <a:lstStyle/>
          <a:p>
            <a:r>
              <a:rPr lang="en-GB" b="1"/>
              <a:t>Principles of the Social Model of Health</a:t>
            </a:r>
            <a:endParaRPr lang="en-GB"/>
          </a:p>
        </p:txBody>
      </p:sp>
      <p:sp>
        <p:nvSpPr>
          <p:cNvPr id="3" name="Content Placeholder 2">
            <a:extLst>
              <a:ext uri="{FF2B5EF4-FFF2-40B4-BE49-F238E27FC236}">
                <a16:creationId xmlns:a16="http://schemas.microsoft.com/office/drawing/2014/main" id="{A7D7B344-5931-5995-C528-0EE3599C6221}"/>
              </a:ext>
            </a:extLst>
          </p:cNvPr>
          <p:cNvSpPr>
            <a:spLocks noGrp="1"/>
          </p:cNvSpPr>
          <p:nvPr>
            <p:ph idx="1"/>
          </p:nvPr>
        </p:nvSpPr>
        <p:spPr/>
        <p:txBody>
          <a:bodyPr>
            <a:normAutofit fontScale="85000" lnSpcReduction="10000"/>
          </a:bodyPr>
          <a:lstStyle/>
          <a:p>
            <a:pPr marL="0" indent="0">
              <a:buNone/>
            </a:pPr>
            <a:r>
              <a:rPr lang="en-GB" b="1"/>
              <a:t>Empowers individuals &amp; communities:</a:t>
            </a:r>
          </a:p>
          <a:p>
            <a:pPr>
              <a:buFont typeface="Wingdings" panose="05000000000000000000" pitchFamily="2" charset="2"/>
              <a:buChar char="§"/>
            </a:pPr>
            <a:r>
              <a:rPr lang="en-GB"/>
              <a:t>Focuses on educating people by giving them the knowledge required to make healthy choice.</a:t>
            </a:r>
          </a:p>
          <a:p>
            <a:pPr>
              <a:buFont typeface="Wingdings" panose="05000000000000000000" pitchFamily="2" charset="2"/>
              <a:buChar char="§"/>
            </a:pPr>
            <a:r>
              <a:rPr lang="en-GB"/>
              <a:t> People will change their behaviour if they feel they have control and know how to do it.</a:t>
            </a:r>
          </a:p>
          <a:p>
            <a:pPr marL="0" indent="0">
              <a:buNone/>
            </a:pPr>
            <a:r>
              <a:rPr lang="en-GB" b="1"/>
              <a:t>Acts to enable access to health care</a:t>
            </a:r>
            <a:endParaRPr lang="en-GB"/>
          </a:p>
          <a:p>
            <a:pPr>
              <a:buFont typeface="Wingdings" panose="05000000000000000000" pitchFamily="2" charset="2"/>
              <a:buChar char="§"/>
            </a:pPr>
            <a:r>
              <a:rPr lang="en-GB"/>
              <a:t>If people have affordable, cultural and geographical access to health care, their health status will improve</a:t>
            </a:r>
          </a:p>
          <a:p>
            <a:endParaRPr lang="en-GB"/>
          </a:p>
          <a:p>
            <a:endParaRPr lang="en-GB"/>
          </a:p>
        </p:txBody>
      </p:sp>
    </p:spTree>
    <p:extLst>
      <p:ext uri="{BB962C8B-B14F-4D97-AF65-F5344CB8AC3E}">
        <p14:creationId xmlns:p14="http://schemas.microsoft.com/office/powerpoint/2010/main" val="2096210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A5E12-2DD2-3DD7-CBA1-04257712EB8D}"/>
              </a:ext>
            </a:extLst>
          </p:cNvPr>
          <p:cNvSpPr>
            <a:spLocks noGrp="1"/>
          </p:cNvSpPr>
          <p:nvPr>
            <p:ph type="title"/>
          </p:nvPr>
        </p:nvSpPr>
        <p:spPr/>
        <p:txBody>
          <a:bodyPr>
            <a:normAutofit fontScale="90000"/>
          </a:bodyPr>
          <a:lstStyle/>
          <a:p>
            <a:r>
              <a:rPr kumimoji="0" lang="en-GB" sz="4000" b="1" i="0" u="none" strike="noStrike" kern="1200" cap="none" spc="0" normalizeH="0" baseline="0" noProof="0">
                <a:ln>
                  <a:noFill/>
                </a:ln>
                <a:solidFill>
                  <a:prstClr val="black"/>
                </a:solidFill>
                <a:effectLst/>
                <a:uLnTx/>
                <a:uFillTx/>
                <a:latin typeface="Myriad Pro"/>
                <a:ea typeface="+mj-ea"/>
                <a:cs typeface="+mj-cs"/>
              </a:rPr>
              <a:t>Principles of the Social Model of Health</a:t>
            </a:r>
            <a:endParaRPr lang="en-GB"/>
          </a:p>
        </p:txBody>
      </p:sp>
      <p:sp>
        <p:nvSpPr>
          <p:cNvPr id="3" name="Content Placeholder 2">
            <a:extLst>
              <a:ext uri="{FF2B5EF4-FFF2-40B4-BE49-F238E27FC236}">
                <a16:creationId xmlns:a16="http://schemas.microsoft.com/office/drawing/2014/main" id="{89A2E764-E0BF-1B1B-124E-937FE8D6F52C}"/>
              </a:ext>
            </a:extLst>
          </p:cNvPr>
          <p:cNvSpPr>
            <a:spLocks noGrp="1"/>
          </p:cNvSpPr>
          <p:nvPr>
            <p:ph idx="1"/>
          </p:nvPr>
        </p:nvSpPr>
        <p:spPr/>
        <p:txBody>
          <a:bodyPr>
            <a:normAutofit fontScale="92500" lnSpcReduction="10000"/>
          </a:bodyPr>
          <a:lstStyle/>
          <a:p>
            <a:pPr marL="0" indent="0">
              <a:buNone/>
            </a:pPr>
            <a:r>
              <a:rPr lang="en-GB" b="1"/>
              <a:t>Involves intersectoral collaboration</a:t>
            </a:r>
            <a:r>
              <a:rPr lang="en-GB"/>
              <a:t>:</a:t>
            </a:r>
          </a:p>
          <a:p>
            <a:pPr>
              <a:buFont typeface="Wingdings" panose="05000000000000000000" pitchFamily="2" charset="2"/>
              <a:buChar char="§"/>
            </a:pPr>
            <a:r>
              <a:rPr lang="en-GB" sz="3000"/>
              <a:t>Many different organisations and community groups can work together to improve health status</a:t>
            </a:r>
          </a:p>
          <a:p>
            <a:pPr>
              <a:buFont typeface="Wingdings" panose="05000000000000000000" pitchFamily="2" charset="2"/>
              <a:buChar char="§"/>
            </a:pPr>
            <a:r>
              <a:rPr lang="en-GB" sz="3000"/>
              <a:t>Different cultures need to feel comfortable going to see doctor e.g., through provision of an interpreter or a female doctor; preventing access to doctor by ensuring patient do not have to travel for days to see doctor</a:t>
            </a:r>
          </a:p>
        </p:txBody>
      </p:sp>
    </p:spTree>
    <p:extLst>
      <p:ext uri="{BB962C8B-B14F-4D97-AF65-F5344CB8AC3E}">
        <p14:creationId xmlns:p14="http://schemas.microsoft.com/office/powerpoint/2010/main" val="1462711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fontScale="90000"/>
          </a:bodyPr>
          <a:lstStyle/>
          <a:p>
            <a:r>
              <a:rPr lang="en-GB" sz="4400" b="1" i="1">
                <a:solidFill>
                  <a:schemeClr val="bg1"/>
                </a:solidFill>
                <a:effectLst/>
                <a:latin typeface="Calibri" panose="020F0502020204030204" pitchFamily="34" charset="0"/>
                <a:ea typeface="DengXian" panose="02010600030101010101" pitchFamily="2" charset="-122"/>
                <a:cs typeface="Arial" panose="020B0604020202020204" pitchFamily="34" charset="0"/>
              </a:rPr>
              <a:t>What are some advantages and disadvantages of the social model?</a:t>
            </a:r>
          </a:p>
        </p:txBody>
      </p:sp>
    </p:spTree>
    <p:extLst>
      <p:ext uri="{BB962C8B-B14F-4D97-AF65-F5344CB8AC3E}">
        <p14:creationId xmlns:p14="http://schemas.microsoft.com/office/powerpoint/2010/main" val="12559617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E7254-88DE-81BF-6B06-9D803F6C1DF5}"/>
              </a:ext>
            </a:extLst>
          </p:cNvPr>
          <p:cNvSpPr>
            <a:spLocks noGrp="1"/>
          </p:cNvSpPr>
          <p:nvPr>
            <p:ph type="title"/>
          </p:nvPr>
        </p:nvSpPr>
        <p:spPr/>
        <p:txBody>
          <a:bodyPr>
            <a:normAutofit/>
          </a:bodyPr>
          <a:lstStyle/>
          <a:p>
            <a:r>
              <a:rPr lang="en-GB" b="1"/>
              <a:t>Advantages of social </a:t>
            </a:r>
            <a:r>
              <a:rPr lang="en-GB" sz="4400" b="1" i="0">
                <a:effectLst/>
              </a:rPr>
              <a:t>model</a:t>
            </a:r>
            <a:r>
              <a:rPr lang="en-GB"/>
              <a:t> </a:t>
            </a:r>
          </a:p>
        </p:txBody>
      </p:sp>
      <p:sp>
        <p:nvSpPr>
          <p:cNvPr id="3" name="Content Placeholder 2">
            <a:extLst>
              <a:ext uri="{FF2B5EF4-FFF2-40B4-BE49-F238E27FC236}">
                <a16:creationId xmlns:a16="http://schemas.microsoft.com/office/drawing/2014/main" id="{9C0EE677-FDA8-586B-A1D4-195F4623FC2E}"/>
              </a:ext>
            </a:extLst>
          </p:cNvPr>
          <p:cNvSpPr>
            <a:spLocks noGrp="1"/>
          </p:cNvSpPr>
          <p:nvPr>
            <p:ph idx="1"/>
          </p:nvPr>
        </p:nvSpPr>
        <p:spPr/>
        <p:txBody>
          <a:bodyPr>
            <a:normAutofit fontScale="92500" lnSpcReduction="10000"/>
          </a:bodyPr>
          <a:lstStyle/>
          <a:p>
            <a:r>
              <a:rPr lang="en-GB" sz="3000"/>
              <a:t>Promotes good health and </a:t>
            </a:r>
          </a:p>
          <a:p>
            <a:r>
              <a:rPr lang="en-GB" sz="3000"/>
              <a:t>Assists in preventing diseases</a:t>
            </a:r>
          </a:p>
          <a:p>
            <a:r>
              <a:rPr lang="en-GB" sz="3000"/>
              <a:t>Promotes overall wellbeing</a:t>
            </a:r>
          </a:p>
          <a:p>
            <a:r>
              <a:rPr lang="en-GB" sz="3000"/>
              <a:t>Relatively inexpensive</a:t>
            </a:r>
          </a:p>
          <a:p>
            <a:r>
              <a:rPr lang="en-GB" sz="3000"/>
              <a:t>Focuses on population groups that are in need that is the “vulnerable groups”</a:t>
            </a:r>
          </a:p>
          <a:p>
            <a:r>
              <a:rPr lang="en-GB" sz="3000"/>
              <a:t>Provision of education that is passed through generations</a:t>
            </a:r>
          </a:p>
          <a:p>
            <a:endParaRPr lang="en-GB"/>
          </a:p>
        </p:txBody>
      </p:sp>
    </p:spTree>
    <p:extLst>
      <p:ext uri="{BB962C8B-B14F-4D97-AF65-F5344CB8AC3E}">
        <p14:creationId xmlns:p14="http://schemas.microsoft.com/office/powerpoint/2010/main" val="36470617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C7E55-B74F-E1AD-2FE7-8D477CE30A2E}"/>
              </a:ext>
            </a:extLst>
          </p:cNvPr>
          <p:cNvSpPr>
            <a:spLocks noGrp="1"/>
          </p:cNvSpPr>
          <p:nvPr>
            <p:ph type="title"/>
          </p:nvPr>
        </p:nvSpPr>
        <p:spPr/>
        <p:txBody>
          <a:bodyPr/>
          <a:lstStyle/>
          <a:p>
            <a:r>
              <a:rPr lang="en-GB" b="1"/>
              <a:t>Disadvantages of social </a:t>
            </a:r>
            <a:r>
              <a:rPr lang="en-GB" sz="4400" b="1" i="0">
                <a:effectLst/>
              </a:rPr>
              <a:t>model</a:t>
            </a:r>
            <a:r>
              <a:rPr lang="en-GB"/>
              <a:t> </a:t>
            </a:r>
          </a:p>
        </p:txBody>
      </p:sp>
      <p:sp>
        <p:nvSpPr>
          <p:cNvPr id="3" name="Content Placeholder 2">
            <a:extLst>
              <a:ext uri="{FF2B5EF4-FFF2-40B4-BE49-F238E27FC236}">
                <a16:creationId xmlns:a16="http://schemas.microsoft.com/office/drawing/2014/main" id="{4A77E957-DE18-4812-209D-C9BD5838E53E}"/>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a:t>Health is not the responsibility of just the individual but also health sectors.</a:t>
            </a:r>
          </a:p>
          <a:p>
            <a:pPr>
              <a:buFont typeface="Wingdings" panose="05000000000000000000" pitchFamily="2" charset="2"/>
              <a:buChar char="§"/>
            </a:pPr>
            <a:r>
              <a:rPr lang="en-GB"/>
              <a:t>Not every diseases/condition can be prevented</a:t>
            </a:r>
          </a:p>
          <a:p>
            <a:pPr>
              <a:buFont typeface="Wingdings" panose="05000000000000000000" pitchFamily="2" charset="2"/>
              <a:buChar char="§"/>
            </a:pPr>
            <a:r>
              <a:rPr lang="en-GB"/>
              <a:t>Does not promote the development of technology and medical knowledge</a:t>
            </a:r>
          </a:p>
          <a:p>
            <a:pPr>
              <a:buFont typeface="Wingdings" panose="05000000000000000000" pitchFamily="2" charset="2"/>
              <a:buChar char="§"/>
            </a:pPr>
            <a:r>
              <a:rPr lang="en-GB"/>
              <a:t>Does not address the health concerns of an individual.</a:t>
            </a:r>
          </a:p>
          <a:p>
            <a:pPr>
              <a:buFont typeface="Wingdings" panose="05000000000000000000" pitchFamily="2" charset="2"/>
              <a:buChar char="§"/>
            </a:pPr>
            <a:r>
              <a:rPr lang="en-GB"/>
              <a:t>Health promotion messages can be ignored.</a:t>
            </a:r>
          </a:p>
          <a:p>
            <a:endParaRPr lang="en-GB"/>
          </a:p>
        </p:txBody>
      </p:sp>
    </p:spTree>
    <p:extLst>
      <p:ext uri="{BB962C8B-B14F-4D97-AF65-F5344CB8AC3E}">
        <p14:creationId xmlns:p14="http://schemas.microsoft.com/office/powerpoint/2010/main" val="2760015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A7455-AF86-83BB-2AE8-BFD8163754A7}"/>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BD335AAC-13A3-444E-5FCB-103CD9A1E422}"/>
              </a:ext>
            </a:extLst>
          </p:cNvPr>
          <p:cNvSpPr>
            <a:spLocks noGrp="1"/>
          </p:cNvSpPr>
          <p:nvPr>
            <p:ph idx="1"/>
          </p:nvPr>
        </p:nvSpPr>
        <p:spPr/>
        <p:txBody>
          <a:bodyPr/>
          <a:lstStyle/>
          <a:p>
            <a:r>
              <a:rPr lang="en-GB"/>
              <a:t>Watch the video then discuss and</a:t>
            </a:r>
          </a:p>
          <a:p>
            <a:endParaRPr lang="en-GB">
              <a:hlinkClick r:id="rId3"/>
            </a:endParaRPr>
          </a:p>
          <a:p>
            <a:r>
              <a:rPr lang="en-GB">
                <a:hlinkClick r:id="rId3"/>
              </a:rPr>
              <a:t>https://www.youtube.com/watch?v=RI7h93ayE-U</a:t>
            </a:r>
            <a:endParaRPr lang="en-GB"/>
          </a:p>
          <a:p>
            <a:endParaRPr lang="en-GB"/>
          </a:p>
          <a:p>
            <a:pPr marL="0" indent="0">
              <a:buNone/>
            </a:pPr>
            <a:r>
              <a:rPr lang="en-GB" b="1"/>
              <a:t>Feedback your findings to the whole class</a:t>
            </a:r>
          </a:p>
          <a:p>
            <a:endParaRPr lang="en-GB"/>
          </a:p>
          <a:p>
            <a:endParaRPr lang="en-GB"/>
          </a:p>
        </p:txBody>
      </p:sp>
    </p:spTree>
    <p:extLst>
      <p:ext uri="{BB962C8B-B14F-4D97-AF65-F5344CB8AC3E}">
        <p14:creationId xmlns:p14="http://schemas.microsoft.com/office/powerpoint/2010/main" val="23112656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a:solidFill>
                  <a:schemeClr val="bg1"/>
                </a:solidFill>
              </a:rPr>
              <a:t>What is Biomedical model of health?</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20272" y="4005064"/>
            <a:ext cx="2123728" cy="1944216"/>
          </a:xfrm>
          <a:prstGeom prst="rect">
            <a:avLst/>
          </a:prstGeom>
        </p:spPr>
      </p:pic>
    </p:spTree>
    <p:extLst>
      <p:ext uri="{BB962C8B-B14F-4D97-AF65-F5344CB8AC3E}">
        <p14:creationId xmlns:p14="http://schemas.microsoft.com/office/powerpoint/2010/main" val="29689479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55BBA-4337-453F-A81B-96133A351327}"/>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E6846F6-965A-44BE-ADE9-B0F410EBE447}"/>
              </a:ext>
            </a:extLst>
          </p:cNvPr>
          <p:cNvSpPr>
            <a:spLocks noGrp="1"/>
          </p:cNvSpPr>
          <p:nvPr>
            <p:ph idx="1"/>
          </p:nvPr>
        </p:nvSpPr>
        <p:spPr/>
        <p:txBody>
          <a:bodyPr/>
          <a:lstStyle/>
          <a:p>
            <a:r>
              <a:rPr lang="en-GB"/>
              <a:t>Working independently can anyone remember the negative definition of health</a:t>
            </a:r>
          </a:p>
          <a:p>
            <a:endParaRPr lang="en-GB"/>
          </a:p>
          <a:p>
            <a:pPr marL="0" indent="0">
              <a:buNone/>
            </a:pPr>
            <a:endParaRPr lang="en-GB"/>
          </a:p>
          <a:p>
            <a:pPr marL="0" indent="0" algn="ctr">
              <a:buNone/>
            </a:pPr>
            <a:r>
              <a:rPr lang="en-GB" sz="2400" b="1"/>
              <a:t>Feedback your findings to the whole class</a:t>
            </a:r>
          </a:p>
          <a:p>
            <a:endParaRPr lang="en-GB"/>
          </a:p>
          <a:p>
            <a:endParaRPr lang="en-GB"/>
          </a:p>
        </p:txBody>
      </p:sp>
    </p:spTree>
    <p:extLst>
      <p:ext uri="{BB962C8B-B14F-4D97-AF65-F5344CB8AC3E}">
        <p14:creationId xmlns:p14="http://schemas.microsoft.com/office/powerpoint/2010/main" val="8060643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81819-90BA-ACFA-EC0C-3F20E79458B3}"/>
              </a:ext>
            </a:extLst>
          </p:cNvPr>
          <p:cNvSpPr>
            <a:spLocks noGrp="1"/>
          </p:cNvSpPr>
          <p:nvPr>
            <p:ph type="title"/>
          </p:nvPr>
        </p:nvSpPr>
        <p:spPr/>
        <p:txBody>
          <a:bodyPr/>
          <a:lstStyle/>
          <a:p>
            <a:r>
              <a:rPr lang="en-GB" b="1" i="0">
                <a:effectLst/>
              </a:rPr>
              <a:t>Biomedical Model</a:t>
            </a:r>
            <a:endParaRPr lang="en-GB" b="1"/>
          </a:p>
        </p:txBody>
      </p:sp>
      <p:sp>
        <p:nvSpPr>
          <p:cNvPr id="3" name="Content Placeholder 2">
            <a:extLst>
              <a:ext uri="{FF2B5EF4-FFF2-40B4-BE49-F238E27FC236}">
                <a16:creationId xmlns:a16="http://schemas.microsoft.com/office/drawing/2014/main" id="{00E5B964-4B8B-14A7-2017-D22050F9FB98}"/>
              </a:ext>
            </a:extLst>
          </p:cNvPr>
          <p:cNvSpPr>
            <a:spLocks noGrp="1"/>
          </p:cNvSpPr>
          <p:nvPr>
            <p:ph idx="1"/>
          </p:nvPr>
        </p:nvSpPr>
        <p:spPr/>
        <p:txBody>
          <a:bodyPr>
            <a:normAutofit/>
          </a:bodyPr>
          <a:lstStyle/>
          <a:p>
            <a:r>
              <a:rPr lang="en-GB" sz="2800"/>
              <a:t>Biomedical Model also called the </a:t>
            </a:r>
            <a:r>
              <a:rPr lang="en-GB" sz="2800" b="1" i="1"/>
              <a:t>old public health model</a:t>
            </a:r>
            <a:r>
              <a:rPr lang="en-GB" sz="2800"/>
              <a:t> recognises </a:t>
            </a:r>
            <a:r>
              <a:rPr lang="en-GB" sz="2800" b="0" i="0">
                <a:effectLst/>
              </a:rPr>
              <a:t>‘health’ as being the ‘absence of disease’ (a negative definition) • </a:t>
            </a:r>
          </a:p>
          <a:p>
            <a:r>
              <a:rPr lang="en-GB" sz="2800" b="0" i="0">
                <a:effectLst/>
              </a:rPr>
              <a:t>This model of health was developed in the early part of the 19th century. </a:t>
            </a:r>
            <a:endParaRPr lang="en-GB" sz="2800"/>
          </a:p>
          <a:p>
            <a:r>
              <a:rPr lang="en-GB" sz="2800"/>
              <a:t>The bio-medical model became popular as </a:t>
            </a:r>
            <a:r>
              <a:rPr lang="en-GB" sz="2800" b="0" i="0">
                <a:effectLst/>
              </a:rPr>
              <a:t>people became more aware of how the body worked together to ensure good health.</a:t>
            </a:r>
            <a:endParaRPr lang="en-GB" sz="2800"/>
          </a:p>
        </p:txBody>
      </p:sp>
    </p:spTree>
    <p:extLst>
      <p:ext uri="{BB962C8B-B14F-4D97-AF65-F5344CB8AC3E}">
        <p14:creationId xmlns:p14="http://schemas.microsoft.com/office/powerpoint/2010/main" val="39952456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0C9AF-C032-2E1F-634F-B7D1E05A15E7}"/>
              </a:ext>
            </a:extLst>
          </p:cNvPr>
          <p:cNvSpPr>
            <a:spLocks noGrp="1"/>
          </p:cNvSpPr>
          <p:nvPr>
            <p:ph type="title"/>
          </p:nvPr>
        </p:nvSpPr>
        <p:spPr/>
        <p:txBody>
          <a:bodyPr/>
          <a:lstStyle/>
          <a:p>
            <a:r>
              <a:rPr lang="en-GB" b="1"/>
              <a:t>Biomedical Model</a:t>
            </a:r>
            <a:endParaRPr lang="en-GB"/>
          </a:p>
        </p:txBody>
      </p:sp>
      <p:sp>
        <p:nvSpPr>
          <p:cNvPr id="3" name="Content Placeholder 2">
            <a:extLst>
              <a:ext uri="{FF2B5EF4-FFF2-40B4-BE49-F238E27FC236}">
                <a16:creationId xmlns:a16="http://schemas.microsoft.com/office/drawing/2014/main" id="{0FBD5818-4793-01E9-3DDB-1C7E5495C7D1}"/>
              </a:ext>
            </a:extLst>
          </p:cNvPr>
          <p:cNvSpPr>
            <a:spLocks noGrp="1"/>
          </p:cNvSpPr>
          <p:nvPr>
            <p:ph idx="1"/>
          </p:nvPr>
        </p:nvSpPr>
        <p:spPr/>
        <p:txBody>
          <a:bodyPr/>
          <a:lstStyle/>
          <a:p>
            <a:r>
              <a:rPr lang="en-GB" b="0" i="0">
                <a:effectLst/>
              </a:rPr>
              <a:t>The bio medical model of health assumes that disease is abnormal, </a:t>
            </a:r>
          </a:p>
          <a:p>
            <a:r>
              <a:rPr lang="en-GB"/>
              <a:t>T</a:t>
            </a:r>
            <a:r>
              <a:rPr lang="en-GB" b="0" i="0">
                <a:effectLst/>
              </a:rPr>
              <a:t>hat every illness has a specific cause, and it is experienced in the same way in all societies.</a:t>
            </a:r>
            <a:endParaRPr lang="en-GB"/>
          </a:p>
        </p:txBody>
      </p:sp>
    </p:spTree>
    <p:extLst>
      <p:ext uri="{BB962C8B-B14F-4D97-AF65-F5344CB8AC3E}">
        <p14:creationId xmlns:p14="http://schemas.microsoft.com/office/powerpoint/2010/main" val="33909713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4247C-8BA9-0028-7D70-086322D2EEA5}"/>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BC76D0A-9010-5B2A-D9CD-EBC42CA6BF7A}"/>
              </a:ext>
            </a:extLst>
          </p:cNvPr>
          <p:cNvSpPr>
            <a:spLocks noGrp="1"/>
          </p:cNvSpPr>
          <p:nvPr>
            <p:ph idx="1"/>
          </p:nvPr>
        </p:nvSpPr>
        <p:spPr/>
        <p:txBody>
          <a:bodyPr>
            <a:normAutofit/>
          </a:bodyPr>
          <a:lstStyle/>
          <a:p>
            <a:pPr marL="0" indent="0">
              <a:buNone/>
            </a:pPr>
            <a:r>
              <a:rPr lang="en-GB" b="0" i="0">
                <a:effectLst/>
              </a:rPr>
              <a:t>Working in groups discuss</a:t>
            </a:r>
          </a:p>
          <a:p>
            <a:pPr marL="0" indent="0">
              <a:buNone/>
            </a:pPr>
            <a:endParaRPr lang="en-GB" b="0" i="0">
              <a:effectLst/>
            </a:endParaRPr>
          </a:p>
          <a:p>
            <a:r>
              <a:rPr lang="en-GB" b="0" i="0">
                <a:effectLst/>
              </a:rPr>
              <a:t>Do you think every illness is experienced the same way in all societies?</a:t>
            </a:r>
          </a:p>
          <a:p>
            <a:endParaRPr lang="en-GB"/>
          </a:p>
          <a:p>
            <a:pPr marL="0" indent="0" algn="ctr">
              <a:buNone/>
            </a:pPr>
            <a:r>
              <a:rPr lang="en-GB" sz="2800" b="1">
                <a:cs typeface="Arial" panose="020B0604020202020204" pitchFamily="34" charset="0"/>
              </a:rPr>
              <a:t>Feedback your findings to the whole class</a:t>
            </a:r>
          </a:p>
          <a:p>
            <a:endParaRPr lang="en-GB"/>
          </a:p>
        </p:txBody>
      </p:sp>
    </p:spTree>
    <p:extLst>
      <p:ext uri="{BB962C8B-B14F-4D97-AF65-F5344CB8AC3E}">
        <p14:creationId xmlns:p14="http://schemas.microsoft.com/office/powerpoint/2010/main" val="8952472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7C3BB-B3CF-1236-2338-4E560F9F0CD1}"/>
              </a:ext>
            </a:extLst>
          </p:cNvPr>
          <p:cNvSpPr>
            <a:spLocks noGrp="1"/>
          </p:cNvSpPr>
          <p:nvPr>
            <p:ph type="title"/>
          </p:nvPr>
        </p:nvSpPr>
        <p:spPr/>
        <p:txBody>
          <a:bodyPr/>
          <a:lstStyle/>
          <a:p>
            <a:r>
              <a:rPr lang="en-GB" b="1"/>
              <a:t>Biomedical Model</a:t>
            </a:r>
            <a:endParaRPr lang="en-GB"/>
          </a:p>
        </p:txBody>
      </p:sp>
      <p:sp>
        <p:nvSpPr>
          <p:cNvPr id="3" name="Content Placeholder 2">
            <a:extLst>
              <a:ext uri="{FF2B5EF4-FFF2-40B4-BE49-F238E27FC236}">
                <a16:creationId xmlns:a16="http://schemas.microsoft.com/office/drawing/2014/main" id="{A8B60A4F-4BE7-C45C-297B-EB464824A3B5}"/>
              </a:ext>
            </a:extLst>
          </p:cNvPr>
          <p:cNvSpPr>
            <a:spLocks noGrp="1"/>
          </p:cNvSpPr>
          <p:nvPr>
            <p:ph idx="1"/>
          </p:nvPr>
        </p:nvSpPr>
        <p:spPr/>
        <p:txBody>
          <a:bodyPr/>
          <a:lstStyle/>
          <a:p>
            <a:r>
              <a:rPr lang="en-GB" b="0" i="0">
                <a:effectLst/>
                <a:latin typeface="Source Sans Pro" panose="020B0503030403020204" pitchFamily="34" charset="0"/>
              </a:rPr>
              <a:t>According to the Bio-medical model of health; disease either comes from: </a:t>
            </a:r>
          </a:p>
          <a:p>
            <a:r>
              <a:rPr lang="en-GB" b="0" i="0">
                <a:effectLst/>
                <a:latin typeface="Source Sans Pro" panose="020B0503030403020204" pitchFamily="34" charset="0"/>
              </a:rPr>
              <a:t>Outside the body </a:t>
            </a:r>
          </a:p>
          <a:p>
            <a:r>
              <a:rPr lang="en-GB" b="0" i="0">
                <a:effectLst/>
                <a:latin typeface="Source Sans Pro" panose="020B0503030403020204" pitchFamily="34" charset="0"/>
              </a:rPr>
              <a:t>Invaded the body and caused physical changes within the body </a:t>
            </a:r>
          </a:p>
          <a:p>
            <a:r>
              <a:rPr lang="en-GB" b="0" i="0">
                <a:effectLst/>
                <a:latin typeface="Source Sans Pro" panose="020B0503030403020204" pitchFamily="34" charset="0"/>
              </a:rPr>
              <a:t>Originated as internal involuntary physical changes</a:t>
            </a:r>
            <a:endParaRPr lang="en-GB"/>
          </a:p>
        </p:txBody>
      </p:sp>
    </p:spTree>
    <p:extLst>
      <p:ext uri="{BB962C8B-B14F-4D97-AF65-F5344CB8AC3E}">
        <p14:creationId xmlns:p14="http://schemas.microsoft.com/office/powerpoint/2010/main" val="33982460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425F9-5F64-442E-967F-A941B9DD67EB}"/>
              </a:ext>
            </a:extLst>
          </p:cNvPr>
          <p:cNvSpPr>
            <a:spLocks noGrp="1"/>
          </p:cNvSpPr>
          <p:nvPr>
            <p:ph type="title"/>
          </p:nvPr>
        </p:nvSpPr>
        <p:spPr/>
        <p:txBody>
          <a:bodyPr/>
          <a:lstStyle/>
          <a:p>
            <a:r>
              <a:rPr lang="en-GB" b="1"/>
              <a:t>Biomedical Model</a:t>
            </a:r>
            <a:endParaRPr lang="en-GB"/>
          </a:p>
        </p:txBody>
      </p:sp>
      <p:sp>
        <p:nvSpPr>
          <p:cNvPr id="3" name="Content Placeholder 2">
            <a:extLst>
              <a:ext uri="{FF2B5EF4-FFF2-40B4-BE49-F238E27FC236}">
                <a16:creationId xmlns:a16="http://schemas.microsoft.com/office/drawing/2014/main" id="{1CF79A36-A4A7-4AB8-8E73-E16104D5F885}"/>
              </a:ext>
            </a:extLst>
          </p:cNvPr>
          <p:cNvSpPr>
            <a:spLocks noGrp="1"/>
          </p:cNvSpPr>
          <p:nvPr>
            <p:ph idx="1"/>
          </p:nvPr>
        </p:nvSpPr>
        <p:spPr/>
        <p:txBody>
          <a:bodyPr>
            <a:normAutofit fontScale="92500" lnSpcReduction="20000"/>
          </a:bodyPr>
          <a:lstStyle/>
          <a:p>
            <a:r>
              <a:rPr lang="en-GB"/>
              <a:t>The biomedical model of health defines diseases objectively, </a:t>
            </a:r>
          </a:p>
          <a:p>
            <a:r>
              <a:rPr lang="en-GB"/>
              <a:t>In accordance with the presence of recognised symptoms, and believes that the healthy body can be restored through scientifically based medical treatment. </a:t>
            </a:r>
          </a:p>
          <a:p>
            <a:r>
              <a:rPr lang="en-GB"/>
              <a:t>The human body is likened to a machine that can be returned to working order with the proper repairs.</a:t>
            </a:r>
          </a:p>
        </p:txBody>
      </p:sp>
    </p:spTree>
    <p:extLst>
      <p:ext uri="{BB962C8B-B14F-4D97-AF65-F5344CB8AC3E}">
        <p14:creationId xmlns:p14="http://schemas.microsoft.com/office/powerpoint/2010/main" val="695876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B485A-98BC-F63D-817C-2E80CE57BA97}"/>
              </a:ext>
            </a:extLst>
          </p:cNvPr>
          <p:cNvSpPr>
            <a:spLocks noGrp="1"/>
          </p:cNvSpPr>
          <p:nvPr>
            <p:ph type="title"/>
          </p:nvPr>
        </p:nvSpPr>
        <p:spPr/>
        <p:txBody>
          <a:bodyPr/>
          <a:lstStyle/>
          <a:p>
            <a:r>
              <a:rPr lang="en-GB" b="1"/>
              <a:t>Biomedical Model</a:t>
            </a:r>
            <a:endParaRPr lang="en-GB"/>
          </a:p>
        </p:txBody>
      </p:sp>
      <p:sp>
        <p:nvSpPr>
          <p:cNvPr id="3" name="Content Placeholder 2">
            <a:extLst>
              <a:ext uri="{FF2B5EF4-FFF2-40B4-BE49-F238E27FC236}">
                <a16:creationId xmlns:a16="http://schemas.microsoft.com/office/drawing/2014/main" id="{D3A317C3-4A8F-089B-50B8-E86DBF30A991}"/>
              </a:ext>
            </a:extLst>
          </p:cNvPr>
          <p:cNvSpPr>
            <a:spLocks noGrp="1"/>
          </p:cNvSpPr>
          <p:nvPr>
            <p:ph idx="1"/>
          </p:nvPr>
        </p:nvSpPr>
        <p:spPr>
          <a:xfrm>
            <a:off x="457200" y="1470484"/>
            <a:ext cx="8229600" cy="3917032"/>
          </a:xfrm>
        </p:spPr>
        <p:txBody>
          <a:bodyPr>
            <a:normAutofit/>
          </a:bodyPr>
          <a:lstStyle/>
          <a:p>
            <a:r>
              <a:rPr lang="en-GB" sz="2800" b="0" i="0">
                <a:effectLst/>
              </a:rPr>
              <a:t>Doctors and other qualified experts diagnose and sanction treatment. </a:t>
            </a:r>
          </a:p>
          <a:p>
            <a:r>
              <a:rPr lang="en-GB" sz="2800" b="0" i="0">
                <a:effectLst/>
              </a:rPr>
              <a:t>Main purpose of health service is </a:t>
            </a:r>
            <a:r>
              <a:rPr lang="en-GB" sz="2800" b="1" i="1">
                <a:effectLst/>
              </a:rPr>
              <a:t>curative</a:t>
            </a:r>
            <a:r>
              <a:rPr lang="en-GB" sz="2800" b="0" i="0">
                <a:effectLst/>
              </a:rPr>
              <a:t> – to get people back to work. </a:t>
            </a:r>
          </a:p>
          <a:p>
            <a:r>
              <a:rPr lang="en-GB" sz="2800" b="0" i="0">
                <a:effectLst/>
              </a:rPr>
              <a:t>Disease and illness is explained by biological science. </a:t>
            </a:r>
          </a:p>
          <a:p>
            <a:r>
              <a:rPr lang="en-GB" sz="2800" b="0" i="0">
                <a:effectLst/>
              </a:rPr>
              <a:t>It is based in the understanding of how diseases arise, emphasising risk factors.</a:t>
            </a:r>
          </a:p>
          <a:p>
            <a:endParaRPr lang="en-GB"/>
          </a:p>
        </p:txBody>
      </p:sp>
    </p:spTree>
    <p:extLst>
      <p:ext uri="{BB962C8B-B14F-4D97-AF65-F5344CB8AC3E}">
        <p14:creationId xmlns:p14="http://schemas.microsoft.com/office/powerpoint/2010/main" val="27466417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6EDB1-FB58-40E7-A408-93C78FBC1192}"/>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2B6F707B-6076-4ADC-8588-481CCDDC8EF8}"/>
              </a:ext>
            </a:extLst>
          </p:cNvPr>
          <p:cNvSpPr>
            <a:spLocks noGrp="1"/>
          </p:cNvSpPr>
          <p:nvPr>
            <p:ph idx="1"/>
          </p:nvPr>
        </p:nvSpPr>
        <p:spPr/>
        <p:txBody>
          <a:bodyPr/>
          <a:lstStyle/>
          <a:p>
            <a:r>
              <a:rPr lang="en-GB"/>
              <a:t>Working in pairs think of a biomedical model approach to treating prostrate/cervical/breast/lung cancer, </a:t>
            </a:r>
          </a:p>
          <a:p>
            <a:endParaRPr lang="en-GB"/>
          </a:p>
          <a:p>
            <a:pPr marL="0" indent="0">
              <a:buNone/>
            </a:pPr>
            <a:r>
              <a:rPr lang="en-GB" b="1"/>
              <a:t>Feedback your findings to the whole class</a:t>
            </a:r>
          </a:p>
          <a:p>
            <a:endParaRPr lang="en-GB"/>
          </a:p>
          <a:p>
            <a:endParaRPr lang="en-GB"/>
          </a:p>
        </p:txBody>
      </p:sp>
    </p:spTree>
    <p:extLst>
      <p:ext uri="{BB962C8B-B14F-4D97-AF65-F5344CB8AC3E}">
        <p14:creationId xmlns:p14="http://schemas.microsoft.com/office/powerpoint/2010/main" val="5956867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FFD5F-6D2D-D5A1-C218-E4A3A1EE9D68}"/>
              </a:ext>
            </a:extLst>
          </p:cNvPr>
          <p:cNvSpPr>
            <a:spLocks noGrp="1"/>
          </p:cNvSpPr>
          <p:nvPr>
            <p:ph type="title"/>
          </p:nvPr>
        </p:nvSpPr>
        <p:spPr/>
        <p:txBody>
          <a:bodyPr/>
          <a:lstStyle/>
          <a:p>
            <a:r>
              <a:rPr lang="en-GB" b="1"/>
              <a:t>Biomedical Model</a:t>
            </a:r>
            <a:endParaRPr lang="en-GB"/>
          </a:p>
        </p:txBody>
      </p:sp>
      <p:sp>
        <p:nvSpPr>
          <p:cNvPr id="3" name="Content Placeholder 2">
            <a:extLst>
              <a:ext uri="{FF2B5EF4-FFF2-40B4-BE49-F238E27FC236}">
                <a16:creationId xmlns:a16="http://schemas.microsoft.com/office/drawing/2014/main" id="{FE091364-6379-5892-42C9-300F9EC9C99D}"/>
              </a:ext>
            </a:extLst>
          </p:cNvPr>
          <p:cNvSpPr>
            <a:spLocks noGrp="1"/>
          </p:cNvSpPr>
          <p:nvPr>
            <p:ph idx="1"/>
          </p:nvPr>
        </p:nvSpPr>
        <p:spPr/>
        <p:txBody>
          <a:bodyPr/>
          <a:lstStyle/>
          <a:p>
            <a:r>
              <a:rPr lang="en-GB" b="0" i="0">
                <a:effectLst/>
              </a:rPr>
              <a:t>The Bio-medical model seeks to address illness through surgery and/or drug treatments.</a:t>
            </a:r>
          </a:p>
          <a:p>
            <a:r>
              <a:rPr lang="en-GB"/>
              <a:t>This approach focuses upon the individual and curing the disease/ ill health so that the person can function in society again.</a:t>
            </a:r>
          </a:p>
        </p:txBody>
      </p:sp>
    </p:spTree>
    <p:extLst>
      <p:ext uri="{BB962C8B-B14F-4D97-AF65-F5344CB8AC3E}">
        <p14:creationId xmlns:p14="http://schemas.microsoft.com/office/powerpoint/2010/main" val="41920599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5C650-511B-EDE2-B128-3F48BDFEDC49}"/>
              </a:ext>
            </a:extLst>
          </p:cNvPr>
          <p:cNvSpPr>
            <a:spLocks noGrp="1"/>
          </p:cNvSpPr>
          <p:nvPr>
            <p:ph type="title"/>
          </p:nvPr>
        </p:nvSpPr>
        <p:spPr/>
        <p:txBody>
          <a:bodyPr>
            <a:normAutofit/>
          </a:bodyPr>
          <a:lstStyle/>
          <a:p>
            <a:r>
              <a:rPr lang="en-GB" sz="4000" b="1" i="0">
                <a:effectLst/>
              </a:rPr>
              <a:t>Bio-medical model</a:t>
            </a:r>
            <a:endParaRPr lang="en-GB" sz="4000" b="1"/>
          </a:p>
        </p:txBody>
      </p:sp>
      <p:sp>
        <p:nvSpPr>
          <p:cNvPr id="3" name="Content Placeholder 2">
            <a:extLst>
              <a:ext uri="{FF2B5EF4-FFF2-40B4-BE49-F238E27FC236}">
                <a16:creationId xmlns:a16="http://schemas.microsoft.com/office/drawing/2014/main" id="{D13FEB42-18F7-6357-C160-020FC3DE8BC6}"/>
              </a:ext>
            </a:extLst>
          </p:cNvPr>
          <p:cNvSpPr>
            <a:spLocks noGrp="1"/>
          </p:cNvSpPr>
          <p:nvPr>
            <p:ph idx="1"/>
          </p:nvPr>
        </p:nvSpPr>
        <p:spPr/>
        <p:txBody>
          <a:bodyPr/>
          <a:lstStyle/>
          <a:p>
            <a:pPr>
              <a:buFont typeface="Wingdings" panose="05000000000000000000" pitchFamily="2" charset="2"/>
              <a:buChar char="§"/>
            </a:pPr>
            <a:r>
              <a:rPr lang="en-GB" b="0" i="0">
                <a:effectLst/>
              </a:rPr>
              <a:t>Is the ‘quick fix’ approach to health</a:t>
            </a:r>
          </a:p>
          <a:p>
            <a:pPr>
              <a:buFont typeface="Wingdings" panose="05000000000000000000" pitchFamily="2" charset="2"/>
              <a:buChar char="§"/>
            </a:pPr>
            <a:r>
              <a:rPr lang="en-GB" b="0" i="0">
                <a:effectLst/>
              </a:rPr>
              <a:t>It centres around health professionals e.g., doctors, hospitals, medication</a:t>
            </a:r>
          </a:p>
          <a:p>
            <a:pPr>
              <a:buFont typeface="Wingdings" panose="05000000000000000000" pitchFamily="2" charset="2"/>
              <a:buChar char="§"/>
            </a:pPr>
            <a:r>
              <a:rPr lang="en-GB" b="0" i="0">
                <a:effectLst/>
              </a:rPr>
              <a:t>Refers to diagnosis, treatment and cure.</a:t>
            </a:r>
          </a:p>
          <a:p>
            <a:pPr>
              <a:buFont typeface="Wingdings" panose="05000000000000000000" pitchFamily="2" charset="2"/>
              <a:buChar char="§"/>
            </a:pPr>
            <a:r>
              <a:rPr lang="en-GB" b="0" i="0">
                <a:effectLst/>
              </a:rPr>
              <a:t>It has been around for thousands of years</a:t>
            </a:r>
            <a:endParaRPr lang="en-GB"/>
          </a:p>
        </p:txBody>
      </p:sp>
    </p:spTree>
    <p:extLst>
      <p:ext uri="{BB962C8B-B14F-4D97-AF65-F5344CB8AC3E}">
        <p14:creationId xmlns:p14="http://schemas.microsoft.com/office/powerpoint/2010/main" val="29885538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6774D-AA0A-2F04-B8D0-FA670FD646A4}"/>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12C8E08-CC3D-BDC9-01EB-E727C7F721E6}"/>
              </a:ext>
            </a:extLst>
          </p:cNvPr>
          <p:cNvSpPr>
            <a:spLocks noGrp="1"/>
          </p:cNvSpPr>
          <p:nvPr>
            <p:ph idx="1"/>
          </p:nvPr>
        </p:nvSpPr>
        <p:spPr/>
        <p:txBody>
          <a:bodyPr>
            <a:normAutofit fontScale="92500" lnSpcReduction="10000"/>
          </a:bodyPr>
          <a:lstStyle/>
          <a:p>
            <a:pPr marL="0" indent="0">
              <a:buNone/>
            </a:pPr>
            <a:r>
              <a:rPr lang="en-GB" b="0" i="0">
                <a:effectLst/>
              </a:rPr>
              <a:t>Working in groups assess the two models of health. </a:t>
            </a:r>
          </a:p>
          <a:p>
            <a:pPr marL="0" indent="0">
              <a:buNone/>
            </a:pPr>
            <a:r>
              <a:rPr lang="en-GB" sz="2800" b="0" i="0">
                <a:effectLst/>
              </a:rPr>
              <a:t>Working together on your tables, produce a poster with the following information: </a:t>
            </a:r>
          </a:p>
          <a:p>
            <a:r>
              <a:rPr lang="en-GB" sz="2800" b="0" i="0">
                <a:effectLst/>
              </a:rPr>
              <a:t>What each model of health focuses on. </a:t>
            </a:r>
            <a:endParaRPr lang="en-GB" sz="2800"/>
          </a:p>
          <a:p>
            <a:r>
              <a:rPr lang="en-GB" sz="2800" b="0" i="0">
                <a:effectLst/>
              </a:rPr>
              <a:t>Links to any approaches </a:t>
            </a:r>
            <a:endParaRPr lang="en-GB" sz="2800"/>
          </a:p>
          <a:p>
            <a:r>
              <a:rPr lang="en-GB" sz="2800" b="0" i="0">
                <a:effectLst/>
              </a:rPr>
              <a:t>Highlight </a:t>
            </a:r>
            <a:r>
              <a:rPr lang="en-GB" sz="2800"/>
              <a:t>the </a:t>
            </a:r>
            <a:r>
              <a:rPr lang="en-GB" sz="2800" b="0" i="0">
                <a:effectLst/>
              </a:rPr>
              <a:t>pros and cons of each model of health Highlight your ideas with examples. </a:t>
            </a:r>
          </a:p>
          <a:p>
            <a:pPr marL="0" indent="0" algn="ctr">
              <a:buNone/>
            </a:pPr>
            <a:r>
              <a:rPr lang="en-GB" sz="3000" b="1"/>
              <a:t>F</a:t>
            </a:r>
            <a:r>
              <a:rPr lang="en-GB" sz="3000" b="1" i="0">
                <a:effectLst/>
              </a:rPr>
              <a:t>eedback your ideas to the whole class</a:t>
            </a:r>
            <a:endParaRPr lang="en-GB" sz="3000" b="1"/>
          </a:p>
        </p:txBody>
      </p:sp>
    </p:spTree>
    <p:extLst>
      <p:ext uri="{BB962C8B-B14F-4D97-AF65-F5344CB8AC3E}">
        <p14:creationId xmlns:p14="http://schemas.microsoft.com/office/powerpoint/2010/main" val="18323669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fontScale="90000"/>
          </a:bodyPr>
          <a:lstStyle/>
          <a:p>
            <a:r>
              <a:rPr lang="en-GB" sz="4400" b="1" i="1">
                <a:solidFill>
                  <a:schemeClr val="bg1"/>
                </a:solidFill>
                <a:effectLst/>
                <a:latin typeface="+mn-lt"/>
                <a:ea typeface="DengXian" panose="02010600030101010101" pitchFamily="2" charset="-122"/>
                <a:cs typeface="Arial" panose="020B0604020202020204" pitchFamily="34" charset="0"/>
              </a:rPr>
              <a:t>What are </a:t>
            </a:r>
            <a:r>
              <a:rPr lang="en-GB" b="1" i="1">
                <a:solidFill>
                  <a:schemeClr val="bg1"/>
                </a:solidFill>
                <a:latin typeface="+mn-lt"/>
                <a:ea typeface="DengXian" panose="02010600030101010101" pitchFamily="2" charset="-122"/>
                <a:cs typeface="Arial" panose="020B0604020202020204" pitchFamily="34" charset="0"/>
              </a:rPr>
              <a:t>the</a:t>
            </a:r>
            <a:r>
              <a:rPr lang="en-GB" sz="4400" b="1" i="1">
                <a:solidFill>
                  <a:schemeClr val="bg1"/>
                </a:solidFill>
                <a:effectLst/>
                <a:latin typeface="+mn-lt"/>
                <a:ea typeface="DengXian" panose="02010600030101010101" pitchFamily="2" charset="-122"/>
                <a:cs typeface="Arial" panose="020B0604020202020204" pitchFamily="34" charset="0"/>
              </a:rPr>
              <a:t> advantages and disadvantages of the </a:t>
            </a:r>
            <a:r>
              <a:rPr lang="en-GB" b="1" i="1">
                <a:solidFill>
                  <a:schemeClr val="bg1"/>
                </a:solidFill>
                <a:latin typeface="+mn-lt"/>
              </a:rPr>
              <a:t>Bio-medical</a:t>
            </a:r>
            <a:r>
              <a:rPr lang="en-GB" sz="4400" b="1" i="1">
                <a:solidFill>
                  <a:schemeClr val="bg1"/>
                </a:solidFill>
                <a:effectLst/>
                <a:latin typeface="+mn-lt"/>
                <a:ea typeface="DengXian" panose="02010600030101010101" pitchFamily="2" charset="-122"/>
                <a:cs typeface="Arial" panose="020B0604020202020204" pitchFamily="34" charset="0"/>
              </a:rPr>
              <a:t> model?</a:t>
            </a:r>
          </a:p>
        </p:txBody>
      </p:sp>
    </p:spTree>
    <p:extLst>
      <p:ext uri="{BB962C8B-B14F-4D97-AF65-F5344CB8AC3E}">
        <p14:creationId xmlns:p14="http://schemas.microsoft.com/office/powerpoint/2010/main" val="40857247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F31AB-4126-16AD-6A58-FAB89A313BF3}"/>
              </a:ext>
            </a:extLst>
          </p:cNvPr>
          <p:cNvSpPr>
            <a:spLocks noGrp="1"/>
          </p:cNvSpPr>
          <p:nvPr>
            <p:ph type="title"/>
          </p:nvPr>
        </p:nvSpPr>
        <p:spPr/>
        <p:txBody>
          <a:bodyPr>
            <a:normAutofit fontScale="90000"/>
          </a:bodyPr>
          <a:lstStyle/>
          <a:p>
            <a:r>
              <a:rPr lang="en-GB" b="1"/>
              <a:t>Advantages of </a:t>
            </a:r>
            <a:r>
              <a:rPr lang="en-GB" sz="4400" b="1" i="0">
                <a:effectLst/>
              </a:rPr>
              <a:t>Biomedical model</a:t>
            </a:r>
            <a:r>
              <a:rPr lang="en-GB"/>
              <a:t> </a:t>
            </a:r>
          </a:p>
        </p:txBody>
      </p:sp>
      <p:sp>
        <p:nvSpPr>
          <p:cNvPr id="3" name="Content Placeholder 2">
            <a:extLst>
              <a:ext uri="{FF2B5EF4-FFF2-40B4-BE49-F238E27FC236}">
                <a16:creationId xmlns:a16="http://schemas.microsoft.com/office/drawing/2014/main" id="{23583268-2B3E-B540-8B84-99B2DC5DADC8}"/>
              </a:ext>
            </a:extLst>
          </p:cNvPr>
          <p:cNvSpPr>
            <a:spLocks noGrp="1"/>
          </p:cNvSpPr>
          <p:nvPr>
            <p:ph idx="1"/>
          </p:nvPr>
        </p:nvSpPr>
        <p:spPr/>
        <p:txBody>
          <a:bodyPr/>
          <a:lstStyle/>
          <a:p>
            <a:pPr>
              <a:lnSpc>
                <a:spcPct val="107000"/>
              </a:lnSpc>
              <a:spcAft>
                <a:spcPts val="800"/>
              </a:spcAft>
              <a:buFont typeface="Wingdings" panose="05000000000000000000" pitchFamily="2" charset="2"/>
              <a:buChar char="§"/>
            </a:pPr>
            <a:r>
              <a:rPr lang="en-GB" sz="2400">
                <a:effectLst/>
                <a:ea typeface="DengXian" panose="02010600030101010101" pitchFamily="2" charset="-122"/>
                <a:cs typeface="Arial" panose="020B0604020202020204" pitchFamily="34" charset="0"/>
              </a:rPr>
              <a:t>Promote advancement in technology</a:t>
            </a:r>
          </a:p>
          <a:p>
            <a:pPr>
              <a:lnSpc>
                <a:spcPct val="107000"/>
              </a:lnSpc>
              <a:spcAft>
                <a:spcPts val="800"/>
              </a:spcAft>
              <a:buFont typeface="Wingdings" panose="05000000000000000000" pitchFamily="2" charset="2"/>
              <a:buChar char="§"/>
            </a:pPr>
            <a:r>
              <a:rPr lang="en-GB" sz="2400">
                <a:effectLst/>
                <a:ea typeface="DengXian" panose="02010600030101010101" pitchFamily="2" charset="-122"/>
                <a:cs typeface="Arial" panose="020B0604020202020204" pitchFamily="34" charset="0"/>
              </a:rPr>
              <a:t>Effective treatment</a:t>
            </a:r>
          </a:p>
          <a:p>
            <a:pPr>
              <a:lnSpc>
                <a:spcPct val="107000"/>
              </a:lnSpc>
              <a:spcAft>
                <a:spcPts val="800"/>
              </a:spcAft>
              <a:buFont typeface="Wingdings" panose="05000000000000000000" pitchFamily="2" charset="2"/>
              <a:buChar char="§"/>
            </a:pPr>
            <a:r>
              <a:rPr lang="en-GB" sz="2400">
                <a:effectLst/>
                <a:ea typeface="DengXian" panose="02010600030101010101" pitchFamily="2" charset="-122"/>
                <a:cs typeface="Arial" panose="020B0604020202020204" pitchFamily="34" charset="0"/>
              </a:rPr>
              <a:t>Extend life expectancy</a:t>
            </a:r>
          </a:p>
          <a:p>
            <a:pPr>
              <a:lnSpc>
                <a:spcPct val="107000"/>
              </a:lnSpc>
              <a:spcAft>
                <a:spcPts val="800"/>
              </a:spcAft>
              <a:buFont typeface="Wingdings" panose="05000000000000000000" pitchFamily="2" charset="2"/>
              <a:buChar char="§"/>
            </a:pPr>
            <a:r>
              <a:rPr lang="en-GB" sz="2400">
                <a:effectLst/>
                <a:ea typeface="DengXian" panose="02010600030101010101" pitchFamily="2" charset="-122"/>
                <a:cs typeface="Arial" panose="020B0604020202020204" pitchFamily="34" charset="0"/>
              </a:rPr>
              <a:t>Improve quality of life</a:t>
            </a:r>
          </a:p>
          <a:p>
            <a:endParaRPr lang="en-GB"/>
          </a:p>
        </p:txBody>
      </p:sp>
    </p:spTree>
    <p:extLst>
      <p:ext uri="{BB962C8B-B14F-4D97-AF65-F5344CB8AC3E}">
        <p14:creationId xmlns:p14="http://schemas.microsoft.com/office/powerpoint/2010/main" val="23744409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88697-70CF-D3F5-6F1C-118707C8CD71}"/>
              </a:ext>
            </a:extLst>
          </p:cNvPr>
          <p:cNvSpPr>
            <a:spLocks noGrp="1"/>
          </p:cNvSpPr>
          <p:nvPr>
            <p:ph type="title"/>
          </p:nvPr>
        </p:nvSpPr>
        <p:spPr/>
        <p:txBody>
          <a:bodyPr>
            <a:normAutofit fontScale="90000"/>
          </a:bodyPr>
          <a:lstStyle/>
          <a:p>
            <a:r>
              <a:rPr lang="en-GB" b="1"/>
              <a:t>Disadvantages of </a:t>
            </a:r>
            <a:r>
              <a:rPr lang="en-GB" sz="4400" b="1" i="0">
                <a:effectLst/>
              </a:rPr>
              <a:t>Biomedical model</a:t>
            </a:r>
            <a:r>
              <a:rPr lang="en-GB"/>
              <a:t> </a:t>
            </a:r>
          </a:p>
        </p:txBody>
      </p:sp>
      <p:sp>
        <p:nvSpPr>
          <p:cNvPr id="3" name="Content Placeholder 2">
            <a:extLst>
              <a:ext uri="{FF2B5EF4-FFF2-40B4-BE49-F238E27FC236}">
                <a16:creationId xmlns:a16="http://schemas.microsoft.com/office/drawing/2014/main" id="{796687E9-8129-1236-633E-B2E8CA12F7D2}"/>
              </a:ext>
            </a:extLst>
          </p:cNvPr>
          <p:cNvSpPr>
            <a:spLocks noGrp="1"/>
          </p:cNvSpPr>
          <p:nvPr>
            <p:ph idx="1"/>
          </p:nvPr>
        </p:nvSpPr>
        <p:spPr/>
        <p:txBody>
          <a:bodyPr>
            <a:normAutofit lnSpcReduction="10000"/>
          </a:bodyPr>
          <a:lstStyle/>
          <a:p>
            <a:pPr>
              <a:buFont typeface="Wingdings" panose="05000000000000000000" pitchFamily="2" charset="2"/>
              <a:buChar char="§"/>
            </a:pPr>
            <a:r>
              <a:rPr lang="en-GB" sz="2400"/>
              <a:t>Relies on professional health workers and technology</a:t>
            </a:r>
          </a:p>
          <a:p>
            <a:pPr>
              <a:buFont typeface="Wingdings" panose="05000000000000000000" pitchFamily="2" charset="2"/>
              <a:buChar char="§"/>
            </a:pPr>
            <a:r>
              <a:rPr lang="en-GB" sz="2400"/>
              <a:t>Does not promote good health i.e. Narrow view of health (individual focus rather than holistic view)</a:t>
            </a:r>
          </a:p>
          <a:p>
            <a:pPr>
              <a:buFont typeface="Wingdings" panose="05000000000000000000" pitchFamily="2" charset="2"/>
              <a:buChar char="§"/>
            </a:pPr>
            <a:r>
              <a:rPr lang="en-GB" sz="2400"/>
              <a:t>Does not encourage people to live healthy because people are treated to fix health issues as they emerge. </a:t>
            </a:r>
          </a:p>
          <a:p>
            <a:pPr>
              <a:buFont typeface="Wingdings" panose="05000000000000000000" pitchFamily="2" charset="2"/>
              <a:buChar char="§"/>
            </a:pPr>
            <a:r>
              <a:rPr lang="en-GB" sz="2400"/>
              <a:t>Not every condition can be treated </a:t>
            </a:r>
            <a:r>
              <a:rPr lang="en-GB" sz="2400" err="1"/>
              <a:t>e.g</a:t>
            </a:r>
            <a:r>
              <a:rPr lang="en-GB" sz="2400"/>
              <a:t> cancer- although advancement have been made, but treatment are still not always successful</a:t>
            </a:r>
          </a:p>
          <a:p>
            <a:pPr>
              <a:buFont typeface="Wingdings" panose="05000000000000000000" pitchFamily="2" charset="2"/>
              <a:buChar char="§"/>
            </a:pPr>
            <a:r>
              <a:rPr lang="en-GB" sz="2400"/>
              <a:t>Expensive</a:t>
            </a:r>
          </a:p>
          <a:p>
            <a:pPr>
              <a:buFont typeface="Wingdings" panose="05000000000000000000" pitchFamily="2" charset="2"/>
              <a:buChar char="§"/>
            </a:pPr>
            <a:r>
              <a:rPr lang="en-GB" sz="2400"/>
              <a:t>Does not address the cause</a:t>
            </a:r>
          </a:p>
          <a:p>
            <a:endParaRPr lang="en-GB"/>
          </a:p>
        </p:txBody>
      </p:sp>
    </p:spTree>
    <p:extLst>
      <p:ext uri="{BB962C8B-B14F-4D97-AF65-F5344CB8AC3E}">
        <p14:creationId xmlns:p14="http://schemas.microsoft.com/office/powerpoint/2010/main" val="29352072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011CB-2AF3-3342-DED6-D33CEB2F9B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8EB546C-1459-7CAF-17C7-F540A705036B}"/>
              </a:ext>
            </a:extLst>
          </p:cNvPr>
          <p:cNvSpPr>
            <a:spLocks noGrp="1"/>
          </p:cNvSpPr>
          <p:nvPr>
            <p:ph idx="1"/>
          </p:nvPr>
        </p:nvSpPr>
        <p:spPr/>
        <p:txBody>
          <a:bodyPr/>
          <a:lstStyle/>
          <a:p>
            <a:r>
              <a:rPr lang="en-GB" sz="2800"/>
              <a:t>Working in groups discuss why it is important to have both the biomedical and social models of health if we are to improve health status.</a:t>
            </a:r>
          </a:p>
          <a:p>
            <a:endParaRPr lang="en-GB"/>
          </a:p>
          <a:p>
            <a:pPr marL="0" indent="0">
              <a:buNone/>
            </a:pPr>
            <a:endParaRPr lang="en-GB"/>
          </a:p>
          <a:p>
            <a:pPr marL="0" indent="0" algn="ctr">
              <a:buNone/>
            </a:pPr>
            <a:r>
              <a:rPr lang="en-GB" sz="2800" b="1"/>
              <a:t>Feedback your findings to the whole class</a:t>
            </a:r>
          </a:p>
          <a:p>
            <a:pPr marL="0" indent="0" algn="ctr">
              <a:buNone/>
            </a:pPr>
            <a:r>
              <a:rPr lang="en-GB" sz="2800" b="1"/>
              <a:t>15mins</a:t>
            </a:r>
          </a:p>
        </p:txBody>
      </p:sp>
    </p:spTree>
    <p:extLst>
      <p:ext uri="{BB962C8B-B14F-4D97-AF65-F5344CB8AC3E}">
        <p14:creationId xmlns:p14="http://schemas.microsoft.com/office/powerpoint/2010/main" val="23096970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sz="4400" b="1" i="1">
                <a:solidFill>
                  <a:schemeClr val="bg1"/>
                </a:solidFill>
                <a:effectLst/>
                <a:latin typeface="+mn-lt"/>
                <a:ea typeface="DengXian" panose="02010600030101010101" pitchFamily="2" charset="-122"/>
                <a:cs typeface="Arial" panose="020B0604020202020204" pitchFamily="34" charset="0"/>
              </a:rPr>
              <a:t>Application of the models of health</a:t>
            </a:r>
          </a:p>
        </p:txBody>
      </p:sp>
    </p:spTree>
    <p:extLst>
      <p:ext uri="{BB962C8B-B14F-4D97-AF65-F5344CB8AC3E}">
        <p14:creationId xmlns:p14="http://schemas.microsoft.com/office/powerpoint/2010/main" val="16498008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6AC37-651A-581B-F7CD-E21B0FD0A87D}"/>
              </a:ext>
            </a:extLst>
          </p:cNvPr>
          <p:cNvSpPr>
            <a:spLocks noGrp="1"/>
          </p:cNvSpPr>
          <p:nvPr>
            <p:ph type="title"/>
          </p:nvPr>
        </p:nvSpPr>
        <p:spPr/>
        <p:txBody>
          <a:bodyPr>
            <a:normAutofit/>
          </a:bodyPr>
          <a:lstStyle/>
          <a:p>
            <a:r>
              <a:rPr lang="en-GB" b="1"/>
              <a:t>Applying the models of health</a:t>
            </a:r>
          </a:p>
        </p:txBody>
      </p:sp>
      <p:sp>
        <p:nvSpPr>
          <p:cNvPr id="3" name="Content Placeholder 2">
            <a:extLst>
              <a:ext uri="{FF2B5EF4-FFF2-40B4-BE49-F238E27FC236}">
                <a16:creationId xmlns:a16="http://schemas.microsoft.com/office/drawing/2014/main" id="{3E56405D-E1AA-7604-B17E-AD889ED2A02A}"/>
              </a:ext>
            </a:extLst>
          </p:cNvPr>
          <p:cNvSpPr>
            <a:spLocks noGrp="1"/>
          </p:cNvSpPr>
          <p:nvPr>
            <p:ph idx="1"/>
          </p:nvPr>
        </p:nvSpPr>
        <p:spPr/>
        <p:txBody>
          <a:bodyPr>
            <a:normAutofit/>
          </a:bodyPr>
          <a:lstStyle/>
          <a:p>
            <a:pPr marL="0" indent="0">
              <a:lnSpc>
                <a:spcPct val="107000"/>
              </a:lnSpc>
              <a:spcAft>
                <a:spcPts val="800"/>
              </a:spcAft>
              <a:buNone/>
            </a:pPr>
            <a:r>
              <a:rPr lang="en-GB" sz="2400">
                <a:effectLst/>
                <a:ea typeface="DengXian" panose="02010600030101010101" pitchFamily="2" charset="-122"/>
                <a:cs typeface="Arial" panose="020B0604020202020204" pitchFamily="34" charset="0"/>
              </a:rPr>
              <a:t>For Example… to Reduce the rates of cardiovascular Disease (CVD)</a:t>
            </a:r>
          </a:p>
          <a:p>
            <a:pPr marL="0" indent="0">
              <a:lnSpc>
                <a:spcPct val="107000"/>
              </a:lnSpc>
              <a:spcAft>
                <a:spcPts val="800"/>
              </a:spcAft>
              <a:buNone/>
            </a:pPr>
            <a:r>
              <a:rPr lang="en-GB" sz="2400" b="1">
                <a:effectLst/>
                <a:ea typeface="DengXian" panose="02010600030101010101" pitchFamily="2" charset="-122"/>
                <a:cs typeface="Arial" panose="020B0604020202020204" pitchFamily="34" charset="0"/>
              </a:rPr>
              <a:t>Biomedical model of Health:</a:t>
            </a:r>
          </a:p>
          <a:p>
            <a:pPr>
              <a:lnSpc>
                <a:spcPct val="107000"/>
              </a:lnSpc>
              <a:spcAft>
                <a:spcPts val="800"/>
              </a:spcAft>
            </a:pPr>
            <a:r>
              <a:rPr lang="en-GB" sz="2400">
                <a:effectLst/>
                <a:ea typeface="DengXian" panose="02010600030101010101" pitchFamily="2" charset="-122"/>
                <a:cs typeface="Arial" panose="020B0604020202020204" pitchFamily="34" charset="0"/>
              </a:rPr>
              <a:t>Use surgery to assist with treating the condition</a:t>
            </a:r>
          </a:p>
          <a:p>
            <a:pPr marL="0" indent="0">
              <a:lnSpc>
                <a:spcPct val="107000"/>
              </a:lnSpc>
              <a:spcAft>
                <a:spcPts val="800"/>
              </a:spcAft>
              <a:buNone/>
            </a:pPr>
            <a:r>
              <a:rPr lang="en-GB" sz="2400" b="1">
                <a:effectLst/>
                <a:ea typeface="DengXian" panose="02010600030101010101" pitchFamily="2" charset="-122"/>
                <a:cs typeface="Arial" panose="020B0604020202020204" pitchFamily="34" charset="0"/>
              </a:rPr>
              <a:t>Social Model:</a:t>
            </a:r>
          </a:p>
          <a:p>
            <a:pPr>
              <a:lnSpc>
                <a:spcPct val="107000"/>
              </a:lnSpc>
              <a:spcAft>
                <a:spcPts val="800"/>
              </a:spcAft>
            </a:pPr>
            <a:r>
              <a:rPr lang="en-GB" sz="2400">
                <a:effectLst/>
                <a:ea typeface="DengXian" panose="02010600030101010101" pitchFamily="2" charset="-122"/>
                <a:cs typeface="Arial" panose="020B0604020202020204" pitchFamily="34" charset="0"/>
              </a:rPr>
              <a:t>Focus on healthy eating and physical activity to prevent the development of CVD.</a:t>
            </a:r>
          </a:p>
          <a:p>
            <a:pPr marL="0" indent="0">
              <a:buNone/>
            </a:pPr>
            <a:endParaRPr lang="en-GB" sz="1800">
              <a:effectLst/>
              <a:latin typeface="Calibri" panose="020F0502020204030204" pitchFamily="34" charset="0"/>
              <a:ea typeface="DengXian" panose="02010600030101010101" pitchFamily="2" charset="-122"/>
              <a:cs typeface="Arial" panose="020B0604020202020204" pitchFamily="34" charset="0"/>
            </a:endParaRPr>
          </a:p>
          <a:p>
            <a:endParaRPr lang="en-GB"/>
          </a:p>
        </p:txBody>
      </p:sp>
    </p:spTree>
    <p:extLst>
      <p:ext uri="{BB962C8B-B14F-4D97-AF65-F5344CB8AC3E}">
        <p14:creationId xmlns:p14="http://schemas.microsoft.com/office/powerpoint/2010/main" val="948608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F146D-5489-6701-9ACC-21454FFBBA31}"/>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0AC2D2CB-D818-C0E2-4C0F-ACE43F27D6A8}"/>
              </a:ext>
            </a:extLst>
          </p:cNvPr>
          <p:cNvSpPr>
            <a:spLocks noGrp="1"/>
          </p:cNvSpPr>
          <p:nvPr>
            <p:ph idx="1"/>
          </p:nvPr>
        </p:nvSpPr>
        <p:spPr/>
        <p:txBody>
          <a:bodyPr>
            <a:normAutofit fontScale="92500"/>
          </a:bodyPr>
          <a:lstStyle/>
          <a:p>
            <a:pPr marL="0" indent="0">
              <a:buNone/>
            </a:pPr>
            <a:r>
              <a:rPr lang="en-GB"/>
              <a:t>Working in groups apply the models of health to any non-communicable diseases just like the example in the previous slide and </a:t>
            </a:r>
          </a:p>
          <a:p>
            <a:pPr marL="0" indent="0">
              <a:buNone/>
            </a:pPr>
            <a:endParaRPr lang="en-GB"/>
          </a:p>
          <a:p>
            <a:endParaRPr lang="en-GB"/>
          </a:p>
          <a:p>
            <a:pPr marL="0" indent="0">
              <a:buNone/>
            </a:pPr>
            <a:r>
              <a:rPr lang="en-GB" sz="3200" b="1"/>
              <a:t>Feedback your findings to the whole class</a:t>
            </a:r>
          </a:p>
          <a:p>
            <a:pPr marL="0" indent="0">
              <a:buNone/>
            </a:pPr>
            <a:r>
              <a:rPr lang="en-GB" sz="3200" b="1"/>
              <a:t>                         (15mins)</a:t>
            </a:r>
          </a:p>
          <a:p>
            <a:endParaRPr lang="en-GB"/>
          </a:p>
        </p:txBody>
      </p:sp>
    </p:spTree>
    <p:extLst>
      <p:ext uri="{BB962C8B-B14F-4D97-AF65-F5344CB8AC3E}">
        <p14:creationId xmlns:p14="http://schemas.microsoft.com/office/powerpoint/2010/main" val="36445464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F146D-5489-6701-9ACC-21454FFBBA31}"/>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0AC2D2CB-D818-C0E2-4C0F-ACE43F27D6A8}"/>
              </a:ext>
            </a:extLst>
          </p:cNvPr>
          <p:cNvSpPr>
            <a:spLocks noGrp="1"/>
          </p:cNvSpPr>
          <p:nvPr>
            <p:ph idx="1"/>
          </p:nvPr>
        </p:nvSpPr>
        <p:spPr/>
        <p:txBody>
          <a:bodyPr>
            <a:normAutofit fontScale="85000" lnSpcReduction="10000"/>
          </a:bodyPr>
          <a:lstStyle/>
          <a:p>
            <a:pPr marL="0" indent="0">
              <a:buNone/>
            </a:pPr>
            <a:r>
              <a:rPr lang="en-GB" sz="2400"/>
              <a:t>Working in groups apply the models of health to answer the following questions. Decide if it is either the </a:t>
            </a:r>
            <a:r>
              <a:rPr lang="en-GB" sz="2400" b="1" i="1"/>
              <a:t>social model </a:t>
            </a:r>
            <a:r>
              <a:rPr lang="en-GB" sz="2400"/>
              <a:t>or the </a:t>
            </a:r>
            <a:r>
              <a:rPr lang="en-GB" sz="2400" b="1" i="1"/>
              <a:t>biomedical model</a:t>
            </a:r>
          </a:p>
          <a:p>
            <a:pPr>
              <a:buFont typeface="Wingdings" panose="05000000000000000000" pitchFamily="2" charset="2"/>
              <a:buChar char="§"/>
            </a:pPr>
            <a:r>
              <a:rPr lang="en-GB" sz="2400"/>
              <a:t>All older adult must be immunised against flu before the winter season</a:t>
            </a:r>
          </a:p>
          <a:p>
            <a:pPr>
              <a:buFont typeface="Wingdings" panose="05000000000000000000" pitchFamily="2" charset="2"/>
              <a:buChar char="§"/>
            </a:pPr>
            <a:r>
              <a:rPr lang="en-GB" sz="2400"/>
              <a:t>Antibiotics are prescribed for eye infection</a:t>
            </a:r>
          </a:p>
          <a:p>
            <a:pPr>
              <a:buFont typeface="Wingdings" panose="05000000000000000000" pitchFamily="2" charset="2"/>
              <a:buChar char="§"/>
            </a:pPr>
            <a:r>
              <a:rPr lang="en-GB" sz="2400"/>
              <a:t>Free exercise classes to reduce obesity</a:t>
            </a:r>
          </a:p>
          <a:p>
            <a:pPr>
              <a:buFont typeface="Wingdings" panose="05000000000000000000" pitchFamily="2" charset="2"/>
              <a:buChar char="§"/>
            </a:pPr>
            <a:r>
              <a:rPr lang="en-GB" sz="2400"/>
              <a:t>Provision of city bicycles and scooters to promote physical activity.</a:t>
            </a:r>
          </a:p>
          <a:p>
            <a:pPr>
              <a:buFont typeface="Wingdings" panose="05000000000000000000" pitchFamily="2" charset="2"/>
              <a:buChar char="§"/>
            </a:pPr>
            <a:r>
              <a:rPr lang="en-GB" sz="2400"/>
              <a:t>Visiting the A&amp;E for an emergency</a:t>
            </a:r>
          </a:p>
          <a:p>
            <a:pPr>
              <a:buFont typeface="Wingdings" panose="05000000000000000000" pitchFamily="2" charset="2"/>
              <a:buChar char="§"/>
            </a:pPr>
            <a:endParaRPr lang="en-GB" sz="2400"/>
          </a:p>
          <a:p>
            <a:pPr marL="0" indent="0" algn="ctr">
              <a:buNone/>
            </a:pPr>
            <a:r>
              <a:rPr lang="en-GB" sz="2400" b="1"/>
              <a:t>Feedback your findings to the whole class</a:t>
            </a:r>
          </a:p>
          <a:p>
            <a:pPr marL="0" indent="0" algn="ctr">
              <a:buNone/>
            </a:pPr>
            <a:r>
              <a:rPr lang="en-GB" sz="2400" b="1"/>
              <a:t>                         (15mins)</a:t>
            </a:r>
          </a:p>
          <a:p>
            <a:endParaRPr lang="en-GB"/>
          </a:p>
        </p:txBody>
      </p:sp>
    </p:spTree>
    <p:extLst>
      <p:ext uri="{BB962C8B-B14F-4D97-AF65-F5344CB8AC3E}">
        <p14:creationId xmlns:p14="http://schemas.microsoft.com/office/powerpoint/2010/main" val="24052526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67546-A921-4E46-B3B6-F63062323CCA}"/>
              </a:ext>
            </a:extLst>
          </p:cNvPr>
          <p:cNvSpPr>
            <a:spLocks noGrp="1"/>
          </p:cNvSpPr>
          <p:nvPr>
            <p:ph type="title"/>
          </p:nvPr>
        </p:nvSpPr>
        <p:spPr/>
        <p:txBody>
          <a:bodyPr/>
          <a:lstStyle/>
          <a:p>
            <a:r>
              <a:rPr lang="en-GB" b="1"/>
              <a:t>In summary</a:t>
            </a:r>
          </a:p>
        </p:txBody>
      </p:sp>
      <p:sp>
        <p:nvSpPr>
          <p:cNvPr id="3" name="Content Placeholder 2">
            <a:extLst>
              <a:ext uri="{FF2B5EF4-FFF2-40B4-BE49-F238E27FC236}">
                <a16:creationId xmlns:a16="http://schemas.microsoft.com/office/drawing/2014/main" id="{86191D4F-F77E-4833-BD12-534E06AD2DDE}"/>
              </a:ext>
            </a:extLst>
          </p:cNvPr>
          <p:cNvSpPr>
            <a:spLocks noGrp="1"/>
          </p:cNvSpPr>
          <p:nvPr>
            <p:ph idx="1"/>
          </p:nvPr>
        </p:nvSpPr>
        <p:spPr>
          <a:xfrm>
            <a:off x="4788024" y="1686495"/>
            <a:ext cx="4114800" cy="3917032"/>
          </a:xfrm>
        </p:spPr>
        <p:txBody>
          <a:bodyPr/>
          <a:lstStyle/>
          <a:p>
            <a:pPr marL="0" indent="0">
              <a:buNone/>
            </a:pPr>
            <a:r>
              <a:rPr lang="en-GB" sz="2800" b="1"/>
              <a:t>Sociological model </a:t>
            </a:r>
            <a:r>
              <a:rPr lang="en-GB" sz="2400" b="1"/>
              <a:t>(“New” public health)</a:t>
            </a:r>
          </a:p>
          <a:p>
            <a:pPr>
              <a:buFont typeface="Wingdings" panose="05000000000000000000" pitchFamily="2" charset="2"/>
              <a:buChar char="§"/>
            </a:pPr>
            <a:r>
              <a:rPr lang="en-GB" sz="2000"/>
              <a:t>Focuses on </a:t>
            </a:r>
            <a:r>
              <a:rPr lang="en-GB" sz="2000" b="1" i="1"/>
              <a:t>behaviour </a:t>
            </a:r>
            <a:r>
              <a:rPr lang="en-GB" sz="2000"/>
              <a:t>and determinants of health (physical, sociocultural and political)</a:t>
            </a:r>
          </a:p>
          <a:p>
            <a:pPr>
              <a:buFont typeface="Wingdings" panose="05000000000000000000" pitchFamily="2" charset="2"/>
              <a:buChar char="§"/>
            </a:pPr>
            <a:r>
              <a:rPr lang="en-GB" sz="2000"/>
              <a:t>Focuses on </a:t>
            </a:r>
            <a:r>
              <a:rPr lang="en-GB" sz="2000" b="1" i="1"/>
              <a:t>community</a:t>
            </a:r>
            <a:r>
              <a:rPr lang="en-GB" sz="2000"/>
              <a:t> not individual </a:t>
            </a:r>
          </a:p>
          <a:p>
            <a:pPr>
              <a:buFont typeface="Wingdings" panose="05000000000000000000" pitchFamily="2" charset="2"/>
              <a:buChar char="§"/>
            </a:pPr>
            <a:r>
              <a:rPr lang="en-GB" sz="2000"/>
              <a:t>Addresses the </a:t>
            </a:r>
            <a:r>
              <a:rPr lang="en-GB" sz="2000" b="1" i="1"/>
              <a:t>cause</a:t>
            </a:r>
            <a:r>
              <a:rPr lang="en-GB" sz="2000"/>
              <a:t> not the condition</a:t>
            </a:r>
          </a:p>
        </p:txBody>
      </p:sp>
      <p:sp>
        <p:nvSpPr>
          <p:cNvPr id="4" name="Content Placeholder 2">
            <a:extLst>
              <a:ext uri="{FF2B5EF4-FFF2-40B4-BE49-F238E27FC236}">
                <a16:creationId xmlns:a16="http://schemas.microsoft.com/office/drawing/2014/main" id="{EC721357-08A1-475A-929B-14EC008D63AD}"/>
              </a:ext>
            </a:extLst>
          </p:cNvPr>
          <p:cNvSpPr txBox="1">
            <a:spLocks/>
          </p:cNvSpPr>
          <p:nvPr/>
        </p:nvSpPr>
        <p:spPr>
          <a:xfrm>
            <a:off x="447323" y="1653702"/>
            <a:ext cx="4114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800" b="1"/>
              <a:t>Biomedical model </a:t>
            </a:r>
            <a:r>
              <a:rPr lang="en-GB" sz="2400" b="1"/>
              <a:t>(Old Public health)</a:t>
            </a:r>
          </a:p>
          <a:p>
            <a:pPr>
              <a:buFont typeface="Wingdings" panose="05000000000000000000" pitchFamily="2" charset="2"/>
              <a:buChar char="§"/>
            </a:pPr>
            <a:r>
              <a:rPr lang="en-GB" sz="2000"/>
              <a:t>Focuses on </a:t>
            </a:r>
            <a:r>
              <a:rPr lang="en-GB" sz="2000" b="1" i="1"/>
              <a:t>biological</a:t>
            </a:r>
            <a:r>
              <a:rPr lang="en-GB" sz="2000"/>
              <a:t> aspect of disease</a:t>
            </a:r>
          </a:p>
          <a:p>
            <a:pPr>
              <a:buFont typeface="Wingdings" panose="05000000000000000000" pitchFamily="2" charset="2"/>
              <a:buChar char="§"/>
            </a:pPr>
            <a:r>
              <a:rPr lang="en-GB" sz="2000"/>
              <a:t>Diagnosis and treatment</a:t>
            </a:r>
          </a:p>
          <a:p>
            <a:pPr>
              <a:buFont typeface="Wingdings" panose="05000000000000000000" pitchFamily="2" charset="2"/>
              <a:buChar char="§"/>
            </a:pPr>
            <a:r>
              <a:rPr lang="en-GB" sz="2000"/>
              <a:t>Focuses on </a:t>
            </a:r>
            <a:r>
              <a:rPr lang="en-GB" sz="2000" b="1" i="1"/>
              <a:t>individual</a:t>
            </a:r>
            <a:r>
              <a:rPr lang="en-GB" sz="2000"/>
              <a:t> not community</a:t>
            </a:r>
          </a:p>
          <a:p>
            <a:pPr>
              <a:buFont typeface="Wingdings" panose="05000000000000000000" pitchFamily="2" charset="2"/>
              <a:buChar char="§"/>
            </a:pPr>
            <a:r>
              <a:rPr lang="en-GB" sz="2000"/>
              <a:t>Treat </a:t>
            </a:r>
            <a:r>
              <a:rPr lang="en-GB" sz="2000" b="1" i="1"/>
              <a:t>condition</a:t>
            </a:r>
            <a:r>
              <a:rPr lang="en-GB" sz="2000"/>
              <a:t> not the cause</a:t>
            </a:r>
          </a:p>
        </p:txBody>
      </p:sp>
    </p:spTree>
    <p:extLst>
      <p:ext uri="{BB962C8B-B14F-4D97-AF65-F5344CB8AC3E}">
        <p14:creationId xmlns:p14="http://schemas.microsoft.com/office/powerpoint/2010/main" val="39436588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E2EDD-3960-F1A3-631A-FE948B9AA1A4}"/>
              </a:ext>
            </a:extLst>
          </p:cNvPr>
          <p:cNvSpPr>
            <a:spLocks noGrp="1"/>
          </p:cNvSpPr>
          <p:nvPr>
            <p:ph type="title"/>
          </p:nvPr>
        </p:nvSpPr>
        <p:spPr/>
        <p:txBody>
          <a:bodyPr/>
          <a:lstStyle/>
          <a:p>
            <a:r>
              <a:rPr lang="en-GB" b="1"/>
              <a:t>In summary</a:t>
            </a:r>
            <a:endParaRPr lang="en-GB"/>
          </a:p>
        </p:txBody>
      </p:sp>
      <p:sp>
        <p:nvSpPr>
          <p:cNvPr id="3" name="Content Placeholder 2">
            <a:extLst>
              <a:ext uri="{FF2B5EF4-FFF2-40B4-BE49-F238E27FC236}">
                <a16:creationId xmlns:a16="http://schemas.microsoft.com/office/drawing/2014/main" id="{107847FB-6C4A-7572-ECBD-54B308E952BA}"/>
              </a:ext>
            </a:extLst>
          </p:cNvPr>
          <p:cNvSpPr>
            <a:spLocks noGrp="1"/>
          </p:cNvSpPr>
          <p:nvPr>
            <p:ph idx="1"/>
          </p:nvPr>
        </p:nvSpPr>
        <p:spPr/>
        <p:txBody>
          <a:bodyPr>
            <a:normAutofit lnSpcReduction="10000"/>
          </a:bodyPr>
          <a:lstStyle/>
          <a:p>
            <a:pPr>
              <a:buFont typeface="Wingdings" panose="05000000000000000000" pitchFamily="2" charset="2"/>
              <a:buChar char="§"/>
            </a:pPr>
            <a:r>
              <a:rPr lang="en-GB" sz="2000"/>
              <a:t>Modern medicine-</a:t>
            </a:r>
            <a:r>
              <a:rPr lang="en-GB" sz="2000" b="1" i="1"/>
              <a:t>Biomedical model </a:t>
            </a:r>
            <a:r>
              <a:rPr lang="en-GB" sz="2000"/>
              <a:t>is predominantly about alleviating suffering that is involves pulling people out of the river downstream.</a:t>
            </a:r>
          </a:p>
          <a:p>
            <a:pPr>
              <a:buFont typeface="Wingdings" panose="05000000000000000000" pitchFamily="2" charset="2"/>
              <a:buChar char="§"/>
            </a:pPr>
            <a:r>
              <a:rPr lang="en-GB" sz="2000"/>
              <a:t>It is preoccupied to the extent that there is no time to move upstream to see why people keep falling into the river!</a:t>
            </a:r>
          </a:p>
          <a:p>
            <a:pPr marL="0" indent="0">
              <a:buNone/>
            </a:pPr>
            <a:r>
              <a:rPr lang="en-GB" sz="2000"/>
              <a:t>On the other hand, </a:t>
            </a:r>
          </a:p>
          <a:p>
            <a:pPr>
              <a:buFont typeface="Wingdings" panose="05000000000000000000" pitchFamily="2" charset="2"/>
              <a:buChar char="§"/>
            </a:pPr>
            <a:r>
              <a:rPr lang="en-GB" sz="2000"/>
              <a:t>A </a:t>
            </a:r>
            <a:r>
              <a:rPr lang="en-GB" sz="2000" b="1" i="1"/>
              <a:t>social model</a:t>
            </a:r>
            <a:r>
              <a:rPr lang="en-GB" sz="2000" i="1"/>
              <a:t> </a:t>
            </a:r>
            <a:r>
              <a:rPr lang="en-GB" sz="2000"/>
              <a:t>of health proposes that to improve health requires knowing the origins of ill health among the population. </a:t>
            </a:r>
          </a:p>
          <a:p>
            <a:pPr>
              <a:buFont typeface="Wingdings" panose="05000000000000000000" pitchFamily="2" charset="2"/>
              <a:buChar char="§"/>
            </a:pPr>
            <a:r>
              <a:rPr lang="en-GB" sz="2000"/>
              <a:t>Understand the socio-economic circumstances that push people into the river of ill health which result into knowing the importance of reducing inequalities in health and creating equity.</a:t>
            </a:r>
          </a:p>
          <a:p>
            <a:pPr marL="0" indent="0">
              <a:buNone/>
            </a:pPr>
            <a:r>
              <a:rPr lang="en-GB" sz="2000"/>
              <a:t>                                                                         (Zola and </a:t>
            </a:r>
            <a:r>
              <a:rPr lang="en-GB" sz="2000" err="1"/>
              <a:t>Mckinlay</a:t>
            </a:r>
            <a:r>
              <a:rPr lang="en-GB" sz="2000"/>
              <a:t>, 1979)</a:t>
            </a:r>
          </a:p>
        </p:txBody>
      </p:sp>
    </p:spTree>
    <p:extLst>
      <p:ext uri="{BB962C8B-B14F-4D97-AF65-F5344CB8AC3E}">
        <p14:creationId xmlns:p14="http://schemas.microsoft.com/office/powerpoint/2010/main" val="7065274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C67C3-26FD-436C-8425-F9DE362D413B}"/>
              </a:ext>
            </a:extLst>
          </p:cNvPr>
          <p:cNvSpPr>
            <a:spLocks noGrp="1"/>
          </p:cNvSpPr>
          <p:nvPr>
            <p:ph type="title"/>
          </p:nvPr>
        </p:nvSpPr>
        <p:spPr/>
        <p:txBody>
          <a:bodyPr>
            <a:normAutofit fontScale="90000"/>
          </a:bodyPr>
          <a:lstStyle/>
          <a:p>
            <a:r>
              <a:rPr lang="en-GB" b="1" dirty="0"/>
              <a:t>Example of the models in relation to disability</a:t>
            </a:r>
          </a:p>
        </p:txBody>
      </p:sp>
      <p:pic>
        <p:nvPicPr>
          <p:cNvPr id="1026" name="Picture 2" descr="dasl (Disability Advice Service Lambeth) on Twitter: &quot;The social model of  disability, developed by Disabled people, contrasts with other models or  ways of understanding disability, i.e. the medical model and charity model (">
            <a:extLst>
              <a:ext uri="{FF2B5EF4-FFF2-40B4-BE49-F238E27FC236}">
                <a16:creationId xmlns:a16="http://schemas.microsoft.com/office/drawing/2014/main" id="{F3290BC5-000B-4DD9-9103-50C3670E255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3608" y="1470818"/>
            <a:ext cx="6962423"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44183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0F3FB-F554-4421-86F5-3CFA11F968EA}"/>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A7BA84D7-A636-4DA7-AA60-D1BA05495EB7}"/>
              </a:ext>
            </a:extLst>
          </p:cNvPr>
          <p:cNvSpPr>
            <a:spLocks noGrp="1"/>
          </p:cNvSpPr>
          <p:nvPr>
            <p:ph idx="1"/>
          </p:nvPr>
        </p:nvSpPr>
        <p:spPr/>
        <p:txBody>
          <a:bodyPr/>
          <a:lstStyle/>
          <a:p>
            <a:pPr marL="0" indent="0">
              <a:buNone/>
            </a:pPr>
            <a:r>
              <a:rPr lang="en-GB"/>
              <a:t>Watch this video and </a:t>
            </a:r>
          </a:p>
          <a:p>
            <a:pPr marL="0" indent="0">
              <a:buNone/>
            </a:pPr>
            <a:endParaRPr lang="en-GB">
              <a:hlinkClick r:id="rId3"/>
            </a:endParaRPr>
          </a:p>
          <a:p>
            <a:pPr marL="0" indent="0" algn="ctr">
              <a:buNone/>
            </a:pPr>
            <a:r>
              <a:rPr lang="en-GB" sz="2400">
                <a:hlinkClick r:id="rId3"/>
              </a:rPr>
              <a:t>https://www.youtube.com/watch?v=HzbqSfbZTto</a:t>
            </a:r>
            <a:endParaRPr lang="en-GB" sz="2400"/>
          </a:p>
          <a:p>
            <a:endParaRPr lang="en-GB" sz="2400"/>
          </a:p>
          <a:p>
            <a:endParaRPr lang="en-GB" sz="2400"/>
          </a:p>
          <a:p>
            <a:endParaRPr lang="en-GB" sz="2400"/>
          </a:p>
          <a:p>
            <a:pPr marL="0" indent="0" algn="ctr">
              <a:buNone/>
            </a:pPr>
            <a:r>
              <a:rPr lang="en-GB" sz="2400" b="1"/>
              <a:t>Feedback What you have learnt to the whole class</a:t>
            </a:r>
            <a:endParaRPr lang="en-GB" sz="2400"/>
          </a:p>
          <a:p>
            <a:endParaRPr lang="en-GB"/>
          </a:p>
        </p:txBody>
      </p:sp>
    </p:spTree>
    <p:extLst>
      <p:ext uri="{BB962C8B-B14F-4D97-AF65-F5344CB8AC3E}">
        <p14:creationId xmlns:p14="http://schemas.microsoft.com/office/powerpoint/2010/main" val="10319275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2473</Words>
  <Application>Microsoft Office PowerPoint</Application>
  <PresentationFormat>On-screen Show (4:3)</PresentationFormat>
  <Paragraphs>248</Paragraphs>
  <Slides>48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Myriad Pro</vt:lpstr>
      <vt:lpstr>Arial</vt:lpstr>
      <vt:lpstr>Calibri</vt:lpstr>
      <vt:lpstr>Source Sans Pro</vt:lpstr>
      <vt:lpstr>Wingdings</vt:lpstr>
      <vt:lpstr>20140311PresentationUWTSDTemplate</vt:lpstr>
      <vt:lpstr>  Social Epidemiology and Public Health Development    Models of Health  Semester 1       2021/22</vt:lpstr>
      <vt:lpstr>Learning outcomes</vt:lpstr>
      <vt:lpstr>Module Summary</vt:lpstr>
      <vt:lpstr>Aims of the Session</vt:lpstr>
      <vt:lpstr>What is a health models? </vt:lpstr>
      <vt:lpstr>Health Models</vt:lpstr>
      <vt:lpstr>Activity</vt:lpstr>
      <vt:lpstr>Sociological/Social Model of Health</vt:lpstr>
      <vt:lpstr>What is a Social model of health? </vt:lpstr>
      <vt:lpstr>Social Model of Health </vt:lpstr>
      <vt:lpstr>Social Model of Health </vt:lpstr>
      <vt:lpstr>Social Model of Health</vt:lpstr>
      <vt:lpstr>Examples of Inequality in Peoples Health</vt:lpstr>
      <vt:lpstr>Examples of Inequality in Peoples Health</vt:lpstr>
      <vt:lpstr>Examples of Inequality in Peoples Health</vt:lpstr>
      <vt:lpstr>What are the Principles of the Social Model of Health?</vt:lpstr>
      <vt:lpstr>Principles of the Social Model of Health</vt:lpstr>
      <vt:lpstr>Principles of the Social Model of Health</vt:lpstr>
      <vt:lpstr>Principles of the Social Model of Health</vt:lpstr>
      <vt:lpstr>Principles of the Social Model of Health</vt:lpstr>
      <vt:lpstr>What are some advantages and disadvantages of the social model?</vt:lpstr>
      <vt:lpstr>Advantages of social model </vt:lpstr>
      <vt:lpstr>Disadvantages of social model </vt:lpstr>
      <vt:lpstr>Activity</vt:lpstr>
      <vt:lpstr>What is Biomedical model of health?</vt:lpstr>
      <vt:lpstr>Activity</vt:lpstr>
      <vt:lpstr>Biomedical Model</vt:lpstr>
      <vt:lpstr>Biomedical Model</vt:lpstr>
      <vt:lpstr>Activity</vt:lpstr>
      <vt:lpstr>Biomedical Model</vt:lpstr>
      <vt:lpstr>Biomedical Model</vt:lpstr>
      <vt:lpstr>Biomedical Model</vt:lpstr>
      <vt:lpstr>Activity</vt:lpstr>
      <vt:lpstr>Biomedical Model</vt:lpstr>
      <vt:lpstr>Bio-medical model</vt:lpstr>
      <vt:lpstr>Activity</vt:lpstr>
      <vt:lpstr>What are the advantages and disadvantages of the Bio-medical model?</vt:lpstr>
      <vt:lpstr>Advantages of Biomedical model </vt:lpstr>
      <vt:lpstr>Disadvantages of Biomedical model </vt:lpstr>
      <vt:lpstr>Activity</vt:lpstr>
      <vt:lpstr>Application of the models of health</vt:lpstr>
      <vt:lpstr>Applying the models of health</vt:lpstr>
      <vt:lpstr>Activity</vt:lpstr>
      <vt:lpstr>Activity</vt:lpstr>
      <vt:lpstr>In summary</vt:lpstr>
      <vt:lpstr>In summary</vt:lpstr>
      <vt:lpstr>Example of the models in relation to disability</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1</cp:revision>
  <dcterms:created xsi:type="dcterms:W3CDTF">2015-04-14T15:21:28Z</dcterms:created>
  <dcterms:modified xsi:type="dcterms:W3CDTF">2022-11-13T21:46:48Z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