
<file path=[Content_Types].xml><?xml version="1.0" encoding="utf-8"?>
<Types xmlns="http://schemas.openxmlformats.org/package/2006/content-types">
  <Override PartName="/ppt/slides/slide6.xml" ContentType="application/vnd.openxmlformats-officedocument.presentationml.slide+xml"/>
  <Override PartName="/ppt/slides/slide29.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theme/theme3.xml" ContentType="application/vnd.openxmlformats-officedocument.theme+xml"/>
  <Override PartName="/ppt/tags/tag4.xml" ContentType="application/vnd.openxmlformats-officedocument.presentationml.tags+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slides/slide34.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tags/tag2.xml" ContentType="application/vnd.openxmlformats-officedocument.presentationml.tags+xml"/>
  <Default Extension="wmf" ContentType="image/x-wmf"/>
  <Default Extension="rels" ContentType="application/vnd.openxmlformats-package.relationships+xml"/>
  <Default Extension="xml" ContentType="application/xml"/>
  <Override PartName="/ppt/slides/slide14.xml" ContentType="application/vnd.openxmlformats-officedocument.presentationml.slide+xml"/>
  <Override PartName="/ppt/slides/slide23.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slideLayouts/slideLayout13.xml" ContentType="application/vnd.openxmlformats-officedocument.presentationml.slideLayout+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handoutMasters/handoutMaster1.xml" ContentType="application/vnd.openxmlformats-officedocument.presentationml.handoutMaster+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Layouts/slideLayout7.xml" ContentType="application/vnd.openxmlformats-officedocument.presentationml.slideLayout+xml"/>
  <Default Extension="png" ContentType="image/png"/>
  <Override PartName="/ppt/notesSlides/notesSlide1.xml" ContentType="application/vnd.openxmlformats-officedocument.presentationml.notesSlide+xml"/>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s/slide33.xml" ContentType="application/vnd.openxmlformats-officedocument.presentationml.slide+xml"/>
  <Override PartName="/ppt/slideLayouts/slideLayout3.xml" ContentType="application/vnd.openxmlformats-officedocument.presentationml.slideLayout+xml"/>
  <Default Extension="jpeg" ContentType="image/jpeg"/>
  <Override PartName="/ppt/tags/tag3.xml" ContentType="application/vnd.openxmlformats-officedocument.presentationml.tags+xml"/>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s/slide31.xml" ContentType="application/vnd.openxmlformats-officedocument.presentationml.slide+xml"/>
  <Override PartName="/ppt/slideLayouts/slideLayout1.xml" ContentType="application/vnd.openxmlformats-officedocument.presentationml.slideLayout+xml"/>
  <Override PartName="/ppt/tags/tag1.xml" ContentType="application/vnd.openxmlformats-officedocument.presentationml.tag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49" r:id="rId1"/>
  </p:sldMasterIdLst>
  <p:notesMasterIdLst>
    <p:notesMasterId r:id="rId36"/>
  </p:notesMasterIdLst>
  <p:handoutMasterIdLst>
    <p:handoutMasterId r:id="rId37"/>
  </p:handoutMasterIdLst>
  <p:sldIdLst>
    <p:sldId id="305" r:id="rId2"/>
    <p:sldId id="274" r:id="rId3"/>
    <p:sldId id="294" r:id="rId4"/>
    <p:sldId id="295" r:id="rId5"/>
    <p:sldId id="267" r:id="rId6"/>
    <p:sldId id="306" r:id="rId7"/>
    <p:sldId id="307" r:id="rId8"/>
    <p:sldId id="308" r:id="rId9"/>
    <p:sldId id="324" r:id="rId10"/>
    <p:sldId id="325" r:id="rId11"/>
    <p:sldId id="326" r:id="rId12"/>
    <p:sldId id="327" r:id="rId13"/>
    <p:sldId id="328" r:id="rId14"/>
    <p:sldId id="329" r:id="rId15"/>
    <p:sldId id="309" r:id="rId16"/>
    <p:sldId id="310" r:id="rId17"/>
    <p:sldId id="311" r:id="rId18"/>
    <p:sldId id="312" r:id="rId19"/>
    <p:sldId id="297" r:id="rId20"/>
    <p:sldId id="321" r:id="rId21"/>
    <p:sldId id="322" r:id="rId22"/>
    <p:sldId id="323" r:id="rId23"/>
    <p:sldId id="319" r:id="rId24"/>
    <p:sldId id="320" r:id="rId25"/>
    <p:sldId id="298" r:id="rId26"/>
    <p:sldId id="313" r:id="rId27"/>
    <p:sldId id="315" r:id="rId28"/>
    <p:sldId id="314" r:id="rId29"/>
    <p:sldId id="302" r:id="rId30"/>
    <p:sldId id="271" r:id="rId31"/>
    <p:sldId id="303" r:id="rId32"/>
    <p:sldId id="304" r:id="rId33"/>
    <p:sldId id="301" r:id="rId34"/>
    <p:sldId id="318" r:id="rId35"/>
  </p:sldIdLst>
  <p:sldSz cx="9144000" cy="6858000" type="screen4x3"/>
  <p:notesSz cx="6858000" cy="9144000"/>
  <p:defaultTextStyle>
    <a:defPPr>
      <a:defRPr lang="en-US"/>
    </a:defPPr>
    <a:lvl1pPr algn="l" rtl="0" eaLnBrk="0" fontAlgn="base" hangingPunct="0">
      <a:spcBef>
        <a:spcPct val="0"/>
      </a:spcBef>
      <a:spcAft>
        <a:spcPct val="0"/>
      </a:spcAft>
      <a:defRPr sz="4000" b="1" kern="1200">
        <a:solidFill>
          <a:schemeClr val="tx1"/>
        </a:solidFill>
        <a:latin typeface="Times New Roman" pitchFamily="18" charset="0"/>
        <a:ea typeface="+mn-ea"/>
        <a:cs typeface="+mn-cs"/>
      </a:defRPr>
    </a:lvl1pPr>
    <a:lvl2pPr marL="457200" algn="l" rtl="0" eaLnBrk="0" fontAlgn="base" hangingPunct="0">
      <a:spcBef>
        <a:spcPct val="0"/>
      </a:spcBef>
      <a:spcAft>
        <a:spcPct val="0"/>
      </a:spcAft>
      <a:defRPr sz="4000" b="1" kern="1200">
        <a:solidFill>
          <a:schemeClr val="tx1"/>
        </a:solidFill>
        <a:latin typeface="Times New Roman" pitchFamily="18" charset="0"/>
        <a:ea typeface="+mn-ea"/>
        <a:cs typeface="+mn-cs"/>
      </a:defRPr>
    </a:lvl2pPr>
    <a:lvl3pPr marL="914400" algn="l" rtl="0" eaLnBrk="0" fontAlgn="base" hangingPunct="0">
      <a:spcBef>
        <a:spcPct val="0"/>
      </a:spcBef>
      <a:spcAft>
        <a:spcPct val="0"/>
      </a:spcAft>
      <a:defRPr sz="4000" b="1" kern="1200">
        <a:solidFill>
          <a:schemeClr val="tx1"/>
        </a:solidFill>
        <a:latin typeface="Times New Roman" pitchFamily="18" charset="0"/>
        <a:ea typeface="+mn-ea"/>
        <a:cs typeface="+mn-cs"/>
      </a:defRPr>
    </a:lvl3pPr>
    <a:lvl4pPr marL="1371600" algn="l" rtl="0" eaLnBrk="0" fontAlgn="base" hangingPunct="0">
      <a:spcBef>
        <a:spcPct val="0"/>
      </a:spcBef>
      <a:spcAft>
        <a:spcPct val="0"/>
      </a:spcAft>
      <a:defRPr sz="4000" b="1" kern="1200">
        <a:solidFill>
          <a:schemeClr val="tx1"/>
        </a:solidFill>
        <a:latin typeface="Times New Roman" pitchFamily="18" charset="0"/>
        <a:ea typeface="+mn-ea"/>
        <a:cs typeface="+mn-cs"/>
      </a:defRPr>
    </a:lvl4pPr>
    <a:lvl5pPr marL="1828800" algn="l" rtl="0" eaLnBrk="0" fontAlgn="base" hangingPunct="0">
      <a:spcBef>
        <a:spcPct val="0"/>
      </a:spcBef>
      <a:spcAft>
        <a:spcPct val="0"/>
      </a:spcAft>
      <a:defRPr sz="4000" b="1" kern="1200">
        <a:solidFill>
          <a:schemeClr val="tx1"/>
        </a:solidFill>
        <a:latin typeface="Times New Roman" pitchFamily="18" charset="0"/>
        <a:ea typeface="+mn-ea"/>
        <a:cs typeface="+mn-cs"/>
      </a:defRPr>
    </a:lvl5pPr>
    <a:lvl6pPr marL="2286000" algn="l" defTabSz="914400" rtl="0" eaLnBrk="1" latinLnBrk="0" hangingPunct="1">
      <a:defRPr sz="4000" b="1" kern="1200">
        <a:solidFill>
          <a:schemeClr val="tx1"/>
        </a:solidFill>
        <a:latin typeface="Times New Roman" pitchFamily="18" charset="0"/>
        <a:ea typeface="+mn-ea"/>
        <a:cs typeface="+mn-cs"/>
      </a:defRPr>
    </a:lvl6pPr>
    <a:lvl7pPr marL="2743200" algn="l" defTabSz="914400" rtl="0" eaLnBrk="1" latinLnBrk="0" hangingPunct="1">
      <a:defRPr sz="4000" b="1" kern="1200">
        <a:solidFill>
          <a:schemeClr val="tx1"/>
        </a:solidFill>
        <a:latin typeface="Times New Roman" pitchFamily="18" charset="0"/>
        <a:ea typeface="+mn-ea"/>
        <a:cs typeface="+mn-cs"/>
      </a:defRPr>
    </a:lvl7pPr>
    <a:lvl8pPr marL="3200400" algn="l" defTabSz="914400" rtl="0" eaLnBrk="1" latinLnBrk="0" hangingPunct="1">
      <a:defRPr sz="4000" b="1" kern="1200">
        <a:solidFill>
          <a:schemeClr val="tx1"/>
        </a:solidFill>
        <a:latin typeface="Times New Roman" pitchFamily="18" charset="0"/>
        <a:ea typeface="+mn-ea"/>
        <a:cs typeface="+mn-cs"/>
      </a:defRPr>
    </a:lvl8pPr>
    <a:lvl9pPr marL="3657600" algn="l" defTabSz="914400" rtl="0" eaLnBrk="1" latinLnBrk="0" hangingPunct="1">
      <a:defRPr sz="4000" b="1" kern="1200">
        <a:solidFill>
          <a:schemeClr val="tx1"/>
        </a:solidFill>
        <a:latin typeface="Times New Roman" pitchFamily="18" charset="0"/>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075" autoAdjust="0"/>
    <p:restoredTop sz="94660"/>
  </p:normalViewPr>
  <p:slideViewPr>
    <p:cSldViewPr>
      <p:cViewPr varScale="1">
        <p:scale>
          <a:sx n="65" d="100"/>
          <a:sy n="65" d="100"/>
        </p:scale>
        <p:origin x="-1280" y="-52"/>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handoutMaster" Target="handoutMasters/handoutMaster1.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554"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b="0"/>
            </a:lvl1pPr>
          </a:lstStyle>
          <a:p>
            <a:endParaRPr lang="en-GB"/>
          </a:p>
        </p:txBody>
      </p:sp>
      <p:sp>
        <p:nvSpPr>
          <p:cNvPr id="23555" name="Rectangle 3"/>
          <p:cNvSpPr>
            <a:spLocks noGrp="1" noChangeArrowheads="1"/>
          </p:cNvSpPr>
          <p:nvPr>
            <p:ph type="dt" sz="quarter" idx="1"/>
          </p:nvPr>
        </p:nvSpPr>
        <p:spPr bwMode="auto">
          <a:xfrm>
            <a:off x="3884613"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b="0"/>
            </a:lvl1pPr>
          </a:lstStyle>
          <a:p>
            <a:endParaRPr lang="en-GB"/>
          </a:p>
        </p:txBody>
      </p:sp>
      <p:sp>
        <p:nvSpPr>
          <p:cNvPr id="23556" name="Rectangle 4"/>
          <p:cNvSpPr>
            <a:spLocks noGrp="1" noChangeArrowheads="1"/>
          </p:cNvSpPr>
          <p:nvPr>
            <p:ph type="ftr" sz="quarter" idx="2"/>
          </p:nvPr>
        </p:nvSpPr>
        <p:spPr bwMode="auto">
          <a:xfrm>
            <a:off x="0"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b="0"/>
            </a:lvl1pPr>
          </a:lstStyle>
          <a:p>
            <a:endParaRPr lang="en-GB"/>
          </a:p>
        </p:txBody>
      </p:sp>
      <p:sp>
        <p:nvSpPr>
          <p:cNvPr id="23557" name="Rectangle 5"/>
          <p:cNvSpPr>
            <a:spLocks noGrp="1" noChangeArrowheads="1"/>
          </p:cNvSpPr>
          <p:nvPr>
            <p:ph type="sldNum" sz="quarter" idx="3"/>
          </p:nvPr>
        </p:nvSpPr>
        <p:spPr bwMode="auto">
          <a:xfrm>
            <a:off x="3884613"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b="0"/>
            </a:lvl1pPr>
          </a:lstStyle>
          <a:p>
            <a:fld id="{355E894E-6CE6-4547-A13F-43ED805CBE7B}" type="slidenum">
              <a:rPr lang="en-GB"/>
              <a:pPr/>
              <a:t>‹#›</a:t>
            </a:fld>
            <a:endParaRPr lang="en-GB"/>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2226"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b="0"/>
            </a:lvl1pPr>
          </a:lstStyle>
          <a:p>
            <a:endParaRPr lang="en-GB"/>
          </a:p>
        </p:txBody>
      </p:sp>
      <p:sp>
        <p:nvSpPr>
          <p:cNvPr id="52227" name="Rectangle 3"/>
          <p:cNvSpPr>
            <a:spLocks noGrp="1" noChangeArrowheads="1"/>
          </p:cNvSpPr>
          <p:nvPr>
            <p:ph type="dt" idx="1"/>
          </p:nvPr>
        </p:nvSpPr>
        <p:spPr bwMode="auto">
          <a:xfrm>
            <a:off x="3884613"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b="0"/>
            </a:lvl1pPr>
          </a:lstStyle>
          <a:p>
            <a:endParaRPr lang="en-GB"/>
          </a:p>
        </p:txBody>
      </p:sp>
      <p:sp>
        <p:nvSpPr>
          <p:cNvPr id="52228" name="Rectangle 4"/>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a:effectLst/>
        </p:spPr>
      </p:sp>
      <p:sp>
        <p:nvSpPr>
          <p:cNvPr id="52229" name="Rectangle 5"/>
          <p:cNvSpPr>
            <a:spLocks noGrp="1" noChangeArrowheads="1"/>
          </p:cNvSpPr>
          <p:nvPr>
            <p:ph type="body" sz="quarter" idx="3"/>
          </p:nvPr>
        </p:nvSpPr>
        <p:spPr bwMode="auto">
          <a:xfrm>
            <a:off x="685800" y="4343400"/>
            <a:ext cx="54864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p>
        </p:txBody>
      </p:sp>
      <p:sp>
        <p:nvSpPr>
          <p:cNvPr id="52230" name="Rectangle 6"/>
          <p:cNvSpPr>
            <a:spLocks noGrp="1" noChangeArrowheads="1"/>
          </p:cNvSpPr>
          <p:nvPr>
            <p:ph type="ftr" sz="quarter" idx="4"/>
          </p:nvPr>
        </p:nvSpPr>
        <p:spPr bwMode="auto">
          <a:xfrm>
            <a:off x="0"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b="0"/>
            </a:lvl1pPr>
          </a:lstStyle>
          <a:p>
            <a:endParaRPr lang="en-GB"/>
          </a:p>
        </p:txBody>
      </p:sp>
      <p:sp>
        <p:nvSpPr>
          <p:cNvPr id="52231" name="Rectangle 7"/>
          <p:cNvSpPr>
            <a:spLocks noGrp="1" noChangeArrowheads="1"/>
          </p:cNvSpPr>
          <p:nvPr>
            <p:ph type="sldNum" sz="quarter" idx="5"/>
          </p:nvPr>
        </p:nvSpPr>
        <p:spPr bwMode="auto">
          <a:xfrm>
            <a:off x="3884613"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b="0"/>
            </a:lvl1pPr>
          </a:lstStyle>
          <a:p>
            <a:fld id="{A8E13DCD-9849-4D7B-82BE-85ECC82CC842}" type="slidenum">
              <a:rPr lang="en-GB"/>
              <a:pPr/>
              <a:t>‹#›</a:t>
            </a:fld>
            <a:endParaRPr lang="en-GB"/>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New Roman" pitchFamily="18" charset="0"/>
        <a:ea typeface="+mn-ea"/>
        <a:cs typeface="+mn-cs"/>
      </a:defRPr>
    </a:lvl1pPr>
    <a:lvl2pPr marL="457200" algn="l" rtl="0" eaLnBrk="0" fontAlgn="base" hangingPunct="0">
      <a:spcBef>
        <a:spcPct val="30000"/>
      </a:spcBef>
      <a:spcAft>
        <a:spcPct val="0"/>
      </a:spcAft>
      <a:defRPr sz="1200" kern="1200">
        <a:solidFill>
          <a:schemeClr val="tx1"/>
        </a:solidFill>
        <a:latin typeface="Times New Roman" pitchFamily="18" charset="0"/>
        <a:ea typeface="+mn-ea"/>
        <a:cs typeface="+mn-cs"/>
      </a:defRPr>
    </a:lvl2pPr>
    <a:lvl3pPr marL="914400" algn="l" rtl="0" eaLnBrk="0" fontAlgn="base" hangingPunct="0">
      <a:spcBef>
        <a:spcPct val="30000"/>
      </a:spcBef>
      <a:spcAft>
        <a:spcPct val="0"/>
      </a:spcAft>
      <a:defRPr sz="1200" kern="1200">
        <a:solidFill>
          <a:schemeClr val="tx1"/>
        </a:solidFill>
        <a:latin typeface="Times New Roman" pitchFamily="18" charset="0"/>
        <a:ea typeface="+mn-ea"/>
        <a:cs typeface="+mn-cs"/>
      </a:defRPr>
    </a:lvl3pPr>
    <a:lvl4pPr marL="1371600" algn="l" rtl="0" eaLnBrk="0" fontAlgn="base" hangingPunct="0">
      <a:spcBef>
        <a:spcPct val="30000"/>
      </a:spcBef>
      <a:spcAft>
        <a:spcPct val="0"/>
      </a:spcAft>
      <a:defRPr sz="1200" kern="1200">
        <a:solidFill>
          <a:schemeClr val="tx1"/>
        </a:solidFill>
        <a:latin typeface="Times New Roman" pitchFamily="18" charset="0"/>
        <a:ea typeface="+mn-ea"/>
        <a:cs typeface="+mn-cs"/>
      </a:defRPr>
    </a:lvl4pPr>
    <a:lvl5pPr marL="1828800" algn="l" rtl="0" eaLnBrk="0" fontAlgn="base" hangingPunct="0">
      <a:spcBef>
        <a:spcPct val="30000"/>
      </a:spcBef>
      <a:spcAft>
        <a:spcPct val="0"/>
      </a:spcAft>
      <a:defRPr sz="1200" kern="1200">
        <a:solidFill>
          <a:schemeClr val="tx1"/>
        </a:solidFill>
        <a:latin typeface="Times New Roman"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45DFD088-A06E-48F3-9FEA-B8EA2F80717D}" type="slidenum">
              <a:rPr lang="en-GB"/>
              <a:pPr/>
              <a:t>19</a:t>
            </a:fld>
            <a:endParaRPr lang="en-GB"/>
          </a:p>
        </p:txBody>
      </p:sp>
      <p:sp>
        <p:nvSpPr>
          <p:cNvPr id="55298" name="Rectangle 2"/>
          <p:cNvSpPr>
            <a:spLocks noGrp="1" noRot="1" noChangeAspect="1" noChangeArrowheads="1" noTextEdit="1"/>
          </p:cNvSpPr>
          <p:nvPr>
            <p:ph type="sldImg"/>
          </p:nvPr>
        </p:nvSpPr>
        <p:spPr>
          <a:ln/>
        </p:spPr>
      </p:sp>
      <p:sp>
        <p:nvSpPr>
          <p:cNvPr id="55299" name="Rectangle 3"/>
          <p:cNvSpPr>
            <a:spLocks noGrp="1" noChangeArrowheads="1"/>
          </p:cNvSpPr>
          <p:nvPr>
            <p:ph type="body" idx="1"/>
          </p:nvPr>
        </p:nvSpPr>
        <p:spPr/>
        <p:txBody>
          <a:bodyPr/>
          <a:lstStyle/>
          <a:p>
            <a:r>
              <a:rPr lang="en-GB"/>
              <a:t>Proximal experiences –primary engines of human development </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EB3E3600-BEA7-443A-BEDF-6A31B04B1ECC}" type="slidenum">
              <a:rPr lang="en-GB" smtClean="0"/>
              <a:pPr/>
              <a:t>23</a:t>
            </a:fld>
            <a:endParaRPr lang="en-GB" smtClean="0"/>
          </a:p>
        </p:txBody>
      </p:sp>
      <p:sp>
        <p:nvSpPr>
          <p:cNvPr id="47107" name="Rectangle 2"/>
          <p:cNvSpPr>
            <a:spLocks noGrp="1" noRot="1" noChangeAspect="1" noChangeArrowheads="1" noTextEdit="1"/>
          </p:cNvSpPr>
          <p:nvPr>
            <p:ph type="sldImg"/>
          </p:nvPr>
        </p:nvSpPr>
        <p:spPr bwMode="auto">
          <a:solidFill>
            <a:srgbClr val="FFFFFF"/>
          </a:solidFill>
          <a:ln>
            <a:solidFill>
              <a:srgbClr val="000000"/>
            </a:solidFill>
            <a:miter lim="800000"/>
            <a:headEnd/>
            <a:tailEnd/>
          </a:ln>
        </p:spPr>
      </p:sp>
      <p:sp>
        <p:nvSpPr>
          <p:cNvPr id="47108" name="Rectangle 3"/>
          <p:cNvSpPr>
            <a:spLocks noGrp="1" noChangeArrowheads="1"/>
          </p:cNvSpPr>
          <p:nvPr>
            <p:ph type="body" idx="1"/>
          </p:nvPr>
        </p:nvSpPr>
        <p:spPr bwMode="auto">
          <a:xfrm>
            <a:off x="914508" y="4343144"/>
            <a:ext cx="5028986" cy="4115019"/>
          </a:xfrm>
          <a:solidFill>
            <a:srgbClr val="FFFFFF"/>
          </a:solidFill>
          <a:ln>
            <a:solidFill>
              <a:srgbClr val="000000"/>
            </a:solidFill>
            <a:miter lim="800000"/>
            <a:headEnd/>
            <a:tailEnd/>
          </a:ln>
        </p:spPr>
        <p:txBody>
          <a:bodyPr wrap="square" numCol="1" anchor="t" anchorCtr="0" compatLnSpc="1">
            <a:prstTxWarp prst="textNoShape">
              <a:avLst/>
            </a:prstTxWarp>
          </a:bodyPr>
          <a:lstStyle/>
          <a:p>
            <a:pPr eaLnBrk="1" hangingPunct="1">
              <a:spcBef>
                <a:spcPct val="0"/>
              </a:spcBef>
            </a:pPr>
            <a:endParaRPr lang="en-US" smtClean="0">
              <a:latin typeface="Arial"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4098" name="Group 2"/>
          <p:cNvGrpSpPr>
            <a:grpSpLocks/>
          </p:cNvGrpSpPr>
          <p:nvPr/>
        </p:nvGrpSpPr>
        <p:grpSpPr bwMode="auto">
          <a:xfrm>
            <a:off x="0" y="0"/>
            <a:ext cx="8872538" cy="6858000"/>
            <a:chOff x="0" y="0"/>
            <a:chExt cx="5589" cy="4320"/>
          </a:xfrm>
        </p:grpSpPr>
        <p:sp>
          <p:nvSpPr>
            <p:cNvPr id="4099" name="Rectangle 3" descr="Stationery"/>
            <p:cNvSpPr>
              <a:spLocks noChangeArrowheads="1"/>
            </p:cNvSpPr>
            <p:nvPr/>
          </p:nvSpPr>
          <p:spPr bwMode="white">
            <a:xfrm>
              <a:off x="336" y="150"/>
              <a:ext cx="5253" cy="4026"/>
            </a:xfrm>
            <a:prstGeom prst="rect">
              <a:avLst/>
            </a:prstGeom>
            <a:blipFill dpi="0" rotWithShape="0">
              <a:blip r:embed="rId2" cstate="print"/>
              <a:srcRect/>
              <a:tile tx="0" ty="0" sx="100000" sy="100000" flip="none" algn="tl"/>
            </a:blipFill>
            <a:ln w="9525">
              <a:noFill/>
              <a:miter lim="800000"/>
              <a:headEnd/>
              <a:tailEnd/>
            </a:ln>
          </p:spPr>
          <p:txBody>
            <a:bodyPr wrap="none" anchor="ctr"/>
            <a:lstStyle/>
            <a:p>
              <a:endParaRPr lang="en-GB"/>
            </a:p>
          </p:txBody>
        </p:sp>
        <p:pic>
          <p:nvPicPr>
            <p:cNvPr id="4100" name="Picture 4" descr="minispir"/>
            <p:cNvPicPr>
              <a:picLocks noChangeAspect="1" noChangeArrowheads="1"/>
            </p:cNvPicPr>
            <p:nvPr/>
          </p:nvPicPr>
          <p:blipFill>
            <a:blip r:embed="rId3" cstate="print"/>
            <a:srcRect/>
            <a:stretch>
              <a:fillRect/>
            </a:stretch>
          </p:blipFill>
          <p:spPr bwMode="ltGray">
            <a:xfrm>
              <a:off x="0" y="0"/>
              <a:ext cx="670" cy="4320"/>
            </a:xfrm>
            <a:prstGeom prst="rect">
              <a:avLst/>
            </a:prstGeom>
            <a:noFill/>
          </p:spPr>
        </p:pic>
      </p:grpSp>
      <p:sp>
        <p:nvSpPr>
          <p:cNvPr id="4101" name="Rectangle 5"/>
          <p:cNvSpPr>
            <a:spLocks noGrp="1" noChangeArrowheads="1"/>
          </p:cNvSpPr>
          <p:nvPr>
            <p:ph type="ctrTitle"/>
          </p:nvPr>
        </p:nvSpPr>
        <p:spPr>
          <a:xfrm>
            <a:off x="962025" y="1925638"/>
            <a:ext cx="7772400" cy="1143000"/>
          </a:xfrm>
        </p:spPr>
        <p:txBody>
          <a:bodyPr/>
          <a:lstStyle>
            <a:lvl1pPr algn="ctr">
              <a:defRPr/>
            </a:lvl1pPr>
          </a:lstStyle>
          <a:p>
            <a:r>
              <a:rPr lang="en-US"/>
              <a:t>Click to edit Master title style</a:t>
            </a:r>
          </a:p>
        </p:txBody>
      </p:sp>
      <p:sp>
        <p:nvSpPr>
          <p:cNvPr id="4102" name="Rectangle 6"/>
          <p:cNvSpPr>
            <a:spLocks noGrp="1" noChangeArrowheads="1"/>
          </p:cNvSpPr>
          <p:nvPr>
            <p:ph type="subTitle" idx="1"/>
          </p:nvPr>
        </p:nvSpPr>
        <p:spPr>
          <a:xfrm>
            <a:off x="1647825" y="3738563"/>
            <a:ext cx="6400800" cy="1752600"/>
          </a:xfrm>
        </p:spPr>
        <p:txBody>
          <a:bodyPr/>
          <a:lstStyle>
            <a:lvl1pPr marL="0" indent="0" algn="ctr">
              <a:buFont typeface="Monotype Sorts" pitchFamily="2" charset="2"/>
              <a:buNone/>
              <a:defRPr>
                <a:solidFill>
                  <a:schemeClr val="bg2"/>
                </a:solidFill>
              </a:defRPr>
            </a:lvl1pPr>
          </a:lstStyle>
          <a:p>
            <a:r>
              <a:rPr lang="en-US"/>
              <a:t>Click to edit Master subtitle style</a:t>
            </a:r>
          </a:p>
        </p:txBody>
      </p:sp>
      <p:sp>
        <p:nvSpPr>
          <p:cNvPr id="4103" name="Rectangle 7"/>
          <p:cNvSpPr>
            <a:spLocks noGrp="1" noChangeArrowheads="1"/>
          </p:cNvSpPr>
          <p:nvPr>
            <p:ph type="dt" sz="half" idx="2"/>
          </p:nvPr>
        </p:nvSpPr>
        <p:spPr>
          <a:xfrm>
            <a:off x="962025" y="6100763"/>
            <a:ext cx="1905000" cy="457200"/>
          </a:xfrm>
        </p:spPr>
        <p:txBody>
          <a:bodyPr/>
          <a:lstStyle>
            <a:lvl1pPr>
              <a:defRPr>
                <a:solidFill>
                  <a:srgbClr val="A08366"/>
                </a:solidFill>
              </a:defRPr>
            </a:lvl1pPr>
          </a:lstStyle>
          <a:p>
            <a:endParaRPr lang="en-US"/>
          </a:p>
        </p:txBody>
      </p:sp>
      <p:sp>
        <p:nvSpPr>
          <p:cNvPr id="4104" name="Rectangle 8"/>
          <p:cNvSpPr>
            <a:spLocks noGrp="1" noChangeArrowheads="1"/>
          </p:cNvSpPr>
          <p:nvPr>
            <p:ph type="ftr" sz="quarter" idx="3"/>
          </p:nvPr>
        </p:nvSpPr>
        <p:spPr>
          <a:xfrm>
            <a:off x="3400425" y="6100763"/>
            <a:ext cx="2895600" cy="457200"/>
          </a:xfrm>
        </p:spPr>
        <p:txBody>
          <a:bodyPr/>
          <a:lstStyle>
            <a:lvl1pPr>
              <a:defRPr>
                <a:solidFill>
                  <a:srgbClr val="A08366"/>
                </a:solidFill>
              </a:defRPr>
            </a:lvl1pPr>
          </a:lstStyle>
          <a:p>
            <a:endParaRPr lang="en-US"/>
          </a:p>
        </p:txBody>
      </p:sp>
      <p:sp>
        <p:nvSpPr>
          <p:cNvPr id="4105" name="Rectangle 9"/>
          <p:cNvSpPr>
            <a:spLocks noGrp="1" noChangeArrowheads="1"/>
          </p:cNvSpPr>
          <p:nvPr>
            <p:ph type="sldNum" sz="quarter" idx="4"/>
          </p:nvPr>
        </p:nvSpPr>
        <p:spPr>
          <a:xfrm>
            <a:off x="6829425" y="6100763"/>
            <a:ext cx="1905000" cy="457200"/>
          </a:xfrm>
        </p:spPr>
        <p:txBody>
          <a:bodyPr/>
          <a:lstStyle>
            <a:lvl1pPr>
              <a:defRPr>
                <a:solidFill>
                  <a:srgbClr val="A08366"/>
                </a:solidFill>
              </a:defRPr>
            </a:lvl1pPr>
          </a:lstStyle>
          <a:p>
            <a:fld id="{B6F1572A-9D19-4F75-BD9E-C2C67A325347}" type="slidenum">
              <a:rPr lang="en-US"/>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endParaRPr lang="en-US"/>
          </a:p>
        </p:txBody>
      </p:sp>
      <p:sp>
        <p:nvSpPr>
          <p:cNvPr id="5" name="Footer Placeholder 4"/>
          <p:cNvSpPr>
            <a:spLocks noGrp="1"/>
          </p:cNvSpPr>
          <p:nvPr>
            <p:ph type="ftr" sz="quarter" idx="11"/>
          </p:nvPr>
        </p:nvSpPr>
        <p:spPr/>
        <p:txBody>
          <a:bodyPr/>
          <a:lstStyle>
            <a:lvl1pPr>
              <a:defRPr/>
            </a:lvl1pPr>
          </a:lstStyle>
          <a:p>
            <a:endParaRPr lang="en-US"/>
          </a:p>
        </p:txBody>
      </p:sp>
      <p:sp>
        <p:nvSpPr>
          <p:cNvPr id="6" name="Slide Number Placeholder 5"/>
          <p:cNvSpPr>
            <a:spLocks noGrp="1"/>
          </p:cNvSpPr>
          <p:nvPr>
            <p:ph type="sldNum" sz="quarter" idx="12"/>
          </p:nvPr>
        </p:nvSpPr>
        <p:spPr/>
        <p:txBody>
          <a:bodyPr/>
          <a:lstStyle>
            <a:lvl1pPr>
              <a:defRPr/>
            </a:lvl1pPr>
          </a:lstStyle>
          <a:p>
            <a:fld id="{C80EB5D2-44E8-47A5-9A23-F6E8C268D4A9}" type="slidenum">
              <a:rPr lang="en-US"/>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endParaRPr lang="en-US"/>
          </a:p>
        </p:txBody>
      </p:sp>
      <p:sp>
        <p:nvSpPr>
          <p:cNvPr id="5" name="Footer Placeholder 4"/>
          <p:cNvSpPr>
            <a:spLocks noGrp="1"/>
          </p:cNvSpPr>
          <p:nvPr>
            <p:ph type="ftr" sz="quarter" idx="11"/>
          </p:nvPr>
        </p:nvSpPr>
        <p:spPr/>
        <p:txBody>
          <a:bodyPr/>
          <a:lstStyle>
            <a:lvl1pPr>
              <a:defRPr/>
            </a:lvl1pPr>
          </a:lstStyle>
          <a:p>
            <a:endParaRPr lang="en-US"/>
          </a:p>
        </p:txBody>
      </p:sp>
      <p:sp>
        <p:nvSpPr>
          <p:cNvPr id="6" name="Slide Number Placeholder 5"/>
          <p:cNvSpPr>
            <a:spLocks noGrp="1"/>
          </p:cNvSpPr>
          <p:nvPr>
            <p:ph type="sldNum" sz="quarter" idx="12"/>
          </p:nvPr>
        </p:nvSpPr>
        <p:spPr/>
        <p:txBody>
          <a:bodyPr/>
          <a:lstStyle>
            <a:lvl1pPr>
              <a:defRPr/>
            </a:lvl1pPr>
          </a:lstStyle>
          <a:p>
            <a:fld id="{6ABEC090-FE0F-42C3-ACC6-DF6E34FF9398}" type="slidenum">
              <a:rPr lang="en-US"/>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990600" y="18288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953000" y="18288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lvl1pPr>
              <a:defRPr/>
            </a:lvl1pPr>
          </a:lstStyle>
          <a:p>
            <a:endParaRPr lang="en-US"/>
          </a:p>
        </p:txBody>
      </p:sp>
      <p:sp>
        <p:nvSpPr>
          <p:cNvPr id="6" name="Footer Placeholder 5"/>
          <p:cNvSpPr>
            <a:spLocks noGrp="1"/>
          </p:cNvSpPr>
          <p:nvPr>
            <p:ph type="ftr" sz="quarter" idx="11"/>
          </p:nvPr>
        </p:nvSpPr>
        <p:spPr/>
        <p:txBody>
          <a:bodyPr/>
          <a:lstStyle>
            <a:lvl1pPr>
              <a:defRPr/>
            </a:lvl1pPr>
          </a:lstStyle>
          <a:p>
            <a:endParaRPr lang="en-US"/>
          </a:p>
        </p:txBody>
      </p:sp>
      <p:sp>
        <p:nvSpPr>
          <p:cNvPr id="7" name="Slide Number Placeholder 6"/>
          <p:cNvSpPr>
            <a:spLocks noGrp="1"/>
          </p:cNvSpPr>
          <p:nvPr>
            <p:ph type="sldNum" sz="quarter" idx="12"/>
          </p:nvPr>
        </p:nvSpPr>
        <p:spPr/>
        <p:txBody>
          <a:bodyPr/>
          <a:lstStyle>
            <a:lvl1pPr>
              <a:defRPr/>
            </a:lvl1pPr>
          </a:lstStyle>
          <a:p>
            <a:fld id="{8BEE88B4-6CF2-4E04-9DF5-D454E85B59AF}" type="slidenum">
              <a:rPr lang="en-US"/>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lvl1pPr>
              <a:defRPr/>
            </a:lvl1pPr>
          </a:lstStyle>
          <a:p>
            <a:endParaRPr lang="en-US"/>
          </a:p>
        </p:txBody>
      </p:sp>
      <p:sp>
        <p:nvSpPr>
          <p:cNvPr id="8" name="Footer Placeholder 7"/>
          <p:cNvSpPr>
            <a:spLocks noGrp="1"/>
          </p:cNvSpPr>
          <p:nvPr>
            <p:ph type="ftr" sz="quarter" idx="11"/>
          </p:nvPr>
        </p:nvSpPr>
        <p:spPr/>
        <p:txBody>
          <a:bodyPr/>
          <a:lstStyle>
            <a:lvl1pPr>
              <a:defRPr/>
            </a:lvl1pPr>
          </a:lstStyle>
          <a:p>
            <a:endParaRPr lang="en-US"/>
          </a:p>
        </p:txBody>
      </p:sp>
      <p:sp>
        <p:nvSpPr>
          <p:cNvPr id="9" name="Slide Number Placeholder 8"/>
          <p:cNvSpPr>
            <a:spLocks noGrp="1"/>
          </p:cNvSpPr>
          <p:nvPr>
            <p:ph type="sldNum" sz="quarter" idx="12"/>
          </p:nvPr>
        </p:nvSpPr>
        <p:spPr/>
        <p:txBody>
          <a:bodyPr/>
          <a:lstStyle>
            <a:lvl1pPr>
              <a:defRPr/>
            </a:lvl1pPr>
          </a:lstStyle>
          <a:p>
            <a:fld id="{2A3916F2-A4DF-4339-A49C-D2D3C3576419}" type="slidenum">
              <a:rPr lang="en-US"/>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lvl1pPr>
              <a:defRPr/>
            </a:lvl1pPr>
          </a:lstStyle>
          <a:p>
            <a:endParaRPr lang="en-US"/>
          </a:p>
        </p:txBody>
      </p:sp>
      <p:sp>
        <p:nvSpPr>
          <p:cNvPr id="4" name="Footer Placeholder 3"/>
          <p:cNvSpPr>
            <a:spLocks noGrp="1"/>
          </p:cNvSpPr>
          <p:nvPr>
            <p:ph type="ftr" sz="quarter" idx="11"/>
          </p:nvPr>
        </p:nvSpPr>
        <p:spPr/>
        <p:txBody>
          <a:bodyPr/>
          <a:lstStyle>
            <a:lvl1pPr>
              <a:defRPr/>
            </a:lvl1pPr>
          </a:lstStyle>
          <a:p>
            <a:endParaRPr lang="en-US"/>
          </a:p>
        </p:txBody>
      </p:sp>
      <p:sp>
        <p:nvSpPr>
          <p:cNvPr id="5" name="Slide Number Placeholder 4"/>
          <p:cNvSpPr>
            <a:spLocks noGrp="1"/>
          </p:cNvSpPr>
          <p:nvPr>
            <p:ph type="sldNum" sz="quarter" idx="12"/>
          </p:nvPr>
        </p:nvSpPr>
        <p:spPr/>
        <p:txBody>
          <a:bodyPr/>
          <a:lstStyle>
            <a:lvl1pPr>
              <a:defRPr/>
            </a:lvl1pPr>
          </a:lstStyle>
          <a:p>
            <a:fld id="{34139DB2-35E9-446A-B9E6-ED258854996D}" type="slidenum">
              <a:rPr lang="en-US"/>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endParaRPr lang="en-US"/>
          </a:p>
        </p:txBody>
      </p:sp>
      <p:sp>
        <p:nvSpPr>
          <p:cNvPr id="3" name="Footer Placeholder 2"/>
          <p:cNvSpPr>
            <a:spLocks noGrp="1"/>
          </p:cNvSpPr>
          <p:nvPr>
            <p:ph type="ftr" sz="quarter" idx="11"/>
          </p:nvPr>
        </p:nvSpPr>
        <p:spPr/>
        <p:txBody>
          <a:bodyPr/>
          <a:lstStyle>
            <a:lvl1pPr>
              <a:defRPr/>
            </a:lvl1pPr>
          </a:lstStyle>
          <a:p>
            <a:endParaRPr lang="en-US"/>
          </a:p>
        </p:txBody>
      </p:sp>
      <p:sp>
        <p:nvSpPr>
          <p:cNvPr id="4" name="Slide Number Placeholder 3"/>
          <p:cNvSpPr>
            <a:spLocks noGrp="1"/>
          </p:cNvSpPr>
          <p:nvPr>
            <p:ph type="sldNum" sz="quarter" idx="12"/>
          </p:nvPr>
        </p:nvSpPr>
        <p:spPr/>
        <p:txBody>
          <a:bodyPr/>
          <a:lstStyle>
            <a:lvl1pPr>
              <a:defRPr/>
            </a:lvl1pPr>
          </a:lstStyle>
          <a:p>
            <a:fld id="{59861B1F-1A43-4049-9134-156410579A4F}" type="slidenum">
              <a:rPr lang="en-US"/>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endParaRPr lang="en-US"/>
          </a:p>
        </p:txBody>
      </p:sp>
      <p:sp>
        <p:nvSpPr>
          <p:cNvPr id="6" name="Footer Placeholder 5"/>
          <p:cNvSpPr>
            <a:spLocks noGrp="1"/>
          </p:cNvSpPr>
          <p:nvPr>
            <p:ph type="ftr" sz="quarter" idx="11"/>
          </p:nvPr>
        </p:nvSpPr>
        <p:spPr/>
        <p:txBody>
          <a:bodyPr/>
          <a:lstStyle>
            <a:lvl1pPr>
              <a:defRPr/>
            </a:lvl1pPr>
          </a:lstStyle>
          <a:p>
            <a:endParaRPr lang="en-US"/>
          </a:p>
        </p:txBody>
      </p:sp>
      <p:sp>
        <p:nvSpPr>
          <p:cNvPr id="7" name="Slide Number Placeholder 6"/>
          <p:cNvSpPr>
            <a:spLocks noGrp="1"/>
          </p:cNvSpPr>
          <p:nvPr>
            <p:ph type="sldNum" sz="quarter" idx="12"/>
          </p:nvPr>
        </p:nvSpPr>
        <p:spPr/>
        <p:txBody>
          <a:bodyPr/>
          <a:lstStyle>
            <a:lvl1pPr>
              <a:defRPr/>
            </a:lvl1pPr>
          </a:lstStyle>
          <a:p>
            <a:fld id="{8C8E2404-0471-4303-BE3F-4F8A4EDB8378}" type="slidenum">
              <a:rPr lang="en-US"/>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endParaRPr lang="en-US"/>
          </a:p>
        </p:txBody>
      </p:sp>
      <p:sp>
        <p:nvSpPr>
          <p:cNvPr id="6" name="Footer Placeholder 5"/>
          <p:cNvSpPr>
            <a:spLocks noGrp="1"/>
          </p:cNvSpPr>
          <p:nvPr>
            <p:ph type="ftr" sz="quarter" idx="11"/>
          </p:nvPr>
        </p:nvSpPr>
        <p:spPr/>
        <p:txBody>
          <a:bodyPr/>
          <a:lstStyle>
            <a:lvl1pPr>
              <a:defRPr/>
            </a:lvl1pPr>
          </a:lstStyle>
          <a:p>
            <a:endParaRPr lang="en-US"/>
          </a:p>
        </p:txBody>
      </p:sp>
      <p:sp>
        <p:nvSpPr>
          <p:cNvPr id="7" name="Slide Number Placeholder 6"/>
          <p:cNvSpPr>
            <a:spLocks noGrp="1"/>
          </p:cNvSpPr>
          <p:nvPr>
            <p:ph type="sldNum" sz="quarter" idx="12"/>
          </p:nvPr>
        </p:nvSpPr>
        <p:spPr/>
        <p:txBody>
          <a:bodyPr/>
          <a:lstStyle>
            <a:lvl1pPr>
              <a:defRPr/>
            </a:lvl1pPr>
          </a:lstStyle>
          <a:p>
            <a:fld id="{3F6CB3A6-CF72-4C1B-8B7A-D4F5D2126A32}" type="slidenum">
              <a:rPr lang="en-US"/>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endParaRPr lang="en-US"/>
          </a:p>
        </p:txBody>
      </p:sp>
      <p:sp>
        <p:nvSpPr>
          <p:cNvPr id="5" name="Footer Placeholder 4"/>
          <p:cNvSpPr>
            <a:spLocks noGrp="1"/>
          </p:cNvSpPr>
          <p:nvPr>
            <p:ph type="ftr" sz="quarter" idx="11"/>
          </p:nvPr>
        </p:nvSpPr>
        <p:spPr/>
        <p:txBody>
          <a:bodyPr/>
          <a:lstStyle>
            <a:lvl1pPr>
              <a:defRPr/>
            </a:lvl1pPr>
          </a:lstStyle>
          <a:p>
            <a:endParaRPr lang="en-US"/>
          </a:p>
        </p:txBody>
      </p:sp>
      <p:sp>
        <p:nvSpPr>
          <p:cNvPr id="6" name="Slide Number Placeholder 5"/>
          <p:cNvSpPr>
            <a:spLocks noGrp="1"/>
          </p:cNvSpPr>
          <p:nvPr>
            <p:ph type="sldNum" sz="quarter" idx="12"/>
          </p:nvPr>
        </p:nvSpPr>
        <p:spPr/>
        <p:txBody>
          <a:bodyPr/>
          <a:lstStyle>
            <a:lvl1pPr>
              <a:defRPr/>
            </a:lvl1pPr>
          </a:lstStyle>
          <a:p>
            <a:fld id="{DEE0B522-4A31-4B36-AD3D-334E8E971CBE}" type="slidenum">
              <a:rPr lang="en-US"/>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19900" y="457200"/>
            <a:ext cx="1943100" cy="5486400"/>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990600" y="457200"/>
            <a:ext cx="5676900" cy="54864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endParaRPr lang="en-US"/>
          </a:p>
        </p:txBody>
      </p:sp>
      <p:sp>
        <p:nvSpPr>
          <p:cNvPr id="5" name="Footer Placeholder 4"/>
          <p:cNvSpPr>
            <a:spLocks noGrp="1"/>
          </p:cNvSpPr>
          <p:nvPr>
            <p:ph type="ftr" sz="quarter" idx="11"/>
          </p:nvPr>
        </p:nvSpPr>
        <p:spPr/>
        <p:txBody>
          <a:bodyPr/>
          <a:lstStyle>
            <a:lvl1pPr>
              <a:defRPr/>
            </a:lvl1pPr>
          </a:lstStyle>
          <a:p>
            <a:endParaRPr lang="en-US"/>
          </a:p>
        </p:txBody>
      </p:sp>
      <p:sp>
        <p:nvSpPr>
          <p:cNvPr id="6" name="Slide Number Placeholder 5"/>
          <p:cNvSpPr>
            <a:spLocks noGrp="1"/>
          </p:cNvSpPr>
          <p:nvPr>
            <p:ph type="sldNum" sz="quarter" idx="12"/>
          </p:nvPr>
        </p:nvSpPr>
        <p:spPr/>
        <p:txBody>
          <a:bodyPr/>
          <a:lstStyle>
            <a:lvl1pPr>
              <a:defRPr/>
            </a:lvl1pPr>
          </a:lstStyle>
          <a:p>
            <a:fld id="{887E26C9-A38E-40CD-98E6-2AA691CA8C10}" type="slidenum">
              <a:rPr lang="en-US"/>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Only" preserve="1">
  <p:cSld name="Content">
    <p:spTree>
      <p:nvGrpSpPr>
        <p:cNvPr id="1" name=""/>
        <p:cNvGrpSpPr/>
        <p:nvPr/>
      </p:nvGrpSpPr>
      <p:grpSpPr>
        <a:xfrm>
          <a:off x="0" y="0"/>
          <a:ext cx="0" cy="0"/>
          <a:chOff x="0" y="0"/>
          <a:chExt cx="0" cy="0"/>
        </a:xfrm>
      </p:grpSpPr>
      <p:sp>
        <p:nvSpPr>
          <p:cNvPr id="2" name="Content Placeholder 1"/>
          <p:cNvSpPr>
            <a:spLocks noGrp="1"/>
          </p:cNvSpPr>
          <p:nvPr>
            <p:ph/>
          </p:nvPr>
        </p:nvSpPr>
        <p:spPr>
          <a:xfrm>
            <a:off x="990600" y="457200"/>
            <a:ext cx="7772400" cy="54864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3" name="Date Placeholder 2"/>
          <p:cNvSpPr>
            <a:spLocks noGrp="1"/>
          </p:cNvSpPr>
          <p:nvPr>
            <p:ph type="dt" sz="half" idx="10"/>
          </p:nvPr>
        </p:nvSpPr>
        <p:spPr>
          <a:xfrm>
            <a:off x="990600" y="6096000"/>
            <a:ext cx="1905000" cy="457200"/>
          </a:xfrm>
        </p:spPr>
        <p:txBody>
          <a:bodyPr/>
          <a:lstStyle>
            <a:lvl1pPr>
              <a:defRPr/>
            </a:lvl1pPr>
          </a:lstStyle>
          <a:p>
            <a:endParaRPr lang="en-US"/>
          </a:p>
        </p:txBody>
      </p:sp>
      <p:sp>
        <p:nvSpPr>
          <p:cNvPr id="4" name="Footer Placeholder 3"/>
          <p:cNvSpPr>
            <a:spLocks noGrp="1"/>
          </p:cNvSpPr>
          <p:nvPr>
            <p:ph type="ftr" sz="quarter" idx="11"/>
          </p:nvPr>
        </p:nvSpPr>
        <p:spPr>
          <a:xfrm>
            <a:off x="3429000" y="6096000"/>
            <a:ext cx="2895600" cy="457200"/>
          </a:xfrm>
        </p:spPr>
        <p:txBody>
          <a:bodyPr/>
          <a:lstStyle>
            <a:lvl1pPr>
              <a:defRPr/>
            </a:lvl1pPr>
          </a:lstStyle>
          <a:p>
            <a:endParaRPr lang="en-US"/>
          </a:p>
        </p:txBody>
      </p:sp>
      <p:sp>
        <p:nvSpPr>
          <p:cNvPr id="5" name="Slide Number Placeholder 4"/>
          <p:cNvSpPr>
            <a:spLocks noGrp="1"/>
          </p:cNvSpPr>
          <p:nvPr>
            <p:ph type="sldNum" sz="quarter" idx="12"/>
          </p:nvPr>
        </p:nvSpPr>
        <p:spPr>
          <a:xfrm>
            <a:off x="6858000" y="6096000"/>
            <a:ext cx="1905000" cy="457200"/>
          </a:xfrm>
        </p:spPr>
        <p:txBody>
          <a:bodyPr/>
          <a:lstStyle>
            <a:lvl1pPr>
              <a:defRPr/>
            </a:lvl1pPr>
          </a:lstStyle>
          <a:p>
            <a:fld id="{D0C611CA-32F9-461E-906F-836379FE3F88}" type="slidenum">
              <a:rPr lang="en-US"/>
              <a:pPr/>
              <a:t>‹#›</a:t>
            </a:fld>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xAndObj" preserve="1">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990600" y="457200"/>
            <a:ext cx="77724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990600" y="1828800"/>
            <a:ext cx="3810000"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953000" y="1828800"/>
            <a:ext cx="3810000"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a:xfrm>
            <a:off x="990600" y="6096000"/>
            <a:ext cx="1905000" cy="457200"/>
          </a:xfrm>
        </p:spPr>
        <p:txBody>
          <a:bodyPr/>
          <a:lstStyle>
            <a:lvl1pPr>
              <a:defRPr/>
            </a:lvl1pPr>
          </a:lstStyle>
          <a:p>
            <a:endParaRPr lang="en-US"/>
          </a:p>
        </p:txBody>
      </p:sp>
      <p:sp>
        <p:nvSpPr>
          <p:cNvPr id="6" name="Footer Placeholder 5"/>
          <p:cNvSpPr>
            <a:spLocks noGrp="1"/>
          </p:cNvSpPr>
          <p:nvPr>
            <p:ph type="ftr" sz="quarter" idx="11"/>
          </p:nvPr>
        </p:nvSpPr>
        <p:spPr>
          <a:xfrm>
            <a:off x="3429000" y="6096000"/>
            <a:ext cx="2895600" cy="457200"/>
          </a:xfrm>
        </p:spPr>
        <p:txBody>
          <a:bodyPr/>
          <a:lstStyle>
            <a:lvl1pPr>
              <a:defRPr/>
            </a:lvl1pPr>
          </a:lstStyle>
          <a:p>
            <a:endParaRPr lang="en-US"/>
          </a:p>
        </p:txBody>
      </p:sp>
      <p:sp>
        <p:nvSpPr>
          <p:cNvPr id="7" name="Slide Number Placeholder 6"/>
          <p:cNvSpPr>
            <a:spLocks noGrp="1"/>
          </p:cNvSpPr>
          <p:nvPr>
            <p:ph type="sldNum" sz="quarter" idx="12"/>
          </p:nvPr>
        </p:nvSpPr>
        <p:spPr>
          <a:xfrm>
            <a:off x="6858000" y="6096000"/>
            <a:ext cx="1905000" cy="457200"/>
          </a:xfrm>
        </p:spPr>
        <p:txBody>
          <a:bodyPr/>
          <a:lstStyle>
            <a:lvl1pPr>
              <a:defRPr/>
            </a:lvl1pPr>
          </a:lstStyle>
          <a:p>
            <a:fld id="{9E068F50-51F6-4857-9190-AE55E100E559}" type="slidenum">
              <a:rPr lang="en-US"/>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bwMode="ltGray">
      <p:bgPr>
        <a:solidFill>
          <a:srgbClr val="8C735A"/>
        </a:solidFill>
        <a:effectLst>
          <a:outerShdw dist="107763" dir="2700000" algn="ctr" rotWithShape="0">
            <a:srgbClr val="000000"/>
          </a:outerShdw>
        </a:effectLst>
      </p:bgPr>
    </p:bg>
    <p:spTree>
      <p:nvGrpSpPr>
        <p:cNvPr id="1" name=""/>
        <p:cNvGrpSpPr/>
        <p:nvPr/>
      </p:nvGrpSpPr>
      <p:grpSpPr>
        <a:xfrm>
          <a:off x="0" y="0"/>
          <a:ext cx="0" cy="0"/>
          <a:chOff x="0" y="0"/>
          <a:chExt cx="0" cy="0"/>
        </a:xfrm>
      </p:grpSpPr>
      <p:grpSp>
        <p:nvGrpSpPr>
          <p:cNvPr id="3074" name="Group 2"/>
          <p:cNvGrpSpPr>
            <a:grpSpLocks/>
          </p:cNvGrpSpPr>
          <p:nvPr/>
        </p:nvGrpSpPr>
        <p:grpSpPr bwMode="auto">
          <a:xfrm>
            <a:off x="0" y="0"/>
            <a:ext cx="8872538" cy="6858000"/>
            <a:chOff x="0" y="0"/>
            <a:chExt cx="5589" cy="4320"/>
          </a:xfrm>
        </p:grpSpPr>
        <p:sp>
          <p:nvSpPr>
            <p:cNvPr id="3075" name="Rectangle 3"/>
            <p:cNvSpPr>
              <a:spLocks noChangeArrowheads="1"/>
            </p:cNvSpPr>
            <p:nvPr/>
          </p:nvSpPr>
          <p:spPr bwMode="ltGray">
            <a:xfrm>
              <a:off x="336" y="150"/>
              <a:ext cx="5253" cy="4026"/>
            </a:xfrm>
            <a:prstGeom prst="rect">
              <a:avLst/>
            </a:prstGeom>
            <a:solidFill>
              <a:schemeClr val="bg1"/>
            </a:solidFill>
            <a:ln w="9525">
              <a:noFill/>
              <a:miter lim="800000"/>
              <a:headEnd/>
              <a:tailEnd/>
            </a:ln>
          </p:spPr>
          <p:txBody>
            <a:bodyPr wrap="none" anchor="ctr"/>
            <a:lstStyle/>
            <a:p>
              <a:endParaRPr lang="en-GB"/>
            </a:p>
          </p:txBody>
        </p:sp>
        <p:pic>
          <p:nvPicPr>
            <p:cNvPr id="3076" name="Picture 4" descr="minispir"/>
            <p:cNvPicPr>
              <a:picLocks noChangeAspect="1" noChangeArrowheads="1"/>
            </p:cNvPicPr>
            <p:nvPr/>
          </p:nvPicPr>
          <p:blipFill>
            <a:blip r:embed="rId15" cstate="print"/>
            <a:srcRect/>
            <a:stretch>
              <a:fillRect/>
            </a:stretch>
          </p:blipFill>
          <p:spPr bwMode="ltGray">
            <a:xfrm>
              <a:off x="0" y="0"/>
              <a:ext cx="670" cy="4320"/>
            </a:xfrm>
            <a:prstGeom prst="rect">
              <a:avLst/>
            </a:prstGeom>
            <a:noFill/>
          </p:spPr>
        </p:pic>
        <p:sp>
          <p:nvSpPr>
            <p:cNvPr id="3077" name="Line 5"/>
            <p:cNvSpPr>
              <a:spLocks noChangeShapeType="1"/>
            </p:cNvSpPr>
            <p:nvPr/>
          </p:nvSpPr>
          <p:spPr bwMode="ltGray">
            <a:xfrm>
              <a:off x="640" y="1008"/>
              <a:ext cx="4880" cy="0"/>
            </a:xfrm>
            <a:prstGeom prst="line">
              <a:avLst/>
            </a:prstGeom>
            <a:noFill/>
            <a:ln w="3175">
              <a:solidFill>
                <a:schemeClr val="bg2"/>
              </a:solidFill>
              <a:round/>
              <a:headEnd/>
              <a:tailEnd/>
            </a:ln>
          </p:spPr>
          <p:txBody>
            <a:bodyPr wrap="none" anchor="ctr"/>
            <a:lstStyle/>
            <a:p>
              <a:endParaRPr lang="en-GB"/>
            </a:p>
          </p:txBody>
        </p:sp>
      </p:grpSp>
      <p:sp>
        <p:nvSpPr>
          <p:cNvPr id="3078" name="Rectangle 6"/>
          <p:cNvSpPr>
            <a:spLocks noGrp="1" noChangeArrowheads="1"/>
          </p:cNvSpPr>
          <p:nvPr>
            <p:ph type="title"/>
          </p:nvPr>
        </p:nvSpPr>
        <p:spPr bwMode="auto">
          <a:xfrm>
            <a:off x="990600" y="457200"/>
            <a:ext cx="7772400" cy="11430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p>
            <a:pPr lvl="0"/>
            <a:r>
              <a:rPr lang="en-US" smtClean="0"/>
              <a:t>Click to edit Master title style</a:t>
            </a:r>
          </a:p>
        </p:txBody>
      </p:sp>
      <p:sp>
        <p:nvSpPr>
          <p:cNvPr id="3079" name="Rectangle 7"/>
          <p:cNvSpPr>
            <a:spLocks noGrp="1" noChangeArrowheads="1"/>
          </p:cNvSpPr>
          <p:nvPr>
            <p:ph type="body" idx="1"/>
          </p:nvPr>
        </p:nvSpPr>
        <p:spPr bwMode="auto">
          <a:xfrm>
            <a:off x="990600" y="1828800"/>
            <a:ext cx="7772400" cy="4114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3080" name="Rectangle 8"/>
          <p:cNvSpPr>
            <a:spLocks noGrp="1" noChangeArrowheads="1"/>
          </p:cNvSpPr>
          <p:nvPr>
            <p:ph type="dt" sz="half" idx="2"/>
          </p:nvPr>
        </p:nvSpPr>
        <p:spPr bwMode="auto">
          <a:xfrm>
            <a:off x="990600" y="6096000"/>
            <a:ext cx="1905000" cy="4572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a:spcBef>
                <a:spcPct val="50000"/>
              </a:spcBef>
              <a:defRPr sz="1400" b="0">
                <a:solidFill>
                  <a:schemeClr val="bg2"/>
                </a:solidFill>
              </a:defRPr>
            </a:lvl1pPr>
          </a:lstStyle>
          <a:p>
            <a:endParaRPr lang="en-US"/>
          </a:p>
        </p:txBody>
      </p:sp>
      <p:sp>
        <p:nvSpPr>
          <p:cNvPr id="3081" name="Rectangle 9"/>
          <p:cNvSpPr>
            <a:spLocks noGrp="1" noChangeArrowheads="1"/>
          </p:cNvSpPr>
          <p:nvPr>
            <p:ph type="ftr" sz="quarter" idx="3"/>
          </p:nvPr>
        </p:nvSpPr>
        <p:spPr bwMode="auto">
          <a:xfrm>
            <a:off x="3429000" y="6096000"/>
            <a:ext cx="2895600" cy="4572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algn="ctr">
              <a:spcBef>
                <a:spcPct val="50000"/>
              </a:spcBef>
              <a:defRPr sz="1400" b="0">
                <a:solidFill>
                  <a:schemeClr val="bg2"/>
                </a:solidFill>
              </a:defRPr>
            </a:lvl1pPr>
          </a:lstStyle>
          <a:p>
            <a:endParaRPr lang="en-US"/>
          </a:p>
        </p:txBody>
      </p:sp>
      <p:sp>
        <p:nvSpPr>
          <p:cNvPr id="3082" name="Rectangle 10"/>
          <p:cNvSpPr>
            <a:spLocks noGrp="1" noChangeArrowheads="1"/>
          </p:cNvSpPr>
          <p:nvPr>
            <p:ph type="sldNum" sz="quarter" idx="4"/>
          </p:nvPr>
        </p:nvSpPr>
        <p:spPr bwMode="auto">
          <a:xfrm>
            <a:off x="6858000" y="6096000"/>
            <a:ext cx="1905000" cy="4572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algn="r">
              <a:spcBef>
                <a:spcPct val="50000"/>
              </a:spcBef>
              <a:defRPr sz="1400" b="0">
                <a:solidFill>
                  <a:schemeClr val="bg2"/>
                </a:solidFill>
              </a:defRPr>
            </a:lvl1pPr>
          </a:lstStyle>
          <a:p>
            <a:fld id="{92D99B07-E488-4381-84F5-B1E7C9B3940E}" type="slidenum">
              <a:rPr lang="en-US"/>
              <a:pPr/>
              <a:t>‹#›</a:t>
            </a:fld>
            <a:endParaRPr lang="en-US"/>
          </a:p>
        </p:txBody>
      </p:sp>
    </p:spTree>
  </p:cSld>
  <p:clrMap bg1="lt1" tx1="dk1" bg2="lt2" tx2="dk2" accent1="accent1" accent2="accent2" accent3="accent3" accent4="accent4" accent5="accent5" accent6="accent6" hlink="hlink" folHlink="folHlink"/>
  <p:sldLayoutIdLst>
    <p:sldLayoutId id="2147483650" r:id="rId1"/>
    <p:sldLayoutId id="2147483651" r:id="rId2"/>
    <p:sldLayoutId id="2147483652" r:id="rId3"/>
    <p:sldLayoutId id="2147483653" r:id="rId4"/>
    <p:sldLayoutId id="2147483654" r:id="rId5"/>
    <p:sldLayoutId id="2147483655" r:id="rId6"/>
    <p:sldLayoutId id="2147483656" r:id="rId7"/>
    <p:sldLayoutId id="2147483657" r:id="rId8"/>
    <p:sldLayoutId id="2147483658" r:id="rId9"/>
    <p:sldLayoutId id="2147483659" r:id="rId10"/>
    <p:sldLayoutId id="2147483660" r:id="rId11"/>
    <p:sldLayoutId id="2147483661" r:id="rId12"/>
    <p:sldLayoutId id="2147483662" r:id="rId13"/>
  </p:sldLayoutIdLst>
  <p:txStyles>
    <p:titleStyle>
      <a:lvl1pPr algn="l" rtl="0" eaLnBrk="0" fontAlgn="base" hangingPunct="0">
        <a:spcBef>
          <a:spcPct val="0"/>
        </a:spcBef>
        <a:spcAft>
          <a:spcPct val="0"/>
        </a:spcAft>
        <a:defRPr kumimoji="1" sz="4400">
          <a:solidFill>
            <a:schemeClr val="tx2"/>
          </a:solidFill>
          <a:latin typeface="+mj-lt"/>
          <a:ea typeface="+mj-ea"/>
          <a:cs typeface="+mj-cs"/>
        </a:defRPr>
      </a:lvl1pPr>
      <a:lvl2pPr algn="l" rtl="0" eaLnBrk="0" fontAlgn="base" hangingPunct="0">
        <a:spcBef>
          <a:spcPct val="0"/>
        </a:spcBef>
        <a:spcAft>
          <a:spcPct val="0"/>
        </a:spcAft>
        <a:defRPr kumimoji="1" sz="4400">
          <a:solidFill>
            <a:schemeClr val="tx2"/>
          </a:solidFill>
          <a:latin typeface="Times New Roman" pitchFamily="18" charset="0"/>
        </a:defRPr>
      </a:lvl2pPr>
      <a:lvl3pPr algn="l" rtl="0" eaLnBrk="0" fontAlgn="base" hangingPunct="0">
        <a:spcBef>
          <a:spcPct val="0"/>
        </a:spcBef>
        <a:spcAft>
          <a:spcPct val="0"/>
        </a:spcAft>
        <a:defRPr kumimoji="1" sz="4400">
          <a:solidFill>
            <a:schemeClr val="tx2"/>
          </a:solidFill>
          <a:latin typeface="Times New Roman" pitchFamily="18" charset="0"/>
        </a:defRPr>
      </a:lvl3pPr>
      <a:lvl4pPr algn="l" rtl="0" eaLnBrk="0" fontAlgn="base" hangingPunct="0">
        <a:spcBef>
          <a:spcPct val="0"/>
        </a:spcBef>
        <a:spcAft>
          <a:spcPct val="0"/>
        </a:spcAft>
        <a:defRPr kumimoji="1" sz="4400">
          <a:solidFill>
            <a:schemeClr val="tx2"/>
          </a:solidFill>
          <a:latin typeface="Times New Roman" pitchFamily="18" charset="0"/>
        </a:defRPr>
      </a:lvl4pPr>
      <a:lvl5pPr algn="l" rtl="0" eaLnBrk="0" fontAlgn="base" hangingPunct="0">
        <a:spcBef>
          <a:spcPct val="0"/>
        </a:spcBef>
        <a:spcAft>
          <a:spcPct val="0"/>
        </a:spcAft>
        <a:defRPr kumimoji="1" sz="4400">
          <a:solidFill>
            <a:schemeClr val="tx2"/>
          </a:solidFill>
          <a:latin typeface="Times New Roman" pitchFamily="18" charset="0"/>
        </a:defRPr>
      </a:lvl5pPr>
      <a:lvl6pPr marL="457200" algn="l" rtl="0" eaLnBrk="0" fontAlgn="base" hangingPunct="0">
        <a:spcBef>
          <a:spcPct val="0"/>
        </a:spcBef>
        <a:spcAft>
          <a:spcPct val="0"/>
        </a:spcAft>
        <a:defRPr kumimoji="1" sz="4400">
          <a:solidFill>
            <a:schemeClr val="tx2"/>
          </a:solidFill>
          <a:latin typeface="Times New Roman" pitchFamily="18" charset="0"/>
        </a:defRPr>
      </a:lvl6pPr>
      <a:lvl7pPr marL="914400" algn="l" rtl="0" eaLnBrk="0" fontAlgn="base" hangingPunct="0">
        <a:spcBef>
          <a:spcPct val="0"/>
        </a:spcBef>
        <a:spcAft>
          <a:spcPct val="0"/>
        </a:spcAft>
        <a:defRPr kumimoji="1" sz="4400">
          <a:solidFill>
            <a:schemeClr val="tx2"/>
          </a:solidFill>
          <a:latin typeface="Times New Roman" pitchFamily="18" charset="0"/>
        </a:defRPr>
      </a:lvl7pPr>
      <a:lvl8pPr marL="1371600" algn="l" rtl="0" eaLnBrk="0" fontAlgn="base" hangingPunct="0">
        <a:spcBef>
          <a:spcPct val="0"/>
        </a:spcBef>
        <a:spcAft>
          <a:spcPct val="0"/>
        </a:spcAft>
        <a:defRPr kumimoji="1" sz="4400">
          <a:solidFill>
            <a:schemeClr val="tx2"/>
          </a:solidFill>
          <a:latin typeface="Times New Roman" pitchFamily="18" charset="0"/>
        </a:defRPr>
      </a:lvl8pPr>
      <a:lvl9pPr marL="1828800" algn="l" rtl="0" eaLnBrk="0" fontAlgn="base" hangingPunct="0">
        <a:spcBef>
          <a:spcPct val="0"/>
        </a:spcBef>
        <a:spcAft>
          <a:spcPct val="0"/>
        </a:spcAft>
        <a:defRPr kumimoji="1" sz="4400">
          <a:solidFill>
            <a:schemeClr val="tx2"/>
          </a:solidFill>
          <a:latin typeface="Times New Roman" pitchFamily="18" charset="0"/>
        </a:defRPr>
      </a:lvl9pPr>
    </p:titleStyle>
    <p:bodyStyle>
      <a:lvl1pPr marL="342900" indent="-342900" algn="l" rtl="0" eaLnBrk="0" fontAlgn="base" hangingPunct="0">
        <a:spcBef>
          <a:spcPct val="20000"/>
        </a:spcBef>
        <a:spcAft>
          <a:spcPct val="0"/>
        </a:spcAft>
        <a:buClr>
          <a:schemeClr val="accent1"/>
        </a:buClr>
        <a:buSzPct val="90000"/>
        <a:buFont typeface="Monotype Sorts" pitchFamily="2" charset="2"/>
        <a:buChar char="4"/>
        <a:defRPr kumimoji="1" sz="32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1"/>
        </a:buClr>
        <a:buChar char="–"/>
        <a:defRPr kumimoji="1" sz="2800">
          <a:solidFill>
            <a:schemeClr val="tx1"/>
          </a:solidFill>
          <a:latin typeface="+mn-lt"/>
        </a:defRPr>
      </a:lvl2pPr>
      <a:lvl3pPr marL="1143000" indent="-228600" algn="l" rtl="0" eaLnBrk="0" fontAlgn="base" hangingPunct="0">
        <a:spcBef>
          <a:spcPct val="20000"/>
        </a:spcBef>
        <a:spcAft>
          <a:spcPct val="0"/>
        </a:spcAft>
        <a:buClr>
          <a:schemeClr val="accent1"/>
        </a:buClr>
        <a:buChar char="•"/>
        <a:defRPr kumimoji="1" sz="2400">
          <a:solidFill>
            <a:schemeClr val="tx1"/>
          </a:solidFill>
          <a:latin typeface="+mn-lt"/>
        </a:defRPr>
      </a:lvl3pPr>
      <a:lvl4pPr marL="1600200" indent="-228600" algn="l" rtl="0" eaLnBrk="0" fontAlgn="base" hangingPunct="0">
        <a:spcBef>
          <a:spcPct val="20000"/>
        </a:spcBef>
        <a:spcAft>
          <a:spcPct val="0"/>
        </a:spcAft>
        <a:buClr>
          <a:schemeClr val="accent1"/>
        </a:buClr>
        <a:buChar char="–"/>
        <a:defRPr kumimoji="1" sz="2000">
          <a:solidFill>
            <a:schemeClr val="tx1"/>
          </a:solidFill>
          <a:latin typeface="+mn-lt"/>
        </a:defRPr>
      </a:lvl4pPr>
      <a:lvl5pPr marL="2057400" indent="-228600" algn="l" rtl="0" eaLnBrk="0" fontAlgn="base" hangingPunct="0">
        <a:spcBef>
          <a:spcPct val="20000"/>
        </a:spcBef>
        <a:spcAft>
          <a:spcPct val="0"/>
        </a:spcAft>
        <a:buClr>
          <a:schemeClr val="accent1"/>
        </a:buClr>
        <a:buChar char="»"/>
        <a:defRPr kumimoji="1" sz="2000">
          <a:solidFill>
            <a:schemeClr val="tx1"/>
          </a:solidFill>
          <a:latin typeface="+mn-lt"/>
        </a:defRPr>
      </a:lvl5pPr>
      <a:lvl6pPr marL="2514600" indent="-228600" algn="l" rtl="0" eaLnBrk="0" fontAlgn="base" hangingPunct="0">
        <a:spcBef>
          <a:spcPct val="20000"/>
        </a:spcBef>
        <a:spcAft>
          <a:spcPct val="0"/>
        </a:spcAft>
        <a:buClr>
          <a:schemeClr val="accent1"/>
        </a:buClr>
        <a:buChar char="»"/>
        <a:defRPr kumimoji="1" sz="2000">
          <a:solidFill>
            <a:schemeClr val="tx1"/>
          </a:solidFill>
          <a:latin typeface="+mn-lt"/>
        </a:defRPr>
      </a:lvl6pPr>
      <a:lvl7pPr marL="2971800" indent="-228600" algn="l" rtl="0" eaLnBrk="0" fontAlgn="base" hangingPunct="0">
        <a:spcBef>
          <a:spcPct val="20000"/>
        </a:spcBef>
        <a:spcAft>
          <a:spcPct val="0"/>
        </a:spcAft>
        <a:buClr>
          <a:schemeClr val="accent1"/>
        </a:buClr>
        <a:buChar char="»"/>
        <a:defRPr kumimoji="1" sz="2000">
          <a:solidFill>
            <a:schemeClr val="tx1"/>
          </a:solidFill>
          <a:latin typeface="+mn-lt"/>
        </a:defRPr>
      </a:lvl7pPr>
      <a:lvl8pPr marL="3429000" indent="-228600" algn="l" rtl="0" eaLnBrk="0" fontAlgn="base" hangingPunct="0">
        <a:spcBef>
          <a:spcPct val="20000"/>
        </a:spcBef>
        <a:spcAft>
          <a:spcPct val="0"/>
        </a:spcAft>
        <a:buClr>
          <a:schemeClr val="accent1"/>
        </a:buClr>
        <a:buChar char="»"/>
        <a:defRPr kumimoji="1" sz="2000">
          <a:solidFill>
            <a:schemeClr val="tx1"/>
          </a:solidFill>
          <a:latin typeface="+mn-lt"/>
        </a:defRPr>
      </a:lvl8pPr>
      <a:lvl9pPr marL="3886200" indent="-228600" algn="l" rtl="0" eaLnBrk="0" fontAlgn="base" hangingPunct="0">
        <a:spcBef>
          <a:spcPct val="20000"/>
        </a:spcBef>
        <a:spcAft>
          <a:spcPct val="0"/>
        </a:spcAft>
        <a:buClr>
          <a:schemeClr val="accent1"/>
        </a:buClr>
        <a:buChar char="»"/>
        <a:defRPr kumimoji="1"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slideLayout" Target="../slideLayouts/slideLayout7.xml"/><Relationship Id="rId1" Type="http://schemas.openxmlformats.org/officeDocument/2006/relationships/tags" Target="../tags/tag1.xml"/></Relationships>
</file>

<file path=ppt/slides/_rels/slide2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xml"/></Relationships>
</file>

<file path=ppt/slides/_rels/slide22.xml.rels><?xml version="1.0" encoding="UTF-8" standalone="yes"?>
<Relationships xmlns="http://schemas.openxmlformats.org/package/2006/relationships"><Relationship Id="rId2" Type="http://schemas.openxmlformats.org/officeDocument/2006/relationships/slideLayout" Target="../slideLayouts/slideLayout7.xml"/><Relationship Id="rId1" Type="http://schemas.openxmlformats.org/officeDocument/2006/relationships/tags" Target="../tags/tag3.xml"/></Relationships>
</file>

<file path=ppt/slides/_rels/slide2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slideLayout" Target="../slideLayouts/slideLayout2.xml"/><Relationship Id="rId1" Type="http://schemas.openxmlformats.org/officeDocument/2006/relationships/tags" Target="../tags/tag4.xml"/></Relationships>
</file>

<file path=ppt/slides/_rels/slide25.xml.rels><?xml version="1.0" encoding="UTF-8" standalone="yes"?>
<Relationships xmlns="http://schemas.openxmlformats.org/package/2006/relationships"><Relationship Id="rId2" Type="http://schemas.openxmlformats.org/officeDocument/2006/relationships/image" Target="../media/image7.wmf"/><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6" name="Rectangle 4"/>
          <p:cNvSpPr>
            <a:spLocks noGrp="1" noChangeArrowheads="1"/>
          </p:cNvSpPr>
          <p:nvPr>
            <p:ph type="title"/>
          </p:nvPr>
        </p:nvSpPr>
        <p:spPr/>
        <p:txBody>
          <a:bodyPr/>
          <a:lstStyle/>
          <a:p>
            <a:pPr algn="ctr"/>
            <a:r>
              <a:rPr lang="en-GB"/>
              <a:t>Theories of Development</a:t>
            </a:r>
          </a:p>
        </p:txBody>
      </p:sp>
      <p:pic>
        <p:nvPicPr>
          <p:cNvPr id="64517" name="Picture 5" descr="j0185171"/>
          <p:cNvPicPr>
            <a:picLocks noChangeAspect="1" noChangeArrowheads="1"/>
          </p:cNvPicPr>
          <p:nvPr/>
        </p:nvPicPr>
        <p:blipFill>
          <a:blip r:embed="rId2" cstate="print"/>
          <a:srcRect/>
          <a:stretch>
            <a:fillRect/>
          </a:stretch>
        </p:blipFill>
        <p:spPr bwMode="auto">
          <a:xfrm>
            <a:off x="3563938" y="2276475"/>
            <a:ext cx="2011362" cy="3025775"/>
          </a:xfrm>
          <a:prstGeom prst="rect">
            <a:avLst/>
          </a:prstGeom>
          <a:noFill/>
        </p:spPr>
      </p:pic>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p:txBody>
          <a:bodyPr/>
          <a:lstStyle/>
          <a:p>
            <a:pPr algn="ctr"/>
            <a:r>
              <a:rPr lang="en-GB" b="1"/>
              <a:t>HUMAN DEVELOPMENT</a:t>
            </a:r>
          </a:p>
        </p:txBody>
      </p:sp>
      <p:sp>
        <p:nvSpPr>
          <p:cNvPr id="22531" name="Rectangle 3"/>
          <p:cNvSpPr>
            <a:spLocks noGrp="1" noChangeArrowheads="1"/>
          </p:cNvSpPr>
          <p:nvPr>
            <p:ph type="body" idx="1"/>
          </p:nvPr>
        </p:nvSpPr>
        <p:spPr/>
        <p:txBody>
          <a:bodyPr/>
          <a:lstStyle/>
          <a:p>
            <a:r>
              <a:rPr lang="en-GB" b="1"/>
              <a:t>In psychology the study of human development has traditionally concentrated on the early stages of childhood and adolescence as they are considered to be the most dramatic and influential.</a:t>
            </a:r>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p:cNvSpPr>
            <a:spLocks noGrp="1" noChangeArrowheads="1"/>
          </p:cNvSpPr>
          <p:nvPr>
            <p:ph type="title"/>
          </p:nvPr>
        </p:nvSpPr>
        <p:spPr/>
        <p:txBody>
          <a:bodyPr/>
          <a:lstStyle/>
          <a:p>
            <a:r>
              <a:rPr lang="en-GB"/>
              <a:t>Theories of Development</a:t>
            </a:r>
          </a:p>
        </p:txBody>
      </p:sp>
      <p:sp>
        <p:nvSpPr>
          <p:cNvPr id="49155" name="Rectangle 3"/>
          <p:cNvSpPr>
            <a:spLocks noGrp="1" noChangeArrowheads="1"/>
          </p:cNvSpPr>
          <p:nvPr>
            <p:ph type="body" idx="1"/>
          </p:nvPr>
        </p:nvSpPr>
        <p:spPr/>
        <p:txBody>
          <a:bodyPr/>
          <a:lstStyle/>
          <a:p>
            <a:r>
              <a:rPr lang="en-GB"/>
              <a:t>Different theorists place different emphasis on genetic, environmental or interactive influences.</a:t>
            </a:r>
          </a:p>
          <a:p>
            <a:pPr>
              <a:buFont typeface="Monotype Sorts" pitchFamily="2" charset="2"/>
              <a:buNone/>
            </a:pPr>
            <a:endParaRPr lang="en-GB"/>
          </a:p>
        </p:txBody>
      </p:sp>
      <p:pic>
        <p:nvPicPr>
          <p:cNvPr id="49156" name="Picture 4" descr="j0313931"/>
          <p:cNvPicPr>
            <a:picLocks noChangeAspect="1" noChangeArrowheads="1"/>
          </p:cNvPicPr>
          <p:nvPr/>
        </p:nvPicPr>
        <p:blipFill>
          <a:blip r:embed="rId2" cstate="print"/>
          <a:srcRect/>
          <a:stretch>
            <a:fillRect/>
          </a:stretch>
        </p:blipFill>
        <p:spPr bwMode="auto">
          <a:xfrm>
            <a:off x="4932363" y="3573463"/>
            <a:ext cx="2686050" cy="2130425"/>
          </a:xfrm>
          <a:prstGeom prst="rect">
            <a:avLst/>
          </a:prstGeom>
          <a:noFill/>
        </p:spPr>
      </p:pic>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2"/>
          <p:cNvSpPr>
            <a:spLocks noGrp="1" noChangeArrowheads="1"/>
          </p:cNvSpPr>
          <p:nvPr>
            <p:ph type="title"/>
          </p:nvPr>
        </p:nvSpPr>
        <p:spPr/>
        <p:txBody>
          <a:bodyPr/>
          <a:lstStyle/>
          <a:p>
            <a:r>
              <a:rPr lang="en-GB" sz="4000"/>
              <a:t>Arnold Gesell (1880-1961)</a:t>
            </a:r>
          </a:p>
        </p:txBody>
      </p:sp>
      <p:sp>
        <p:nvSpPr>
          <p:cNvPr id="50179" name="Rectangle 3"/>
          <p:cNvSpPr>
            <a:spLocks noGrp="1" noChangeArrowheads="1"/>
          </p:cNvSpPr>
          <p:nvPr>
            <p:ph type="body" idx="1"/>
          </p:nvPr>
        </p:nvSpPr>
        <p:spPr>
          <a:xfrm>
            <a:off x="990600" y="1628800"/>
            <a:ext cx="7772400" cy="4608512"/>
          </a:xfrm>
        </p:spPr>
        <p:txBody>
          <a:bodyPr/>
          <a:lstStyle/>
          <a:p>
            <a:pPr>
              <a:lnSpc>
                <a:spcPct val="90000"/>
              </a:lnSpc>
            </a:pPr>
            <a:r>
              <a:rPr lang="en-GB" sz="2800" dirty="0"/>
              <a:t>All children proceed through the same sequence of development, but all vary in rates of development. </a:t>
            </a:r>
          </a:p>
          <a:p>
            <a:pPr>
              <a:lnSpc>
                <a:spcPct val="90000"/>
              </a:lnSpc>
            </a:pPr>
            <a:r>
              <a:rPr lang="en-GB" sz="2800" dirty="0"/>
              <a:t>There is an inner timetable which determines the child’s rate of development.  Trying to teach activities ahead of that timetable </a:t>
            </a:r>
            <a:r>
              <a:rPr lang="en-GB" sz="2800" dirty="0" smtClean="0"/>
              <a:t>will, </a:t>
            </a:r>
            <a:r>
              <a:rPr lang="en-GB" sz="2800" dirty="0"/>
              <a:t>at </a:t>
            </a:r>
            <a:r>
              <a:rPr lang="en-GB" sz="2800" dirty="0" smtClean="0"/>
              <a:t>best, </a:t>
            </a:r>
            <a:r>
              <a:rPr lang="en-GB" sz="2800" dirty="0"/>
              <a:t>result in only minor, temporary growth.</a:t>
            </a:r>
          </a:p>
          <a:p>
            <a:pPr>
              <a:lnSpc>
                <a:spcPct val="90000"/>
              </a:lnSpc>
            </a:pPr>
            <a:r>
              <a:rPr lang="en-GB" sz="2800" dirty="0"/>
              <a:t>A favourable environment helps to ensure the realisation of a child’s potential. </a:t>
            </a:r>
          </a:p>
          <a:p>
            <a:pPr>
              <a:lnSpc>
                <a:spcPct val="90000"/>
              </a:lnSpc>
            </a:pPr>
            <a:r>
              <a:rPr lang="en-GB" sz="2800" dirty="0"/>
              <a:t>Each child is unique in temperament and growth style.  The culture should try to adjust to each child’s uniqueness.  </a:t>
            </a:r>
          </a:p>
          <a:p>
            <a:pPr>
              <a:lnSpc>
                <a:spcPct val="90000"/>
              </a:lnSpc>
            </a:pPr>
            <a:endParaRPr lang="en-GB" sz="2800" dirty="0"/>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lstStyle/>
          <a:p>
            <a:r>
              <a:rPr lang="en-US" b="1"/>
              <a:t>INFLUENTIAL THEORISTS</a:t>
            </a:r>
          </a:p>
        </p:txBody>
      </p:sp>
      <p:sp>
        <p:nvSpPr>
          <p:cNvPr id="15363" name="Rectangle 3"/>
          <p:cNvSpPr>
            <a:spLocks noGrp="1" noChangeArrowheads="1"/>
          </p:cNvSpPr>
          <p:nvPr>
            <p:ph type="body" idx="1"/>
          </p:nvPr>
        </p:nvSpPr>
        <p:spPr/>
        <p:txBody>
          <a:bodyPr/>
          <a:lstStyle/>
          <a:p>
            <a:r>
              <a:rPr lang="en-US" b="1"/>
              <a:t>SIGMUND FREUD: 1856 - 1939</a:t>
            </a:r>
          </a:p>
          <a:p>
            <a:r>
              <a:rPr lang="en-US" b="1"/>
              <a:t>JEAN PIAGET: 1896 - 1980                     Both theories focus on childhood up to adolescence and proposed stages of development.</a:t>
            </a:r>
          </a:p>
          <a:p>
            <a:r>
              <a:rPr lang="en-US" b="1"/>
              <a:t>ERIK ERICKSON: (1959)  </a:t>
            </a:r>
          </a:p>
          <a:p>
            <a:pPr>
              <a:buFont typeface="Monotype Sorts" pitchFamily="2" charset="2"/>
              <a:buNone/>
            </a:pPr>
            <a:r>
              <a:rPr lang="en-US" b="1"/>
              <a:t>	Proposed 8 stages of development spread across the life-span.</a:t>
            </a:r>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graphicFrame>
        <p:nvGraphicFramePr>
          <p:cNvPr id="66609" name="Group 49"/>
          <p:cNvGraphicFramePr>
            <a:graphicFrameLocks noGrp="1"/>
          </p:cNvGraphicFramePr>
          <p:nvPr>
            <p:ph idx="4294967295"/>
          </p:nvPr>
        </p:nvGraphicFramePr>
        <p:xfrm>
          <a:off x="684213" y="476250"/>
          <a:ext cx="8208962" cy="6510338"/>
        </p:xfrm>
        <a:graphic>
          <a:graphicData uri="http://schemas.openxmlformats.org/drawingml/2006/table">
            <a:tbl>
              <a:tblPr/>
              <a:tblGrid>
                <a:gridCol w="1093787"/>
                <a:gridCol w="1338263"/>
                <a:gridCol w="4090987"/>
                <a:gridCol w="1685925"/>
              </a:tblGrid>
              <a:tr h="654050">
                <a:tc>
                  <a:txBody>
                    <a:bodyPr/>
                    <a:lstStyle/>
                    <a:p>
                      <a:pPr marL="0" marR="0" lvl="0" indent="0" algn="ctr" defTabSz="914400" rtl="0" eaLnBrk="0" fontAlgn="base" latinLnBrk="0" hangingPunct="0">
                        <a:lnSpc>
                          <a:spcPct val="100000"/>
                        </a:lnSpc>
                        <a:spcBef>
                          <a:spcPct val="20000"/>
                        </a:spcBef>
                        <a:spcAft>
                          <a:spcPct val="0"/>
                        </a:spcAft>
                        <a:buClr>
                          <a:schemeClr val="accent1"/>
                        </a:buClr>
                        <a:buSzPct val="90000"/>
                        <a:buFont typeface="Monotype Sorts" pitchFamily="2" charset="2"/>
                        <a:buNone/>
                        <a:tabLst/>
                      </a:pPr>
                      <a:r>
                        <a:rPr kumimoji="1" lang="en-GB" sz="1800" b="1" i="0" u="none" strike="noStrike" cap="none" normalizeH="0" baseline="0" smtClean="0">
                          <a:ln>
                            <a:noFill/>
                          </a:ln>
                          <a:solidFill>
                            <a:srgbClr val="66CCFF"/>
                          </a:solidFill>
                          <a:effectLst/>
                          <a:latin typeface="Times New Roman" pitchFamily="18" charset="0"/>
                        </a:rPr>
                        <a:t>Stage &amp; Age</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0" fontAlgn="base" latinLnBrk="0" hangingPunct="0">
                        <a:lnSpc>
                          <a:spcPct val="100000"/>
                        </a:lnSpc>
                        <a:spcBef>
                          <a:spcPct val="20000"/>
                        </a:spcBef>
                        <a:spcAft>
                          <a:spcPct val="0"/>
                        </a:spcAft>
                        <a:buClr>
                          <a:schemeClr val="accent1"/>
                        </a:buClr>
                        <a:buSzPct val="90000"/>
                        <a:buFont typeface="Monotype Sorts" pitchFamily="2" charset="2"/>
                        <a:buNone/>
                        <a:tabLst/>
                      </a:pPr>
                      <a:r>
                        <a:rPr kumimoji="1" lang="en-GB" sz="1800" b="1" i="0" u="none" strike="noStrike" cap="none" normalizeH="0" baseline="0" smtClean="0">
                          <a:ln>
                            <a:noFill/>
                          </a:ln>
                          <a:solidFill>
                            <a:srgbClr val="66CCFF"/>
                          </a:solidFill>
                          <a:effectLst/>
                          <a:latin typeface="Times New Roman" pitchFamily="18" charset="0"/>
                        </a:rPr>
                        <a:t>Erogenous Zone</a:t>
                      </a:r>
                      <a:r>
                        <a:rPr kumimoji="1" lang="en-GB" sz="1800" b="1" i="0" u="none" strike="noStrike" cap="none" normalizeH="0" baseline="0" smtClean="0">
                          <a:ln>
                            <a:noFill/>
                          </a:ln>
                          <a:solidFill>
                            <a:schemeClr val="folHlink"/>
                          </a:solidFill>
                          <a:effectLst/>
                          <a:latin typeface="Times New Roman" pitchFamily="18" charset="0"/>
                        </a:rPr>
                        <a:t> </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0" fontAlgn="base" latinLnBrk="0" hangingPunct="0">
                        <a:lnSpc>
                          <a:spcPct val="100000"/>
                        </a:lnSpc>
                        <a:spcBef>
                          <a:spcPct val="20000"/>
                        </a:spcBef>
                        <a:spcAft>
                          <a:spcPct val="0"/>
                        </a:spcAft>
                        <a:buClr>
                          <a:schemeClr val="accent1"/>
                        </a:buClr>
                        <a:buSzPct val="90000"/>
                        <a:buFont typeface="Monotype Sorts" pitchFamily="2" charset="2"/>
                        <a:buNone/>
                        <a:tabLst/>
                      </a:pPr>
                      <a:r>
                        <a:rPr kumimoji="1" lang="en-GB" sz="1800" b="1" i="0" u="none" strike="noStrike" cap="none" normalizeH="0" baseline="0" smtClean="0">
                          <a:ln>
                            <a:noFill/>
                          </a:ln>
                          <a:solidFill>
                            <a:srgbClr val="66CCFF"/>
                          </a:solidFill>
                          <a:effectLst/>
                          <a:latin typeface="Times New Roman" pitchFamily="18" charset="0"/>
                        </a:rPr>
                        <a:t>Main characteristics </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0" fontAlgn="base" latinLnBrk="0" hangingPunct="0">
                        <a:lnSpc>
                          <a:spcPct val="100000"/>
                        </a:lnSpc>
                        <a:spcBef>
                          <a:spcPct val="20000"/>
                        </a:spcBef>
                        <a:spcAft>
                          <a:spcPct val="0"/>
                        </a:spcAft>
                        <a:buClr>
                          <a:schemeClr val="accent1"/>
                        </a:buClr>
                        <a:buSzPct val="90000"/>
                        <a:buFont typeface="Monotype Sorts" pitchFamily="2" charset="2"/>
                        <a:buNone/>
                        <a:tabLst/>
                      </a:pPr>
                      <a:r>
                        <a:rPr kumimoji="1" lang="en-GB" sz="1800" b="1" i="0" u="none" strike="noStrike" cap="none" normalizeH="0" baseline="0" smtClean="0">
                          <a:ln>
                            <a:noFill/>
                          </a:ln>
                          <a:solidFill>
                            <a:srgbClr val="66CCFF"/>
                          </a:solidFill>
                          <a:effectLst/>
                          <a:latin typeface="Times New Roman" pitchFamily="18" charset="0"/>
                        </a:rPr>
                        <a:t>Tasks to achieve</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935038">
                <a:tc>
                  <a:txBody>
                    <a:bodyPr/>
                    <a:lstStyle/>
                    <a:p>
                      <a:pPr marL="0" marR="0" lvl="0" indent="0" algn="ctr" defTabSz="914400" rtl="0" eaLnBrk="0" fontAlgn="base" latinLnBrk="0" hangingPunct="0">
                        <a:lnSpc>
                          <a:spcPct val="100000"/>
                        </a:lnSpc>
                        <a:spcBef>
                          <a:spcPct val="20000"/>
                        </a:spcBef>
                        <a:spcAft>
                          <a:spcPct val="0"/>
                        </a:spcAft>
                        <a:buClr>
                          <a:schemeClr val="accent1"/>
                        </a:buClr>
                        <a:buSzPct val="90000"/>
                        <a:buFont typeface="Monotype Sorts" pitchFamily="2" charset="2"/>
                        <a:buNone/>
                        <a:tabLst/>
                      </a:pPr>
                      <a:r>
                        <a:rPr kumimoji="1" lang="en-GB" sz="1800" b="1" i="0" u="none" strike="noStrike" cap="none" normalizeH="0" baseline="0" smtClean="0">
                          <a:ln>
                            <a:noFill/>
                          </a:ln>
                          <a:solidFill>
                            <a:schemeClr val="tx1"/>
                          </a:solidFill>
                          <a:effectLst/>
                          <a:latin typeface="Times New Roman" pitchFamily="18" charset="0"/>
                        </a:rPr>
                        <a:t>Oral</a:t>
                      </a:r>
                    </a:p>
                    <a:p>
                      <a:pPr marL="0" marR="0" lvl="0" indent="0" algn="ctr" defTabSz="914400" rtl="0" eaLnBrk="0" fontAlgn="base" latinLnBrk="0" hangingPunct="0">
                        <a:lnSpc>
                          <a:spcPct val="100000"/>
                        </a:lnSpc>
                        <a:spcBef>
                          <a:spcPct val="20000"/>
                        </a:spcBef>
                        <a:spcAft>
                          <a:spcPct val="0"/>
                        </a:spcAft>
                        <a:buClr>
                          <a:schemeClr val="accent1"/>
                        </a:buClr>
                        <a:buSzPct val="90000"/>
                        <a:buFont typeface="Monotype Sorts" pitchFamily="2" charset="2"/>
                        <a:buNone/>
                        <a:tabLst/>
                      </a:pPr>
                      <a:r>
                        <a:rPr kumimoji="1" lang="en-GB" sz="1800" b="0" i="0" u="none" strike="noStrike" cap="none" normalizeH="0" baseline="0" smtClean="0">
                          <a:ln>
                            <a:noFill/>
                          </a:ln>
                          <a:solidFill>
                            <a:schemeClr val="tx1"/>
                          </a:solidFill>
                          <a:effectLst/>
                          <a:latin typeface="Times New Roman" pitchFamily="18" charset="0"/>
                        </a:rPr>
                        <a:t>0-1</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0" fontAlgn="base" latinLnBrk="0" hangingPunct="0">
                        <a:lnSpc>
                          <a:spcPct val="100000"/>
                        </a:lnSpc>
                        <a:spcBef>
                          <a:spcPct val="20000"/>
                        </a:spcBef>
                        <a:spcAft>
                          <a:spcPct val="0"/>
                        </a:spcAft>
                        <a:buClr>
                          <a:schemeClr val="accent1"/>
                        </a:buClr>
                        <a:buSzPct val="90000"/>
                        <a:buFont typeface="Monotype Sorts" pitchFamily="2" charset="2"/>
                        <a:buNone/>
                        <a:tabLst/>
                      </a:pPr>
                      <a:r>
                        <a:rPr kumimoji="1" lang="en-GB" sz="1800" b="1" i="0" u="none" strike="noStrike" cap="none" normalizeH="0" baseline="0" smtClean="0">
                          <a:ln>
                            <a:noFill/>
                          </a:ln>
                          <a:solidFill>
                            <a:schemeClr val="tx1"/>
                          </a:solidFill>
                          <a:effectLst/>
                          <a:latin typeface="Times New Roman" pitchFamily="18" charset="0"/>
                        </a:rPr>
                        <a:t>Mouth</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
                          <a:schemeClr val="accent1"/>
                        </a:buClr>
                        <a:buSzPct val="90000"/>
                        <a:buFont typeface="Monotype Sorts" pitchFamily="2" charset="2"/>
                        <a:buNone/>
                        <a:tabLst/>
                      </a:pPr>
                      <a:r>
                        <a:rPr kumimoji="1" lang="en-GB" sz="1800" b="0" i="0" u="none" strike="noStrike" cap="none" normalizeH="0" baseline="0" smtClean="0">
                          <a:ln>
                            <a:noFill/>
                          </a:ln>
                          <a:solidFill>
                            <a:schemeClr val="tx1"/>
                          </a:solidFill>
                          <a:effectLst/>
                          <a:latin typeface="Times New Roman" pitchFamily="18" charset="0"/>
                        </a:rPr>
                        <a:t>Main source of pleasure mouth, lips tongue (biting,licking swallowing). Immediate gratification - ID dominates. </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
                          <a:schemeClr val="accent1"/>
                        </a:buClr>
                        <a:buSzPct val="90000"/>
                        <a:buFont typeface="Monotype Sorts" pitchFamily="2" charset="2"/>
                        <a:buNone/>
                        <a:tabLst/>
                      </a:pPr>
                      <a:r>
                        <a:rPr kumimoji="1" lang="en-GB" sz="1800" b="0" i="0" u="none" strike="noStrike" cap="none" normalizeH="0" baseline="0" smtClean="0">
                          <a:ln>
                            <a:noFill/>
                          </a:ln>
                          <a:solidFill>
                            <a:schemeClr val="tx1"/>
                          </a:solidFill>
                          <a:effectLst/>
                          <a:latin typeface="Times New Roman" pitchFamily="18" charset="0"/>
                        </a:rPr>
                        <a:t>Satisfactory feeding (weaning).</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711200">
                <a:tc>
                  <a:txBody>
                    <a:bodyPr/>
                    <a:lstStyle/>
                    <a:p>
                      <a:pPr marL="0" marR="0" lvl="0" indent="0" algn="ctr" defTabSz="914400" rtl="0" eaLnBrk="0" fontAlgn="base" latinLnBrk="0" hangingPunct="0">
                        <a:lnSpc>
                          <a:spcPct val="100000"/>
                        </a:lnSpc>
                        <a:spcBef>
                          <a:spcPct val="20000"/>
                        </a:spcBef>
                        <a:spcAft>
                          <a:spcPct val="0"/>
                        </a:spcAft>
                        <a:buClr>
                          <a:schemeClr val="accent1"/>
                        </a:buClr>
                        <a:buSzPct val="90000"/>
                        <a:buFont typeface="Monotype Sorts" pitchFamily="2" charset="2"/>
                        <a:buNone/>
                        <a:tabLst/>
                      </a:pPr>
                      <a:r>
                        <a:rPr kumimoji="1" lang="en-GB" sz="1800" b="1" i="0" u="none" strike="noStrike" cap="none" normalizeH="0" baseline="0" smtClean="0">
                          <a:ln>
                            <a:noFill/>
                          </a:ln>
                          <a:solidFill>
                            <a:schemeClr val="tx1"/>
                          </a:solidFill>
                          <a:effectLst/>
                          <a:latin typeface="Times New Roman" pitchFamily="18" charset="0"/>
                        </a:rPr>
                        <a:t>Anal </a:t>
                      </a:r>
                    </a:p>
                    <a:p>
                      <a:pPr marL="0" marR="0" lvl="0" indent="0" algn="ctr" defTabSz="914400" rtl="0" eaLnBrk="0" fontAlgn="base" latinLnBrk="0" hangingPunct="0">
                        <a:lnSpc>
                          <a:spcPct val="100000"/>
                        </a:lnSpc>
                        <a:spcBef>
                          <a:spcPct val="20000"/>
                        </a:spcBef>
                        <a:spcAft>
                          <a:spcPct val="0"/>
                        </a:spcAft>
                        <a:buClr>
                          <a:schemeClr val="accent1"/>
                        </a:buClr>
                        <a:buSzPct val="90000"/>
                        <a:buFont typeface="Monotype Sorts" pitchFamily="2" charset="2"/>
                        <a:buNone/>
                        <a:tabLst/>
                      </a:pPr>
                      <a:r>
                        <a:rPr kumimoji="1" lang="en-GB" sz="1800" b="0" i="0" u="none" strike="noStrike" cap="none" normalizeH="0" baseline="0" smtClean="0">
                          <a:ln>
                            <a:noFill/>
                          </a:ln>
                          <a:solidFill>
                            <a:schemeClr val="tx1"/>
                          </a:solidFill>
                          <a:effectLst/>
                          <a:latin typeface="Times New Roman" pitchFamily="18" charset="0"/>
                        </a:rPr>
                        <a:t>1-2</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0" fontAlgn="base" latinLnBrk="0" hangingPunct="0">
                        <a:lnSpc>
                          <a:spcPct val="100000"/>
                        </a:lnSpc>
                        <a:spcBef>
                          <a:spcPct val="20000"/>
                        </a:spcBef>
                        <a:spcAft>
                          <a:spcPct val="0"/>
                        </a:spcAft>
                        <a:buClr>
                          <a:schemeClr val="accent1"/>
                        </a:buClr>
                        <a:buSzPct val="90000"/>
                        <a:buFont typeface="Monotype Sorts" pitchFamily="2" charset="2"/>
                        <a:buNone/>
                        <a:tabLst/>
                      </a:pPr>
                      <a:r>
                        <a:rPr kumimoji="1" lang="en-GB" sz="1800" b="1" i="0" u="none" strike="noStrike" cap="none" normalizeH="0" baseline="0" smtClean="0">
                          <a:ln>
                            <a:noFill/>
                          </a:ln>
                          <a:solidFill>
                            <a:schemeClr val="tx1"/>
                          </a:solidFill>
                          <a:effectLst/>
                          <a:latin typeface="Times New Roman" pitchFamily="18" charset="0"/>
                        </a:rPr>
                        <a:t>Anus</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
                          <a:schemeClr val="accent1"/>
                        </a:buClr>
                        <a:buSzPct val="90000"/>
                        <a:buFont typeface="Monotype Sorts" pitchFamily="2" charset="2"/>
                        <a:buNone/>
                        <a:tabLst/>
                      </a:pPr>
                      <a:r>
                        <a:rPr kumimoji="1" lang="en-GB" sz="1800" b="0" i="0" u="none" strike="noStrike" cap="none" normalizeH="0" baseline="0" smtClean="0">
                          <a:ln>
                            <a:noFill/>
                          </a:ln>
                          <a:solidFill>
                            <a:schemeClr val="tx1"/>
                          </a:solidFill>
                          <a:effectLst/>
                          <a:latin typeface="Times New Roman" pitchFamily="18" charset="0"/>
                        </a:rPr>
                        <a:t>Controlling (or not) bladder and bowels.  Ego starts to control the ID. </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
                          <a:schemeClr val="accent1"/>
                        </a:buClr>
                        <a:buSzPct val="90000"/>
                        <a:buFont typeface="Monotype Sorts" pitchFamily="2" charset="2"/>
                        <a:buNone/>
                        <a:tabLst/>
                      </a:pPr>
                      <a:r>
                        <a:rPr kumimoji="1" lang="en-GB" sz="1800" b="0" i="0" u="none" strike="noStrike" cap="none" normalizeH="0" baseline="0" smtClean="0">
                          <a:ln>
                            <a:noFill/>
                          </a:ln>
                          <a:solidFill>
                            <a:schemeClr val="tx1"/>
                          </a:solidFill>
                          <a:effectLst/>
                          <a:latin typeface="Times New Roman" pitchFamily="18" charset="0"/>
                        </a:rPr>
                        <a:t>Potty and toilet training.</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1778000">
                <a:tc>
                  <a:txBody>
                    <a:bodyPr/>
                    <a:lstStyle/>
                    <a:p>
                      <a:pPr marL="0" marR="0" lvl="0" indent="0" algn="ctr" defTabSz="914400" rtl="0" eaLnBrk="0" fontAlgn="base" latinLnBrk="0" hangingPunct="0">
                        <a:lnSpc>
                          <a:spcPct val="100000"/>
                        </a:lnSpc>
                        <a:spcBef>
                          <a:spcPct val="20000"/>
                        </a:spcBef>
                        <a:spcAft>
                          <a:spcPct val="0"/>
                        </a:spcAft>
                        <a:buClr>
                          <a:schemeClr val="accent1"/>
                        </a:buClr>
                        <a:buSzPct val="90000"/>
                        <a:buFont typeface="Monotype Sorts" pitchFamily="2" charset="2"/>
                        <a:buNone/>
                        <a:tabLst/>
                      </a:pPr>
                      <a:r>
                        <a:rPr kumimoji="1" lang="en-GB" sz="1800" b="1" i="0" u="none" strike="noStrike" cap="none" normalizeH="0" baseline="0" smtClean="0">
                          <a:ln>
                            <a:noFill/>
                          </a:ln>
                          <a:solidFill>
                            <a:schemeClr val="tx1"/>
                          </a:solidFill>
                          <a:effectLst/>
                          <a:latin typeface="Times New Roman" pitchFamily="18" charset="0"/>
                        </a:rPr>
                        <a:t>Phallic</a:t>
                      </a:r>
                    </a:p>
                    <a:p>
                      <a:pPr marL="0" marR="0" lvl="0" indent="0" algn="ctr" defTabSz="914400" rtl="0" eaLnBrk="0" fontAlgn="base" latinLnBrk="0" hangingPunct="0">
                        <a:lnSpc>
                          <a:spcPct val="100000"/>
                        </a:lnSpc>
                        <a:spcBef>
                          <a:spcPct val="20000"/>
                        </a:spcBef>
                        <a:spcAft>
                          <a:spcPct val="0"/>
                        </a:spcAft>
                        <a:buClr>
                          <a:schemeClr val="accent1"/>
                        </a:buClr>
                        <a:buSzPct val="90000"/>
                        <a:buFont typeface="Monotype Sorts" pitchFamily="2" charset="2"/>
                        <a:buNone/>
                        <a:tabLst/>
                      </a:pPr>
                      <a:r>
                        <a:rPr kumimoji="1" lang="en-GB" sz="1800" b="0" i="0" u="none" strike="noStrike" cap="none" normalizeH="0" baseline="0" smtClean="0">
                          <a:ln>
                            <a:noFill/>
                          </a:ln>
                          <a:solidFill>
                            <a:schemeClr val="tx1"/>
                          </a:solidFill>
                          <a:effectLst/>
                          <a:latin typeface="Times New Roman" pitchFamily="18" charset="0"/>
                        </a:rPr>
                        <a:t>2-6</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0" fontAlgn="base" latinLnBrk="0" hangingPunct="0">
                        <a:lnSpc>
                          <a:spcPct val="100000"/>
                        </a:lnSpc>
                        <a:spcBef>
                          <a:spcPct val="20000"/>
                        </a:spcBef>
                        <a:spcAft>
                          <a:spcPct val="0"/>
                        </a:spcAft>
                        <a:buClr>
                          <a:schemeClr val="accent1"/>
                        </a:buClr>
                        <a:buSzPct val="90000"/>
                        <a:buFont typeface="Monotype Sorts" pitchFamily="2" charset="2"/>
                        <a:buNone/>
                        <a:tabLst/>
                      </a:pPr>
                      <a:r>
                        <a:rPr kumimoji="1" lang="en-GB" sz="1800" b="1" i="0" u="none" strike="noStrike" cap="none" normalizeH="0" baseline="0" smtClean="0">
                          <a:ln>
                            <a:noFill/>
                          </a:ln>
                          <a:solidFill>
                            <a:schemeClr val="tx1"/>
                          </a:solidFill>
                          <a:effectLst/>
                          <a:latin typeface="Times New Roman" pitchFamily="18" charset="0"/>
                        </a:rPr>
                        <a:t>Phallus</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
                          <a:schemeClr val="accent1"/>
                        </a:buClr>
                        <a:buSzPct val="90000"/>
                        <a:buFont typeface="Monotype Sorts" pitchFamily="2" charset="2"/>
                        <a:buNone/>
                        <a:tabLst/>
                      </a:pPr>
                      <a:r>
                        <a:rPr kumimoji="1" lang="en-GB" sz="1800" b="0" i="0" u="none" strike="noStrike" cap="none" normalizeH="0" baseline="0" smtClean="0">
                          <a:ln>
                            <a:noFill/>
                          </a:ln>
                          <a:solidFill>
                            <a:schemeClr val="tx1"/>
                          </a:solidFill>
                          <a:effectLst/>
                          <a:latin typeface="Times New Roman" pitchFamily="18" charset="0"/>
                        </a:rPr>
                        <a:t>Pleasure gained from playing with genitals – associated with the opposite sex parent (</a:t>
                      </a:r>
                      <a:r>
                        <a:rPr kumimoji="1" lang="en-GB" sz="1800" b="1" i="0" u="none" strike="noStrike" cap="none" normalizeH="0" baseline="0" smtClean="0">
                          <a:ln>
                            <a:noFill/>
                          </a:ln>
                          <a:solidFill>
                            <a:schemeClr val="tx1"/>
                          </a:solidFill>
                          <a:effectLst/>
                          <a:latin typeface="Times New Roman" pitchFamily="18" charset="0"/>
                        </a:rPr>
                        <a:t>Oedipus</a:t>
                      </a:r>
                      <a:r>
                        <a:rPr kumimoji="1" lang="en-GB" sz="1800" b="0" i="0" u="none" strike="noStrike" cap="none" normalizeH="0" baseline="0" smtClean="0">
                          <a:ln>
                            <a:noFill/>
                          </a:ln>
                          <a:solidFill>
                            <a:schemeClr val="tx1"/>
                          </a:solidFill>
                          <a:effectLst/>
                          <a:latin typeface="Times New Roman" pitchFamily="18" charset="0"/>
                        </a:rPr>
                        <a:t> and </a:t>
                      </a:r>
                      <a:r>
                        <a:rPr kumimoji="1" lang="en-GB" sz="1800" b="1" i="0" u="none" strike="noStrike" cap="none" normalizeH="0" baseline="0" smtClean="0">
                          <a:ln>
                            <a:noFill/>
                          </a:ln>
                          <a:solidFill>
                            <a:schemeClr val="tx1"/>
                          </a:solidFill>
                          <a:effectLst/>
                          <a:latin typeface="Times New Roman" pitchFamily="18" charset="0"/>
                        </a:rPr>
                        <a:t>Electra</a:t>
                      </a:r>
                      <a:r>
                        <a:rPr kumimoji="1" lang="en-GB" sz="1800" b="0" i="0" u="none" strike="noStrike" cap="none" normalizeH="0" baseline="0" smtClean="0">
                          <a:ln>
                            <a:noFill/>
                          </a:ln>
                          <a:solidFill>
                            <a:schemeClr val="tx1"/>
                          </a:solidFill>
                          <a:effectLst/>
                          <a:latin typeface="Times New Roman" pitchFamily="18" charset="0"/>
                        </a:rPr>
                        <a:t> complexes). ID demands, Ego tries to satisfy, &amp; Superego imposes moral choices.  </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
                          <a:schemeClr val="accent1"/>
                        </a:buClr>
                        <a:buSzPct val="90000"/>
                        <a:buFont typeface="Monotype Sorts" pitchFamily="2" charset="2"/>
                        <a:buNone/>
                        <a:tabLst/>
                      </a:pPr>
                      <a:r>
                        <a:rPr kumimoji="1" lang="en-GB" sz="1800" b="0" i="0" u="none" strike="noStrike" cap="none" normalizeH="0" baseline="0" smtClean="0">
                          <a:ln>
                            <a:noFill/>
                          </a:ln>
                          <a:solidFill>
                            <a:schemeClr val="tx1"/>
                          </a:solidFill>
                          <a:effectLst/>
                          <a:latin typeface="Times New Roman" pitchFamily="18" charset="0"/>
                        </a:rPr>
                        <a:t>Successful solution to Oedipus &amp; Electra conflicts.</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1216025">
                <a:tc>
                  <a:txBody>
                    <a:bodyPr/>
                    <a:lstStyle/>
                    <a:p>
                      <a:pPr marL="0" marR="0" lvl="0" indent="0" algn="ctr" defTabSz="914400" rtl="0" eaLnBrk="0" fontAlgn="base" latinLnBrk="0" hangingPunct="0">
                        <a:lnSpc>
                          <a:spcPct val="100000"/>
                        </a:lnSpc>
                        <a:spcBef>
                          <a:spcPct val="20000"/>
                        </a:spcBef>
                        <a:spcAft>
                          <a:spcPct val="0"/>
                        </a:spcAft>
                        <a:buClr>
                          <a:schemeClr val="accent1"/>
                        </a:buClr>
                        <a:buSzPct val="90000"/>
                        <a:buFont typeface="Monotype Sorts" pitchFamily="2" charset="2"/>
                        <a:buNone/>
                        <a:tabLst/>
                      </a:pPr>
                      <a:r>
                        <a:rPr kumimoji="1" lang="en-GB" sz="1800" b="1" i="0" u="none" strike="noStrike" cap="none" normalizeH="0" baseline="0" smtClean="0">
                          <a:ln>
                            <a:noFill/>
                          </a:ln>
                          <a:solidFill>
                            <a:schemeClr val="tx1"/>
                          </a:solidFill>
                          <a:effectLst/>
                          <a:latin typeface="Times New Roman" pitchFamily="18" charset="0"/>
                        </a:rPr>
                        <a:t>Latency</a:t>
                      </a:r>
                    </a:p>
                    <a:p>
                      <a:pPr marL="0" marR="0" lvl="0" indent="0" algn="ctr" defTabSz="914400" rtl="0" eaLnBrk="0" fontAlgn="base" latinLnBrk="0" hangingPunct="0">
                        <a:lnSpc>
                          <a:spcPct val="100000"/>
                        </a:lnSpc>
                        <a:spcBef>
                          <a:spcPct val="20000"/>
                        </a:spcBef>
                        <a:spcAft>
                          <a:spcPct val="0"/>
                        </a:spcAft>
                        <a:buClr>
                          <a:schemeClr val="accent1"/>
                        </a:buClr>
                        <a:buSzPct val="90000"/>
                        <a:buFont typeface="Monotype Sorts" pitchFamily="2" charset="2"/>
                        <a:buNone/>
                        <a:tabLst/>
                      </a:pPr>
                      <a:r>
                        <a:rPr kumimoji="1" lang="en-GB" sz="1800" b="1" i="0" u="none" strike="noStrike" cap="none" normalizeH="0" baseline="0" smtClean="0">
                          <a:ln>
                            <a:noFill/>
                          </a:ln>
                          <a:solidFill>
                            <a:schemeClr val="tx1"/>
                          </a:solidFill>
                          <a:effectLst/>
                          <a:latin typeface="Times New Roman" pitchFamily="18" charset="0"/>
                        </a:rPr>
                        <a:t>Period</a:t>
                      </a:r>
                    </a:p>
                    <a:p>
                      <a:pPr marL="0" marR="0" lvl="0" indent="0" algn="ctr" defTabSz="914400" rtl="0" eaLnBrk="0" fontAlgn="base" latinLnBrk="0" hangingPunct="0">
                        <a:lnSpc>
                          <a:spcPct val="100000"/>
                        </a:lnSpc>
                        <a:spcBef>
                          <a:spcPct val="20000"/>
                        </a:spcBef>
                        <a:spcAft>
                          <a:spcPct val="0"/>
                        </a:spcAft>
                        <a:buClr>
                          <a:schemeClr val="accent1"/>
                        </a:buClr>
                        <a:buSzPct val="90000"/>
                        <a:buFont typeface="Monotype Sorts" pitchFamily="2" charset="2"/>
                        <a:buNone/>
                        <a:tabLst/>
                      </a:pPr>
                      <a:r>
                        <a:rPr kumimoji="1" lang="en-GB" sz="1800" b="0" i="0" u="none" strike="noStrike" cap="none" normalizeH="0" baseline="0" smtClean="0">
                          <a:ln>
                            <a:noFill/>
                          </a:ln>
                          <a:solidFill>
                            <a:schemeClr val="tx1"/>
                          </a:solidFill>
                          <a:effectLst/>
                          <a:latin typeface="Times New Roman" pitchFamily="18" charset="0"/>
                        </a:rPr>
                        <a:t>6-11</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0" fontAlgn="base" latinLnBrk="0" hangingPunct="0">
                        <a:lnSpc>
                          <a:spcPct val="100000"/>
                        </a:lnSpc>
                        <a:spcBef>
                          <a:spcPct val="20000"/>
                        </a:spcBef>
                        <a:spcAft>
                          <a:spcPct val="0"/>
                        </a:spcAft>
                        <a:buClr>
                          <a:schemeClr val="accent1"/>
                        </a:buClr>
                        <a:buSzPct val="90000"/>
                        <a:buFont typeface="Monotype Sorts" pitchFamily="2" charset="2"/>
                        <a:buNone/>
                        <a:tabLst/>
                      </a:pPr>
                      <a:r>
                        <a:rPr kumimoji="1" lang="en-GB" sz="1800" b="1" i="0" u="none" strike="noStrike" cap="none" normalizeH="0" baseline="0" smtClean="0">
                          <a:ln>
                            <a:noFill/>
                          </a:ln>
                          <a:solidFill>
                            <a:schemeClr val="tx1"/>
                          </a:solidFill>
                          <a:effectLst/>
                          <a:latin typeface="Times New Roman" pitchFamily="18" charset="0"/>
                        </a:rPr>
                        <a:t>None</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
                          <a:schemeClr val="accent1"/>
                        </a:buClr>
                        <a:buSzPct val="90000"/>
                        <a:buFont typeface="Monotype Sorts" pitchFamily="2" charset="2"/>
                        <a:buNone/>
                        <a:tabLst/>
                      </a:pPr>
                      <a:r>
                        <a:rPr kumimoji="1" lang="en-GB" sz="1800" b="0" i="0" u="none" strike="noStrike" cap="none" normalizeH="0" baseline="0" smtClean="0">
                          <a:ln>
                            <a:noFill/>
                          </a:ln>
                          <a:solidFill>
                            <a:schemeClr val="tx1"/>
                          </a:solidFill>
                          <a:effectLst/>
                          <a:latin typeface="Times New Roman" pitchFamily="18" charset="0"/>
                        </a:rPr>
                        <a:t>Oedipus and Electra identification with same sex parent, and loss of interest in opposite sex.  ID, Ego and Superego continue to compete.</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
                          <a:schemeClr val="accent1"/>
                        </a:buClr>
                        <a:buSzPct val="90000"/>
                        <a:buFont typeface="Monotype Sorts" pitchFamily="2" charset="2"/>
                        <a:buNone/>
                        <a:tabLst/>
                      </a:pPr>
                      <a:r>
                        <a:rPr kumimoji="1" lang="en-GB" sz="1800" b="0" i="0" u="none" strike="noStrike" cap="none" normalizeH="0" baseline="0" smtClean="0">
                          <a:ln>
                            <a:noFill/>
                          </a:ln>
                          <a:solidFill>
                            <a:schemeClr val="tx1"/>
                          </a:solidFill>
                          <a:effectLst/>
                          <a:latin typeface="Times New Roman" pitchFamily="18" charset="0"/>
                        </a:rPr>
                        <a:t>None</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1216025">
                <a:tc>
                  <a:txBody>
                    <a:bodyPr/>
                    <a:lstStyle/>
                    <a:p>
                      <a:pPr marL="0" marR="0" lvl="0" indent="0" algn="ctr" defTabSz="914400" rtl="0" eaLnBrk="0" fontAlgn="base" latinLnBrk="0" hangingPunct="0">
                        <a:lnSpc>
                          <a:spcPct val="100000"/>
                        </a:lnSpc>
                        <a:spcBef>
                          <a:spcPct val="20000"/>
                        </a:spcBef>
                        <a:spcAft>
                          <a:spcPct val="0"/>
                        </a:spcAft>
                        <a:buClr>
                          <a:schemeClr val="accent1"/>
                        </a:buClr>
                        <a:buSzPct val="90000"/>
                        <a:buFont typeface="Monotype Sorts" pitchFamily="2" charset="2"/>
                        <a:buNone/>
                        <a:tabLst/>
                      </a:pPr>
                      <a:r>
                        <a:rPr kumimoji="1" lang="en-GB" sz="1800" b="1" i="0" u="none" strike="noStrike" cap="none" normalizeH="0" baseline="0" smtClean="0">
                          <a:ln>
                            <a:noFill/>
                          </a:ln>
                          <a:solidFill>
                            <a:schemeClr val="tx1"/>
                          </a:solidFill>
                          <a:effectLst/>
                          <a:latin typeface="Times New Roman" pitchFamily="18" charset="0"/>
                        </a:rPr>
                        <a:t>Genital</a:t>
                      </a:r>
                    </a:p>
                    <a:p>
                      <a:pPr marL="0" marR="0" lvl="0" indent="0" algn="ctr" defTabSz="914400" rtl="0" eaLnBrk="0" fontAlgn="base" latinLnBrk="0" hangingPunct="0">
                        <a:lnSpc>
                          <a:spcPct val="100000"/>
                        </a:lnSpc>
                        <a:spcBef>
                          <a:spcPct val="20000"/>
                        </a:spcBef>
                        <a:spcAft>
                          <a:spcPct val="0"/>
                        </a:spcAft>
                        <a:buClr>
                          <a:schemeClr val="accent1"/>
                        </a:buClr>
                        <a:buSzPct val="90000"/>
                        <a:buFont typeface="Monotype Sorts" pitchFamily="2" charset="2"/>
                        <a:buNone/>
                        <a:tabLst/>
                      </a:pPr>
                      <a:r>
                        <a:rPr kumimoji="1" lang="en-GB" sz="1800" b="0" i="0" u="none" strike="noStrike" cap="none" normalizeH="0" baseline="0" smtClean="0">
                          <a:ln>
                            <a:noFill/>
                          </a:ln>
                          <a:solidFill>
                            <a:schemeClr val="tx1"/>
                          </a:solidFill>
                          <a:effectLst/>
                          <a:latin typeface="Times New Roman" pitchFamily="18" charset="0"/>
                        </a:rPr>
                        <a:t>11 onwards </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0" fontAlgn="base" latinLnBrk="0" hangingPunct="0">
                        <a:lnSpc>
                          <a:spcPct val="100000"/>
                        </a:lnSpc>
                        <a:spcBef>
                          <a:spcPct val="20000"/>
                        </a:spcBef>
                        <a:spcAft>
                          <a:spcPct val="0"/>
                        </a:spcAft>
                        <a:buClr>
                          <a:schemeClr val="accent1"/>
                        </a:buClr>
                        <a:buSzPct val="90000"/>
                        <a:buFont typeface="Monotype Sorts" pitchFamily="2" charset="2"/>
                        <a:buNone/>
                        <a:tabLst/>
                      </a:pPr>
                      <a:r>
                        <a:rPr kumimoji="1" lang="en-GB" sz="1800" b="1" i="0" u="none" strike="noStrike" cap="none" normalizeH="0" baseline="0" smtClean="0">
                          <a:ln>
                            <a:noFill/>
                          </a:ln>
                          <a:solidFill>
                            <a:schemeClr val="tx1"/>
                          </a:solidFill>
                          <a:effectLst/>
                          <a:latin typeface="Times New Roman" pitchFamily="18" charset="0"/>
                        </a:rPr>
                        <a:t>Genital </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
                          <a:schemeClr val="accent1"/>
                        </a:buClr>
                        <a:buSzPct val="90000"/>
                        <a:buFont typeface="Monotype Sorts" pitchFamily="2" charset="2"/>
                        <a:buNone/>
                        <a:tabLst/>
                      </a:pPr>
                      <a:r>
                        <a:rPr kumimoji="1" lang="en-GB" sz="1800" b="0" i="0" u="none" strike="noStrike" cap="none" normalizeH="0" baseline="0" smtClean="0">
                          <a:ln>
                            <a:noFill/>
                          </a:ln>
                          <a:solidFill>
                            <a:schemeClr val="tx1"/>
                          </a:solidFill>
                          <a:effectLst/>
                          <a:latin typeface="Times New Roman" pitchFamily="18" charset="0"/>
                        </a:rPr>
                        <a:t>Increasing concern with adult ways of experiencing sexual pleasure.  </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
                          <a:schemeClr val="accent1"/>
                        </a:buClr>
                        <a:buSzPct val="90000"/>
                        <a:buFont typeface="Monotype Sorts" pitchFamily="2" charset="2"/>
                        <a:buNone/>
                        <a:tabLst/>
                      </a:pPr>
                      <a:r>
                        <a:rPr kumimoji="1" lang="en-GB" sz="1800" b="0" i="0" u="none" strike="noStrike" cap="none" normalizeH="0" baseline="0" smtClean="0">
                          <a:ln>
                            <a:noFill/>
                          </a:ln>
                          <a:solidFill>
                            <a:schemeClr val="tx1"/>
                          </a:solidFill>
                          <a:effectLst/>
                          <a:latin typeface="Times New Roman" pitchFamily="18" charset="0"/>
                        </a:rPr>
                        <a:t>Good relationships with both sexes.</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r>
            </a:tbl>
          </a:graphicData>
        </a:graphic>
      </p:graphicFrame>
      <p:sp>
        <p:nvSpPr>
          <p:cNvPr id="66599" name="Rectangle 39"/>
          <p:cNvSpPr>
            <a:spLocks noChangeArrowheads="1"/>
          </p:cNvSpPr>
          <p:nvPr/>
        </p:nvSpPr>
        <p:spPr bwMode="auto">
          <a:xfrm>
            <a:off x="827088" y="0"/>
            <a:ext cx="6508750" cy="366713"/>
          </a:xfrm>
          <a:prstGeom prst="rect">
            <a:avLst/>
          </a:prstGeom>
          <a:noFill/>
          <a:ln w="9525">
            <a:noFill/>
            <a:miter lim="800000"/>
            <a:headEnd/>
            <a:tailEnd/>
          </a:ln>
          <a:effectLst/>
        </p:spPr>
        <p:txBody>
          <a:bodyPr>
            <a:spAutoFit/>
          </a:bodyPr>
          <a:lstStyle/>
          <a:p>
            <a:pPr eaLnBrk="1" hangingPunct="1"/>
            <a:r>
              <a:rPr lang="en-GB" sz="1800">
                <a:solidFill>
                  <a:srgbClr val="66CCFF"/>
                </a:solidFill>
                <a:effectLst>
                  <a:outerShdw blurRad="38100" dist="38100" dir="2700000" algn="tl">
                    <a:srgbClr val="000000"/>
                  </a:outerShdw>
                </a:effectLst>
                <a:latin typeface="Arial" charset="0"/>
                <a:cs typeface="Arial" charset="0"/>
              </a:rPr>
              <a:t>Summary of Freud’s stages of psychosexual development</a:t>
            </a:r>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2"/>
          <p:cNvSpPr>
            <a:spLocks noGrp="1" noChangeArrowheads="1"/>
          </p:cNvSpPr>
          <p:nvPr>
            <p:ph type="title" idx="4294967295"/>
          </p:nvPr>
        </p:nvSpPr>
        <p:spPr>
          <a:xfrm>
            <a:off x="914400" y="115888"/>
            <a:ext cx="8229600" cy="360362"/>
          </a:xfrm>
        </p:spPr>
        <p:txBody>
          <a:bodyPr/>
          <a:lstStyle/>
          <a:p>
            <a:r>
              <a:rPr lang="en-GB" sz="2000" b="1">
                <a:solidFill>
                  <a:srgbClr val="66CCFF"/>
                </a:solidFill>
              </a:rPr>
              <a:t>Summary of Erikson’s psychosocial theory of development</a:t>
            </a:r>
          </a:p>
        </p:txBody>
      </p:sp>
      <p:graphicFrame>
        <p:nvGraphicFramePr>
          <p:cNvPr id="67612" name="Group 28"/>
          <p:cNvGraphicFramePr>
            <a:graphicFrameLocks noGrp="1"/>
          </p:cNvGraphicFramePr>
          <p:nvPr>
            <p:ph type="body" idx="4294967295"/>
          </p:nvPr>
        </p:nvGraphicFramePr>
        <p:xfrm>
          <a:off x="900113" y="549275"/>
          <a:ext cx="8064500" cy="6354763"/>
        </p:xfrm>
        <a:graphic>
          <a:graphicData uri="http://schemas.openxmlformats.org/drawingml/2006/table">
            <a:tbl>
              <a:tblPr/>
              <a:tblGrid>
                <a:gridCol w="1071562"/>
                <a:gridCol w="6992938"/>
              </a:tblGrid>
              <a:tr h="377825">
                <a:tc>
                  <a:txBody>
                    <a:bodyPr/>
                    <a:lstStyle/>
                    <a:p>
                      <a:pPr marL="0" marR="0" lvl="0" indent="0" algn="ctr" defTabSz="914400" rtl="0" eaLnBrk="0" fontAlgn="base" latinLnBrk="0" hangingPunct="0">
                        <a:lnSpc>
                          <a:spcPct val="100000"/>
                        </a:lnSpc>
                        <a:spcBef>
                          <a:spcPct val="20000"/>
                        </a:spcBef>
                        <a:spcAft>
                          <a:spcPct val="0"/>
                        </a:spcAft>
                        <a:buClr>
                          <a:schemeClr val="accent1"/>
                        </a:buClr>
                        <a:buSzPct val="90000"/>
                        <a:buFont typeface="Monotype Sorts" pitchFamily="2" charset="2"/>
                        <a:buNone/>
                        <a:tabLst/>
                      </a:pPr>
                      <a:r>
                        <a:rPr kumimoji="1" lang="en-GB" sz="1800" b="1" i="0" u="none" strike="noStrike" cap="none" normalizeH="0" baseline="0" smtClean="0">
                          <a:ln>
                            <a:noFill/>
                          </a:ln>
                          <a:solidFill>
                            <a:srgbClr val="66CCFF"/>
                          </a:solidFill>
                          <a:effectLst/>
                          <a:latin typeface="Times New Roman" pitchFamily="18" charset="0"/>
                        </a:rPr>
                        <a:t>Age</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0" fontAlgn="base" latinLnBrk="0" hangingPunct="0">
                        <a:lnSpc>
                          <a:spcPct val="100000"/>
                        </a:lnSpc>
                        <a:spcBef>
                          <a:spcPct val="20000"/>
                        </a:spcBef>
                        <a:spcAft>
                          <a:spcPct val="0"/>
                        </a:spcAft>
                        <a:buClr>
                          <a:schemeClr val="accent1"/>
                        </a:buClr>
                        <a:buSzPct val="90000"/>
                        <a:buFont typeface="Monotype Sorts" pitchFamily="2" charset="2"/>
                        <a:buNone/>
                        <a:tabLst/>
                      </a:pPr>
                      <a:r>
                        <a:rPr kumimoji="1" lang="en-GB" sz="1800" b="1" i="0" u="none" strike="noStrike" cap="none" normalizeH="0" baseline="0" smtClean="0">
                          <a:ln>
                            <a:noFill/>
                          </a:ln>
                          <a:solidFill>
                            <a:srgbClr val="66CCFF"/>
                          </a:solidFill>
                          <a:effectLst/>
                          <a:latin typeface="Times New Roman" pitchFamily="18" charset="0"/>
                        </a:rPr>
                        <a:t>Name and description of stage</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946150">
                <a:tc>
                  <a:txBody>
                    <a:bodyPr/>
                    <a:lstStyle/>
                    <a:p>
                      <a:pPr marL="0" marR="0" lvl="0" indent="0" algn="ctr" defTabSz="914400" rtl="0" eaLnBrk="0" fontAlgn="base" latinLnBrk="0" hangingPunct="0">
                        <a:lnSpc>
                          <a:spcPct val="100000"/>
                        </a:lnSpc>
                        <a:spcBef>
                          <a:spcPct val="20000"/>
                        </a:spcBef>
                        <a:spcAft>
                          <a:spcPct val="0"/>
                        </a:spcAft>
                        <a:buClr>
                          <a:schemeClr val="accent1"/>
                        </a:buClr>
                        <a:buSzPct val="90000"/>
                        <a:buFont typeface="Monotype Sorts" pitchFamily="2" charset="2"/>
                        <a:buNone/>
                        <a:tabLst/>
                      </a:pPr>
                      <a:r>
                        <a:rPr kumimoji="1" lang="en-GB" sz="1800" b="1" i="0" u="none" strike="noStrike" cap="none" normalizeH="0" baseline="0" smtClean="0">
                          <a:ln>
                            <a:noFill/>
                          </a:ln>
                          <a:solidFill>
                            <a:srgbClr val="66CCFF"/>
                          </a:solidFill>
                          <a:effectLst/>
                          <a:latin typeface="Times New Roman" pitchFamily="18" charset="0"/>
                        </a:rPr>
                        <a:t>1)</a:t>
                      </a:r>
                    </a:p>
                    <a:p>
                      <a:pPr marL="0" marR="0" lvl="0" indent="0" algn="ctr" defTabSz="914400" rtl="0" eaLnBrk="0" fontAlgn="base" latinLnBrk="0" hangingPunct="0">
                        <a:lnSpc>
                          <a:spcPct val="100000"/>
                        </a:lnSpc>
                        <a:spcBef>
                          <a:spcPct val="20000"/>
                        </a:spcBef>
                        <a:spcAft>
                          <a:spcPct val="0"/>
                        </a:spcAft>
                        <a:buClr>
                          <a:schemeClr val="accent1"/>
                        </a:buClr>
                        <a:buSzPct val="90000"/>
                        <a:buFont typeface="Monotype Sorts" pitchFamily="2" charset="2"/>
                        <a:buNone/>
                        <a:tabLst/>
                      </a:pPr>
                      <a:r>
                        <a:rPr kumimoji="1" lang="en-GB" sz="1800" b="1" i="0" u="none" strike="noStrike" cap="none" normalizeH="0" baseline="0" smtClean="0">
                          <a:ln>
                            <a:noFill/>
                          </a:ln>
                          <a:solidFill>
                            <a:schemeClr val="tx1"/>
                          </a:solidFill>
                          <a:effectLst/>
                          <a:latin typeface="Times New Roman" pitchFamily="18" charset="0"/>
                        </a:rPr>
                        <a:t>0-1</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
                          <a:schemeClr val="accent1"/>
                        </a:buClr>
                        <a:buSzPct val="90000"/>
                        <a:buFont typeface="Monotype Sorts" pitchFamily="2" charset="2"/>
                        <a:buNone/>
                        <a:tabLst/>
                      </a:pPr>
                      <a:r>
                        <a:rPr kumimoji="1" lang="en-GB" sz="1800" b="1" i="0" u="none" strike="noStrike" cap="none" normalizeH="0" baseline="0" smtClean="0">
                          <a:ln>
                            <a:noFill/>
                          </a:ln>
                          <a:solidFill>
                            <a:srgbClr val="66CCFF"/>
                          </a:solidFill>
                          <a:effectLst/>
                          <a:latin typeface="Times New Roman" pitchFamily="18" charset="0"/>
                        </a:rPr>
                        <a:t>Basic trust versus Basic mistrust:</a:t>
                      </a:r>
                      <a:r>
                        <a:rPr kumimoji="1" lang="en-GB" sz="1800" b="1" i="0" u="none" strike="noStrike" cap="none" normalizeH="0" baseline="0" smtClean="0">
                          <a:ln>
                            <a:noFill/>
                          </a:ln>
                          <a:solidFill>
                            <a:schemeClr val="folHlink"/>
                          </a:solidFill>
                          <a:effectLst/>
                          <a:latin typeface="Times New Roman" pitchFamily="18" charset="0"/>
                        </a:rPr>
                        <a:t> </a:t>
                      </a:r>
                      <a:r>
                        <a:rPr kumimoji="1" lang="en-GB" sz="1800" b="0" i="0" u="none" strike="noStrike" cap="none" normalizeH="0" baseline="0" smtClean="0">
                          <a:ln>
                            <a:noFill/>
                          </a:ln>
                          <a:solidFill>
                            <a:schemeClr val="tx1"/>
                          </a:solidFill>
                          <a:effectLst/>
                          <a:latin typeface="Times New Roman" pitchFamily="18" charset="0"/>
                        </a:rPr>
                        <a:t>Quality of care baby receives determines how it views mother and world. If needs are met develops a sense of </a:t>
                      </a:r>
                      <a:r>
                        <a:rPr kumimoji="1" lang="en-GB" sz="1800" b="1" i="0" u="none" strike="noStrike" cap="none" normalizeH="0" baseline="0" smtClean="0">
                          <a:ln>
                            <a:noFill/>
                          </a:ln>
                          <a:solidFill>
                            <a:srgbClr val="66CCFF"/>
                          </a:solidFill>
                          <a:effectLst/>
                          <a:latin typeface="Times New Roman" pitchFamily="18" charset="0"/>
                        </a:rPr>
                        <a:t>trust</a:t>
                      </a:r>
                      <a:r>
                        <a:rPr kumimoji="1" lang="en-GB" sz="1800" b="1" i="0" u="none" strike="noStrike" cap="none" normalizeH="0" baseline="0" smtClean="0">
                          <a:ln>
                            <a:noFill/>
                          </a:ln>
                          <a:solidFill>
                            <a:schemeClr val="tx1"/>
                          </a:solidFill>
                          <a:effectLst/>
                          <a:latin typeface="Times New Roman" pitchFamily="18" charset="0"/>
                        </a:rPr>
                        <a:t>,</a:t>
                      </a:r>
                      <a:r>
                        <a:rPr kumimoji="1" lang="en-GB" sz="1800" b="0" i="0" u="none" strike="noStrike" cap="none" normalizeH="0" baseline="0" smtClean="0">
                          <a:ln>
                            <a:noFill/>
                          </a:ln>
                          <a:solidFill>
                            <a:schemeClr val="tx1"/>
                          </a:solidFill>
                          <a:effectLst/>
                          <a:latin typeface="Times New Roman" pitchFamily="18" charset="0"/>
                        </a:rPr>
                        <a:t> but if care inconsistent develops </a:t>
                      </a:r>
                      <a:r>
                        <a:rPr kumimoji="1" lang="en-GB" sz="1800" b="1" i="0" u="none" strike="noStrike" cap="none" normalizeH="0" baseline="0" smtClean="0">
                          <a:ln>
                            <a:noFill/>
                          </a:ln>
                          <a:solidFill>
                            <a:srgbClr val="66CCFF"/>
                          </a:solidFill>
                          <a:effectLst/>
                          <a:latin typeface="Times New Roman" pitchFamily="18" charset="0"/>
                        </a:rPr>
                        <a:t>mistrust</a:t>
                      </a:r>
                      <a:r>
                        <a:rPr kumimoji="1" lang="en-GB" sz="1800" b="1" i="0" u="none" strike="noStrike" cap="none" normalizeH="0" baseline="0" smtClean="0">
                          <a:ln>
                            <a:noFill/>
                          </a:ln>
                          <a:solidFill>
                            <a:schemeClr val="tx1"/>
                          </a:solidFill>
                          <a:effectLst/>
                          <a:latin typeface="Times New Roman" pitchFamily="18" charset="0"/>
                        </a:rPr>
                        <a:t>.</a:t>
                      </a:r>
                      <a:r>
                        <a:rPr kumimoji="1" lang="en-GB" sz="1800" b="0" i="0" u="none" strike="noStrike" cap="none" normalizeH="0" baseline="0" smtClean="0">
                          <a:ln>
                            <a:noFill/>
                          </a:ln>
                          <a:solidFill>
                            <a:schemeClr val="tx1"/>
                          </a:solidFill>
                          <a:effectLst/>
                          <a:latin typeface="Times New Roman" pitchFamily="18" charset="0"/>
                        </a:rPr>
                        <a:t>   </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1231900">
                <a:tc>
                  <a:txBody>
                    <a:bodyPr/>
                    <a:lstStyle/>
                    <a:p>
                      <a:pPr marL="0" marR="0" lvl="0" indent="0" algn="ctr" defTabSz="914400" rtl="0" eaLnBrk="0" fontAlgn="base" latinLnBrk="0" hangingPunct="0">
                        <a:lnSpc>
                          <a:spcPct val="100000"/>
                        </a:lnSpc>
                        <a:spcBef>
                          <a:spcPct val="20000"/>
                        </a:spcBef>
                        <a:spcAft>
                          <a:spcPct val="0"/>
                        </a:spcAft>
                        <a:buClr>
                          <a:schemeClr val="accent1"/>
                        </a:buClr>
                        <a:buSzPct val="90000"/>
                        <a:buFont typeface="Monotype Sorts" pitchFamily="2" charset="2"/>
                        <a:buNone/>
                        <a:tabLst/>
                      </a:pPr>
                      <a:r>
                        <a:rPr kumimoji="1" lang="en-GB" sz="1800" b="1" i="0" u="none" strike="noStrike" cap="none" normalizeH="0" baseline="0" smtClean="0">
                          <a:ln>
                            <a:noFill/>
                          </a:ln>
                          <a:solidFill>
                            <a:srgbClr val="66CCFF"/>
                          </a:solidFill>
                          <a:effectLst/>
                          <a:latin typeface="Times New Roman" pitchFamily="18" charset="0"/>
                        </a:rPr>
                        <a:t>2)</a:t>
                      </a:r>
                    </a:p>
                    <a:p>
                      <a:pPr marL="0" marR="0" lvl="0" indent="0" algn="ctr" defTabSz="914400" rtl="0" eaLnBrk="0" fontAlgn="base" latinLnBrk="0" hangingPunct="0">
                        <a:lnSpc>
                          <a:spcPct val="100000"/>
                        </a:lnSpc>
                        <a:spcBef>
                          <a:spcPct val="20000"/>
                        </a:spcBef>
                        <a:spcAft>
                          <a:spcPct val="0"/>
                        </a:spcAft>
                        <a:buClr>
                          <a:schemeClr val="accent1"/>
                        </a:buClr>
                        <a:buSzPct val="90000"/>
                        <a:buFont typeface="Monotype Sorts" pitchFamily="2" charset="2"/>
                        <a:buNone/>
                        <a:tabLst/>
                      </a:pPr>
                      <a:r>
                        <a:rPr kumimoji="1" lang="en-GB" sz="1800" b="1" i="0" u="none" strike="noStrike" cap="none" normalizeH="0" baseline="0" smtClean="0">
                          <a:ln>
                            <a:noFill/>
                          </a:ln>
                          <a:solidFill>
                            <a:schemeClr val="tx1"/>
                          </a:solidFill>
                          <a:effectLst/>
                          <a:latin typeface="Times New Roman" pitchFamily="18" charset="0"/>
                        </a:rPr>
                        <a:t>1-3</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
                          <a:schemeClr val="accent1"/>
                        </a:buClr>
                        <a:buSzPct val="90000"/>
                        <a:buFont typeface="Monotype Sorts" pitchFamily="2" charset="2"/>
                        <a:buNone/>
                        <a:tabLst/>
                      </a:pPr>
                      <a:r>
                        <a:rPr kumimoji="1" lang="en-GB" sz="1800" b="1" i="0" u="none" strike="noStrike" cap="none" normalizeH="0" baseline="0" smtClean="0">
                          <a:ln>
                            <a:noFill/>
                          </a:ln>
                          <a:solidFill>
                            <a:srgbClr val="66CCFF"/>
                          </a:solidFill>
                          <a:effectLst/>
                          <a:latin typeface="Times New Roman" pitchFamily="18" charset="0"/>
                        </a:rPr>
                        <a:t>Autonomy versus Shame and doubt:</a:t>
                      </a:r>
                      <a:r>
                        <a:rPr kumimoji="1" lang="en-GB" sz="1800" b="1" i="0" u="none" strike="noStrike" cap="none" normalizeH="0" baseline="0" smtClean="0">
                          <a:ln>
                            <a:noFill/>
                          </a:ln>
                          <a:solidFill>
                            <a:schemeClr val="folHlink"/>
                          </a:solidFill>
                          <a:effectLst/>
                          <a:latin typeface="Times New Roman" pitchFamily="18" charset="0"/>
                        </a:rPr>
                        <a:t> </a:t>
                      </a:r>
                      <a:r>
                        <a:rPr kumimoji="1" lang="en-GB" sz="1800" b="0" i="0" u="none" strike="noStrike" cap="none" normalizeH="0" baseline="0" smtClean="0">
                          <a:ln>
                            <a:noFill/>
                          </a:ln>
                          <a:solidFill>
                            <a:schemeClr val="tx1"/>
                          </a:solidFill>
                          <a:effectLst/>
                          <a:latin typeface="Times New Roman" pitchFamily="18" charset="0"/>
                        </a:rPr>
                        <a:t>As child becomes more mobile, range of experiences and choices change.  Want to do everything itself and new power is basis for sense of </a:t>
                      </a:r>
                      <a:r>
                        <a:rPr kumimoji="1" lang="en-GB" sz="1800" b="1" i="0" u="none" strike="noStrike" cap="none" normalizeH="0" baseline="0" smtClean="0">
                          <a:ln>
                            <a:noFill/>
                          </a:ln>
                          <a:solidFill>
                            <a:srgbClr val="66CCFF"/>
                          </a:solidFill>
                          <a:effectLst/>
                          <a:latin typeface="Times New Roman" pitchFamily="18" charset="0"/>
                        </a:rPr>
                        <a:t>autonomy.</a:t>
                      </a:r>
                      <a:r>
                        <a:rPr kumimoji="1" lang="en-GB" sz="1800" b="0" i="0" u="none" strike="noStrike" cap="none" normalizeH="0" baseline="0" smtClean="0">
                          <a:ln>
                            <a:noFill/>
                          </a:ln>
                          <a:solidFill>
                            <a:schemeClr val="tx1"/>
                          </a:solidFill>
                          <a:effectLst/>
                          <a:latin typeface="Times New Roman" pitchFamily="18" charset="0"/>
                        </a:rPr>
                        <a:t> If shown continuous failure and ridicule may lead to </a:t>
                      </a:r>
                      <a:r>
                        <a:rPr kumimoji="1" lang="en-GB" sz="1800" b="1" i="0" u="none" strike="noStrike" cap="none" normalizeH="0" baseline="0" smtClean="0">
                          <a:ln>
                            <a:noFill/>
                          </a:ln>
                          <a:solidFill>
                            <a:srgbClr val="66CCFF"/>
                          </a:solidFill>
                          <a:effectLst/>
                          <a:latin typeface="Times New Roman" pitchFamily="18" charset="0"/>
                        </a:rPr>
                        <a:t>shame &amp; doubt.</a:t>
                      </a:r>
                      <a:r>
                        <a:rPr kumimoji="1" lang="en-GB" sz="1800" b="0" i="0" u="none" strike="noStrike" cap="none" normalizeH="0" baseline="0" smtClean="0">
                          <a:ln>
                            <a:noFill/>
                          </a:ln>
                          <a:solidFill>
                            <a:schemeClr val="tx1"/>
                          </a:solidFill>
                          <a:effectLst/>
                          <a:latin typeface="Times New Roman" pitchFamily="18" charset="0"/>
                        </a:rPr>
                        <a:t>  </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1230313">
                <a:tc>
                  <a:txBody>
                    <a:bodyPr/>
                    <a:lstStyle/>
                    <a:p>
                      <a:pPr marL="0" marR="0" lvl="0" indent="0" algn="ctr" defTabSz="914400" rtl="0" eaLnBrk="0" fontAlgn="base" latinLnBrk="0" hangingPunct="0">
                        <a:lnSpc>
                          <a:spcPct val="100000"/>
                        </a:lnSpc>
                        <a:spcBef>
                          <a:spcPct val="20000"/>
                        </a:spcBef>
                        <a:spcAft>
                          <a:spcPct val="0"/>
                        </a:spcAft>
                        <a:buClr>
                          <a:schemeClr val="accent1"/>
                        </a:buClr>
                        <a:buSzPct val="90000"/>
                        <a:buFont typeface="Monotype Sorts" pitchFamily="2" charset="2"/>
                        <a:buNone/>
                        <a:tabLst/>
                      </a:pPr>
                      <a:r>
                        <a:rPr kumimoji="1" lang="en-GB" sz="1800" b="1" i="0" u="none" strike="noStrike" cap="none" normalizeH="0" baseline="0" smtClean="0">
                          <a:ln>
                            <a:noFill/>
                          </a:ln>
                          <a:solidFill>
                            <a:srgbClr val="66CCFF"/>
                          </a:solidFill>
                          <a:effectLst/>
                          <a:latin typeface="Times New Roman" pitchFamily="18" charset="0"/>
                        </a:rPr>
                        <a:t>3)</a:t>
                      </a:r>
                    </a:p>
                    <a:p>
                      <a:pPr marL="0" marR="0" lvl="0" indent="0" algn="ctr" defTabSz="914400" rtl="0" eaLnBrk="0" fontAlgn="base" latinLnBrk="0" hangingPunct="0">
                        <a:lnSpc>
                          <a:spcPct val="100000"/>
                        </a:lnSpc>
                        <a:spcBef>
                          <a:spcPct val="20000"/>
                        </a:spcBef>
                        <a:spcAft>
                          <a:spcPct val="0"/>
                        </a:spcAft>
                        <a:buClr>
                          <a:schemeClr val="accent1"/>
                        </a:buClr>
                        <a:buSzPct val="90000"/>
                        <a:buFont typeface="Monotype Sorts" pitchFamily="2" charset="2"/>
                        <a:buNone/>
                        <a:tabLst/>
                      </a:pPr>
                      <a:r>
                        <a:rPr kumimoji="1" lang="en-GB" sz="1800" b="1" i="0" u="none" strike="noStrike" cap="none" normalizeH="0" baseline="0" smtClean="0">
                          <a:ln>
                            <a:noFill/>
                          </a:ln>
                          <a:solidFill>
                            <a:schemeClr val="tx1"/>
                          </a:solidFill>
                          <a:effectLst/>
                          <a:latin typeface="Times New Roman" pitchFamily="18" charset="0"/>
                        </a:rPr>
                        <a:t>3-6</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
                          <a:schemeClr val="accent1"/>
                        </a:buClr>
                        <a:buSzPct val="90000"/>
                        <a:buFont typeface="Monotype Sorts" pitchFamily="2" charset="2"/>
                        <a:buNone/>
                        <a:tabLst/>
                      </a:pPr>
                      <a:r>
                        <a:rPr kumimoji="1" lang="en-GB" sz="1800" b="1" i="0" u="none" strike="noStrike" cap="none" normalizeH="0" baseline="0" smtClean="0">
                          <a:ln>
                            <a:noFill/>
                          </a:ln>
                          <a:solidFill>
                            <a:srgbClr val="66CCFF"/>
                          </a:solidFill>
                          <a:effectLst/>
                          <a:latin typeface="Times New Roman" pitchFamily="18" charset="0"/>
                        </a:rPr>
                        <a:t>Initiative versus Guilt:</a:t>
                      </a:r>
                      <a:r>
                        <a:rPr kumimoji="1" lang="en-GB" sz="1800" b="1" i="0" u="none" strike="noStrike" cap="none" normalizeH="0" baseline="0" smtClean="0">
                          <a:ln>
                            <a:noFill/>
                          </a:ln>
                          <a:solidFill>
                            <a:schemeClr val="folHlink"/>
                          </a:solidFill>
                          <a:effectLst/>
                          <a:latin typeface="Times New Roman" pitchFamily="18" charset="0"/>
                        </a:rPr>
                        <a:t> </a:t>
                      </a:r>
                      <a:r>
                        <a:rPr kumimoji="1" lang="en-GB" sz="1800" b="0" i="0" u="none" strike="noStrike" cap="none" normalizeH="0" baseline="0" smtClean="0">
                          <a:ln>
                            <a:noFill/>
                          </a:ln>
                          <a:solidFill>
                            <a:schemeClr val="tx1"/>
                          </a:solidFill>
                          <a:effectLst/>
                          <a:latin typeface="Times New Roman" pitchFamily="18" charset="0"/>
                        </a:rPr>
                        <a:t>Child is keen to try new abilities and skills.  If encouraged to ask questions and express natural curiosity, a sense of </a:t>
                      </a:r>
                      <a:r>
                        <a:rPr kumimoji="1" lang="en-GB" sz="1800" b="1" i="0" u="none" strike="noStrike" cap="none" normalizeH="0" baseline="0" smtClean="0">
                          <a:ln>
                            <a:noFill/>
                          </a:ln>
                          <a:solidFill>
                            <a:srgbClr val="66CCFF"/>
                          </a:solidFill>
                          <a:effectLst/>
                          <a:latin typeface="Times New Roman" pitchFamily="18" charset="0"/>
                        </a:rPr>
                        <a:t>initiative</a:t>
                      </a:r>
                      <a:r>
                        <a:rPr kumimoji="1" lang="en-GB" sz="1800" b="0" i="0" u="none" strike="noStrike" cap="none" normalizeH="0" baseline="0" smtClean="0">
                          <a:ln>
                            <a:noFill/>
                          </a:ln>
                          <a:solidFill>
                            <a:schemeClr val="tx1"/>
                          </a:solidFill>
                          <a:effectLst/>
                          <a:latin typeface="Times New Roman" pitchFamily="18" charset="0"/>
                        </a:rPr>
                        <a:t> will be reinforced. If parents ignore or find questions silly or embarrassing, child will develop </a:t>
                      </a:r>
                      <a:r>
                        <a:rPr kumimoji="1" lang="en-GB" sz="1800" b="1" i="0" u="none" strike="noStrike" cap="none" normalizeH="0" baseline="0" smtClean="0">
                          <a:ln>
                            <a:noFill/>
                          </a:ln>
                          <a:solidFill>
                            <a:srgbClr val="66CCFF"/>
                          </a:solidFill>
                          <a:effectLst/>
                          <a:latin typeface="Times New Roman" pitchFamily="18" charset="0"/>
                        </a:rPr>
                        <a:t>guilt</a:t>
                      </a:r>
                      <a:r>
                        <a:rPr kumimoji="1" lang="en-GB" sz="1800" b="0" i="0" u="none" strike="noStrike" cap="none" normalizeH="0" baseline="0" smtClean="0">
                          <a:ln>
                            <a:noFill/>
                          </a:ln>
                          <a:solidFill>
                            <a:srgbClr val="66CCFF"/>
                          </a:solidFill>
                          <a:effectLst/>
                          <a:latin typeface="Times New Roman" pitchFamily="18" charset="0"/>
                        </a:rPr>
                        <a:t>.</a:t>
                      </a:r>
                      <a:r>
                        <a:rPr kumimoji="1" lang="en-GB" sz="1800" b="0" i="0" u="none" strike="noStrike" cap="none" normalizeH="0" baseline="0" smtClean="0">
                          <a:ln>
                            <a:noFill/>
                          </a:ln>
                          <a:solidFill>
                            <a:schemeClr val="tx1"/>
                          </a:solidFill>
                          <a:effectLst/>
                          <a:latin typeface="Times New Roman" pitchFamily="18" charset="0"/>
                        </a:rPr>
                        <a:t>  </a:t>
                      </a:r>
                      <a:endParaRPr kumimoji="1" lang="en-GB" sz="1800" b="1" i="0" u="none" strike="noStrike" cap="none" normalizeH="0" baseline="0" smtClean="0">
                        <a:ln>
                          <a:noFill/>
                        </a:ln>
                        <a:solidFill>
                          <a:schemeClr val="folHlink"/>
                        </a:solidFill>
                        <a:effectLst/>
                        <a:latin typeface="Times New Roman" pitchFamily="18" charset="0"/>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1514475">
                <a:tc>
                  <a:txBody>
                    <a:bodyPr/>
                    <a:lstStyle/>
                    <a:p>
                      <a:pPr marL="0" marR="0" lvl="0" indent="0" algn="ctr" defTabSz="914400" rtl="0" eaLnBrk="0" fontAlgn="base" latinLnBrk="0" hangingPunct="0">
                        <a:lnSpc>
                          <a:spcPct val="100000"/>
                        </a:lnSpc>
                        <a:spcBef>
                          <a:spcPct val="20000"/>
                        </a:spcBef>
                        <a:spcAft>
                          <a:spcPct val="0"/>
                        </a:spcAft>
                        <a:buClr>
                          <a:schemeClr val="accent1"/>
                        </a:buClr>
                        <a:buSzPct val="90000"/>
                        <a:buFont typeface="Monotype Sorts" pitchFamily="2" charset="2"/>
                        <a:buNone/>
                        <a:tabLst/>
                      </a:pPr>
                      <a:r>
                        <a:rPr kumimoji="1" lang="en-GB" sz="1800" b="1" i="0" u="none" strike="noStrike" cap="none" normalizeH="0" baseline="0" smtClean="0">
                          <a:ln>
                            <a:noFill/>
                          </a:ln>
                          <a:solidFill>
                            <a:srgbClr val="66CCFF"/>
                          </a:solidFill>
                          <a:effectLst/>
                          <a:latin typeface="Times New Roman" pitchFamily="18" charset="0"/>
                        </a:rPr>
                        <a:t>4)</a:t>
                      </a:r>
                    </a:p>
                    <a:p>
                      <a:pPr marL="0" marR="0" lvl="0" indent="0" algn="ctr" defTabSz="914400" rtl="0" eaLnBrk="0" fontAlgn="base" latinLnBrk="0" hangingPunct="0">
                        <a:lnSpc>
                          <a:spcPct val="100000"/>
                        </a:lnSpc>
                        <a:spcBef>
                          <a:spcPct val="20000"/>
                        </a:spcBef>
                        <a:spcAft>
                          <a:spcPct val="0"/>
                        </a:spcAft>
                        <a:buClr>
                          <a:schemeClr val="accent1"/>
                        </a:buClr>
                        <a:buSzPct val="90000"/>
                        <a:buFont typeface="Monotype Sorts" pitchFamily="2" charset="2"/>
                        <a:buNone/>
                        <a:tabLst/>
                      </a:pPr>
                      <a:r>
                        <a:rPr kumimoji="1" lang="en-GB" sz="1800" b="1" i="0" u="none" strike="noStrike" cap="none" normalizeH="0" baseline="0" smtClean="0">
                          <a:ln>
                            <a:noFill/>
                          </a:ln>
                          <a:solidFill>
                            <a:schemeClr val="tx1"/>
                          </a:solidFill>
                          <a:effectLst/>
                          <a:latin typeface="Times New Roman" pitchFamily="18" charset="0"/>
                        </a:rPr>
                        <a:t>7-12</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
                          <a:schemeClr val="accent1"/>
                        </a:buClr>
                        <a:buSzPct val="90000"/>
                        <a:buFont typeface="Monotype Sorts" pitchFamily="2" charset="2"/>
                        <a:buNone/>
                        <a:tabLst/>
                      </a:pPr>
                      <a:r>
                        <a:rPr kumimoji="1" lang="en-GB" sz="1800" b="1" i="0" u="none" strike="noStrike" cap="none" normalizeH="0" baseline="0" smtClean="0">
                          <a:ln>
                            <a:noFill/>
                          </a:ln>
                          <a:solidFill>
                            <a:srgbClr val="66CCFF"/>
                          </a:solidFill>
                          <a:effectLst/>
                          <a:latin typeface="Times New Roman" pitchFamily="18" charset="0"/>
                        </a:rPr>
                        <a:t>Industry versus inferiority: Industry</a:t>
                      </a:r>
                      <a:r>
                        <a:rPr kumimoji="1" lang="en-GB" sz="1800" b="0" i="0" u="none" strike="noStrike" cap="none" normalizeH="0" baseline="0" smtClean="0">
                          <a:ln>
                            <a:noFill/>
                          </a:ln>
                          <a:solidFill>
                            <a:schemeClr val="tx1"/>
                          </a:solidFill>
                          <a:effectLst/>
                          <a:latin typeface="Times New Roman" pitchFamily="18" charset="0"/>
                        </a:rPr>
                        <a:t> refers to child’s concern with how things work, how they are made, and their own efforts to make things.  This is reinforced by adults (parents &amp; teachers), a sense of </a:t>
                      </a:r>
                      <a:r>
                        <a:rPr kumimoji="1" lang="en-GB" sz="1800" b="1" i="0" u="none" strike="noStrike" cap="none" normalizeH="0" baseline="0" smtClean="0">
                          <a:ln>
                            <a:noFill/>
                          </a:ln>
                          <a:solidFill>
                            <a:srgbClr val="66CCFF"/>
                          </a:solidFill>
                          <a:effectLst/>
                          <a:latin typeface="Times New Roman" pitchFamily="18" charset="0"/>
                        </a:rPr>
                        <a:t>inferiority</a:t>
                      </a:r>
                      <a:r>
                        <a:rPr kumimoji="1" lang="en-GB" sz="1800" b="0" i="0" u="none" strike="noStrike" cap="none" normalizeH="0" baseline="0" smtClean="0">
                          <a:ln>
                            <a:noFill/>
                          </a:ln>
                          <a:solidFill>
                            <a:schemeClr val="folHlink"/>
                          </a:solidFill>
                          <a:effectLst/>
                          <a:latin typeface="Times New Roman" pitchFamily="18" charset="0"/>
                        </a:rPr>
                        <a:t> </a:t>
                      </a:r>
                      <a:r>
                        <a:rPr kumimoji="1" lang="en-GB" sz="1800" b="0" i="0" u="none" strike="noStrike" cap="none" normalizeH="0" baseline="0" smtClean="0">
                          <a:ln>
                            <a:noFill/>
                          </a:ln>
                          <a:solidFill>
                            <a:schemeClr val="tx1"/>
                          </a:solidFill>
                          <a:effectLst/>
                          <a:latin typeface="Times New Roman" pitchFamily="18" charset="0"/>
                        </a:rPr>
                        <a:t>may occur if child is not given help and encouragement to make things. </a:t>
                      </a:r>
                      <a:endParaRPr kumimoji="1" lang="en-GB" sz="1800" b="1" i="0" u="none" strike="noStrike" cap="none" normalizeH="0" baseline="0" smtClean="0">
                        <a:ln>
                          <a:noFill/>
                        </a:ln>
                        <a:solidFill>
                          <a:schemeClr val="tx1"/>
                        </a:solidFill>
                        <a:effectLst/>
                        <a:latin typeface="Times New Roman" pitchFamily="18" charset="0"/>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1054100">
                <a:tc gridSpan="2">
                  <a:txBody>
                    <a:bodyPr/>
                    <a:lstStyle/>
                    <a:p>
                      <a:pPr marL="0" marR="0" lvl="0" indent="0" algn="l" defTabSz="914400" rtl="0" eaLnBrk="0" fontAlgn="base" latinLnBrk="0" hangingPunct="0">
                        <a:lnSpc>
                          <a:spcPct val="100000"/>
                        </a:lnSpc>
                        <a:spcBef>
                          <a:spcPct val="20000"/>
                        </a:spcBef>
                        <a:spcAft>
                          <a:spcPct val="0"/>
                        </a:spcAft>
                        <a:buClr>
                          <a:schemeClr val="accent1"/>
                        </a:buClr>
                        <a:buSzPct val="90000"/>
                        <a:buFont typeface="Monotype Sorts" pitchFamily="2" charset="2"/>
                        <a:buNone/>
                        <a:tabLst/>
                      </a:pPr>
                      <a:r>
                        <a:rPr kumimoji="1" lang="en-GB" sz="1800" b="1" i="0" u="none" strike="noStrike" cap="none" normalizeH="0" baseline="0" smtClean="0">
                          <a:ln>
                            <a:noFill/>
                          </a:ln>
                          <a:solidFill>
                            <a:srgbClr val="66CCFF"/>
                          </a:solidFill>
                          <a:effectLst/>
                          <a:latin typeface="Times New Roman" pitchFamily="18" charset="0"/>
                        </a:rPr>
                        <a:t>5)</a:t>
                      </a:r>
                      <a:r>
                        <a:rPr kumimoji="1" lang="en-GB" sz="1800" b="1" i="0" u="none" strike="noStrike" cap="none" normalizeH="0" baseline="0" smtClean="0">
                          <a:ln>
                            <a:noFill/>
                          </a:ln>
                          <a:solidFill>
                            <a:schemeClr val="folHlink"/>
                          </a:solidFill>
                          <a:effectLst/>
                          <a:latin typeface="Times New Roman" pitchFamily="18" charset="0"/>
                        </a:rPr>
                        <a:t> </a:t>
                      </a:r>
                      <a:r>
                        <a:rPr kumimoji="1" lang="en-GB" sz="1800" b="1" i="0" u="none" strike="noStrike" cap="none" normalizeH="0" baseline="0" smtClean="0">
                          <a:ln>
                            <a:noFill/>
                          </a:ln>
                          <a:solidFill>
                            <a:schemeClr val="tx1"/>
                          </a:solidFill>
                          <a:effectLst/>
                          <a:latin typeface="Times New Roman" pitchFamily="18" charset="0"/>
                        </a:rPr>
                        <a:t>12 –18</a:t>
                      </a:r>
                      <a:r>
                        <a:rPr kumimoji="1" lang="en-GB" sz="1800" b="1" i="0" u="none" strike="noStrike" cap="none" normalizeH="0" baseline="0" smtClean="0">
                          <a:ln>
                            <a:noFill/>
                          </a:ln>
                          <a:solidFill>
                            <a:schemeClr val="folHlink"/>
                          </a:solidFill>
                          <a:effectLst/>
                          <a:latin typeface="Times New Roman" pitchFamily="18" charset="0"/>
                        </a:rPr>
                        <a:t> </a:t>
                      </a:r>
                      <a:r>
                        <a:rPr kumimoji="1" lang="en-GB" sz="1800" b="1" i="0" u="none" strike="noStrike" cap="none" normalizeH="0" baseline="0" smtClean="0">
                          <a:ln>
                            <a:noFill/>
                          </a:ln>
                          <a:solidFill>
                            <a:srgbClr val="66CCFF"/>
                          </a:solidFill>
                          <a:effectLst/>
                          <a:latin typeface="Times New Roman" pitchFamily="18" charset="0"/>
                        </a:rPr>
                        <a:t>Identity versus Role confusion,</a:t>
                      </a:r>
                      <a:r>
                        <a:rPr kumimoji="1" lang="en-GB" sz="1800" b="1" i="0" u="none" strike="noStrike" cap="none" normalizeH="0" baseline="0" smtClean="0">
                          <a:ln>
                            <a:noFill/>
                          </a:ln>
                          <a:solidFill>
                            <a:schemeClr val="folHlink"/>
                          </a:solidFill>
                          <a:effectLst/>
                          <a:latin typeface="Times New Roman" pitchFamily="18" charset="0"/>
                        </a:rPr>
                        <a:t>  </a:t>
                      </a:r>
                      <a:r>
                        <a:rPr kumimoji="1" lang="en-GB" sz="1800" b="1" i="0" u="none" strike="noStrike" cap="none" normalizeH="0" baseline="0" smtClean="0">
                          <a:ln>
                            <a:noFill/>
                          </a:ln>
                          <a:solidFill>
                            <a:srgbClr val="66CCFF"/>
                          </a:solidFill>
                          <a:effectLst/>
                          <a:latin typeface="Times New Roman" pitchFamily="18" charset="0"/>
                        </a:rPr>
                        <a:t>6)</a:t>
                      </a:r>
                      <a:r>
                        <a:rPr kumimoji="1" lang="en-GB" sz="1800" b="1" i="0" u="none" strike="noStrike" cap="none" normalizeH="0" baseline="0" smtClean="0">
                          <a:ln>
                            <a:noFill/>
                          </a:ln>
                          <a:solidFill>
                            <a:schemeClr val="folHlink"/>
                          </a:solidFill>
                          <a:effectLst/>
                          <a:latin typeface="Times New Roman" pitchFamily="18" charset="0"/>
                        </a:rPr>
                        <a:t> </a:t>
                      </a:r>
                      <a:r>
                        <a:rPr kumimoji="1" lang="en-GB" sz="1800" b="1" i="0" u="none" strike="noStrike" cap="none" normalizeH="0" baseline="0" smtClean="0">
                          <a:ln>
                            <a:noFill/>
                          </a:ln>
                          <a:solidFill>
                            <a:schemeClr val="tx1"/>
                          </a:solidFill>
                          <a:effectLst/>
                          <a:latin typeface="Times New Roman" pitchFamily="18" charset="0"/>
                        </a:rPr>
                        <a:t>20s</a:t>
                      </a:r>
                      <a:r>
                        <a:rPr kumimoji="1" lang="en-GB" sz="1800" b="1" i="0" u="none" strike="noStrike" cap="none" normalizeH="0" baseline="0" smtClean="0">
                          <a:ln>
                            <a:noFill/>
                          </a:ln>
                          <a:solidFill>
                            <a:schemeClr val="folHlink"/>
                          </a:solidFill>
                          <a:effectLst/>
                          <a:latin typeface="Times New Roman" pitchFamily="18" charset="0"/>
                        </a:rPr>
                        <a:t> </a:t>
                      </a:r>
                      <a:r>
                        <a:rPr kumimoji="1" lang="en-GB" sz="1800" b="1" i="0" u="none" strike="noStrike" cap="none" normalizeH="0" baseline="0" smtClean="0">
                          <a:ln>
                            <a:noFill/>
                          </a:ln>
                          <a:solidFill>
                            <a:srgbClr val="66CCFF"/>
                          </a:solidFill>
                          <a:effectLst/>
                          <a:latin typeface="Times New Roman" pitchFamily="18" charset="0"/>
                        </a:rPr>
                        <a:t>Intimacy Versus Isolation</a:t>
                      </a:r>
                    </a:p>
                    <a:p>
                      <a:pPr marL="0" marR="0" lvl="0" indent="0" algn="l" defTabSz="914400" rtl="0" eaLnBrk="0" fontAlgn="base" latinLnBrk="0" hangingPunct="0">
                        <a:lnSpc>
                          <a:spcPct val="100000"/>
                        </a:lnSpc>
                        <a:spcBef>
                          <a:spcPct val="20000"/>
                        </a:spcBef>
                        <a:spcAft>
                          <a:spcPct val="0"/>
                        </a:spcAft>
                        <a:buClr>
                          <a:schemeClr val="accent1"/>
                        </a:buClr>
                        <a:buSzPct val="90000"/>
                        <a:buFont typeface="Monotype Sorts" pitchFamily="2" charset="2"/>
                        <a:buNone/>
                        <a:tabLst/>
                      </a:pPr>
                      <a:r>
                        <a:rPr kumimoji="1" lang="en-GB" sz="1800" b="1" i="0" u="none" strike="noStrike" cap="none" normalizeH="0" baseline="0" smtClean="0">
                          <a:ln>
                            <a:noFill/>
                          </a:ln>
                          <a:solidFill>
                            <a:srgbClr val="66CCFF"/>
                          </a:solidFill>
                          <a:effectLst/>
                          <a:latin typeface="Times New Roman" pitchFamily="18" charset="0"/>
                        </a:rPr>
                        <a:t>7)</a:t>
                      </a:r>
                      <a:r>
                        <a:rPr kumimoji="1" lang="en-GB" sz="1800" b="1" i="0" u="none" strike="noStrike" cap="none" normalizeH="0" baseline="0" smtClean="0">
                          <a:ln>
                            <a:noFill/>
                          </a:ln>
                          <a:solidFill>
                            <a:schemeClr val="folHlink"/>
                          </a:solidFill>
                          <a:effectLst/>
                          <a:latin typeface="Times New Roman" pitchFamily="18" charset="0"/>
                        </a:rPr>
                        <a:t> </a:t>
                      </a:r>
                      <a:r>
                        <a:rPr kumimoji="1" lang="en-GB" sz="1800" b="1" i="0" u="none" strike="noStrike" cap="none" normalizeH="0" baseline="0" smtClean="0">
                          <a:ln>
                            <a:noFill/>
                          </a:ln>
                          <a:solidFill>
                            <a:schemeClr val="tx1"/>
                          </a:solidFill>
                          <a:effectLst/>
                          <a:latin typeface="Times New Roman" pitchFamily="18" charset="0"/>
                        </a:rPr>
                        <a:t>Late 20s – 50s</a:t>
                      </a:r>
                      <a:r>
                        <a:rPr kumimoji="1" lang="en-GB" sz="1800" b="1" i="0" u="none" strike="noStrike" cap="none" normalizeH="0" baseline="0" smtClean="0">
                          <a:ln>
                            <a:noFill/>
                          </a:ln>
                          <a:solidFill>
                            <a:schemeClr val="folHlink"/>
                          </a:solidFill>
                          <a:effectLst/>
                          <a:latin typeface="Times New Roman" pitchFamily="18" charset="0"/>
                        </a:rPr>
                        <a:t> </a:t>
                      </a:r>
                      <a:r>
                        <a:rPr kumimoji="1" lang="en-GB" sz="1800" b="1" i="0" u="none" strike="noStrike" cap="none" normalizeH="0" baseline="0" smtClean="0">
                          <a:ln>
                            <a:noFill/>
                          </a:ln>
                          <a:solidFill>
                            <a:srgbClr val="66CCFF"/>
                          </a:solidFill>
                          <a:effectLst/>
                          <a:latin typeface="Times New Roman" pitchFamily="18" charset="0"/>
                        </a:rPr>
                        <a:t>Generativity versus Stagnation,</a:t>
                      </a:r>
                      <a:r>
                        <a:rPr kumimoji="1" lang="en-GB" sz="1800" b="1" i="0" u="none" strike="noStrike" cap="none" normalizeH="0" baseline="0" smtClean="0">
                          <a:ln>
                            <a:noFill/>
                          </a:ln>
                          <a:solidFill>
                            <a:schemeClr val="folHlink"/>
                          </a:solidFill>
                          <a:effectLst/>
                          <a:latin typeface="Times New Roman" pitchFamily="18" charset="0"/>
                        </a:rPr>
                        <a:t>  </a:t>
                      </a:r>
                      <a:r>
                        <a:rPr kumimoji="1" lang="en-GB" sz="1800" b="1" i="0" u="none" strike="noStrike" cap="none" normalizeH="0" baseline="0" smtClean="0">
                          <a:ln>
                            <a:noFill/>
                          </a:ln>
                          <a:solidFill>
                            <a:srgbClr val="66CCFF"/>
                          </a:solidFill>
                          <a:effectLst/>
                          <a:latin typeface="Times New Roman" pitchFamily="18" charset="0"/>
                        </a:rPr>
                        <a:t>8)</a:t>
                      </a:r>
                      <a:r>
                        <a:rPr kumimoji="1" lang="en-GB" sz="1800" b="1" i="0" u="none" strike="noStrike" cap="none" normalizeH="0" baseline="0" smtClean="0">
                          <a:ln>
                            <a:noFill/>
                          </a:ln>
                          <a:solidFill>
                            <a:schemeClr val="folHlink"/>
                          </a:solidFill>
                          <a:effectLst/>
                          <a:latin typeface="Times New Roman" pitchFamily="18" charset="0"/>
                        </a:rPr>
                        <a:t> </a:t>
                      </a:r>
                      <a:r>
                        <a:rPr kumimoji="1" lang="en-GB" sz="1800" b="1" i="0" u="none" strike="noStrike" cap="none" normalizeH="0" baseline="0" smtClean="0">
                          <a:ln>
                            <a:noFill/>
                          </a:ln>
                          <a:solidFill>
                            <a:schemeClr val="tx1"/>
                          </a:solidFill>
                          <a:effectLst/>
                          <a:latin typeface="Times New Roman" pitchFamily="18" charset="0"/>
                        </a:rPr>
                        <a:t>50s +</a:t>
                      </a:r>
                      <a:r>
                        <a:rPr kumimoji="1" lang="en-GB" sz="1800" b="1" i="0" u="none" strike="noStrike" cap="none" normalizeH="0" baseline="0" smtClean="0">
                          <a:ln>
                            <a:noFill/>
                          </a:ln>
                          <a:solidFill>
                            <a:schemeClr val="folHlink"/>
                          </a:solidFill>
                          <a:effectLst/>
                          <a:latin typeface="Times New Roman" pitchFamily="18" charset="0"/>
                        </a:rPr>
                        <a:t> </a:t>
                      </a:r>
                      <a:r>
                        <a:rPr kumimoji="1" lang="en-GB" sz="1800" b="1" i="0" u="none" strike="noStrike" cap="none" normalizeH="0" baseline="0" smtClean="0">
                          <a:ln>
                            <a:noFill/>
                          </a:ln>
                          <a:solidFill>
                            <a:srgbClr val="66CCFF"/>
                          </a:solidFill>
                          <a:effectLst/>
                          <a:latin typeface="Times New Roman" pitchFamily="18" charset="0"/>
                        </a:rPr>
                        <a:t>Ego Integrity versus Despair</a:t>
                      </a:r>
                    </a:p>
                  </a:txBody>
                  <a:tcPr horzOverflow="overflow">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hMerge="1">
                  <a:txBody>
                    <a:bodyPr/>
                    <a:lstStyle/>
                    <a:p>
                      <a:endParaRPr lang="en-GB"/>
                    </a:p>
                  </a:txBody>
                  <a:tcPr/>
                </a:tc>
              </a:tr>
            </a:tbl>
          </a:graphicData>
        </a:graphic>
      </p:graphicFrame>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Rectangle 2"/>
          <p:cNvSpPr>
            <a:spLocks noGrp="1" noChangeArrowheads="1"/>
          </p:cNvSpPr>
          <p:nvPr>
            <p:ph type="title"/>
          </p:nvPr>
        </p:nvSpPr>
        <p:spPr/>
        <p:txBody>
          <a:bodyPr/>
          <a:lstStyle/>
          <a:p>
            <a:r>
              <a:rPr lang="en-GB"/>
              <a:t>Jean Piaget</a:t>
            </a:r>
            <a:endParaRPr lang="en-US"/>
          </a:p>
        </p:txBody>
      </p:sp>
      <p:sp>
        <p:nvSpPr>
          <p:cNvPr id="68611" name="Rectangle 3"/>
          <p:cNvSpPr>
            <a:spLocks noGrp="1" noChangeArrowheads="1"/>
          </p:cNvSpPr>
          <p:nvPr>
            <p:ph type="body" idx="1"/>
          </p:nvPr>
        </p:nvSpPr>
        <p:spPr/>
        <p:txBody>
          <a:bodyPr/>
          <a:lstStyle/>
          <a:p>
            <a:pPr>
              <a:lnSpc>
                <a:spcPct val="80000"/>
              </a:lnSpc>
              <a:buFont typeface="Monotype Sorts" pitchFamily="2" charset="2"/>
              <a:buNone/>
            </a:pPr>
            <a:r>
              <a:rPr lang="en-GB" sz="2800"/>
              <a:t>Piaget believed that:</a:t>
            </a:r>
          </a:p>
          <a:p>
            <a:pPr>
              <a:lnSpc>
                <a:spcPct val="80000"/>
              </a:lnSpc>
            </a:pPr>
            <a:r>
              <a:rPr lang="en-GB" sz="2800"/>
              <a:t>Development proceeds through maturation and adaptation and stressed the importance of nature and nurture.</a:t>
            </a:r>
          </a:p>
          <a:p>
            <a:pPr>
              <a:lnSpc>
                <a:spcPct val="80000"/>
              </a:lnSpc>
            </a:pPr>
            <a:r>
              <a:rPr lang="en-GB" sz="2800"/>
              <a:t>Adaptation occurs because of assimilation, accommodation and equilibration.</a:t>
            </a:r>
          </a:p>
          <a:p>
            <a:pPr>
              <a:lnSpc>
                <a:spcPct val="80000"/>
              </a:lnSpc>
            </a:pPr>
            <a:r>
              <a:rPr lang="en-GB" sz="2800"/>
              <a:t>Schemas allow knowledge to be shaped and stored.</a:t>
            </a:r>
          </a:p>
          <a:p>
            <a:pPr>
              <a:lnSpc>
                <a:spcPct val="80000"/>
              </a:lnSpc>
            </a:pPr>
            <a:r>
              <a:rPr lang="en-GB" sz="2800"/>
              <a:t>Cognitive development occurred in stages related to maturation of the child.</a:t>
            </a:r>
          </a:p>
          <a:p>
            <a:pPr>
              <a:lnSpc>
                <a:spcPct val="80000"/>
              </a:lnSpc>
              <a:buFont typeface="Monotype Sorts" pitchFamily="2" charset="2"/>
              <a:buNone/>
            </a:pPr>
            <a:endParaRPr lang="en-US" sz="2800"/>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8"/>
          <p:cNvSpPr>
            <a:spLocks noGrp="1" noChangeArrowheads="1"/>
          </p:cNvSpPr>
          <p:nvPr>
            <p:ph idx="1"/>
          </p:nvPr>
        </p:nvSpPr>
        <p:spPr>
          <a:xfrm>
            <a:off x="971600" y="1989138"/>
            <a:ext cx="7715200" cy="4017962"/>
          </a:xfrm>
        </p:spPr>
        <p:txBody>
          <a:bodyPr/>
          <a:lstStyle/>
          <a:p>
            <a:pPr eaLnBrk="1" hangingPunct="1"/>
            <a:r>
              <a:rPr lang="en-GB" sz="2800" dirty="0" smtClean="0"/>
              <a:t>Piaget proposed that children were active </a:t>
            </a:r>
          </a:p>
          <a:p>
            <a:pPr eaLnBrk="1" hangingPunct="1">
              <a:buFont typeface="Wingdings 3" pitchFamily="18" charset="2"/>
              <a:buNone/>
            </a:pPr>
            <a:r>
              <a:rPr lang="en-GB" sz="2800" dirty="0" smtClean="0"/>
              <a:t>   participants in their own learning,  working </a:t>
            </a:r>
          </a:p>
          <a:p>
            <a:pPr eaLnBrk="1" hangingPunct="1">
              <a:buFont typeface="Wingdings 3" pitchFamily="18" charset="2"/>
              <a:buNone/>
            </a:pPr>
            <a:r>
              <a:rPr lang="en-GB" sz="2800" dirty="0" smtClean="0"/>
              <a:t>   as lone scientists. </a:t>
            </a:r>
          </a:p>
          <a:p>
            <a:pPr eaLnBrk="1" hangingPunct="1">
              <a:lnSpc>
                <a:spcPct val="90000"/>
              </a:lnSpc>
            </a:pPr>
            <a:r>
              <a:rPr lang="en-GB" sz="2800" dirty="0" smtClean="0"/>
              <a:t>Piaget studied children’s cognitive or intellectual development over many years.</a:t>
            </a:r>
          </a:p>
          <a:p>
            <a:pPr eaLnBrk="1" hangingPunct="1">
              <a:lnSpc>
                <a:spcPct val="90000"/>
              </a:lnSpc>
            </a:pPr>
            <a:r>
              <a:rPr lang="en-GB" sz="2800" dirty="0" smtClean="0"/>
              <a:t>Children’s logic different from adults.</a:t>
            </a:r>
          </a:p>
          <a:p>
            <a:pPr eaLnBrk="1" hangingPunct="1">
              <a:lnSpc>
                <a:spcPct val="90000"/>
              </a:lnSpc>
            </a:pPr>
            <a:r>
              <a:rPr lang="en-GB" sz="2800" dirty="0" smtClean="0"/>
              <a:t>Children ‘construct’ their ideas based on experience – constructivist approach.</a:t>
            </a:r>
          </a:p>
          <a:p>
            <a:pPr eaLnBrk="1" hangingPunct="1">
              <a:lnSpc>
                <a:spcPct val="90000"/>
              </a:lnSpc>
              <a:buFont typeface="Wingdings 3" pitchFamily="18" charset="2"/>
              <a:buNone/>
            </a:pPr>
            <a:endParaRPr lang="en-GB" dirty="0" smtClean="0"/>
          </a:p>
        </p:txBody>
      </p:sp>
      <p:sp>
        <p:nvSpPr>
          <p:cNvPr id="4098" name="Rectangle 7"/>
          <p:cNvSpPr>
            <a:spLocks noGrp="1" noChangeArrowheads="1"/>
          </p:cNvSpPr>
          <p:nvPr>
            <p:ph type="title"/>
          </p:nvPr>
        </p:nvSpPr>
        <p:spPr/>
        <p:txBody>
          <a:bodyPr>
            <a:normAutofit fontScale="90000"/>
          </a:bodyPr>
          <a:lstStyle/>
          <a:p>
            <a:pPr eaLnBrk="1" fontAlgn="auto" hangingPunct="1">
              <a:spcAft>
                <a:spcPts val="0"/>
              </a:spcAft>
              <a:defRPr/>
            </a:pPr>
            <a:r>
              <a:rPr lang="en-GB" sz="4000" dirty="0" smtClean="0"/>
              <a:t>Children learn from action and exploring their own environment</a:t>
            </a:r>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Content Placeholder 1"/>
          <p:cNvSpPr>
            <a:spLocks noGrp="1"/>
          </p:cNvSpPr>
          <p:nvPr>
            <p:ph idx="1"/>
          </p:nvPr>
        </p:nvSpPr>
        <p:spPr/>
        <p:txBody>
          <a:bodyPr/>
          <a:lstStyle/>
          <a:p>
            <a:pPr eaLnBrk="1" hangingPunct="1"/>
            <a:r>
              <a:rPr lang="en-GB" sz="2800" smtClean="0"/>
              <a:t>Piaget was interested in children's play as a way to support his theories about language and thinking.</a:t>
            </a:r>
          </a:p>
          <a:p>
            <a:pPr eaLnBrk="1" hangingPunct="1"/>
            <a:r>
              <a:rPr lang="en-GB" sz="2800" smtClean="0"/>
              <a:t>He proposed the idea of schemas.</a:t>
            </a:r>
          </a:p>
          <a:p>
            <a:pPr eaLnBrk="1" hangingPunct="1"/>
            <a:r>
              <a:rPr lang="en-GB" sz="2800" smtClean="0"/>
              <a:t>‘Schema’ to mean a child’s conclusions or thoughts, would change as new information becomes known.</a:t>
            </a:r>
          </a:p>
          <a:p>
            <a:pPr eaLnBrk="1" hangingPunct="1"/>
            <a:endParaRPr lang="en-GB" smtClean="0"/>
          </a:p>
        </p:txBody>
      </p:sp>
      <p:sp>
        <p:nvSpPr>
          <p:cNvPr id="3" name="Title 2"/>
          <p:cNvSpPr>
            <a:spLocks noGrp="1"/>
          </p:cNvSpPr>
          <p:nvPr>
            <p:ph type="title"/>
          </p:nvPr>
        </p:nvSpPr>
        <p:spPr/>
        <p:txBody>
          <a:bodyPr/>
          <a:lstStyle/>
          <a:p>
            <a:pPr eaLnBrk="1" hangingPunct="1">
              <a:defRPr/>
            </a:pPr>
            <a:r>
              <a:rPr lang="en-GB" dirty="0" smtClean="0"/>
              <a:t>Schemas</a:t>
            </a:r>
            <a:endParaRPr lang="en-GB"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3"/>
          <p:cNvSpPr>
            <a:spLocks noGrp="1" noChangeArrowheads="1"/>
          </p:cNvSpPr>
          <p:nvPr>
            <p:ph idx="1"/>
          </p:nvPr>
        </p:nvSpPr>
        <p:spPr>
          <a:xfrm>
            <a:off x="1043608" y="1600200"/>
            <a:ext cx="7414592" cy="4708525"/>
          </a:xfrm>
        </p:spPr>
        <p:txBody>
          <a:bodyPr/>
          <a:lstStyle/>
          <a:p>
            <a:pPr eaLnBrk="1" hangingPunct="1"/>
            <a:r>
              <a:rPr lang="en-GB" sz="2400" dirty="0" smtClean="0"/>
              <a:t>Schemas are repeatable patterns or organised ways of making sense of an experience. </a:t>
            </a:r>
          </a:p>
          <a:p>
            <a:pPr eaLnBrk="1" hangingPunct="1"/>
            <a:r>
              <a:rPr lang="en-GB" sz="2400" dirty="0" smtClean="0"/>
              <a:t>They are linked through a theme which forms the basis of exploration and play for young children.</a:t>
            </a:r>
          </a:p>
          <a:p>
            <a:pPr eaLnBrk="1" hangingPunct="1"/>
            <a:r>
              <a:rPr lang="en-GB" sz="2400" dirty="0" smtClean="0"/>
              <a:t>They change with age</a:t>
            </a:r>
            <a:r>
              <a:rPr lang="en-GB" sz="2400" dirty="0" smtClean="0"/>
              <a:t>.</a:t>
            </a:r>
            <a:endParaRPr lang="en-GB" dirty="0" smtClean="0">
              <a:latin typeface="Arial" charset="0"/>
            </a:endParaRPr>
          </a:p>
          <a:p>
            <a:pPr lvl="1" eaLnBrk="1" hangingPunct="1"/>
            <a:r>
              <a:rPr lang="en-US" sz="2400" dirty="0" smtClean="0"/>
              <a:t>First schemas are </a:t>
            </a:r>
            <a:r>
              <a:rPr lang="en-US" sz="2400" dirty="0" smtClean="0"/>
              <a:t>reflexes (sucking, rooting, grasping, stepping, </a:t>
            </a:r>
            <a:r>
              <a:rPr lang="en-US" sz="2400" dirty="0" err="1" smtClean="0"/>
              <a:t>moro</a:t>
            </a:r>
            <a:r>
              <a:rPr lang="en-US" sz="2400" dirty="0" smtClean="0"/>
              <a:t> (startle).</a:t>
            </a:r>
            <a:endParaRPr lang="en-US" sz="2400" dirty="0" smtClean="0"/>
          </a:p>
          <a:p>
            <a:pPr lvl="1" eaLnBrk="1" hangingPunct="1"/>
            <a:r>
              <a:rPr lang="en-US" sz="2400" dirty="0" smtClean="0"/>
              <a:t>Involuntary responses that are children’s first mental structures. </a:t>
            </a:r>
            <a:endParaRPr lang="en-US" sz="2400" dirty="0" smtClean="0"/>
          </a:p>
          <a:p>
            <a:pPr lvl="1" eaLnBrk="1" hangingPunct="1"/>
            <a:r>
              <a:rPr lang="en-US" sz="2400" dirty="0" smtClean="0"/>
              <a:t>Some later become voluntary </a:t>
            </a:r>
            <a:r>
              <a:rPr lang="en-US" sz="2400" dirty="0" err="1" smtClean="0"/>
              <a:t>behaviours</a:t>
            </a:r>
            <a:r>
              <a:rPr lang="en-US" sz="2400" dirty="0" smtClean="0"/>
              <a:t>, others disappear</a:t>
            </a:r>
            <a:endParaRPr lang="en-US" sz="2400" dirty="0" smtClean="0"/>
          </a:p>
        </p:txBody>
      </p:sp>
      <p:sp>
        <p:nvSpPr>
          <p:cNvPr id="5122" name="Rectangle 2"/>
          <p:cNvSpPr>
            <a:spLocks noGrp="1" noChangeArrowheads="1"/>
          </p:cNvSpPr>
          <p:nvPr>
            <p:ph type="title"/>
          </p:nvPr>
        </p:nvSpPr>
        <p:spPr>
          <a:xfrm>
            <a:off x="971600" y="457200"/>
            <a:ext cx="7486600" cy="1143000"/>
          </a:xfrm>
        </p:spPr>
        <p:txBody>
          <a:bodyPr/>
          <a:lstStyle/>
          <a:p>
            <a:pPr eaLnBrk="1" fontAlgn="auto" hangingPunct="1">
              <a:spcAft>
                <a:spcPts val="0"/>
              </a:spcAft>
              <a:defRPr/>
            </a:pPr>
            <a:r>
              <a:rPr lang="en-GB" dirty="0" smtClean="0"/>
              <a:t>What are Schemas?</a:t>
            </a:r>
          </a:p>
        </p:txBody>
      </p:sp>
      <p:sp>
        <p:nvSpPr>
          <p:cNvPr id="12292" name="Text Box 4"/>
          <p:cNvSpPr txBox="1">
            <a:spLocks noChangeArrowheads="1"/>
          </p:cNvSpPr>
          <p:nvPr/>
        </p:nvSpPr>
        <p:spPr bwMode="auto">
          <a:xfrm>
            <a:off x="0" y="6597650"/>
            <a:ext cx="684213" cy="304800"/>
          </a:xfrm>
          <a:prstGeom prst="rect">
            <a:avLst/>
          </a:prstGeom>
          <a:noFill/>
          <a:ln w="9525">
            <a:noFill/>
            <a:miter lim="800000"/>
            <a:headEnd/>
            <a:tailEnd/>
          </a:ln>
        </p:spPr>
        <p:txBody>
          <a:bodyPr>
            <a:spAutoFit/>
          </a:bodyPr>
          <a:lstStyle/>
          <a:p>
            <a:pPr>
              <a:spcBef>
                <a:spcPct val="50000"/>
              </a:spcBef>
            </a:pPr>
            <a:r>
              <a:rPr lang="en-GB" sz="1400">
                <a:latin typeface="Lucida Sans Unicode" pitchFamily="34" charset="0"/>
              </a:rPr>
              <a:t>5</a:t>
            </a:r>
            <a:endParaRPr lang="en-US" sz="1400">
              <a:latin typeface="Lucida Sans Unicode" pitchFamily="34" charset="0"/>
            </a:endParaRPr>
          </a:p>
        </p:txBody>
      </p:sp>
    </p:spTree>
  </p:cSld>
  <p:clrMapOvr>
    <a:masterClrMapping/>
  </p:clrMapOvr>
  <p:transition/>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3"/>
          <p:cNvSpPr>
            <a:spLocks noGrp="1" noChangeArrowheads="1"/>
          </p:cNvSpPr>
          <p:nvPr>
            <p:ph idx="1"/>
          </p:nvPr>
        </p:nvSpPr>
        <p:spPr>
          <a:xfrm>
            <a:off x="899592" y="1773238"/>
            <a:ext cx="7725296" cy="4525962"/>
          </a:xfrm>
        </p:spPr>
        <p:txBody>
          <a:bodyPr/>
          <a:lstStyle/>
          <a:p>
            <a:pPr eaLnBrk="1" hangingPunct="1"/>
            <a:r>
              <a:rPr lang="en-GB" sz="2800" dirty="0" smtClean="0"/>
              <a:t>Learning is an active process.</a:t>
            </a:r>
          </a:p>
          <a:p>
            <a:pPr eaLnBrk="1" hangingPunct="1"/>
            <a:r>
              <a:rPr lang="en-GB" sz="2800" dirty="0" smtClean="0"/>
              <a:t>Children draw conclusions through exploration – schemas.</a:t>
            </a:r>
          </a:p>
          <a:p>
            <a:pPr eaLnBrk="1" hangingPunct="1"/>
            <a:r>
              <a:rPr lang="en-GB" sz="2800" dirty="0" smtClean="0"/>
              <a:t>Children develop and adapt their experiences.</a:t>
            </a:r>
          </a:p>
          <a:p>
            <a:pPr eaLnBrk="1" hangingPunct="1"/>
            <a:r>
              <a:rPr lang="en-GB" sz="2800" i="1" dirty="0" smtClean="0"/>
              <a:t>Child always has milk in blue cup, then given milk in a red cup, over time he realises that his milk can come in all sorts of cups.</a:t>
            </a:r>
          </a:p>
        </p:txBody>
      </p:sp>
      <p:sp>
        <p:nvSpPr>
          <p:cNvPr id="5122" name="Rectangle 2"/>
          <p:cNvSpPr>
            <a:spLocks noGrp="1" noChangeArrowheads="1"/>
          </p:cNvSpPr>
          <p:nvPr>
            <p:ph type="title"/>
          </p:nvPr>
        </p:nvSpPr>
        <p:spPr>
          <a:xfrm>
            <a:off x="1116013" y="188913"/>
            <a:ext cx="7793037" cy="1223863"/>
          </a:xfrm>
        </p:spPr>
        <p:txBody>
          <a:bodyPr/>
          <a:lstStyle/>
          <a:p>
            <a:pPr algn="ctr" eaLnBrk="1" fontAlgn="auto" hangingPunct="1">
              <a:spcAft>
                <a:spcPts val="0"/>
              </a:spcAft>
              <a:defRPr/>
            </a:pPr>
            <a:r>
              <a:rPr lang="en-GB" dirty="0" smtClean="0"/>
              <a:t>Piaget - Schemas</a:t>
            </a:r>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3"/>
          <p:cNvSpPr>
            <a:spLocks noGrp="1" noChangeArrowheads="1"/>
          </p:cNvSpPr>
          <p:nvPr>
            <p:ph idx="1"/>
          </p:nvPr>
        </p:nvSpPr>
        <p:spPr/>
        <p:txBody>
          <a:bodyPr/>
          <a:lstStyle/>
          <a:p>
            <a:pPr eaLnBrk="1" hangingPunct="1"/>
            <a:r>
              <a:rPr lang="en-GB" sz="2400" smtClean="0"/>
              <a:t>Assimilation – Understanding new information and new experiences using existing schemas.</a:t>
            </a:r>
          </a:p>
          <a:p>
            <a:pPr eaLnBrk="1" hangingPunct="1"/>
            <a:r>
              <a:rPr lang="en-GB" sz="2400" i="1" smtClean="0"/>
              <a:t>child constructs a schema based on what he/she knows e.g. the lady at the nursery stays there because I always see her there.</a:t>
            </a:r>
          </a:p>
          <a:p>
            <a:pPr eaLnBrk="1" hangingPunct="1">
              <a:buFont typeface="Wingdings 3" pitchFamily="18" charset="2"/>
              <a:buNone/>
            </a:pPr>
            <a:endParaRPr lang="en-GB" sz="2400" i="1" smtClean="0"/>
          </a:p>
          <a:p>
            <a:pPr eaLnBrk="1" hangingPunct="1"/>
            <a:r>
              <a:rPr lang="en-GB" sz="2400" smtClean="0"/>
              <a:t>Equilibrium – schema remains the same whilst the child’s experiences seem to confirm his/her ideas e.g. </a:t>
            </a:r>
            <a:r>
              <a:rPr lang="en-GB" sz="2400" i="1" smtClean="0"/>
              <a:t>every day the lady at the nursery is waiting for me in the room.</a:t>
            </a:r>
          </a:p>
        </p:txBody>
      </p:sp>
      <p:sp>
        <p:nvSpPr>
          <p:cNvPr id="5122" name="Rectangle 2"/>
          <p:cNvSpPr>
            <a:spLocks noGrp="1" noChangeArrowheads="1"/>
          </p:cNvSpPr>
          <p:nvPr>
            <p:ph type="title"/>
          </p:nvPr>
        </p:nvSpPr>
        <p:spPr/>
        <p:txBody>
          <a:bodyPr>
            <a:normAutofit fontScale="90000"/>
          </a:bodyPr>
          <a:lstStyle/>
          <a:p>
            <a:pPr algn="ctr" eaLnBrk="1" fontAlgn="auto" hangingPunct="1">
              <a:spcAft>
                <a:spcPts val="0"/>
              </a:spcAft>
              <a:defRPr/>
            </a:pPr>
            <a:r>
              <a:rPr lang="en-GB" sz="4000" dirty="0" smtClean="0"/>
              <a:t>The process by which children’s SCHEMAS form and change.</a:t>
            </a:r>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3"/>
          <p:cNvSpPr>
            <a:spLocks noGrp="1" noChangeArrowheads="1"/>
          </p:cNvSpPr>
          <p:nvPr>
            <p:ph idx="1"/>
          </p:nvPr>
        </p:nvSpPr>
        <p:spPr>
          <a:xfrm>
            <a:off x="971600" y="1844675"/>
            <a:ext cx="7715200" cy="4162425"/>
          </a:xfrm>
        </p:spPr>
        <p:txBody>
          <a:bodyPr/>
          <a:lstStyle/>
          <a:p>
            <a:pPr eaLnBrk="1" hangingPunct="1"/>
            <a:r>
              <a:rPr lang="en-GB" sz="2400" dirty="0" smtClean="0"/>
              <a:t>Disequilibrium – the child has information that now makes them unsure about their schemas e.g. </a:t>
            </a:r>
            <a:r>
              <a:rPr lang="en-GB" sz="2400" i="1" dirty="0" smtClean="0"/>
              <a:t>I see the lady from the nursery but what is she doing in the shop?</a:t>
            </a:r>
          </a:p>
          <a:p>
            <a:pPr eaLnBrk="1" hangingPunct="1">
              <a:buFont typeface="Wingdings 3" pitchFamily="18" charset="2"/>
              <a:buNone/>
            </a:pPr>
            <a:endParaRPr lang="en-GB" sz="2400" i="1" dirty="0" smtClean="0"/>
          </a:p>
          <a:p>
            <a:pPr eaLnBrk="1" hangingPunct="1"/>
            <a:r>
              <a:rPr lang="en-GB" sz="2400" dirty="0" smtClean="0"/>
              <a:t>Accommodation – Modifies his/her thinking about existing schemas to explain new information, therefore adapting thinking to organise experiences and constructing a new schema e.g. </a:t>
            </a:r>
            <a:r>
              <a:rPr lang="en-GB" sz="2400" i="1" dirty="0" smtClean="0"/>
              <a:t>the lady doesn’t stay at the nursery all the time</a:t>
            </a:r>
            <a:r>
              <a:rPr lang="en-GB" sz="2400" dirty="0" smtClean="0"/>
              <a:t>.</a:t>
            </a:r>
          </a:p>
        </p:txBody>
      </p:sp>
      <p:sp>
        <p:nvSpPr>
          <p:cNvPr id="6146" name="Rectangle 2"/>
          <p:cNvSpPr>
            <a:spLocks noGrp="1" noChangeArrowheads="1"/>
          </p:cNvSpPr>
          <p:nvPr>
            <p:ph type="title"/>
          </p:nvPr>
        </p:nvSpPr>
        <p:spPr/>
        <p:txBody>
          <a:bodyPr>
            <a:normAutofit fontScale="90000"/>
          </a:bodyPr>
          <a:lstStyle/>
          <a:p>
            <a:pPr algn="ctr" eaLnBrk="1" fontAlgn="auto" hangingPunct="1">
              <a:spcAft>
                <a:spcPts val="0"/>
              </a:spcAft>
              <a:defRPr/>
            </a:pPr>
            <a:r>
              <a:rPr lang="en-GB" sz="4000" dirty="0" smtClean="0"/>
              <a:t>The process by which children’s SCHEMAS form and change.</a:t>
            </a:r>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2"/>
          <p:cNvSpPr>
            <a:spLocks noGrp="1" noChangeArrowheads="1"/>
          </p:cNvSpPr>
          <p:nvPr>
            <p:ph type="title"/>
          </p:nvPr>
        </p:nvSpPr>
        <p:spPr/>
        <p:txBody>
          <a:bodyPr/>
          <a:lstStyle/>
          <a:p>
            <a:r>
              <a:rPr lang="en-GB"/>
              <a:t>Jean Piaget</a:t>
            </a:r>
            <a:endParaRPr lang="en-US"/>
          </a:p>
        </p:txBody>
      </p:sp>
      <p:sp>
        <p:nvSpPr>
          <p:cNvPr id="69635" name="Rectangle 3"/>
          <p:cNvSpPr>
            <a:spLocks noGrp="1" noChangeArrowheads="1"/>
          </p:cNvSpPr>
          <p:nvPr>
            <p:ph type="body" idx="1"/>
          </p:nvPr>
        </p:nvSpPr>
        <p:spPr/>
        <p:txBody>
          <a:bodyPr/>
          <a:lstStyle/>
          <a:p>
            <a:pPr>
              <a:lnSpc>
                <a:spcPct val="90000"/>
              </a:lnSpc>
            </a:pPr>
            <a:r>
              <a:rPr lang="en-GB"/>
              <a:t>Each stage involves a qualitative change making it different from the preceding stage.</a:t>
            </a:r>
          </a:p>
          <a:p>
            <a:pPr>
              <a:lnSpc>
                <a:spcPct val="90000"/>
              </a:lnSpc>
            </a:pPr>
            <a:r>
              <a:rPr lang="en-GB"/>
              <a:t>The order in which these occurs is fixed and applies to all children.</a:t>
            </a:r>
          </a:p>
          <a:p>
            <a:pPr>
              <a:lnSpc>
                <a:spcPct val="90000"/>
              </a:lnSpc>
            </a:pPr>
            <a:r>
              <a:rPr lang="en-GB"/>
              <a:t>It is not possible to skip or leave out a stage.</a:t>
            </a:r>
          </a:p>
          <a:p>
            <a:pPr>
              <a:lnSpc>
                <a:spcPct val="90000"/>
              </a:lnSpc>
            </a:pPr>
            <a:r>
              <a:rPr lang="en-GB"/>
              <a:t>Each stage must be in place in order that the next stage can be laid upon.</a:t>
            </a:r>
            <a:endParaRPr lang="en-US"/>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2"/>
          <p:cNvSpPr>
            <a:spLocks noGrp="1" noChangeArrowheads="1"/>
          </p:cNvSpPr>
          <p:nvPr>
            <p:ph type="title"/>
          </p:nvPr>
        </p:nvSpPr>
        <p:spPr/>
        <p:txBody>
          <a:bodyPr/>
          <a:lstStyle/>
          <a:p>
            <a:r>
              <a:rPr lang="en-GB" sz="4000"/>
              <a:t>Piaget’s Stages of Cognitive Development</a:t>
            </a:r>
            <a:endParaRPr lang="en-US" sz="4000"/>
          </a:p>
        </p:txBody>
      </p:sp>
      <p:sp>
        <p:nvSpPr>
          <p:cNvPr id="70659" name="Rectangle 3"/>
          <p:cNvSpPr>
            <a:spLocks noGrp="1" noChangeArrowheads="1"/>
          </p:cNvSpPr>
          <p:nvPr>
            <p:ph type="body" sz="half" idx="1"/>
          </p:nvPr>
        </p:nvSpPr>
        <p:spPr/>
        <p:txBody>
          <a:bodyPr/>
          <a:lstStyle/>
          <a:p>
            <a:r>
              <a:rPr lang="en-GB"/>
              <a:t>Sensory Motor</a:t>
            </a:r>
          </a:p>
          <a:p>
            <a:endParaRPr lang="en-GB"/>
          </a:p>
          <a:p>
            <a:r>
              <a:rPr lang="en-GB"/>
              <a:t>Pre-operational</a:t>
            </a:r>
          </a:p>
          <a:p>
            <a:endParaRPr lang="en-GB"/>
          </a:p>
          <a:p>
            <a:r>
              <a:rPr lang="en-GB"/>
              <a:t>Concrete operational</a:t>
            </a:r>
          </a:p>
          <a:p>
            <a:endParaRPr lang="en-GB"/>
          </a:p>
          <a:p>
            <a:r>
              <a:rPr lang="en-GB"/>
              <a:t>Formal operational</a:t>
            </a:r>
            <a:endParaRPr lang="en-US"/>
          </a:p>
        </p:txBody>
      </p:sp>
      <p:sp>
        <p:nvSpPr>
          <p:cNvPr id="70660" name="Rectangle 4"/>
          <p:cNvSpPr>
            <a:spLocks noGrp="1" noChangeArrowheads="1"/>
          </p:cNvSpPr>
          <p:nvPr>
            <p:ph type="body" sz="half" idx="2"/>
          </p:nvPr>
        </p:nvSpPr>
        <p:spPr/>
        <p:txBody>
          <a:bodyPr/>
          <a:lstStyle/>
          <a:p>
            <a:r>
              <a:rPr lang="en-GB"/>
              <a:t>0 - 2 years</a:t>
            </a:r>
          </a:p>
          <a:p>
            <a:endParaRPr lang="en-GB"/>
          </a:p>
          <a:p>
            <a:r>
              <a:rPr lang="en-GB"/>
              <a:t>2 – 7 years</a:t>
            </a:r>
          </a:p>
          <a:p>
            <a:endParaRPr lang="en-GB"/>
          </a:p>
          <a:p>
            <a:r>
              <a:rPr lang="en-GB"/>
              <a:t>7  - 11 years</a:t>
            </a:r>
          </a:p>
          <a:p>
            <a:endParaRPr lang="en-GB"/>
          </a:p>
          <a:p>
            <a:r>
              <a:rPr lang="en-GB"/>
              <a:t>11+ years</a:t>
            </a:r>
          </a:p>
          <a:p>
            <a:endParaRPr lang="en-US"/>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Rectangle 2"/>
          <p:cNvSpPr>
            <a:spLocks noGrp="1" noChangeArrowheads="1"/>
          </p:cNvSpPr>
          <p:nvPr>
            <p:ph type="title"/>
          </p:nvPr>
        </p:nvSpPr>
        <p:spPr/>
        <p:txBody>
          <a:bodyPr/>
          <a:lstStyle/>
          <a:p>
            <a:pPr algn="ctr"/>
            <a:r>
              <a:rPr lang="en-GB" sz="4000"/>
              <a:t>Vygotsky’s Social Development Theory</a:t>
            </a:r>
            <a:endParaRPr lang="en-US" sz="4000"/>
          </a:p>
        </p:txBody>
      </p:sp>
      <p:sp>
        <p:nvSpPr>
          <p:cNvPr id="71683" name="Rectangle 3"/>
          <p:cNvSpPr>
            <a:spLocks noGrp="1" noChangeArrowheads="1"/>
          </p:cNvSpPr>
          <p:nvPr>
            <p:ph type="body" idx="1"/>
          </p:nvPr>
        </p:nvSpPr>
        <p:spPr/>
        <p:txBody>
          <a:bodyPr/>
          <a:lstStyle/>
          <a:p>
            <a:pPr>
              <a:lnSpc>
                <a:spcPct val="90000"/>
              </a:lnSpc>
            </a:pPr>
            <a:r>
              <a:rPr lang="en-GB" sz="2800"/>
              <a:t>Our ability to think &amp; reason by ourselves and for ourselves is the result of social processes.</a:t>
            </a:r>
          </a:p>
          <a:p>
            <a:pPr>
              <a:lnSpc>
                <a:spcPct val="90000"/>
              </a:lnSpc>
            </a:pPr>
            <a:r>
              <a:rPr lang="en-GB" sz="2800"/>
              <a:t>Social interaction plays a fundamental role in cognitive development.</a:t>
            </a:r>
          </a:p>
          <a:p>
            <a:pPr>
              <a:lnSpc>
                <a:spcPct val="90000"/>
              </a:lnSpc>
            </a:pPr>
            <a:r>
              <a:rPr lang="en-GB" sz="2800"/>
              <a:t>Start out as social beings, capable of interacting with others but dependant on others.</a:t>
            </a:r>
          </a:p>
          <a:p>
            <a:pPr>
              <a:lnSpc>
                <a:spcPct val="90000"/>
              </a:lnSpc>
            </a:pPr>
            <a:r>
              <a:rPr lang="en-GB" sz="2800"/>
              <a:t>Gradual move towards self efficiency and independence.</a:t>
            </a:r>
          </a:p>
          <a:p>
            <a:pPr algn="ctr">
              <a:lnSpc>
                <a:spcPct val="90000"/>
              </a:lnSpc>
              <a:buFont typeface="Monotype Sorts" pitchFamily="2" charset="2"/>
              <a:buNone/>
            </a:pPr>
            <a:endParaRPr lang="en-GB" sz="2800" b="1"/>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Rectangle 2"/>
          <p:cNvSpPr>
            <a:spLocks noGrp="1" noChangeArrowheads="1"/>
          </p:cNvSpPr>
          <p:nvPr>
            <p:ph type="title"/>
          </p:nvPr>
        </p:nvSpPr>
        <p:spPr/>
        <p:txBody>
          <a:bodyPr/>
          <a:lstStyle/>
          <a:p>
            <a:pPr algn="ctr"/>
            <a:r>
              <a:rPr lang="en-GB" sz="4000" b="1"/>
              <a:t>Zone of Proximal Development (ZPD)</a:t>
            </a:r>
            <a:endParaRPr lang="en-US" sz="4000" b="1"/>
          </a:p>
        </p:txBody>
      </p:sp>
      <p:sp>
        <p:nvSpPr>
          <p:cNvPr id="72707" name="Rectangle 3"/>
          <p:cNvSpPr>
            <a:spLocks noGrp="1" noChangeArrowheads="1"/>
          </p:cNvSpPr>
          <p:nvPr>
            <p:ph type="body" idx="1"/>
          </p:nvPr>
        </p:nvSpPr>
        <p:spPr/>
        <p:txBody>
          <a:bodyPr/>
          <a:lstStyle/>
          <a:p>
            <a:pPr>
              <a:lnSpc>
                <a:spcPct val="80000"/>
              </a:lnSpc>
            </a:pPr>
            <a:r>
              <a:rPr lang="en-GB" sz="2400" dirty="0"/>
              <a:t>Integral to </a:t>
            </a:r>
            <a:r>
              <a:rPr lang="en-GB" sz="2400" dirty="0" err="1"/>
              <a:t>Vygotsky’s</a:t>
            </a:r>
            <a:r>
              <a:rPr lang="en-GB" sz="2400" dirty="0"/>
              <a:t> work.</a:t>
            </a:r>
          </a:p>
          <a:p>
            <a:pPr>
              <a:lnSpc>
                <a:spcPct val="80000"/>
              </a:lnSpc>
              <a:buFont typeface="Monotype Sorts" pitchFamily="2" charset="2"/>
              <a:buNone/>
            </a:pPr>
            <a:endParaRPr lang="en-GB" sz="2400" b="1" dirty="0"/>
          </a:p>
          <a:p>
            <a:pPr>
              <a:lnSpc>
                <a:spcPct val="80000"/>
              </a:lnSpc>
            </a:pPr>
            <a:r>
              <a:rPr lang="en-GB" sz="2400" dirty="0"/>
              <a:t>Describes the intellectual distance between the learner and the teacher.</a:t>
            </a:r>
          </a:p>
          <a:p>
            <a:pPr>
              <a:lnSpc>
                <a:spcPct val="80000"/>
              </a:lnSpc>
              <a:buFont typeface="Monotype Sorts" pitchFamily="2" charset="2"/>
              <a:buNone/>
            </a:pPr>
            <a:endParaRPr lang="en-GB" sz="2400" dirty="0"/>
          </a:p>
          <a:p>
            <a:pPr>
              <a:lnSpc>
                <a:spcPct val="80000"/>
              </a:lnSpc>
            </a:pPr>
            <a:r>
              <a:rPr lang="en-GB" sz="2400" dirty="0"/>
              <a:t>Actual development as determined by independent problem solving and the level of potential development through problem solving under adult guidance. </a:t>
            </a:r>
          </a:p>
          <a:p>
            <a:pPr>
              <a:lnSpc>
                <a:spcPct val="80000"/>
              </a:lnSpc>
              <a:buFont typeface="Monotype Sorts" pitchFamily="2" charset="2"/>
              <a:buNone/>
            </a:pPr>
            <a:endParaRPr lang="en-GB" sz="2400" dirty="0"/>
          </a:p>
          <a:p>
            <a:pPr>
              <a:lnSpc>
                <a:spcPct val="80000"/>
              </a:lnSpc>
            </a:pPr>
            <a:r>
              <a:rPr lang="en-GB" sz="2400" dirty="0" smtClean="0"/>
              <a:t>Development </a:t>
            </a:r>
            <a:r>
              <a:rPr lang="en-GB" sz="2400" dirty="0"/>
              <a:t>during the ZPD </a:t>
            </a:r>
            <a:r>
              <a:rPr lang="en-GB" sz="2400" dirty="0" smtClean="0"/>
              <a:t>therefore depends </a:t>
            </a:r>
            <a:r>
              <a:rPr lang="en-GB" sz="2400" dirty="0"/>
              <a:t>on social interaction with the more competent person supporting the other in the endeavour to reach a new level of development. </a:t>
            </a:r>
            <a:endParaRPr lang="en-US" sz="2400" dirty="0"/>
          </a:p>
        </p:txBody>
      </p:sp>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2"/>
          <p:cNvSpPr>
            <a:spLocks noGrp="1" noChangeArrowheads="1"/>
          </p:cNvSpPr>
          <p:nvPr>
            <p:ph type="title"/>
          </p:nvPr>
        </p:nvSpPr>
        <p:spPr/>
        <p:txBody>
          <a:bodyPr/>
          <a:lstStyle/>
          <a:p>
            <a:r>
              <a:rPr lang="en-GB"/>
              <a:t>Bronfenbrenner (1998:996)</a:t>
            </a:r>
          </a:p>
        </p:txBody>
      </p:sp>
      <p:sp>
        <p:nvSpPr>
          <p:cNvPr id="54275" name="Rectangle 3"/>
          <p:cNvSpPr>
            <a:spLocks noGrp="1" noChangeArrowheads="1"/>
          </p:cNvSpPr>
          <p:nvPr>
            <p:ph type="body" idx="1"/>
          </p:nvPr>
        </p:nvSpPr>
        <p:spPr/>
        <p:txBody>
          <a:bodyPr/>
          <a:lstStyle/>
          <a:p>
            <a:pPr>
              <a:buFont typeface="Monotype Sorts" pitchFamily="2" charset="2"/>
              <a:buNone/>
            </a:pPr>
            <a:r>
              <a:rPr lang="en-GB"/>
              <a:t>  “Child development takes place through processes of progressively more complex interaction between an active child and the persons, objects and symbols in its immediate environment. To be effective the interaction must occur on a fairly regular basis over extended periods of time”</a:t>
            </a:r>
          </a:p>
        </p:txBody>
      </p:sp>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p:cNvSpPr>
            <a:spLocks noGrp="1"/>
          </p:cNvSpPr>
          <p:nvPr>
            <p:ph type="title" idx="4294967295"/>
          </p:nvPr>
        </p:nvSpPr>
        <p:spPr>
          <a:xfrm>
            <a:off x="323528" y="764703"/>
            <a:ext cx="7632848" cy="806921"/>
          </a:xfrm>
        </p:spPr>
        <p:txBody>
          <a:bodyPr>
            <a:noAutofit/>
          </a:bodyPr>
          <a:lstStyle/>
          <a:p>
            <a:pPr algn="ctr" eaLnBrk="1" fontAlgn="auto" hangingPunct="1">
              <a:spcAft>
                <a:spcPts val="0"/>
              </a:spcAft>
              <a:defRPr/>
            </a:pPr>
            <a:r>
              <a:rPr lang="en-GB" sz="2000" dirty="0" err="1" smtClean="0"/>
              <a:t>Bronfenbrenner’s</a:t>
            </a:r>
            <a:r>
              <a:rPr lang="en-GB" sz="2000" dirty="0" smtClean="0"/>
              <a:t> </a:t>
            </a:r>
            <a:r>
              <a:rPr lang="en-GB" sz="2000" dirty="0" err="1" smtClean="0"/>
              <a:t>BioEcological</a:t>
            </a:r>
            <a:r>
              <a:rPr lang="en-GB" sz="2000" dirty="0" smtClean="0"/>
              <a:t> Model </a:t>
            </a:r>
            <a:br>
              <a:rPr lang="en-GB" sz="2000" dirty="0" smtClean="0"/>
            </a:br>
            <a:r>
              <a:rPr lang="en-GB" sz="2000" dirty="0" smtClean="0"/>
              <a:t>of Human Development</a:t>
            </a:r>
          </a:p>
        </p:txBody>
      </p:sp>
      <p:sp>
        <p:nvSpPr>
          <p:cNvPr id="22531" name="Content Placeholder 2"/>
          <p:cNvSpPr>
            <a:spLocks noGrp="1"/>
          </p:cNvSpPr>
          <p:nvPr>
            <p:ph idx="4294967295"/>
          </p:nvPr>
        </p:nvSpPr>
        <p:spPr>
          <a:xfrm>
            <a:off x="1043608" y="1700213"/>
            <a:ext cx="7632848" cy="4081117"/>
          </a:xfrm>
        </p:spPr>
        <p:txBody>
          <a:bodyPr wrap="square">
            <a:spAutoFit/>
          </a:bodyPr>
          <a:lstStyle/>
          <a:p>
            <a:pPr marL="409575" indent="-409575" eaLnBrk="1" hangingPunct="1"/>
            <a:r>
              <a:rPr lang="en-GB" sz="2400" dirty="0" err="1" smtClean="0"/>
              <a:t>Bronfenbrenner</a:t>
            </a:r>
            <a:r>
              <a:rPr lang="en-GB" sz="2400" dirty="0" smtClean="0"/>
              <a:t> mapped the many interacting social contexts that affect development in his </a:t>
            </a:r>
            <a:r>
              <a:rPr lang="en-GB" sz="2400" b="1" dirty="0" smtClean="0"/>
              <a:t>bio-ecological model</a:t>
            </a:r>
            <a:r>
              <a:rPr lang="en-GB" sz="2400" dirty="0" smtClean="0"/>
              <a:t> of development (1989).</a:t>
            </a:r>
          </a:p>
          <a:p>
            <a:pPr marL="409575" indent="-409575" eaLnBrk="1" hangingPunct="1">
              <a:buFont typeface="Wingdings" pitchFamily="2" charset="2"/>
              <a:buNone/>
            </a:pPr>
            <a:endParaRPr lang="en-GB" sz="2400" dirty="0" smtClean="0"/>
          </a:p>
          <a:p>
            <a:pPr marL="409575" indent="-409575" eaLnBrk="1" hangingPunct="1"/>
            <a:r>
              <a:rPr lang="en-GB" sz="2400" dirty="0" smtClean="0"/>
              <a:t>The</a:t>
            </a:r>
            <a:r>
              <a:rPr lang="en-GB" sz="2400" i="1" dirty="0" smtClean="0"/>
              <a:t> </a:t>
            </a:r>
            <a:r>
              <a:rPr lang="en-GB" sz="2400" b="1" dirty="0" smtClean="0"/>
              <a:t>bio</a:t>
            </a:r>
            <a:r>
              <a:rPr lang="en-GB" sz="2400" dirty="0" smtClean="0"/>
              <a:t> aspect of the model recognises that people bring their biological selves to the developmental process. </a:t>
            </a:r>
          </a:p>
          <a:p>
            <a:pPr marL="409575" indent="-409575" eaLnBrk="1" hangingPunct="1">
              <a:buFont typeface="Wingdings" pitchFamily="2" charset="2"/>
              <a:buNone/>
            </a:pPr>
            <a:endParaRPr lang="en-GB" sz="2400" dirty="0" smtClean="0"/>
          </a:p>
          <a:p>
            <a:pPr marL="409575" indent="-409575" eaLnBrk="1" hangingPunct="1"/>
            <a:r>
              <a:rPr lang="en-GB" sz="2400" dirty="0" smtClean="0"/>
              <a:t>The </a:t>
            </a:r>
            <a:r>
              <a:rPr lang="en-GB" sz="2400" b="1" dirty="0" smtClean="0"/>
              <a:t>ecological</a:t>
            </a:r>
            <a:r>
              <a:rPr lang="en-GB" sz="2400" dirty="0" smtClean="0"/>
              <a:t> part recognises that the social contexts in which we develop are ecosystems because they are in constant interaction and influence each other.</a:t>
            </a:r>
          </a:p>
        </p:txBody>
      </p:sp>
    </p:spTree>
    <p:custDataLst>
      <p:tags r:id="rId1"/>
    </p:custData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p:cNvSpPr>
            <a:spLocks noGrp="1"/>
          </p:cNvSpPr>
          <p:nvPr>
            <p:ph type="title"/>
          </p:nvPr>
        </p:nvSpPr>
        <p:spPr>
          <a:xfrm>
            <a:off x="457200" y="320040"/>
            <a:ext cx="7239000" cy="1143000"/>
          </a:xfrm>
        </p:spPr>
        <p:txBody>
          <a:bodyPr/>
          <a:lstStyle/>
          <a:p>
            <a:pPr algn="ctr" eaLnBrk="1" fontAlgn="auto" hangingPunct="1">
              <a:spcAft>
                <a:spcPts val="0"/>
              </a:spcAft>
              <a:defRPr/>
            </a:pPr>
            <a:r>
              <a:rPr lang="en-GB" sz="2400" dirty="0" err="1" smtClean="0"/>
              <a:t>Bronfenbrenner’s</a:t>
            </a:r>
            <a:r>
              <a:rPr lang="en-GB" sz="2400" dirty="0" smtClean="0"/>
              <a:t> </a:t>
            </a:r>
            <a:r>
              <a:rPr lang="en-GB" sz="2400" dirty="0" err="1" smtClean="0"/>
              <a:t>BioEcological</a:t>
            </a:r>
            <a:r>
              <a:rPr lang="en-GB" sz="2400" dirty="0" smtClean="0"/>
              <a:t> Model </a:t>
            </a:r>
            <a:br>
              <a:rPr lang="en-GB" sz="2400" dirty="0" smtClean="0"/>
            </a:br>
            <a:r>
              <a:rPr lang="en-GB" sz="2400" dirty="0" smtClean="0"/>
              <a:t>of Human Development</a:t>
            </a:r>
          </a:p>
        </p:txBody>
      </p:sp>
      <p:sp>
        <p:nvSpPr>
          <p:cNvPr id="3" name="Content Placeholder 2"/>
          <p:cNvSpPr>
            <a:spLocks noGrp="1"/>
          </p:cNvSpPr>
          <p:nvPr>
            <p:ph idx="1"/>
          </p:nvPr>
        </p:nvSpPr>
        <p:spPr/>
        <p:txBody>
          <a:bodyPr>
            <a:normAutofit lnSpcReduction="10000"/>
          </a:bodyPr>
          <a:lstStyle/>
          <a:p>
            <a:pPr marL="409575" indent="-409575" eaLnBrk="1" fontAlgn="auto" hangingPunct="1">
              <a:lnSpc>
                <a:spcPct val="90000"/>
              </a:lnSpc>
              <a:spcAft>
                <a:spcPts val="0"/>
              </a:spcAft>
              <a:buFont typeface="Wingdings 2"/>
              <a:buChar char=""/>
              <a:defRPr/>
            </a:pPr>
            <a:r>
              <a:rPr lang="en-GB" sz="2800" dirty="0" smtClean="0"/>
              <a:t>Every child develops within a </a:t>
            </a:r>
            <a:r>
              <a:rPr lang="en-GB" sz="2800" b="1" dirty="0" err="1" smtClean="0"/>
              <a:t>microsystem</a:t>
            </a:r>
            <a:r>
              <a:rPr lang="en-GB" sz="2800" dirty="0" smtClean="0"/>
              <a:t> of his or her immediate relationships and activities, e.g. close family, friends, teachers, and the activities of play and school.</a:t>
            </a:r>
          </a:p>
          <a:p>
            <a:pPr marL="409575" indent="-409575" eaLnBrk="1" fontAlgn="auto" hangingPunct="1">
              <a:lnSpc>
                <a:spcPct val="90000"/>
              </a:lnSpc>
              <a:spcAft>
                <a:spcPts val="0"/>
              </a:spcAft>
              <a:buFont typeface="Wingdings" pitchFamily="2" charset="2"/>
              <a:buNone/>
              <a:defRPr/>
            </a:pPr>
            <a:endParaRPr lang="en-GB" sz="2800" dirty="0" smtClean="0"/>
          </a:p>
          <a:p>
            <a:pPr marL="409575" indent="-409575" eaLnBrk="1" fontAlgn="auto" hangingPunct="1">
              <a:lnSpc>
                <a:spcPct val="90000"/>
              </a:lnSpc>
              <a:spcAft>
                <a:spcPts val="0"/>
              </a:spcAft>
              <a:buFont typeface="Wingdings 2"/>
              <a:buChar char=""/>
              <a:defRPr/>
            </a:pPr>
            <a:r>
              <a:rPr lang="en-GB" sz="2800" dirty="0" smtClean="0"/>
              <a:t>The </a:t>
            </a:r>
            <a:r>
              <a:rPr lang="en-GB" sz="2800" b="1" dirty="0" err="1" smtClean="0"/>
              <a:t>mesosystem</a:t>
            </a:r>
            <a:r>
              <a:rPr lang="en-GB" sz="2800" b="1" i="1" dirty="0" smtClean="0"/>
              <a:t> </a:t>
            </a:r>
            <a:r>
              <a:rPr lang="en-GB" sz="2800" dirty="0" smtClean="0"/>
              <a:t>is more distanced from the child because it does not involve him/her directly but still influences his/her life.</a:t>
            </a:r>
          </a:p>
          <a:p>
            <a:pPr marL="409575" indent="-409575" eaLnBrk="1" fontAlgn="auto" hangingPunct="1">
              <a:lnSpc>
                <a:spcPct val="90000"/>
              </a:lnSpc>
              <a:spcAft>
                <a:spcPts val="0"/>
              </a:spcAft>
              <a:buFont typeface="Wingdings" pitchFamily="2" charset="2"/>
              <a:buNone/>
              <a:defRPr/>
            </a:pPr>
            <a:endParaRPr lang="en-GB" sz="2800" dirty="0" smtClean="0"/>
          </a:p>
          <a:p>
            <a:pPr marL="409575" indent="-409575" algn="r" eaLnBrk="1" fontAlgn="auto" hangingPunct="1">
              <a:lnSpc>
                <a:spcPct val="90000"/>
              </a:lnSpc>
              <a:spcAft>
                <a:spcPts val="0"/>
              </a:spcAft>
              <a:buFont typeface="Wingdings" pitchFamily="2" charset="2"/>
              <a:buNone/>
              <a:defRPr/>
            </a:pPr>
            <a:r>
              <a:rPr lang="en-GB" sz="2000" dirty="0" smtClean="0"/>
              <a:t>(Doherty and Hughes, 2009)</a:t>
            </a:r>
          </a:p>
          <a:p>
            <a:pPr marL="274320" indent="-274320" eaLnBrk="1" fontAlgn="auto" hangingPunct="1">
              <a:spcAft>
                <a:spcPts val="0"/>
              </a:spcAft>
              <a:buFont typeface="Wingdings 2"/>
              <a:buChar char=""/>
              <a:defRPr/>
            </a:pPr>
            <a:endParaRPr lang="en-GB" dirty="0"/>
          </a:p>
        </p:txBody>
      </p:sp>
    </p:spTree>
    <p:custDataLst>
      <p:tags r:id="rId1"/>
    </p:custDataLst>
  </p:cSld>
  <p:clrMapOvr>
    <a:masterClrMapping/>
  </p:clrMapOvr>
  <p:transition/>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p:cNvSpPr>
            <a:spLocks noGrp="1"/>
          </p:cNvSpPr>
          <p:nvPr>
            <p:ph type="title" idx="4294967295"/>
          </p:nvPr>
        </p:nvSpPr>
        <p:spPr>
          <a:xfrm>
            <a:off x="0" y="785813"/>
            <a:ext cx="8229600" cy="1000125"/>
          </a:xfrm>
        </p:spPr>
        <p:txBody>
          <a:bodyPr/>
          <a:lstStyle/>
          <a:p>
            <a:pPr algn="ctr" eaLnBrk="1" fontAlgn="auto" hangingPunct="1">
              <a:spcAft>
                <a:spcPts val="0"/>
              </a:spcAft>
              <a:defRPr/>
            </a:pPr>
            <a:r>
              <a:rPr lang="en-GB" sz="2800" dirty="0" err="1" smtClean="0"/>
              <a:t>Bronfenbrenner’s</a:t>
            </a:r>
            <a:r>
              <a:rPr lang="en-GB" sz="2800" dirty="0" smtClean="0"/>
              <a:t> </a:t>
            </a:r>
            <a:r>
              <a:rPr lang="en-GB" sz="2800" dirty="0" err="1" smtClean="0"/>
              <a:t>BioEcological</a:t>
            </a:r>
            <a:r>
              <a:rPr lang="en-GB" sz="2800" dirty="0" smtClean="0"/>
              <a:t> Model </a:t>
            </a:r>
            <a:br>
              <a:rPr lang="en-GB" sz="2800" dirty="0" smtClean="0"/>
            </a:br>
            <a:r>
              <a:rPr lang="en-GB" sz="2800" dirty="0" smtClean="0"/>
              <a:t>of Human Development </a:t>
            </a:r>
          </a:p>
        </p:txBody>
      </p:sp>
      <p:sp>
        <p:nvSpPr>
          <p:cNvPr id="24579" name="Content Placeholder 2"/>
          <p:cNvSpPr>
            <a:spLocks noGrp="1"/>
          </p:cNvSpPr>
          <p:nvPr>
            <p:ph idx="4294967295"/>
          </p:nvPr>
        </p:nvSpPr>
        <p:spPr>
          <a:xfrm>
            <a:off x="1043608" y="1916113"/>
            <a:ext cx="7632848" cy="4210050"/>
          </a:xfrm>
        </p:spPr>
        <p:txBody>
          <a:bodyPr wrap="square">
            <a:spAutoFit/>
          </a:bodyPr>
          <a:lstStyle/>
          <a:p>
            <a:pPr marL="409575" indent="-409575" eaLnBrk="1" hangingPunct="1">
              <a:lnSpc>
                <a:spcPct val="90000"/>
              </a:lnSpc>
            </a:pPr>
            <a:r>
              <a:rPr lang="en-GB" sz="2400" dirty="0" smtClean="0"/>
              <a:t>The </a:t>
            </a:r>
            <a:r>
              <a:rPr lang="en-GB" sz="2400" b="1" dirty="0" err="1" smtClean="0"/>
              <a:t>exosystem</a:t>
            </a:r>
            <a:r>
              <a:rPr lang="en-GB" sz="2400" dirty="0" smtClean="0"/>
              <a:t> includes all the social settings that </a:t>
            </a:r>
          </a:p>
          <a:p>
            <a:pPr marL="409575" indent="-409575" eaLnBrk="1" hangingPunct="1">
              <a:lnSpc>
                <a:spcPct val="90000"/>
              </a:lnSpc>
              <a:buFont typeface="Wingdings 2" pitchFamily="18" charset="2"/>
              <a:buNone/>
            </a:pPr>
            <a:r>
              <a:rPr lang="en-GB" sz="2400" dirty="0" smtClean="0"/>
              <a:t>     affect the child, even though the child is not a </a:t>
            </a:r>
          </a:p>
          <a:p>
            <a:pPr marL="409575" indent="-409575" eaLnBrk="1" hangingPunct="1">
              <a:lnSpc>
                <a:spcPct val="90000"/>
              </a:lnSpc>
              <a:buFont typeface="Wingdings 2" pitchFamily="18" charset="2"/>
              <a:buNone/>
            </a:pPr>
            <a:r>
              <a:rPr lang="en-GB" sz="2400" dirty="0" smtClean="0"/>
              <a:t>     direct member of the system. </a:t>
            </a:r>
          </a:p>
          <a:p>
            <a:pPr marL="409575" indent="-409575" eaLnBrk="1" hangingPunct="1">
              <a:lnSpc>
                <a:spcPct val="90000"/>
              </a:lnSpc>
              <a:buFont typeface="Wingdings" pitchFamily="2" charset="2"/>
              <a:buNone/>
            </a:pPr>
            <a:endParaRPr lang="en-GB" sz="2400" dirty="0" smtClean="0"/>
          </a:p>
          <a:p>
            <a:pPr marL="409575" indent="-409575" eaLnBrk="1" hangingPunct="1">
              <a:lnSpc>
                <a:spcPct val="90000"/>
              </a:lnSpc>
            </a:pPr>
            <a:r>
              <a:rPr lang="en-GB" sz="2400" dirty="0" smtClean="0"/>
              <a:t>Examples are the teachers’ relations with school managers; parents’ jobs; and the community’s resources for health, employment or recreation.</a:t>
            </a:r>
          </a:p>
          <a:p>
            <a:pPr marL="409575" indent="-409575" eaLnBrk="1" hangingPunct="1">
              <a:lnSpc>
                <a:spcPct val="90000"/>
              </a:lnSpc>
              <a:buFont typeface="Wingdings" pitchFamily="2" charset="2"/>
              <a:buNone/>
            </a:pPr>
            <a:endParaRPr lang="en-GB" sz="2400" dirty="0" smtClean="0"/>
          </a:p>
          <a:p>
            <a:pPr marL="409575" indent="-409575" eaLnBrk="1" hangingPunct="1">
              <a:lnSpc>
                <a:spcPct val="90000"/>
              </a:lnSpc>
            </a:pPr>
            <a:r>
              <a:rPr lang="en-GB" sz="2400" dirty="0" smtClean="0"/>
              <a:t>The </a:t>
            </a:r>
            <a:r>
              <a:rPr lang="en-GB" sz="2400" b="1" dirty="0" err="1" smtClean="0"/>
              <a:t>macrosystem</a:t>
            </a:r>
            <a:r>
              <a:rPr lang="en-GB" sz="2400" dirty="0" smtClean="0"/>
              <a:t> is the larger society – its values, laws, conventions and traditions. all of which influence the conditions and experiences of the child’s life.</a:t>
            </a:r>
          </a:p>
        </p:txBody>
      </p:sp>
    </p:spTree>
    <p:custDataLst>
      <p:tags r:id="rId1"/>
    </p:custData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ext Box 2"/>
          <p:cNvSpPr txBox="1">
            <a:spLocks noChangeArrowheads="1"/>
          </p:cNvSpPr>
          <p:nvPr/>
        </p:nvSpPr>
        <p:spPr bwMode="auto">
          <a:xfrm>
            <a:off x="293688" y="5849938"/>
            <a:ext cx="8534400" cy="673100"/>
          </a:xfrm>
          <a:prstGeom prst="rect">
            <a:avLst/>
          </a:prstGeom>
          <a:noFill/>
          <a:ln w="9525">
            <a:noFill/>
            <a:miter lim="800000"/>
            <a:headEnd/>
            <a:tailEnd/>
          </a:ln>
        </p:spPr>
        <p:txBody>
          <a:bodyPr>
            <a:spAutoFit/>
          </a:bodyPr>
          <a:lstStyle/>
          <a:p>
            <a:pPr>
              <a:spcBef>
                <a:spcPct val="50000"/>
              </a:spcBef>
            </a:pPr>
            <a:r>
              <a:rPr lang="en-GB" sz="1200"/>
              <a:t>Figure 7.2</a:t>
            </a:r>
            <a:r>
              <a:rPr lang="en-GB"/>
              <a:t>  </a:t>
            </a:r>
            <a:r>
              <a:rPr lang="en-GB">
                <a:solidFill>
                  <a:srgbClr val="000000"/>
                </a:solidFill>
              </a:rPr>
              <a:t>The ecological systems theory</a:t>
            </a:r>
          </a:p>
          <a:p>
            <a:pPr>
              <a:spcBef>
                <a:spcPct val="50000"/>
              </a:spcBef>
            </a:pPr>
            <a:r>
              <a:rPr lang="en-GB" sz="800" i="1">
                <a:solidFill>
                  <a:srgbClr val="000000"/>
                </a:solidFill>
              </a:rPr>
              <a:t>Source</a:t>
            </a:r>
            <a:r>
              <a:rPr lang="en-GB" sz="800">
                <a:solidFill>
                  <a:srgbClr val="000000"/>
                </a:solidFill>
              </a:rPr>
              <a:t>: Bronfenbrenner, 1995, The Bioecological Model from a Life Course Perspective, in Moen, P. </a:t>
            </a:r>
            <a:r>
              <a:rPr lang="en-GB" sz="800" i="1">
                <a:solidFill>
                  <a:srgbClr val="000000"/>
                </a:solidFill>
              </a:rPr>
              <a:t>et al</a:t>
            </a:r>
            <a:r>
              <a:rPr lang="en-GB" sz="800">
                <a:solidFill>
                  <a:srgbClr val="000000"/>
                </a:solidFill>
              </a:rPr>
              <a:t>. (eds) </a:t>
            </a:r>
            <a:r>
              <a:rPr lang="en-GB" sz="800" i="1">
                <a:solidFill>
                  <a:srgbClr val="000000"/>
                </a:solidFill>
              </a:rPr>
              <a:t>Examining Lives in Context</a:t>
            </a:r>
            <a:r>
              <a:rPr lang="en-GB" sz="800">
                <a:solidFill>
                  <a:srgbClr val="000000"/>
                </a:solidFill>
              </a:rPr>
              <a:t>, American Psychological Association, Washington, DC, Copyright 1995. Reprinted with permission</a:t>
            </a:r>
          </a:p>
        </p:txBody>
      </p:sp>
      <p:pic>
        <p:nvPicPr>
          <p:cNvPr id="25603" name="Picture 3" descr="M07NF002"/>
          <p:cNvPicPr>
            <a:picLocks noChangeAspect="1" noChangeArrowheads="1"/>
          </p:cNvPicPr>
          <p:nvPr/>
        </p:nvPicPr>
        <p:blipFill>
          <a:blip r:embed="rId3" cstate="print"/>
          <a:srcRect/>
          <a:stretch>
            <a:fillRect/>
          </a:stretch>
        </p:blipFill>
        <p:spPr bwMode="auto">
          <a:xfrm>
            <a:off x="974725" y="381000"/>
            <a:ext cx="7172325" cy="5438775"/>
          </a:xfrm>
          <a:prstGeom prst="rect">
            <a:avLst/>
          </a:prstGeom>
          <a:noFill/>
          <a:ln w="9525">
            <a:noFill/>
            <a:miter lim="800000"/>
            <a:headEnd/>
            <a:tailEnd/>
          </a:ln>
        </p:spPr>
      </p:pic>
    </p:spTree>
  </p:cSld>
  <p:clrMapOvr>
    <a:masterClrMapping/>
  </p:clrMapOvr>
  <p:transition/>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p:cNvSpPr>
            <a:spLocks noGrp="1"/>
          </p:cNvSpPr>
          <p:nvPr>
            <p:ph type="title"/>
          </p:nvPr>
        </p:nvSpPr>
        <p:spPr>
          <a:xfrm>
            <a:off x="899592" y="476672"/>
            <a:ext cx="7344816" cy="1008112"/>
          </a:xfrm>
        </p:spPr>
        <p:txBody>
          <a:bodyPr>
            <a:noAutofit/>
          </a:bodyPr>
          <a:lstStyle/>
          <a:p>
            <a:pPr algn="ctr" eaLnBrk="1" fontAlgn="auto" hangingPunct="1">
              <a:spcAft>
                <a:spcPts val="0"/>
              </a:spcAft>
              <a:defRPr/>
            </a:pPr>
            <a:r>
              <a:rPr lang="en-GB" sz="2800" dirty="0" err="1" smtClean="0"/>
              <a:t>Bronfennbrenner’s</a:t>
            </a:r>
            <a:r>
              <a:rPr lang="en-GB" sz="2800" dirty="0" smtClean="0"/>
              <a:t> </a:t>
            </a:r>
            <a:r>
              <a:rPr lang="en-GB" sz="2800" dirty="0" err="1" smtClean="0"/>
              <a:t>Bioecological</a:t>
            </a:r>
            <a:r>
              <a:rPr lang="en-GB" sz="2800" dirty="0" smtClean="0"/>
              <a:t> Model of Human Development </a:t>
            </a:r>
            <a:br>
              <a:rPr lang="en-GB" sz="2800" dirty="0" smtClean="0"/>
            </a:br>
            <a:r>
              <a:rPr lang="en-GB" sz="2800" dirty="0" smtClean="0"/>
              <a:t>(Berk 2006)</a:t>
            </a:r>
          </a:p>
        </p:txBody>
      </p:sp>
      <p:pic>
        <p:nvPicPr>
          <p:cNvPr id="26627" name="Content Placeholder 3" descr="Bronf.jpg"/>
          <p:cNvPicPr>
            <a:picLocks noGrp="1" noChangeAspect="1"/>
          </p:cNvPicPr>
          <p:nvPr>
            <p:ph idx="1"/>
          </p:nvPr>
        </p:nvPicPr>
        <p:blipFill>
          <a:blip r:embed="rId3" cstate="print"/>
          <a:srcRect/>
          <a:stretch>
            <a:fillRect/>
          </a:stretch>
        </p:blipFill>
        <p:spPr>
          <a:xfrm>
            <a:off x="1116013" y="1916113"/>
            <a:ext cx="6794500" cy="4389437"/>
          </a:xfrm>
        </p:spPr>
      </p:pic>
    </p:spTree>
    <p:custDataLst>
      <p:tags r:id="rId1"/>
    </p:custData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2"/>
          <p:cNvSpPr>
            <a:spLocks noGrp="1" noChangeArrowheads="1"/>
          </p:cNvSpPr>
          <p:nvPr>
            <p:ph type="title"/>
          </p:nvPr>
        </p:nvSpPr>
        <p:spPr/>
        <p:txBody>
          <a:bodyPr/>
          <a:lstStyle/>
          <a:p>
            <a:pPr algn="ctr"/>
            <a:r>
              <a:rPr lang="en-GB" sz="4000"/>
              <a:t>Children in the </a:t>
            </a:r>
            <a:r>
              <a:rPr lang="en-GB" sz="4000" u="sng"/>
              <a:t>Context</a:t>
            </a:r>
            <a:r>
              <a:rPr lang="en-GB" sz="4000"/>
              <a:t> of Different Settings.</a:t>
            </a:r>
          </a:p>
        </p:txBody>
      </p:sp>
      <p:sp>
        <p:nvSpPr>
          <p:cNvPr id="56323" name="Rectangle 3"/>
          <p:cNvSpPr>
            <a:spLocks noGrp="1" noChangeArrowheads="1"/>
          </p:cNvSpPr>
          <p:nvPr>
            <p:ph type="body" sz="half" idx="1"/>
          </p:nvPr>
        </p:nvSpPr>
        <p:spPr>
          <a:xfrm>
            <a:off x="990600" y="1828800"/>
            <a:ext cx="3814763" cy="4114800"/>
          </a:xfrm>
        </p:spPr>
        <p:txBody>
          <a:bodyPr/>
          <a:lstStyle/>
          <a:p>
            <a:r>
              <a:rPr lang="en-GB" sz="2000" b="1" dirty="0" err="1"/>
              <a:t>Microsystem</a:t>
            </a:r>
            <a:r>
              <a:rPr lang="en-GB" sz="2000" b="1" dirty="0"/>
              <a:t>–</a:t>
            </a:r>
            <a:r>
              <a:rPr lang="en-GB" sz="1800" dirty="0"/>
              <a:t> </a:t>
            </a:r>
          </a:p>
          <a:p>
            <a:pPr>
              <a:buFont typeface="Monotype Sorts" pitchFamily="2" charset="2"/>
              <a:buNone/>
            </a:pPr>
            <a:r>
              <a:rPr lang="en-GB" sz="1800" dirty="0"/>
              <a:t>	Home, Religious setting, Neighbourhood, School.</a:t>
            </a:r>
          </a:p>
          <a:p>
            <a:endParaRPr lang="en-GB" sz="2000" b="1" dirty="0"/>
          </a:p>
          <a:p>
            <a:r>
              <a:rPr lang="en-GB" sz="2000" b="1" dirty="0" err="1"/>
              <a:t>Exosystem</a:t>
            </a:r>
            <a:r>
              <a:rPr lang="en-GB" sz="2000" b="1" dirty="0"/>
              <a:t>—</a:t>
            </a:r>
          </a:p>
          <a:p>
            <a:pPr>
              <a:buFont typeface="Monotype Sorts" pitchFamily="2" charset="2"/>
              <a:buNone/>
            </a:pPr>
            <a:r>
              <a:rPr lang="en-GB" sz="1800" dirty="0"/>
              <a:t>	School governors, Local government, Parent’s workplace, Mass media, Local industry</a:t>
            </a:r>
          </a:p>
          <a:p>
            <a:endParaRPr lang="en-GB" sz="2000" b="1" dirty="0"/>
          </a:p>
          <a:p>
            <a:r>
              <a:rPr lang="en-GB" sz="2000" b="1" dirty="0" err="1"/>
              <a:t>Macrosystem</a:t>
            </a:r>
            <a:r>
              <a:rPr lang="en-GB" sz="2000" b="1" dirty="0"/>
              <a:t>.</a:t>
            </a:r>
          </a:p>
          <a:p>
            <a:pPr>
              <a:buFont typeface="Monotype Sorts" pitchFamily="2" charset="2"/>
              <a:buNone/>
            </a:pPr>
            <a:r>
              <a:rPr lang="en-GB" sz="1800" dirty="0"/>
              <a:t>	Dominant beliefs and values of </a:t>
            </a:r>
            <a:r>
              <a:rPr lang="en-GB" sz="1800" dirty="0" smtClean="0"/>
              <a:t>culture and society</a:t>
            </a:r>
            <a:endParaRPr lang="en-GB" sz="1800" dirty="0"/>
          </a:p>
          <a:p>
            <a:pPr>
              <a:buFont typeface="Monotype Sorts" pitchFamily="2" charset="2"/>
              <a:buNone/>
            </a:pPr>
            <a:endParaRPr lang="en-GB" sz="2800" dirty="0"/>
          </a:p>
          <a:p>
            <a:pPr>
              <a:buFont typeface="Monotype Sorts" pitchFamily="2" charset="2"/>
              <a:buNone/>
            </a:pPr>
            <a:endParaRPr lang="en-GB" sz="2000" dirty="0"/>
          </a:p>
          <a:p>
            <a:endParaRPr lang="en-GB" sz="2000" dirty="0"/>
          </a:p>
          <a:p>
            <a:endParaRPr lang="en-GB" sz="2000" dirty="0"/>
          </a:p>
        </p:txBody>
      </p:sp>
      <p:pic>
        <p:nvPicPr>
          <p:cNvPr id="56324" name="Picture 4" descr="MCNA00403_0000[1]"/>
          <p:cNvPicPr>
            <a:picLocks noGrp="1" noChangeAspect="1" noChangeArrowheads="1"/>
          </p:cNvPicPr>
          <p:nvPr>
            <p:ph sz="half" idx="2"/>
          </p:nvPr>
        </p:nvPicPr>
        <p:blipFill>
          <a:blip r:embed="rId2" cstate="print"/>
          <a:srcRect/>
          <a:stretch>
            <a:fillRect/>
          </a:stretch>
        </p:blipFill>
        <p:spPr>
          <a:xfrm>
            <a:off x="5076825" y="1989138"/>
            <a:ext cx="3465513" cy="3209925"/>
          </a:xfrm>
        </p:spPr>
      </p:pic>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Rectangle 2"/>
          <p:cNvSpPr>
            <a:spLocks noGrp="1" noChangeArrowheads="1"/>
          </p:cNvSpPr>
          <p:nvPr>
            <p:ph type="title"/>
          </p:nvPr>
        </p:nvSpPr>
        <p:spPr/>
        <p:txBody>
          <a:bodyPr/>
          <a:lstStyle/>
          <a:p>
            <a:r>
              <a:rPr lang="en-GB"/>
              <a:t>Determinant of Language</a:t>
            </a:r>
          </a:p>
        </p:txBody>
      </p:sp>
      <p:sp>
        <p:nvSpPr>
          <p:cNvPr id="73731" name="Rectangle 3"/>
          <p:cNvSpPr>
            <a:spLocks noGrp="1" noChangeArrowheads="1"/>
          </p:cNvSpPr>
          <p:nvPr>
            <p:ph type="body" idx="1"/>
          </p:nvPr>
        </p:nvSpPr>
        <p:spPr>
          <a:xfrm>
            <a:off x="990600" y="1828800"/>
            <a:ext cx="7772400" cy="4408488"/>
          </a:xfrm>
        </p:spPr>
        <p:txBody>
          <a:bodyPr/>
          <a:lstStyle/>
          <a:p>
            <a:pPr>
              <a:lnSpc>
                <a:spcPct val="90000"/>
              </a:lnSpc>
              <a:buFont typeface="Monotype Sorts" pitchFamily="2" charset="2"/>
              <a:buNone/>
            </a:pPr>
            <a:r>
              <a:rPr lang="en-GB" sz="2800" b="1"/>
              <a:t>Language acquisition is determined by the </a:t>
            </a:r>
          </a:p>
          <a:p>
            <a:pPr>
              <a:lnSpc>
                <a:spcPct val="90000"/>
              </a:lnSpc>
              <a:buFont typeface="Monotype Sorts" pitchFamily="2" charset="2"/>
              <a:buNone/>
            </a:pPr>
            <a:r>
              <a:rPr lang="en-GB" sz="2800" b="1"/>
              <a:t>complex interaction of biological, cognitive and </a:t>
            </a:r>
          </a:p>
          <a:p>
            <a:pPr>
              <a:lnSpc>
                <a:spcPct val="90000"/>
              </a:lnSpc>
              <a:buFont typeface="Monotype Sorts" pitchFamily="2" charset="2"/>
              <a:buNone/>
            </a:pPr>
            <a:r>
              <a:rPr lang="en-GB" sz="2800" b="1"/>
              <a:t>social aspects of maturation (</a:t>
            </a:r>
            <a:r>
              <a:rPr lang="en-GB" sz="2800" b="1" i="1"/>
              <a:t>Slobin)</a:t>
            </a:r>
          </a:p>
          <a:p>
            <a:pPr>
              <a:lnSpc>
                <a:spcPct val="90000"/>
              </a:lnSpc>
              <a:buFont typeface="Monotype Sorts" pitchFamily="2" charset="2"/>
              <a:buNone/>
            </a:pPr>
            <a:endParaRPr lang="en-GB" sz="2400"/>
          </a:p>
          <a:p>
            <a:pPr>
              <a:lnSpc>
                <a:spcPct val="90000"/>
              </a:lnSpc>
            </a:pPr>
            <a:r>
              <a:rPr lang="en-GB" sz="2400"/>
              <a:t>Children construct language making use of innate-language specific capacities and other conceptual developments that interact with specific experiences in the physical and social environment.</a:t>
            </a:r>
          </a:p>
          <a:p>
            <a:pPr>
              <a:lnSpc>
                <a:spcPct val="90000"/>
              </a:lnSpc>
              <a:buFont typeface="Monotype Sorts" pitchFamily="2" charset="2"/>
              <a:buNone/>
            </a:pPr>
            <a:endParaRPr lang="en-GB" sz="2400"/>
          </a:p>
          <a:p>
            <a:pPr>
              <a:lnSpc>
                <a:spcPct val="90000"/>
              </a:lnSpc>
            </a:pPr>
            <a:r>
              <a:rPr lang="en-GB" sz="2400"/>
              <a:t>When there is disruption to one of these parts language development is affected.</a:t>
            </a:r>
            <a:r>
              <a:rPr lang="en-GB" sz="2800"/>
              <a:t> </a:t>
            </a:r>
          </a:p>
          <a:p>
            <a:pPr>
              <a:lnSpc>
                <a:spcPct val="90000"/>
              </a:lnSpc>
            </a:pPr>
            <a:endParaRPr lang="en-GB" sz="2800"/>
          </a:p>
        </p:txBody>
      </p:sp>
    </p:spTree>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Rectangle 2"/>
          <p:cNvSpPr>
            <a:spLocks noGrp="1" noChangeArrowheads="1"/>
          </p:cNvSpPr>
          <p:nvPr>
            <p:ph type="title"/>
          </p:nvPr>
        </p:nvSpPr>
        <p:spPr/>
        <p:txBody>
          <a:bodyPr/>
          <a:lstStyle/>
          <a:p>
            <a:r>
              <a:rPr lang="en-GB"/>
              <a:t>Language Acquisition </a:t>
            </a:r>
          </a:p>
        </p:txBody>
      </p:sp>
      <p:sp>
        <p:nvSpPr>
          <p:cNvPr id="75779" name="Rectangle 3"/>
          <p:cNvSpPr>
            <a:spLocks noGrp="1" noChangeArrowheads="1"/>
          </p:cNvSpPr>
          <p:nvPr>
            <p:ph type="body" idx="1"/>
          </p:nvPr>
        </p:nvSpPr>
        <p:spPr/>
        <p:txBody>
          <a:bodyPr/>
          <a:lstStyle/>
          <a:p>
            <a:pPr>
              <a:buFont typeface="Monotype Sorts" pitchFamily="2" charset="2"/>
              <a:buNone/>
            </a:pPr>
            <a:r>
              <a:rPr lang="en-GB" sz="2800" b="1"/>
              <a:t>Biological approach </a:t>
            </a:r>
            <a:r>
              <a:rPr lang="en-GB" sz="2800" b="1" i="1"/>
              <a:t>(Chomsky)</a:t>
            </a:r>
          </a:p>
          <a:p>
            <a:pPr>
              <a:buFont typeface="Monotype Sorts" pitchFamily="2" charset="2"/>
              <a:buNone/>
            </a:pPr>
            <a:r>
              <a:rPr lang="en-GB" sz="2800"/>
              <a:t>	All humans are predisposed to acquire language - L.A.D. which allows children to grasp rules of grammar and use them unintentionally.</a:t>
            </a:r>
          </a:p>
          <a:p>
            <a:pPr>
              <a:buFont typeface="Monotype Sorts" pitchFamily="2" charset="2"/>
              <a:buNone/>
            </a:pPr>
            <a:r>
              <a:rPr lang="en-GB" sz="2800"/>
              <a:t>	Once a child has mastered the basics, this allows for limitless combinations.</a:t>
            </a:r>
          </a:p>
          <a:p>
            <a:pPr>
              <a:buFont typeface="Monotype Sorts" pitchFamily="2" charset="2"/>
              <a:buNone/>
            </a:pPr>
            <a:r>
              <a:rPr lang="en-GB" sz="2800" b="1" i="1"/>
              <a:t>	Lenninberg</a:t>
            </a:r>
            <a:r>
              <a:rPr lang="en-GB" sz="2800" b="1"/>
              <a:t> </a:t>
            </a:r>
            <a:r>
              <a:rPr lang="en-GB" sz="2800"/>
              <a:t>believed in a “predisposition” to language with the brain sensitive to acquiring language in a defined period - the critical period from birth to the onset of puberty.</a:t>
            </a:r>
          </a:p>
        </p:txBody>
      </p:sp>
    </p:spTree>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Rectangle 2"/>
          <p:cNvSpPr>
            <a:spLocks noGrp="1" noChangeArrowheads="1"/>
          </p:cNvSpPr>
          <p:nvPr>
            <p:ph type="title"/>
          </p:nvPr>
        </p:nvSpPr>
        <p:spPr/>
        <p:txBody>
          <a:bodyPr/>
          <a:lstStyle/>
          <a:p>
            <a:r>
              <a:rPr lang="en-GB"/>
              <a:t>Language Acquisition</a:t>
            </a:r>
          </a:p>
        </p:txBody>
      </p:sp>
      <p:sp>
        <p:nvSpPr>
          <p:cNvPr id="74755" name="Rectangle 3"/>
          <p:cNvSpPr>
            <a:spLocks noGrp="1" noChangeArrowheads="1"/>
          </p:cNvSpPr>
          <p:nvPr>
            <p:ph type="body" idx="1"/>
          </p:nvPr>
        </p:nvSpPr>
        <p:spPr/>
        <p:txBody>
          <a:bodyPr/>
          <a:lstStyle/>
          <a:p>
            <a:pPr>
              <a:buFont typeface="Monotype Sorts" pitchFamily="2" charset="2"/>
              <a:buNone/>
            </a:pPr>
            <a:r>
              <a:rPr lang="en-GB" sz="2800" b="1"/>
              <a:t>Learning theory </a:t>
            </a:r>
            <a:r>
              <a:rPr lang="en-GB" sz="2800" b="1" i="1"/>
              <a:t>(Skinner)</a:t>
            </a:r>
            <a:endParaRPr lang="en-GB" sz="2800" i="1"/>
          </a:p>
          <a:p>
            <a:pPr>
              <a:buFont typeface="Monotype Sorts" pitchFamily="2" charset="2"/>
              <a:buNone/>
            </a:pPr>
            <a:r>
              <a:rPr lang="en-GB" sz="2800"/>
              <a:t>	Children learn to speak through observation, imitation and reinforcement, and are rewarded for producing sounds because they gain attention from their parents.</a:t>
            </a:r>
          </a:p>
          <a:p>
            <a:pPr>
              <a:buFont typeface="Monotype Sorts" pitchFamily="2" charset="2"/>
              <a:buNone/>
            </a:pPr>
            <a:r>
              <a:rPr lang="en-GB" sz="2800" b="1"/>
              <a:t>Observation &amp; Modelling (</a:t>
            </a:r>
            <a:r>
              <a:rPr lang="en-GB" sz="2800" b="1" i="1"/>
              <a:t>Bandura)</a:t>
            </a:r>
          </a:p>
          <a:p>
            <a:pPr>
              <a:buFont typeface="Monotype Sorts" pitchFamily="2" charset="2"/>
              <a:buNone/>
            </a:pPr>
            <a:r>
              <a:rPr lang="en-GB" sz="2800"/>
              <a:t>	Children “pick up” what they hear spoken around them and repeat it - accents confirm this. Can also be embarrassing. </a:t>
            </a:r>
            <a:endParaRPr lang="en-GB" sz="2000" i="1"/>
          </a:p>
        </p:txBody>
      </p:sp>
    </p:spTree>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2"/>
          <p:cNvSpPr>
            <a:spLocks noGrp="1" noChangeArrowheads="1"/>
          </p:cNvSpPr>
          <p:nvPr>
            <p:ph type="title"/>
          </p:nvPr>
        </p:nvSpPr>
        <p:spPr/>
        <p:txBody>
          <a:bodyPr/>
          <a:lstStyle/>
          <a:p>
            <a:r>
              <a:rPr lang="en-GB"/>
              <a:t>Summary</a:t>
            </a:r>
          </a:p>
        </p:txBody>
      </p:sp>
      <p:sp>
        <p:nvSpPr>
          <p:cNvPr id="61443" name="Rectangle 3"/>
          <p:cNvSpPr>
            <a:spLocks noGrp="1" noChangeArrowheads="1"/>
          </p:cNvSpPr>
          <p:nvPr>
            <p:ph type="body" idx="1"/>
          </p:nvPr>
        </p:nvSpPr>
        <p:spPr/>
        <p:txBody>
          <a:bodyPr/>
          <a:lstStyle/>
          <a:p>
            <a:r>
              <a:rPr lang="en-US" sz="2800"/>
              <a:t>Development is a life-long process.</a:t>
            </a:r>
          </a:p>
          <a:p>
            <a:r>
              <a:rPr lang="en-GB" sz="2800"/>
              <a:t>280 days-the ball of cells, fertilized from a single ovum grows and develops into a unique human being. </a:t>
            </a:r>
          </a:p>
          <a:p>
            <a:r>
              <a:rPr lang="en-GB" sz="2800"/>
              <a:t>Humans all share a biological pattern of conception, infancy and growth into adulthood. </a:t>
            </a:r>
          </a:p>
          <a:p>
            <a:r>
              <a:rPr lang="en-GB" sz="2800"/>
              <a:t>Series of periods of rapid growth, accompanied by disequilibrium, and periods of consolidation.</a:t>
            </a:r>
          </a:p>
          <a:p>
            <a:endParaRPr lang="en-GB" sz="2800"/>
          </a:p>
          <a:p>
            <a:endParaRPr lang="en-GB" sz="2800"/>
          </a:p>
        </p:txBody>
      </p:sp>
    </p:spTree>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lstStyle/>
          <a:p>
            <a:r>
              <a:rPr lang="en-US"/>
              <a:t>Summary</a:t>
            </a:r>
          </a:p>
        </p:txBody>
      </p:sp>
      <p:sp>
        <p:nvSpPr>
          <p:cNvPr id="19459" name="Rectangle 3"/>
          <p:cNvSpPr>
            <a:spLocks noGrp="1" noChangeArrowheads="1"/>
          </p:cNvSpPr>
          <p:nvPr>
            <p:ph type="body" idx="1"/>
          </p:nvPr>
        </p:nvSpPr>
        <p:spPr>
          <a:xfrm>
            <a:off x="990600" y="1600200"/>
            <a:ext cx="7772400" cy="4114800"/>
          </a:xfrm>
        </p:spPr>
        <p:txBody>
          <a:bodyPr/>
          <a:lstStyle/>
          <a:p>
            <a:r>
              <a:rPr lang="en-US" sz="2800"/>
              <a:t>Development occurs in different areas of our being.</a:t>
            </a:r>
          </a:p>
          <a:p>
            <a:r>
              <a:rPr lang="en-GB" sz="2800"/>
              <a:t>Development occurs in different domains - physical (biological), cognitive (intellectual and language), psychosocial (emotional &amp; spiritual).  </a:t>
            </a:r>
            <a:endParaRPr lang="en-US" sz="2800"/>
          </a:p>
          <a:p>
            <a:r>
              <a:rPr lang="en-US" sz="2800"/>
              <a:t>Development is a result of various forms of interaction between internal and external factors.</a:t>
            </a:r>
          </a:p>
        </p:txBody>
      </p:sp>
    </p:spTree>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2"/>
          <p:cNvSpPr>
            <a:spLocks noGrp="1" noChangeArrowheads="1"/>
          </p:cNvSpPr>
          <p:nvPr>
            <p:ph type="title"/>
          </p:nvPr>
        </p:nvSpPr>
        <p:spPr/>
        <p:txBody>
          <a:bodyPr/>
          <a:lstStyle/>
          <a:p>
            <a:r>
              <a:rPr lang="en-GB"/>
              <a:t>Finally</a:t>
            </a:r>
          </a:p>
        </p:txBody>
      </p:sp>
      <p:sp>
        <p:nvSpPr>
          <p:cNvPr id="62467" name="Rectangle 3"/>
          <p:cNvSpPr>
            <a:spLocks noGrp="1" noChangeArrowheads="1"/>
          </p:cNvSpPr>
          <p:nvPr>
            <p:ph type="body" idx="1"/>
          </p:nvPr>
        </p:nvSpPr>
        <p:spPr/>
        <p:txBody>
          <a:bodyPr/>
          <a:lstStyle/>
          <a:p>
            <a:pPr>
              <a:buFont typeface="Monotype Sorts" pitchFamily="2" charset="2"/>
              <a:buNone/>
            </a:pPr>
            <a:r>
              <a:rPr lang="en-GB"/>
              <a:t>  “In the midst of all the ‘crises’ &amp; ‘transitions’ &amp; ‘vulnerabilities’, development has a joyous quality. When a child masters a new skill, she is not just pleased-she is delighted &amp; will repeat that new skill at length, quite obviously getting vast satisfaction from it…the same joyous quality can be part of family development as well” (Bee &amp; Boyd, 2004:470) </a:t>
            </a:r>
          </a:p>
          <a:p>
            <a:endParaRPr lang="en-GB"/>
          </a:p>
        </p:txBody>
      </p:sp>
    </p:spTree>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3490" name="Picture 2" descr="toddler_learning_to_walk_BRAND-PHO"/>
          <p:cNvPicPr>
            <a:picLocks noChangeAspect="1" noChangeArrowheads="1"/>
          </p:cNvPicPr>
          <p:nvPr/>
        </p:nvPicPr>
        <p:blipFill>
          <a:blip r:embed="rId2" cstate="print"/>
          <a:srcRect/>
          <a:stretch>
            <a:fillRect/>
          </a:stretch>
        </p:blipFill>
        <p:spPr bwMode="auto">
          <a:xfrm>
            <a:off x="2195513" y="1628775"/>
            <a:ext cx="5545137" cy="4805363"/>
          </a:xfrm>
          <a:prstGeom prst="rect">
            <a:avLst/>
          </a:prstGeom>
          <a:noFill/>
        </p:spPr>
      </p:pic>
    </p:spTree>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2"/>
          <p:cNvSpPr>
            <a:spLocks noGrp="1" noChangeArrowheads="1"/>
          </p:cNvSpPr>
          <p:nvPr>
            <p:ph type="title"/>
          </p:nvPr>
        </p:nvSpPr>
        <p:spPr/>
        <p:txBody>
          <a:bodyPr/>
          <a:lstStyle/>
          <a:p>
            <a:r>
              <a:rPr lang="en-GB"/>
              <a:t>References</a:t>
            </a:r>
          </a:p>
        </p:txBody>
      </p:sp>
      <p:sp>
        <p:nvSpPr>
          <p:cNvPr id="60419" name="Rectangle 3"/>
          <p:cNvSpPr>
            <a:spLocks noGrp="1" noChangeArrowheads="1"/>
          </p:cNvSpPr>
          <p:nvPr>
            <p:ph type="body" idx="1"/>
          </p:nvPr>
        </p:nvSpPr>
        <p:spPr>
          <a:xfrm>
            <a:off x="990600" y="1628800"/>
            <a:ext cx="7772400" cy="4314800"/>
          </a:xfrm>
        </p:spPr>
        <p:txBody>
          <a:bodyPr/>
          <a:lstStyle/>
          <a:p>
            <a:pPr>
              <a:lnSpc>
                <a:spcPct val="80000"/>
              </a:lnSpc>
            </a:pPr>
            <a:r>
              <a:rPr lang="en-GB" sz="1800" dirty="0" err="1"/>
              <a:t>Baltes</a:t>
            </a:r>
            <a:r>
              <a:rPr lang="en-GB" sz="1800" dirty="0"/>
              <a:t>, P. B. (1987). Theoretical propositions of life-span developmental psychology: On the dynamics between growth and</a:t>
            </a:r>
          </a:p>
          <a:p>
            <a:pPr>
              <a:lnSpc>
                <a:spcPct val="80000"/>
              </a:lnSpc>
              <a:buFont typeface="Monotype Sorts" pitchFamily="2" charset="2"/>
              <a:buNone/>
            </a:pPr>
            <a:r>
              <a:rPr lang="en-GB" sz="1800" dirty="0"/>
              <a:t>      decline. </a:t>
            </a:r>
            <a:r>
              <a:rPr lang="en-GB" sz="1800" i="1" dirty="0"/>
              <a:t>Developmental Psychology</a:t>
            </a:r>
            <a:r>
              <a:rPr lang="en-GB" sz="1800" dirty="0"/>
              <a:t>, </a:t>
            </a:r>
            <a:r>
              <a:rPr lang="en-GB" sz="1800" i="1" dirty="0"/>
              <a:t>23</a:t>
            </a:r>
            <a:r>
              <a:rPr lang="en-GB" sz="1800" dirty="0"/>
              <a:t>, 611–626.</a:t>
            </a:r>
          </a:p>
          <a:p>
            <a:pPr>
              <a:lnSpc>
                <a:spcPct val="80000"/>
              </a:lnSpc>
            </a:pPr>
            <a:r>
              <a:rPr lang="en-GB" sz="1800" dirty="0"/>
              <a:t>Bee, H. &amp; Boyd, D. (2004) </a:t>
            </a:r>
            <a:r>
              <a:rPr lang="en-GB" sz="1800" i="1" dirty="0"/>
              <a:t>The Developing Child, </a:t>
            </a:r>
            <a:r>
              <a:rPr lang="en-GB" sz="1800" dirty="0"/>
              <a:t>(10</a:t>
            </a:r>
            <a:r>
              <a:rPr lang="en-GB" sz="1800" baseline="30000" dirty="0"/>
              <a:t>th</a:t>
            </a:r>
            <a:r>
              <a:rPr lang="en-GB" sz="1800" dirty="0"/>
              <a:t> Ed) Boston, Pearson</a:t>
            </a:r>
          </a:p>
          <a:p>
            <a:pPr>
              <a:lnSpc>
                <a:spcPct val="80000"/>
              </a:lnSpc>
            </a:pPr>
            <a:r>
              <a:rPr lang="en-GB" sz="1800" dirty="0"/>
              <a:t>Berk, L. E., (2009) </a:t>
            </a:r>
            <a:r>
              <a:rPr lang="en-GB" sz="1800" i="1" dirty="0"/>
              <a:t>Child Development,</a:t>
            </a:r>
            <a:r>
              <a:rPr lang="en-GB" sz="1800" dirty="0"/>
              <a:t> 8</a:t>
            </a:r>
            <a:r>
              <a:rPr lang="en-GB" sz="1800" baseline="30000" dirty="0"/>
              <a:t>Th</a:t>
            </a:r>
            <a:r>
              <a:rPr lang="en-GB" sz="1800" dirty="0"/>
              <a:t> Edition, Boston, Pearson</a:t>
            </a:r>
          </a:p>
          <a:p>
            <a:pPr>
              <a:lnSpc>
                <a:spcPct val="80000"/>
              </a:lnSpc>
            </a:pPr>
            <a:r>
              <a:rPr lang="en-GB" sz="1800" dirty="0" err="1"/>
              <a:t>Bronfenbrenner</a:t>
            </a:r>
            <a:r>
              <a:rPr lang="en-GB" sz="1800" dirty="0"/>
              <a:t> U (1979) The ecology of human development. Cambridge MA. Harvard University press. </a:t>
            </a:r>
            <a:endParaRPr lang="en-GB" sz="1800" dirty="0" smtClean="0"/>
          </a:p>
          <a:p>
            <a:pPr>
              <a:lnSpc>
                <a:spcPct val="80000"/>
              </a:lnSpc>
            </a:pPr>
            <a:r>
              <a:rPr lang="en-GB" sz="1800" dirty="0" err="1" smtClean="0">
                <a:solidFill>
                  <a:srgbClr val="000000"/>
                </a:solidFill>
              </a:rPr>
              <a:t>Bronfenbrenner</a:t>
            </a:r>
            <a:r>
              <a:rPr lang="en-GB" sz="1800" dirty="0" smtClean="0">
                <a:solidFill>
                  <a:srgbClr val="000000"/>
                </a:solidFill>
              </a:rPr>
              <a:t>, 1995, The </a:t>
            </a:r>
            <a:r>
              <a:rPr lang="en-GB" sz="1800" dirty="0" err="1" smtClean="0">
                <a:solidFill>
                  <a:srgbClr val="000000"/>
                </a:solidFill>
              </a:rPr>
              <a:t>Bioecological</a:t>
            </a:r>
            <a:r>
              <a:rPr lang="en-GB" sz="1800" dirty="0" smtClean="0">
                <a:solidFill>
                  <a:srgbClr val="000000"/>
                </a:solidFill>
              </a:rPr>
              <a:t> Model from a Life Course Perspective, in Moen, P. </a:t>
            </a:r>
            <a:r>
              <a:rPr lang="en-GB" sz="1800" i="1" dirty="0" smtClean="0">
                <a:solidFill>
                  <a:srgbClr val="000000"/>
                </a:solidFill>
              </a:rPr>
              <a:t>et al</a:t>
            </a:r>
            <a:r>
              <a:rPr lang="en-GB" sz="1800" dirty="0" smtClean="0">
                <a:solidFill>
                  <a:srgbClr val="000000"/>
                </a:solidFill>
              </a:rPr>
              <a:t>. (</a:t>
            </a:r>
            <a:r>
              <a:rPr lang="en-GB" sz="1800" dirty="0" err="1" smtClean="0">
                <a:solidFill>
                  <a:srgbClr val="000000"/>
                </a:solidFill>
              </a:rPr>
              <a:t>eds</a:t>
            </a:r>
            <a:r>
              <a:rPr lang="en-GB" sz="1800" dirty="0" smtClean="0">
                <a:solidFill>
                  <a:srgbClr val="000000"/>
                </a:solidFill>
              </a:rPr>
              <a:t>) </a:t>
            </a:r>
            <a:r>
              <a:rPr lang="en-GB" sz="1800" i="1" dirty="0" smtClean="0">
                <a:solidFill>
                  <a:srgbClr val="000000"/>
                </a:solidFill>
              </a:rPr>
              <a:t>Examining Lives in Context</a:t>
            </a:r>
            <a:r>
              <a:rPr lang="en-GB" sz="1800" dirty="0" smtClean="0">
                <a:solidFill>
                  <a:srgbClr val="000000"/>
                </a:solidFill>
              </a:rPr>
              <a:t>, American Psychological Association, Washington, DC, Copyright 1995. Reprinted with permission</a:t>
            </a:r>
            <a:endParaRPr lang="en-GB" sz="1800" dirty="0"/>
          </a:p>
          <a:p>
            <a:pPr>
              <a:lnSpc>
                <a:spcPct val="80000"/>
              </a:lnSpc>
            </a:pPr>
            <a:r>
              <a:rPr lang="en-GB" sz="1800" dirty="0" err="1"/>
              <a:t>Bronfenbrenner</a:t>
            </a:r>
            <a:r>
              <a:rPr lang="en-GB" sz="1800" dirty="0"/>
              <a:t> U (1998) The ecology of developmental processes, in Daman W &amp; Lerner RM (1998) Handbook of child psychology. New York Wiley. </a:t>
            </a:r>
            <a:endParaRPr lang="en-GB" sz="1800" dirty="0" smtClean="0"/>
          </a:p>
          <a:p>
            <a:pPr>
              <a:lnSpc>
                <a:spcPct val="80000"/>
              </a:lnSpc>
            </a:pPr>
            <a:r>
              <a:rPr lang="en-GB" sz="1800" dirty="0" smtClean="0"/>
              <a:t>Doherty, J. and Hughes, M. (2009) </a:t>
            </a:r>
            <a:r>
              <a:rPr lang="en-GB" sz="1800" i="1" dirty="0" smtClean="0"/>
              <a:t>Child Development Theory and Practice 0-11 </a:t>
            </a:r>
            <a:r>
              <a:rPr lang="en-GB" sz="1800" dirty="0" smtClean="0"/>
              <a:t>Pearson Education: Harlow</a:t>
            </a:r>
          </a:p>
          <a:p>
            <a:pPr>
              <a:lnSpc>
                <a:spcPct val="80000"/>
              </a:lnSpc>
            </a:pPr>
            <a:r>
              <a:rPr lang="en-GB" sz="1800" dirty="0" smtClean="0"/>
              <a:t>Gesell A. information available at the Gesell institute http://www.uwsp.edu/hphd/sites/Gesell/gesell.shtm accessed 05/01/07</a:t>
            </a:r>
          </a:p>
          <a:p>
            <a:pPr>
              <a:lnSpc>
                <a:spcPct val="80000"/>
              </a:lnSpc>
            </a:pPr>
            <a:endParaRPr lang="en-GB" sz="1800" dirty="0"/>
          </a:p>
          <a:p>
            <a:pPr>
              <a:lnSpc>
                <a:spcPct val="80000"/>
              </a:lnSpc>
            </a:pPr>
            <a:endParaRPr lang="en-GB" sz="1800" dirty="0"/>
          </a:p>
        </p:txBody>
      </p:sp>
    </p:spTree>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Rectangle 2"/>
          <p:cNvSpPr>
            <a:spLocks noGrp="1" noChangeArrowheads="1"/>
          </p:cNvSpPr>
          <p:nvPr>
            <p:ph type="title"/>
          </p:nvPr>
        </p:nvSpPr>
        <p:spPr/>
        <p:txBody>
          <a:bodyPr/>
          <a:lstStyle/>
          <a:p>
            <a:r>
              <a:rPr lang="en-GB" dirty="0" smtClean="0"/>
              <a:t>References</a:t>
            </a:r>
            <a:endParaRPr lang="en-GB" dirty="0"/>
          </a:p>
        </p:txBody>
      </p:sp>
      <p:sp>
        <p:nvSpPr>
          <p:cNvPr id="78851" name="Rectangle 3"/>
          <p:cNvSpPr>
            <a:spLocks noGrp="1" noChangeArrowheads="1"/>
          </p:cNvSpPr>
          <p:nvPr>
            <p:ph type="body" idx="1"/>
          </p:nvPr>
        </p:nvSpPr>
        <p:spPr>
          <a:xfrm>
            <a:off x="990600" y="1700808"/>
            <a:ext cx="7772400" cy="4608512"/>
          </a:xfrm>
        </p:spPr>
        <p:txBody>
          <a:bodyPr/>
          <a:lstStyle/>
          <a:p>
            <a:pPr>
              <a:lnSpc>
                <a:spcPct val="90000"/>
              </a:lnSpc>
            </a:pPr>
            <a:r>
              <a:rPr lang="en-GB" sz="2000" dirty="0" err="1" smtClean="0"/>
              <a:t>MacGregor</a:t>
            </a:r>
            <a:r>
              <a:rPr lang="en-GB" sz="2000" dirty="0" smtClean="0"/>
              <a:t>, Janet (2000) Introduction to the anatomy and physiology of children. London. </a:t>
            </a:r>
            <a:r>
              <a:rPr lang="en-GB" sz="2000" dirty="0" err="1" smtClean="0"/>
              <a:t>Routledge</a:t>
            </a:r>
            <a:r>
              <a:rPr lang="en-GB" sz="2000" dirty="0" smtClean="0"/>
              <a:t>.</a:t>
            </a:r>
          </a:p>
          <a:p>
            <a:pPr>
              <a:lnSpc>
                <a:spcPct val="90000"/>
              </a:lnSpc>
            </a:pPr>
            <a:r>
              <a:rPr lang="en-GB" sz="2000" dirty="0" smtClean="0"/>
              <a:t>On-line </a:t>
            </a:r>
            <a:r>
              <a:rPr lang="en-GB" sz="2000" dirty="0"/>
              <a:t>medical dictionary (1997-2004) Available </a:t>
            </a:r>
            <a:r>
              <a:rPr lang="en-GB" sz="2000" dirty="0" err="1"/>
              <a:t>from:http</a:t>
            </a:r>
            <a:r>
              <a:rPr lang="en-GB" sz="2000" dirty="0"/>
              <a:t>://</a:t>
            </a:r>
            <a:r>
              <a:rPr lang="en-GB" sz="2000" dirty="0" err="1"/>
              <a:t>cancerweb.ncl.ac.uk</a:t>
            </a:r>
            <a:r>
              <a:rPr lang="en-GB" sz="2000" dirty="0"/>
              <a:t>/</a:t>
            </a:r>
            <a:r>
              <a:rPr lang="en-GB" sz="2000" dirty="0" err="1"/>
              <a:t>cgi</a:t>
            </a:r>
            <a:r>
              <a:rPr lang="en-GB" sz="2000" dirty="0"/>
              <a:t>-bin/</a:t>
            </a:r>
            <a:r>
              <a:rPr lang="en-GB" sz="2000" dirty="0" err="1"/>
              <a:t>omd?action</a:t>
            </a:r>
            <a:r>
              <a:rPr lang="en-GB" sz="2000" dirty="0"/>
              <a:t>=</a:t>
            </a:r>
            <a:r>
              <a:rPr lang="en-GB" sz="2000" dirty="0" err="1"/>
              <a:t>Home&amp;query</a:t>
            </a:r>
            <a:r>
              <a:rPr lang="en-GB" sz="2000" dirty="0"/>
              <a:t>= </a:t>
            </a:r>
            <a:r>
              <a:rPr lang="en-GB" sz="2000" i="1" dirty="0"/>
              <a:t>[accessed 12/10/04]</a:t>
            </a:r>
            <a:endParaRPr lang="en-GB" sz="2000" dirty="0"/>
          </a:p>
          <a:p>
            <a:pPr>
              <a:lnSpc>
                <a:spcPct val="90000"/>
              </a:lnSpc>
            </a:pPr>
            <a:r>
              <a:rPr lang="en-GB" sz="2000" dirty="0"/>
              <a:t>Pound, L (2008)</a:t>
            </a:r>
            <a:r>
              <a:rPr lang="en-GB" sz="2000" i="1" dirty="0"/>
              <a:t> How Children Learn: Book 2,</a:t>
            </a:r>
            <a:r>
              <a:rPr lang="en-GB" sz="2000" dirty="0"/>
              <a:t> </a:t>
            </a:r>
            <a:r>
              <a:rPr lang="en-GB" sz="2000" dirty="0" err="1"/>
              <a:t>London:Step</a:t>
            </a:r>
            <a:r>
              <a:rPr lang="en-GB" sz="2000" dirty="0"/>
              <a:t> Forward Publishing</a:t>
            </a:r>
          </a:p>
          <a:p>
            <a:pPr>
              <a:lnSpc>
                <a:spcPct val="90000"/>
              </a:lnSpc>
            </a:pPr>
            <a:r>
              <a:rPr lang="en-GB" sz="2000" dirty="0"/>
              <a:t>Seifert, K. L., </a:t>
            </a:r>
            <a:r>
              <a:rPr lang="en-GB" sz="2000" dirty="0" err="1"/>
              <a:t>Hoffnung</a:t>
            </a:r>
            <a:r>
              <a:rPr lang="en-GB" sz="2000" dirty="0"/>
              <a:t>, R.J., &amp; </a:t>
            </a:r>
            <a:r>
              <a:rPr lang="en-GB" sz="2000" dirty="0" err="1"/>
              <a:t>Hoffnung</a:t>
            </a:r>
            <a:r>
              <a:rPr lang="en-GB" sz="2000" dirty="0"/>
              <a:t>, M. (2000) </a:t>
            </a:r>
            <a:r>
              <a:rPr lang="en-GB" sz="2000" i="1" dirty="0"/>
              <a:t>Lifespan Development, Boston, Houghton Mifflin </a:t>
            </a:r>
            <a:r>
              <a:rPr lang="en-GB" sz="2000" i="1" dirty="0" smtClean="0"/>
              <a:t>Company</a:t>
            </a:r>
          </a:p>
          <a:p>
            <a:pPr>
              <a:lnSpc>
                <a:spcPct val="90000"/>
              </a:lnSpc>
            </a:pPr>
            <a:r>
              <a:rPr lang="en-GB" sz="2000" dirty="0" err="1" smtClean="0"/>
              <a:t>Sigleman</a:t>
            </a:r>
            <a:r>
              <a:rPr lang="en-GB" sz="2000" dirty="0" smtClean="0"/>
              <a:t>, C.K. (1999) </a:t>
            </a:r>
            <a:r>
              <a:rPr lang="en-GB" sz="2000" i="1" dirty="0" smtClean="0"/>
              <a:t>Development Psychology, </a:t>
            </a:r>
            <a:r>
              <a:rPr lang="en-GB" sz="2000" dirty="0" err="1" smtClean="0"/>
              <a:t>Claifornia:Brooks</a:t>
            </a:r>
            <a:r>
              <a:rPr lang="en-GB" sz="2000" dirty="0" smtClean="0"/>
              <a:t>/Cole</a:t>
            </a:r>
          </a:p>
          <a:p>
            <a:pPr>
              <a:lnSpc>
                <a:spcPct val="90000"/>
              </a:lnSpc>
            </a:pPr>
            <a:r>
              <a:rPr lang="en-GB" sz="2000" dirty="0" smtClean="0"/>
              <a:t>Wong D (2003) Edition7th. Wong's nursing care of infants and children / senior consultant, Donna L. Wong / primary author, Marilyn J. </a:t>
            </a:r>
            <a:r>
              <a:rPr lang="en-GB" sz="2000" dirty="0" err="1" smtClean="0"/>
              <a:t>Hockenberry</a:t>
            </a:r>
            <a:r>
              <a:rPr lang="en-GB" sz="2000" dirty="0" smtClean="0"/>
              <a:t> / senior editors, David Wilson, Marilyn L. </a:t>
            </a:r>
            <a:r>
              <a:rPr lang="en-GB" sz="2000" dirty="0" err="1" smtClean="0"/>
              <a:t>Winkelstein</a:t>
            </a:r>
            <a:r>
              <a:rPr lang="en-GB" sz="2000" dirty="0" smtClean="0"/>
              <a:t>, Nancy E. Kline London; Mosby.</a:t>
            </a:r>
          </a:p>
          <a:p>
            <a:pPr>
              <a:lnSpc>
                <a:spcPct val="90000"/>
              </a:lnSpc>
            </a:pPr>
            <a:endParaRPr lang="en-GB" sz="2000" i="1" dirty="0" smtClean="0"/>
          </a:p>
          <a:p>
            <a:pPr>
              <a:lnSpc>
                <a:spcPct val="90000"/>
              </a:lnSpc>
            </a:pPr>
            <a:endParaRPr lang="en-GB" sz="2000" dirty="0"/>
          </a:p>
        </p:txBody>
      </p:sp>
    </p:spTree>
  </p:cSld>
  <p:clrMapOvr>
    <a:masterClrMapping/>
  </p:clrMapOvr>
  <p:timing>
    <p:tnLst>
      <p:par>
        <p:cTn id="1" dur="indefinite" restart="never" nodeType="tmRoot"/>
      </p:par>
    </p:tnLst>
  </p:timing>
</p:sld>
</file>

<file path=ppt/tags/tag1.xml><?xml version="1.0" encoding="utf-8"?>
<p:tagLst xmlns:a="http://schemas.openxmlformats.org/drawingml/2006/main" xmlns:r="http://schemas.openxmlformats.org/officeDocument/2006/relationships" xmlns:p="http://schemas.openxmlformats.org/presentationml/2006/main">
  <p:tag name="POINTS" val="0"/>
  <p:tag name="TIME" val="15"/>
  <p:tag name="QUESTION" val="1"/>
</p:tagLst>
</file>

<file path=ppt/tags/tag2.xml><?xml version="1.0" encoding="utf-8"?>
<p:tagLst xmlns:a="http://schemas.openxmlformats.org/drawingml/2006/main" xmlns:r="http://schemas.openxmlformats.org/officeDocument/2006/relationships" xmlns:p="http://schemas.openxmlformats.org/presentationml/2006/main">
  <p:tag name="POINTS" val="0"/>
  <p:tag name="TIME" val="15"/>
  <p:tag name="QUESTION" val="1"/>
</p:tagLst>
</file>

<file path=ppt/tags/tag3.xml><?xml version="1.0" encoding="utf-8"?>
<p:tagLst xmlns:a="http://schemas.openxmlformats.org/drawingml/2006/main" xmlns:r="http://schemas.openxmlformats.org/officeDocument/2006/relationships" xmlns:p="http://schemas.openxmlformats.org/presentationml/2006/main">
  <p:tag name="POINTS" val="0"/>
  <p:tag name="TIME" val="15"/>
  <p:tag name="QUESTION" val="1"/>
</p:tagLst>
</file>

<file path=ppt/tags/tag4.xml><?xml version="1.0" encoding="utf-8"?>
<p:tagLst xmlns:a="http://schemas.openxmlformats.org/drawingml/2006/main" xmlns:r="http://schemas.openxmlformats.org/officeDocument/2006/relationships" xmlns:p="http://schemas.openxmlformats.org/presentationml/2006/main">
  <p:tag name="POINTS" val="0"/>
  <p:tag name="TIME" val="15"/>
  <p:tag name="QUESTION" val="1"/>
</p:tagLst>
</file>

<file path=ppt/theme/theme1.xml><?xml version="1.0" encoding="utf-8"?>
<a:theme xmlns:a="http://schemas.openxmlformats.org/drawingml/2006/main" name="Notebook">
  <a:themeElements>
    <a:clrScheme name="Notebook 1">
      <a:dk1>
        <a:srgbClr val="402000"/>
      </a:dk1>
      <a:lt1>
        <a:srgbClr val="FBFAE2"/>
      </a:lt1>
      <a:dk2>
        <a:srgbClr val="996633"/>
      </a:dk2>
      <a:lt2>
        <a:srgbClr val="A08366"/>
      </a:lt2>
      <a:accent1>
        <a:srgbClr val="CE9964"/>
      </a:accent1>
      <a:accent2>
        <a:srgbClr val="CD3333"/>
      </a:accent2>
      <a:accent3>
        <a:srgbClr val="FDFCEE"/>
      </a:accent3>
      <a:accent4>
        <a:srgbClr val="351A00"/>
      </a:accent4>
      <a:accent5>
        <a:srgbClr val="E3CAB8"/>
      </a:accent5>
      <a:accent6>
        <a:srgbClr val="BA2D2D"/>
      </a:accent6>
      <a:hlink>
        <a:srgbClr val="9A7F32"/>
      </a:hlink>
      <a:folHlink>
        <a:srgbClr val="ECA07A"/>
      </a:folHlink>
    </a:clrScheme>
    <a:fontScheme name="Notebook">
      <a:majorFont>
        <a:latin typeface="Times New Roman"/>
        <a:ea typeface=""/>
        <a:cs typeface=""/>
      </a:majorFont>
      <a:minorFont>
        <a:latin typeface="Times New Roman"/>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4000" b="1" i="0" u="none" strike="noStrike" cap="none" normalizeH="0" baseline="0" smtClean="0">
            <a:ln>
              <a:noFill/>
            </a:ln>
            <a:solidFill>
              <a:schemeClr val="tx1"/>
            </a:solidFill>
            <a:effectLst/>
            <a:latin typeface="Times New Roman" pitchFamily="18"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4000" b="1" i="0" u="none" strike="noStrike" cap="none" normalizeH="0" baseline="0" smtClean="0">
            <a:ln>
              <a:noFill/>
            </a:ln>
            <a:solidFill>
              <a:schemeClr val="tx1"/>
            </a:solidFill>
            <a:effectLst/>
            <a:latin typeface="Times New Roman" pitchFamily="18" charset="0"/>
          </a:defRPr>
        </a:defPPr>
      </a:lstStyle>
    </a:lnDef>
  </a:objectDefaults>
  <a:extraClrSchemeLst>
    <a:extraClrScheme>
      <a:clrScheme name="Notebook 1">
        <a:dk1>
          <a:srgbClr val="402000"/>
        </a:dk1>
        <a:lt1>
          <a:srgbClr val="FBFAE2"/>
        </a:lt1>
        <a:dk2>
          <a:srgbClr val="996633"/>
        </a:dk2>
        <a:lt2>
          <a:srgbClr val="A08366"/>
        </a:lt2>
        <a:accent1>
          <a:srgbClr val="CE9964"/>
        </a:accent1>
        <a:accent2>
          <a:srgbClr val="CD3333"/>
        </a:accent2>
        <a:accent3>
          <a:srgbClr val="FDFCEE"/>
        </a:accent3>
        <a:accent4>
          <a:srgbClr val="351A00"/>
        </a:accent4>
        <a:accent5>
          <a:srgbClr val="E3CAB8"/>
        </a:accent5>
        <a:accent6>
          <a:srgbClr val="BA2D2D"/>
        </a:accent6>
        <a:hlink>
          <a:srgbClr val="9A7F32"/>
        </a:hlink>
        <a:folHlink>
          <a:srgbClr val="ECA07A"/>
        </a:folHlink>
      </a:clrScheme>
      <a:clrMap bg1="lt1" tx1="dk1" bg2="lt2" tx2="dk2" accent1="accent1" accent2="accent2" accent3="accent3" accent4="accent4" accent5="accent5" accent6="accent6" hlink="hlink" folHlink="folHlink"/>
    </a:extraClrScheme>
    <a:extraClrScheme>
      <a:clrScheme name="Notebook 2">
        <a:dk1>
          <a:srgbClr val="402000"/>
        </a:dk1>
        <a:lt1>
          <a:srgbClr val="FFFFFF"/>
        </a:lt1>
        <a:dk2>
          <a:srgbClr val="996633"/>
        </a:dk2>
        <a:lt2>
          <a:srgbClr val="A08366"/>
        </a:lt2>
        <a:accent1>
          <a:srgbClr val="CE9964"/>
        </a:accent1>
        <a:accent2>
          <a:srgbClr val="CD3333"/>
        </a:accent2>
        <a:accent3>
          <a:srgbClr val="FFFFFF"/>
        </a:accent3>
        <a:accent4>
          <a:srgbClr val="351A00"/>
        </a:accent4>
        <a:accent5>
          <a:srgbClr val="E3CAB8"/>
        </a:accent5>
        <a:accent6>
          <a:srgbClr val="BA2D2D"/>
        </a:accent6>
        <a:hlink>
          <a:srgbClr val="9A7F32"/>
        </a:hlink>
        <a:folHlink>
          <a:srgbClr val="ECA07A"/>
        </a:folHlink>
      </a:clrScheme>
      <a:clrMap bg1="lt1" tx1="dk1" bg2="lt2" tx2="dk2" accent1="accent1" accent2="accent2" accent3="accent3" accent4="accent4" accent5="accent5" accent6="accent6" hlink="hlink" folHlink="folHlink"/>
    </a:extraClrScheme>
    <a:extraClrScheme>
      <a:clrScheme name="Notebook 3">
        <a:dk1>
          <a:srgbClr val="000000"/>
        </a:dk1>
        <a:lt1>
          <a:srgbClr val="FFFFFF"/>
        </a:lt1>
        <a:dk2>
          <a:srgbClr val="000000"/>
        </a:dk2>
        <a:lt2>
          <a:srgbClr val="393939"/>
        </a:lt2>
        <a:accent1>
          <a:srgbClr val="CBCBCB"/>
        </a:accent1>
        <a:accent2>
          <a:srgbClr val="868686"/>
        </a:accent2>
        <a:accent3>
          <a:srgbClr val="FFFFFF"/>
        </a:accent3>
        <a:accent4>
          <a:srgbClr val="000000"/>
        </a:accent4>
        <a:accent5>
          <a:srgbClr val="E2E2E2"/>
        </a:accent5>
        <a:accent6>
          <a:srgbClr val="797979"/>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Notebook 4">
        <a:dk1>
          <a:srgbClr val="1C1C1C"/>
        </a:dk1>
        <a:lt1>
          <a:srgbClr val="FFFFFF"/>
        </a:lt1>
        <a:dk2>
          <a:srgbClr val="000066"/>
        </a:dk2>
        <a:lt2>
          <a:srgbClr val="666699"/>
        </a:lt2>
        <a:accent1>
          <a:srgbClr val="FF5050"/>
        </a:accent1>
        <a:accent2>
          <a:srgbClr val="009999"/>
        </a:accent2>
        <a:accent3>
          <a:srgbClr val="FFFFFF"/>
        </a:accent3>
        <a:accent4>
          <a:srgbClr val="161616"/>
        </a:accent4>
        <a:accent5>
          <a:srgbClr val="FFB3B3"/>
        </a:accent5>
        <a:accent6>
          <a:srgbClr val="008A8A"/>
        </a:accent6>
        <a:hlink>
          <a:srgbClr val="3366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C:\Program Files\Microsoft Office\Templates\Presentation Designs\NOTEBOOK.POT</Template>
  <TotalTime>1053</TotalTime>
  <Words>2120</Words>
  <Application>Microsoft Office PowerPoint</Application>
  <PresentationFormat>On-screen Show (4:3)</PresentationFormat>
  <Paragraphs>220</Paragraphs>
  <Slides>34</Slides>
  <Notes>2</Notes>
  <HiddenSlides>0</HiddenSlides>
  <MMClips>0</MMClips>
  <ScaleCrop>false</ScaleCrop>
  <HeadingPairs>
    <vt:vector size="4" baseType="variant">
      <vt:variant>
        <vt:lpstr>Theme</vt:lpstr>
      </vt:variant>
      <vt:variant>
        <vt:i4>1</vt:i4>
      </vt:variant>
      <vt:variant>
        <vt:lpstr>Slide Titles</vt:lpstr>
      </vt:variant>
      <vt:variant>
        <vt:i4>34</vt:i4>
      </vt:variant>
    </vt:vector>
  </HeadingPairs>
  <TitlesOfParts>
    <vt:vector size="35" baseType="lpstr">
      <vt:lpstr>Notebook</vt:lpstr>
      <vt:lpstr>Theories of Development</vt:lpstr>
      <vt:lpstr>HUMAN DEVELOPMENT</vt:lpstr>
      <vt:lpstr>Theories of Development</vt:lpstr>
      <vt:lpstr>Arnold Gesell (1880-1961)</vt:lpstr>
      <vt:lpstr>INFLUENTIAL THEORISTS</vt:lpstr>
      <vt:lpstr>Slide 6</vt:lpstr>
      <vt:lpstr>Summary of Erikson’s psychosocial theory of development</vt:lpstr>
      <vt:lpstr>Jean Piaget</vt:lpstr>
      <vt:lpstr>Children learn from action and exploring their own environment</vt:lpstr>
      <vt:lpstr>Schemas</vt:lpstr>
      <vt:lpstr>What are Schemas?</vt:lpstr>
      <vt:lpstr>Piaget - Schemas</vt:lpstr>
      <vt:lpstr>The process by which children’s SCHEMAS form and change.</vt:lpstr>
      <vt:lpstr>The process by which children’s SCHEMAS form and change.</vt:lpstr>
      <vt:lpstr>Jean Piaget</vt:lpstr>
      <vt:lpstr>Piaget’s Stages of Cognitive Development</vt:lpstr>
      <vt:lpstr>Vygotsky’s Social Development Theory</vt:lpstr>
      <vt:lpstr>Zone of Proximal Development (ZPD)</vt:lpstr>
      <vt:lpstr>Bronfenbrenner (1998:996)</vt:lpstr>
      <vt:lpstr>Bronfenbrenner’s BioEcological Model  of Human Development</vt:lpstr>
      <vt:lpstr>Bronfenbrenner’s BioEcological Model  of Human Development</vt:lpstr>
      <vt:lpstr>Bronfenbrenner’s BioEcological Model  of Human Development </vt:lpstr>
      <vt:lpstr>Slide 23</vt:lpstr>
      <vt:lpstr>Bronfennbrenner’s Bioecological Model of Human Development  (Berk 2006)</vt:lpstr>
      <vt:lpstr>Children in the Context of Different Settings.</vt:lpstr>
      <vt:lpstr>Determinant of Language</vt:lpstr>
      <vt:lpstr>Language Acquisition </vt:lpstr>
      <vt:lpstr>Language Acquisition</vt:lpstr>
      <vt:lpstr>Summary</vt:lpstr>
      <vt:lpstr>Summary</vt:lpstr>
      <vt:lpstr>Finally</vt:lpstr>
      <vt:lpstr>Slide 32</vt:lpstr>
      <vt:lpstr>References</vt:lpstr>
      <vt:lpstr>References</vt:lpstr>
    </vt:vector>
  </TitlesOfParts>
  <Company>University of Glamorgan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HUMAN DEVELOPMENT</dc:title>
  <dc:creator>GT_Profile</dc:creator>
  <cp:lastModifiedBy>Karen</cp:lastModifiedBy>
  <cp:revision>35</cp:revision>
  <dcterms:created xsi:type="dcterms:W3CDTF">2003-09-01T13:31:32Z</dcterms:created>
  <dcterms:modified xsi:type="dcterms:W3CDTF">2015-02-07T06:52:49Z</dcterms:modified>
</cp:coreProperties>
</file>