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8" r:id="rId3"/>
    <p:sldId id="259" r:id="rId4"/>
    <p:sldId id="260" r:id="rId5"/>
    <p:sldId id="261" r:id="rId6"/>
    <p:sldId id="262" r:id="rId7"/>
    <p:sldId id="263" r:id="rId8"/>
    <p:sldId id="268" r:id="rId9"/>
    <p:sldId id="264" r:id="rId10"/>
    <p:sldId id="265" r:id="rId11"/>
    <p:sldId id="266" r:id="rId12"/>
    <p:sldId id="267"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5C2E7"/>
    <a:srgbClr val="E3EEF9"/>
    <a:srgbClr val="D6E6F6"/>
    <a:srgbClr val="A5CCE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22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F55194-4AB4-4D4A-B70A-E91455DF2FD6}"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B4C909-7D4A-4209-B2C8-95792DDCDAC7}" type="slidenum">
              <a:rPr lang="en-GB" smtClean="0"/>
              <a:t>‹#›</a:t>
            </a:fld>
            <a:endParaRPr lang="en-GB"/>
          </a:p>
        </p:txBody>
      </p:sp>
    </p:spTree>
    <p:extLst>
      <p:ext uri="{BB962C8B-B14F-4D97-AF65-F5344CB8AC3E}">
        <p14:creationId xmlns:p14="http://schemas.microsoft.com/office/powerpoint/2010/main" val="1435016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B4C909-7D4A-4209-B2C8-95792DDCDAC7}" type="slidenum">
              <a:rPr lang="en-GB" smtClean="0"/>
              <a:t>2</a:t>
            </a:fld>
            <a:endParaRPr lang="en-GB"/>
          </a:p>
        </p:txBody>
      </p:sp>
    </p:spTree>
    <p:extLst>
      <p:ext uri="{BB962C8B-B14F-4D97-AF65-F5344CB8AC3E}">
        <p14:creationId xmlns:p14="http://schemas.microsoft.com/office/powerpoint/2010/main" val="3460115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8C601-C939-E6EB-1A8B-E95763560CB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EA5A9AD-1E83-E23A-799B-58364ACC87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BE77CDF-3544-CFC2-D9E9-7B87653510ED}"/>
              </a:ext>
            </a:extLst>
          </p:cNvPr>
          <p:cNvSpPr>
            <a:spLocks noGrp="1"/>
          </p:cNvSpPr>
          <p:nvPr>
            <p:ph type="dt" sz="half" idx="10"/>
          </p:nvPr>
        </p:nvSpPr>
        <p:spPr/>
        <p:txBody>
          <a:bodyPr/>
          <a:lstStyle/>
          <a:p>
            <a:fld id="{CC8B4494-561A-470B-99BE-30BC4082301A}" type="datetimeFigureOut">
              <a:rPr lang="en-GB" smtClean="0"/>
              <a:t>12/07/2026</a:t>
            </a:fld>
            <a:endParaRPr lang="en-GB"/>
          </a:p>
        </p:txBody>
      </p:sp>
      <p:sp>
        <p:nvSpPr>
          <p:cNvPr id="5" name="Footer Placeholder 4">
            <a:extLst>
              <a:ext uri="{FF2B5EF4-FFF2-40B4-BE49-F238E27FC236}">
                <a16:creationId xmlns:a16="http://schemas.microsoft.com/office/drawing/2014/main" id="{7CDC247E-CC4B-BE85-5E9B-18AEBA3074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AF65E6-B204-82D8-94F4-6718CBE73ED9}"/>
              </a:ext>
            </a:extLst>
          </p:cNvPr>
          <p:cNvSpPr>
            <a:spLocks noGrp="1"/>
          </p:cNvSpPr>
          <p:nvPr>
            <p:ph type="sldNum" sz="quarter" idx="12"/>
          </p:nvPr>
        </p:nvSpPr>
        <p:spPr/>
        <p:txBody>
          <a:bodyPr/>
          <a:lstStyle/>
          <a:p>
            <a:fld id="{F020D01B-8645-4ABA-8630-303CCBC12B37}" type="slidenum">
              <a:rPr lang="en-GB" smtClean="0"/>
              <a:t>‹#›</a:t>
            </a:fld>
            <a:endParaRPr lang="en-GB"/>
          </a:p>
        </p:txBody>
      </p:sp>
    </p:spTree>
    <p:extLst>
      <p:ext uri="{BB962C8B-B14F-4D97-AF65-F5344CB8AC3E}">
        <p14:creationId xmlns:p14="http://schemas.microsoft.com/office/powerpoint/2010/main" val="3341817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8B1B3-E0B4-72B1-B5C8-7962FB5FAF7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59219CC-8E30-6124-4F8A-18B1094A47B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226A68-34BE-FC92-7064-9E7793B3A2EE}"/>
              </a:ext>
            </a:extLst>
          </p:cNvPr>
          <p:cNvSpPr>
            <a:spLocks noGrp="1"/>
          </p:cNvSpPr>
          <p:nvPr>
            <p:ph type="dt" sz="half" idx="10"/>
          </p:nvPr>
        </p:nvSpPr>
        <p:spPr/>
        <p:txBody>
          <a:bodyPr/>
          <a:lstStyle/>
          <a:p>
            <a:fld id="{CC8B4494-561A-470B-99BE-30BC4082301A}" type="datetimeFigureOut">
              <a:rPr lang="en-GB" smtClean="0"/>
              <a:t>12/07/2026</a:t>
            </a:fld>
            <a:endParaRPr lang="en-GB"/>
          </a:p>
        </p:txBody>
      </p:sp>
      <p:sp>
        <p:nvSpPr>
          <p:cNvPr id="5" name="Footer Placeholder 4">
            <a:extLst>
              <a:ext uri="{FF2B5EF4-FFF2-40B4-BE49-F238E27FC236}">
                <a16:creationId xmlns:a16="http://schemas.microsoft.com/office/drawing/2014/main" id="{18BD6A8B-B8F2-D306-DE6C-3675C73F71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ADAEAF-AB53-7403-3EA7-70F3C1AE98CE}"/>
              </a:ext>
            </a:extLst>
          </p:cNvPr>
          <p:cNvSpPr>
            <a:spLocks noGrp="1"/>
          </p:cNvSpPr>
          <p:nvPr>
            <p:ph type="sldNum" sz="quarter" idx="12"/>
          </p:nvPr>
        </p:nvSpPr>
        <p:spPr/>
        <p:txBody>
          <a:bodyPr/>
          <a:lstStyle/>
          <a:p>
            <a:fld id="{F020D01B-8645-4ABA-8630-303CCBC12B37}" type="slidenum">
              <a:rPr lang="en-GB" smtClean="0"/>
              <a:t>‹#›</a:t>
            </a:fld>
            <a:endParaRPr lang="en-GB"/>
          </a:p>
        </p:txBody>
      </p:sp>
    </p:spTree>
    <p:extLst>
      <p:ext uri="{BB962C8B-B14F-4D97-AF65-F5344CB8AC3E}">
        <p14:creationId xmlns:p14="http://schemas.microsoft.com/office/powerpoint/2010/main" val="1604029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2BFF-4F6B-7742-853B-7213AD9835D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DB30C7D-DBE3-9CCA-0F71-8858D75B2B4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6A6F1EE-B1B3-0B6B-545D-8B02101D4A04}"/>
              </a:ext>
            </a:extLst>
          </p:cNvPr>
          <p:cNvSpPr>
            <a:spLocks noGrp="1"/>
          </p:cNvSpPr>
          <p:nvPr>
            <p:ph type="dt" sz="half" idx="10"/>
          </p:nvPr>
        </p:nvSpPr>
        <p:spPr/>
        <p:txBody>
          <a:bodyPr/>
          <a:lstStyle/>
          <a:p>
            <a:fld id="{CC8B4494-561A-470B-99BE-30BC4082301A}" type="datetimeFigureOut">
              <a:rPr lang="en-GB" smtClean="0"/>
              <a:t>12/07/2026</a:t>
            </a:fld>
            <a:endParaRPr lang="en-GB"/>
          </a:p>
        </p:txBody>
      </p:sp>
      <p:sp>
        <p:nvSpPr>
          <p:cNvPr id="5" name="Footer Placeholder 4">
            <a:extLst>
              <a:ext uri="{FF2B5EF4-FFF2-40B4-BE49-F238E27FC236}">
                <a16:creationId xmlns:a16="http://schemas.microsoft.com/office/drawing/2014/main" id="{566A34A2-4322-02F1-CECC-CCA4ACA92B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08490E-0D94-763F-B175-2283345F679A}"/>
              </a:ext>
            </a:extLst>
          </p:cNvPr>
          <p:cNvSpPr>
            <a:spLocks noGrp="1"/>
          </p:cNvSpPr>
          <p:nvPr>
            <p:ph type="sldNum" sz="quarter" idx="12"/>
          </p:nvPr>
        </p:nvSpPr>
        <p:spPr/>
        <p:txBody>
          <a:bodyPr/>
          <a:lstStyle/>
          <a:p>
            <a:fld id="{F020D01B-8645-4ABA-8630-303CCBC12B37}" type="slidenum">
              <a:rPr lang="en-GB" smtClean="0"/>
              <a:t>‹#›</a:t>
            </a:fld>
            <a:endParaRPr lang="en-GB"/>
          </a:p>
        </p:txBody>
      </p:sp>
    </p:spTree>
    <p:extLst>
      <p:ext uri="{BB962C8B-B14F-4D97-AF65-F5344CB8AC3E}">
        <p14:creationId xmlns:p14="http://schemas.microsoft.com/office/powerpoint/2010/main" val="2826814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B1BF6-08B6-DE8F-D1A3-07081A5EEDA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7B4330D-D0DD-BF63-6BEA-D23213D0643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1D9B25F-D020-5AA7-2095-4FBB5FF8130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F66AF98-033A-5ADF-8149-F2F9F9B3E9BA}"/>
              </a:ext>
            </a:extLst>
          </p:cNvPr>
          <p:cNvSpPr>
            <a:spLocks noGrp="1"/>
          </p:cNvSpPr>
          <p:nvPr>
            <p:ph type="dt" sz="half" idx="10"/>
          </p:nvPr>
        </p:nvSpPr>
        <p:spPr/>
        <p:txBody>
          <a:bodyPr/>
          <a:lstStyle/>
          <a:p>
            <a:fld id="{CC8B4494-561A-470B-99BE-30BC4082301A}" type="datetimeFigureOut">
              <a:rPr lang="en-GB" smtClean="0"/>
              <a:t>12/07/2026</a:t>
            </a:fld>
            <a:endParaRPr lang="en-GB"/>
          </a:p>
        </p:txBody>
      </p:sp>
      <p:sp>
        <p:nvSpPr>
          <p:cNvPr id="6" name="Footer Placeholder 5">
            <a:extLst>
              <a:ext uri="{FF2B5EF4-FFF2-40B4-BE49-F238E27FC236}">
                <a16:creationId xmlns:a16="http://schemas.microsoft.com/office/drawing/2014/main" id="{0FD8779E-EB21-4150-3C29-0C43780439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30BA0F-4834-38BB-2839-C618F17D1BF1}"/>
              </a:ext>
            </a:extLst>
          </p:cNvPr>
          <p:cNvSpPr>
            <a:spLocks noGrp="1"/>
          </p:cNvSpPr>
          <p:nvPr>
            <p:ph type="sldNum" sz="quarter" idx="12"/>
          </p:nvPr>
        </p:nvSpPr>
        <p:spPr/>
        <p:txBody>
          <a:bodyPr/>
          <a:lstStyle/>
          <a:p>
            <a:fld id="{F020D01B-8645-4ABA-8630-303CCBC12B37}" type="slidenum">
              <a:rPr lang="en-GB" smtClean="0"/>
              <a:t>‹#›</a:t>
            </a:fld>
            <a:endParaRPr lang="en-GB"/>
          </a:p>
        </p:txBody>
      </p:sp>
    </p:spTree>
    <p:extLst>
      <p:ext uri="{BB962C8B-B14F-4D97-AF65-F5344CB8AC3E}">
        <p14:creationId xmlns:p14="http://schemas.microsoft.com/office/powerpoint/2010/main" val="1946658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322F9-AA1C-F508-8630-9846551A238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9C7AF2C-EA41-BCBC-743E-0267131375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6B7D4E-7840-29E6-7833-F8BA7847695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99F617F-04CA-A02B-64D2-0DBC7868E2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B5E3D51-DA27-CC12-CB1B-07D2BE01B6E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F5615CB-675A-8FF2-833B-5DA6936DD082}"/>
              </a:ext>
            </a:extLst>
          </p:cNvPr>
          <p:cNvSpPr>
            <a:spLocks noGrp="1"/>
          </p:cNvSpPr>
          <p:nvPr>
            <p:ph type="dt" sz="half" idx="10"/>
          </p:nvPr>
        </p:nvSpPr>
        <p:spPr/>
        <p:txBody>
          <a:bodyPr/>
          <a:lstStyle/>
          <a:p>
            <a:fld id="{CC8B4494-561A-470B-99BE-30BC4082301A}" type="datetimeFigureOut">
              <a:rPr lang="en-GB" smtClean="0"/>
              <a:t>12/07/2026</a:t>
            </a:fld>
            <a:endParaRPr lang="en-GB"/>
          </a:p>
        </p:txBody>
      </p:sp>
      <p:sp>
        <p:nvSpPr>
          <p:cNvPr id="8" name="Footer Placeholder 7">
            <a:extLst>
              <a:ext uri="{FF2B5EF4-FFF2-40B4-BE49-F238E27FC236}">
                <a16:creationId xmlns:a16="http://schemas.microsoft.com/office/drawing/2014/main" id="{C4AEBB69-6E76-0A6A-567E-21E9847C23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71DCEB-D54C-984C-4911-B99225D83013}"/>
              </a:ext>
            </a:extLst>
          </p:cNvPr>
          <p:cNvSpPr>
            <a:spLocks noGrp="1"/>
          </p:cNvSpPr>
          <p:nvPr>
            <p:ph type="sldNum" sz="quarter" idx="12"/>
          </p:nvPr>
        </p:nvSpPr>
        <p:spPr/>
        <p:txBody>
          <a:bodyPr/>
          <a:lstStyle/>
          <a:p>
            <a:fld id="{F020D01B-8645-4ABA-8630-303CCBC12B37}" type="slidenum">
              <a:rPr lang="en-GB" smtClean="0"/>
              <a:t>‹#›</a:t>
            </a:fld>
            <a:endParaRPr lang="en-GB"/>
          </a:p>
        </p:txBody>
      </p:sp>
    </p:spTree>
    <p:extLst>
      <p:ext uri="{BB962C8B-B14F-4D97-AF65-F5344CB8AC3E}">
        <p14:creationId xmlns:p14="http://schemas.microsoft.com/office/powerpoint/2010/main" val="3656871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02132-B053-470A-F1F4-ED0D8B65C65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04BAC54-9186-E59C-8B4C-E45AD2BE6197}"/>
              </a:ext>
            </a:extLst>
          </p:cNvPr>
          <p:cNvSpPr>
            <a:spLocks noGrp="1"/>
          </p:cNvSpPr>
          <p:nvPr>
            <p:ph type="dt" sz="half" idx="10"/>
          </p:nvPr>
        </p:nvSpPr>
        <p:spPr/>
        <p:txBody>
          <a:bodyPr/>
          <a:lstStyle/>
          <a:p>
            <a:fld id="{CC8B4494-561A-470B-99BE-30BC4082301A}" type="datetimeFigureOut">
              <a:rPr lang="en-GB" smtClean="0"/>
              <a:t>12/07/2026</a:t>
            </a:fld>
            <a:endParaRPr lang="en-GB"/>
          </a:p>
        </p:txBody>
      </p:sp>
      <p:sp>
        <p:nvSpPr>
          <p:cNvPr id="4" name="Footer Placeholder 3">
            <a:extLst>
              <a:ext uri="{FF2B5EF4-FFF2-40B4-BE49-F238E27FC236}">
                <a16:creationId xmlns:a16="http://schemas.microsoft.com/office/drawing/2014/main" id="{D4D5D750-7776-D0AA-7A53-93E7ADAC2D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5671AB-9821-0992-63FB-C54A5D63ED7B}"/>
              </a:ext>
            </a:extLst>
          </p:cNvPr>
          <p:cNvSpPr>
            <a:spLocks noGrp="1"/>
          </p:cNvSpPr>
          <p:nvPr>
            <p:ph type="sldNum" sz="quarter" idx="12"/>
          </p:nvPr>
        </p:nvSpPr>
        <p:spPr/>
        <p:txBody>
          <a:bodyPr/>
          <a:lstStyle/>
          <a:p>
            <a:fld id="{F020D01B-8645-4ABA-8630-303CCBC12B37}" type="slidenum">
              <a:rPr lang="en-GB" smtClean="0"/>
              <a:t>‹#›</a:t>
            </a:fld>
            <a:endParaRPr lang="en-GB"/>
          </a:p>
        </p:txBody>
      </p:sp>
    </p:spTree>
    <p:extLst>
      <p:ext uri="{BB962C8B-B14F-4D97-AF65-F5344CB8AC3E}">
        <p14:creationId xmlns:p14="http://schemas.microsoft.com/office/powerpoint/2010/main" val="1691777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B05922-2C13-9DB6-AC14-3F1C00088EA1}"/>
              </a:ext>
            </a:extLst>
          </p:cNvPr>
          <p:cNvSpPr>
            <a:spLocks noGrp="1"/>
          </p:cNvSpPr>
          <p:nvPr>
            <p:ph type="dt" sz="half" idx="10"/>
          </p:nvPr>
        </p:nvSpPr>
        <p:spPr/>
        <p:txBody>
          <a:bodyPr/>
          <a:lstStyle/>
          <a:p>
            <a:fld id="{CC8B4494-561A-470B-99BE-30BC4082301A}" type="datetimeFigureOut">
              <a:rPr lang="en-GB" smtClean="0"/>
              <a:t>12/07/2026</a:t>
            </a:fld>
            <a:endParaRPr lang="en-GB"/>
          </a:p>
        </p:txBody>
      </p:sp>
      <p:sp>
        <p:nvSpPr>
          <p:cNvPr id="3" name="Footer Placeholder 2">
            <a:extLst>
              <a:ext uri="{FF2B5EF4-FFF2-40B4-BE49-F238E27FC236}">
                <a16:creationId xmlns:a16="http://schemas.microsoft.com/office/drawing/2014/main" id="{69E2F5E1-81E5-C256-98E9-9EDAF57353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70AAE2E-8CC1-33E5-30C5-124FC8714AE8}"/>
              </a:ext>
            </a:extLst>
          </p:cNvPr>
          <p:cNvSpPr>
            <a:spLocks noGrp="1"/>
          </p:cNvSpPr>
          <p:nvPr>
            <p:ph type="sldNum" sz="quarter" idx="12"/>
          </p:nvPr>
        </p:nvSpPr>
        <p:spPr/>
        <p:txBody>
          <a:bodyPr/>
          <a:lstStyle/>
          <a:p>
            <a:fld id="{F020D01B-8645-4ABA-8630-303CCBC12B37}" type="slidenum">
              <a:rPr lang="en-GB" smtClean="0"/>
              <a:t>‹#›</a:t>
            </a:fld>
            <a:endParaRPr lang="en-GB"/>
          </a:p>
        </p:txBody>
      </p:sp>
    </p:spTree>
    <p:extLst>
      <p:ext uri="{BB962C8B-B14F-4D97-AF65-F5344CB8AC3E}">
        <p14:creationId xmlns:p14="http://schemas.microsoft.com/office/powerpoint/2010/main" val="892326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3095B-CF20-BDE0-1A80-4206E82962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2CE00E0-0D81-BEE9-2353-66EA24DADC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9FE2888-BE36-EF20-1353-5A4C57A3BF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A8B9CFD-78A4-65D3-D7DE-45747131B28E}"/>
              </a:ext>
            </a:extLst>
          </p:cNvPr>
          <p:cNvSpPr>
            <a:spLocks noGrp="1"/>
          </p:cNvSpPr>
          <p:nvPr>
            <p:ph type="dt" sz="half" idx="10"/>
          </p:nvPr>
        </p:nvSpPr>
        <p:spPr/>
        <p:txBody>
          <a:bodyPr/>
          <a:lstStyle/>
          <a:p>
            <a:fld id="{CC8B4494-561A-470B-99BE-30BC4082301A}" type="datetimeFigureOut">
              <a:rPr lang="en-GB" smtClean="0"/>
              <a:t>12/07/2026</a:t>
            </a:fld>
            <a:endParaRPr lang="en-GB"/>
          </a:p>
        </p:txBody>
      </p:sp>
      <p:sp>
        <p:nvSpPr>
          <p:cNvPr id="6" name="Footer Placeholder 5">
            <a:extLst>
              <a:ext uri="{FF2B5EF4-FFF2-40B4-BE49-F238E27FC236}">
                <a16:creationId xmlns:a16="http://schemas.microsoft.com/office/drawing/2014/main" id="{A6A88A2E-4B2D-F7BF-279D-F807DB221C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769428-A1CB-2956-6D57-5A30FC04F41A}"/>
              </a:ext>
            </a:extLst>
          </p:cNvPr>
          <p:cNvSpPr>
            <a:spLocks noGrp="1"/>
          </p:cNvSpPr>
          <p:nvPr>
            <p:ph type="sldNum" sz="quarter" idx="12"/>
          </p:nvPr>
        </p:nvSpPr>
        <p:spPr/>
        <p:txBody>
          <a:bodyPr/>
          <a:lstStyle/>
          <a:p>
            <a:fld id="{F020D01B-8645-4ABA-8630-303CCBC12B37}" type="slidenum">
              <a:rPr lang="en-GB" smtClean="0"/>
              <a:t>‹#›</a:t>
            </a:fld>
            <a:endParaRPr lang="en-GB"/>
          </a:p>
        </p:txBody>
      </p:sp>
    </p:spTree>
    <p:extLst>
      <p:ext uri="{BB962C8B-B14F-4D97-AF65-F5344CB8AC3E}">
        <p14:creationId xmlns:p14="http://schemas.microsoft.com/office/powerpoint/2010/main" val="629841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96C07-BDF5-4451-ED46-CE53B6A4DD7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2A0A11A-C536-3751-9A1E-C08BEA41B0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6734D6-1CCB-3E59-2DA2-9696EFDF50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A33A10-31F4-7CBF-27AA-B2FDC408A0DC}"/>
              </a:ext>
            </a:extLst>
          </p:cNvPr>
          <p:cNvSpPr>
            <a:spLocks noGrp="1"/>
          </p:cNvSpPr>
          <p:nvPr>
            <p:ph type="dt" sz="half" idx="10"/>
          </p:nvPr>
        </p:nvSpPr>
        <p:spPr/>
        <p:txBody>
          <a:bodyPr/>
          <a:lstStyle/>
          <a:p>
            <a:fld id="{CC8B4494-561A-470B-99BE-30BC4082301A}" type="datetimeFigureOut">
              <a:rPr lang="en-GB" smtClean="0"/>
              <a:t>12/07/2026</a:t>
            </a:fld>
            <a:endParaRPr lang="en-GB"/>
          </a:p>
        </p:txBody>
      </p:sp>
      <p:sp>
        <p:nvSpPr>
          <p:cNvPr id="6" name="Footer Placeholder 5">
            <a:extLst>
              <a:ext uri="{FF2B5EF4-FFF2-40B4-BE49-F238E27FC236}">
                <a16:creationId xmlns:a16="http://schemas.microsoft.com/office/drawing/2014/main" id="{94D3940C-7764-B7EB-930C-6052C62B8E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9517FA-6D36-BBAA-0C92-80FFA279847C}"/>
              </a:ext>
            </a:extLst>
          </p:cNvPr>
          <p:cNvSpPr>
            <a:spLocks noGrp="1"/>
          </p:cNvSpPr>
          <p:nvPr>
            <p:ph type="sldNum" sz="quarter" idx="12"/>
          </p:nvPr>
        </p:nvSpPr>
        <p:spPr/>
        <p:txBody>
          <a:bodyPr/>
          <a:lstStyle/>
          <a:p>
            <a:fld id="{F020D01B-8645-4ABA-8630-303CCBC12B37}" type="slidenum">
              <a:rPr lang="en-GB" smtClean="0"/>
              <a:t>‹#›</a:t>
            </a:fld>
            <a:endParaRPr lang="en-GB"/>
          </a:p>
        </p:txBody>
      </p:sp>
    </p:spTree>
    <p:extLst>
      <p:ext uri="{BB962C8B-B14F-4D97-AF65-F5344CB8AC3E}">
        <p14:creationId xmlns:p14="http://schemas.microsoft.com/office/powerpoint/2010/main" val="607304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055D5-3746-67DE-20D5-E63B7E0FA2D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6D6451D-167D-2FC7-BCBF-A2FD7A4ECF4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6DEBDB-AACA-B85F-729B-D5DF133EF1E7}"/>
              </a:ext>
            </a:extLst>
          </p:cNvPr>
          <p:cNvSpPr>
            <a:spLocks noGrp="1"/>
          </p:cNvSpPr>
          <p:nvPr>
            <p:ph type="dt" sz="half" idx="10"/>
          </p:nvPr>
        </p:nvSpPr>
        <p:spPr/>
        <p:txBody>
          <a:bodyPr/>
          <a:lstStyle/>
          <a:p>
            <a:fld id="{CC8B4494-561A-470B-99BE-30BC4082301A}" type="datetimeFigureOut">
              <a:rPr lang="en-GB" smtClean="0"/>
              <a:t>12/07/2026</a:t>
            </a:fld>
            <a:endParaRPr lang="en-GB"/>
          </a:p>
        </p:txBody>
      </p:sp>
      <p:sp>
        <p:nvSpPr>
          <p:cNvPr id="5" name="Footer Placeholder 4">
            <a:extLst>
              <a:ext uri="{FF2B5EF4-FFF2-40B4-BE49-F238E27FC236}">
                <a16:creationId xmlns:a16="http://schemas.microsoft.com/office/drawing/2014/main" id="{8F542FEC-3C1C-BB9F-541F-7A71528D09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AC945F-E4F7-E015-6BFD-BE4D724BB10A}"/>
              </a:ext>
            </a:extLst>
          </p:cNvPr>
          <p:cNvSpPr>
            <a:spLocks noGrp="1"/>
          </p:cNvSpPr>
          <p:nvPr>
            <p:ph type="sldNum" sz="quarter" idx="12"/>
          </p:nvPr>
        </p:nvSpPr>
        <p:spPr/>
        <p:txBody>
          <a:bodyPr/>
          <a:lstStyle/>
          <a:p>
            <a:fld id="{F020D01B-8645-4ABA-8630-303CCBC12B37}" type="slidenum">
              <a:rPr lang="en-GB" smtClean="0"/>
              <a:t>‹#›</a:t>
            </a:fld>
            <a:endParaRPr lang="en-GB"/>
          </a:p>
        </p:txBody>
      </p:sp>
    </p:spTree>
    <p:extLst>
      <p:ext uri="{BB962C8B-B14F-4D97-AF65-F5344CB8AC3E}">
        <p14:creationId xmlns:p14="http://schemas.microsoft.com/office/powerpoint/2010/main" val="1141867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C5F463-B5DC-1677-F501-32015C82199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F42E9E1-7E8C-9FDF-D433-9477AD5359B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3913FD-B14D-5051-0861-0FF26E080E82}"/>
              </a:ext>
            </a:extLst>
          </p:cNvPr>
          <p:cNvSpPr>
            <a:spLocks noGrp="1"/>
          </p:cNvSpPr>
          <p:nvPr>
            <p:ph type="dt" sz="half" idx="10"/>
          </p:nvPr>
        </p:nvSpPr>
        <p:spPr/>
        <p:txBody>
          <a:bodyPr/>
          <a:lstStyle/>
          <a:p>
            <a:fld id="{CC8B4494-561A-470B-99BE-30BC4082301A}" type="datetimeFigureOut">
              <a:rPr lang="en-GB" smtClean="0"/>
              <a:t>12/07/2026</a:t>
            </a:fld>
            <a:endParaRPr lang="en-GB"/>
          </a:p>
        </p:txBody>
      </p:sp>
      <p:sp>
        <p:nvSpPr>
          <p:cNvPr id="5" name="Footer Placeholder 4">
            <a:extLst>
              <a:ext uri="{FF2B5EF4-FFF2-40B4-BE49-F238E27FC236}">
                <a16:creationId xmlns:a16="http://schemas.microsoft.com/office/drawing/2014/main" id="{C967B095-8BCD-D71E-C8CC-07593479FB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9B0E82-E736-E0CC-3F51-19CF07D30A20}"/>
              </a:ext>
            </a:extLst>
          </p:cNvPr>
          <p:cNvSpPr>
            <a:spLocks noGrp="1"/>
          </p:cNvSpPr>
          <p:nvPr>
            <p:ph type="sldNum" sz="quarter" idx="12"/>
          </p:nvPr>
        </p:nvSpPr>
        <p:spPr/>
        <p:txBody>
          <a:bodyPr/>
          <a:lstStyle/>
          <a:p>
            <a:fld id="{F020D01B-8645-4ABA-8630-303CCBC12B37}" type="slidenum">
              <a:rPr lang="en-GB" smtClean="0"/>
              <a:t>‹#›</a:t>
            </a:fld>
            <a:endParaRPr lang="en-GB"/>
          </a:p>
        </p:txBody>
      </p:sp>
    </p:spTree>
    <p:extLst>
      <p:ext uri="{BB962C8B-B14F-4D97-AF65-F5344CB8AC3E}">
        <p14:creationId xmlns:p14="http://schemas.microsoft.com/office/powerpoint/2010/main" val="2912386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E3EEF9"/>
            </a:gs>
            <a:gs pos="74000">
              <a:srgbClr val="A5CCEB"/>
            </a:gs>
            <a:gs pos="83000">
              <a:srgbClr val="A5CCEB"/>
            </a:gs>
            <a:gs pos="100000">
              <a:srgbClr val="A5CCEB"/>
            </a:gs>
          </a:gsLst>
          <a:lin ang="27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D0A2C8-682A-0E1A-E34C-47DC9485E2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4588CFA-83F6-BAC3-AE5E-F4071A5C78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0CB04DF-3CBB-92C7-8A67-4F56ECE59C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8B4494-561A-470B-99BE-30BC4082301A}" type="datetimeFigureOut">
              <a:rPr lang="en-GB" smtClean="0"/>
              <a:t>12/07/2026</a:t>
            </a:fld>
            <a:endParaRPr lang="en-GB"/>
          </a:p>
        </p:txBody>
      </p:sp>
      <p:sp>
        <p:nvSpPr>
          <p:cNvPr id="5" name="Footer Placeholder 4">
            <a:extLst>
              <a:ext uri="{FF2B5EF4-FFF2-40B4-BE49-F238E27FC236}">
                <a16:creationId xmlns:a16="http://schemas.microsoft.com/office/drawing/2014/main" id="{7955ED1F-2828-BC7C-EF6F-1945E04EE6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1955BD1-884E-D52D-0BC1-E8CAB38514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020D01B-8645-4ABA-8630-303CCBC12B37}" type="slidenum">
              <a:rPr lang="en-GB" smtClean="0"/>
              <a:t>‹#›</a:t>
            </a:fld>
            <a:endParaRPr lang="en-GB"/>
          </a:p>
        </p:txBody>
      </p:sp>
    </p:spTree>
    <p:extLst>
      <p:ext uri="{BB962C8B-B14F-4D97-AF65-F5344CB8AC3E}">
        <p14:creationId xmlns:p14="http://schemas.microsoft.com/office/powerpoint/2010/main" val="27590314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0.sv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hyperlink" Target="https://svgsilh.com/ko/image/2147328.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hyperlink" Target="https://www.ortelcom.com/what-is-business-communication" TargetMode="Externa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D3D46-9D59-3CAA-04CA-ACCFB99DD86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35AE641-29C1-2E1E-C32D-AD960B725225}"/>
              </a:ext>
            </a:extLst>
          </p:cNvPr>
          <p:cNvSpPr>
            <a:spLocks noGrp="1"/>
          </p:cNvSpPr>
          <p:nvPr>
            <p:ph type="subTitle" idx="1"/>
          </p:nvPr>
        </p:nvSpPr>
        <p:spPr/>
        <p:txBody>
          <a:bodyPr/>
          <a:lstStyle/>
          <a:p>
            <a:endParaRPr lang="en-GB"/>
          </a:p>
        </p:txBody>
      </p:sp>
      <p:pic>
        <p:nvPicPr>
          <p:cNvPr id="21" name="Picture 20" descr="Paper aeroplane on a blue background">
            <a:extLst>
              <a:ext uri="{FF2B5EF4-FFF2-40B4-BE49-F238E27FC236}">
                <a16:creationId xmlns:a16="http://schemas.microsoft.com/office/drawing/2014/main" id="{B9D8F3A0-2696-3324-1F04-0FEB073AE6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26142"/>
            <a:ext cx="12315217" cy="8710283"/>
          </a:xfrm>
          <a:prstGeom prst="rect">
            <a:avLst/>
          </a:prstGeom>
          <a:solidFill>
            <a:srgbClr val="D6E6F6"/>
          </a:solidFill>
        </p:spPr>
      </p:pic>
      <p:sp>
        <p:nvSpPr>
          <p:cNvPr id="7" name="TextBox 6">
            <a:extLst>
              <a:ext uri="{FF2B5EF4-FFF2-40B4-BE49-F238E27FC236}">
                <a16:creationId xmlns:a16="http://schemas.microsoft.com/office/drawing/2014/main" id="{26AF24EF-9574-FB95-714A-63BC80480925}"/>
              </a:ext>
            </a:extLst>
          </p:cNvPr>
          <p:cNvSpPr txBox="1"/>
          <p:nvPr/>
        </p:nvSpPr>
        <p:spPr>
          <a:xfrm>
            <a:off x="3453317" y="629920"/>
            <a:ext cx="8179339" cy="984885"/>
          </a:xfrm>
          <a:prstGeom prst="rect">
            <a:avLst/>
          </a:prstGeom>
          <a:noFill/>
        </p:spPr>
        <p:txBody>
          <a:bodyPr wrap="square" rtlCol="0">
            <a:spAutoFit/>
          </a:bodyPr>
          <a:lstStyle/>
          <a:p>
            <a:pPr algn="ctr"/>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Certificate of Higher Education in Skills for the Workplace Effective Teamworking &amp; Communications (LCLM4003)</a:t>
            </a:r>
          </a:p>
          <a:p>
            <a:pPr algn="ctr"/>
            <a:endParaRPr lang="en-GB" dirty="0"/>
          </a:p>
        </p:txBody>
      </p:sp>
      <p:sp>
        <p:nvSpPr>
          <p:cNvPr id="8" name="TextBox 7">
            <a:extLst>
              <a:ext uri="{FF2B5EF4-FFF2-40B4-BE49-F238E27FC236}">
                <a16:creationId xmlns:a16="http://schemas.microsoft.com/office/drawing/2014/main" id="{52C3AE55-3B1E-2E14-2FD6-88E1FAE26F64}"/>
              </a:ext>
            </a:extLst>
          </p:cNvPr>
          <p:cNvSpPr txBox="1"/>
          <p:nvPr/>
        </p:nvSpPr>
        <p:spPr>
          <a:xfrm>
            <a:off x="3993609" y="1828727"/>
            <a:ext cx="7098756" cy="2339102"/>
          </a:xfrm>
          <a:prstGeom prst="rect">
            <a:avLst/>
          </a:prstGeom>
          <a:noFill/>
        </p:spPr>
        <p:txBody>
          <a:bodyPr wrap="square" rtlCol="0">
            <a:spAutoFit/>
          </a:bodyPr>
          <a:lstStyle/>
          <a:p>
            <a:pPr algn="ctr"/>
            <a:endParaRPr lang="en-GB" sz="4000" dirty="0">
              <a:ln w="0"/>
              <a:effectLst>
                <a:outerShdw blurRad="38100" dist="19050" dir="2700000" algn="tl" rotWithShape="0">
                  <a:schemeClr val="dk1">
                    <a:alpha val="40000"/>
                  </a:schemeClr>
                </a:outerShdw>
              </a:effectLst>
              <a:latin typeface="Aptos Slab SemiBold" panose="020B0004020202020204" pitchFamily="34" charset="0"/>
              <a:cs typeface="Arabic Typesetting" panose="020F0502020204030204" pitchFamily="66" charset="-78"/>
            </a:endParaRPr>
          </a:p>
          <a:p>
            <a:pPr algn="ctr"/>
            <a:r>
              <a:rPr lang="en-GB" sz="4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Communication Problems at Flight Foods Ltd</a:t>
            </a:r>
          </a:p>
          <a:p>
            <a:endParaRPr lang="en-GB" dirty="0"/>
          </a:p>
        </p:txBody>
      </p:sp>
      <p:sp>
        <p:nvSpPr>
          <p:cNvPr id="9" name="TextBox 8">
            <a:extLst>
              <a:ext uri="{FF2B5EF4-FFF2-40B4-BE49-F238E27FC236}">
                <a16:creationId xmlns:a16="http://schemas.microsoft.com/office/drawing/2014/main" id="{A4E8BF5C-C2A8-A8BF-643B-BBC9B44C3951}"/>
              </a:ext>
            </a:extLst>
          </p:cNvPr>
          <p:cNvSpPr txBox="1"/>
          <p:nvPr/>
        </p:nvSpPr>
        <p:spPr>
          <a:xfrm>
            <a:off x="3993609" y="4627641"/>
            <a:ext cx="4824919" cy="2954655"/>
          </a:xfrm>
          <a:prstGeom prst="rect">
            <a:avLst/>
          </a:prstGeom>
          <a:noFill/>
        </p:spPr>
        <p:txBody>
          <a:bodyPr wrap="square" rtlCol="0">
            <a:spAutoFit/>
          </a:bodyPr>
          <a:lstStyle/>
          <a:p>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Group Members:</a:t>
            </a:r>
          </a:p>
          <a:p>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endParaRPr>
          </a:p>
          <a:p>
            <a:pPr lvl="0"/>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Iulia Vilsan - 2524025</a:t>
            </a:r>
          </a:p>
          <a:p>
            <a:pPr lvl="0"/>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Kateryna </a:t>
            </a:r>
            <a:r>
              <a:rPr lang="en-GB" sz="2400" dirty="0" err="1">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Mulyk</a:t>
            </a: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 - 2524007</a:t>
            </a:r>
          </a:p>
          <a:p>
            <a:pPr lvl="0"/>
            <a:r>
              <a:rPr lang="en-GB" sz="2400" dirty="0" err="1">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Ziyneb</a:t>
            </a: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 Hazan  - 2435858</a:t>
            </a:r>
          </a:p>
          <a:p>
            <a:pPr lvl="0"/>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endParaRPr>
          </a:p>
          <a:p>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Lecturer: Abdallah Naser</a:t>
            </a:r>
          </a:p>
          <a:p>
            <a:endParaRPr lang="en-GB" dirty="0"/>
          </a:p>
        </p:txBody>
      </p:sp>
    </p:spTree>
    <p:extLst>
      <p:ext uri="{BB962C8B-B14F-4D97-AF65-F5344CB8AC3E}">
        <p14:creationId xmlns:p14="http://schemas.microsoft.com/office/powerpoint/2010/main" val="3542348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F5157-B3DC-0D9B-CD53-969AF7D01950}"/>
              </a:ext>
            </a:extLst>
          </p:cNvPr>
          <p:cNvSpPr>
            <a:spLocks noGrp="1"/>
          </p:cNvSpPr>
          <p:nvPr>
            <p:ph type="ctrTitle"/>
          </p:nvPr>
        </p:nvSpPr>
        <p:spPr>
          <a:xfrm>
            <a:off x="4361193" y="227727"/>
            <a:ext cx="2688076" cy="719847"/>
          </a:xfrm>
        </p:spPr>
        <p:txBody>
          <a:bodyPr/>
          <a:lstStyle/>
          <a:p>
            <a:r>
              <a:rPr lang="en-GB" sz="4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n-ea"/>
                <a:cs typeface="Arabic Typesetting" panose="020F0502020204030204" pitchFamily="66" charset="-78"/>
              </a:rPr>
              <a:t>Content</a:t>
            </a:r>
          </a:p>
        </p:txBody>
      </p:sp>
      <p:sp>
        <p:nvSpPr>
          <p:cNvPr id="3" name="Subtitle 2">
            <a:extLst>
              <a:ext uri="{FF2B5EF4-FFF2-40B4-BE49-F238E27FC236}">
                <a16:creationId xmlns:a16="http://schemas.microsoft.com/office/drawing/2014/main" id="{BABE85E6-7C43-AAF2-5BD8-4FC5B3071615}"/>
              </a:ext>
            </a:extLst>
          </p:cNvPr>
          <p:cNvSpPr>
            <a:spLocks noGrp="1"/>
          </p:cNvSpPr>
          <p:nvPr>
            <p:ph type="subTitle" idx="1"/>
          </p:nvPr>
        </p:nvSpPr>
        <p:spPr>
          <a:xfrm>
            <a:off x="972767" y="1750979"/>
            <a:ext cx="10437778" cy="4075890"/>
          </a:xfrm>
        </p:spPr>
        <p:txBody>
          <a:bodyPr>
            <a:normAutofit/>
          </a:bodyPr>
          <a:lstStyle/>
          <a:p>
            <a:pPr marL="514350" lvl="0" indent="-514350" algn="l">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Introduction</a:t>
            </a:r>
          </a:p>
          <a:p>
            <a:pPr marL="514350" lvl="0" indent="-514350" algn="l">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Case Study Summary</a:t>
            </a:r>
          </a:p>
          <a:p>
            <a:pPr marL="514350" lvl="0" indent="-514350" algn="l">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Communication Barriers</a:t>
            </a:r>
          </a:p>
          <a:p>
            <a:pPr marL="514350" lvl="0" indent="-514350" algn="l">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Communication Models</a:t>
            </a:r>
          </a:p>
          <a:p>
            <a:pPr marL="514350" lvl="0" indent="-514350" algn="l">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Solutions</a:t>
            </a:r>
          </a:p>
          <a:p>
            <a:pPr marL="514350" lvl="0" indent="-514350" algn="l">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Conclusion</a:t>
            </a:r>
          </a:p>
          <a:p>
            <a:pPr marL="514350" lvl="0" indent="-514350" algn="l">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References </a:t>
            </a:r>
          </a:p>
          <a:p>
            <a:endParaRPr lang="en-GB" dirty="0"/>
          </a:p>
        </p:txBody>
      </p:sp>
      <p:pic>
        <p:nvPicPr>
          <p:cNvPr id="9" name="Graphic 8" descr="A flying paper aeroplane">
            <a:extLst>
              <a:ext uri="{FF2B5EF4-FFF2-40B4-BE49-F238E27FC236}">
                <a16:creationId xmlns:a16="http://schemas.microsoft.com/office/drawing/2014/main" id="{C0FF9AA7-4A70-3EA6-4090-8E995ED1F39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7204954" y="1913918"/>
            <a:ext cx="3750012" cy="3750012"/>
          </a:xfrm>
          <a:prstGeom prst="rect">
            <a:avLst/>
          </a:prstGeom>
          <a:effectLst>
            <a:outerShdw blurRad="76200" dir="18900000" sy="23000" kx="-1200000" algn="bl" rotWithShape="0">
              <a:prstClr val="black">
                <a:alpha val="20000"/>
              </a:prstClr>
            </a:outerShdw>
          </a:effectLst>
        </p:spPr>
      </p:pic>
    </p:spTree>
    <p:extLst>
      <p:ext uri="{BB962C8B-B14F-4D97-AF65-F5344CB8AC3E}">
        <p14:creationId xmlns:p14="http://schemas.microsoft.com/office/powerpoint/2010/main" val="290883847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80">
                                          <p:stCondLst>
                                            <p:cond delay="0"/>
                                          </p:stCondLst>
                                        </p:cTn>
                                        <p:tgtEl>
                                          <p:spTgt spid="3">
                                            <p:txEl>
                                              <p:pRg st="0" end="0"/>
                                            </p:txEl>
                                          </p:spTgt>
                                        </p:tgtEl>
                                      </p:cBhvr>
                                    </p:animEffect>
                                    <p:anim calcmode="lin" valueType="num">
                                      <p:cBhvr>
                                        <p:cTn id="15"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0" end="0"/>
                                            </p:txEl>
                                          </p:spTgt>
                                        </p:tgtEl>
                                      </p:cBhvr>
                                      <p:to x="100000" y="60000"/>
                                    </p:animScale>
                                    <p:animScale>
                                      <p:cBhvr>
                                        <p:cTn id="21" dur="166" decel="50000">
                                          <p:stCondLst>
                                            <p:cond delay="676"/>
                                          </p:stCondLst>
                                        </p:cTn>
                                        <p:tgtEl>
                                          <p:spTgt spid="3">
                                            <p:txEl>
                                              <p:pRg st="0" end="0"/>
                                            </p:txEl>
                                          </p:spTgt>
                                        </p:tgtEl>
                                      </p:cBhvr>
                                      <p:to x="100000" y="100000"/>
                                    </p:animScale>
                                    <p:animScale>
                                      <p:cBhvr>
                                        <p:cTn id="22" dur="26">
                                          <p:stCondLst>
                                            <p:cond delay="1312"/>
                                          </p:stCondLst>
                                        </p:cTn>
                                        <p:tgtEl>
                                          <p:spTgt spid="3">
                                            <p:txEl>
                                              <p:pRg st="0" end="0"/>
                                            </p:txEl>
                                          </p:spTgt>
                                        </p:tgtEl>
                                      </p:cBhvr>
                                      <p:to x="100000" y="80000"/>
                                    </p:animScale>
                                    <p:animScale>
                                      <p:cBhvr>
                                        <p:cTn id="23" dur="166" decel="50000">
                                          <p:stCondLst>
                                            <p:cond delay="1338"/>
                                          </p:stCondLst>
                                        </p:cTn>
                                        <p:tgtEl>
                                          <p:spTgt spid="3">
                                            <p:txEl>
                                              <p:pRg st="0" end="0"/>
                                            </p:txEl>
                                          </p:spTgt>
                                        </p:tgtEl>
                                      </p:cBhvr>
                                      <p:to x="100000" y="100000"/>
                                    </p:animScale>
                                    <p:animScale>
                                      <p:cBhvr>
                                        <p:cTn id="24" dur="26">
                                          <p:stCondLst>
                                            <p:cond delay="1642"/>
                                          </p:stCondLst>
                                        </p:cTn>
                                        <p:tgtEl>
                                          <p:spTgt spid="3">
                                            <p:txEl>
                                              <p:pRg st="0" end="0"/>
                                            </p:txEl>
                                          </p:spTgt>
                                        </p:tgtEl>
                                      </p:cBhvr>
                                      <p:to x="100000" y="90000"/>
                                    </p:animScale>
                                    <p:animScale>
                                      <p:cBhvr>
                                        <p:cTn id="25" dur="166" decel="50000">
                                          <p:stCondLst>
                                            <p:cond delay="1668"/>
                                          </p:stCondLst>
                                        </p:cTn>
                                        <p:tgtEl>
                                          <p:spTgt spid="3">
                                            <p:txEl>
                                              <p:pRg st="0" end="0"/>
                                            </p:txEl>
                                          </p:spTgt>
                                        </p:tgtEl>
                                      </p:cBhvr>
                                      <p:to x="100000" y="100000"/>
                                    </p:animScale>
                                    <p:animScale>
                                      <p:cBhvr>
                                        <p:cTn id="26" dur="26">
                                          <p:stCondLst>
                                            <p:cond delay="1808"/>
                                          </p:stCondLst>
                                        </p:cTn>
                                        <p:tgtEl>
                                          <p:spTgt spid="3">
                                            <p:txEl>
                                              <p:pRg st="0" end="0"/>
                                            </p:txEl>
                                          </p:spTgt>
                                        </p:tgtEl>
                                      </p:cBhvr>
                                      <p:to x="100000" y="95000"/>
                                    </p:animScale>
                                    <p:animScale>
                                      <p:cBhvr>
                                        <p:cTn id="27" dur="166" decel="50000">
                                          <p:stCondLst>
                                            <p:cond delay="1834"/>
                                          </p:stCondLst>
                                        </p:cTn>
                                        <p:tgtEl>
                                          <p:spTgt spid="3">
                                            <p:txEl>
                                              <p:pRg st="0" end="0"/>
                                            </p:txEl>
                                          </p:spTgt>
                                        </p:tgtEl>
                                      </p:cBhvr>
                                      <p:to x="100000" y="100000"/>
                                    </p:animScale>
                                  </p:childTnLst>
                                </p:cTn>
                              </p:par>
                              <p:par>
                                <p:cTn id="28" presetID="26" presetClass="entr" presetSubtype="0" fill="hold" grpId="0" nodeType="with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wipe(down)">
                                      <p:cBhvr>
                                        <p:cTn id="30" dur="580">
                                          <p:stCondLst>
                                            <p:cond delay="0"/>
                                          </p:stCondLst>
                                        </p:cTn>
                                        <p:tgtEl>
                                          <p:spTgt spid="3">
                                            <p:txEl>
                                              <p:pRg st="1" end="1"/>
                                            </p:txEl>
                                          </p:spTgt>
                                        </p:tgtEl>
                                      </p:cBhvr>
                                    </p:animEffect>
                                    <p:anim calcmode="lin" valueType="num">
                                      <p:cBhvr>
                                        <p:cTn id="31"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xEl>
                                              <p:pRg st="1" end="1"/>
                                            </p:txEl>
                                          </p:spTgt>
                                        </p:tgtEl>
                                      </p:cBhvr>
                                      <p:to x="100000" y="60000"/>
                                    </p:animScale>
                                    <p:animScale>
                                      <p:cBhvr>
                                        <p:cTn id="37" dur="166" decel="50000">
                                          <p:stCondLst>
                                            <p:cond delay="676"/>
                                          </p:stCondLst>
                                        </p:cTn>
                                        <p:tgtEl>
                                          <p:spTgt spid="3">
                                            <p:txEl>
                                              <p:pRg st="1" end="1"/>
                                            </p:txEl>
                                          </p:spTgt>
                                        </p:tgtEl>
                                      </p:cBhvr>
                                      <p:to x="100000" y="100000"/>
                                    </p:animScale>
                                    <p:animScale>
                                      <p:cBhvr>
                                        <p:cTn id="38" dur="26">
                                          <p:stCondLst>
                                            <p:cond delay="1312"/>
                                          </p:stCondLst>
                                        </p:cTn>
                                        <p:tgtEl>
                                          <p:spTgt spid="3">
                                            <p:txEl>
                                              <p:pRg st="1" end="1"/>
                                            </p:txEl>
                                          </p:spTgt>
                                        </p:tgtEl>
                                      </p:cBhvr>
                                      <p:to x="100000" y="80000"/>
                                    </p:animScale>
                                    <p:animScale>
                                      <p:cBhvr>
                                        <p:cTn id="39" dur="166" decel="50000">
                                          <p:stCondLst>
                                            <p:cond delay="1338"/>
                                          </p:stCondLst>
                                        </p:cTn>
                                        <p:tgtEl>
                                          <p:spTgt spid="3">
                                            <p:txEl>
                                              <p:pRg st="1" end="1"/>
                                            </p:txEl>
                                          </p:spTgt>
                                        </p:tgtEl>
                                      </p:cBhvr>
                                      <p:to x="100000" y="100000"/>
                                    </p:animScale>
                                    <p:animScale>
                                      <p:cBhvr>
                                        <p:cTn id="40" dur="26">
                                          <p:stCondLst>
                                            <p:cond delay="1642"/>
                                          </p:stCondLst>
                                        </p:cTn>
                                        <p:tgtEl>
                                          <p:spTgt spid="3">
                                            <p:txEl>
                                              <p:pRg st="1" end="1"/>
                                            </p:txEl>
                                          </p:spTgt>
                                        </p:tgtEl>
                                      </p:cBhvr>
                                      <p:to x="100000" y="90000"/>
                                    </p:animScale>
                                    <p:animScale>
                                      <p:cBhvr>
                                        <p:cTn id="41" dur="166" decel="50000">
                                          <p:stCondLst>
                                            <p:cond delay="1668"/>
                                          </p:stCondLst>
                                        </p:cTn>
                                        <p:tgtEl>
                                          <p:spTgt spid="3">
                                            <p:txEl>
                                              <p:pRg st="1" end="1"/>
                                            </p:txEl>
                                          </p:spTgt>
                                        </p:tgtEl>
                                      </p:cBhvr>
                                      <p:to x="100000" y="100000"/>
                                    </p:animScale>
                                    <p:animScale>
                                      <p:cBhvr>
                                        <p:cTn id="42" dur="26">
                                          <p:stCondLst>
                                            <p:cond delay="1808"/>
                                          </p:stCondLst>
                                        </p:cTn>
                                        <p:tgtEl>
                                          <p:spTgt spid="3">
                                            <p:txEl>
                                              <p:pRg st="1" end="1"/>
                                            </p:txEl>
                                          </p:spTgt>
                                        </p:tgtEl>
                                      </p:cBhvr>
                                      <p:to x="100000" y="95000"/>
                                    </p:animScale>
                                    <p:animScale>
                                      <p:cBhvr>
                                        <p:cTn id="43" dur="166" decel="50000">
                                          <p:stCondLst>
                                            <p:cond delay="1834"/>
                                          </p:stCondLst>
                                        </p:cTn>
                                        <p:tgtEl>
                                          <p:spTgt spid="3">
                                            <p:txEl>
                                              <p:pRg st="1" end="1"/>
                                            </p:txEl>
                                          </p:spTgt>
                                        </p:tgtEl>
                                      </p:cBhvr>
                                      <p:to x="100000" y="100000"/>
                                    </p:animScale>
                                  </p:childTnLst>
                                </p:cTn>
                              </p:par>
                              <p:par>
                                <p:cTn id="44" presetID="26" presetClass="entr" presetSubtype="0" fill="hold" grpId="0" nodeType="withEffect">
                                  <p:stCondLst>
                                    <p:cond delay="0"/>
                                  </p:stCondLst>
                                  <p:childTnLst>
                                    <p:set>
                                      <p:cBhvr>
                                        <p:cTn id="45" dur="1" fill="hold">
                                          <p:stCondLst>
                                            <p:cond delay="0"/>
                                          </p:stCondLst>
                                        </p:cTn>
                                        <p:tgtEl>
                                          <p:spTgt spid="3">
                                            <p:txEl>
                                              <p:pRg st="2" end="2"/>
                                            </p:txEl>
                                          </p:spTgt>
                                        </p:tgtEl>
                                        <p:attrNameLst>
                                          <p:attrName>style.visibility</p:attrName>
                                        </p:attrNameLst>
                                      </p:cBhvr>
                                      <p:to>
                                        <p:strVal val="visible"/>
                                      </p:to>
                                    </p:set>
                                    <p:animEffect transition="in" filter="wipe(down)">
                                      <p:cBhvr>
                                        <p:cTn id="46" dur="580">
                                          <p:stCondLst>
                                            <p:cond delay="0"/>
                                          </p:stCondLst>
                                        </p:cTn>
                                        <p:tgtEl>
                                          <p:spTgt spid="3">
                                            <p:txEl>
                                              <p:pRg st="2" end="2"/>
                                            </p:txEl>
                                          </p:spTgt>
                                        </p:tgtEl>
                                      </p:cBhvr>
                                    </p:animEffect>
                                    <p:anim calcmode="lin" valueType="num">
                                      <p:cBhvr>
                                        <p:cTn id="47"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8"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9"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0"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1"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2" dur="26">
                                          <p:stCondLst>
                                            <p:cond delay="650"/>
                                          </p:stCondLst>
                                        </p:cTn>
                                        <p:tgtEl>
                                          <p:spTgt spid="3">
                                            <p:txEl>
                                              <p:pRg st="2" end="2"/>
                                            </p:txEl>
                                          </p:spTgt>
                                        </p:tgtEl>
                                      </p:cBhvr>
                                      <p:to x="100000" y="60000"/>
                                    </p:animScale>
                                    <p:animScale>
                                      <p:cBhvr>
                                        <p:cTn id="53" dur="166" decel="50000">
                                          <p:stCondLst>
                                            <p:cond delay="676"/>
                                          </p:stCondLst>
                                        </p:cTn>
                                        <p:tgtEl>
                                          <p:spTgt spid="3">
                                            <p:txEl>
                                              <p:pRg st="2" end="2"/>
                                            </p:txEl>
                                          </p:spTgt>
                                        </p:tgtEl>
                                      </p:cBhvr>
                                      <p:to x="100000" y="100000"/>
                                    </p:animScale>
                                    <p:animScale>
                                      <p:cBhvr>
                                        <p:cTn id="54" dur="26">
                                          <p:stCondLst>
                                            <p:cond delay="1312"/>
                                          </p:stCondLst>
                                        </p:cTn>
                                        <p:tgtEl>
                                          <p:spTgt spid="3">
                                            <p:txEl>
                                              <p:pRg st="2" end="2"/>
                                            </p:txEl>
                                          </p:spTgt>
                                        </p:tgtEl>
                                      </p:cBhvr>
                                      <p:to x="100000" y="80000"/>
                                    </p:animScale>
                                    <p:animScale>
                                      <p:cBhvr>
                                        <p:cTn id="55" dur="166" decel="50000">
                                          <p:stCondLst>
                                            <p:cond delay="1338"/>
                                          </p:stCondLst>
                                        </p:cTn>
                                        <p:tgtEl>
                                          <p:spTgt spid="3">
                                            <p:txEl>
                                              <p:pRg st="2" end="2"/>
                                            </p:txEl>
                                          </p:spTgt>
                                        </p:tgtEl>
                                      </p:cBhvr>
                                      <p:to x="100000" y="100000"/>
                                    </p:animScale>
                                    <p:animScale>
                                      <p:cBhvr>
                                        <p:cTn id="56" dur="26">
                                          <p:stCondLst>
                                            <p:cond delay="1642"/>
                                          </p:stCondLst>
                                        </p:cTn>
                                        <p:tgtEl>
                                          <p:spTgt spid="3">
                                            <p:txEl>
                                              <p:pRg st="2" end="2"/>
                                            </p:txEl>
                                          </p:spTgt>
                                        </p:tgtEl>
                                      </p:cBhvr>
                                      <p:to x="100000" y="90000"/>
                                    </p:animScale>
                                    <p:animScale>
                                      <p:cBhvr>
                                        <p:cTn id="57" dur="166" decel="50000">
                                          <p:stCondLst>
                                            <p:cond delay="1668"/>
                                          </p:stCondLst>
                                        </p:cTn>
                                        <p:tgtEl>
                                          <p:spTgt spid="3">
                                            <p:txEl>
                                              <p:pRg st="2" end="2"/>
                                            </p:txEl>
                                          </p:spTgt>
                                        </p:tgtEl>
                                      </p:cBhvr>
                                      <p:to x="100000" y="100000"/>
                                    </p:animScale>
                                    <p:animScale>
                                      <p:cBhvr>
                                        <p:cTn id="58" dur="26">
                                          <p:stCondLst>
                                            <p:cond delay="1808"/>
                                          </p:stCondLst>
                                        </p:cTn>
                                        <p:tgtEl>
                                          <p:spTgt spid="3">
                                            <p:txEl>
                                              <p:pRg st="2" end="2"/>
                                            </p:txEl>
                                          </p:spTgt>
                                        </p:tgtEl>
                                      </p:cBhvr>
                                      <p:to x="100000" y="95000"/>
                                    </p:animScale>
                                    <p:animScale>
                                      <p:cBhvr>
                                        <p:cTn id="59" dur="166" decel="50000">
                                          <p:stCondLst>
                                            <p:cond delay="1834"/>
                                          </p:stCondLst>
                                        </p:cTn>
                                        <p:tgtEl>
                                          <p:spTgt spid="3">
                                            <p:txEl>
                                              <p:pRg st="2" end="2"/>
                                            </p:txEl>
                                          </p:spTgt>
                                        </p:tgtEl>
                                      </p:cBhvr>
                                      <p:to x="100000" y="100000"/>
                                    </p:animScale>
                                  </p:childTnLst>
                                </p:cTn>
                              </p:par>
                              <p:par>
                                <p:cTn id="60" presetID="26" presetClass="entr" presetSubtype="0" fill="hold" grpId="0" nodeType="withEffect">
                                  <p:stCondLst>
                                    <p:cond delay="0"/>
                                  </p:stCondLst>
                                  <p:childTnLst>
                                    <p:set>
                                      <p:cBhvr>
                                        <p:cTn id="61" dur="1" fill="hold">
                                          <p:stCondLst>
                                            <p:cond delay="0"/>
                                          </p:stCondLst>
                                        </p:cTn>
                                        <p:tgtEl>
                                          <p:spTgt spid="3">
                                            <p:txEl>
                                              <p:pRg st="3" end="3"/>
                                            </p:txEl>
                                          </p:spTgt>
                                        </p:tgtEl>
                                        <p:attrNameLst>
                                          <p:attrName>style.visibility</p:attrName>
                                        </p:attrNameLst>
                                      </p:cBhvr>
                                      <p:to>
                                        <p:strVal val="visible"/>
                                      </p:to>
                                    </p:set>
                                    <p:animEffect transition="in" filter="wipe(down)">
                                      <p:cBhvr>
                                        <p:cTn id="62" dur="580">
                                          <p:stCondLst>
                                            <p:cond delay="0"/>
                                          </p:stCondLst>
                                        </p:cTn>
                                        <p:tgtEl>
                                          <p:spTgt spid="3">
                                            <p:txEl>
                                              <p:pRg st="3" end="3"/>
                                            </p:txEl>
                                          </p:spTgt>
                                        </p:tgtEl>
                                      </p:cBhvr>
                                    </p:animEffect>
                                    <p:anim calcmode="lin" valueType="num">
                                      <p:cBhvr>
                                        <p:cTn id="63"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4"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5"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6"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7"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8" dur="26">
                                          <p:stCondLst>
                                            <p:cond delay="650"/>
                                          </p:stCondLst>
                                        </p:cTn>
                                        <p:tgtEl>
                                          <p:spTgt spid="3">
                                            <p:txEl>
                                              <p:pRg st="3" end="3"/>
                                            </p:txEl>
                                          </p:spTgt>
                                        </p:tgtEl>
                                      </p:cBhvr>
                                      <p:to x="100000" y="60000"/>
                                    </p:animScale>
                                    <p:animScale>
                                      <p:cBhvr>
                                        <p:cTn id="69" dur="166" decel="50000">
                                          <p:stCondLst>
                                            <p:cond delay="676"/>
                                          </p:stCondLst>
                                        </p:cTn>
                                        <p:tgtEl>
                                          <p:spTgt spid="3">
                                            <p:txEl>
                                              <p:pRg st="3" end="3"/>
                                            </p:txEl>
                                          </p:spTgt>
                                        </p:tgtEl>
                                      </p:cBhvr>
                                      <p:to x="100000" y="100000"/>
                                    </p:animScale>
                                    <p:animScale>
                                      <p:cBhvr>
                                        <p:cTn id="70" dur="26">
                                          <p:stCondLst>
                                            <p:cond delay="1312"/>
                                          </p:stCondLst>
                                        </p:cTn>
                                        <p:tgtEl>
                                          <p:spTgt spid="3">
                                            <p:txEl>
                                              <p:pRg st="3" end="3"/>
                                            </p:txEl>
                                          </p:spTgt>
                                        </p:tgtEl>
                                      </p:cBhvr>
                                      <p:to x="100000" y="80000"/>
                                    </p:animScale>
                                    <p:animScale>
                                      <p:cBhvr>
                                        <p:cTn id="71" dur="166" decel="50000">
                                          <p:stCondLst>
                                            <p:cond delay="1338"/>
                                          </p:stCondLst>
                                        </p:cTn>
                                        <p:tgtEl>
                                          <p:spTgt spid="3">
                                            <p:txEl>
                                              <p:pRg st="3" end="3"/>
                                            </p:txEl>
                                          </p:spTgt>
                                        </p:tgtEl>
                                      </p:cBhvr>
                                      <p:to x="100000" y="100000"/>
                                    </p:animScale>
                                    <p:animScale>
                                      <p:cBhvr>
                                        <p:cTn id="72" dur="26">
                                          <p:stCondLst>
                                            <p:cond delay="1642"/>
                                          </p:stCondLst>
                                        </p:cTn>
                                        <p:tgtEl>
                                          <p:spTgt spid="3">
                                            <p:txEl>
                                              <p:pRg st="3" end="3"/>
                                            </p:txEl>
                                          </p:spTgt>
                                        </p:tgtEl>
                                      </p:cBhvr>
                                      <p:to x="100000" y="90000"/>
                                    </p:animScale>
                                    <p:animScale>
                                      <p:cBhvr>
                                        <p:cTn id="73" dur="166" decel="50000">
                                          <p:stCondLst>
                                            <p:cond delay="1668"/>
                                          </p:stCondLst>
                                        </p:cTn>
                                        <p:tgtEl>
                                          <p:spTgt spid="3">
                                            <p:txEl>
                                              <p:pRg st="3" end="3"/>
                                            </p:txEl>
                                          </p:spTgt>
                                        </p:tgtEl>
                                      </p:cBhvr>
                                      <p:to x="100000" y="100000"/>
                                    </p:animScale>
                                    <p:animScale>
                                      <p:cBhvr>
                                        <p:cTn id="74" dur="26">
                                          <p:stCondLst>
                                            <p:cond delay="1808"/>
                                          </p:stCondLst>
                                        </p:cTn>
                                        <p:tgtEl>
                                          <p:spTgt spid="3">
                                            <p:txEl>
                                              <p:pRg st="3" end="3"/>
                                            </p:txEl>
                                          </p:spTgt>
                                        </p:tgtEl>
                                      </p:cBhvr>
                                      <p:to x="100000" y="95000"/>
                                    </p:animScale>
                                    <p:animScale>
                                      <p:cBhvr>
                                        <p:cTn id="75" dur="166" decel="50000">
                                          <p:stCondLst>
                                            <p:cond delay="1834"/>
                                          </p:stCondLst>
                                        </p:cTn>
                                        <p:tgtEl>
                                          <p:spTgt spid="3">
                                            <p:txEl>
                                              <p:pRg st="3" end="3"/>
                                            </p:txEl>
                                          </p:spTgt>
                                        </p:tgtEl>
                                      </p:cBhvr>
                                      <p:to x="100000" y="100000"/>
                                    </p:animScale>
                                  </p:childTnLst>
                                </p:cTn>
                              </p:par>
                              <p:par>
                                <p:cTn id="76" presetID="26" presetClass="entr" presetSubtype="0" fill="hold" grpId="0" nodeType="withEffect">
                                  <p:stCondLst>
                                    <p:cond delay="0"/>
                                  </p:stCondLst>
                                  <p:childTnLst>
                                    <p:set>
                                      <p:cBhvr>
                                        <p:cTn id="77" dur="1" fill="hold">
                                          <p:stCondLst>
                                            <p:cond delay="0"/>
                                          </p:stCondLst>
                                        </p:cTn>
                                        <p:tgtEl>
                                          <p:spTgt spid="3">
                                            <p:txEl>
                                              <p:pRg st="4" end="4"/>
                                            </p:txEl>
                                          </p:spTgt>
                                        </p:tgtEl>
                                        <p:attrNameLst>
                                          <p:attrName>style.visibility</p:attrName>
                                        </p:attrNameLst>
                                      </p:cBhvr>
                                      <p:to>
                                        <p:strVal val="visible"/>
                                      </p:to>
                                    </p:set>
                                    <p:animEffect transition="in" filter="wipe(down)">
                                      <p:cBhvr>
                                        <p:cTn id="78" dur="580">
                                          <p:stCondLst>
                                            <p:cond delay="0"/>
                                          </p:stCondLst>
                                        </p:cTn>
                                        <p:tgtEl>
                                          <p:spTgt spid="3">
                                            <p:txEl>
                                              <p:pRg st="4" end="4"/>
                                            </p:txEl>
                                          </p:spTgt>
                                        </p:tgtEl>
                                      </p:cBhvr>
                                    </p:animEffect>
                                    <p:anim calcmode="lin" valueType="num">
                                      <p:cBhvr>
                                        <p:cTn id="79"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0"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1"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2"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3"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4" dur="26">
                                          <p:stCondLst>
                                            <p:cond delay="650"/>
                                          </p:stCondLst>
                                        </p:cTn>
                                        <p:tgtEl>
                                          <p:spTgt spid="3">
                                            <p:txEl>
                                              <p:pRg st="4" end="4"/>
                                            </p:txEl>
                                          </p:spTgt>
                                        </p:tgtEl>
                                      </p:cBhvr>
                                      <p:to x="100000" y="60000"/>
                                    </p:animScale>
                                    <p:animScale>
                                      <p:cBhvr>
                                        <p:cTn id="85" dur="166" decel="50000">
                                          <p:stCondLst>
                                            <p:cond delay="676"/>
                                          </p:stCondLst>
                                        </p:cTn>
                                        <p:tgtEl>
                                          <p:spTgt spid="3">
                                            <p:txEl>
                                              <p:pRg st="4" end="4"/>
                                            </p:txEl>
                                          </p:spTgt>
                                        </p:tgtEl>
                                      </p:cBhvr>
                                      <p:to x="100000" y="100000"/>
                                    </p:animScale>
                                    <p:animScale>
                                      <p:cBhvr>
                                        <p:cTn id="86" dur="26">
                                          <p:stCondLst>
                                            <p:cond delay="1312"/>
                                          </p:stCondLst>
                                        </p:cTn>
                                        <p:tgtEl>
                                          <p:spTgt spid="3">
                                            <p:txEl>
                                              <p:pRg st="4" end="4"/>
                                            </p:txEl>
                                          </p:spTgt>
                                        </p:tgtEl>
                                      </p:cBhvr>
                                      <p:to x="100000" y="80000"/>
                                    </p:animScale>
                                    <p:animScale>
                                      <p:cBhvr>
                                        <p:cTn id="87" dur="166" decel="50000">
                                          <p:stCondLst>
                                            <p:cond delay="1338"/>
                                          </p:stCondLst>
                                        </p:cTn>
                                        <p:tgtEl>
                                          <p:spTgt spid="3">
                                            <p:txEl>
                                              <p:pRg st="4" end="4"/>
                                            </p:txEl>
                                          </p:spTgt>
                                        </p:tgtEl>
                                      </p:cBhvr>
                                      <p:to x="100000" y="100000"/>
                                    </p:animScale>
                                    <p:animScale>
                                      <p:cBhvr>
                                        <p:cTn id="88" dur="26">
                                          <p:stCondLst>
                                            <p:cond delay="1642"/>
                                          </p:stCondLst>
                                        </p:cTn>
                                        <p:tgtEl>
                                          <p:spTgt spid="3">
                                            <p:txEl>
                                              <p:pRg st="4" end="4"/>
                                            </p:txEl>
                                          </p:spTgt>
                                        </p:tgtEl>
                                      </p:cBhvr>
                                      <p:to x="100000" y="90000"/>
                                    </p:animScale>
                                    <p:animScale>
                                      <p:cBhvr>
                                        <p:cTn id="89" dur="166" decel="50000">
                                          <p:stCondLst>
                                            <p:cond delay="1668"/>
                                          </p:stCondLst>
                                        </p:cTn>
                                        <p:tgtEl>
                                          <p:spTgt spid="3">
                                            <p:txEl>
                                              <p:pRg st="4" end="4"/>
                                            </p:txEl>
                                          </p:spTgt>
                                        </p:tgtEl>
                                      </p:cBhvr>
                                      <p:to x="100000" y="100000"/>
                                    </p:animScale>
                                    <p:animScale>
                                      <p:cBhvr>
                                        <p:cTn id="90" dur="26">
                                          <p:stCondLst>
                                            <p:cond delay="1808"/>
                                          </p:stCondLst>
                                        </p:cTn>
                                        <p:tgtEl>
                                          <p:spTgt spid="3">
                                            <p:txEl>
                                              <p:pRg st="4" end="4"/>
                                            </p:txEl>
                                          </p:spTgt>
                                        </p:tgtEl>
                                      </p:cBhvr>
                                      <p:to x="100000" y="95000"/>
                                    </p:animScale>
                                    <p:animScale>
                                      <p:cBhvr>
                                        <p:cTn id="91" dur="166" decel="50000">
                                          <p:stCondLst>
                                            <p:cond delay="1834"/>
                                          </p:stCondLst>
                                        </p:cTn>
                                        <p:tgtEl>
                                          <p:spTgt spid="3">
                                            <p:txEl>
                                              <p:pRg st="4" end="4"/>
                                            </p:txEl>
                                          </p:spTgt>
                                        </p:tgtEl>
                                      </p:cBhvr>
                                      <p:to x="100000" y="100000"/>
                                    </p:animScale>
                                  </p:childTnLst>
                                </p:cTn>
                              </p:par>
                              <p:par>
                                <p:cTn id="92" presetID="26" presetClass="entr" presetSubtype="0" fill="hold" grpId="0" nodeType="withEffect">
                                  <p:stCondLst>
                                    <p:cond delay="0"/>
                                  </p:stCondLst>
                                  <p:childTnLst>
                                    <p:set>
                                      <p:cBhvr>
                                        <p:cTn id="93" dur="1" fill="hold">
                                          <p:stCondLst>
                                            <p:cond delay="0"/>
                                          </p:stCondLst>
                                        </p:cTn>
                                        <p:tgtEl>
                                          <p:spTgt spid="3">
                                            <p:txEl>
                                              <p:pRg st="5" end="5"/>
                                            </p:txEl>
                                          </p:spTgt>
                                        </p:tgtEl>
                                        <p:attrNameLst>
                                          <p:attrName>style.visibility</p:attrName>
                                        </p:attrNameLst>
                                      </p:cBhvr>
                                      <p:to>
                                        <p:strVal val="visible"/>
                                      </p:to>
                                    </p:set>
                                    <p:animEffect transition="in" filter="wipe(down)">
                                      <p:cBhvr>
                                        <p:cTn id="94" dur="580">
                                          <p:stCondLst>
                                            <p:cond delay="0"/>
                                          </p:stCondLst>
                                        </p:cTn>
                                        <p:tgtEl>
                                          <p:spTgt spid="3">
                                            <p:txEl>
                                              <p:pRg st="5" end="5"/>
                                            </p:txEl>
                                          </p:spTgt>
                                        </p:tgtEl>
                                      </p:cBhvr>
                                    </p:animEffect>
                                    <p:anim calcmode="lin" valueType="num">
                                      <p:cBhvr>
                                        <p:cTn id="95"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6"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97"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98"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99"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0" dur="26">
                                          <p:stCondLst>
                                            <p:cond delay="650"/>
                                          </p:stCondLst>
                                        </p:cTn>
                                        <p:tgtEl>
                                          <p:spTgt spid="3">
                                            <p:txEl>
                                              <p:pRg st="5" end="5"/>
                                            </p:txEl>
                                          </p:spTgt>
                                        </p:tgtEl>
                                      </p:cBhvr>
                                      <p:to x="100000" y="60000"/>
                                    </p:animScale>
                                    <p:animScale>
                                      <p:cBhvr>
                                        <p:cTn id="101" dur="166" decel="50000">
                                          <p:stCondLst>
                                            <p:cond delay="676"/>
                                          </p:stCondLst>
                                        </p:cTn>
                                        <p:tgtEl>
                                          <p:spTgt spid="3">
                                            <p:txEl>
                                              <p:pRg st="5" end="5"/>
                                            </p:txEl>
                                          </p:spTgt>
                                        </p:tgtEl>
                                      </p:cBhvr>
                                      <p:to x="100000" y="100000"/>
                                    </p:animScale>
                                    <p:animScale>
                                      <p:cBhvr>
                                        <p:cTn id="102" dur="26">
                                          <p:stCondLst>
                                            <p:cond delay="1312"/>
                                          </p:stCondLst>
                                        </p:cTn>
                                        <p:tgtEl>
                                          <p:spTgt spid="3">
                                            <p:txEl>
                                              <p:pRg st="5" end="5"/>
                                            </p:txEl>
                                          </p:spTgt>
                                        </p:tgtEl>
                                      </p:cBhvr>
                                      <p:to x="100000" y="80000"/>
                                    </p:animScale>
                                    <p:animScale>
                                      <p:cBhvr>
                                        <p:cTn id="103" dur="166" decel="50000">
                                          <p:stCondLst>
                                            <p:cond delay="1338"/>
                                          </p:stCondLst>
                                        </p:cTn>
                                        <p:tgtEl>
                                          <p:spTgt spid="3">
                                            <p:txEl>
                                              <p:pRg st="5" end="5"/>
                                            </p:txEl>
                                          </p:spTgt>
                                        </p:tgtEl>
                                      </p:cBhvr>
                                      <p:to x="100000" y="100000"/>
                                    </p:animScale>
                                    <p:animScale>
                                      <p:cBhvr>
                                        <p:cTn id="104" dur="26">
                                          <p:stCondLst>
                                            <p:cond delay="1642"/>
                                          </p:stCondLst>
                                        </p:cTn>
                                        <p:tgtEl>
                                          <p:spTgt spid="3">
                                            <p:txEl>
                                              <p:pRg st="5" end="5"/>
                                            </p:txEl>
                                          </p:spTgt>
                                        </p:tgtEl>
                                      </p:cBhvr>
                                      <p:to x="100000" y="90000"/>
                                    </p:animScale>
                                    <p:animScale>
                                      <p:cBhvr>
                                        <p:cTn id="105" dur="166" decel="50000">
                                          <p:stCondLst>
                                            <p:cond delay="1668"/>
                                          </p:stCondLst>
                                        </p:cTn>
                                        <p:tgtEl>
                                          <p:spTgt spid="3">
                                            <p:txEl>
                                              <p:pRg st="5" end="5"/>
                                            </p:txEl>
                                          </p:spTgt>
                                        </p:tgtEl>
                                      </p:cBhvr>
                                      <p:to x="100000" y="100000"/>
                                    </p:animScale>
                                    <p:animScale>
                                      <p:cBhvr>
                                        <p:cTn id="106" dur="26">
                                          <p:stCondLst>
                                            <p:cond delay="1808"/>
                                          </p:stCondLst>
                                        </p:cTn>
                                        <p:tgtEl>
                                          <p:spTgt spid="3">
                                            <p:txEl>
                                              <p:pRg st="5" end="5"/>
                                            </p:txEl>
                                          </p:spTgt>
                                        </p:tgtEl>
                                      </p:cBhvr>
                                      <p:to x="100000" y="95000"/>
                                    </p:animScale>
                                    <p:animScale>
                                      <p:cBhvr>
                                        <p:cTn id="107" dur="166" decel="50000">
                                          <p:stCondLst>
                                            <p:cond delay="1834"/>
                                          </p:stCondLst>
                                        </p:cTn>
                                        <p:tgtEl>
                                          <p:spTgt spid="3">
                                            <p:txEl>
                                              <p:pRg st="5" end="5"/>
                                            </p:txEl>
                                          </p:spTgt>
                                        </p:tgtEl>
                                      </p:cBhvr>
                                      <p:to x="100000" y="100000"/>
                                    </p:animScale>
                                  </p:childTnLst>
                                </p:cTn>
                              </p:par>
                              <p:par>
                                <p:cTn id="108" presetID="26" presetClass="entr" presetSubtype="0" fill="hold" grpId="0" nodeType="withEffect">
                                  <p:stCondLst>
                                    <p:cond delay="0"/>
                                  </p:stCondLst>
                                  <p:childTnLst>
                                    <p:set>
                                      <p:cBhvr>
                                        <p:cTn id="109" dur="1" fill="hold">
                                          <p:stCondLst>
                                            <p:cond delay="0"/>
                                          </p:stCondLst>
                                        </p:cTn>
                                        <p:tgtEl>
                                          <p:spTgt spid="3">
                                            <p:txEl>
                                              <p:pRg st="6" end="6"/>
                                            </p:txEl>
                                          </p:spTgt>
                                        </p:tgtEl>
                                        <p:attrNameLst>
                                          <p:attrName>style.visibility</p:attrName>
                                        </p:attrNameLst>
                                      </p:cBhvr>
                                      <p:to>
                                        <p:strVal val="visible"/>
                                      </p:to>
                                    </p:set>
                                    <p:animEffect transition="in" filter="wipe(down)">
                                      <p:cBhvr>
                                        <p:cTn id="110" dur="580">
                                          <p:stCondLst>
                                            <p:cond delay="0"/>
                                          </p:stCondLst>
                                        </p:cTn>
                                        <p:tgtEl>
                                          <p:spTgt spid="3">
                                            <p:txEl>
                                              <p:pRg st="6" end="6"/>
                                            </p:txEl>
                                          </p:spTgt>
                                        </p:tgtEl>
                                      </p:cBhvr>
                                    </p:animEffect>
                                    <p:anim calcmode="lin" valueType="num">
                                      <p:cBhvr>
                                        <p:cTn id="111"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12"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13"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4"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15"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16" dur="26">
                                          <p:stCondLst>
                                            <p:cond delay="650"/>
                                          </p:stCondLst>
                                        </p:cTn>
                                        <p:tgtEl>
                                          <p:spTgt spid="3">
                                            <p:txEl>
                                              <p:pRg st="6" end="6"/>
                                            </p:txEl>
                                          </p:spTgt>
                                        </p:tgtEl>
                                      </p:cBhvr>
                                      <p:to x="100000" y="60000"/>
                                    </p:animScale>
                                    <p:animScale>
                                      <p:cBhvr>
                                        <p:cTn id="117" dur="166" decel="50000">
                                          <p:stCondLst>
                                            <p:cond delay="676"/>
                                          </p:stCondLst>
                                        </p:cTn>
                                        <p:tgtEl>
                                          <p:spTgt spid="3">
                                            <p:txEl>
                                              <p:pRg st="6" end="6"/>
                                            </p:txEl>
                                          </p:spTgt>
                                        </p:tgtEl>
                                      </p:cBhvr>
                                      <p:to x="100000" y="100000"/>
                                    </p:animScale>
                                    <p:animScale>
                                      <p:cBhvr>
                                        <p:cTn id="118" dur="26">
                                          <p:stCondLst>
                                            <p:cond delay="1312"/>
                                          </p:stCondLst>
                                        </p:cTn>
                                        <p:tgtEl>
                                          <p:spTgt spid="3">
                                            <p:txEl>
                                              <p:pRg st="6" end="6"/>
                                            </p:txEl>
                                          </p:spTgt>
                                        </p:tgtEl>
                                      </p:cBhvr>
                                      <p:to x="100000" y="80000"/>
                                    </p:animScale>
                                    <p:animScale>
                                      <p:cBhvr>
                                        <p:cTn id="119" dur="166" decel="50000">
                                          <p:stCondLst>
                                            <p:cond delay="1338"/>
                                          </p:stCondLst>
                                        </p:cTn>
                                        <p:tgtEl>
                                          <p:spTgt spid="3">
                                            <p:txEl>
                                              <p:pRg st="6" end="6"/>
                                            </p:txEl>
                                          </p:spTgt>
                                        </p:tgtEl>
                                      </p:cBhvr>
                                      <p:to x="100000" y="100000"/>
                                    </p:animScale>
                                    <p:animScale>
                                      <p:cBhvr>
                                        <p:cTn id="120" dur="26">
                                          <p:stCondLst>
                                            <p:cond delay="1642"/>
                                          </p:stCondLst>
                                        </p:cTn>
                                        <p:tgtEl>
                                          <p:spTgt spid="3">
                                            <p:txEl>
                                              <p:pRg st="6" end="6"/>
                                            </p:txEl>
                                          </p:spTgt>
                                        </p:tgtEl>
                                      </p:cBhvr>
                                      <p:to x="100000" y="90000"/>
                                    </p:animScale>
                                    <p:animScale>
                                      <p:cBhvr>
                                        <p:cTn id="121" dur="166" decel="50000">
                                          <p:stCondLst>
                                            <p:cond delay="1668"/>
                                          </p:stCondLst>
                                        </p:cTn>
                                        <p:tgtEl>
                                          <p:spTgt spid="3">
                                            <p:txEl>
                                              <p:pRg st="6" end="6"/>
                                            </p:txEl>
                                          </p:spTgt>
                                        </p:tgtEl>
                                      </p:cBhvr>
                                      <p:to x="100000" y="100000"/>
                                    </p:animScale>
                                    <p:animScale>
                                      <p:cBhvr>
                                        <p:cTn id="122" dur="26">
                                          <p:stCondLst>
                                            <p:cond delay="1808"/>
                                          </p:stCondLst>
                                        </p:cTn>
                                        <p:tgtEl>
                                          <p:spTgt spid="3">
                                            <p:txEl>
                                              <p:pRg st="6" end="6"/>
                                            </p:txEl>
                                          </p:spTgt>
                                        </p:tgtEl>
                                      </p:cBhvr>
                                      <p:to x="100000" y="95000"/>
                                    </p:animScale>
                                    <p:animScale>
                                      <p:cBhvr>
                                        <p:cTn id="123" dur="166" decel="50000">
                                          <p:stCondLst>
                                            <p:cond delay="1834"/>
                                          </p:stCondLst>
                                        </p:cTn>
                                        <p:tgtEl>
                                          <p:spTgt spid="3">
                                            <p:txEl>
                                              <p:pRg st="6" end="6"/>
                                            </p:txEl>
                                          </p:spTgt>
                                        </p:tgtEl>
                                      </p:cBhvr>
                                      <p:to x="100000" y="100000"/>
                                    </p:animScale>
                                  </p:childTnLst>
                                </p:cTn>
                              </p:par>
                            </p:childTnLst>
                          </p:cTn>
                        </p:par>
                      </p:childTnLst>
                    </p:cTn>
                  </p:par>
                  <p:par>
                    <p:cTn id="124" fill="hold">
                      <p:stCondLst>
                        <p:cond delay="indefinite"/>
                      </p:stCondLst>
                      <p:childTnLst>
                        <p:par>
                          <p:cTn id="125" fill="hold">
                            <p:stCondLst>
                              <p:cond delay="0"/>
                            </p:stCondLst>
                            <p:childTnLst>
                              <p:par>
                                <p:cTn id="126" presetID="52" presetClass="entr" presetSubtype="0" fill="hold" nodeType="clickEffect">
                                  <p:stCondLst>
                                    <p:cond delay="0"/>
                                  </p:stCondLst>
                                  <p:childTnLst>
                                    <p:set>
                                      <p:cBhvr>
                                        <p:cTn id="127" dur="1" fill="hold">
                                          <p:stCondLst>
                                            <p:cond delay="0"/>
                                          </p:stCondLst>
                                        </p:cTn>
                                        <p:tgtEl>
                                          <p:spTgt spid="9"/>
                                        </p:tgtEl>
                                        <p:attrNameLst>
                                          <p:attrName>style.visibility</p:attrName>
                                        </p:attrNameLst>
                                      </p:cBhvr>
                                      <p:to>
                                        <p:strVal val="visible"/>
                                      </p:to>
                                    </p:set>
                                    <p:animScale>
                                      <p:cBhvr>
                                        <p:cTn id="128" dur="1000" decel="50000" fill="hold">
                                          <p:stCondLst>
                                            <p:cond delay="0"/>
                                          </p:stCondLst>
                                        </p:cTn>
                                        <p:tgtEl>
                                          <p:spTgt spid="9"/>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29" dur="1000" decel="50000" fill="hold">
                                          <p:stCondLst>
                                            <p:cond delay="0"/>
                                          </p:stCondLst>
                                        </p:cTn>
                                        <p:tgtEl>
                                          <p:spTgt spid="9"/>
                                        </p:tgtEl>
                                        <p:attrNameLst>
                                          <p:attrName>ppt_x</p:attrName>
                                          <p:attrName>ppt_y</p:attrName>
                                        </p:attrNameLst>
                                      </p:cBhvr>
                                    </p:animMotion>
                                    <p:animEffect transition="in" filter="fade">
                                      <p:cBhvr>
                                        <p:cTn id="130" dur="1000"/>
                                        <p:tgtEl>
                                          <p:spTgt spid="9"/>
                                        </p:tgtEl>
                                      </p:cBhvr>
                                    </p:animEffect>
                                  </p:childTnLst>
                                </p:cTn>
                              </p:par>
                            </p:childTnLst>
                          </p:cTn>
                        </p:par>
                      </p:childTnLst>
                    </p:cTn>
                  </p:par>
                  <p:par>
                    <p:cTn id="131" fill="hold">
                      <p:stCondLst>
                        <p:cond delay="indefinite"/>
                      </p:stCondLst>
                      <p:childTnLst>
                        <p:par>
                          <p:cTn id="132" fill="hold">
                            <p:stCondLst>
                              <p:cond delay="0"/>
                            </p:stCondLst>
                            <p:childTnLst>
                              <p:par>
                                <p:cTn id="133" presetID="37" presetClass="exit" presetSubtype="0" fill="hold" nodeType="clickEffect">
                                  <p:stCondLst>
                                    <p:cond delay="0"/>
                                  </p:stCondLst>
                                  <p:childTnLst>
                                    <p:animEffect transition="out" filter="fade">
                                      <p:cBhvr>
                                        <p:cTn id="134" dur="1000"/>
                                        <p:tgtEl>
                                          <p:spTgt spid="9"/>
                                        </p:tgtEl>
                                      </p:cBhvr>
                                    </p:animEffect>
                                    <p:anim calcmode="lin" valueType="num">
                                      <p:cBhvr>
                                        <p:cTn id="135" dur="1000"/>
                                        <p:tgtEl>
                                          <p:spTgt spid="9"/>
                                        </p:tgtEl>
                                        <p:attrNameLst>
                                          <p:attrName>ppt_x</p:attrName>
                                        </p:attrNameLst>
                                      </p:cBhvr>
                                      <p:tavLst>
                                        <p:tav tm="0">
                                          <p:val>
                                            <p:strVal val="ppt_x"/>
                                          </p:val>
                                        </p:tav>
                                        <p:tav tm="100000">
                                          <p:val>
                                            <p:strVal val="ppt_x"/>
                                          </p:val>
                                        </p:tav>
                                      </p:tavLst>
                                    </p:anim>
                                    <p:anim calcmode="lin" valueType="num">
                                      <p:cBhvr>
                                        <p:cTn id="136" dur="100" decel="100000"/>
                                        <p:tgtEl>
                                          <p:spTgt spid="9"/>
                                        </p:tgtEl>
                                        <p:attrNameLst>
                                          <p:attrName>ppt_y</p:attrName>
                                        </p:attrNameLst>
                                      </p:cBhvr>
                                      <p:tavLst>
                                        <p:tav tm="0">
                                          <p:val>
                                            <p:strVal val="ppt_y"/>
                                          </p:val>
                                        </p:tav>
                                        <p:tav tm="100000">
                                          <p:val>
                                            <p:strVal val="ppt_y-.03"/>
                                          </p:val>
                                        </p:tav>
                                      </p:tavLst>
                                    </p:anim>
                                    <p:anim calcmode="lin" valueType="num">
                                      <p:cBhvr>
                                        <p:cTn id="137" dur="900" accel="100000">
                                          <p:stCondLst>
                                            <p:cond delay="100"/>
                                          </p:stCondLst>
                                        </p:cTn>
                                        <p:tgtEl>
                                          <p:spTgt spid="9"/>
                                        </p:tgtEl>
                                        <p:attrNameLst>
                                          <p:attrName>ppt_y</p:attrName>
                                        </p:attrNameLst>
                                      </p:cBhvr>
                                      <p:tavLst>
                                        <p:tav tm="0">
                                          <p:val>
                                            <p:strVal val="ppt_y"/>
                                          </p:val>
                                        </p:tav>
                                        <p:tav tm="100000">
                                          <p:val>
                                            <p:strVal val="ppt_y+1"/>
                                          </p:val>
                                        </p:tav>
                                      </p:tavLst>
                                    </p:anim>
                                    <p:set>
                                      <p:cBhvr>
                                        <p:cTn id="138" dur="1" fill="hold">
                                          <p:stCondLst>
                                            <p:cond delay="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BFFF4-E399-8103-B816-EE2AE84C38F3}"/>
              </a:ext>
            </a:extLst>
          </p:cNvPr>
          <p:cNvSpPr>
            <a:spLocks noGrp="1"/>
          </p:cNvSpPr>
          <p:nvPr>
            <p:ph type="ctrTitle"/>
          </p:nvPr>
        </p:nvSpPr>
        <p:spPr>
          <a:xfrm>
            <a:off x="4347450" y="131323"/>
            <a:ext cx="3497096" cy="982494"/>
          </a:xfrm>
        </p:spPr>
        <p:txBody>
          <a:bodyPr>
            <a:normAutofit fontScale="90000"/>
          </a:bodyPr>
          <a:lstStyle/>
          <a:p>
            <a:pPr marL="571500" indent="-571500">
              <a:buFont typeface="Courier New" panose="02070309020205020404" pitchFamily="49" charset="0"/>
              <a:buChar char="o"/>
            </a:pPr>
            <a:r>
              <a:rPr lang="en-GB" sz="36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n-ea"/>
                <a:cs typeface="Arabic Typesetting" panose="020F0502020204030204" pitchFamily="66" charset="-78"/>
              </a:rPr>
              <a:t>Introduction</a:t>
            </a:r>
            <a:br>
              <a:rPr lang="en-GB" sz="36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n-ea"/>
                <a:cs typeface="Arabic Typesetting" panose="020F0502020204030204" pitchFamily="66" charset="-78"/>
              </a:rPr>
            </a:br>
            <a:endParaRPr lang="en-GB" sz="36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n-ea"/>
              <a:cs typeface="Arabic Typesetting" panose="020F0502020204030204" pitchFamily="66" charset="-78"/>
            </a:endParaRPr>
          </a:p>
        </p:txBody>
      </p:sp>
      <p:sp>
        <p:nvSpPr>
          <p:cNvPr id="3" name="Subtitle 2">
            <a:extLst>
              <a:ext uri="{FF2B5EF4-FFF2-40B4-BE49-F238E27FC236}">
                <a16:creationId xmlns:a16="http://schemas.microsoft.com/office/drawing/2014/main" id="{27826817-2FC9-1BB8-6CCD-A91811D3A438}"/>
              </a:ext>
            </a:extLst>
          </p:cNvPr>
          <p:cNvSpPr>
            <a:spLocks noGrp="1"/>
          </p:cNvSpPr>
          <p:nvPr>
            <p:ph type="subTitle" idx="1"/>
          </p:nvPr>
        </p:nvSpPr>
        <p:spPr>
          <a:xfrm>
            <a:off x="736059" y="1196502"/>
            <a:ext cx="10719881" cy="1147864"/>
          </a:xfrm>
        </p:spPr>
        <p:txBody>
          <a:bodyPr>
            <a:normAutofit/>
          </a:bodyPr>
          <a:lstStyle/>
          <a:p>
            <a:r>
              <a:rPr lang="en-GB" u="sng" dirty="0">
                <a:ln w="0"/>
                <a:solidFill>
                  <a:schemeClr val="accent4">
                    <a:lumMod val="50000"/>
                  </a:schemeClr>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Business communication</a:t>
            </a:r>
            <a:r>
              <a:rPr lang="en-GB" dirty="0">
                <a:ln w="0"/>
                <a:solidFill>
                  <a:schemeClr val="accent4">
                    <a:lumMod val="50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 is “the exchange of information between people inside or outside a company to achieve organizational goals” (King, 2025).</a:t>
            </a:r>
          </a:p>
        </p:txBody>
      </p:sp>
      <p:sp>
        <p:nvSpPr>
          <p:cNvPr id="4" name="TextBox 3">
            <a:extLst>
              <a:ext uri="{FF2B5EF4-FFF2-40B4-BE49-F238E27FC236}">
                <a16:creationId xmlns:a16="http://schemas.microsoft.com/office/drawing/2014/main" id="{A5B7A08D-FD75-081F-EA66-8B0F6CAD0CEB}"/>
              </a:ext>
            </a:extLst>
          </p:cNvPr>
          <p:cNvSpPr txBox="1"/>
          <p:nvPr/>
        </p:nvSpPr>
        <p:spPr>
          <a:xfrm>
            <a:off x="565824" y="2344366"/>
            <a:ext cx="11060349" cy="3754874"/>
          </a:xfrm>
          <a:prstGeom prst="rect">
            <a:avLst/>
          </a:prstGeom>
          <a:noFill/>
        </p:spPr>
        <p:txBody>
          <a:bodyPr wrap="square" rtlCol="0">
            <a:spAutoFit/>
          </a:bodyPr>
          <a:lstStyle/>
          <a:p>
            <a:r>
              <a:rPr lang="en-GB" sz="2800" dirty="0">
                <a:ln w="0"/>
                <a:solidFill>
                  <a:schemeClr val="accent4">
                    <a:lumMod val="50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In this presentation we will explain:</a:t>
            </a:r>
          </a:p>
          <a:p>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marL="342900" lvl="0" indent="-342900">
              <a:buFont typeface="Arial" panose="020B0604020202020204" pitchFamily="34" charset="0"/>
              <a:buChar char="•"/>
            </a:pP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The communication problems at </a:t>
            </a:r>
            <a:r>
              <a:rPr lang="en-GB" sz="2400" u="sng"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Flight Foods</a:t>
            </a:r>
          </a:p>
          <a:p>
            <a:pPr lvl="0"/>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marL="342900" lvl="0" indent="-342900">
              <a:buFont typeface="Arial" panose="020B0604020202020204" pitchFamily="34" charset="0"/>
              <a:buChar char="•"/>
            </a:pP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The barriers that cause these problems</a:t>
            </a:r>
          </a:p>
          <a:p>
            <a:pPr lvl="0"/>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marL="342900" lvl="0" indent="-342900">
              <a:buFont typeface="Arial" panose="020B0604020202020204" pitchFamily="34" charset="0"/>
              <a:buChar char="•"/>
            </a:pP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The theories that explain the barriers</a:t>
            </a:r>
          </a:p>
          <a:p>
            <a:pPr lvl="0"/>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marL="342900" lvl="0" indent="-342900">
              <a:buFont typeface="Arial" panose="020B0604020202020204" pitchFamily="34" charset="0"/>
              <a:buChar char="•"/>
            </a:pP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Simple solutions to improve communication and food safety</a:t>
            </a:r>
          </a:p>
          <a:p>
            <a:endParaRPr lang="en-GB" dirty="0"/>
          </a:p>
        </p:txBody>
      </p:sp>
      <p:grpSp>
        <p:nvGrpSpPr>
          <p:cNvPr id="20" name="Group 19">
            <a:extLst>
              <a:ext uri="{FF2B5EF4-FFF2-40B4-BE49-F238E27FC236}">
                <a16:creationId xmlns:a16="http://schemas.microsoft.com/office/drawing/2014/main" id="{DDF3D9FD-140F-705B-4681-776D21F69AAF}"/>
              </a:ext>
            </a:extLst>
          </p:cNvPr>
          <p:cNvGrpSpPr/>
          <p:nvPr/>
        </p:nvGrpSpPr>
        <p:grpSpPr>
          <a:xfrm rot="5687512" flipH="1">
            <a:off x="-171110" y="-1388802"/>
            <a:ext cx="1049187" cy="1205578"/>
            <a:chOff x="3850828" y="3092907"/>
            <a:chExt cx="1497349" cy="1612972"/>
          </a:xfrm>
        </p:grpSpPr>
        <p:sp>
          <p:nvSpPr>
            <p:cNvPr id="21" name="Free-form: Shape 20">
              <a:extLst>
                <a:ext uri="{FF2B5EF4-FFF2-40B4-BE49-F238E27FC236}">
                  <a16:creationId xmlns:a16="http://schemas.microsoft.com/office/drawing/2014/main" id="{5C9234C3-0C4C-60B5-AEA0-3910399E6A19}"/>
                </a:ext>
              </a:extLst>
            </p:cNvPr>
            <p:cNvSpPr/>
            <p:nvPr/>
          </p:nvSpPr>
          <p:spPr>
            <a:xfrm flipH="1">
              <a:off x="4630816" y="4206073"/>
              <a:ext cx="247352" cy="191320"/>
            </a:xfrm>
            <a:custGeom>
              <a:avLst/>
              <a:gdLst>
                <a:gd name="csX0" fmla="*/ 117 w 247352"/>
                <a:gd name="csY0" fmla="*/ 191313 h 191320"/>
                <a:gd name="csX1" fmla="*/ 247352 w 247352"/>
                <a:gd name="csY1" fmla="*/ 78125 h 191320"/>
                <a:gd name="csX2" fmla="*/ 93836 w 247352"/>
                <a:gd name="csY2" fmla="*/ 0 h 191320"/>
                <a:gd name="csX3" fmla="*/ 8 w 247352"/>
                <a:gd name="csY3" fmla="*/ 191212 h 191320"/>
                <a:gd name="csX4" fmla="*/ 117 w 247352"/>
                <a:gd name="csY4" fmla="*/ 191313 h 191320"/>
              </a:gdLst>
              <a:ahLst/>
              <a:cxnLst>
                <a:cxn ang="0">
                  <a:pos x="csX0" y="csY0"/>
                </a:cxn>
                <a:cxn ang="0">
                  <a:pos x="csX1" y="csY1"/>
                </a:cxn>
                <a:cxn ang="0">
                  <a:pos x="csX2" y="csY2"/>
                </a:cxn>
                <a:cxn ang="0">
                  <a:pos x="csX3" y="csY3"/>
                </a:cxn>
                <a:cxn ang="0">
                  <a:pos x="csX4" y="csY4"/>
                </a:cxn>
              </a:cxnLst>
              <a:rect l="l" t="t" r="r" b="b"/>
              <a:pathLst>
                <a:path w="247352" h="191320">
                  <a:moveTo>
                    <a:pt x="117" y="191313"/>
                  </a:moveTo>
                  <a:lnTo>
                    <a:pt x="247352" y="78125"/>
                  </a:lnTo>
                  <a:lnTo>
                    <a:pt x="93836" y="0"/>
                  </a:lnTo>
                  <a:lnTo>
                    <a:pt x="8" y="191212"/>
                  </a:lnTo>
                  <a:cubicBezTo>
                    <a:pt x="-24" y="191274"/>
                    <a:pt x="47" y="191344"/>
                    <a:pt x="117" y="191313"/>
                  </a:cubicBezTo>
                  <a:close/>
                </a:path>
              </a:pathLst>
            </a:custGeom>
            <a:solidFill>
              <a:srgbClr val="505050"/>
            </a:solidFill>
            <a:ln w="7799" cap="flat">
              <a:noFill/>
              <a:prstDash val="solid"/>
              <a:miter/>
            </a:ln>
          </p:spPr>
          <p:txBody>
            <a:bodyPr/>
            <a:lstStyle/>
            <a:p>
              <a:endParaRPr lang="en-GB"/>
            </a:p>
          </p:txBody>
        </p:sp>
        <p:sp>
          <p:nvSpPr>
            <p:cNvPr id="22" name="Free-form: Shape 21">
              <a:extLst>
                <a:ext uri="{FF2B5EF4-FFF2-40B4-BE49-F238E27FC236}">
                  <a16:creationId xmlns:a16="http://schemas.microsoft.com/office/drawing/2014/main" id="{060E4BB6-C4F7-CA0C-B3B0-E39AA85F4CFD}"/>
                </a:ext>
              </a:extLst>
            </p:cNvPr>
            <p:cNvSpPr/>
            <p:nvPr/>
          </p:nvSpPr>
          <p:spPr>
            <a:xfrm flipH="1">
              <a:off x="3858702" y="3100774"/>
              <a:ext cx="1019552" cy="1296557"/>
            </a:xfrm>
            <a:custGeom>
              <a:avLst/>
              <a:gdLst>
                <a:gd name="csX0" fmla="*/ 0 w 1019552"/>
                <a:gd name="csY0" fmla="*/ 671704 h 1296557"/>
                <a:gd name="csX1" fmla="*/ 0 w 1019552"/>
                <a:gd name="csY1" fmla="*/ 1296479 h 1296557"/>
                <a:gd name="csX2" fmla="*/ 141 w 1019552"/>
                <a:gd name="csY2" fmla="*/ 1296526 h 1296557"/>
                <a:gd name="csX3" fmla="*/ 127047 w 1019552"/>
                <a:gd name="csY3" fmla="*/ 1135541 h 1296557"/>
                <a:gd name="csX4" fmla="*/ 361376 w 1019552"/>
                <a:gd name="csY4" fmla="*/ 1127955 h 1296557"/>
                <a:gd name="csX5" fmla="*/ 1019542 w 1019552"/>
                <a:gd name="csY5" fmla="*/ 116 h 1296557"/>
                <a:gd name="csX6" fmla="*/ 1019433 w 1019552"/>
                <a:gd name="csY6" fmla="*/ 14 h 1296557"/>
                <a:gd name="csX7" fmla="*/ 0 w 1019552"/>
                <a:gd name="csY7" fmla="*/ 671704 h 129655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019552" h="1296557">
                  <a:moveTo>
                    <a:pt x="0" y="671704"/>
                  </a:moveTo>
                  <a:lnTo>
                    <a:pt x="0" y="1296479"/>
                  </a:lnTo>
                  <a:cubicBezTo>
                    <a:pt x="0" y="1296550"/>
                    <a:pt x="94" y="1296589"/>
                    <a:pt x="141" y="1296526"/>
                  </a:cubicBezTo>
                  <a:lnTo>
                    <a:pt x="127047" y="1135541"/>
                  </a:lnTo>
                  <a:lnTo>
                    <a:pt x="361376" y="1127955"/>
                  </a:lnTo>
                  <a:lnTo>
                    <a:pt x="1019542" y="116"/>
                  </a:lnTo>
                  <a:cubicBezTo>
                    <a:pt x="1019582" y="45"/>
                    <a:pt x="1019503" y="-33"/>
                    <a:pt x="1019433" y="14"/>
                  </a:cubicBezTo>
                  <a:lnTo>
                    <a:pt x="0" y="671704"/>
                  </a:lnTo>
                  <a:close/>
                </a:path>
              </a:pathLst>
            </a:custGeom>
            <a:solidFill>
              <a:srgbClr val="737373"/>
            </a:solidFill>
            <a:ln w="7799" cap="flat">
              <a:noFill/>
              <a:prstDash val="solid"/>
              <a:miter/>
            </a:ln>
          </p:spPr>
          <p:txBody>
            <a:bodyPr/>
            <a:lstStyle/>
            <a:p>
              <a:endParaRPr lang="en-GB"/>
            </a:p>
          </p:txBody>
        </p:sp>
        <p:sp>
          <p:nvSpPr>
            <p:cNvPr id="23" name="Free-form: Shape 22">
              <a:extLst>
                <a:ext uri="{FF2B5EF4-FFF2-40B4-BE49-F238E27FC236}">
                  <a16:creationId xmlns:a16="http://schemas.microsoft.com/office/drawing/2014/main" id="{F5A88941-A461-40BD-B34C-3BF23E57A2BC}"/>
                </a:ext>
              </a:extLst>
            </p:cNvPr>
            <p:cNvSpPr/>
            <p:nvPr/>
          </p:nvSpPr>
          <p:spPr>
            <a:xfrm flipH="1">
              <a:off x="3850967" y="3092907"/>
              <a:ext cx="1497210" cy="1016353"/>
            </a:xfrm>
            <a:custGeom>
              <a:avLst/>
              <a:gdLst>
                <a:gd name="csX0" fmla="*/ 0 w 1497210"/>
                <a:gd name="csY0" fmla="*/ 547149 h 1016353"/>
                <a:gd name="csX1" fmla="*/ 469931 w 1497210"/>
                <a:gd name="csY1" fmla="*/ 1016353 h 1016353"/>
                <a:gd name="csX2" fmla="*/ 1497185 w 1497210"/>
                <a:gd name="csY2" fmla="*/ 131 h 1016353"/>
                <a:gd name="csX3" fmla="*/ 1497106 w 1497210"/>
                <a:gd name="csY3" fmla="*/ 6 h 1016353"/>
                <a:gd name="csX4" fmla="*/ 0 w 1497210"/>
                <a:gd name="csY4" fmla="*/ 547149 h 1016353"/>
              </a:gdLst>
              <a:ahLst/>
              <a:cxnLst>
                <a:cxn ang="0">
                  <a:pos x="csX0" y="csY0"/>
                </a:cxn>
                <a:cxn ang="0">
                  <a:pos x="csX1" y="csY1"/>
                </a:cxn>
                <a:cxn ang="0">
                  <a:pos x="csX2" y="csY2"/>
                </a:cxn>
                <a:cxn ang="0">
                  <a:pos x="csX3" y="csY3"/>
                </a:cxn>
                <a:cxn ang="0">
                  <a:pos x="csX4" y="csY4"/>
                </a:cxn>
              </a:cxnLst>
              <a:rect l="l" t="t" r="r" b="b"/>
              <a:pathLst>
                <a:path w="1497210" h="1016353">
                  <a:moveTo>
                    <a:pt x="0" y="547149"/>
                  </a:moveTo>
                  <a:lnTo>
                    <a:pt x="469931" y="1016353"/>
                  </a:lnTo>
                  <a:lnTo>
                    <a:pt x="1497185" y="131"/>
                  </a:lnTo>
                  <a:cubicBezTo>
                    <a:pt x="1497247" y="69"/>
                    <a:pt x="1497185" y="-25"/>
                    <a:pt x="1497106" y="6"/>
                  </a:cubicBezTo>
                  <a:lnTo>
                    <a:pt x="0" y="547149"/>
                  </a:lnTo>
                  <a:close/>
                </a:path>
              </a:pathLst>
            </a:custGeom>
            <a:solidFill>
              <a:srgbClr val="C00000"/>
            </a:solidFill>
            <a:ln w="7799" cap="flat">
              <a:noFill/>
              <a:prstDash val="solid"/>
              <a:miter/>
            </a:ln>
          </p:spPr>
          <p:txBody>
            <a:bodyPr/>
            <a:lstStyle/>
            <a:p>
              <a:endParaRPr lang="en-GB"/>
            </a:p>
          </p:txBody>
        </p:sp>
        <p:sp>
          <p:nvSpPr>
            <p:cNvPr id="24" name="Free-form: Shape 23">
              <a:extLst>
                <a:ext uri="{FF2B5EF4-FFF2-40B4-BE49-F238E27FC236}">
                  <a16:creationId xmlns:a16="http://schemas.microsoft.com/office/drawing/2014/main" id="{F5A7180D-8C63-7273-501F-BE46755CCE48}"/>
                </a:ext>
              </a:extLst>
            </p:cNvPr>
            <p:cNvSpPr/>
            <p:nvPr/>
          </p:nvSpPr>
          <p:spPr>
            <a:xfrm flipH="1">
              <a:off x="3850828" y="3093053"/>
              <a:ext cx="900363" cy="1612826"/>
            </a:xfrm>
            <a:custGeom>
              <a:avLst/>
              <a:gdLst>
                <a:gd name="csX0" fmla="*/ 469564 w 900363"/>
                <a:gd name="csY0" fmla="*/ 1612827 h 1612826"/>
                <a:gd name="csX1" fmla="*/ 0 w 900363"/>
                <a:gd name="csY1" fmla="*/ 1143262 h 1612826"/>
                <a:gd name="csX2" fmla="*/ 900222 w 900363"/>
                <a:gd name="csY2" fmla="*/ 32 h 1612826"/>
                <a:gd name="csX3" fmla="*/ 900362 w 900363"/>
                <a:gd name="csY3" fmla="*/ 102 h 1612826"/>
                <a:gd name="csX4" fmla="*/ 469564 w 900363"/>
                <a:gd name="csY4" fmla="*/ 1612827 h 1612826"/>
              </a:gdLst>
              <a:ahLst/>
              <a:cxnLst>
                <a:cxn ang="0">
                  <a:pos x="csX0" y="csY0"/>
                </a:cxn>
                <a:cxn ang="0">
                  <a:pos x="csX1" y="csY1"/>
                </a:cxn>
                <a:cxn ang="0">
                  <a:pos x="csX2" y="csY2"/>
                </a:cxn>
                <a:cxn ang="0">
                  <a:pos x="csX3" y="csY3"/>
                </a:cxn>
                <a:cxn ang="0">
                  <a:pos x="csX4" y="csY4"/>
                </a:cxn>
              </a:cxnLst>
              <a:rect l="l" t="t" r="r" b="b"/>
              <a:pathLst>
                <a:path w="900363" h="1612826">
                  <a:moveTo>
                    <a:pt x="469564" y="1612827"/>
                  </a:moveTo>
                  <a:lnTo>
                    <a:pt x="0" y="1143262"/>
                  </a:lnTo>
                  <a:lnTo>
                    <a:pt x="900222" y="32"/>
                  </a:lnTo>
                  <a:cubicBezTo>
                    <a:pt x="900276" y="-38"/>
                    <a:pt x="900378" y="17"/>
                    <a:pt x="900362" y="102"/>
                  </a:cubicBezTo>
                  <a:lnTo>
                    <a:pt x="469564" y="1612827"/>
                  </a:lnTo>
                  <a:close/>
                </a:path>
              </a:pathLst>
            </a:custGeom>
            <a:solidFill>
              <a:srgbClr val="C00000"/>
            </a:solidFill>
            <a:ln w="7799" cap="flat">
              <a:noFill/>
              <a:prstDash val="solid"/>
              <a:miter/>
            </a:ln>
          </p:spPr>
          <p:txBody>
            <a:bodyPr/>
            <a:lstStyle/>
            <a:p>
              <a:endParaRPr lang="en-GB"/>
            </a:p>
          </p:txBody>
        </p:sp>
      </p:grpSp>
    </p:spTree>
    <p:extLst>
      <p:ext uri="{BB962C8B-B14F-4D97-AF65-F5344CB8AC3E}">
        <p14:creationId xmlns:p14="http://schemas.microsoft.com/office/powerpoint/2010/main" val="1289613313"/>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500"/>
                                        <p:tgtEl>
                                          <p:spTgt spid="4">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4">
                                            <p:txEl>
                                              <p:pRg st="4" end="4"/>
                                            </p:txEl>
                                          </p:spTgt>
                                        </p:tgtEl>
                                        <p:attrNameLst>
                                          <p:attrName>style.visibility</p:attrName>
                                        </p:attrNameLst>
                                      </p:cBhvr>
                                      <p:to>
                                        <p:strVal val="visible"/>
                                      </p:to>
                                    </p:set>
                                    <p:anim calcmode="lin" valueType="num">
                                      <p:cBhvr additive="base">
                                        <p:cTn id="30"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4">
                                            <p:txEl>
                                              <p:pRg st="6" end="6"/>
                                            </p:txEl>
                                          </p:spTgt>
                                        </p:tgtEl>
                                        <p:attrNameLst>
                                          <p:attrName>style.visibility</p:attrName>
                                        </p:attrNameLst>
                                      </p:cBhvr>
                                      <p:to>
                                        <p:strVal val="visible"/>
                                      </p:to>
                                    </p:set>
                                    <p:anim calcmode="lin" valueType="num">
                                      <p:cBhvr additive="base">
                                        <p:cTn id="36"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4">
                                            <p:txEl>
                                              <p:pRg st="8" end="8"/>
                                            </p:txEl>
                                          </p:spTgt>
                                        </p:tgtEl>
                                        <p:attrNameLst>
                                          <p:attrName>style.visibility</p:attrName>
                                        </p:attrNameLst>
                                      </p:cBhvr>
                                      <p:to>
                                        <p:strVal val="visible"/>
                                      </p:to>
                                    </p:set>
                                    <p:anim calcmode="lin" valueType="num">
                                      <p:cBhvr additive="base">
                                        <p:cTn id="42"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0" presetClass="path" presetSubtype="0" accel="50000" decel="50000" fill="hold" nodeType="clickEffect">
                                  <p:stCondLst>
                                    <p:cond delay="0"/>
                                  </p:stCondLst>
                                  <p:childTnLst>
                                    <p:animMotion origin="layout" path="M 0.00781 -0.0301 L 0.00781 -0.0301 C 0.02343 -0.00232 -0.00118 -0.04676 0.02851 0.01689 C 0.03711 0.03541 0.04661 0.05277 0.0556 0.07083 C 0.05781 0.075 0.05976 0.07939 0.06198 0.08356 C 0.06302 0.08541 0.06419 0.08727 0.06523 0.08912 C 0.07747 0.11296 0.06341 0.0875 0.07799 0.11319 C 0.07825 0.11458 0.07838 0.11597 0.07877 0.11736 C 0.07916 0.11852 0.07981 0.11921 0.08033 0.12014 C 0.08216 0.12268 0.08411 0.12477 0.08593 0.12731 C 0.09023 0.13333 0.09479 0.13889 0.09869 0.1456 C 0.15312 0.23842 0.06666 0.09398 0.15859 0.23217 C 0.17422 0.25578 0.18984 0.27986 0.2056 0.30301 C 0.21289 0.31389 0.22057 0.32384 0.22799 0.33426 C 0.23658 0.34652 0.24505 0.35879 0.25351 0.37106 C 0.26367 0.38588 0.27343 0.40092 0.28385 0.41504 C 0.29791 0.43449 0.31263 0.45277 0.32695 0.47199 C 0.37408 0.53518 0.37109 0.53287 0.42187 0.60509 L 0.47604 0.68171 C 0.49661 0.71134 0.54817 0.78958 0.5694 0.81944 C 0.61614 0.88495 0.6358 0.90833 0.68437 0.96967 C 0.70078 0.99051 0.71797 1.00972 0.73385 1.03217 L 0.80325 1.12986 C 0.81289 1.14398 0.82226 1.15856 0.8319 1.17245 C 0.8414 1.18611 0.85117 1.19861 0.86067 1.21227 C 0.8677 1.22245 0.87448 1.2331 0.88138 1.24352 C 0.88645 1.25092 0.89101 1.25972 0.89661 1.2662 C 0.90208 1.27268 0.90794 1.27893 0.91328 1.28588 C 0.91432 1.2875 0.91471 1.29004 0.91575 1.29166 C 0.91692 1.29352 0.91953 1.29583 0.92122 1.29745 L 0.89661 1.21227 L 0.89974 1.22222 L -0.03685 1.21944 " pathEditMode="relative" ptsTypes="AAAAAAAAAAAAAAAAAAAAAAAAAAAAAAAAA">
                                      <p:cBhvr>
                                        <p:cTn id="47" dur="2000" fill="hold"/>
                                        <p:tgtEl>
                                          <p:spTgt spid="20"/>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58000">
              <a:srgbClr val="E3EEF9"/>
            </a:gs>
            <a:gs pos="0">
              <a:srgbClr val="A5CCEB"/>
            </a:gs>
            <a:gs pos="83000">
              <a:srgbClr val="A5CCEB"/>
            </a:gs>
            <a:gs pos="100000">
              <a:srgbClr val="A5CCEB"/>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6B869-9B86-CA28-5704-DD01240CDDBC}"/>
              </a:ext>
            </a:extLst>
          </p:cNvPr>
          <p:cNvSpPr>
            <a:spLocks noGrp="1"/>
          </p:cNvSpPr>
          <p:nvPr>
            <p:ph type="ctrTitle"/>
          </p:nvPr>
        </p:nvSpPr>
        <p:spPr>
          <a:xfrm>
            <a:off x="3180134" y="259506"/>
            <a:ext cx="5831732" cy="1340694"/>
          </a:xfrm>
        </p:spPr>
        <p:txBody>
          <a:bodyPr>
            <a:normAutofit fontScale="90000"/>
          </a:bodyPr>
          <a:lstStyle/>
          <a:p>
            <a:pPr marL="571500" indent="-571500">
              <a:buFont typeface="Courier New" panose="02070309020205020404" pitchFamily="49" charset="0"/>
              <a:buChar char="o"/>
            </a:pPr>
            <a:r>
              <a:rPr lang="en-GB" sz="36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n-ea"/>
                <a:cs typeface="Arabic Typesetting" panose="020F0502020204030204" pitchFamily="66" charset="-78"/>
              </a:rPr>
              <a:t>Case Study Summary</a:t>
            </a:r>
            <a:br>
              <a:rPr lang="en-GB" dirty="0"/>
            </a:br>
            <a:endParaRPr lang="en-GB" dirty="0"/>
          </a:p>
        </p:txBody>
      </p:sp>
      <p:sp>
        <p:nvSpPr>
          <p:cNvPr id="3" name="Subtitle 2">
            <a:extLst>
              <a:ext uri="{FF2B5EF4-FFF2-40B4-BE49-F238E27FC236}">
                <a16:creationId xmlns:a16="http://schemas.microsoft.com/office/drawing/2014/main" id="{F9391A1A-B654-89B9-326C-25A99099E8B4}"/>
              </a:ext>
            </a:extLst>
          </p:cNvPr>
          <p:cNvSpPr>
            <a:spLocks noGrp="1"/>
          </p:cNvSpPr>
          <p:nvPr>
            <p:ph type="subTitle" idx="1"/>
          </p:nvPr>
        </p:nvSpPr>
        <p:spPr>
          <a:xfrm>
            <a:off x="502592" y="1147865"/>
            <a:ext cx="11345695" cy="1099226"/>
          </a:xfrm>
        </p:spPr>
        <p:txBody>
          <a:bodyPr/>
          <a:lstStyle/>
          <a:p>
            <a:r>
              <a:rPr lang="en-GB" u="sng" dirty="0">
                <a:ln w="0"/>
                <a:solidFill>
                  <a:schemeClr val="accent4">
                    <a:lumMod val="50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Flight Foods</a:t>
            </a:r>
            <a:r>
              <a:rPr lang="en-GB" dirty="0">
                <a:ln w="0"/>
                <a:solidFill>
                  <a:schemeClr val="accent4">
                    <a:lumMod val="50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 is a company that prepares airline meals, but poor hygiene, weak communication, and lack of staff training are causing serious mistakes and customer complaints.</a:t>
            </a:r>
          </a:p>
        </p:txBody>
      </p:sp>
      <p:sp>
        <p:nvSpPr>
          <p:cNvPr id="22" name="TextBox 21">
            <a:extLst>
              <a:ext uri="{FF2B5EF4-FFF2-40B4-BE49-F238E27FC236}">
                <a16:creationId xmlns:a16="http://schemas.microsoft.com/office/drawing/2014/main" id="{871C9244-2B2D-49B5-9B8F-096D8182EAB8}"/>
              </a:ext>
            </a:extLst>
          </p:cNvPr>
          <p:cNvSpPr txBox="1"/>
          <p:nvPr/>
        </p:nvSpPr>
        <p:spPr>
          <a:xfrm>
            <a:off x="502592" y="2469072"/>
            <a:ext cx="4653068" cy="523220"/>
          </a:xfrm>
          <a:prstGeom prst="rect">
            <a:avLst/>
          </a:prstGeom>
          <a:noFill/>
        </p:spPr>
        <p:txBody>
          <a:bodyPr wrap="square" rtlCol="0">
            <a:spAutoFit/>
          </a:bodyPr>
          <a:lstStyle/>
          <a:p>
            <a:r>
              <a:rPr lang="en-GB" sz="2800" dirty="0">
                <a:ln w="0"/>
                <a:solidFill>
                  <a:schemeClr val="accent4">
                    <a:lumMod val="50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Main problem: </a:t>
            </a:r>
          </a:p>
        </p:txBody>
      </p:sp>
      <p:sp>
        <p:nvSpPr>
          <p:cNvPr id="23" name="TextBox 22">
            <a:extLst>
              <a:ext uri="{FF2B5EF4-FFF2-40B4-BE49-F238E27FC236}">
                <a16:creationId xmlns:a16="http://schemas.microsoft.com/office/drawing/2014/main" id="{BEFCEA77-6A33-D40C-13E9-8758F68C6CBC}"/>
              </a:ext>
            </a:extLst>
          </p:cNvPr>
          <p:cNvSpPr txBox="1"/>
          <p:nvPr/>
        </p:nvSpPr>
        <p:spPr>
          <a:xfrm>
            <a:off x="502592" y="3021555"/>
            <a:ext cx="7645940" cy="461665"/>
          </a:xfrm>
          <a:prstGeom prst="rect">
            <a:avLst/>
          </a:prstGeom>
          <a:noFill/>
        </p:spPr>
        <p:txBody>
          <a:bodyPr wrap="square" rtlCol="0">
            <a:spAutoFit/>
          </a:bodyPr>
          <a:lstStyle/>
          <a:p>
            <a:r>
              <a:rPr lang="en-GB" sz="2400" dirty="0">
                <a:ln w="0"/>
                <a:solidFill>
                  <a:schemeClr val="accent4">
                    <a:lumMod val="50000"/>
                  </a:schemeClr>
                </a:solidFill>
                <a:latin typeface="Aptos Slab SemiBold" panose="020B0004020202020204" pitchFamily="34" charset="0"/>
                <a:ea typeface="+mj-ea"/>
                <a:cs typeface="Arabic Typesetting" panose="020F0502020204030204" pitchFamily="66" charset="-78"/>
              </a:rPr>
              <a:t>Food quality is getting worse. Airlines complain about:  </a:t>
            </a:r>
          </a:p>
        </p:txBody>
      </p:sp>
      <p:pic>
        <p:nvPicPr>
          <p:cNvPr id="31" name="Graphic 30" descr="Group of men with solid fill">
            <a:extLst>
              <a:ext uri="{FF2B5EF4-FFF2-40B4-BE49-F238E27FC236}">
                <a16:creationId xmlns:a16="http://schemas.microsoft.com/office/drawing/2014/main" id="{A6C485F0-4868-B500-F3C5-EB271BD8EA0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490778" y="3709773"/>
            <a:ext cx="3005846" cy="3005846"/>
          </a:xfrm>
          <a:prstGeom prst="rect">
            <a:avLst/>
          </a:prstGeom>
          <a:effectLst>
            <a:outerShdw blurRad="76200" dir="13500000" sy="23000" kx="1200000" algn="br" rotWithShape="0">
              <a:prstClr val="black">
                <a:alpha val="20000"/>
              </a:prstClr>
            </a:outerShdw>
          </a:effectLst>
        </p:spPr>
      </p:pic>
      <p:sp>
        <p:nvSpPr>
          <p:cNvPr id="32" name="Speech Bubble: Oval 31">
            <a:extLst>
              <a:ext uri="{FF2B5EF4-FFF2-40B4-BE49-F238E27FC236}">
                <a16:creationId xmlns:a16="http://schemas.microsoft.com/office/drawing/2014/main" id="{3ADA335C-AD3A-AB6F-0B3A-883C903C4462}"/>
              </a:ext>
            </a:extLst>
          </p:cNvPr>
          <p:cNvSpPr/>
          <p:nvPr/>
        </p:nvSpPr>
        <p:spPr>
          <a:xfrm>
            <a:off x="8148532" y="2311773"/>
            <a:ext cx="3064213" cy="1340694"/>
          </a:xfrm>
          <a:prstGeom prst="wedgeEllipseCallout">
            <a:avLst/>
          </a:prstGeom>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lvl="0"/>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Undercooked food!!</a:t>
            </a:r>
          </a:p>
        </p:txBody>
      </p:sp>
      <p:sp>
        <p:nvSpPr>
          <p:cNvPr id="33" name="Speech Bubble: Oval 32">
            <a:extLst>
              <a:ext uri="{FF2B5EF4-FFF2-40B4-BE49-F238E27FC236}">
                <a16:creationId xmlns:a16="http://schemas.microsoft.com/office/drawing/2014/main" id="{B7C54975-DD87-CD4B-191C-424B9805EE0F}"/>
              </a:ext>
            </a:extLst>
          </p:cNvPr>
          <p:cNvSpPr/>
          <p:nvPr/>
        </p:nvSpPr>
        <p:spPr>
          <a:xfrm flipH="1">
            <a:off x="4593883" y="2127955"/>
            <a:ext cx="3399818" cy="1490820"/>
          </a:xfrm>
          <a:prstGeom prst="wedgeEllipseCallout">
            <a:avLst/>
          </a:prstGeom>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lvl="0"/>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Bad packaging!!</a:t>
            </a:r>
          </a:p>
        </p:txBody>
      </p:sp>
      <p:sp>
        <p:nvSpPr>
          <p:cNvPr id="34" name="Speech Bubble: Oval 33">
            <a:extLst>
              <a:ext uri="{FF2B5EF4-FFF2-40B4-BE49-F238E27FC236}">
                <a16:creationId xmlns:a16="http://schemas.microsoft.com/office/drawing/2014/main" id="{1F067B33-29AC-0D81-9BD3-C054A08ABD6C}"/>
              </a:ext>
            </a:extLst>
          </p:cNvPr>
          <p:cNvSpPr/>
          <p:nvPr/>
        </p:nvSpPr>
        <p:spPr>
          <a:xfrm>
            <a:off x="6034836" y="2105033"/>
            <a:ext cx="3857017" cy="1566886"/>
          </a:xfrm>
          <a:prstGeom prst="wedgeEllipseCallout">
            <a:avLst>
              <a:gd name="adj1" fmla="val -1691"/>
              <a:gd name="adj2" fmla="val 60689"/>
            </a:avLst>
          </a:prstGeom>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lvl="0" algn="ct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Meat inside vegetarian meals!!</a:t>
            </a:r>
          </a:p>
        </p:txBody>
      </p:sp>
      <p:sp>
        <p:nvSpPr>
          <p:cNvPr id="35" name="TextBox 34">
            <a:extLst>
              <a:ext uri="{FF2B5EF4-FFF2-40B4-BE49-F238E27FC236}">
                <a16:creationId xmlns:a16="http://schemas.microsoft.com/office/drawing/2014/main" id="{69BE310B-0221-CCF5-9106-A6D43EB55AED}"/>
              </a:ext>
            </a:extLst>
          </p:cNvPr>
          <p:cNvSpPr txBox="1"/>
          <p:nvPr/>
        </p:nvSpPr>
        <p:spPr>
          <a:xfrm>
            <a:off x="502591" y="3709603"/>
            <a:ext cx="4040225" cy="800219"/>
          </a:xfrm>
          <a:prstGeom prst="rect">
            <a:avLst/>
          </a:prstGeom>
          <a:noFill/>
        </p:spPr>
        <p:txBody>
          <a:bodyPr wrap="square" rtlCol="0">
            <a:spAutoFit/>
          </a:bodyPr>
          <a:lstStyle/>
          <a:p>
            <a:r>
              <a:rPr lang="en-GB" sz="2800" dirty="0">
                <a:ln w="0"/>
                <a:solidFill>
                  <a:schemeClr val="accent4">
                    <a:lumMod val="50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Why this happens?</a:t>
            </a:r>
          </a:p>
          <a:p>
            <a:endParaRPr lang="en-GB" dirty="0"/>
          </a:p>
        </p:txBody>
      </p:sp>
      <p:sp>
        <p:nvSpPr>
          <p:cNvPr id="36" name="TextBox 35">
            <a:extLst>
              <a:ext uri="{FF2B5EF4-FFF2-40B4-BE49-F238E27FC236}">
                <a16:creationId xmlns:a16="http://schemas.microsoft.com/office/drawing/2014/main" id="{12B22575-424A-9435-4EA8-B54C3D8C8A7F}"/>
              </a:ext>
            </a:extLst>
          </p:cNvPr>
          <p:cNvSpPr txBox="1"/>
          <p:nvPr/>
        </p:nvSpPr>
        <p:spPr>
          <a:xfrm>
            <a:off x="502591" y="4357211"/>
            <a:ext cx="10933889" cy="2215991"/>
          </a:xfrm>
          <a:prstGeom prst="rect">
            <a:avLst/>
          </a:prstGeom>
          <a:noFill/>
        </p:spPr>
        <p:txBody>
          <a:bodyPr wrap="square" rtlCol="0">
            <a:spAutoFit/>
          </a:bodyPr>
          <a:lstStyle/>
          <a:p>
            <a:pPr marL="285750" lvl="0" indent="-285750">
              <a:buFont typeface="Arial" panose="020B0604020202020204" pitchFamily="34" charset="0"/>
              <a:buChar char="•"/>
            </a:pPr>
            <a:r>
              <a:rPr lang="en-GB" sz="2400" dirty="0">
                <a:ln w="0"/>
                <a:solidFill>
                  <a:schemeClr val="accent4">
                    <a:lumMod val="50000"/>
                  </a:schemeClr>
                </a:solidFill>
                <a:latin typeface="Aptos Slab SemiBold" panose="020B0004020202020204" pitchFamily="34" charset="0"/>
                <a:ea typeface="+mj-ea"/>
                <a:cs typeface="Arabic Typesetting" panose="020F0502020204030204" pitchFamily="66" charset="-78"/>
              </a:rPr>
              <a:t>Old, noisy machines</a:t>
            </a:r>
          </a:p>
          <a:p>
            <a:pPr marL="285750" lvl="0" indent="-285750">
              <a:buFont typeface="Arial" panose="020B0604020202020204" pitchFamily="34" charset="0"/>
              <a:buChar char="•"/>
            </a:pPr>
            <a:r>
              <a:rPr lang="en-GB" sz="2400" dirty="0">
                <a:ln w="0"/>
                <a:solidFill>
                  <a:schemeClr val="accent4">
                    <a:lumMod val="50000"/>
                  </a:schemeClr>
                </a:solidFill>
                <a:latin typeface="Aptos Slab SemiBold" panose="020B0004020202020204" pitchFamily="34" charset="0"/>
                <a:ea typeface="+mj-ea"/>
                <a:cs typeface="Arabic Typesetting" panose="020F0502020204030204" pitchFamily="66" charset="-78"/>
              </a:rPr>
              <a:t>Workers speak different languages</a:t>
            </a:r>
          </a:p>
          <a:p>
            <a:pPr marL="285750" lvl="0" indent="-285750">
              <a:buFont typeface="Arial" panose="020B0604020202020204" pitchFamily="34" charset="0"/>
              <a:buChar char="•"/>
            </a:pPr>
            <a:r>
              <a:rPr lang="en-GB" sz="2400" dirty="0">
                <a:ln w="0"/>
                <a:solidFill>
                  <a:schemeClr val="accent4">
                    <a:lumMod val="50000"/>
                  </a:schemeClr>
                </a:solidFill>
                <a:latin typeface="Aptos Slab SemiBold" panose="020B0004020202020204" pitchFamily="34" charset="0"/>
                <a:ea typeface="+mj-ea"/>
                <a:cs typeface="Arabic Typesetting" panose="020F0502020204030204" pitchFamily="66" charset="-78"/>
              </a:rPr>
              <a:t>No food hygiene training</a:t>
            </a:r>
          </a:p>
          <a:p>
            <a:pPr marL="285750" lvl="0" indent="-285750">
              <a:buFont typeface="Arial" panose="020B0604020202020204" pitchFamily="34" charset="0"/>
              <a:buChar char="•"/>
            </a:pPr>
            <a:r>
              <a:rPr lang="en-GB" sz="2400" dirty="0">
                <a:ln w="0"/>
                <a:solidFill>
                  <a:schemeClr val="accent4">
                    <a:lumMod val="50000"/>
                  </a:schemeClr>
                </a:solidFill>
                <a:latin typeface="Aptos Slab SemiBold" panose="020B0004020202020204" pitchFamily="34" charset="0"/>
                <a:ea typeface="+mj-ea"/>
                <a:cs typeface="Arabic Typesetting" panose="020F0502020204030204" pitchFamily="66" charset="-78"/>
              </a:rPr>
              <a:t>Manager is stressed and tired</a:t>
            </a:r>
          </a:p>
          <a:p>
            <a:pPr marL="285750" lvl="0" indent="-285750">
              <a:buFont typeface="Arial" panose="020B0604020202020204" pitchFamily="34" charset="0"/>
              <a:buChar char="•"/>
            </a:pPr>
            <a:r>
              <a:rPr lang="en-GB" sz="2400" dirty="0">
                <a:ln w="0"/>
                <a:solidFill>
                  <a:schemeClr val="accent4">
                    <a:lumMod val="50000"/>
                  </a:schemeClr>
                </a:solidFill>
                <a:latin typeface="Aptos Slab SemiBold" panose="020B0004020202020204" pitchFamily="34" charset="0"/>
                <a:ea typeface="+mj-ea"/>
                <a:cs typeface="Arabic Typesetting" panose="020F0502020204030204" pitchFamily="66" charset="-78"/>
              </a:rPr>
              <a:t>Instructions are not understood</a:t>
            </a:r>
          </a:p>
          <a:p>
            <a:endParaRPr lang="en-GB" dirty="0"/>
          </a:p>
        </p:txBody>
      </p:sp>
      <p:grpSp>
        <p:nvGrpSpPr>
          <p:cNvPr id="54" name="Group 53">
            <a:extLst>
              <a:ext uri="{FF2B5EF4-FFF2-40B4-BE49-F238E27FC236}">
                <a16:creationId xmlns:a16="http://schemas.microsoft.com/office/drawing/2014/main" id="{C0F038EC-A67B-51FD-35F7-8667115E807D}"/>
              </a:ext>
            </a:extLst>
          </p:cNvPr>
          <p:cNvGrpSpPr/>
          <p:nvPr/>
        </p:nvGrpSpPr>
        <p:grpSpPr>
          <a:xfrm>
            <a:off x="6607419" y="7053645"/>
            <a:ext cx="4829062" cy="9588212"/>
            <a:chOff x="6607419" y="7053645"/>
            <a:chExt cx="4829062" cy="9588212"/>
          </a:xfrm>
        </p:grpSpPr>
        <p:grpSp>
          <p:nvGrpSpPr>
            <p:cNvPr id="39" name="Group 38">
              <a:extLst>
                <a:ext uri="{FF2B5EF4-FFF2-40B4-BE49-F238E27FC236}">
                  <a16:creationId xmlns:a16="http://schemas.microsoft.com/office/drawing/2014/main" id="{24948C6D-2D9E-4222-43FB-4F9669E638CE}"/>
                </a:ext>
              </a:extLst>
            </p:cNvPr>
            <p:cNvGrpSpPr/>
            <p:nvPr/>
          </p:nvGrpSpPr>
          <p:grpSpPr>
            <a:xfrm rot="2322125">
              <a:off x="8497353" y="7053645"/>
              <a:ext cx="1049187" cy="1205578"/>
              <a:chOff x="3850828" y="3092907"/>
              <a:chExt cx="1497349" cy="1612972"/>
            </a:xfrm>
          </p:grpSpPr>
          <p:sp>
            <p:nvSpPr>
              <p:cNvPr id="40" name="Free-form: Shape 39">
                <a:extLst>
                  <a:ext uri="{FF2B5EF4-FFF2-40B4-BE49-F238E27FC236}">
                    <a16:creationId xmlns:a16="http://schemas.microsoft.com/office/drawing/2014/main" id="{4545933E-6460-6063-E92C-619008CECD29}"/>
                  </a:ext>
                </a:extLst>
              </p:cNvPr>
              <p:cNvSpPr/>
              <p:nvPr/>
            </p:nvSpPr>
            <p:spPr>
              <a:xfrm flipH="1">
                <a:off x="4630816" y="4206073"/>
                <a:ext cx="247352" cy="191320"/>
              </a:xfrm>
              <a:custGeom>
                <a:avLst/>
                <a:gdLst>
                  <a:gd name="csX0" fmla="*/ 117 w 247352"/>
                  <a:gd name="csY0" fmla="*/ 191313 h 191320"/>
                  <a:gd name="csX1" fmla="*/ 247352 w 247352"/>
                  <a:gd name="csY1" fmla="*/ 78125 h 191320"/>
                  <a:gd name="csX2" fmla="*/ 93836 w 247352"/>
                  <a:gd name="csY2" fmla="*/ 0 h 191320"/>
                  <a:gd name="csX3" fmla="*/ 8 w 247352"/>
                  <a:gd name="csY3" fmla="*/ 191212 h 191320"/>
                  <a:gd name="csX4" fmla="*/ 117 w 247352"/>
                  <a:gd name="csY4" fmla="*/ 191313 h 191320"/>
                </a:gdLst>
                <a:ahLst/>
                <a:cxnLst>
                  <a:cxn ang="0">
                    <a:pos x="csX0" y="csY0"/>
                  </a:cxn>
                  <a:cxn ang="0">
                    <a:pos x="csX1" y="csY1"/>
                  </a:cxn>
                  <a:cxn ang="0">
                    <a:pos x="csX2" y="csY2"/>
                  </a:cxn>
                  <a:cxn ang="0">
                    <a:pos x="csX3" y="csY3"/>
                  </a:cxn>
                  <a:cxn ang="0">
                    <a:pos x="csX4" y="csY4"/>
                  </a:cxn>
                </a:cxnLst>
                <a:rect l="l" t="t" r="r" b="b"/>
                <a:pathLst>
                  <a:path w="247352" h="191320">
                    <a:moveTo>
                      <a:pt x="117" y="191313"/>
                    </a:moveTo>
                    <a:lnTo>
                      <a:pt x="247352" y="78125"/>
                    </a:lnTo>
                    <a:lnTo>
                      <a:pt x="93836" y="0"/>
                    </a:lnTo>
                    <a:lnTo>
                      <a:pt x="8" y="191212"/>
                    </a:lnTo>
                    <a:cubicBezTo>
                      <a:pt x="-24" y="191274"/>
                      <a:pt x="47" y="191344"/>
                      <a:pt x="117" y="191313"/>
                    </a:cubicBezTo>
                    <a:close/>
                  </a:path>
                </a:pathLst>
              </a:custGeom>
              <a:solidFill>
                <a:srgbClr val="505050"/>
              </a:solidFill>
              <a:ln w="7799" cap="flat">
                <a:noFill/>
                <a:prstDash val="solid"/>
                <a:miter/>
              </a:ln>
            </p:spPr>
            <p:txBody>
              <a:bodyPr/>
              <a:lstStyle/>
              <a:p>
                <a:endParaRPr lang="en-GB"/>
              </a:p>
            </p:txBody>
          </p:sp>
          <p:sp>
            <p:nvSpPr>
              <p:cNvPr id="41" name="Free-form: Shape 40">
                <a:extLst>
                  <a:ext uri="{FF2B5EF4-FFF2-40B4-BE49-F238E27FC236}">
                    <a16:creationId xmlns:a16="http://schemas.microsoft.com/office/drawing/2014/main" id="{DB2318D2-88FA-8260-A334-4366B63EC787}"/>
                  </a:ext>
                </a:extLst>
              </p:cNvPr>
              <p:cNvSpPr/>
              <p:nvPr/>
            </p:nvSpPr>
            <p:spPr>
              <a:xfrm flipH="1">
                <a:off x="3858702" y="3100774"/>
                <a:ext cx="1019552" cy="1296557"/>
              </a:xfrm>
              <a:custGeom>
                <a:avLst/>
                <a:gdLst>
                  <a:gd name="csX0" fmla="*/ 0 w 1019552"/>
                  <a:gd name="csY0" fmla="*/ 671704 h 1296557"/>
                  <a:gd name="csX1" fmla="*/ 0 w 1019552"/>
                  <a:gd name="csY1" fmla="*/ 1296479 h 1296557"/>
                  <a:gd name="csX2" fmla="*/ 141 w 1019552"/>
                  <a:gd name="csY2" fmla="*/ 1296526 h 1296557"/>
                  <a:gd name="csX3" fmla="*/ 127047 w 1019552"/>
                  <a:gd name="csY3" fmla="*/ 1135541 h 1296557"/>
                  <a:gd name="csX4" fmla="*/ 361376 w 1019552"/>
                  <a:gd name="csY4" fmla="*/ 1127955 h 1296557"/>
                  <a:gd name="csX5" fmla="*/ 1019542 w 1019552"/>
                  <a:gd name="csY5" fmla="*/ 116 h 1296557"/>
                  <a:gd name="csX6" fmla="*/ 1019433 w 1019552"/>
                  <a:gd name="csY6" fmla="*/ 14 h 1296557"/>
                  <a:gd name="csX7" fmla="*/ 0 w 1019552"/>
                  <a:gd name="csY7" fmla="*/ 671704 h 129655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019552" h="1296557">
                    <a:moveTo>
                      <a:pt x="0" y="671704"/>
                    </a:moveTo>
                    <a:lnTo>
                      <a:pt x="0" y="1296479"/>
                    </a:lnTo>
                    <a:cubicBezTo>
                      <a:pt x="0" y="1296550"/>
                      <a:pt x="94" y="1296589"/>
                      <a:pt x="141" y="1296526"/>
                    </a:cubicBezTo>
                    <a:lnTo>
                      <a:pt x="127047" y="1135541"/>
                    </a:lnTo>
                    <a:lnTo>
                      <a:pt x="361376" y="1127955"/>
                    </a:lnTo>
                    <a:lnTo>
                      <a:pt x="1019542" y="116"/>
                    </a:lnTo>
                    <a:cubicBezTo>
                      <a:pt x="1019582" y="45"/>
                      <a:pt x="1019503" y="-33"/>
                      <a:pt x="1019433" y="14"/>
                    </a:cubicBezTo>
                    <a:lnTo>
                      <a:pt x="0" y="671704"/>
                    </a:lnTo>
                    <a:close/>
                  </a:path>
                </a:pathLst>
              </a:custGeom>
              <a:solidFill>
                <a:srgbClr val="737373"/>
              </a:solidFill>
              <a:ln w="7799" cap="flat">
                <a:noFill/>
                <a:prstDash val="solid"/>
                <a:miter/>
              </a:ln>
            </p:spPr>
            <p:txBody>
              <a:bodyPr/>
              <a:lstStyle/>
              <a:p>
                <a:endParaRPr lang="en-GB"/>
              </a:p>
            </p:txBody>
          </p:sp>
          <p:sp>
            <p:nvSpPr>
              <p:cNvPr id="42" name="Free-form: Shape 41">
                <a:extLst>
                  <a:ext uri="{FF2B5EF4-FFF2-40B4-BE49-F238E27FC236}">
                    <a16:creationId xmlns:a16="http://schemas.microsoft.com/office/drawing/2014/main" id="{94A6A7F8-F4A0-664B-68F5-1C3842C9995C}"/>
                  </a:ext>
                </a:extLst>
              </p:cNvPr>
              <p:cNvSpPr/>
              <p:nvPr/>
            </p:nvSpPr>
            <p:spPr>
              <a:xfrm flipH="1">
                <a:off x="3850967" y="3092907"/>
                <a:ext cx="1497210" cy="1016353"/>
              </a:xfrm>
              <a:custGeom>
                <a:avLst/>
                <a:gdLst>
                  <a:gd name="csX0" fmla="*/ 0 w 1497210"/>
                  <a:gd name="csY0" fmla="*/ 547149 h 1016353"/>
                  <a:gd name="csX1" fmla="*/ 469931 w 1497210"/>
                  <a:gd name="csY1" fmla="*/ 1016353 h 1016353"/>
                  <a:gd name="csX2" fmla="*/ 1497185 w 1497210"/>
                  <a:gd name="csY2" fmla="*/ 131 h 1016353"/>
                  <a:gd name="csX3" fmla="*/ 1497106 w 1497210"/>
                  <a:gd name="csY3" fmla="*/ 6 h 1016353"/>
                  <a:gd name="csX4" fmla="*/ 0 w 1497210"/>
                  <a:gd name="csY4" fmla="*/ 547149 h 1016353"/>
                </a:gdLst>
                <a:ahLst/>
                <a:cxnLst>
                  <a:cxn ang="0">
                    <a:pos x="csX0" y="csY0"/>
                  </a:cxn>
                  <a:cxn ang="0">
                    <a:pos x="csX1" y="csY1"/>
                  </a:cxn>
                  <a:cxn ang="0">
                    <a:pos x="csX2" y="csY2"/>
                  </a:cxn>
                  <a:cxn ang="0">
                    <a:pos x="csX3" y="csY3"/>
                  </a:cxn>
                  <a:cxn ang="0">
                    <a:pos x="csX4" y="csY4"/>
                  </a:cxn>
                </a:cxnLst>
                <a:rect l="l" t="t" r="r" b="b"/>
                <a:pathLst>
                  <a:path w="1497210" h="1016353">
                    <a:moveTo>
                      <a:pt x="0" y="547149"/>
                    </a:moveTo>
                    <a:lnTo>
                      <a:pt x="469931" y="1016353"/>
                    </a:lnTo>
                    <a:lnTo>
                      <a:pt x="1497185" y="131"/>
                    </a:lnTo>
                    <a:cubicBezTo>
                      <a:pt x="1497247" y="69"/>
                      <a:pt x="1497185" y="-25"/>
                      <a:pt x="1497106" y="6"/>
                    </a:cubicBezTo>
                    <a:lnTo>
                      <a:pt x="0" y="547149"/>
                    </a:lnTo>
                    <a:close/>
                  </a:path>
                </a:pathLst>
              </a:custGeom>
              <a:solidFill>
                <a:srgbClr val="C00000"/>
              </a:solidFill>
              <a:ln w="7799" cap="flat">
                <a:noFill/>
                <a:prstDash val="solid"/>
                <a:miter/>
              </a:ln>
            </p:spPr>
            <p:txBody>
              <a:bodyPr/>
              <a:lstStyle/>
              <a:p>
                <a:endParaRPr lang="en-GB"/>
              </a:p>
            </p:txBody>
          </p:sp>
          <p:sp>
            <p:nvSpPr>
              <p:cNvPr id="43" name="Free-form: Shape 42">
                <a:extLst>
                  <a:ext uri="{FF2B5EF4-FFF2-40B4-BE49-F238E27FC236}">
                    <a16:creationId xmlns:a16="http://schemas.microsoft.com/office/drawing/2014/main" id="{A2A8F795-F5EC-FCC4-DC4A-F6B543621B5D}"/>
                  </a:ext>
                </a:extLst>
              </p:cNvPr>
              <p:cNvSpPr/>
              <p:nvPr/>
            </p:nvSpPr>
            <p:spPr>
              <a:xfrm flipH="1">
                <a:off x="3850828" y="3093053"/>
                <a:ext cx="900363" cy="1612826"/>
              </a:xfrm>
              <a:custGeom>
                <a:avLst/>
                <a:gdLst>
                  <a:gd name="csX0" fmla="*/ 469564 w 900363"/>
                  <a:gd name="csY0" fmla="*/ 1612827 h 1612826"/>
                  <a:gd name="csX1" fmla="*/ 0 w 900363"/>
                  <a:gd name="csY1" fmla="*/ 1143262 h 1612826"/>
                  <a:gd name="csX2" fmla="*/ 900222 w 900363"/>
                  <a:gd name="csY2" fmla="*/ 32 h 1612826"/>
                  <a:gd name="csX3" fmla="*/ 900362 w 900363"/>
                  <a:gd name="csY3" fmla="*/ 102 h 1612826"/>
                  <a:gd name="csX4" fmla="*/ 469564 w 900363"/>
                  <a:gd name="csY4" fmla="*/ 1612827 h 1612826"/>
                </a:gdLst>
                <a:ahLst/>
                <a:cxnLst>
                  <a:cxn ang="0">
                    <a:pos x="csX0" y="csY0"/>
                  </a:cxn>
                  <a:cxn ang="0">
                    <a:pos x="csX1" y="csY1"/>
                  </a:cxn>
                  <a:cxn ang="0">
                    <a:pos x="csX2" y="csY2"/>
                  </a:cxn>
                  <a:cxn ang="0">
                    <a:pos x="csX3" y="csY3"/>
                  </a:cxn>
                  <a:cxn ang="0">
                    <a:pos x="csX4" y="csY4"/>
                  </a:cxn>
                </a:cxnLst>
                <a:rect l="l" t="t" r="r" b="b"/>
                <a:pathLst>
                  <a:path w="900363" h="1612826">
                    <a:moveTo>
                      <a:pt x="469564" y="1612827"/>
                    </a:moveTo>
                    <a:lnTo>
                      <a:pt x="0" y="1143262"/>
                    </a:lnTo>
                    <a:lnTo>
                      <a:pt x="900222" y="32"/>
                    </a:lnTo>
                    <a:cubicBezTo>
                      <a:pt x="900276" y="-38"/>
                      <a:pt x="900378" y="17"/>
                      <a:pt x="900362" y="102"/>
                    </a:cubicBezTo>
                    <a:lnTo>
                      <a:pt x="469564" y="1612827"/>
                    </a:lnTo>
                    <a:close/>
                  </a:path>
                </a:pathLst>
              </a:custGeom>
              <a:solidFill>
                <a:srgbClr val="C00000"/>
              </a:solidFill>
              <a:ln w="7799" cap="flat">
                <a:noFill/>
                <a:prstDash val="solid"/>
                <a:miter/>
              </a:ln>
            </p:spPr>
            <p:txBody>
              <a:bodyPr/>
              <a:lstStyle/>
              <a:p>
                <a:endParaRPr lang="en-GB"/>
              </a:p>
            </p:txBody>
          </p:sp>
        </p:grpSp>
        <p:grpSp>
          <p:nvGrpSpPr>
            <p:cNvPr id="51" name="Group 50">
              <a:extLst>
                <a:ext uri="{FF2B5EF4-FFF2-40B4-BE49-F238E27FC236}">
                  <a16:creationId xmlns:a16="http://schemas.microsoft.com/office/drawing/2014/main" id="{7C4F3799-7D22-FE60-D158-3E7DB0805729}"/>
                </a:ext>
              </a:extLst>
            </p:cNvPr>
            <p:cNvGrpSpPr/>
            <p:nvPr/>
          </p:nvGrpSpPr>
          <p:grpSpPr>
            <a:xfrm>
              <a:off x="6607419" y="8069008"/>
              <a:ext cx="4829062" cy="8572849"/>
              <a:chOff x="6607419" y="8069008"/>
              <a:chExt cx="4829062" cy="8572849"/>
            </a:xfrm>
          </p:grpSpPr>
          <p:sp>
            <p:nvSpPr>
              <p:cNvPr id="46" name="Double Wave 45">
                <a:extLst>
                  <a:ext uri="{FF2B5EF4-FFF2-40B4-BE49-F238E27FC236}">
                    <a16:creationId xmlns:a16="http://schemas.microsoft.com/office/drawing/2014/main" id="{A56AA23F-D63E-1673-87DF-A727A83FFFE7}"/>
                  </a:ext>
                </a:extLst>
              </p:cNvPr>
              <p:cNvSpPr/>
              <p:nvPr/>
            </p:nvSpPr>
            <p:spPr>
              <a:xfrm rot="16200000">
                <a:off x="4735525" y="9940902"/>
                <a:ext cx="8572849" cy="4829062"/>
              </a:xfrm>
              <a:prstGeom prst="doubleWave">
                <a:avLst/>
              </a:prstGeom>
              <a:ln/>
              <a:effectLst/>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49" name="TextBox 48">
                <a:extLst>
                  <a:ext uri="{FF2B5EF4-FFF2-40B4-BE49-F238E27FC236}">
                    <a16:creationId xmlns:a16="http://schemas.microsoft.com/office/drawing/2014/main" id="{B8E94842-AE80-5DAB-AE92-866AE9138AF5}"/>
                  </a:ext>
                </a:extLst>
              </p:cNvPr>
              <p:cNvSpPr txBox="1"/>
              <p:nvPr/>
            </p:nvSpPr>
            <p:spPr>
              <a:xfrm>
                <a:off x="7303415" y="10087583"/>
                <a:ext cx="3474832" cy="6093976"/>
              </a:xfrm>
              <a:prstGeom prst="rect">
                <a:avLst/>
              </a:prstGeom>
              <a:noFill/>
            </p:spPr>
            <p:txBody>
              <a:bodyPr wrap="square" rtlCol="0">
                <a:spAutoFit/>
              </a:bodyPr>
              <a:lstStyle/>
              <a:p>
                <a:pPr algn="ctr"/>
                <a:r>
                  <a:rPr lang="en-GB" sz="28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Other Issues:</a:t>
                </a:r>
              </a:p>
              <a:p>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marL="285750" lvl="0" indent="-285750">
                  <a:buFont typeface="Arial" panose="020B0604020202020204" pitchFamily="34" charset="0"/>
                  <a:buChar char="•"/>
                </a:pPr>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No clear rules or training</a:t>
                </a:r>
              </a:p>
              <a:p>
                <a:pPr lvl="0"/>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Workers do not follow hygiene standards</a:t>
                </a:r>
              </a:p>
              <a:p>
                <a:pPr lvl="0"/>
                <a:endPar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marL="285750" lvl="0" indent="-285750">
                  <a:buFont typeface="Arial" panose="020B0604020202020204" pitchFamily="34" charset="0"/>
                  <a:buChar char="•"/>
                </a:pPr>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Hairnets, uniforms, handwashing not respected</a:t>
                </a:r>
              </a:p>
              <a:p>
                <a:pPr lvl="0"/>
                <a:endPar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marL="285750" lvl="0" indent="-285750">
                  <a:buFont typeface="Arial" panose="020B0604020202020204" pitchFamily="34" charset="0"/>
                  <a:buChar char="•"/>
                </a:pPr>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Cultural differences</a:t>
                </a:r>
              </a:p>
              <a:p>
                <a:pPr lvl="0"/>
                <a:endPar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marL="285750" lvl="0" indent="-285750">
                  <a:buFont typeface="Arial" panose="020B0604020202020204" pitchFamily="34" charset="0"/>
                  <a:buChar char="•"/>
                </a:pPr>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Young workers ignore instructions</a:t>
                </a:r>
              </a:p>
              <a:p>
                <a:pPr lvl="0"/>
                <a:endPar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marL="285750" lvl="0" indent="-285750">
                  <a:buFont typeface="Arial" panose="020B0604020202020204" pitchFamily="34" charset="0"/>
                  <a:buChar char="•"/>
                </a:pPr>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Manager gives instructions while stressed</a:t>
                </a:r>
              </a:p>
              <a:p>
                <a:endParaRPr lang="en-GB" dirty="0"/>
              </a:p>
            </p:txBody>
          </p:sp>
        </p:grpSp>
      </p:grpSp>
    </p:spTree>
    <p:extLst>
      <p:ext uri="{BB962C8B-B14F-4D97-AF65-F5344CB8AC3E}">
        <p14:creationId xmlns:p14="http://schemas.microsoft.com/office/powerpoint/2010/main" val="61129214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22">
                                            <p:txEl>
                                              <p:pRg st="0" end="0"/>
                                            </p:txEl>
                                          </p:spTgt>
                                        </p:tgtEl>
                                        <p:attrNameLst>
                                          <p:attrName>style.visibility</p:attrName>
                                        </p:attrNameLst>
                                      </p:cBhvr>
                                      <p:to>
                                        <p:strVal val="visible"/>
                                      </p:to>
                                    </p:set>
                                    <p:anim calcmode="lin" valueType="num">
                                      <p:cBhvr>
                                        <p:cTn id="20" dur="500" fill="hold"/>
                                        <p:tgtEl>
                                          <p:spTgt spid="22">
                                            <p:txEl>
                                              <p:pRg st="0" end="0"/>
                                            </p:txEl>
                                          </p:spTgt>
                                        </p:tgtEl>
                                        <p:attrNameLst>
                                          <p:attrName>ppt_w</p:attrName>
                                        </p:attrNameLst>
                                      </p:cBhvr>
                                      <p:tavLst>
                                        <p:tav tm="0">
                                          <p:val>
                                            <p:fltVal val="0"/>
                                          </p:val>
                                        </p:tav>
                                        <p:tav tm="100000">
                                          <p:val>
                                            <p:strVal val="#ppt_w"/>
                                          </p:val>
                                        </p:tav>
                                      </p:tavLst>
                                    </p:anim>
                                    <p:anim calcmode="lin" valueType="num">
                                      <p:cBhvr>
                                        <p:cTn id="21" dur="500" fill="hold"/>
                                        <p:tgtEl>
                                          <p:spTgt spid="22">
                                            <p:txEl>
                                              <p:pRg st="0" end="0"/>
                                            </p:txEl>
                                          </p:spTgt>
                                        </p:tgtEl>
                                        <p:attrNameLst>
                                          <p:attrName>ppt_h</p:attrName>
                                        </p:attrNameLst>
                                      </p:cBhvr>
                                      <p:tavLst>
                                        <p:tav tm="0">
                                          <p:val>
                                            <p:fltVal val="0"/>
                                          </p:val>
                                        </p:tav>
                                        <p:tav tm="100000">
                                          <p:val>
                                            <p:strVal val="#ppt_h"/>
                                          </p:val>
                                        </p:tav>
                                      </p:tavLst>
                                    </p:anim>
                                    <p:animEffect transition="in" filter="fade">
                                      <p:cBhvr>
                                        <p:cTn id="22" dur="500"/>
                                        <p:tgtEl>
                                          <p:spTgt spid="22">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3">
                                            <p:txEl>
                                              <p:pRg st="0" end="0"/>
                                            </p:txEl>
                                          </p:spTgt>
                                        </p:tgtEl>
                                        <p:attrNameLst>
                                          <p:attrName>style.visibility</p:attrName>
                                        </p:attrNameLst>
                                      </p:cBhvr>
                                      <p:to>
                                        <p:strVal val="visible"/>
                                      </p:to>
                                    </p:set>
                                    <p:anim calcmode="lin" valueType="num">
                                      <p:cBhvr additive="base">
                                        <p:cTn id="27"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7" presetClass="entr" presetSubtype="0" fill="hold" nodeType="clickEffect">
                                  <p:stCondLst>
                                    <p:cond delay="0"/>
                                  </p:stCondLst>
                                  <p:childTnLst>
                                    <p:set>
                                      <p:cBhvr>
                                        <p:cTn id="32" dur="1" fill="hold">
                                          <p:stCondLst>
                                            <p:cond delay="0"/>
                                          </p:stCondLst>
                                        </p:cTn>
                                        <p:tgtEl>
                                          <p:spTgt spid="31"/>
                                        </p:tgtEl>
                                        <p:attrNameLst>
                                          <p:attrName>style.visibility</p:attrName>
                                        </p:attrNameLst>
                                      </p:cBhvr>
                                      <p:to>
                                        <p:strVal val="visible"/>
                                      </p:to>
                                    </p:set>
                                    <p:animEffect transition="in" filter="fade">
                                      <p:cBhvr>
                                        <p:cTn id="33" dur="1000"/>
                                        <p:tgtEl>
                                          <p:spTgt spid="31"/>
                                        </p:tgtEl>
                                      </p:cBhvr>
                                    </p:animEffect>
                                    <p:anim calcmode="lin" valueType="num">
                                      <p:cBhvr>
                                        <p:cTn id="34" dur="1000" fill="hold"/>
                                        <p:tgtEl>
                                          <p:spTgt spid="31"/>
                                        </p:tgtEl>
                                        <p:attrNameLst>
                                          <p:attrName>ppt_x</p:attrName>
                                        </p:attrNameLst>
                                      </p:cBhvr>
                                      <p:tavLst>
                                        <p:tav tm="0">
                                          <p:val>
                                            <p:strVal val="#ppt_x"/>
                                          </p:val>
                                        </p:tav>
                                        <p:tav tm="100000">
                                          <p:val>
                                            <p:strVal val="#ppt_x"/>
                                          </p:val>
                                        </p:tav>
                                      </p:tavLst>
                                    </p:anim>
                                    <p:anim calcmode="lin" valueType="num">
                                      <p:cBhvr>
                                        <p:cTn id="35" dur="900" decel="100000" fill="hold"/>
                                        <p:tgtEl>
                                          <p:spTgt spid="31"/>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31"/>
                                        </p:tgtEl>
                                        <p:attrNameLst>
                                          <p:attrName>ppt_y</p:attrName>
                                        </p:attrNameLst>
                                      </p:cBhvr>
                                      <p:tavLst>
                                        <p:tav tm="0">
                                          <p:val>
                                            <p:strVal val="#ppt_y-.03"/>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3" presetClass="entr" presetSubtype="16" fill="hold" grpId="0" nodeType="clickEffect">
                                  <p:stCondLst>
                                    <p:cond delay="0"/>
                                  </p:stCondLst>
                                  <p:childTnLst>
                                    <p:set>
                                      <p:cBhvr>
                                        <p:cTn id="40" dur="1" fill="hold">
                                          <p:stCondLst>
                                            <p:cond delay="0"/>
                                          </p:stCondLst>
                                        </p:cTn>
                                        <p:tgtEl>
                                          <p:spTgt spid="32"/>
                                        </p:tgtEl>
                                        <p:attrNameLst>
                                          <p:attrName>style.visibility</p:attrName>
                                        </p:attrNameLst>
                                      </p:cBhvr>
                                      <p:to>
                                        <p:strVal val="visible"/>
                                      </p:to>
                                    </p:set>
                                    <p:anim calcmode="lin" valueType="num">
                                      <p:cBhvr>
                                        <p:cTn id="41" dur="500" fill="hold"/>
                                        <p:tgtEl>
                                          <p:spTgt spid="32"/>
                                        </p:tgtEl>
                                        <p:attrNameLst>
                                          <p:attrName>ppt_w</p:attrName>
                                        </p:attrNameLst>
                                      </p:cBhvr>
                                      <p:tavLst>
                                        <p:tav tm="0">
                                          <p:val>
                                            <p:fltVal val="0"/>
                                          </p:val>
                                        </p:tav>
                                        <p:tav tm="100000">
                                          <p:val>
                                            <p:strVal val="#ppt_w"/>
                                          </p:val>
                                        </p:tav>
                                      </p:tavLst>
                                    </p:anim>
                                    <p:anim calcmode="lin" valueType="num">
                                      <p:cBhvr>
                                        <p:cTn id="42" dur="500" fill="hold"/>
                                        <p:tgtEl>
                                          <p:spTgt spid="32"/>
                                        </p:tgtEl>
                                        <p:attrNameLst>
                                          <p:attrName>ppt_h</p:attrName>
                                        </p:attrNameLst>
                                      </p:cBhvr>
                                      <p:tavLst>
                                        <p:tav tm="0">
                                          <p:val>
                                            <p:fltVal val="0"/>
                                          </p:val>
                                        </p:tav>
                                        <p:tav tm="100000">
                                          <p:val>
                                            <p:strVal val="#ppt_h"/>
                                          </p:val>
                                        </p:tav>
                                      </p:tavLst>
                                    </p:anim>
                                  </p:childTnLst>
                                </p:cTn>
                              </p:par>
                            </p:childTnLst>
                          </p:cTn>
                        </p:par>
                      </p:childTnLst>
                    </p:cTn>
                  </p:par>
                  <p:par>
                    <p:cTn id="43" fill="hold">
                      <p:stCondLst>
                        <p:cond delay="indefinite"/>
                      </p:stCondLst>
                      <p:childTnLst>
                        <p:par>
                          <p:cTn id="44" fill="hold">
                            <p:stCondLst>
                              <p:cond delay="0"/>
                            </p:stCondLst>
                            <p:childTnLst>
                              <p:par>
                                <p:cTn id="45" presetID="23" presetClass="entr" presetSubtype="16" fill="hold" grpId="0" nodeType="clickEffect">
                                  <p:stCondLst>
                                    <p:cond delay="0"/>
                                  </p:stCondLst>
                                  <p:childTnLst>
                                    <p:set>
                                      <p:cBhvr>
                                        <p:cTn id="46" dur="1" fill="hold">
                                          <p:stCondLst>
                                            <p:cond delay="0"/>
                                          </p:stCondLst>
                                        </p:cTn>
                                        <p:tgtEl>
                                          <p:spTgt spid="33"/>
                                        </p:tgtEl>
                                        <p:attrNameLst>
                                          <p:attrName>style.visibility</p:attrName>
                                        </p:attrNameLst>
                                      </p:cBhvr>
                                      <p:to>
                                        <p:strVal val="visible"/>
                                      </p:to>
                                    </p:set>
                                    <p:anim calcmode="lin" valueType="num">
                                      <p:cBhvr>
                                        <p:cTn id="47" dur="500" fill="hold"/>
                                        <p:tgtEl>
                                          <p:spTgt spid="33"/>
                                        </p:tgtEl>
                                        <p:attrNameLst>
                                          <p:attrName>ppt_w</p:attrName>
                                        </p:attrNameLst>
                                      </p:cBhvr>
                                      <p:tavLst>
                                        <p:tav tm="0">
                                          <p:val>
                                            <p:fltVal val="0"/>
                                          </p:val>
                                        </p:tav>
                                        <p:tav tm="100000">
                                          <p:val>
                                            <p:strVal val="#ppt_w"/>
                                          </p:val>
                                        </p:tav>
                                      </p:tavLst>
                                    </p:anim>
                                    <p:anim calcmode="lin" valueType="num">
                                      <p:cBhvr>
                                        <p:cTn id="48" dur="500" fill="hold"/>
                                        <p:tgtEl>
                                          <p:spTgt spid="33"/>
                                        </p:tgtEl>
                                        <p:attrNameLst>
                                          <p:attrName>ppt_h</p:attrName>
                                        </p:attrNameLst>
                                      </p:cBhvr>
                                      <p:tavLst>
                                        <p:tav tm="0">
                                          <p:val>
                                            <p:fltVal val="0"/>
                                          </p:val>
                                        </p:tav>
                                        <p:tav tm="100000">
                                          <p:val>
                                            <p:strVal val="#ppt_h"/>
                                          </p:val>
                                        </p:tav>
                                      </p:tavLst>
                                    </p:anim>
                                  </p:childTnLst>
                                </p:cTn>
                              </p:par>
                            </p:childTnLst>
                          </p:cTn>
                        </p:par>
                      </p:childTnLst>
                    </p:cTn>
                  </p:par>
                  <p:par>
                    <p:cTn id="49" fill="hold">
                      <p:stCondLst>
                        <p:cond delay="indefinite"/>
                      </p:stCondLst>
                      <p:childTnLst>
                        <p:par>
                          <p:cTn id="50" fill="hold">
                            <p:stCondLst>
                              <p:cond delay="0"/>
                            </p:stCondLst>
                            <p:childTnLst>
                              <p:par>
                                <p:cTn id="51" presetID="23" presetClass="entr" presetSubtype="16" fill="hold" grpId="0" nodeType="clickEffect">
                                  <p:stCondLst>
                                    <p:cond delay="0"/>
                                  </p:stCondLst>
                                  <p:childTnLst>
                                    <p:set>
                                      <p:cBhvr>
                                        <p:cTn id="52" dur="1" fill="hold">
                                          <p:stCondLst>
                                            <p:cond delay="0"/>
                                          </p:stCondLst>
                                        </p:cTn>
                                        <p:tgtEl>
                                          <p:spTgt spid="34"/>
                                        </p:tgtEl>
                                        <p:attrNameLst>
                                          <p:attrName>style.visibility</p:attrName>
                                        </p:attrNameLst>
                                      </p:cBhvr>
                                      <p:to>
                                        <p:strVal val="visible"/>
                                      </p:to>
                                    </p:set>
                                    <p:anim calcmode="lin" valueType="num">
                                      <p:cBhvr>
                                        <p:cTn id="53" dur="500" fill="hold"/>
                                        <p:tgtEl>
                                          <p:spTgt spid="34"/>
                                        </p:tgtEl>
                                        <p:attrNameLst>
                                          <p:attrName>ppt_w</p:attrName>
                                        </p:attrNameLst>
                                      </p:cBhvr>
                                      <p:tavLst>
                                        <p:tav tm="0">
                                          <p:val>
                                            <p:fltVal val="0"/>
                                          </p:val>
                                        </p:tav>
                                        <p:tav tm="100000">
                                          <p:val>
                                            <p:strVal val="#ppt_w"/>
                                          </p:val>
                                        </p:tav>
                                      </p:tavLst>
                                    </p:anim>
                                    <p:anim calcmode="lin" valueType="num">
                                      <p:cBhvr>
                                        <p:cTn id="54" dur="500" fill="hold"/>
                                        <p:tgtEl>
                                          <p:spTgt spid="34"/>
                                        </p:tgtEl>
                                        <p:attrNameLst>
                                          <p:attrName>ppt_h</p:attrName>
                                        </p:attrNameLst>
                                      </p:cBhvr>
                                      <p:tavLst>
                                        <p:tav tm="0">
                                          <p:val>
                                            <p:fltVal val="0"/>
                                          </p:val>
                                        </p:tav>
                                        <p:tav tm="100000">
                                          <p:val>
                                            <p:strVal val="#ppt_h"/>
                                          </p:val>
                                        </p:tav>
                                      </p:tavLst>
                                    </p:anim>
                                  </p:childTnLst>
                                </p:cTn>
                              </p:par>
                            </p:childTnLst>
                          </p:cTn>
                        </p:par>
                      </p:childTnLst>
                    </p:cTn>
                  </p:par>
                  <p:par>
                    <p:cTn id="55" fill="hold">
                      <p:stCondLst>
                        <p:cond delay="indefinite"/>
                      </p:stCondLst>
                      <p:childTnLst>
                        <p:par>
                          <p:cTn id="56" fill="hold">
                            <p:stCondLst>
                              <p:cond delay="0"/>
                            </p:stCondLst>
                            <p:childTnLst>
                              <p:par>
                                <p:cTn id="57" presetID="10" presetClass="exit" presetSubtype="0" fill="hold" nodeType="clickEffect">
                                  <p:stCondLst>
                                    <p:cond delay="0"/>
                                  </p:stCondLst>
                                  <p:childTnLst>
                                    <p:animEffect transition="out" filter="fade">
                                      <p:cBhvr>
                                        <p:cTn id="58" dur="500"/>
                                        <p:tgtEl>
                                          <p:spTgt spid="31"/>
                                        </p:tgtEl>
                                      </p:cBhvr>
                                    </p:animEffect>
                                    <p:set>
                                      <p:cBhvr>
                                        <p:cTn id="59" dur="1" fill="hold">
                                          <p:stCondLst>
                                            <p:cond delay="499"/>
                                          </p:stCondLst>
                                        </p:cTn>
                                        <p:tgtEl>
                                          <p:spTgt spid="31"/>
                                        </p:tgtEl>
                                        <p:attrNameLst>
                                          <p:attrName>style.visibility</p:attrName>
                                        </p:attrNameLst>
                                      </p:cBhvr>
                                      <p:to>
                                        <p:strVal val="hidden"/>
                                      </p:to>
                                    </p:set>
                                  </p:childTnLst>
                                </p:cTn>
                              </p:par>
                              <p:par>
                                <p:cTn id="60" presetID="10" presetClass="exit" presetSubtype="0" fill="hold" grpId="1" nodeType="withEffect">
                                  <p:stCondLst>
                                    <p:cond delay="0"/>
                                  </p:stCondLst>
                                  <p:childTnLst>
                                    <p:animEffect transition="out" filter="fade">
                                      <p:cBhvr>
                                        <p:cTn id="61" dur="500"/>
                                        <p:tgtEl>
                                          <p:spTgt spid="32"/>
                                        </p:tgtEl>
                                      </p:cBhvr>
                                    </p:animEffect>
                                    <p:set>
                                      <p:cBhvr>
                                        <p:cTn id="62" dur="1" fill="hold">
                                          <p:stCondLst>
                                            <p:cond delay="499"/>
                                          </p:stCondLst>
                                        </p:cTn>
                                        <p:tgtEl>
                                          <p:spTgt spid="32"/>
                                        </p:tgtEl>
                                        <p:attrNameLst>
                                          <p:attrName>style.visibility</p:attrName>
                                        </p:attrNameLst>
                                      </p:cBhvr>
                                      <p:to>
                                        <p:strVal val="hidden"/>
                                      </p:to>
                                    </p:set>
                                  </p:childTnLst>
                                </p:cTn>
                              </p:par>
                              <p:par>
                                <p:cTn id="63" presetID="10" presetClass="exit" presetSubtype="0" fill="hold" grpId="1" nodeType="withEffect">
                                  <p:stCondLst>
                                    <p:cond delay="0"/>
                                  </p:stCondLst>
                                  <p:childTnLst>
                                    <p:animEffect transition="out" filter="fade">
                                      <p:cBhvr>
                                        <p:cTn id="64" dur="500"/>
                                        <p:tgtEl>
                                          <p:spTgt spid="33"/>
                                        </p:tgtEl>
                                      </p:cBhvr>
                                    </p:animEffect>
                                    <p:set>
                                      <p:cBhvr>
                                        <p:cTn id="65" dur="1" fill="hold">
                                          <p:stCondLst>
                                            <p:cond delay="499"/>
                                          </p:stCondLst>
                                        </p:cTn>
                                        <p:tgtEl>
                                          <p:spTgt spid="33"/>
                                        </p:tgtEl>
                                        <p:attrNameLst>
                                          <p:attrName>style.visibility</p:attrName>
                                        </p:attrNameLst>
                                      </p:cBhvr>
                                      <p:to>
                                        <p:strVal val="hidden"/>
                                      </p:to>
                                    </p:set>
                                  </p:childTnLst>
                                </p:cTn>
                              </p:par>
                              <p:par>
                                <p:cTn id="66" presetID="10" presetClass="exit" presetSubtype="0" fill="hold" grpId="1" nodeType="withEffect">
                                  <p:stCondLst>
                                    <p:cond delay="0"/>
                                  </p:stCondLst>
                                  <p:childTnLst>
                                    <p:animEffect transition="out" filter="fade">
                                      <p:cBhvr>
                                        <p:cTn id="67" dur="500"/>
                                        <p:tgtEl>
                                          <p:spTgt spid="34"/>
                                        </p:tgtEl>
                                      </p:cBhvr>
                                    </p:animEffect>
                                    <p:set>
                                      <p:cBhvr>
                                        <p:cTn id="68" dur="1" fill="hold">
                                          <p:stCondLst>
                                            <p:cond delay="499"/>
                                          </p:stCondLst>
                                        </p:cTn>
                                        <p:tgtEl>
                                          <p:spTgt spid="34"/>
                                        </p:tgtEl>
                                        <p:attrNameLst>
                                          <p:attrName>style.visibility</p:attrName>
                                        </p:attrNameLst>
                                      </p:cBhvr>
                                      <p:to>
                                        <p:strVal val="hidden"/>
                                      </p:to>
                                    </p:set>
                                  </p:childTnLst>
                                </p:cTn>
                              </p:par>
                            </p:childTnLst>
                          </p:cTn>
                        </p:par>
                      </p:childTnLst>
                    </p:cTn>
                  </p:par>
                  <p:par>
                    <p:cTn id="69" fill="hold">
                      <p:stCondLst>
                        <p:cond delay="indefinite"/>
                      </p:stCondLst>
                      <p:childTnLst>
                        <p:par>
                          <p:cTn id="70" fill="hold">
                            <p:stCondLst>
                              <p:cond delay="0"/>
                            </p:stCondLst>
                            <p:childTnLst>
                              <p:par>
                                <p:cTn id="71" presetID="53" presetClass="entr" presetSubtype="16" fill="hold" nodeType="clickEffect">
                                  <p:stCondLst>
                                    <p:cond delay="0"/>
                                  </p:stCondLst>
                                  <p:childTnLst>
                                    <p:set>
                                      <p:cBhvr>
                                        <p:cTn id="72" dur="1" fill="hold">
                                          <p:stCondLst>
                                            <p:cond delay="0"/>
                                          </p:stCondLst>
                                        </p:cTn>
                                        <p:tgtEl>
                                          <p:spTgt spid="35">
                                            <p:txEl>
                                              <p:pRg st="0" end="0"/>
                                            </p:txEl>
                                          </p:spTgt>
                                        </p:tgtEl>
                                        <p:attrNameLst>
                                          <p:attrName>style.visibility</p:attrName>
                                        </p:attrNameLst>
                                      </p:cBhvr>
                                      <p:to>
                                        <p:strVal val="visible"/>
                                      </p:to>
                                    </p:set>
                                    <p:anim calcmode="lin" valueType="num">
                                      <p:cBhvr>
                                        <p:cTn id="73" dur="500" fill="hold"/>
                                        <p:tgtEl>
                                          <p:spTgt spid="35">
                                            <p:txEl>
                                              <p:pRg st="0" end="0"/>
                                            </p:txEl>
                                          </p:spTgt>
                                        </p:tgtEl>
                                        <p:attrNameLst>
                                          <p:attrName>ppt_w</p:attrName>
                                        </p:attrNameLst>
                                      </p:cBhvr>
                                      <p:tavLst>
                                        <p:tav tm="0">
                                          <p:val>
                                            <p:fltVal val="0"/>
                                          </p:val>
                                        </p:tav>
                                        <p:tav tm="100000">
                                          <p:val>
                                            <p:strVal val="#ppt_w"/>
                                          </p:val>
                                        </p:tav>
                                      </p:tavLst>
                                    </p:anim>
                                    <p:anim calcmode="lin" valueType="num">
                                      <p:cBhvr>
                                        <p:cTn id="74" dur="500" fill="hold"/>
                                        <p:tgtEl>
                                          <p:spTgt spid="35">
                                            <p:txEl>
                                              <p:pRg st="0" end="0"/>
                                            </p:txEl>
                                          </p:spTgt>
                                        </p:tgtEl>
                                        <p:attrNameLst>
                                          <p:attrName>ppt_h</p:attrName>
                                        </p:attrNameLst>
                                      </p:cBhvr>
                                      <p:tavLst>
                                        <p:tav tm="0">
                                          <p:val>
                                            <p:fltVal val="0"/>
                                          </p:val>
                                        </p:tav>
                                        <p:tav tm="100000">
                                          <p:val>
                                            <p:strVal val="#ppt_h"/>
                                          </p:val>
                                        </p:tav>
                                      </p:tavLst>
                                    </p:anim>
                                    <p:animEffect transition="in" filter="fade">
                                      <p:cBhvr>
                                        <p:cTn id="75" dur="500"/>
                                        <p:tgtEl>
                                          <p:spTgt spid="35">
                                            <p:txEl>
                                              <p:pRg st="0" end="0"/>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2" presetClass="entr" presetSubtype="4" fill="hold" nodeType="clickEffect">
                                  <p:stCondLst>
                                    <p:cond delay="0"/>
                                  </p:stCondLst>
                                  <p:childTnLst>
                                    <p:set>
                                      <p:cBhvr>
                                        <p:cTn id="79" dur="1" fill="hold">
                                          <p:stCondLst>
                                            <p:cond delay="0"/>
                                          </p:stCondLst>
                                        </p:cTn>
                                        <p:tgtEl>
                                          <p:spTgt spid="36">
                                            <p:txEl>
                                              <p:pRg st="0" end="0"/>
                                            </p:txEl>
                                          </p:spTgt>
                                        </p:tgtEl>
                                        <p:attrNameLst>
                                          <p:attrName>style.visibility</p:attrName>
                                        </p:attrNameLst>
                                      </p:cBhvr>
                                      <p:to>
                                        <p:strVal val="visible"/>
                                      </p:to>
                                    </p:set>
                                    <p:anim calcmode="lin" valueType="num">
                                      <p:cBhvr additive="base">
                                        <p:cTn id="80" dur="500" fill="hold"/>
                                        <p:tgtEl>
                                          <p:spTgt spid="36">
                                            <p:txEl>
                                              <p:pRg st="0" end="0"/>
                                            </p:txEl>
                                          </p:spTgt>
                                        </p:tgtEl>
                                        <p:attrNameLst>
                                          <p:attrName>ppt_x</p:attrName>
                                        </p:attrNameLst>
                                      </p:cBhvr>
                                      <p:tavLst>
                                        <p:tav tm="0">
                                          <p:val>
                                            <p:strVal val="#ppt_x"/>
                                          </p:val>
                                        </p:tav>
                                        <p:tav tm="100000">
                                          <p:val>
                                            <p:strVal val="#ppt_x"/>
                                          </p:val>
                                        </p:tav>
                                      </p:tavLst>
                                    </p:anim>
                                    <p:anim calcmode="lin" valueType="num">
                                      <p:cBhvr additive="base">
                                        <p:cTn id="81" dur="500" fill="hold"/>
                                        <p:tgtEl>
                                          <p:spTgt spid="3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2" presetClass="entr" presetSubtype="4" fill="hold" nodeType="clickEffect">
                                  <p:stCondLst>
                                    <p:cond delay="0"/>
                                  </p:stCondLst>
                                  <p:childTnLst>
                                    <p:set>
                                      <p:cBhvr>
                                        <p:cTn id="85" dur="1" fill="hold">
                                          <p:stCondLst>
                                            <p:cond delay="0"/>
                                          </p:stCondLst>
                                        </p:cTn>
                                        <p:tgtEl>
                                          <p:spTgt spid="36">
                                            <p:txEl>
                                              <p:pRg st="1" end="1"/>
                                            </p:txEl>
                                          </p:spTgt>
                                        </p:tgtEl>
                                        <p:attrNameLst>
                                          <p:attrName>style.visibility</p:attrName>
                                        </p:attrNameLst>
                                      </p:cBhvr>
                                      <p:to>
                                        <p:strVal val="visible"/>
                                      </p:to>
                                    </p:set>
                                    <p:anim calcmode="lin" valueType="num">
                                      <p:cBhvr additive="base">
                                        <p:cTn id="86" dur="500" fill="hold"/>
                                        <p:tgtEl>
                                          <p:spTgt spid="36">
                                            <p:txEl>
                                              <p:pRg st="1" end="1"/>
                                            </p:txEl>
                                          </p:spTgt>
                                        </p:tgtEl>
                                        <p:attrNameLst>
                                          <p:attrName>ppt_x</p:attrName>
                                        </p:attrNameLst>
                                      </p:cBhvr>
                                      <p:tavLst>
                                        <p:tav tm="0">
                                          <p:val>
                                            <p:strVal val="#ppt_x"/>
                                          </p:val>
                                        </p:tav>
                                        <p:tav tm="100000">
                                          <p:val>
                                            <p:strVal val="#ppt_x"/>
                                          </p:val>
                                        </p:tav>
                                      </p:tavLst>
                                    </p:anim>
                                    <p:anim calcmode="lin" valueType="num">
                                      <p:cBhvr additive="base">
                                        <p:cTn id="87" dur="500" fill="hold"/>
                                        <p:tgtEl>
                                          <p:spTgt spid="3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2" presetClass="entr" presetSubtype="4" fill="hold" nodeType="clickEffect">
                                  <p:stCondLst>
                                    <p:cond delay="0"/>
                                  </p:stCondLst>
                                  <p:childTnLst>
                                    <p:set>
                                      <p:cBhvr>
                                        <p:cTn id="91" dur="1" fill="hold">
                                          <p:stCondLst>
                                            <p:cond delay="0"/>
                                          </p:stCondLst>
                                        </p:cTn>
                                        <p:tgtEl>
                                          <p:spTgt spid="36">
                                            <p:txEl>
                                              <p:pRg st="2" end="2"/>
                                            </p:txEl>
                                          </p:spTgt>
                                        </p:tgtEl>
                                        <p:attrNameLst>
                                          <p:attrName>style.visibility</p:attrName>
                                        </p:attrNameLst>
                                      </p:cBhvr>
                                      <p:to>
                                        <p:strVal val="visible"/>
                                      </p:to>
                                    </p:set>
                                    <p:anim calcmode="lin" valueType="num">
                                      <p:cBhvr additive="base">
                                        <p:cTn id="92" dur="500" fill="hold"/>
                                        <p:tgtEl>
                                          <p:spTgt spid="36">
                                            <p:txEl>
                                              <p:pRg st="2" end="2"/>
                                            </p:txEl>
                                          </p:spTgt>
                                        </p:tgtEl>
                                        <p:attrNameLst>
                                          <p:attrName>ppt_x</p:attrName>
                                        </p:attrNameLst>
                                      </p:cBhvr>
                                      <p:tavLst>
                                        <p:tav tm="0">
                                          <p:val>
                                            <p:strVal val="#ppt_x"/>
                                          </p:val>
                                        </p:tav>
                                        <p:tav tm="100000">
                                          <p:val>
                                            <p:strVal val="#ppt_x"/>
                                          </p:val>
                                        </p:tav>
                                      </p:tavLst>
                                    </p:anim>
                                    <p:anim calcmode="lin" valueType="num">
                                      <p:cBhvr additive="base">
                                        <p:cTn id="93" dur="500" fill="hold"/>
                                        <p:tgtEl>
                                          <p:spTgt spid="3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2" presetClass="entr" presetSubtype="4" fill="hold" nodeType="clickEffect">
                                  <p:stCondLst>
                                    <p:cond delay="0"/>
                                  </p:stCondLst>
                                  <p:childTnLst>
                                    <p:set>
                                      <p:cBhvr>
                                        <p:cTn id="97" dur="1" fill="hold">
                                          <p:stCondLst>
                                            <p:cond delay="0"/>
                                          </p:stCondLst>
                                        </p:cTn>
                                        <p:tgtEl>
                                          <p:spTgt spid="36">
                                            <p:txEl>
                                              <p:pRg st="3" end="3"/>
                                            </p:txEl>
                                          </p:spTgt>
                                        </p:tgtEl>
                                        <p:attrNameLst>
                                          <p:attrName>style.visibility</p:attrName>
                                        </p:attrNameLst>
                                      </p:cBhvr>
                                      <p:to>
                                        <p:strVal val="visible"/>
                                      </p:to>
                                    </p:set>
                                    <p:anim calcmode="lin" valueType="num">
                                      <p:cBhvr additive="base">
                                        <p:cTn id="98" dur="500" fill="hold"/>
                                        <p:tgtEl>
                                          <p:spTgt spid="36">
                                            <p:txEl>
                                              <p:pRg st="3" end="3"/>
                                            </p:txEl>
                                          </p:spTgt>
                                        </p:tgtEl>
                                        <p:attrNameLst>
                                          <p:attrName>ppt_x</p:attrName>
                                        </p:attrNameLst>
                                      </p:cBhvr>
                                      <p:tavLst>
                                        <p:tav tm="0">
                                          <p:val>
                                            <p:strVal val="#ppt_x"/>
                                          </p:val>
                                        </p:tav>
                                        <p:tav tm="100000">
                                          <p:val>
                                            <p:strVal val="#ppt_x"/>
                                          </p:val>
                                        </p:tav>
                                      </p:tavLst>
                                    </p:anim>
                                    <p:anim calcmode="lin" valueType="num">
                                      <p:cBhvr additive="base">
                                        <p:cTn id="99" dur="500" fill="hold"/>
                                        <p:tgtEl>
                                          <p:spTgt spid="3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00" fill="hold">
                      <p:stCondLst>
                        <p:cond delay="indefinite"/>
                      </p:stCondLst>
                      <p:childTnLst>
                        <p:par>
                          <p:cTn id="101" fill="hold">
                            <p:stCondLst>
                              <p:cond delay="0"/>
                            </p:stCondLst>
                            <p:childTnLst>
                              <p:par>
                                <p:cTn id="102" presetID="2" presetClass="entr" presetSubtype="4" fill="hold" nodeType="clickEffect">
                                  <p:stCondLst>
                                    <p:cond delay="0"/>
                                  </p:stCondLst>
                                  <p:childTnLst>
                                    <p:set>
                                      <p:cBhvr>
                                        <p:cTn id="103" dur="1" fill="hold">
                                          <p:stCondLst>
                                            <p:cond delay="0"/>
                                          </p:stCondLst>
                                        </p:cTn>
                                        <p:tgtEl>
                                          <p:spTgt spid="36">
                                            <p:txEl>
                                              <p:pRg st="4" end="4"/>
                                            </p:txEl>
                                          </p:spTgt>
                                        </p:tgtEl>
                                        <p:attrNameLst>
                                          <p:attrName>style.visibility</p:attrName>
                                        </p:attrNameLst>
                                      </p:cBhvr>
                                      <p:to>
                                        <p:strVal val="visible"/>
                                      </p:to>
                                    </p:set>
                                    <p:anim calcmode="lin" valueType="num">
                                      <p:cBhvr additive="base">
                                        <p:cTn id="104" dur="500" fill="hold"/>
                                        <p:tgtEl>
                                          <p:spTgt spid="36">
                                            <p:txEl>
                                              <p:pRg st="4" end="4"/>
                                            </p:txEl>
                                          </p:spTgt>
                                        </p:tgtEl>
                                        <p:attrNameLst>
                                          <p:attrName>ppt_x</p:attrName>
                                        </p:attrNameLst>
                                      </p:cBhvr>
                                      <p:tavLst>
                                        <p:tav tm="0">
                                          <p:val>
                                            <p:strVal val="#ppt_x"/>
                                          </p:val>
                                        </p:tav>
                                        <p:tav tm="100000">
                                          <p:val>
                                            <p:strVal val="#ppt_x"/>
                                          </p:val>
                                        </p:tav>
                                      </p:tavLst>
                                    </p:anim>
                                    <p:anim calcmode="lin" valueType="num">
                                      <p:cBhvr additive="base">
                                        <p:cTn id="105" dur="500" fill="hold"/>
                                        <p:tgtEl>
                                          <p:spTgt spid="3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06" fill="hold">
                      <p:stCondLst>
                        <p:cond delay="indefinite"/>
                      </p:stCondLst>
                      <p:childTnLst>
                        <p:par>
                          <p:cTn id="107" fill="hold">
                            <p:stCondLst>
                              <p:cond delay="0"/>
                            </p:stCondLst>
                            <p:childTnLst>
                              <p:par>
                                <p:cTn id="108" presetID="0" presetClass="path" presetSubtype="0" accel="50000" decel="50000" fill="hold" nodeType="clickEffect">
                                  <p:stCondLst>
                                    <p:cond delay="0"/>
                                  </p:stCondLst>
                                  <p:childTnLst>
                                    <p:animMotion origin="layout" path="M -0.00117 -0.08774 L -0.00117 -0.08774 C -0.00143 -0.2051 -0.00104 -0.32246 -0.00195 -0.43959 C -0.00208 -0.45486 -0.00377 -0.46991 -0.00429 -0.48496 C -0.00481 -0.49769 -0.00468 -0.51065 -0.0052 -0.52338 C -0.00559 -0.53658 -0.00625 -0.54977 -0.00677 -0.56297 C -0.00742 -0.58287 -0.00781 -0.60278 -0.00833 -0.62269 C -0.00859 -0.63264 -0.00898 -0.6426 -0.00911 -0.65255 C -0.01041 -0.7419 -0.00963 -0.69028 -0.01145 -0.80718 C -0.01119 -0.8713 -0.01145 -0.93565 -0.01067 -1 C -0.01054 -1.01181 -0.00963 -1.02361 -0.00911 -1.03542 C -0.00729 -1.08611 -0.00976 -1.0419 -0.00677 -1.08936 C -0.00651 -1.10209 -0.00638 -1.11482 -0.00599 -1.12755 C -0.00586 -1.13195 -0.00573 -1.13635 -0.0052 -1.14051 C -0.00468 -1.14445 -0.00338 -1.14792 -0.00273 -1.15186 C -0.0013 -1.16019 -0.00104 -1.16598 -0.00039 -1.17454 C -0.0013 -1.19746 -0.00299 -1.22801 -0.00273 -1.25116 C -0.00247 -1.28287 -0.00065 -1.30533 0.00131 -1.33611 C 0.00066 -1.35556 0.00052 -1.375 -0.00039 -1.39445 C -0.00052 -1.39769 -0.00195 -1.40417 -0.00195 -1.40417 " pathEditMode="relative" ptsTypes="AAAAAAAAAAAAAAAAAAAA">
                                      <p:cBhvr>
                                        <p:cTn id="109" dur="2000" fill="hold"/>
                                        <p:tgtEl>
                                          <p:spTgt spid="54"/>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22" grpId="0" build="allAtOnce"/>
      <p:bldP spid="32" grpId="0" animBg="1"/>
      <p:bldP spid="32" grpId="1" animBg="1"/>
      <p:bldP spid="33" grpId="0" animBg="1"/>
      <p:bldP spid="33" grpId="1" animBg="1"/>
      <p:bldP spid="34" grpId="0" animBg="1"/>
      <p:bldP spid="34"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F0F34-326B-F899-DDCB-DA8296D9C864}"/>
              </a:ext>
            </a:extLst>
          </p:cNvPr>
          <p:cNvSpPr>
            <a:spLocks noGrp="1"/>
          </p:cNvSpPr>
          <p:nvPr>
            <p:ph type="ctrTitle"/>
          </p:nvPr>
        </p:nvSpPr>
        <p:spPr>
          <a:xfrm>
            <a:off x="2438313" y="0"/>
            <a:ext cx="6131668" cy="1447699"/>
          </a:xfrm>
        </p:spPr>
        <p:txBody>
          <a:bodyPr>
            <a:normAutofit fontScale="90000"/>
          </a:bodyPr>
          <a:lstStyle/>
          <a:p>
            <a:pPr marL="857250" indent="-857250">
              <a:buFont typeface="Courier New" panose="02070309020205020404" pitchFamily="49" charset="0"/>
              <a:buChar char="o"/>
            </a:pPr>
            <a:r>
              <a:rPr lang="en-GB" sz="36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Communication Barriers</a:t>
            </a:r>
            <a:b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br>
            <a:endParaRPr lang="en-GB" dirty="0"/>
          </a:p>
        </p:txBody>
      </p:sp>
      <p:sp>
        <p:nvSpPr>
          <p:cNvPr id="5" name="Rectangle: Folded Corner 4">
            <a:extLst>
              <a:ext uri="{FF2B5EF4-FFF2-40B4-BE49-F238E27FC236}">
                <a16:creationId xmlns:a16="http://schemas.microsoft.com/office/drawing/2014/main" id="{342DE116-340C-9CB4-0842-49651015371B}"/>
              </a:ext>
            </a:extLst>
          </p:cNvPr>
          <p:cNvSpPr/>
          <p:nvPr/>
        </p:nvSpPr>
        <p:spPr>
          <a:xfrm rot="316746">
            <a:off x="464018" y="872861"/>
            <a:ext cx="3453553" cy="4651094"/>
          </a:xfrm>
          <a:prstGeom prst="foldedCorner">
            <a:avLst/>
          </a:prstGeom>
          <a:solidFill>
            <a:schemeClr val="bg1">
              <a:lumMod val="95000"/>
            </a:schemeClr>
          </a:solidFill>
          <a:ln>
            <a:noFill/>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algn="ctr"/>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algn="ct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Environmental Noise</a:t>
            </a:r>
          </a:p>
          <a:p>
            <a:pPr algn="ctr"/>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algn="ct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The machines are very loud. Gary must shout. Workers cannot hear him.</a:t>
            </a:r>
          </a:p>
          <a:p>
            <a:pPr algn="ctr"/>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algn="ct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Result:</a:t>
            </a:r>
          </a:p>
          <a:p>
            <a:pPr algn="ctr"/>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marL="285750" lvl="0" indent="-285750">
              <a:buFont typeface="Arial" panose="020B0604020202020204" pitchFamily="34" charset="0"/>
              <a:buChar char="•"/>
            </a:pP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Wrong tasks</a:t>
            </a:r>
          </a:p>
          <a:p>
            <a:pPr marL="285750" lvl="0" indent="-285750">
              <a:buFont typeface="Arial" panose="020B0604020202020204" pitchFamily="34" charset="0"/>
              <a:buChar char="•"/>
            </a:pP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Unsafe food handling</a:t>
            </a:r>
          </a:p>
          <a:p>
            <a:pPr marL="285750" lvl="0" indent="-285750">
              <a:buFont typeface="Arial" panose="020B0604020202020204" pitchFamily="34" charset="0"/>
              <a:buChar char="•"/>
            </a:pP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Mistakes in cooking and storage</a:t>
            </a:r>
          </a:p>
        </p:txBody>
      </p:sp>
      <p:pic>
        <p:nvPicPr>
          <p:cNvPr id="11" name="Graphic 10" descr="Pin with solid fill">
            <a:extLst>
              <a:ext uri="{FF2B5EF4-FFF2-40B4-BE49-F238E27FC236}">
                <a16:creationId xmlns:a16="http://schemas.microsoft.com/office/drawing/2014/main" id="{E7904098-31D2-CD12-08A0-8CA7F4CCC9B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552532" y="317070"/>
            <a:ext cx="914400" cy="914400"/>
          </a:xfrm>
          <a:prstGeom prst="rect">
            <a:avLst/>
          </a:prstGeom>
          <a:effectLst>
            <a:outerShdw blurRad="76200" dir="18900000" sy="23000" kx="-1200000" algn="bl" rotWithShape="0">
              <a:prstClr val="black">
                <a:alpha val="20000"/>
              </a:prstClr>
            </a:outerShdw>
          </a:effectLst>
        </p:spPr>
      </p:pic>
      <p:sp>
        <p:nvSpPr>
          <p:cNvPr id="14" name="Rectangle: Folded Corner 13">
            <a:extLst>
              <a:ext uri="{FF2B5EF4-FFF2-40B4-BE49-F238E27FC236}">
                <a16:creationId xmlns:a16="http://schemas.microsoft.com/office/drawing/2014/main" id="{38790AD4-6DF3-3C99-AAC6-7448AAD9469A}"/>
              </a:ext>
            </a:extLst>
          </p:cNvPr>
          <p:cNvSpPr/>
          <p:nvPr/>
        </p:nvSpPr>
        <p:spPr>
          <a:xfrm>
            <a:off x="4310607" y="1700698"/>
            <a:ext cx="3305908" cy="4695831"/>
          </a:xfrm>
          <a:prstGeom prst="foldedCorner">
            <a:avLst/>
          </a:prstGeom>
          <a:solidFill>
            <a:schemeClr val="bg1">
              <a:lumMod val="95000"/>
            </a:schemeClr>
          </a:solidFill>
          <a:ln>
            <a:noFill/>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algn="ctr"/>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algn="ct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Language &amp; Cultural</a:t>
            </a:r>
          </a:p>
          <a:p>
            <a:pPr algn="ctr"/>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algn="ct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Workers speak different languages. They understand only a little English. Different cultures have different hygiene habits.</a:t>
            </a:r>
          </a:p>
          <a:p>
            <a:pPr algn="ctr"/>
            <a:endPar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algn="ct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Result:</a:t>
            </a:r>
          </a:p>
          <a:p>
            <a:pPr marL="285750" lvl="0" indent="-285750">
              <a:buFont typeface="Arial" panose="020B0604020202020204" pitchFamily="34" charset="0"/>
              <a:buChar char="•"/>
            </a:pP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They do not understand written signs</a:t>
            </a:r>
          </a:p>
          <a:p>
            <a:pPr marL="285750" lvl="0" indent="-285750">
              <a:buFont typeface="Arial" panose="020B0604020202020204" pitchFamily="34" charset="0"/>
              <a:buChar char="•"/>
            </a:pP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They do tasks incorrectly</a:t>
            </a:r>
          </a:p>
          <a:p>
            <a:pPr marL="285750" lvl="0" indent="-285750">
              <a:buFont typeface="Arial" panose="020B0604020202020204" pitchFamily="34" charset="0"/>
              <a:buChar char="•"/>
            </a:pP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Confusion about food safety rules</a:t>
            </a:r>
          </a:p>
        </p:txBody>
      </p:sp>
      <p:pic>
        <p:nvPicPr>
          <p:cNvPr id="16" name="Graphic 15" descr="Pin with solid fill">
            <a:extLst>
              <a:ext uri="{FF2B5EF4-FFF2-40B4-BE49-F238E27FC236}">
                <a16:creationId xmlns:a16="http://schemas.microsoft.com/office/drawing/2014/main" id="{525C334B-3A03-8A1C-CA03-81D96554FCE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923343">
            <a:off x="5322177" y="990499"/>
            <a:ext cx="914400" cy="914400"/>
          </a:xfrm>
          <a:prstGeom prst="rect">
            <a:avLst/>
          </a:prstGeom>
          <a:effectLst>
            <a:outerShdw blurRad="76200" dir="18900000" sy="23000" kx="-1200000" algn="bl" rotWithShape="0">
              <a:prstClr val="black">
                <a:alpha val="20000"/>
              </a:prstClr>
            </a:outerShdw>
          </a:effectLst>
        </p:spPr>
      </p:pic>
      <p:sp>
        <p:nvSpPr>
          <p:cNvPr id="17" name="Rectangle: Folded Corner 16">
            <a:extLst>
              <a:ext uri="{FF2B5EF4-FFF2-40B4-BE49-F238E27FC236}">
                <a16:creationId xmlns:a16="http://schemas.microsoft.com/office/drawing/2014/main" id="{6F5D3FE9-713F-16B7-D534-86ABE248D585}"/>
              </a:ext>
            </a:extLst>
          </p:cNvPr>
          <p:cNvSpPr/>
          <p:nvPr/>
        </p:nvSpPr>
        <p:spPr>
          <a:xfrm rot="21020838" flipH="1">
            <a:off x="8194429" y="707763"/>
            <a:ext cx="3305908" cy="4949118"/>
          </a:xfrm>
          <a:prstGeom prst="foldedCorner">
            <a:avLst/>
          </a:prstGeom>
          <a:solidFill>
            <a:schemeClr val="bg1">
              <a:lumMod val="95000"/>
            </a:schemeClr>
          </a:solidFill>
          <a:ln>
            <a:noFill/>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algn="ctr"/>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algn="ct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Age / Generational</a:t>
            </a:r>
          </a:p>
          <a:p>
            <a:pPr algn="ctr"/>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algn="ct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Older workers understand Gary better. Younger workers do not listen or follow rules.</a:t>
            </a:r>
          </a:p>
          <a:p>
            <a:pPr algn="ctr"/>
            <a:endPar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algn="ctr"/>
            <a:r>
              <a:rPr lang="en-GB" sz="28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Result:</a:t>
            </a:r>
          </a:p>
          <a:p>
            <a:endPar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a:p>
            <a:pPr marL="285750" lvl="0" indent="-285750">
              <a:buFont typeface="Arial" panose="020B0604020202020204" pitchFamily="34" charset="0"/>
              <a:buChar char="•"/>
            </a:pP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Different learning styles</a:t>
            </a:r>
          </a:p>
          <a:p>
            <a:pPr marL="285750" lvl="0" indent="-285750">
              <a:buFont typeface="Arial" panose="020B0604020202020204" pitchFamily="34" charset="0"/>
              <a:buChar char="•"/>
            </a:pP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Less responsibility</a:t>
            </a:r>
          </a:p>
          <a:p>
            <a:pPr marL="285750" lvl="0" indent="-285750">
              <a:buFont typeface="Arial" panose="020B0604020202020204" pitchFamily="34" charset="0"/>
              <a:buChar char="•"/>
            </a:pP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More mistakes from younger staff</a:t>
            </a:r>
          </a:p>
          <a:p>
            <a:pPr algn="ctr"/>
            <a:endPar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p:txBody>
      </p:sp>
      <p:pic>
        <p:nvPicPr>
          <p:cNvPr id="18" name="Graphic 17" descr="Pin with solid fill">
            <a:extLst>
              <a:ext uri="{FF2B5EF4-FFF2-40B4-BE49-F238E27FC236}">
                <a16:creationId xmlns:a16="http://schemas.microsoft.com/office/drawing/2014/main" id="{05023314-38F7-4D28-33D0-924C9ADE5F3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4003412">
            <a:off x="8998098" y="143460"/>
            <a:ext cx="914400" cy="914400"/>
          </a:xfrm>
          <a:prstGeom prst="rect">
            <a:avLst/>
          </a:prstGeom>
          <a:effectLst>
            <a:outerShdw blurRad="76200" dir="18900000" sy="23000" kx="-1200000" algn="bl" rotWithShape="0">
              <a:prstClr val="black">
                <a:alpha val="20000"/>
              </a:prstClr>
            </a:outerShdw>
          </a:effectLst>
        </p:spPr>
      </p:pic>
    </p:spTree>
    <p:extLst>
      <p:ext uri="{BB962C8B-B14F-4D97-AF65-F5344CB8AC3E}">
        <p14:creationId xmlns:p14="http://schemas.microsoft.com/office/powerpoint/2010/main" val="3014106623"/>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800" decel="100000"/>
                                        <p:tgtEl>
                                          <p:spTgt spid="5"/>
                                        </p:tgtEl>
                                      </p:cBhvr>
                                    </p:animEffect>
                                    <p:anim calcmode="lin" valueType="num">
                                      <p:cBhvr>
                                        <p:cTn id="8" dur="800" decel="100000" fill="hold"/>
                                        <p:tgtEl>
                                          <p:spTgt spid="5"/>
                                        </p:tgtEl>
                                        <p:attrNameLst>
                                          <p:attrName>style.rotation</p:attrName>
                                        </p:attrNameLst>
                                      </p:cBhvr>
                                      <p:tavLst>
                                        <p:tav tm="0">
                                          <p:val>
                                            <p:fltVal val="-90"/>
                                          </p:val>
                                        </p:tav>
                                        <p:tav tm="100000">
                                          <p:val>
                                            <p:fltVal val="0"/>
                                          </p:val>
                                        </p:tav>
                                      </p:tavLst>
                                    </p:anim>
                                    <p:anim calcmode="lin" valueType="num">
                                      <p:cBhvr>
                                        <p:cTn id="9" dur="800" decel="100000" fill="hold"/>
                                        <p:tgtEl>
                                          <p:spTgt spid="5"/>
                                        </p:tgtEl>
                                        <p:attrNameLst>
                                          <p:attrName>ppt_x</p:attrName>
                                        </p:attrNameLst>
                                      </p:cBhvr>
                                      <p:tavLst>
                                        <p:tav tm="0">
                                          <p:val>
                                            <p:strVal val="#ppt_x+0.4"/>
                                          </p:val>
                                        </p:tav>
                                        <p:tav tm="100000">
                                          <p:val>
                                            <p:strVal val="#ppt_x-0.05"/>
                                          </p:val>
                                        </p:tav>
                                      </p:tavLst>
                                    </p:anim>
                                    <p:anim calcmode="lin" valueType="num">
                                      <p:cBhvr>
                                        <p:cTn id="10" dur="800" decel="100000" fill="hold"/>
                                        <p:tgtEl>
                                          <p:spTgt spid="5"/>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5"/>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5"/>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9" presetClass="entr" presetSubtype="0" decel="10000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p:cTn id="17" dur="500" fill="hold"/>
                                        <p:tgtEl>
                                          <p:spTgt spid="11"/>
                                        </p:tgtEl>
                                        <p:attrNameLst>
                                          <p:attrName>ppt_w</p:attrName>
                                        </p:attrNameLst>
                                      </p:cBhvr>
                                      <p:tavLst>
                                        <p:tav tm="0">
                                          <p:val>
                                            <p:fltVal val="0"/>
                                          </p:val>
                                        </p:tav>
                                        <p:tav tm="100000">
                                          <p:val>
                                            <p:strVal val="#ppt_w"/>
                                          </p:val>
                                        </p:tav>
                                      </p:tavLst>
                                    </p:anim>
                                    <p:anim calcmode="lin" valueType="num">
                                      <p:cBhvr>
                                        <p:cTn id="18" dur="500" fill="hold"/>
                                        <p:tgtEl>
                                          <p:spTgt spid="11"/>
                                        </p:tgtEl>
                                        <p:attrNameLst>
                                          <p:attrName>ppt_h</p:attrName>
                                        </p:attrNameLst>
                                      </p:cBhvr>
                                      <p:tavLst>
                                        <p:tav tm="0">
                                          <p:val>
                                            <p:fltVal val="0"/>
                                          </p:val>
                                        </p:tav>
                                        <p:tav tm="100000">
                                          <p:val>
                                            <p:strVal val="#ppt_h"/>
                                          </p:val>
                                        </p:tav>
                                      </p:tavLst>
                                    </p:anim>
                                    <p:anim calcmode="lin" valueType="num">
                                      <p:cBhvr>
                                        <p:cTn id="19" dur="500" fill="hold"/>
                                        <p:tgtEl>
                                          <p:spTgt spid="11"/>
                                        </p:tgtEl>
                                        <p:attrNameLst>
                                          <p:attrName>style.rotation</p:attrName>
                                        </p:attrNameLst>
                                      </p:cBhvr>
                                      <p:tavLst>
                                        <p:tav tm="0">
                                          <p:val>
                                            <p:fltVal val="360"/>
                                          </p:val>
                                        </p:tav>
                                        <p:tav tm="100000">
                                          <p:val>
                                            <p:fltVal val="0"/>
                                          </p:val>
                                        </p:tav>
                                      </p:tavLst>
                                    </p:anim>
                                    <p:animEffect transition="in" filter="fade">
                                      <p:cBhvr>
                                        <p:cTn id="20" dur="5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30"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fade">
                                      <p:cBhvr>
                                        <p:cTn id="25" dur="800" decel="100000"/>
                                        <p:tgtEl>
                                          <p:spTgt spid="14"/>
                                        </p:tgtEl>
                                      </p:cBhvr>
                                    </p:animEffect>
                                    <p:anim calcmode="lin" valueType="num">
                                      <p:cBhvr>
                                        <p:cTn id="26" dur="800" decel="100000" fill="hold"/>
                                        <p:tgtEl>
                                          <p:spTgt spid="14"/>
                                        </p:tgtEl>
                                        <p:attrNameLst>
                                          <p:attrName>style.rotation</p:attrName>
                                        </p:attrNameLst>
                                      </p:cBhvr>
                                      <p:tavLst>
                                        <p:tav tm="0">
                                          <p:val>
                                            <p:fltVal val="-90"/>
                                          </p:val>
                                        </p:tav>
                                        <p:tav tm="100000">
                                          <p:val>
                                            <p:fltVal val="0"/>
                                          </p:val>
                                        </p:tav>
                                      </p:tavLst>
                                    </p:anim>
                                    <p:anim calcmode="lin" valueType="num">
                                      <p:cBhvr>
                                        <p:cTn id="27" dur="800" decel="100000" fill="hold"/>
                                        <p:tgtEl>
                                          <p:spTgt spid="14"/>
                                        </p:tgtEl>
                                        <p:attrNameLst>
                                          <p:attrName>ppt_x</p:attrName>
                                        </p:attrNameLst>
                                      </p:cBhvr>
                                      <p:tavLst>
                                        <p:tav tm="0">
                                          <p:val>
                                            <p:strVal val="#ppt_x+0.4"/>
                                          </p:val>
                                        </p:tav>
                                        <p:tav tm="100000">
                                          <p:val>
                                            <p:strVal val="#ppt_x-0.05"/>
                                          </p:val>
                                        </p:tav>
                                      </p:tavLst>
                                    </p:anim>
                                    <p:anim calcmode="lin" valueType="num">
                                      <p:cBhvr>
                                        <p:cTn id="28" dur="800" decel="100000" fill="hold"/>
                                        <p:tgtEl>
                                          <p:spTgt spid="14"/>
                                        </p:tgtEl>
                                        <p:attrNameLst>
                                          <p:attrName>ppt_y</p:attrName>
                                        </p:attrNameLst>
                                      </p:cBhvr>
                                      <p:tavLst>
                                        <p:tav tm="0">
                                          <p:val>
                                            <p:strVal val="#ppt_y-0.4"/>
                                          </p:val>
                                        </p:tav>
                                        <p:tav tm="100000">
                                          <p:val>
                                            <p:strVal val="#ppt_y+0.1"/>
                                          </p:val>
                                        </p:tav>
                                      </p:tavLst>
                                    </p:anim>
                                    <p:anim calcmode="lin" valueType="num">
                                      <p:cBhvr>
                                        <p:cTn id="29" dur="200" accel="100000" fill="hold">
                                          <p:stCondLst>
                                            <p:cond delay="800"/>
                                          </p:stCondLst>
                                        </p:cTn>
                                        <p:tgtEl>
                                          <p:spTgt spid="14"/>
                                        </p:tgtEl>
                                        <p:attrNameLst>
                                          <p:attrName>ppt_x</p:attrName>
                                        </p:attrNameLst>
                                      </p:cBhvr>
                                      <p:tavLst>
                                        <p:tav tm="0">
                                          <p:val>
                                            <p:strVal val="#ppt_x-0.05"/>
                                          </p:val>
                                        </p:tav>
                                        <p:tav tm="100000">
                                          <p:val>
                                            <p:strVal val="#ppt_x"/>
                                          </p:val>
                                        </p:tav>
                                      </p:tavLst>
                                    </p:anim>
                                    <p:anim calcmode="lin" valueType="num">
                                      <p:cBhvr>
                                        <p:cTn id="30" dur="200" accel="100000" fill="hold">
                                          <p:stCondLst>
                                            <p:cond delay="800"/>
                                          </p:stCondLst>
                                        </p:cTn>
                                        <p:tgtEl>
                                          <p:spTgt spid="14"/>
                                        </p:tgtEl>
                                        <p:attrNameLst>
                                          <p:attrName>ppt_y</p:attrName>
                                        </p:attrNameLst>
                                      </p:cBhvr>
                                      <p:tavLst>
                                        <p:tav tm="0">
                                          <p:val>
                                            <p:strVal val="#ppt_y+0.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9" presetClass="entr" presetSubtype="0" decel="10000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p:cTn id="35" dur="500" fill="hold"/>
                                        <p:tgtEl>
                                          <p:spTgt spid="16"/>
                                        </p:tgtEl>
                                        <p:attrNameLst>
                                          <p:attrName>ppt_w</p:attrName>
                                        </p:attrNameLst>
                                      </p:cBhvr>
                                      <p:tavLst>
                                        <p:tav tm="0">
                                          <p:val>
                                            <p:fltVal val="0"/>
                                          </p:val>
                                        </p:tav>
                                        <p:tav tm="100000">
                                          <p:val>
                                            <p:strVal val="#ppt_w"/>
                                          </p:val>
                                        </p:tav>
                                      </p:tavLst>
                                    </p:anim>
                                    <p:anim calcmode="lin" valueType="num">
                                      <p:cBhvr>
                                        <p:cTn id="36" dur="500" fill="hold"/>
                                        <p:tgtEl>
                                          <p:spTgt spid="16"/>
                                        </p:tgtEl>
                                        <p:attrNameLst>
                                          <p:attrName>ppt_h</p:attrName>
                                        </p:attrNameLst>
                                      </p:cBhvr>
                                      <p:tavLst>
                                        <p:tav tm="0">
                                          <p:val>
                                            <p:fltVal val="0"/>
                                          </p:val>
                                        </p:tav>
                                        <p:tav tm="100000">
                                          <p:val>
                                            <p:strVal val="#ppt_h"/>
                                          </p:val>
                                        </p:tav>
                                      </p:tavLst>
                                    </p:anim>
                                    <p:anim calcmode="lin" valueType="num">
                                      <p:cBhvr>
                                        <p:cTn id="37" dur="500" fill="hold"/>
                                        <p:tgtEl>
                                          <p:spTgt spid="16"/>
                                        </p:tgtEl>
                                        <p:attrNameLst>
                                          <p:attrName>style.rotation</p:attrName>
                                        </p:attrNameLst>
                                      </p:cBhvr>
                                      <p:tavLst>
                                        <p:tav tm="0">
                                          <p:val>
                                            <p:fltVal val="360"/>
                                          </p:val>
                                        </p:tav>
                                        <p:tav tm="100000">
                                          <p:val>
                                            <p:fltVal val="0"/>
                                          </p:val>
                                        </p:tav>
                                      </p:tavLst>
                                    </p:anim>
                                    <p:animEffect transition="in" filter="fade">
                                      <p:cBhvr>
                                        <p:cTn id="38" dur="500"/>
                                        <p:tgtEl>
                                          <p:spTgt spid="16"/>
                                        </p:tgtEl>
                                      </p:cBhvr>
                                    </p:animEffect>
                                  </p:childTnLst>
                                </p:cTn>
                              </p:par>
                            </p:childTnLst>
                          </p:cTn>
                        </p:par>
                      </p:childTnLst>
                    </p:cTn>
                  </p:par>
                  <p:par>
                    <p:cTn id="39" fill="hold">
                      <p:stCondLst>
                        <p:cond delay="indefinite"/>
                      </p:stCondLst>
                      <p:childTnLst>
                        <p:par>
                          <p:cTn id="40" fill="hold">
                            <p:stCondLst>
                              <p:cond delay="0"/>
                            </p:stCondLst>
                            <p:childTnLst>
                              <p:par>
                                <p:cTn id="41" presetID="30"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800" decel="100000"/>
                                        <p:tgtEl>
                                          <p:spTgt spid="17"/>
                                        </p:tgtEl>
                                      </p:cBhvr>
                                    </p:animEffect>
                                    <p:anim calcmode="lin" valueType="num">
                                      <p:cBhvr>
                                        <p:cTn id="44" dur="800" decel="100000" fill="hold"/>
                                        <p:tgtEl>
                                          <p:spTgt spid="17"/>
                                        </p:tgtEl>
                                        <p:attrNameLst>
                                          <p:attrName>style.rotation</p:attrName>
                                        </p:attrNameLst>
                                      </p:cBhvr>
                                      <p:tavLst>
                                        <p:tav tm="0">
                                          <p:val>
                                            <p:fltVal val="-90"/>
                                          </p:val>
                                        </p:tav>
                                        <p:tav tm="100000">
                                          <p:val>
                                            <p:fltVal val="0"/>
                                          </p:val>
                                        </p:tav>
                                      </p:tavLst>
                                    </p:anim>
                                    <p:anim calcmode="lin" valueType="num">
                                      <p:cBhvr>
                                        <p:cTn id="45" dur="800" decel="100000" fill="hold"/>
                                        <p:tgtEl>
                                          <p:spTgt spid="17"/>
                                        </p:tgtEl>
                                        <p:attrNameLst>
                                          <p:attrName>ppt_x</p:attrName>
                                        </p:attrNameLst>
                                      </p:cBhvr>
                                      <p:tavLst>
                                        <p:tav tm="0">
                                          <p:val>
                                            <p:strVal val="#ppt_x+0.4"/>
                                          </p:val>
                                        </p:tav>
                                        <p:tav tm="100000">
                                          <p:val>
                                            <p:strVal val="#ppt_x-0.05"/>
                                          </p:val>
                                        </p:tav>
                                      </p:tavLst>
                                    </p:anim>
                                    <p:anim calcmode="lin" valueType="num">
                                      <p:cBhvr>
                                        <p:cTn id="46" dur="800" decel="100000" fill="hold"/>
                                        <p:tgtEl>
                                          <p:spTgt spid="17"/>
                                        </p:tgtEl>
                                        <p:attrNameLst>
                                          <p:attrName>ppt_y</p:attrName>
                                        </p:attrNameLst>
                                      </p:cBhvr>
                                      <p:tavLst>
                                        <p:tav tm="0">
                                          <p:val>
                                            <p:strVal val="#ppt_y-0.4"/>
                                          </p:val>
                                        </p:tav>
                                        <p:tav tm="100000">
                                          <p:val>
                                            <p:strVal val="#ppt_y+0.1"/>
                                          </p:val>
                                        </p:tav>
                                      </p:tavLst>
                                    </p:anim>
                                    <p:anim calcmode="lin" valueType="num">
                                      <p:cBhvr>
                                        <p:cTn id="47" dur="200" accel="100000" fill="hold">
                                          <p:stCondLst>
                                            <p:cond delay="800"/>
                                          </p:stCondLst>
                                        </p:cTn>
                                        <p:tgtEl>
                                          <p:spTgt spid="17"/>
                                        </p:tgtEl>
                                        <p:attrNameLst>
                                          <p:attrName>ppt_x</p:attrName>
                                        </p:attrNameLst>
                                      </p:cBhvr>
                                      <p:tavLst>
                                        <p:tav tm="0">
                                          <p:val>
                                            <p:strVal val="#ppt_x-0.05"/>
                                          </p:val>
                                        </p:tav>
                                        <p:tav tm="100000">
                                          <p:val>
                                            <p:strVal val="#ppt_x"/>
                                          </p:val>
                                        </p:tav>
                                      </p:tavLst>
                                    </p:anim>
                                    <p:anim calcmode="lin" valueType="num">
                                      <p:cBhvr>
                                        <p:cTn id="48" dur="200" accel="100000" fill="hold">
                                          <p:stCondLst>
                                            <p:cond delay="800"/>
                                          </p:stCondLst>
                                        </p:cTn>
                                        <p:tgtEl>
                                          <p:spTgt spid="17"/>
                                        </p:tgtEl>
                                        <p:attrNameLst>
                                          <p:attrName>ppt_y</p:attrName>
                                        </p:attrNameLst>
                                      </p:cBhvr>
                                      <p:tavLst>
                                        <p:tav tm="0">
                                          <p:val>
                                            <p:strVal val="#ppt_y+0.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9" presetClass="entr" presetSubtype="0" decel="100000" fill="hold" nodeType="clickEffect">
                                  <p:stCondLst>
                                    <p:cond delay="0"/>
                                  </p:stCondLst>
                                  <p:childTnLst>
                                    <p:set>
                                      <p:cBhvr>
                                        <p:cTn id="52" dur="1" fill="hold">
                                          <p:stCondLst>
                                            <p:cond delay="0"/>
                                          </p:stCondLst>
                                        </p:cTn>
                                        <p:tgtEl>
                                          <p:spTgt spid="18"/>
                                        </p:tgtEl>
                                        <p:attrNameLst>
                                          <p:attrName>style.visibility</p:attrName>
                                        </p:attrNameLst>
                                      </p:cBhvr>
                                      <p:to>
                                        <p:strVal val="visible"/>
                                      </p:to>
                                    </p:set>
                                    <p:anim calcmode="lin" valueType="num">
                                      <p:cBhvr>
                                        <p:cTn id="53" dur="500" fill="hold"/>
                                        <p:tgtEl>
                                          <p:spTgt spid="18"/>
                                        </p:tgtEl>
                                        <p:attrNameLst>
                                          <p:attrName>ppt_w</p:attrName>
                                        </p:attrNameLst>
                                      </p:cBhvr>
                                      <p:tavLst>
                                        <p:tav tm="0">
                                          <p:val>
                                            <p:fltVal val="0"/>
                                          </p:val>
                                        </p:tav>
                                        <p:tav tm="100000">
                                          <p:val>
                                            <p:strVal val="#ppt_w"/>
                                          </p:val>
                                        </p:tav>
                                      </p:tavLst>
                                    </p:anim>
                                    <p:anim calcmode="lin" valueType="num">
                                      <p:cBhvr>
                                        <p:cTn id="54" dur="500" fill="hold"/>
                                        <p:tgtEl>
                                          <p:spTgt spid="18"/>
                                        </p:tgtEl>
                                        <p:attrNameLst>
                                          <p:attrName>ppt_h</p:attrName>
                                        </p:attrNameLst>
                                      </p:cBhvr>
                                      <p:tavLst>
                                        <p:tav tm="0">
                                          <p:val>
                                            <p:fltVal val="0"/>
                                          </p:val>
                                        </p:tav>
                                        <p:tav tm="100000">
                                          <p:val>
                                            <p:strVal val="#ppt_h"/>
                                          </p:val>
                                        </p:tav>
                                      </p:tavLst>
                                    </p:anim>
                                    <p:anim calcmode="lin" valueType="num">
                                      <p:cBhvr>
                                        <p:cTn id="55" dur="500" fill="hold"/>
                                        <p:tgtEl>
                                          <p:spTgt spid="18"/>
                                        </p:tgtEl>
                                        <p:attrNameLst>
                                          <p:attrName>style.rotation</p:attrName>
                                        </p:attrNameLst>
                                      </p:cBhvr>
                                      <p:tavLst>
                                        <p:tav tm="0">
                                          <p:val>
                                            <p:fltVal val="360"/>
                                          </p:val>
                                        </p:tav>
                                        <p:tav tm="100000">
                                          <p:val>
                                            <p:fltVal val="0"/>
                                          </p:val>
                                        </p:tav>
                                      </p:tavLst>
                                    </p:anim>
                                    <p:animEffect transition="in" filter="fade">
                                      <p:cBhvr>
                                        <p:cTn id="5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4" grpId="0" animBg="1"/>
      <p:bldP spid="1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36919F7-F5CD-B064-D697-F126C2E3B0C3}"/>
              </a:ext>
            </a:extLst>
          </p:cNvPr>
          <p:cNvSpPr/>
          <p:nvPr/>
        </p:nvSpPr>
        <p:spPr>
          <a:xfrm>
            <a:off x="8735764" y="2228850"/>
            <a:ext cx="3298393" cy="3878046"/>
          </a:xfrm>
          <a:custGeom>
            <a:avLst/>
            <a:gdLst>
              <a:gd name="csX0" fmla="*/ 179636 w 3298393"/>
              <a:gd name="csY0" fmla="*/ 1445079 h 3878046"/>
              <a:gd name="csX1" fmla="*/ 187800 w 3298393"/>
              <a:gd name="csY1" fmla="*/ 1510393 h 3878046"/>
              <a:gd name="csX2" fmla="*/ 195965 w 3298393"/>
              <a:gd name="csY2" fmla="*/ 1551214 h 3878046"/>
              <a:gd name="csX3" fmla="*/ 187800 w 3298393"/>
              <a:gd name="csY3" fmla="*/ 1722664 h 3878046"/>
              <a:gd name="csX4" fmla="*/ 122486 w 3298393"/>
              <a:gd name="csY4" fmla="*/ 1853293 h 3878046"/>
              <a:gd name="csX5" fmla="*/ 106157 w 3298393"/>
              <a:gd name="csY5" fmla="*/ 1877786 h 3878046"/>
              <a:gd name="csX6" fmla="*/ 97993 w 3298393"/>
              <a:gd name="csY6" fmla="*/ 1902279 h 3878046"/>
              <a:gd name="csX7" fmla="*/ 106157 w 3298393"/>
              <a:gd name="csY7" fmla="*/ 1951264 h 3878046"/>
              <a:gd name="csX8" fmla="*/ 130650 w 3298393"/>
              <a:gd name="csY8" fmla="*/ 1983921 h 3878046"/>
              <a:gd name="csX9" fmla="*/ 187800 w 3298393"/>
              <a:gd name="csY9" fmla="*/ 2008414 h 3878046"/>
              <a:gd name="csX10" fmla="*/ 391907 w 3298393"/>
              <a:gd name="csY10" fmla="*/ 1992086 h 3878046"/>
              <a:gd name="csX11" fmla="*/ 457222 w 3298393"/>
              <a:gd name="csY11" fmla="*/ 1975757 h 3878046"/>
              <a:gd name="csX12" fmla="*/ 481715 w 3298393"/>
              <a:gd name="csY12" fmla="*/ 1959429 h 3878046"/>
              <a:gd name="csX13" fmla="*/ 547029 w 3298393"/>
              <a:gd name="csY13" fmla="*/ 1943100 h 3878046"/>
              <a:gd name="csX14" fmla="*/ 604179 w 3298393"/>
              <a:gd name="csY14" fmla="*/ 1918607 h 3878046"/>
              <a:gd name="csX15" fmla="*/ 636836 w 3298393"/>
              <a:gd name="csY15" fmla="*/ 1894114 h 3878046"/>
              <a:gd name="csX16" fmla="*/ 710315 w 3298393"/>
              <a:gd name="csY16" fmla="*/ 1877786 h 3878046"/>
              <a:gd name="csX17" fmla="*/ 751136 w 3298393"/>
              <a:gd name="csY17" fmla="*/ 1926771 h 3878046"/>
              <a:gd name="csX18" fmla="*/ 171472 w 3298393"/>
              <a:gd name="csY18" fmla="*/ 2620736 h 3878046"/>
              <a:gd name="csX19" fmla="*/ 40843 w 3298393"/>
              <a:gd name="csY19" fmla="*/ 2800350 h 3878046"/>
              <a:gd name="csX20" fmla="*/ 8186 w 3298393"/>
              <a:gd name="csY20" fmla="*/ 2881993 h 3878046"/>
              <a:gd name="csX21" fmla="*/ 57172 w 3298393"/>
              <a:gd name="csY21" fmla="*/ 3126921 h 3878046"/>
              <a:gd name="csX22" fmla="*/ 146979 w 3298393"/>
              <a:gd name="csY22" fmla="*/ 3175907 h 3878046"/>
              <a:gd name="csX23" fmla="*/ 228622 w 3298393"/>
              <a:gd name="csY23" fmla="*/ 3151414 h 3878046"/>
              <a:gd name="csX24" fmla="*/ 253115 w 3298393"/>
              <a:gd name="csY24" fmla="*/ 3118757 h 3878046"/>
              <a:gd name="csX25" fmla="*/ 285772 w 3298393"/>
              <a:gd name="csY25" fmla="*/ 3086100 h 3878046"/>
              <a:gd name="csX26" fmla="*/ 457222 w 3298393"/>
              <a:gd name="csY26" fmla="*/ 2971800 h 3878046"/>
              <a:gd name="csX27" fmla="*/ 579686 w 3298393"/>
              <a:gd name="csY27" fmla="*/ 2939143 h 3878046"/>
              <a:gd name="csX28" fmla="*/ 628672 w 3298393"/>
              <a:gd name="csY28" fmla="*/ 3069771 h 3878046"/>
              <a:gd name="csX29" fmla="*/ 661329 w 3298393"/>
              <a:gd name="csY29" fmla="*/ 3126921 h 3878046"/>
              <a:gd name="csX30" fmla="*/ 685822 w 3298393"/>
              <a:gd name="csY30" fmla="*/ 3184071 h 3878046"/>
              <a:gd name="csX31" fmla="*/ 596015 w 3298393"/>
              <a:gd name="csY31" fmla="*/ 3469821 h 3878046"/>
              <a:gd name="csX32" fmla="*/ 530700 w 3298393"/>
              <a:gd name="csY32" fmla="*/ 3567793 h 3878046"/>
              <a:gd name="csX33" fmla="*/ 449057 w 3298393"/>
              <a:gd name="csY33" fmla="*/ 3731079 h 3878046"/>
              <a:gd name="csX34" fmla="*/ 432729 w 3298393"/>
              <a:gd name="csY34" fmla="*/ 3820886 h 3878046"/>
              <a:gd name="csX35" fmla="*/ 498043 w 3298393"/>
              <a:gd name="csY35" fmla="*/ 3878036 h 3878046"/>
              <a:gd name="csX36" fmla="*/ 1159350 w 3298393"/>
              <a:gd name="csY36" fmla="*/ 3804557 h 3878046"/>
              <a:gd name="csX37" fmla="*/ 1592057 w 3298393"/>
              <a:gd name="csY37" fmla="*/ 3518807 h 3878046"/>
              <a:gd name="csX38" fmla="*/ 1632879 w 3298393"/>
              <a:gd name="csY38" fmla="*/ 3331029 h 3878046"/>
              <a:gd name="csX39" fmla="*/ 1608386 w 3298393"/>
              <a:gd name="csY39" fmla="*/ 3314700 h 3878046"/>
              <a:gd name="csX40" fmla="*/ 1885972 w 3298393"/>
              <a:gd name="csY40" fmla="*/ 3265714 h 3878046"/>
              <a:gd name="csX41" fmla="*/ 2016600 w 3298393"/>
              <a:gd name="csY41" fmla="*/ 3233057 h 3878046"/>
              <a:gd name="csX42" fmla="*/ 2098243 w 3298393"/>
              <a:gd name="csY42" fmla="*/ 3208564 h 3878046"/>
              <a:gd name="csX43" fmla="*/ 2139065 w 3298393"/>
              <a:gd name="csY43" fmla="*/ 3184071 h 3878046"/>
              <a:gd name="csX44" fmla="*/ 2383993 w 3298393"/>
              <a:gd name="csY44" fmla="*/ 3102429 h 3878046"/>
              <a:gd name="csX45" fmla="*/ 2596265 w 3298393"/>
              <a:gd name="csY45" fmla="*/ 3086100 h 3878046"/>
              <a:gd name="csX46" fmla="*/ 2759550 w 3298393"/>
              <a:gd name="csY46" fmla="*/ 3118757 h 3878046"/>
              <a:gd name="csX47" fmla="*/ 2865686 w 3298393"/>
              <a:gd name="csY47" fmla="*/ 3151414 h 3878046"/>
              <a:gd name="csX48" fmla="*/ 2963657 w 3298393"/>
              <a:gd name="csY48" fmla="*/ 3175907 h 3878046"/>
              <a:gd name="csX49" fmla="*/ 3102450 w 3298393"/>
              <a:gd name="csY49" fmla="*/ 3151414 h 3878046"/>
              <a:gd name="csX50" fmla="*/ 3159600 w 3298393"/>
              <a:gd name="csY50" fmla="*/ 3110593 h 3878046"/>
              <a:gd name="csX51" fmla="*/ 3241243 w 3298393"/>
              <a:gd name="csY51" fmla="*/ 2947307 h 3878046"/>
              <a:gd name="csX52" fmla="*/ 3257572 w 3298393"/>
              <a:gd name="csY52" fmla="*/ 2669721 h 3878046"/>
              <a:gd name="csX53" fmla="*/ 3208586 w 3298393"/>
              <a:gd name="csY53" fmla="*/ 2539093 h 3878046"/>
              <a:gd name="csX54" fmla="*/ 3151436 w 3298393"/>
              <a:gd name="csY54" fmla="*/ 2416629 h 3878046"/>
              <a:gd name="csX55" fmla="*/ 3110615 w 3298393"/>
              <a:gd name="csY55" fmla="*/ 2318657 h 3878046"/>
              <a:gd name="csX56" fmla="*/ 3094286 w 3298393"/>
              <a:gd name="csY56" fmla="*/ 2204357 h 3878046"/>
              <a:gd name="csX57" fmla="*/ 3102450 w 3298393"/>
              <a:gd name="csY57" fmla="*/ 2065564 h 3878046"/>
              <a:gd name="csX58" fmla="*/ 3135107 w 3298393"/>
              <a:gd name="csY58" fmla="*/ 1861457 h 3878046"/>
              <a:gd name="csX59" fmla="*/ 3192257 w 3298393"/>
              <a:gd name="csY59" fmla="*/ 1706336 h 3878046"/>
              <a:gd name="csX60" fmla="*/ 3233079 w 3298393"/>
              <a:gd name="csY60" fmla="*/ 1616529 h 3878046"/>
              <a:gd name="csX61" fmla="*/ 3257572 w 3298393"/>
              <a:gd name="csY61" fmla="*/ 1518557 h 3878046"/>
              <a:gd name="csX62" fmla="*/ 3298393 w 3298393"/>
              <a:gd name="csY62" fmla="*/ 1249136 h 3878046"/>
              <a:gd name="csX63" fmla="*/ 3273900 w 3298393"/>
              <a:gd name="csY63" fmla="*/ 1126671 h 3878046"/>
              <a:gd name="csX64" fmla="*/ 3233079 w 3298393"/>
              <a:gd name="csY64" fmla="*/ 996043 h 3878046"/>
              <a:gd name="csX65" fmla="*/ 3110615 w 3298393"/>
              <a:gd name="csY65" fmla="*/ 742950 h 3878046"/>
              <a:gd name="csX66" fmla="*/ 2914672 w 3298393"/>
              <a:gd name="csY66" fmla="*/ 522514 h 3878046"/>
              <a:gd name="csX67" fmla="*/ 2718729 w 3298393"/>
              <a:gd name="csY67" fmla="*/ 424543 h 3878046"/>
              <a:gd name="csX68" fmla="*/ 2579936 w 3298393"/>
              <a:gd name="csY68" fmla="*/ 375557 h 3878046"/>
              <a:gd name="csX69" fmla="*/ 2294186 w 3298393"/>
              <a:gd name="csY69" fmla="*/ 342900 h 3878046"/>
              <a:gd name="csX70" fmla="*/ 1918629 w 3298393"/>
              <a:gd name="csY70" fmla="*/ 302079 h 3878046"/>
              <a:gd name="csX71" fmla="*/ 1714522 w 3298393"/>
              <a:gd name="csY71" fmla="*/ 269421 h 3878046"/>
              <a:gd name="csX72" fmla="*/ 1534907 w 3298393"/>
              <a:gd name="csY72" fmla="*/ 195943 h 3878046"/>
              <a:gd name="csX73" fmla="*/ 1485922 w 3298393"/>
              <a:gd name="csY73" fmla="*/ 163286 h 3878046"/>
              <a:gd name="csX74" fmla="*/ 1436936 w 3298393"/>
              <a:gd name="csY74" fmla="*/ 97971 h 3878046"/>
              <a:gd name="csX75" fmla="*/ 1387950 w 3298393"/>
              <a:gd name="csY75" fmla="*/ 24493 h 3878046"/>
              <a:gd name="csX76" fmla="*/ 1322636 w 3298393"/>
              <a:gd name="csY76" fmla="*/ 0 h 3878046"/>
              <a:gd name="csX77" fmla="*/ 1110365 w 3298393"/>
              <a:gd name="csY77" fmla="*/ 16329 h 3878046"/>
              <a:gd name="csX78" fmla="*/ 955243 w 3298393"/>
              <a:gd name="csY78" fmla="*/ 57150 h 3878046"/>
              <a:gd name="csX79" fmla="*/ 840943 w 3298393"/>
              <a:gd name="csY79" fmla="*/ 138793 h 3878046"/>
              <a:gd name="csX80" fmla="*/ 808286 w 3298393"/>
              <a:gd name="csY80" fmla="*/ 187779 h 3878046"/>
              <a:gd name="csX81" fmla="*/ 775629 w 3298393"/>
              <a:gd name="csY81" fmla="*/ 342900 h 3878046"/>
              <a:gd name="csX82" fmla="*/ 800122 w 3298393"/>
              <a:gd name="csY82" fmla="*/ 563336 h 3878046"/>
              <a:gd name="csX83" fmla="*/ 800122 w 3298393"/>
              <a:gd name="csY83" fmla="*/ 742950 h 3878046"/>
              <a:gd name="csX84" fmla="*/ 791957 w 3298393"/>
              <a:gd name="csY84" fmla="*/ 783771 h 3878046"/>
              <a:gd name="csX85" fmla="*/ 742972 w 3298393"/>
              <a:gd name="csY85" fmla="*/ 881743 h 3878046"/>
              <a:gd name="csX86" fmla="*/ 726643 w 3298393"/>
              <a:gd name="csY86" fmla="*/ 922564 h 3878046"/>
              <a:gd name="csX87" fmla="*/ 718479 w 3298393"/>
              <a:gd name="csY87" fmla="*/ 947057 h 3878046"/>
              <a:gd name="csX88" fmla="*/ 693986 w 3298393"/>
              <a:gd name="csY88" fmla="*/ 963386 h 3878046"/>
              <a:gd name="csX89" fmla="*/ 685822 w 3298393"/>
              <a:gd name="csY89" fmla="*/ 987879 h 3878046"/>
              <a:gd name="csX90" fmla="*/ 693986 w 3298393"/>
              <a:gd name="csY90" fmla="*/ 1134836 h 3878046"/>
              <a:gd name="csX91" fmla="*/ 710315 w 3298393"/>
              <a:gd name="csY91" fmla="*/ 1191986 h 3878046"/>
              <a:gd name="csX92" fmla="*/ 734807 w 3298393"/>
              <a:gd name="csY92" fmla="*/ 1281793 h 3878046"/>
              <a:gd name="csX93" fmla="*/ 718479 w 3298393"/>
              <a:gd name="csY93" fmla="*/ 1347107 h 3878046"/>
              <a:gd name="csX94" fmla="*/ 677657 w 3298393"/>
              <a:gd name="csY94" fmla="*/ 1387929 h 3878046"/>
              <a:gd name="csX95" fmla="*/ 514372 w 3298393"/>
              <a:gd name="csY95" fmla="*/ 1510393 h 3878046"/>
              <a:gd name="csX96" fmla="*/ 457222 w 3298393"/>
              <a:gd name="csY96" fmla="*/ 1608364 h 3878046"/>
              <a:gd name="csX97" fmla="*/ 432729 w 3298393"/>
              <a:gd name="csY97" fmla="*/ 1738993 h 3878046"/>
              <a:gd name="csX98" fmla="*/ 440893 w 3298393"/>
              <a:gd name="csY98" fmla="*/ 1779814 h 3878046"/>
              <a:gd name="csX99" fmla="*/ 889929 w 3298393"/>
              <a:gd name="csY99" fmla="*/ 1804307 h 3878046"/>
              <a:gd name="csX100" fmla="*/ 987900 w 3298393"/>
              <a:gd name="csY100" fmla="*/ 1812471 h 3878046"/>
              <a:gd name="csX101" fmla="*/ 1036886 w 3298393"/>
              <a:gd name="csY101" fmla="*/ 1828800 h 3878046"/>
              <a:gd name="csX102" fmla="*/ 1045050 w 3298393"/>
              <a:gd name="csY102" fmla="*/ 2049236 h 3878046"/>
              <a:gd name="csX103" fmla="*/ 971572 w 3298393"/>
              <a:gd name="csY103" fmla="*/ 2196193 h 3878046"/>
              <a:gd name="csX104" fmla="*/ 963407 w 3298393"/>
              <a:gd name="csY104" fmla="*/ 2220686 h 3878046"/>
              <a:gd name="csX105" fmla="*/ 889929 w 3298393"/>
              <a:gd name="csY105" fmla="*/ 2277836 h 3878046"/>
              <a:gd name="csX106" fmla="*/ 849107 w 3298393"/>
              <a:gd name="csY106" fmla="*/ 2310493 h 3878046"/>
              <a:gd name="csX107" fmla="*/ 824615 w 3298393"/>
              <a:gd name="csY107" fmla="*/ 2334986 h 3878046"/>
              <a:gd name="csX108" fmla="*/ 808286 w 3298393"/>
              <a:gd name="csY108" fmla="*/ 2359479 h 3878046"/>
              <a:gd name="csX109" fmla="*/ 816450 w 3298393"/>
              <a:gd name="csY109" fmla="*/ 2465614 h 3878046"/>
              <a:gd name="csX110" fmla="*/ 865436 w 3298393"/>
              <a:gd name="csY110" fmla="*/ 2563586 h 3878046"/>
              <a:gd name="csX111" fmla="*/ 971572 w 3298393"/>
              <a:gd name="csY111" fmla="*/ 2677886 h 3878046"/>
              <a:gd name="csX112" fmla="*/ 1216500 w 3298393"/>
              <a:gd name="csY112" fmla="*/ 2775857 h 3878046"/>
              <a:gd name="csX113" fmla="*/ 1314472 w 3298393"/>
              <a:gd name="csY113" fmla="*/ 2759529 h 3878046"/>
              <a:gd name="csX114" fmla="*/ 1363457 w 3298393"/>
              <a:gd name="csY114" fmla="*/ 2735036 h 3878046"/>
              <a:gd name="csX115" fmla="*/ 1592057 w 3298393"/>
              <a:gd name="csY115" fmla="*/ 2669721 h 3878046"/>
              <a:gd name="csX116" fmla="*/ 1722686 w 3298393"/>
              <a:gd name="csY116" fmla="*/ 2653393 h 3878046"/>
              <a:gd name="csX117" fmla="*/ 2049257 w 3298393"/>
              <a:gd name="csY117" fmla="*/ 2637064 h 3878046"/>
              <a:gd name="csX118" fmla="*/ 2139065 w 3298393"/>
              <a:gd name="csY118" fmla="*/ 2604407 h 3878046"/>
              <a:gd name="csX119" fmla="*/ 2163557 w 3298393"/>
              <a:gd name="csY119" fmla="*/ 2563586 h 3878046"/>
              <a:gd name="csX120" fmla="*/ 2188050 w 3298393"/>
              <a:gd name="csY120" fmla="*/ 2506436 h 3878046"/>
              <a:gd name="csX121" fmla="*/ 2294186 w 3298393"/>
              <a:gd name="csY121" fmla="*/ 2449286 h 3878046"/>
              <a:gd name="csX122" fmla="*/ 2767715 w 3298393"/>
              <a:gd name="csY122" fmla="*/ 2465614 h 3878046"/>
              <a:gd name="csX123" fmla="*/ 2979986 w 3298393"/>
              <a:gd name="csY123" fmla="*/ 2473779 h 3878046"/>
              <a:gd name="csX124" fmla="*/ 3020807 w 3298393"/>
              <a:gd name="csY124" fmla="*/ 2383971 h 3878046"/>
              <a:gd name="csX125" fmla="*/ 3037136 w 3298393"/>
              <a:gd name="csY125" fmla="*/ 2253343 h 3878046"/>
              <a:gd name="csX126" fmla="*/ 3012643 w 3298393"/>
              <a:gd name="csY126" fmla="*/ 2106386 h 3878046"/>
              <a:gd name="csX127" fmla="*/ 2906507 w 3298393"/>
              <a:gd name="csY127" fmla="*/ 2000250 h 3878046"/>
              <a:gd name="csX128" fmla="*/ 2718729 w 3298393"/>
              <a:gd name="csY128" fmla="*/ 1934936 h 3878046"/>
              <a:gd name="csX129" fmla="*/ 2620757 w 3298393"/>
              <a:gd name="csY129" fmla="*/ 1926771 h 3878046"/>
              <a:gd name="csX130" fmla="*/ 2555443 w 3298393"/>
              <a:gd name="csY130" fmla="*/ 1853293 h 3878046"/>
              <a:gd name="csX131" fmla="*/ 2481965 w 3298393"/>
              <a:gd name="csY131" fmla="*/ 1738993 h 3878046"/>
              <a:gd name="csX132" fmla="*/ 2465636 w 3298393"/>
              <a:gd name="csY132" fmla="*/ 1690007 h 3878046"/>
              <a:gd name="csX133" fmla="*/ 2530950 w 3298393"/>
              <a:gd name="csY133" fmla="*/ 1534886 h 3878046"/>
              <a:gd name="csX134" fmla="*/ 2547279 w 3298393"/>
              <a:gd name="csY134" fmla="*/ 1502229 h 3878046"/>
              <a:gd name="csX135" fmla="*/ 2645250 w 3298393"/>
              <a:gd name="csY135" fmla="*/ 1420586 h 3878046"/>
              <a:gd name="csX136" fmla="*/ 2710565 w 3298393"/>
              <a:gd name="csY136" fmla="*/ 1387929 h 3878046"/>
              <a:gd name="csX137" fmla="*/ 2702400 w 3298393"/>
              <a:gd name="csY137" fmla="*/ 1338943 h 3878046"/>
              <a:gd name="csX138" fmla="*/ 2677907 w 3298393"/>
              <a:gd name="csY138" fmla="*/ 1330779 h 3878046"/>
              <a:gd name="csX139" fmla="*/ 2661579 w 3298393"/>
              <a:gd name="csY139" fmla="*/ 1306286 h 38780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Lst>
            <a:rect l="l" t="t" r="r" b="b"/>
            <a:pathLst>
              <a:path w="3298393" h="3878046">
                <a:moveTo>
                  <a:pt x="179636" y="1445079"/>
                </a:moveTo>
                <a:cubicBezTo>
                  <a:pt x="182357" y="1466850"/>
                  <a:pt x="184464" y="1488707"/>
                  <a:pt x="187800" y="1510393"/>
                </a:cubicBezTo>
                <a:cubicBezTo>
                  <a:pt x="189910" y="1524108"/>
                  <a:pt x="195965" y="1537337"/>
                  <a:pt x="195965" y="1551214"/>
                </a:cubicBezTo>
                <a:cubicBezTo>
                  <a:pt x="195965" y="1608429"/>
                  <a:pt x="198035" y="1666372"/>
                  <a:pt x="187800" y="1722664"/>
                </a:cubicBezTo>
                <a:cubicBezTo>
                  <a:pt x="174634" y="1795078"/>
                  <a:pt x="155557" y="1806994"/>
                  <a:pt x="122486" y="1853293"/>
                </a:cubicBezTo>
                <a:cubicBezTo>
                  <a:pt x="116783" y="1861278"/>
                  <a:pt x="111600" y="1869622"/>
                  <a:pt x="106157" y="1877786"/>
                </a:cubicBezTo>
                <a:cubicBezTo>
                  <a:pt x="103436" y="1885950"/>
                  <a:pt x="97993" y="1893673"/>
                  <a:pt x="97993" y="1902279"/>
                </a:cubicBezTo>
                <a:cubicBezTo>
                  <a:pt x="97993" y="1918833"/>
                  <a:pt x="100009" y="1935894"/>
                  <a:pt x="106157" y="1951264"/>
                </a:cubicBezTo>
                <a:cubicBezTo>
                  <a:pt x="111211" y="1963898"/>
                  <a:pt x="120319" y="1975066"/>
                  <a:pt x="130650" y="1983921"/>
                </a:cubicBezTo>
                <a:cubicBezTo>
                  <a:pt x="143492" y="1994928"/>
                  <a:pt x="171215" y="2002886"/>
                  <a:pt x="187800" y="2008414"/>
                </a:cubicBezTo>
                <a:cubicBezTo>
                  <a:pt x="255836" y="2002971"/>
                  <a:pt x="324150" y="2000299"/>
                  <a:pt x="391907" y="1992086"/>
                </a:cubicBezTo>
                <a:cubicBezTo>
                  <a:pt x="414186" y="1989386"/>
                  <a:pt x="457222" y="1975757"/>
                  <a:pt x="457222" y="1975757"/>
                </a:cubicBezTo>
                <a:cubicBezTo>
                  <a:pt x="465386" y="1970314"/>
                  <a:pt x="472939" y="1963817"/>
                  <a:pt x="481715" y="1959429"/>
                </a:cubicBezTo>
                <a:cubicBezTo>
                  <a:pt x="498456" y="1951058"/>
                  <a:pt x="531494" y="1946207"/>
                  <a:pt x="547029" y="1943100"/>
                </a:cubicBezTo>
                <a:cubicBezTo>
                  <a:pt x="636180" y="1883665"/>
                  <a:pt x="498741" y="1971326"/>
                  <a:pt x="604179" y="1918607"/>
                </a:cubicBezTo>
                <a:cubicBezTo>
                  <a:pt x="616350" y="1912522"/>
                  <a:pt x="624665" y="1900199"/>
                  <a:pt x="636836" y="1894114"/>
                </a:cubicBezTo>
                <a:cubicBezTo>
                  <a:pt x="644523" y="1890271"/>
                  <a:pt x="706021" y="1878645"/>
                  <a:pt x="710315" y="1877786"/>
                </a:cubicBezTo>
                <a:cubicBezTo>
                  <a:pt x="736956" y="1882226"/>
                  <a:pt x="792751" y="1874752"/>
                  <a:pt x="751136" y="1926771"/>
                </a:cubicBezTo>
                <a:cubicBezTo>
                  <a:pt x="562851" y="2162128"/>
                  <a:pt x="348750" y="2376980"/>
                  <a:pt x="171472" y="2620736"/>
                </a:cubicBezTo>
                <a:cubicBezTo>
                  <a:pt x="127929" y="2680607"/>
                  <a:pt x="80079" y="2737572"/>
                  <a:pt x="40843" y="2800350"/>
                </a:cubicBezTo>
                <a:cubicBezTo>
                  <a:pt x="25308" y="2825205"/>
                  <a:pt x="19072" y="2854779"/>
                  <a:pt x="8186" y="2881993"/>
                </a:cubicBezTo>
                <a:cubicBezTo>
                  <a:pt x="224" y="2985507"/>
                  <a:pt x="-19183" y="3029356"/>
                  <a:pt x="57172" y="3126921"/>
                </a:cubicBezTo>
                <a:cubicBezTo>
                  <a:pt x="78188" y="3153774"/>
                  <a:pt x="117043" y="3159578"/>
                  <a:pt x="146979" y="3175907"/>
                </a:cubicBezTo>
                <a:cubicBezTo>
                  <a:pt x="174193" y="3167743"/>
                  <a:pt x="203606" y="3164884"/>
                  <a:pt x="228622" y="3151414"/>
                </a:cubicBezTo>
                <a:cubicBezTo>
                  <a:pt x="240603" y="3144963"/>
                  <a:pt x="244155" y="3128997"/>
                  <a:pt x="253115" y="3118757"/>
                </a:cubicBezTo>
                <a:cubicBezTo>
                  <a:pt x="263252" y="3107171"/>
                  <a:pt x="273279" y="3095095"/>
                  <a:pt x="285772" y="3086100"/>
                </a:cubicBezTo>
                <a:cubicBezTo>
                  <a:pt x="341513" y="3045967"/>
                  <a:pt x="395788" y="3002517"/>
                  <a:pt x="457222" y="2971800"/>
                </a:cubicBezTo>
                <a:cubicBezTo>
                  <a:pt x="495010" y="2952906"/>
                  <a:pt x="538865" y="2950029"/>
                  <a:pt x="579686" y="2939143"/>
                </a:cubicBezTo>
                <a:cubicBezTo>
                  <a:pt x="662039" y="2988555"/>
                  <a:pt x="594457" y="2932915"/>
                  <a:pt x="628672" y="3069771"/>
                </a:cubicBezTo>
                <a:cubicBezTo>
                  <a:pt x="633994" y="3091057"/>
                  <a:pt x="650823" y="3107659"/>
                  <a:pt x="661329" y="3126921"/>
                </a:cubicBezTo>
                <a:cubicBezTo>
                  <a:pt x="678621" y="3158623"/>
                  <a:pt x="675848" y="3154151"/>
                  <a:pt x="685822" y="3184071"/>
                </a:cubicBezTo>
                <a:cubicBezTo>
                  <a:pt x="655886" y="3279321"/>
                  <a:pt x="633435" y="3377255"/>
                  <a:pt x="596015" y="3469821"/>
                </a:cubicBezTo>
                <a:cubicBezTo>
                  <a:pt x="581305" y="3506209"/>
                  <a:pt x="549942" y="3533584"/>
                  <a:pt x="530700" y="3567793"/>
                </a:cubicBezTo>
                <a:cubicBezTo>
                  <a:pt x="500866" y="3620831"/>
                  <a:pt x="476271" y="3676650"/>
                  <a:pt x="449057" y="3731079"/>
                </a:cubicBezTo>
                <a:cubicBezTo>
                  <a:pt x="443614" y="3761015"/>
                  <a:pt x="423107" y="3792021"/>
                  <a:pt x="432729" y="3820886"/>
                </a:cubicBezTo>
                <a:cubicBezTo>
                  <a:pt x="441877" y="3848331"/>
                  <a:pt x="469121" y="3878686"/>
                  <a:pt x="498043" y="3878036"/>
                </a:cubicBezTo>
                <a:cubicBezTo>
                  <a:pt x="719779" y="3873053"/>
                  <a:pt x="938914" y="3829050"/>
                  <a:pt x="1159350" y="3804557"/>
                </a:cubicBezTo>
                <a:cubicBezTo>
                  <a:pt x="1303586" y="3709307"/>
                  <a:pt x="1459450" y="3629675"/>
                  <a:pt x="1592057" y="3518807"/>
                </a:cubicBezTo>
                <a:cubicBezTo>
                  <a:pt x="1667211" y="3455974"/>
                  <a:pt x="1676307" y="3396170"/>
                  <a:pt x="1632879" y="3331029"/>
                </a:cubicBezTo>
                <a:cubicBezTo>
                  <a:pt x="1627436" y="3322865"/>
                  <a:pt x="1616550" y="3320143"/>
                  <a:pt x="1608386" y="3314700"/>
                </a:cubicBezTo>
                <a:cubicBezTo>
                  <a:pt x="1700915" y="3298371"/>
                  <a:pt x="1794819" y="3288502"/>
                  <a:pt x="1885972" y="3265714"/>
                </a:cubicBezTo>
                <a:cubicBezTo>
                  <a:pt x="1929515" y="3254828"/>
                  <a:pt x="1973444" y="3245387"/>
                  <a:pt x="2016600" y="3233057"/>
                </a:cubicBezTo>
                <a:cubicBezTo>
                  <a:pt x="2141924" y="3197251"/>
                  <a:pt x="1975239" y="3233167"/>
                  <a:pt x="2098243" y="3208564"/>
                </a:cubicBezTo>
                <a:cubicBezTo>
                  <a:pt x="2111850" y="3200400"/>
                  <a:pt x="2124872" y="3191168"/>
                  <a:pt x="2139065" y="3184071"/>
                </a:cubicBezTo>
                <a:cubicBezTo>
                  <a:pt x="2223360" y="3141924"/>
                  <a:pt x="2285179" y="3117800"/>
                  <a:pt x="2383993" y="3102429"/>
                </a:cubicBezTo>
                <a:cubicBezTo>
                  <a:pt x="2454116" y="3091521"/>
                  <a:pt x="2525508" y="3091543"/>
                  <a:pt x="2596265" y="3086100"/>
                </a:cubicBezTo>
                <a:cubicBezTo>
                  <a:pt x="2650693" y="3096986"/>
                  <a:pt x="2705606" y="3105680"/>
                  <a:pt x="2759550" y="3118757"/>
                </a:cubicBezTo>
                <a:cubicBezTo>
                  <a:pt x="2795524" y="3127478"/>
                  <a:pt x="2830041" y="3141434"/>
                  <a:pt x="2865686" y="3151414"/>
                </a:cubicBezTo>
                <a:cubicBezTo>
                  <a:pt x="2898101" y="3160490"/>
                  <a:pt x="2931000" y="3167743"/>
                  <a:pt x="2963657" y="3175907"/>
                </a:cubicBezTo>
                <a:cubicBezTo>
                  <a:pt x="3009921" y="3167743"/>
                  <a:pt x="3057882" y="3166270"/>
                  <a:pt x="3102450" y="3151414"/>
                </a:cubicBezTo>
                <a:cubicBezTo>
                  <a:pt x="3124659" y="3144011"/>
                  <a:pt x="3143046" y="3127147"/>
                  <a:pt x="3159600" y="3110593"/>
                </a:cubicBezTo>
                <a:cubicBezTo>
                  <a:pt x="3206741" y="3063452"/>
                  <a:pt x="3217459" y="3009146"/>
                  <a:pt x="3241243" y="2947307"/>
                </a:cubicBezTo>
                <a:cubicBezTo>
                  <a:pt x="3257828" y="2856093"/>
                  <a:pt x="3279297" y="2762829"/>
                  <a:pt x="3257572" y="2669721"/>
                </a:cubicBezTo>
                <a:cubicBezTo>
                  <a:pt x="3247005" y="2624434"/>
                  <a:pt x="3226570" y="2581978"/>
                  <a:pt x="3208586" y="2539093"/>
                </a:cubicBezTo>
                <a:cubicBezTo>
                  <a:pt x="3191165" y="2497550"/>
                  <a:pt x="3169731" y="2457794"/>
                  <a:pt x="3151436" y="2416629"/>
                </a:cubicBezTo>
                <a:cubicBezTo>
                  <a:pt x="3137067" y="2384300"/>
                  <a:pt x="3124222" y="2351314"/>
                  <a:pt x="3110615" y="2318657"/>
                </a:cubicBezTo>
                <a:cubicBezTo>
                  <a:pt x="3105172" y="2280557"/>
                  <a:pt x="3095527" y="2242824"/>
                  <a:pt x="3094286" y="2204357"/>
                </a:cubicBezTo>
                <a:cubicBezTo>
                  <a:pt x="3092792" y="2158037"/>
                  <a:pt x="3098254" y="2111718"/>
                  <a:pt x="3102450" y="2065564"/>
                </a:cubicBezTo>
                <a:cubicBezTo>
                  <a:pt x="3108510" y="1998902"/>
                  <a:pt x="3116911" y="1926963"/>
                  <a:pt x="3135107" y="1861457"/>
                </a:cubicBezTo>
                <a:cubicBezTo>
                  <a:pt x="3147978" y="1815120"/>
                  <a:pt x="3173729" y="1749568"/>
                  <a:pt x="3192257" y="1706336"/>
                </a:cubicBezTo>
                <a:cubicBezTo>
                  <a:pt x="3205210" y="1676112"/>
                  <a:pt x="3222276" y="1647587"/>
                  <a:pt x="3233079" y="1616529"/>
                </a:cubicBezTo>
                <a:cubicBezTo>
                  <a:pt x="3244138" y="1584735"/>
                  <a:pt x="3250519" y="1551472"/>
                  <a:pt x="3257572" y="1518557"/>
                </a:cubicBezTo>
                <a:cubicBezTo>
                  <a:pt x="3284898" y="1391037"/>
                  <a:pt x="3282937" y="1380515"/>
                  <a:pt x="3298393" y="1249136"/>
                </a:cubicBezTo>
                <a:cubicBezTo>
                  <a:pt x="3290229" y="1208314"/>
                  <a:pt x="3284302" y="1166980"/>
                  <a:pt x="3273900" y="1126671"/>
                </a:cubicBezTo>
                <a:cubicBezTo>
                  <a:pt x="3262501" y="1082499"/>
                  <a:pt x="3249455" y="1038622"/>
                  <a:pt x="3233079" y="996043"/>
                </a:cubicBezTo>
                <a:cubicBezTo>
                  <a:pt x="3199640" y="909101"/>
                  <a:pt x="3165627" y="819356"/>
                  <a:pt x="3110615" y="742950"/>
                </a:cubicBezTo>
                <a:cubicBezTo>
                  <a:pt x="3064453" y="678836"/>
                  <a:pt x="2988842" y="569135"/>
                  <a:pt x="2914672" y="522514"/>
                </a:cubicBezTo>
                <a:cubicBezTo>
                  <a:pt x="2852848" y="483653"/>
                  <a:pt x="2785593" y="453898"/>
                  <a:pt x="2718729" y="424543"/>
                </a:cubicBezTo>
                <a:cubicBezTo>
                  <a:pt x="2673806" y="404821"/>
                  <a:pt x="2628115" y="384822"/>
                  <a:pt x="2579936" y="375557"/>
                </a:cubicBezTo>
                <a:cubicBezTo>
                  <a:pt x="2485791" y="357452"/>
                  <a:pt x="2389696" y="351205"/>
                  <a:pt x="2294186" y="342900"/>
                </a:cubicBezTo>
                <a:cubicBezTo>
                  <a:pt x="2108643" y="326765"/>
                  <a:pt x="2103282" y="329008"/>
                  <a:pt x="1918629" y="302079"/>
                </a:cubicBezTo>
                <a:cubicBezTo>
                  <a:pt x="1850449" y="292136"/>
                  <a:pt x="1781945" y="283615"/>
                  <a:pt x="1714522" y="269421"/>
                </a:cubicBezTo>
                <a:cubicBezTo>
                  <a:pt x="1630723" y="251779"/>
                  <a:pt x="1603565" y="237137"/>
                  <a:pt x="1534907" y="195943"/>
                </a:cubicBezTo>
                <a:cubicBezTo>
                  <a:pt x="1518079" y="185846"/>
                  <a:pt x="1499798" y="177163"/>
                  <a:pt x="1485922" y="163286"/>
                </a:cubicBezTo>
                <a:cubicBezTo>
                  <a:pt x="1466679" y="144042"/>
                  <a:pt x="1449107" y="122312"/>
                  <a:pt x="1436936" y="97971"/>
                </a:cubicBezTo>
                <a:cubicBezTo>
                  <a:pt x="1420421" y="64941"/>
                  <a:pt x="1417040" y="45272"/>
                  <a:pt x="1387950" y="24493"/>
                </a:cubicBezTo>
                <a:cubicBezTo>
                  <a:pt x="1364960" y="8071"/>
                  <a:pt x="1348935" y="6575"/>
                  <a:pt x="1322636" y="0"/>
                </a:cubicBezTo>
                <a:cubicBezTo>
                  <a:pt x="1308420" y="836"/>
                  <a:pt x="1150579" y="7712"/>
                  <a:pt x="1110365" y="16329"/>
                </a:cubicBezTo>
                <a:cubicBezTo>
                  <a:pt x="1058084" y="27532"/>
                  <a:pt x="955243" y="57150"/>
                  <a:pt x="955243" y="57150"/>
                </a:cubicBezTo>
                <a:cubicBezTo>
                  <a:pt x="904088" y="87843"/>
                  <a:pt x="874849" y="96410"/>
                  <a:pt x="840943" y="138793"/>
                </a:cubicBezTo>
                <a:cubicBezTo>
                  <a:pt x="828684" y="154117"/>
                  <a:pt x="819172" y="171450"/>
                  <a:pt x="808286" y="187779"/>
                </a:cubicBezTo>
                <a:cubicBezTo>
                  <a:pt x="804769" y="203605"/>
                  <a:pt x="776046" y="330393"/>
                  <a:pt x="775629" y="342900"/>
                </a:cubicBezTo>
                <a:cubicBezTo>
                  <a:pt x="771121" y="478159"/>
                  <a:pt x="773788" y="471169"/>
                  <a:pt x="800122" y="563336"/>
                </a:cubicBezTo>
                <a:cubicBezTo>
                  <a:pt x="811587" y="655056"/>
                  <a:pt x="812351" y="626779"/>
                  <a:pt x="800122" y="742950"/>
                </a:cubicBezTo>
                <a:cubicBezTo>
                  <a:pt x="798669" y="756750"/>
                  <a:pt x="797240" y="770940"/>
                  <a:pt x="791957" y="783771"/>
                </a:cubicBezTo>
                <a:cubicBezTo>
                  <a:pt x="778055" y="817533"/>
                  <a:pt x="756533" y="847843"/>
                  <a:pt x="742972" y="881743"/>
                </a:cubicBezTo>
                <a:cubicBezTo>
                  <a:pt x="737529" y="895350"/>
                  <a:pt x="731789" y="908842"/>
                  <a:pt x="726643" y="922564"/>
                </a:cubicBezTo>
                <a:cubicBezTo>
                  <a:pt x="723621" y="930622"/>
                  <a:pt x="723855" y="940337"/>
                  <a:pt x="718479" y="947057"/>
                </a:cubicBezTo>
                <a:cubicBezTo>
                  <a:pt x="712349" y="954719"/>
                  <a:pt x="702150" y="957943"/>
                  <a:pt x="693986" y="963386"/>
                </a:cubicBezTo>
                <a:cubicBezTo>
                  <a:pt x="691265" y="971550"/>
                  <a:pt x="685822" y="979273"/>
                  <a:pt x="685822" y="987879"/>
                </a:cubicBezTo>
                <a:cubicBezTo>
                  <a:pt x="685822" y="1036940"/>
                  <a:pt x="688141" y="1086124"/>
                  <a:pt x="693986" y="1134836"/>
                </a:cubicBezTo>
                <a:cubicBezTo>
                  <a:pt x="696347" y="1154507"/>
                  <a:pt x="704488" y="1173050"/>
                  <a:pt x="710315" y="1191986"/>
                </a:cubicBezTo>
                <a:cubicBezTo>
                  <a:pt x="733989" y="1268927"/>
                  <a:pt x="720883" y="1212168"/>
                  <a:pt x="734807" y="1281793"/>
                </a:cubicBezTo>
                <a:cubicBezTo>
                  <a:pt x="729364" y="1303564"/>
                  <a:pt x="734347" y="1331239"/>
                  <a:pt x="718479" y="1347107"/>
                </a:cubicBezTo>
                <a:cubicBezTo>
                  <a:pt x="704872" y="1360714"/>
                  <a:pt x="692761" y="1376005"/>
                  <a:pt x="677657" y="1387929"/>
                </a:cubicBezTo>
                <a:cubicBezTo>
                  <a:pt x="674890" y="1390113"/>
                  <a:pt x="540842" y="1481276"/>
                  <a:pt x="514372" y="1510393"/>
                </a:cubicBezTo>
                <a:cubicBezTo>
                  <a:pt x="490604" y="1536538"/>
                  <a:pt x="472802" y="1577205"/>
                  <a:pt x="457222" y="1608364"/>
                </a:cubicBezTo>
                <a:cubicBezTo>
                  <a:pt x="451989" y="1631910"/>
                  <a:pt x="432729" y="1709709"/>
                  <a:pt x="432729" y="1738993"/>
                </a:cubicBezTo>
                <a:cubicBezTo>
                  <a:pt x="432729" y="1752869"/>
                  <a:pt x="427156" y="1777852"/>
                  <a:pt x="440893" y="1779814"/>
                </a:cubicBezTo>
                <a:cubicBezTo>
                  <a:pt x="589288" y="1801013"/>
                  <a:pt x="740294" y="1795374"/>
                  <a:pt x="889929" y="1804307"/>
                </a:cubicBezTo>
                <a:cubicBezTo>
                  <a:pt x="922641" y="1806260"/>
                  <a:pt x="955243" y="1809750"/>
                  <a:pt x="987900" y="1812471"/>
                </a:cubicBezTo>
                <a:cubicBezTo>
                  <a:pt x="1004229" y="1817914"/>
                  <a:pt x="1021158" y="1821809"/>
                  <a:pt x="1036886" y="1828800"/>
                </a:cubicBezTo>
                <a:cubicBezTo>
                  <a:pt x="1118224" y="1864951"/>
                  <a:pt x="1061777" y="1960821"/>
                  <a:pt x="1045050" y="2049236"/>
                </a:cubicBezTo>
                <a:cubicBezTo>
                  <a:pt x="1028613" y="2136118"/>
                  <a:pt x="1006141" y="2133970"/>
                  <a:pt x="971572" y="2196193"/>
                </a:cubicBezTo>
                <a:cubicBezTo>
                  <a:pt x="967393" y="2203716"/>
                  <a:pt x="969492" y="2214601"/>
                  <a:pt x="963407" y="2220686"/>
                </a:cubicBezTo>
                <a:cubicBezTo>
                  <a:pt x="941466" y="2242627"/>
                  <a:pt x="914328" y="2258666"/>
                  <a:pt x="889929" y="2277836"/>
                </a:cubicBezTo>
                <a:cubicBezTo>
                  <a:pt x="876227" y="2288602"/>
                  <a:pt x="861429" y="2298171"/>
                  <a:pt x="849107" y="2310493"/>
                </a:cubicBezTo>
                <a:cubicBezTo>
                  <a:pt x="840943" y="2318657"/>
                  <a:pt x="832006" y="2326116"/>
                  <a:pt x="824615" y="2334986"/>
                </a:cubicBezTo>
                <a:cubicBezTo>
                  <a:pt x="818333" y="2342524"/>
                  <a:pt x="813729" y="2351315"/>
                  <a:pt x="808286" y="2359479"/>
                </a:cubicBezTo>
                <a:cubicBezTo>
                  <a:pt x="811007" y="2394857"/>
                  <a:pt x="806883" y="2431445"/>
                  <a:pt x="816450" y="2465614"/>
                </a:cubicBezTo>
                <a:cubicBezTo>
                  <a:pt x="826295" y="2500774"/>
                  <a:pt x="843893" y="2534107"/>
                  <a:pt x="865436" y="2563586"/>
                </a:cubicBezTo>
                <a:cubicBezTo>
                  <a:pt x="896113" y="2605565"/>
                  <a:pt x="929817" y="2646906"/>
                  <a:pt x="971572" y="2677886"/>
                </a:cubicBezTo>
                <a:cubicBezTo>
                  <a:pt x="1061555" y="2744647"/>
                  <a:pt x="1118921" y="2751462"/>
                  <a:pt x="1216500" y="2775857"/>
                </a:cubicBezTo>
                <a:cubicBezTo>
                  <a:pt x="1249157" y="2770414"/>
                  <a:pt x="1282572" y="2768390"/>
                  <a:pt x="1314472" y="2759529"/>
                </a:cubicBezTo>
                <a:cubicBezTo>
                  <a:pt x="1332062" y="2754643"/>
                  <a:pt x="1346443" y="2741653"/>
                  <a:pt x="1363457" y="2735036"/>
                </a:cubicBezTo>
                <a:cubicBezTo>
                  <a:pt x="1426187" y="2710641"/>
                  <a:pt x="1529499" y="2681451"/>
                  <a:pt x="1592057" y="2669721"/>
                </a:cubicBezTo>
                <a:cubicBezTo>
                  <a:pt x="1635187" y="2661634"/>
                  <a:pt x="1679054" y="2658068"/>
                  <a:pt x="1722686" y="2653393"/>
                </a:cubicBezTo>
                <a:cubicBezTo>
                  <a:pt x="1838654" y="2640968"/>
                  <a:pt x="1922832" y="2641580"/>
                  <a:pt x="2049257" y="2637064"/>
                </a:cubicBezTo>
                <a:cubicBezTo>
                  <a:pt x="2086347" y="2630883"/>
                  <a:pt x="2110456" y="2633016"/>
                  <a:pt x="2139065" y="2604407"/>
                </a:cubicBezTo>
                <a:cubicBezTo>
                  <a:pt x="2150286" y="2593186"/>
                  <a:pt x="2156461" y="2577779"/>
                  <a:pt x="2163557" y="2563586"/>
                </a:cubicBezTo>
                <a:cubicBezTo>
                  <a:pt x="2172826" y="2545048"/>
                  <a:pt x="2174108" y="2521772"/>
                  <a:pt x="2188050" y="2506436"/>
                </a:cubicBezTo>
                <a:cubicBezTo>
                  <a:pt x="2196740" y="2496877"/>
                  <a:pt x="2279085" y="2456836"/>
                  <a:pt x="2294186" y="2449286"/>
                </a:cubicBezTo>
                <a:cubicBezTo>
                  <a:pt x="2452029" y="2454729"/>
                  <a:pt x="2610043" y="2456474"/>
                  <a:pt x="2767715" y="2465614"/>
                </a:cubicBezTo>
                <a:cubicBezTo>
                  <a:pt x="3027016" y="2480646"/>
                  <a:pt x="2653382" y="2495552"/>
                  <a:pt x="2979986" y="2473779"/>
                </a:cubicBezTo>
                <a:cubicBezTo>
                  <a:pt x="3009346" y="2434632"/>
                  <a:pt x="3010963" y="2440575"/>
                  <a:pt x="3020807" y="2383971"/>
                </a:cubicBezTo>
                <a:cubicBezTo>
                  <a:pt x="3028326" y="2340738"/>
                  <a:pt x="3037136" y="2253343"/>
                  <a:pt x="3037136" y="2253343"/>
                </a:cubicBezTo>
                <a:cubicBezTo>
                  <a:pt x="3028972" y="2204357"/>
                  <a:pt x="3026548" y="2154061"/>
                  <a:pt x="3012643" y="2106386"/>
                </a:cubicBezTo>
                <a:cubicBezTo>
                  <a:pt x="3000499" y="2064750"/>
                  <a:pt x="2935828" y="2017005"/>
                  <a:pt x="2906507" y="2000250"/>
                </a:cubicBezTo>
                <a:cubicBezTo>
                  <a:pt x="2864315" y="1976140"/>
                  <a:pt x="2768625" y="1943614"/>
                  <a:pt x="2718729" y="1934936"/>
                </a:cubicBezTo>
                <a:cubicBezTo>
                  <a:pt x="2686443" y="1929321"/>
                  <a:pt x="2653414" y="1929493"/>
                  <a:pt x="2620757" y="1926771"/>
                </a:cubicBezTo>
                <a:cubicBezTo>
                  <a:pt x="2590702" y="1896716"/>
                  <a:pt x="2577066" y="1886928"/>
                  <a:pt x="2555443" y="1853293"/>
                </a:cubicBezTo>
                <a:cubicBezTo>
                  <a:pt x="2471456" y="1722647"/>
                  <a:pt x="2537504" y="1813047"/>
                  <a:pt x="2481965" y="1738993"/>
                </a:cubicBezTo>
                <a:cubicBezTo>
                  <a:pt x="2476522" y="1722664"/>
                  <a:pt x="2461461" y="1706705"/>
                  <a:pt x="2465636" y="1690007"/>
                </a:cubicBezTo>
                <a:cubicBezTo>
                  <a:pt x="2501936" y="1544810"/>
                  <a:pt x="2466301" y="1636477"/>
                  <a:pt x="2530950" y="1534886"/>
                </a:cubicBezTo>
                <a:cubicBezTo>
                  <a:pt x="2537484" y="1524618"/>
                  <a:pt x="2539807" y="1511836"/>
                  <a:pt x="2547279" y="1502229"/>
                </a:cubicBezTo>
                <a:cubicBezTo>
                  <a:pt x="2573572" y="1468424"/>
                  <a:pt x="2610254" y="1443917"/>
                  <a:pt x="2645250" y="1420586"/>
                </a:cubicBezTo>
                <a:cubicBezTo>
                  <a:pt x="2683812" y="1394878"/>
                  <a:pt x="2676245" y="1399368"/>
                  <a:pt x="2710565" y="1387929"/>
                </a:cubicBezTo>
                <a:cubicBezTo>
                  <a:pt x="2707843" y="1371600"/>
                  <a:pt x="2710613" y="1353316"/>
                  <a:pt x="2702400" y="1338943"/>
                </a:cubicBezTo>
                <a:cubicBezTo>
                  <a:pt x="2698130" y="1331471"/>
                  <a:pt x="2684627" y="1336155"/>
                  <a:pt x="2677907" y="1330779"/>
                </a:cubicBezTo>
                <a:cubicBezTo>
                  <a:pt x="2670245" y="1324649"/>
                  <a:pt x="2667022" y="1314450"/>
                  <a:pt x="2661579" y="1306286"/>
                </a:cubicBezTo>
              </a:path>
            </a:pathLst>
          </a:custGeom>
          <a:ln w="19050" cap="flat" cmpd="sng" algn="ctr">
            <a:solidFill>
              <a:schemeClr val="accent2"/>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28" name="Free-form: Shape 27">
            <a:extLst>
              <a:ext uri="{FF2B5EF4-FFF2-40B4-BE49-F238E27FC236}">
                <a16:creationId xmlns:a16="http://schemas.microsoft.com/office/drawing/2014/main" id="{66358B1F-00EE-28A3-6DAD-7B5DDEF0ED08}"/>
              </a:ext>
            </a:extLst>
          </p:cNvPr>
          <p:cNvSpPr/>
          <p:nvPr/>
        </p:nvSpPr>
        <p:spPr>
          <a:xfrm>
            <a:off x="4305866" y="3280936"/>
            <a:ext cx="2962441" cy="400110"/>
          </a:xfrm>
          <a:custGeom>
            <a:avLst/>
            <a:gdLst>
              <a:gd name="csX0" fmla="*/ 0 w 3032370"/>
              <a:gd name="csY0" fmla="*/ 148493 h 445477"/>
              <a:gd name="csX1" fmla="*/ 93785 w 3032370"/>
              <a:gd name="csY1" fmla="*/ 250093 h 445477"/>
              <a:gd name="csX2" fmla="*/ 171939 w 3032370"/>
              <a:gd name="csY2" fmla="*/ 343877 h 445477"/>
              <a:gd name="csX3" fmla="*/ 195385 w 3032370"/>
              <a:gd name="csY3" fmla="*/ 367323 h 445477"/>
              <a:gd name="csX4" fmla="*/ 242277 w 3032370"/>
              <a:gd name="csY4" fmla="*/ 422031 h 445477"/>
              <a:gd name="csX5" fmla="*/ 265724 w 3032370"/>
              <a:gd name="csY5" fmla="*/ 429846 h 445477"/>
              <a:gd name="csX6" fmla="*/ 320431 w 3032370"/>
              <a:gd name="csY6" fmla="*/ 445477 h 445477"/>
              <a:gd name="csX7" fmla="*/ 445477 w 3032370"/>
              <a:gd name="csY7" fmla="*/ 437662 h 445477"/>
              <a:gd name="csX8" fmla="*/ 508000 w 3032370"/>
              <a:gd name="csY8" fmla="*/ 398585 h 445477"/>
              <a:gd name="csX9" fmla="*/ 531447 w 3032370"/>
              <a:gd name="csY9" fmla="*/ 390769 h 445477"/>
              <a:gd name="csX10" fmla="*/ 554893 w 3032370"/>
              <a:gd name="csY10" fmla="*/ 375139 h 445477"/>
              <a:gd name="csX11" fmla="*/ 625231 w 3032370"/>
              <a:gd name="csY11" fmla="*/ 336062 h 445477"/>
              <a:gd name="csX12" fmla="*/ 672124 w 3032370"/>
              <a:gd name="csY12" fmla="*/ 304800 h 445477"/>
              <a:gd name="csX13" fmla="*/ 726831 w 3032370"/>
              <a:gd name="csY13" fmla="*/ 250093 h 445477"/>
              <a:gd name="csX14" fmla="*/ 797170 w 3032370"/>
              <a:gd name="csY14" fmla="*/ 195385 h 445477"/>
              <a:gd name="csX15" fmla="*/ 828431 w 3032370"/>
              <a:gd name="csY15" fmla="*/ 179754 h 445477"/>
              <a:gd name="csX16" fmla="*/ 992554 w 3032370"/>
              <a:gd name="csY16" fmla="*/ 101600 h 445477"/>
              <a:gd name="csX17" fmla="*/ 1078524 w 3032370"/>
              <a:gd name="csY17" fmla="*/ 78154 h 445477"/>
              <a:gd name="csX18" fmla="*/ 1180124 w 3032370"/>
              <a:gd name="csY18" fmla="*/ 46893 h 445477"/>
              <a:gd name="csX19" fmla="*/ 1398954 w 3032370"/>
              <a:gd name="csY19" fmla="*/ 0 h 445477"/>
              <a:gd name="csX20" fmla="*/ 1695939 w 3032370"/>
              <a:gd name="csY20" fmla="*/ 7816 h 445477"/>
              <a:gd name="csX21" fmla="*/ 1727200 w 3032370"/>
              <a:gd name="csY21" fmla="*/ 15631 h 445477"/>
              <a:gd name="csX22" fmla="*/ 1797539 w 3032370"/>
              <a:gd name="csY22" fmla="*/ 31262 h 445477"/>
              <a:gd name="csX23" fmla="*/ 1891324 w 3032370"/>
              <a:gd name="csY23" fmla="*/ 54708 h 445477"/>
              <a:gd name="csX24" fmla="*/ 1938216 w 3032370"/>
              <a:gd name="csY24" fmla="*/ 78154 h 445477"/>
              <a:gd name="csX25" fmla="*/ 1985108 w 3032370"/>
              <a:gd name="csY25" fmla="*/ 93785 h 445477"/>
              <a:gd name="csX26" fmla="*/ 2024185 w 3032370"/>
              <a:gd name="csY26" fmla="*/ 109416 h 445477"/>
              <a:gd name="csX27" fmla="*/ 2094524 w 3032370"/>
              <a:gd name="csY27" fmla="*/ 125046 h 445477"/>
              <a:gd name="csX28" fmla="*/ 2164862 w 3032370"/>
              <a:gd name="csY28" fmla="*/ 156308 h 445477"/>
              <a:gd name="csX29" fmla="*/ 2203939 w 3032370"/>
              <a:gd name="csY29" fmla="*/ 171939 h 445477"/>
              <a:gd name="csX30" fmla="*/ 2266462 w 3032370"/>
              <a:gd name="csY30" fmla="*/ 211016 h 445477"/>
              <a:gd name="csX31" fmla="*/ 2328985 w 3032370"/>
              <a:gd name="csY31" fmla="*/ 242277 h 445477"/>
              <a:gd name="csX32" fmla="*/ 2391508 w 3032370"/>
              <a:gd name="csY32" fmla="*/ 265723 h 445477"/>
              <a:gd name="csX33" fmla="*/ 2469662 w 3032370"/>
              <a:gd name="csY33" fmla="*/ 304800 h 445477"/>
              <a:gd name="csX34" fmla="*/ 2532185 w 3032370"/>
              <a:gd name="csY34" fmla="*/ 328246 h 445477"/>
              <a:gd name="csX35" fmla="*/ 2563447 w 3032370"/>
              <a:gd name="csY35" fmla="*/ 336062 h 445477"/>
              <a:gd name="csX36" fmla="*/ 2649416 w 3032370"/>
              <a:gd name="csY36" fmla="*/ 359508 h 445477"/>
              <a:gd name="csX37" fmla="*/ 2782277 w 3032370"/>
              <a:gd name="csY37" fmla="*/ 343877 h 445477"/>
              <a:gd name="csX38" fmla="*/ 2844800 w 3032370"/>
              <a:gd name="csY38" fmla="*/ 312616 h 445477"/>
              <a:gd name="csX39" fmla="*/ 2876062 w 3032370"/>
              <a:gd name="csY39" fmla="*/ 289169 h 445477"/>
              <a:gd name="csX40" fmla="*/ 2907324 w 3032370"/>
              <a:gd name="csY40" fmla="*/ 281354 h 445477"/>
              <a:gd name="csX41" fmla="*/ 2938585 w 3032370"/>
              <a:gd name="csY41" fmla="*/ 265723 h 445477"/>
              <a:gd name="csX42" fmla="*/ 2993293 w 3032370"/>
              <a:gd name="csY42" fmla="*/ 250093 h 445477"/>
              <a:gd name="csX43" fmla="*/ 3032370 w 3032370"/>
              <a:gd name="csY43" fmla="*/ 226646 h 4454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Lst>
            <a:rect l="l" t="t" r="r" b="b"/>
            <a:pathLst>
              <a:path w="3032370" h="445477">
                <a:moveTo>
                  <a:pt x="0" y="148493"/>
                </a:moveTo>
                <a:cubicBezTo>
                  <a:pt x="76140" y="211941"/>
                  <a:pt x="22863" y="161440"/>
                  <a:pt x="93785" y="250093"/>
                </a:cubicBezTo>
                <a:cubicBezTo>
                  <a:pt x="119206" y="281869"/>
                  <a:pt x="143165" y="315103"/>
                  <a:pt x="171939" y="343877"/>
                </a:cubicBezTo>
                <a:cubicBezTo>
                  <a:pt x="179754" y="351692"/>
                  <a:pt x="188192" y="358931"/>
                  <a:pt x="195385" y="367323"/>
                </a:cubicBezTo>
                <a:cubicBezTo>
                  <a:pt x="209831" y="384177"/>
                  <a:pt x="222884" y="409103"/>
                  <a:pt x="242277" y="422031"/>
                </a:cubicBezTo>
                <a:cubicBezTo>
                  <a:pt x="249132" y="426601"/>
                  <a:pt x="257803" y="427583"/>
                  <a:pt x="265724" y="429846"/>
                </a:cubicBezTo>
                <a:cubicBezTo>
                  <a:pt x="334410" y="449471"/>
                  <a:pt x="264221" y="426741"/>
                  <a:pt x="320431" y="445477"/>
                </a:cubicBezTo>
                <a:cubicBezTo>
                  <a:pt x="362113" y="442872"/>
                  <a:pt x="404451" y="445476"/>
                  <a:pt x="445477" y="437662"/>
                </a:cubicBezTo>
                <a:cubicBezTo>
                  <a:pt x="461675" y="434577"/>
                  <a:pt x="491042" y="407064"/>
                  <a:pt x="508000" y="398585"/>
                </a:cubicBezTo>
                <a:cubicBezTo>
                  <a:pt x="515369" y="394901"/>
                  <a:pt x="524078" y="394453"/>
                  <a:pt x="531447" y="390769"/>
                </a:cubicBezTo>
                <a:cubicBezTo>
                  <a:pt x="539848" y="386569"/>
                  <a:pt x="546492" y="379340"/>
                  <a:pt x="554893" y="375139"/>
                </a:cubicBezTo>
                <a:cubicBezTo>
                  <a:pt x="637421" y="333875"/>
                  <a:pt x="477396" y="434618"/>
                  <a:pt x="625231" y="336062"/>
                </a:cubicBezTo>
                <a:cubicBezTo>
                  <a:pt x="640862" y="325641"/>
                  <a:pt x="660852" y="319829"/>
                  <a:pt x="672124" y="304800"/>
                </a:cubicBezTo>
                <a:cubicBezTo>
                  <a:pt x="707292" y="257910"/>
                  <a:pt x="681243" y="286563"/>
                  <a:pt x="726831" y="250093"/>
                </a:cubicBezTo>
                <a:cubicBezTo>
                  <a:pt x="752385" y="229650"/>
                  <a:pt x="769977" y="210925"/>
                  <a:pt x="797170" y="195385"/>
                </a:cubicBezTo>
                <a:cubicBezTo>
                  <a:pt x="807285" y="189605"/>
                  <a:pt x="818247" y="185412"/>
                  <a:pt x="828431" y="179754"/>
                </a:cubicBezTo>
                <a:cubicBezTo>
                  <a:pt x="891759" y="144572"/>
                  <a:pt x="897806" y="127440"/>
                  <a:pt x="992554" y="101600"/>
                </a:cubicBezTo>
                <a:lnTo>
                  <a:pt x="1078524" y="78154"/>
                </a:lnTo>
                <a:cubicBezTo>
                  <a:pt x="1112540" y="68233"/>
                  <a:pt x="1145815" y="55747"/>
                  <a:pt x="1180124" y="46893"/>
                </a:cubicBezTo>
                <a:cubicBezTo>
                  <a:pt x="1243897" y="30435"/>
                  <a:pt x="1330573" y="13676"/>
                  <a:pt x="1398954" y="0"/>
                </a:cubicBezTo>
                <a:cubicBezTo>
                  <a:pt x="1497949" y="2605"/>
                  <a:pt x="1597022" y="3106"/>
                  <a:pt x="1695939" y="7816"/>
                </a:cubicBezTo>
                <a:cubicBezTo>
                  <a:pt x="1706668" y="8327"/>
                  <a:pt x="1716715" y="13301"/>
                  <a:pt x="1727200" y="15631"/>
                </a:cubicBezTo>
                <a:cubicBezTo>
                  <a:pt x="1755895" y="22007"/>
                  <a:pt x="1770302" y="23091"/>
                  <a:pt x="1797539" y="31262"/>
                </a:cubicBezTo>
                <a:cubicBezTo>
                  <a:pt x="1874942" y="54484"/>
                  <a:pt x="1813293" y="41704"/>
                  <a:pt x="1891324" y="54708"/>
                </a:cubicBezTo>
                <a:cubicBezTo>
                  <a:pt x="1976821" y="83206"/>
                  <a:pt x="1847326" y="37758"/>
                  <a:pt x="1938216" y="78154"/>
                </a:cubicBezTo>
                <a:cubicBezTo>
                  <a:pt x="1953272" y="84846"/>
                  <a:pt x="1969810" y="87666"/>
                  <a:pt x="1985108" y="93785"/>
                </a:cubicBezTo>
                <a:cubicBezTo>
                  <a:pt x="1998134" y="98995"/>
                  <a:pt x="2010748" y="105385"/>
                  <a:pt x="2024185" y="109416"/>
                </a:cubicBezTo>
                <a:cubicBezTo>
                  <a:pt x="2086113" y="127994"/>
                  <a:pt x="2040414" y="107009"/>
                  <a:pt x="2094524" y="125046"/>
                </a:cubicBezTo>
                <a:cubicBezTo>
                  <a:pt x="2140849" y="140488"/>
                  <a:pt x="2124016" y="138154"/>
                  <a:pt x="2164862" y="156308"/>
                </a:cubicBezTo>
                <a:cubicBezTo>
                  <a:pt x="2177682" y="162006"/>
                  <a:pt x="2191119" y="166241"/>
                  <a:pt x="2203939" y="171939"/>
                </a:cubicBezTo>
                <a:cubicBezTo>
                  <a:pt x="2273248" y="202743"/>
                  <a:pt x="2196366" y="170127"/>
                  <a:pt x="2266462" y="211016"/>
                </a:cubicBezTo>
                <a:cubicBezTo>
                  <a:pt x="2286589" y="222757"/>
                  <a:pt x="2306880" y="234908"/>
                  <a:pt x="2328985" y="242277"/>
                </a:cubicBezTo>
                <a:cubicBezTo>
                  <a:pt x="2352014" y="249954"/>
                  <a:pt x="2368156" y="254826"/>
                  <a:pt x="2391508" y="265723"/>
                </a:cubicBezTo>
                <a:cubicBezTo>
                  <a:pt x="2417902" y="278040"/>
                  <a:pt x="2441405" y="297735"/>
                  <a:pt x="2469662" y="304800"/>
                </a:cubicBezTo>
                <a:cubicBezTo>
                  <a:pt x="2549908" y="324863"/>
                  <a:pt x="2450447" y="297594"/>
                  <a:pt x="2532185" y="328246"/>
                </a:cubicBezTo>
                <a:cubicBezTo>
                  <a:pt x="2542243" y="332018"/>
                  <a:pt x="2553257" y="332665"/>
                  <a:pt x="2563447" y="336062"/>
                </a:cubicBezTo>
                <a:cubicBezTo>
                  <a:pt x="2638749" y="361163"/>
                  <a:pt x="2564387" y="345337"/>
                  <a:pt x="2649416" y="359508"/>
                </a:cubicBezTo>
                <a:cubicBezTo>
                  <a:pt x="2685432" y="356936"/>
                  <a:pt x="2742531" y="361943"/>
                  <a:pt x="2782277" y="343877"/>
                </a:cubicBezTo>
                <a:cubicBezTo>
                  <a:pt x="2803489" y="334235"/>
                  <a:pt x="2823959" y="323036"/>
                  <a:pt x="2844800" y="312616"/>
                </a:cubicBezTo>
                <a:cubicBezTo>
                  <a:pt x="2856451" y="306791"/>
                  <a:pt x="2864411" y="294994"/>
                  <a:pt x="2876062" y="289169"/>
                </a:cubicBezTo>
                <a:cubicBezTo>
                  <a:pt x="2885669" y="284365"/>
                  <a:pt x="2896903" y="283959"/>
                  <a:pt x="2907324" y="281354"/>
                </a:cubicBezTo>
                <a:cubicBezTo>
                  <a:pt x="2917744" y="276144"/>
                  <a:pt x="2927877" y="270312"/>
                  <a:pt x="2938585" y="265723"/>
                </a:cubicBezTo>
                <a:cubicBezTo>
                  <a:pt x="2954281" y="258996"/>
                  <a:pt x="2977431" y="254058"/>
                  <a:pt x="2993293" y="250093"/>
                </a:cubicBezTo>
                <a:cubicBezTo>
                  <a:pt x="3021586" y="231231"/>
                  <a:pt x="3008338" y="238663"/>
                  <a:pt x="3032370" y="226646"/>
                </a:cubicBezTo>
              </a:path>
            </a:pathLst>
          </a:custGeom>
          <a:ln w="19050" cap="flat" cmpd="sng" algn="ctr">
            <a:solidFill>
              <a:schemeClr val="accent2"/>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2" name="Title 1">
            <a:extLst>
              <a:ext uri="{FF2B5EF4-FFF2-40B4-BE49-F238E27FC236}">
                <a16:creationId xmlns:a16="http://schemas.microsoft.com/office/drawing/2014/main" id="{2AAA5DD4-BF52-D19C-6754-19B7E7312821}"/>
              </a:ext>
            </a:extLst>
          </p:cNvPr>
          <p:cNvSpPr>
            <a:spLocks noGrp="1"/>
          </p:cNvSpPr>
          <p:nvPr>
            <p:ph type="ctrTitle"/>
          </p:nvPr>
        </p:nvSpPr>
        <p:spPr>
          <a:xfrm>
            <a:off x="2878472" y="42721"/>
            <a:ext cx="6283569" cy="1360732"/>
          </a:xfrm>
        </p:spPr>
        <p:txBody>
          <a:bodyPr>
            <a:normAutofit/>
          </a:bodyPr>
          <a:lstStyle/>
          <a:p>
            <a:pPr marL="457200" indent="-457200">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n-ea"/>
                <a:cs typeface="Arabic Typesetting" panose="020F0502020204030204" pitchFamily="66" charset="-78"/>
              </a:rPr>
              <a:t>The Shannon &amp; Weaver Model</a:t>
            </a:r>
            <a:br>
              <a:rPr lang="en-GB" dirty="0"/>
            </a:br>
            <a:endParaRPr lang="en-GB" dirty="0"/>
          </a:p>
        </p:txBody>
      </p:sp>
      <p:pic>
        <p:nvPicPr>
          <p:cNvPr id="5" name="Graphic 4" descr="Confused person with solid fill">
            <a:extLst>
              <a:ext uri="{FF2B5EF4-FFF2-40B4-BE49-F238E27FC236}">
                <a16:creationId xmlns:a16="http://schemas.microsoft.com/office/drawing/2014/main" id="{FB9483AB-F996-F357-101F-ADE90ABB46D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43459" y="2645349"/>
            <a:ext cx="2198703" cy="2198703"/>
          </a:xfrm>
          <a:prstGeom prst="rect">
            <a:avLst/>
          </a:prstGeom>
          <a:effectLst>
            <a:outerShdw blurRad="76200" dir="13500000" sy="23000" kx="1200000" algn="br" rotWithShape="0">
              <a:prstClr val="black">
                <a:alpha val="20000"/>
              </a:prstClr>
            </a:outerShdw>
          </a:effectLst>
        </p:spPr>
      </p:pic>
      <p:sp>
        <p:nvSpPr>
          <p:cNvPr id="6" name="TextBox 5">
            <a:extLst>
              <a:ext uri="{FF2B5EF4-FFF2-40B4-BE49-F238E27FC236}">
                <a16:creationId xmlns:a16="http://schemas.microsoft.com/office/drawing/2014/main" id="{6CADBA33-0885-D04D-7DDA-D12C5A8DC36B}"/>
              </a:ext>
            </a:extLst>
          </p:cNvPr>
          <p:cNvSpPr txBox="1"/>
          <p:nvPr/>
        </p:nvSpPr>
        <p:spPr>
          <a:xfrm>
            <a:off x="225209" y="4844052"/>
            <a:ext cx="2551724" cy="400110"/>
          </a:xfrm>
          <a:prstGeom prst="rect">
            <a:avLst/>
          </a:prstGeom>
          <a:noFill/>
        </p:spPr>
        <p:txBody>
          <a:bodyPr wrap="square" rtlCol="0">
            <a:spAutoFit/>
          </a:bodyPr>
          <a:lstStyle/>
          <a:p>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Information Source</a:t>
            </a:r>
          </a:p>
        </p:txBody>
      </p:sp>
      <p:sp>
        <p:nvSpPr>
          <p:cNvPr id="7" name="Thought Bubble: Cloud 6">
            <a:extLst>
              <a:ext uri="{FF2B5EF4-FFF2-40B4-BE49-F238E27FC236}">
                <a16:creationId xmlns:a16="http://schemas.microsoft.com/office/drawing/2014/main" id="{DED33778-6ADE-4731-27C8-8DC980E4F19E}"/>
              </a:ext>
            </a:extLst>
          </p:cNvPr>
          <p:cNvSpPr/>
          <p:nvPr/>
        </p:nvSpPr>
        <p:spPr>
          <a:xfrm>
            <a:off x="2452595" y="2377595"/>
            <a:ext cx="2228548" cy="1269496"/>
          </a:xfrm>
          <a:prstGeom prst="cloudCallout">
            <a:avLst>
              <a:gd name="adj1" fmla="val -74440"/>
              <a:gd name="adj2" fmla="val -14788"/>
            </a:avLst>
          </a:prstGeom>
          <a:solidFill>
            <a:schemeClr val="bg1"/>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Instructions</a:t>
            </a:r>
          </a:p>
        </p:txBody>
      </p:sp>
      <p:sp>
        <p:nvSpPr>
          <p:cNvPr id="8" name="TextBox 7">
            <a:extLst>
              <a:ext uri="{FF2B5EF4-FFF2-40B4-BE49-F238E27FC236}">
                <a16:creationId xmlns:a16="http://schemas.microsoft.com/office/drawing/2014/main" id="{E3613481-B6F3-EBDA-2D21-47E59E630A71}"/>
              </a:ext>
            </a:extLst>
          </p:cNvPr>
          <p:cNvSpPr txBox="1"/>
          <p:nvPr/>
        </p:nvSpPr>
        <p:spPr>
          <a:xfrm>
            <a:off x="549548" y="2009458"/>
            <a:ext cx="1903047" cy="615553"/>
          </a:xfrm>
          <a:prstGeom prst="rect">
            <a:avLst/>
          </a:prstGeom>
          <a:noFill/>
        </p:spPr>
        <p:txBody>
          <a:bodyPr wrap="square" rtlCol="0">
            <a:spAutoFit/>
          </a:bodyPr>
          <a:lstStyle/>
          <a:p>
            <a:pPr algn="ctr"/>
            <a:r>
              <a:rPr lang="en-GB" dirty="0">
                <a:ln w="0"/>
                <a:solidFill>
                  <a:schemeClr val="accent1">
                    <a:lumMod val="75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Gary </a:t>
            </a:r>
          </a:p>
          <a:p>
            <a:pPr algn="ctr"/>
            <a:r>
              <a:rPr lang="en-GB" sz="1600" i="1" dirty="0">
                <a:ln w="0"/>
                <a:solidFill>
                  <a:schemeClr val="accent1">
                    <a:lumMod val="75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Floor Manager</a:t>
            </a:r>
          </a:p>
        </p:txBody>
      </p:sp>
      <p:sp>
        <p:nvSpPr>
          <p:cNvPr id="10" name="Rectangle: Rounded Corners 9">
            <a:extLst>
              <a:ext uri="{FF2B5EF4-FFF2-40B4-BE49-F238E27FC236}">
                <a16:creationId xmlns:a16="http://schemas.microsoft.com/office/drawing/2014/main" id="{00E3DE33-5478-1A98-ED62-07AE0EE78704}"/>
              </a:ext>
            </a:extLst>
          </p:cNvPr>
          <p:cNvSpPr/>
          <p:nvPr/>
        </p:nvSpPr>
        <p:spPr>
          <a:xfrm>
            <a:off x="4795507" y="3079374"/>
            <a:ext cx="2090614" cy="623277"/>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Verbal Communication</a:t>
            </a:r>
          </a:p>
        </p:txBody>
      </p:sp>
      <p:sp>
        <p:nvSpPr>
          <p:cNvPr id="11" name="TextBox 10">
            <a:extLst>
              <a:ext uri="{FF2B5EF4-FFF2-40B4-BE49-F238E27FC236}">
                <a16:creationId xmlns:a16="http://schemas.microsoft.com/office/drawing/2014/main" id="{78B4ED67-D6BC-11FA-5BB5-35EBF5970D68}"/>
              </a:ext>
            </a:extLst>
          </p:cNvPr>
          <p:cNvSpPr txBox="1"/>
          <p:nvPr/>
        </p:nvSpPr>
        <p:spPr>
          <a:xfrm>
            <a:off x="5192990" y="3750342"/>
            <a:ext cx="1922584" cy="400110"/>
          </a:xfrm>
          <a:prstGeom prst="rect">
            <a:avLst/>
          </a:prstGeom>
          <a:noFill/>
        </p:spPr>
        <p:txBody>
          <a:bodyPr wrap="square" rtlCol="0">
            <a:spAutoFit/>
          </a:bodyPr>
          <a:lstStyle/>
          <a:p>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Channel</a:t>
            </a:r>
          </a:p>
        </p:txBody>
      </p:sp>
      <p:sp>
        <p:nvSpPr>
          <p:cNvPr id="13" name="TextBox 12">
            <a:extLst>
              <a:ext uri="{FF2B5EF4-FFF2-40B4-BE49-F238E27FC236}">
                <a16:creationId xmlns:a16="http://schemas.microsoft.com/office/drawing/2014/main" id="{0E9C29DF-5314-349D-C71A-BE9DDCD1B5BA}"/>
              </a:ext>
            </a:extLst>
          </p:cNvPr>
          <p:cNvSpPr txBox="1"/>
          <p:nvPr/>
        </p:nvSpPr>
        <p:spPr>
          <a:xfrm>
            <a:off x="2878472" y="3646676"/>
            <a:ext cx="1492739" cy="400110"/>
          </a:xfrm>
          <a:prstGeom prst="rect">
            <a:avLst/>
          </a:prstGeom>
          <a:noFill/>
        </p:spPr>
        <p:txBody>
          <a:bodyPr wrap="square" rtlCol="0">
            <a:spAutoFit/>
          </a:bodyPr>
          <a:lstStyle/>
          <a:p>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Message</a:t>
            </a:r>
          </a:p>
        </p:txBody>
      </p:sp>
      <p:sp>
        <p:nvSpPr>
          <p:cNvPr id="14" name="Explosion: 14 Points 13">
            <a:extLst>
              <a:ext uri="{FF2B5EF4-FFF2-40B4-BE49-F238E27FC236}">
                <a16:creationId xmlns:a16="http://schemas.microsoft.com/office/drawing/2014/main" id="{ADD97301-D813-1F05-B6A9-77B404CB7722}"/>
              </a:ext>
            </a:extLst>
          </p:cNvPr>
          <p:cNvSpPr/>
          <p:nvPr/>
        </p:nvSpPr>
        <p:spPr>
          <a:xfrm>
            <a:off x="4531335" y="4059648"/>
            <a:ext cx="2949168" cy="2075265"/>
          </a:xfrm>
          <a:prstGeom prst="irregularSeal2">
            <a:avLst/>
          </a:prstGeom>
          <a:solidFill>
            <a:schemeClr val="accent2">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ln w="0"/>
                <a:solidFill>
                  <a:schemeClr val="accent2">
                    <a:lumMod val="50000"/>
                  </a:schemeClr>
                </a:solidFill>
                <a:effectLst>
                  <a:outerShdw blurRad="38100" dist="19050" dir="2700000" algn="tl" rotWithShape="0">
                    <a:schemeClr val="dk1">
                      <a:alpha val="40000"/>
                    </a:schemeClr>
                  </a:outerShdw>
                </a:effectLst>
              </a:rPr>
              <a:t>Old, noisy machine </a:t>
            </a:r>
          </a:p>
        </p:txBody>
      </p:sp>
      <p:sp>
        <p:nvSpPr>
          <p:cNvPr id="19" name="Cloud 18">
            <a:extLst>
              <a:ext uri="{FF2B5EF4-FFF2-40B4-BE49-F238E27FC236}">
                <a16:creationId xmlns:a16="http://schemas.microsoft.com/office/drawing/2014/main" id="{574C1A1F-81AC-126B-8ACB-5BAE1019A0DA}"/>
              </a:ext>
            </a:extLst>
          </p:cNvPr>
          <p:cNvSpPr/>
          <p:nvPr/>
        </p:nvSpPr>
        <p:spPr>
          <a:xfrm>
            <a:off x="7203560" y="2426571"/>
            <a:ext cx="2167127" cy="1447686"/>
          </a:xfrm>
          <a:prstGeom prst="cloud">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p:txBody>
      </p:sp>
      <p:pic>
        <p:nvPicPr>
          <p:cNvPr id="21" name="Graphic 20" descr="Group of men with solid fill">
            <a:extLst>
              <a:ext uri="{FF2B5EF4-FFF2-40B4-BE49-F238E27FC236}">
                <a16:creationId xmlns:a16="http://schemas.microsoft.com/office/drawing/2014/main" id="{A2A605AD-9398-6A81-EEF5-865849BFBDF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70687" y="2377595"/>
            <a:ext cx="2522417" cy="2599617"/>
          </a:xfrm>
          <a:prstGeom prst="rect">
            <a:avLst/>
          </a:prstGeom>
          <a:effectLst>
            <a:outerShdw blurRad="76200" dir="13500000" sy="23000" kx="1200000" algn="br" rotWithShape="0">
              <a:prstClr val="black">
                <a:alpha val="20000"/>
              </a:prstClr>
            </a:outerShdw>
          </a:effectLst>
        </p:spPr>
      </p:pic>
      <p:sp>
        <p:nvSpPr>
          <p:cNvPr id="22" name="TextBox 21">
            <a:extLst>
              <a:ext uri="{FF2B5EF4-FFF2-40B4-BE49-F238E27FC236}">
                <a16:creationId xmlns:a16="http://schemas.microsoft.com/office/drawing/2014/main" id="{40786105-1080-51B9-F0AF-B9D82EC668B6}"/>
              </a:ext>
            </a:extLst>
          </p:cNvPr>
          <p:cNvSpPr txBox="1"/>
          <p:nvPr/>
        </p:nvSpPr>
        <p:spPr>
          <a:xfrm>
            <a:off x="9506469" y="4880825"/>
            <a:ext cx="2250851" cy="461665"/>
          </a:xfrm>
          <a:prstGeom prst="rect">
            <a:avLst/>
          </a:prstGeom>
          <a:noFill/>
        </p:spPr>
        <p:txBody>
          <a:bodyPr wrap="square" rtlCol="0">
            <a:spAutoFit/>
          </a:bodyPr>
          <a:lstStyle/>
          <a:p>
            <a:pPr algn="ct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Receiver</a:t>
            </a:r>
          </a:p>
        </p:txBody>
      </p:sp>
      <p:sp>
        <p:nvSpPr>
          <p:cNvPr id="23" name="TextBox 22">
            <a:extLst>
              <a:ext uri="{FF2B5EF4-FFF2-40B4-BE49-F238E27FC236}">
                <a16:creationId xmlns:a16="http://schemas.microsoft.com/office/drawing/2014/main" id="{0CF1ADF4-ABD2-CB2D-9C0B-8F5FEF93A3EF}"/>
              </a:ext>
            </a:extLst>
          </p:cNvPr>
          <p:cNvSpPr txBox="1"/>
          <p:nvPr/>
        </p:nvSpPr>
        <p:spPr>
          <a:xfrm>
            <a:off x="10291260" y="2026461"/>
            <a:ext cx="1992924" cy="400110"/>
          </a:xfrm>
          <a:prstGeom prst="rect">
            <a:avLst/>
          </a:prstGeom>
          <a:noFill/>
        </p:spPr>
        <p:txBody>
          <a:bodyPr wrap="square" rtlCol="0">
            <a:spAutoFit/>
          </a:bodyPr>
          <a:lstStyle/>
          <a:p>
            <a:r>
              <a:rPr lang="en-GB" sz="2000" dirty="0">
                <a:ln w="0"/>
                <a:solidFill>
                  <a:schemeClr val="accent1">
                    <a:lumMod val="75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Staff</a:t>
            </a:r>
          </a:p>
        </p:txBody>
      </p:sp>
      <p:sp>
        <p:nvSpPr>
          <p:cNvPr id="24" name="TextBox 23">
            <a:extLst>
              <a:ext uri="{FF2B5EF4-FFF2-40B4-BE49-F238E27FC236}">
                <a16:creationId xmlns:a16="http://schemas.microsoft.com/office/drawing/2014/main" id="{E16081F5-FD95-9350-130F-00A5649CCB4E}"/>
              </a:ext>
            </a:extLst>
          </p:cNvPr>
          <p:cNvSpPr txBox="1"/>
          <p:nvPr/>
        </p:nvSpPr>
        <p:spPr>
          <a:xfrm>
            <a:off x="5112219" y="6135638"/>
            <a:ext cx="1967560" cy="369332"/>
          </a:xfrm>
          <a:prstGeom prst="rect">
            <a:avLst/>
          </a:prstGeom>
          <a:noFill/>
        </p:spPr>
        <p:txBody>
          <a:bodyPr wrap="square" rtlCol="0">
            <a:spAutoFit/>
          </a:bodyPr>
          <a:lstStyle/>
          <a:p>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Noise Source</a:t>
            </a:r>
          </a:p>
        </p:txBody>
      </p:sp>
      <p:sp>
        <p:nvSpPr>
          <p:cNvPr id="25" name="TextBox 24">
            <a:extLst>
              <a:ext uri="{FF2B5EF4-FFF2-40B4-BE49-F238E27FC236}">
                <a16:creationId xmlns:a16="http://schemas.microsoft.com/office/drawing/2014/main" id="{0DDB83C5-CCEA-E81F-DE05-FE919431FF56}"/>
              </a:ext>
            </a:extLst>
          </p:cNvPr>
          <p:cNvSpPr txBox="1"/>
          <p:nvPr/>
        </p:nvSpPr>
        <p:spPr>
          <a:xfrm>
            <a:off x="628153" y="709833"/>
            <a:ext cx="11264951" cy="923330"/>
          </a:xfrm>
          <a:prstGeom prst="rect">
            <a:avLst/>
          </a:prstGeom>
          <a:noFill/>
        </p:spPr>
        <p:txBody>
          <a:bodyPr wrap="square" rtlCol="0">
            <a:spAutoFit/>
          </a:bodyPr>
          <a:lstStyle/>
          <a:p>
            <a:pPr marL="285750" indent="-285750">
              <a:buFont typeface="Arial" panose="020B0604020202020204" pitchFamily="34" charset="0"/>
              <a:buChar char="•"/>
            </a:pPr>
            <a:r>
              <a:rPr lang="en-GB" dirty="0">
                <a:ln w="0"/>
                <a:solidFill>
                  <a:schemeClr val="accent1"/>
                </a:solidFill>
                <a:latin typeface="Aptos Slab SemiBold" panose="020B0004020202020204" pitchFamily="34" charset="0"/>
                <a:ea typeface="+mj-ea"/>
                <a:cs typeface="Arabic Typesetting" panose="020F0502020204030204" pitchFamily="66" charset="-78"/>
              </a:rPr>
              <a:t>says that communication is a process where a </a:t>
            </a:r>
            <a:r>
              <a:rPr lang="en-GB" b="1" u="sng" dirty="0">
                <a:ln w="0"/>
                <a:solidFill>
                  <a:schemeClr val="accent1">
                    <a:lumMod val="75000"/>
                  </a:schemeClr>
                </a:solidFill>
                <a:latin typeface="Aptos Slab SemiBold" panose="020B0004020202020204" pitchFamily="34" charset="0"/>
                <a:ea typeface="+mj-ea"/>
                <a:cs typeface="Arabic Typesetting" panose="020F0502020204030204" pitchFamily="66" charset="-78"/>
              </a:rPr>
              <a:t>sender</a:t>
            </a:r>
            <a:r>
              <a:rPr lang="en-GB" dirty="0">
                <a:ln w="0"/>
                <a:solidFill>
                  <a:schemeClr val="accent1"/>
                </a:solidFill>
                <a:latin typeface="Aptos Slab SemiBold" panose="020B0004020202020204" pitchFamily="34" charset="0"/>
                <a:ea typeface="+mj-ea"/>
                <a:cs typeface="Arabic Typesetting" panose="020F0502020204030204" pitchFamily="66" charset="-78"/>
              </a:rPr>
              <a:t> creates a </a:t>
            </a:r>
            <a:r>
              <a:rPr lang="en-GB" u="sng" dirty="0">
                <a:ln w="0"/>
                <a:solidFill>
                  <a:schemeClr val="accent1"/>
                </a:solidFill>
                <a:latin typeface="Aptos Slab SemiBold" panose="020B0004020202020204" pitchFamily="34" charset="0"/>
                <a:ea typeface="+mj-ea"/>
                <a:cs typeface="Arabic Typesetting" panose="020F0502020204030204" pitchFamily="66" charset="-78"/>
              </a:rPr>
              <a:t>message</a:t>
            </a:r>
            <a:r>
              <a:rPr lang="en-GB" dirty="0">
                <a:ln w="0"/>
                <a:solidFill>
                  <a:schemeClr val="accent1"/>
                </a:solidFill>
                <a:latin typeface="Aptos Slab SemiBold" panose="020B0004020202020204" pitchFamily="34" charset="0"/>
                <a:ea typeface="+mj-ea"/>
                <a:cs typeface="Arabic Typesetting" panose="020F0502020204030204" pitchFamily="66" charset="-78"/>
              </a:rPr>
              <a:t>, sends it through a </a:t>
            </a:r>
            <a:r>
              <a:rPr lang="en-GB" u="sng" dirty="0">
                <a:ln w="0"/>
                <a:solidFill>
                  <a:schemeClr val="accent1">
                    <a:lumMod val="75000"/>
                  </a:schemeClr>
                </a:solidFill>
                <a:latin typeface="Aptos Slab SemiBold" panose="020B0004020202020204" pitchFamily="34" charset="0"/>
                <a:ea typeface="+mj-ea"/>
                <a:cs typeface="Arabic Typesetting" panose="020F0502020204030204" pitchFamily="66" charset="-78"/>
              </a:rPr>
              <a:t>channel</a:t>
            </a:r>
            <a:r>
              <a:rPr lang="en-GB" dirty="0">
                <a:ln w="0"/>
                <a:solidFill>
                  <a:schemeClr val="accent1"/>
                </a:solidFill>
                <a:latin typeface="Aptos Slab SemiBold" panose="020B0004020202020204" pitchFamily="34" charset="0"/>
                <a:ea typeface="+mj-ea"/>
                <a:cs typeface="Arabic Typesetting" panose="020F0502020204030204" pitchFamily="66" charset="-78"/>
              </a:rPr>
              <a:t>, and the </a:t>
            </a:r>
            <a:r>
              <a:rPr lang="en-GB" u="sng" dirty="0">
                <a:ln w="0"/>
                <a:solidFill>
                  <a:schemeClr val="accent1">
                    <a:lumMod val="75000"/>
                  </a:schemeClr>
                </a:solidFill>
                <a:latin typeface="Aptos Slab SemiBold" panose="020B0004020202020204" pitchFamily="34" charset="0"/>
                <a:ea typeface="+mj-ea"/>
                <a:cs typeface="Arabic Typesetting" panose="020F0502020204030204" pitchFamily="66" charset="-78"/>
              </a:rPr>
              <a:t>receiver</a:t>
            </a:r>
            <a:r>
              <a:rPr lang="en-GB" dirty="0">
                <a:ln w="0"/>
                <a:solidFill>
                  <a:schemeClr val="accent1"/>
                </a:solidFill>
                <a:latin typeface="Aptos Slab SemiBold" panose="020B0004020202020204" pitchFamily="34" charset="0"/>
                <a:ea typeface="+mj-ea"/>
                <a:cs typeface="Arabic Typesetting" panose="020F0502020204030204" pitchFamily="66" charset="-78"/>
              </a:rPr>
              <a:t> gets the message. Sometimes </a:t>
            </a:r>
            <a:r>
              <a:rPr lang="en-GB" u="sng" dirty="0">
                <a:ln w="0"/>
                <a:solidFill>
                  <a:schemeClr val="accent1">
                    <a:lumMod val="75000"/>
                  </a:schemeClr>
                </a:solidFill>
                <a:latin typeface="Aptos Slab SemiBold" panose="020B0004020202020204" pitchFamily="34" charset="0"/>
                <a:ea typeface="+mj-ea"/>
                <a:cs typeface="Arabic Typesetting" panose="020F0502020204030204" pitchFamily="66" charset="-78"/>
              </a:rPr>
              <a:t>noise</a:t>
            </a:r>
            <a:r>
              <a:rPr lang="en-GB" dirty="0">
                <a:ln w="0"/>
                <a:solidFill>
                  <a:schemeClr val="accent1">
                    <a:lumMod val="75000"/>
                  </a:schemeClr>
                </a:solidFill>
                <a:latin typeface="Aptos Slab SemiBold" panose="020B0004020202020204" pitchFamily="34" charset="0"/>
                <a:ea typeface="+mj-ea"/>
                <a:cs typeface="Arabic Typesetting" panose="020F0502020204030204" pitchFamily="66" charset="-78"/>
              </a:rPr>
              <a:t> </a:t>
            </a:r>
            <a:r>
              <a:rPr lang="en-GB" dirty="0">
                <a:ln w="0"/>
                <a:solidFill>
                  <a:schemeClr val="accent1"/>
                </a:solidFill>
                <a:latin typeface="Aptos Slab SemiBold" panose="020B0004020202020204" pitchFamily="34" charset="0"/>
                <a:ea typeface="+mj-ea"/>
                <a:cs typeface="Arabic Typesetting" panose="020F0502020204030204" pitchFamily="66" charset="-78"/>
              </a:rPr>
              <a:t>(like loud sounds, unclear words, or language problems) can make the message hard to understand (Shannon &amp; Weaver, 1949).</a:t>
            </a:r>
          </a:p>
        </p:txBody>
      </p:sp>
      <p:sp>
        <p:nvSpPr>
          <p:cNvPr id="26" name="TextBox 25">
            <a:extLst>
              <a:ext uri="{FF2B5EF4-FFF2-40B4-BE49-F238E27FC236}">
                <a16:creationId xmlns:a16="http://schemas.microsoft.com/office/drawing/2014/main" id="{A7C81132-C337-41F4-D7CC-A33103E61CEC}"/>
              </a:ext>
            </a:extLst>
          </p:cNvPr>
          <p:cNvSpPr txBox="1"/>
          <p:nvPr/>
        </p:nvSpPr>
        <p:spPr>
          <a:xfrm>
            <a:off x="4185158" y="1820985"/>
            <a:ext cx="3311312" cy="461665"/>
          </a:xfrm>
          <a:prstGeom prst="rect">
            <a:avLst/>
          </a:prstGeom>
          <a:noFill/>
        </p:spPr>
        <p:txBody>
          <a:bodyPr wrap="square" rtlCol="0">
            <a:spAutoFit/>
          </a:bodyPr>
          <a:lstStyle/>
          <a:p>
            <a:pPr algn="ct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In this case:</a:t>
            </a:r>
          </a:p>
        </p:txBody>
      </p:sp>
      <p:sp>
        <p:nvSpPr>
          <p:cNvPr id="27" name="Free-form: Shape 26">
            <a:extLst>
              <a:ext uri="{FF2B5EF4-FFF2-40B4-BE49-F238E27FC236}">
                <a16:creationId xmlns:a16="http://schemas.microsoft.com/office/drawing/2014/main" id="{7A2F029E-90CA-067A-F1BA-85F8723D2891}"/>
              </a:ext>
            </a:extLst>
          </p:cNvPr>
          <p:cNvSpPr/>
          <p:nvPr/>
        </p:nvSpPr>
        <p:spPr>
          <a:xfrm>
            <a:off x="1789724" y="3509108"/>
            <a:ext cx="1069878" cy="1047261"/>
          </a:xfrm>
          <a:custGeom>
            <a:avLst/>
            <a:gdLst>
              <a:gd name="csX0" fmla="*/ 0 w 1633415"/>
              <a:gd name="csY0" fmla="*/ 1258277 h 1258277"/>
              <a:gd name="csX1" fmla="*/ 23446 w 1633415"/>
              <a:gd name="csY1" fmla="*/ 1195754 h 1258277"/>
              <a:gd name="csX2" fmla="*/ 39077 w 1633415"/>
              <a:gd name="csY2" fmla="*/ 1141046 h 1258277"/>
              <a:gd name="csX3" fmla="*/ 62523 w 1633415"/>
              <a:gd name="csY3" fmla="*/ 1109785 h 1258277"/>
              <a:gd name="csX4" fmla="*/ 93785 w 1633415"/>
              <a:gd name="csY4" fmla="*/ 1062893 h 1258277"/>
              <a:gd name="csX5" fmla="*/ 125046 w 1633415"/>
              <a:gd name="csY5" fmla="*/ 1023816 h 1258277"/>
              <a:gd name="csX6" fmla="*/ 211015 w 1633415"/>
              <a:gd name="csY6" fmla="*/ 930031 h 1258277"/>
              <a:gd name="csX7" fmla="*/ 218831 w 1633415"/>
              <a:gd name="csY7" fmla="*/ 898770 h 1258277"/>
              <a:gd name="csX8" fmla="*/ 273539 w 1633415"/>
              <a:gd name="csY8" fmla="*/ 851877 h 1258277"/>
              <a:gd name="csX9" fmla="*/ 320431 w 1633415"/>
              <a:gd name="csY9" fmla="*/ 804985 h 1258277"/>
              <a:gd name="csX10" fmla="*/ 351692 w 1633415"/>
              <a:gd name="csY10" fmla="*/ 773723 h 1258277"/>
              <a:gd name="csX11" fmla="*/ 375139 w 1633415"/>
              <a:gd name="csY11" fmla="*/ 742462 h 1258277"/>
              <a:gd name="csX12" fmla="*/ 414215 w 1633415"/>
              <a:gd name="csY12" fmla="*/ 719016 h 1258277"/>
              <a:gd name="csX13" fmla="*/ 422031 w 1633415"/>
              <a:gd name="csY13" fmla="*/ 695570 h 1258277"/>
              <a:gd name="csX14" fmla="*/ 476739 w 1633415"/>
              <a:gd name="csY14" fmla="*/ 656493 h 1258277"/>
              <a:gd name="csX15" fmla="*/ 539262 w 1633415"/>
              <a:gd name="csY15" fmla="*/ 593970 h 1258277"/>
              <a:gd name="csX16" fmla="*/ 562708 w 1633415"/>
              <a:gd name="csY16" fmla="*/ 578339 h 1258277"/>
              <a:gd name="csX17" fmla="*/ 586154 w 1633415"/>
              <a:gd name="csY17" fmla="*/ 554893 h 1258277"/>
              <a:gd name="csX18" fmla="*/ 609600 w 1633415"/>
              <a:gd name="csY18" fmla="*/ 539262 h 1258277"/>
              <a:gd name="csX19" fmla="*/ 640862 w 1633415"/>
              <a:gd name="csY19" fmla="*/ 515816 h 1258277"/>
              <a:gd name="csX20" fmla="*/ 711200 w 1633415"/>
              <a:gd name="csY20" fmla="*/ 468923 h 1258277"/>
              <a:gd name="csX21" fmla="*/ 734646 w 1633415"/>
              <a:gd name="csY21" fmla="*/ 453293 h 1258277"/>
              <a:gd name="csX22" fmla="*/ 773723 w 1633415"/>
              <a:gd name="csY22" fmla="*/ 422031 h 1258277"/>
              <a:gd name="csX23" fmla="*/ 797169 w 1633415"/>
              <a:gd name="csY23" fmla="*/ 414216 h 1258277"/>
              <a:gd name="csX24" fmla="*/ 844062 w 1633415"/>
              <a:gd name="csY24" fmla="*/ 390770 h 1258277"/>
              <a:gd name="csX25" fmla="*/ 914400 w 1633415"/>
              <a:gd name="csY25" fmla="*/ 351693 h 1258277"/>
              <a:gd name="csX26" fmla="*/ 930031 w 1633415"/>
              <a:gd name="csY26" fmla="*/ 328246 h 1258277"/>
              <a:gd name="csX27" fmla="*/ 1016000 w 1633415"/>
              <a:gd name="csY27" fmla="*/ 265723 h 1258277"/>
              <a:gd name="csX28" fmla="*/ 1039446 w 1633415"/>
              <a:gd name="csY28" fmla="*/ 234462 h 1258277"/>
              <a:gd name="csX29" fmla="*/ 1094154 w 1633415"/>
              <a:gd name="csY29" fmla="*/ 218831 h 1258277"/>
              <a:gd name="csX30" fmla="*/ 1125415 w 1633415"/>
              <a:gd name="csY30" fmla="*/ 203200 h 1258277"/>
              <a:gd name="csX31" fmla="*/ 1148862 w 1633415"/>
              <a:gd name="csY31" fmla="*/ 195385 h 1258277"/>
              <a:gd name="csX32" fmla="*/ 1172308 w 1633415"/>
              <a:gd name="csY32" fmla="*/ 179754 h 1258277"/>
              <a:gd name="csX33" fmla="*/ 1203569 w 1633415"/>
              <a:gd name="csY33" fmla="*/ 164123 h 1258277"/>
              <a:gd name="csX34" fmla="*/ 1289539 w 1633415"/>
              <a:gd name="csY34" fmla="*/ 117231 h 1258277"/>
              <a:gd name="csX35" fmla="*/ 1352062 w 1633415"/>
              <a:gd name="csY35" fmla="*/ 93785 h 1258277"/>
              <a:gd name="csX36" fmla="*/ 1414585 w 1633415"/>
              <a:gd name="csY36" fmla="*/ 62523 h 1258277"/>
              <a:gd name="csX37" fmla="*/ 1453662 w 1633415"/>
              <a:gd name="csY37" fmla="*/ 46893 h 1258277"/>
              <a:gd name="csX38" fmla="*/ 1477108 w 1633415"/>
              <a:gd name="csY38" fmla="*/ 31262 h 1258277"/>
              <a:gd name="csX39" fmla="*/ 1547446 w 1633415"/>
              <a:gd name="csY39" fmla="*/ 7816 h 1258277"/>
              <a:gd name="csX40" fmla="*/ 1570892 w 1633415"/>
              <a:gd name="csY40" fmla="*/ 0 h 1258277"/>
              <a:gd name="csX41" fmla="*/ 1633415 w 1633415"/>
              <a:gd name="csY41" fmla="*/ 0 h 12582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Lst>
            <a:rect l="l" t="t" r="r" b="b"/>
            <a:pathLst>
              <a:path w="1633415" h="1258277">
                <a:moveTo>
                  <a:pt x="0" y="1258277"/>
                </a:moveTo>
                <a:cubicBezTo>
                  <a:pt x="19819" y="1159177"/>
                  <a:pt x="-6739" y="1266183"/>
                  <a:pt x="23446" y="1195754"/>
                </a:cubicBezTo>
                <a:cubicBezTo>
                  <a:pt x="29968" y="1180538"/>
                  <a:pt x="30391" y="1156247"/>
                  <a:pt x="39077" y="1141046"/>
                </a:cubicBezTo>
                <a:cubicBezTo>
                  <a:pt x="45539" y="1129737"/>
                  <a:pt x="55053" y="1120456"/>
                  <a:pt x="62523" y="1109785"/>
                </a:cubicBezTo>
                <a:cubicBezTo>
                  <a:pt x="73296" y="1094395"/>
                  <a:pt x="93785" y="1062893"/>
                  <a:pt x="93785" y="1062893"/>
                </a:cubicBezTo>
                <a:cubicBezTo>
                  <a:pt x="110631" y="1012351"/>
                  <a:pt x="87835" y="1064748"/>
                  <a:pt x="125046" y="1023816"/>
                </a:cubicBezTo>
                <a:cubicBezTo>
                  <a:pt x="221025" y="918239"/>
                  <a:pt x="141400" y="982243"/>
                  <a:pt x="211015" y="930031"/>
                </a:cubicBezTo>
                <a:cubicBezTo>
                  <a:pt x="213620" y="919611"/>
                  <a:pt x="213502" y="908096"/>
                  <a:pt x="218831" y="898770"/>
                </a:cubicBezTo>
                <a:cubicBezTo>
                  <a:pt x="228681" y="881533"/>
                  <a:pt x="260313" y="863781"/>
                  <a:pt x="273539" y="851877"/>
                </a:cubicBezTo>
                <a:cubicBezTo>
                  <a:pt x="289970" y="837090"/>
                  <a:pt x="304800" y="820616"/>
                  <a:pt x="320431" y="804985"/>
                </a:cubicBezTo>
                <a:cubicBezTo>
                  <a:pt x="330851" y="794564"/>
                  <a:pt x="342850" y="785512"/>
                  <a:pt x="351692" y="773723"/>
                </a:cubicBezTo>
                <a:cubicBezTo>
                  <a:pt x="359508" y="763303"/>
                  <a:pt x="365336" y="751039"/>
                  <a:pt x="375139" y="742462"/>
                </a:cubicBezTo>
                <a:cubicBezTo>
                  <a:pt x="386571" y="732459"/>
                  <a:pt x="401190" y="726831"/>
                  <a:pt x="414215" y="719016"/>
                </a:cubicBezTo>
                <a:cubicBezTo>
                  <a:pt x="416820" y="711201"/>
                  <a:pt x="416757" y="701899"/>
                  <a:pt x="422031" y="695570"/>
                </a:cubicBezTo>
                <a:cubicBezTo>
                  <a:pt x="440458" y="673457"/>
                  <a:pt x="457127" y="674322"/>
                  <a:pt x="476739" y="656493"/>
                </a:cubicBezTo>
                <a:cubicBezTo>
                  <a:pt x="498548" y="636667"/>
                  <a:pt x="514739" y="610319"/>
                  <a:pt x="539262" y="593970"/>
                </a:cubicBezTo>
                <a:cubicBezTo>
                  <a:pt x="547077" y="588760"/>
                  <a:pt x="555492" y="584352"/>
                  <a:pt x="562708" y="578339"/>
                </a:cubicBezTo>
                <a:cubicBezTo>
                  <a:pt x="571199" y="571263"/>
                  <a:pt x="577663" y="561969"/>
                  <a:pt x="586154" y="554893"/>
                </a:cubicBezTo>
                <a:cubicBezTo>
                  <a:pt x="593370" y="548880"/>
                  <a:pt x="601957" y="544722"/>
                  <a:pt x="609600" y="539262"/>
                </a:cubicBezTo>
                <a:cubicBezTo>
                  <a:pt x="620199" y="531691"/>
                  <a:pt x="630152" y="523230"/>
                  <a:pt x="640862" y="515816"/>
                </a:cubicBezTo>
                <a:cubicBezTo>
                  <a:pt x="664030" y="499776"/>
                  <a:pt x="687754" y="484554"/>
                  <a:pt x="711200" y="468923"/>
                </a:cubicBezTo>
                <a:cubicBezTo>
                  <a:pt x="719015" y="463713"/>
                  <a:pt x="727312" y="459161"/>
                  <a:pt x="734646" y="453293"/>
                </a:cubicBezTo>
                <a:cubicBezTo>
                  <a:pt x="747672" y="442872"/>
                  <a:pt x="759577" y="430872"/>
                  <a:pt x="773723" y="422031"/>
                </a:cubicBezTo>
                <a:cubicBezTo>
                  <a:pt x="780709" y="417665"/>
                  <a:pt x="789641" y="417562"/>
                  <a:pt x="797169" y="414216"/>
                </a:cubicBezTo>
                <a:cubicBezTo>
                  <a:pt x="813139" y="407119"/>
                  <a:pt x="828967" y="399576"/>
                  <a:pt x="844062" y="390770"/>
                </a:cubicBezTo>
                <a:cubicBezTo>
                  <a:pt x="915726" y="348966"/>
                  <a:pt x="865275" y="368067"/>
                  <a:pt x="914400" y="351693"/>
                </a:cubicBezTo>
                <a:cubicBezTo>
                  <a:pt x="919610" y="343877"/>
                  <a:pt x="923389" y="334888"/>
                  <a:pt x="930031" y="328246"/>
                </a:cubicBezTo>
                <a:cubicBezTo>
                  <a:pt x="976091" y="282186"/>
                  <a:pt x="943362" y="362573"/>
                  <a:pt x="1016000" y="265723"/>
                </a:cubicBezTo>
                <a:cubicBezTo>
                  <a:pt x="1023815" y="255303"/>
                  <a:pt x="1029440" y="242801"/>
                  <a:pt x="1039446" y="234462"/>
                </a:cubicBezTo>
                <a:cubicBezTo>
                  <a:pt x="1044254" y="230456"/>
                  <a:pt x="1092488" y="219247"/>
                  <a:pt x="1094154" y="218831"/>
                </a:cubicBezTo>
                <a:cubicBezTo>
                  <a:pt x="1104574" y="213621"/>
                  <a:pt x="1114707" y="207789"/>
                  <a:pt x="1125415" y="203200"/>
                </a:cubicBezTo>
                <a:cubicBezTo>
                  <a:pt x="1132987" y="199955"/>
                  <a:pt x="1141493" y="199069"/>
                  <a:pt x="1148862" y="195385"/>
                </a:cubicBezTo>
                <a:cubicBezTo>
                  <a:pt x="1157263" y="191184"/>
                  <a:pt x="1164153" y="184414"/>
                  <a:pt x="1172308" y="179754"/>
                </a:cubicBezTo>
                <a:cubicBezTo>
                  <a:pt x="1182423" y="173974"/>
                  <a:pt x="1193506" y="169993"/>
                  <a:pt x="1203569" y="164123"/>
                </a:cubicBezTo>
                <a:cubicBezTo>
                  <a:pt x="1284660" y="116819"/>
                  <a:pt x="1238894" y="134111"/>
                  <a:pt x="1289539" y="117231"/>
                </a:cubicBezTo>
                <a:cubicBezTo>
                  <a:pt x="1346387" y="79332"/>
                  <a:pt x="1272168" y="124514"/>
                  <a:pt x="1352062" y="93785"/>
                </a:cubicBezTo>
                <a:cubicBezTo>
                  <a:pt x="1373810" y="85420"/>
                  <a:pt x="1392950" y="71176"/>
                  <a:pt x="1414585" y="62523"/>
                </a:cubicBezTo>
                <a:cubicBezTo>
                  <a:pt x="1427611" y="57313"/>
                  <a:pt x="1441114" y="53167"/>
                  <a:pt x="1453662" y="46893"/>
                </a:cubicBezTo>
                <a:cubicBezTo>
                  <a:pt x="1462063" y="42692"/>
                  <a:pt x="1468438" y="34875"/>
                  <a:pt x="1477108" y="31262"/>
                </a:cubicBezTo>
                <a:cubicBezTo>
                  <a:pt x="1499921" y="21756"/>
                  <a:pt x="1524000" y="15631"/>
                  <a:pt x="1547446" y="7816"/>
                </a:cubicBezTo>
                <a:cubicBezTo>
                  <a:pt x="1555261" y="5211"/>
                  <a:pt x="1562654" y="0"/>
                  <a:pt x="1570892" y="0"/>
                </a:cubicBezTo>
                <a:lnTo>
                  <a:pt x="1633415" y="0"/>
                </a:lnTo>
              </a:path>
            </a:pathLst>
          </a:custGeom>
          <a:ln w="19050" cap="flat" cmpd="sng" algn="ctr">
            <a:solidFill>
              <a:schemeClr val="accent2"/>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29" name="TextBox 28">
            <a:extLst>
              <a:ext uri="{FF2B5EF4-FFF2-40B4-BE49-F238E27FC236}">
                <a16:creationId xmlns:a16="http://schemas.microsoft.com/office/drawing/2014/main" id="{4B3DA1A5-1AFC-0664-B298-2EF93F98577E}"/>
              </a:ext>
            </a:extLst>
          </p:cNvPr>
          <p:cNvSpPr txBox="1"/>
          <p:nvPr/>
        </p:nvSpPr>
        <p:spPr>
          <a:xfrm>
            <a:off x="7920532" y="2867792"/>
            <a:ext cx="1273628" cy="523220"/>
          </a:xfrm>
          <a:prstGeom prst="rect">
            <a:avLst/>
          </a:prstGeom>
          <a:noFill/>
        </p:spPr>
        <p:txBody>
          <a:bodyPr wrap="square" rtlCol="0">
            <a:spAutoFit/>
          </a:bodyPr>
          <a:lstStyle/>
          <a:p>
            <a:r>
              <a:rPr lang="en-GB" sz="28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a:t>
            </a:r>
          </a:p>
        </p:txBody>
      </p:sp>
    </p:spTree>
    <p:extLst>
      <p:ext uri="{BB962C8B-B14F-4D97-AF65-F5344CB8AC3E}">
        <p14:creationId xmlns:p14="http://schemas.microsoft.com/office/powerpoint/2010/main" val="143417369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fade">
                                      <p:cBhvr>
                                        <p:cTn id="14" dur="500"/>
                                        <p:tgtEl>
                                          <p:spTgt spid="25"/>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anim calcmode="lin" valueType="num">
                                      <p:cBhvr additive="base">
                                        <p:cTn id="19" dur="500" fill="hold"/>
                                        <p:tgtEl>
                                          <p:spTgt spid="26"/>
                                        </p:tgtEl>
                                        <p:attrNameLst>
                                          <p:attrName>ppt_x</p:attrName>
                                        </p:attrNameLst>
                                      </p:cBhvr>
                                      <p:tavLst>
                                        <p:tav tm="0">
                                          <p:val>
                                            <p:strVal val="#ppt_x"/>
                                          </p:val>
                                        </p:tav>
                                        <p:tav tm="100000">
                                          <p:val>
                                            <p:strVal val="#ppt_x"/>
                                          </p:val>
                                        </p:tav>
                                      </p:tavLst>
                                    </p:anim>
                                    <p:anim calcmode="lin" valueType="num">
                                      <p:cBhvr additive="base">
                                        <p:cTn id="20"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additive="base">
                                        <p:cTn id="29" dur="500" fill="hold"/>
                                        <p:tgtEl>
                                          <p:spTgt spid="5"/>
                                        </p:tgtEl>
                                        <p:attrNameLst>
                                          <p:attrName>ppt_x</p:attrName>
                                        </p:attrNameLst>
                                      </p:cBhvr>
                                      <p:tavLst>
                                        <p:tav tm="0">
                                          <p:val>
                                            <p:strVal val="#ppt_x"/>
                                          </p:val>
                                        </p:tav>
                                        <p:tav tm="100000">
                                          <p:val>
                                            <p:strVal val="#ppt_x"/>
                                          </p:val>
                                        </p:tav>
                                      </p:tavLst>
                                    </p:anim>
                                    <p:anim calcmode="lin" valueType="num">
                                      <p:cBhvr additive="base">
                                        <p:cTn id="30" dur="500" fill="hold"/>
                                        <p:tgtEl>
                                          <p:spTgt spid="5"/>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additive="base">
                                        <p:cTn id="33" dur="500" fill="hold"/>
                                        <p:tgtEl>
                                          <p:spTgt spid="6"/>
                                        </p:tgtEl>
                                        <p:attrNameLst>
                                          <p:attrName>ppt_x</p:attrName>
                                        </p:attrNameLst>
                                      </p:cBhvr>
                                      <p:tavLst>
                                        <p:tav tm="0">
                                          <p:val>
                                            <p:strVal val="#ppt_x"/>
                                          </p:val>
                                        </p:tav>
                                        <p:tav tm="100000">
                                          <p:val>
                                            <p:strVal val="#ppt_x"/>
                                          </p:val>
                                        </p:tav>
                                      </p:tavLst>
                                    </p:anim>
                                    <p:anim calcmode="lin" valueType="num">
                                      <p:cBhvr additive="base">
                                        <p:cTn id="3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27"/>
                                        </p:tgtEl>
                                        <p:attrNameLst>
                                          <p:attrName>style.visibility</p:attrName>
                                        </p:attrNameLst>
                                      </p:cBhvr>
                                      <p:to>
                                        <p:strVal val="visible"/>
                                      </p:to>
                                    </p:set>
                                    <p:animEffect transition="in" filter="barn(inVertical)">
                                      <p:cBhvr>
                                        <p:cTn id="39" dur="500"/>
                                        <p:tgtEl>
                                          <p:spTgt spid="27"/>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7"/>
                                        </p:tgtEl>
                                        <p:attrNameLst>
                                          <p:attrName>style.visibility</p:attrName>
                                        </p:attrNameLst>
                                      </p:cBhvr>
                                      <p:to>
                                        <p:strVal val="visible"/>
                                      </p:to>
                                    </p:set>
                                    <p:anim calcmode="lin" valueType="num">
                                      <p:cBhvr additive="base">
                                        <p:cTn id="44" dur="500" fill="hold"/>
                                        <p:tgtEl>
                                          <p:spTgt spid="7"/>
                                        </p:tgtEl>
                                        <p:attrNameLst>
                                          <p:attrName>ppt_x</p:attrName>
                                        </p:attrNameLst>
                                      </p:cBhvr>
                                      <p:tavLst>
                                        <p:tav tm="0">
                                          <p:val>
                                            <p:strVal val="#ppt_x"/>
                                          </p:val>
                                        </p:tav>
                                        <p:tav tm="100000">
                                          <p:val>
                                            <p:strVal val="#ppt_x"/>
                                          </p:val>
                                        </p:tav>
                                      </p:tavLst>
                                    </p:anim>
                                    <p:anim calcmode="lin" valueType="num">
                                      <p:cBhvr additive="base">
                                        <p:cTn id="45" dur="500" fill="hold"/>
                                        <p:tgtEl>
                                          <p:spTgt spid="7"/>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13"/>
                                        </p:tgtEl>
                                        <p:attrNameLst>
                                          <p:attrName>style.visibility</p:attrName>
                                        </p:attrNameLst>
                                      </p:cBhvr>
                                      <p:to>
                                        <p:strVal val="visible"/>
                                      </p:to>
                                    </p:set>
                                    <p:anim calcmode="lin" valueType="num">
                                      <p:cBhvr additive="base">
                                        <p:cTn id="48" dur="500" fill="hold"/>
                                        <p:tgtEl>
                                          <p:spTgt spid="13"/>
                                        </p:tgtEl>
                                        <p:attrNameLst>
                                          <p:attrName>ppt_x</p:attrName>
                                        </p:attrNameLst>
                                      </p:cBhvr>
                                      <p:tavLst>
                                        <p:tav tm="0">
                                          <p:val>
                                            <p:strVal val="#ppt_x"/>
                                          </p:val>
                                        </p:tav>
                                        <p:tav tm="100000">
                                          <p:val>
                                            <p:strVal val="#ppt_x"/>
                                          </p:val>
                                        </p:tav>
                                      </p:tavLst>
                                    </p:anim>
                                    <p:anim calcmode="lin" valueType="num">
                                      <p:cBhvr additive="base">
                                        <p:cTn id="4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28"/>
                                        </p:tgtEl>
                                        <p:attrNameLst>
                                          <p:attrName>style.visibility</p:attrName>
                                        </p:attrNameLst>
                                      </p:cBhvr>
                                      <p:to>
                                        <p:strVal val="visible"/>
                                      </p:to>
                                    </p:set>
                                    <p:animEffect transition="in" filter="barn(inVertical)">
                                      <p:cBhvr>
                                        <p:cTn id="54" dur="500"/>
                                        <p:tgtEl>
                                          <p:spTgt spid="28"/>
                                        </p:tgtEl>
                                      </p:cBhvr>
                                    </p:animEffect>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1"/>
                                        </p:tgtEl>
                                        <p:attrNameLst>
                                          <p:attrName>style.visibility</p:attrName>
                                        </p:attrNameLst>
                                      </p:cBhvr>
                                      <p:to>
                                        <p:strVal val="visible"/>
                                      </p:to>
                                    </p:set>
                                    <p:anim calcmode="lin" valueType="num">
                                      <p:cBhvr additive="base">
                                        <p:cTn id="59" dur="500" fill="hold"/>
                                        <p:tgtEl>
                                          <p:spTgt spid="11"/>
                                        </p:tgtEl>
                                        <p:attrNameLst>
                                          <p:attrName>ppt_x</p:attrName>
                                        </p:attrNameLst>
                                      </p:cBhvr>
                                      <p:tavLst>
                                        <p:tav tm="0">
                                          <p:val>
                                            <p:strVal val="#ppt_x"/>
                                          </p:val>
                                        </p:tav>
                                        <p:tav tm="100000">
                                          <p:val>
                                            <p:strVal val="#ppt_x"/>
                                          </p:val>
                                        </p:tav>
                                      </p:tavLst>
                                    </p:anim>
                                    <p:anim calcmode="lin" valueType="num">
                                      <p:cBhvr additive="base">
                                        <p:cTn id="60" dur="500" fill="hold"/>
                                        <p:tgtEl>
                                          <p:spTgt spid="11"/>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10"/>
                                        </p:tgtEl>
                                        <p:attrNameLst>
                                          <p:attrName>style.visibility</p:attrName>
                                        </p:attrNameLst>
                                      </p:cBhvr>
                                      <p:to>
                                        <p:strVal val="visible"/>
                                      </p:to>
                                    </p:set>
                                    <p:anim calcmode="lin" valueType="num">
                                      <p:cBhvr additive="base">
                                        <p:cTn id="63" dur="500" fill="hold"/>
                                        <p:tgtEl>
                                          <p:spTgt spid="10"/>
                                        </p:tgtEl>
                                        <p:attrNameLst>
                                          <p:attrName>ppt_x</p:attrName>
                                        </p:attrNameLst>
                                      </p:cBhvr>
                                      <p:tavLst>
                                        <p:tav tm="0">
                                          <p:val>
                                            <p:strVal val="#ppt_x"/>
                                          </p:val>
                                        </p:tav>
                                        <p:tav tm="100000">
                                          <p:val>
                                            <p:strVal val="#ppt_x"/>
                                          </p:val>
                                        </p:tav>
                                      </p:tavLst>
                                    </p:anim>
                                    <p:anim calcmode="lin" valueType="num">
                                      <p:cBhvr additive="base">
                                        <p:cTn id="6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19"/>
                                        </p:tgtEl>
                                        <p:attrNameLst>
                                          <p:attrName>style.visibility</p:attrName>
                                        </p:attrNameLst>
                                      </p:cBhvr>
                                      <p:to>
                                        <p:strVal val="visible"/>
                                      </p:to>
                                    </p:set>
                                    <p:anim calcmode="lin" valueType="num">
                                      <p:cBhvr additive="base">
                                        <p:cTn id="69" dur="500" fill="hold"/>
                                        <p:tgtEl>
                                          <p:spTgt spid="19"/>
                                        </p:tgtEl>
                                        <p:attrNameLst>
                                          <p:attrName>ppt_x</p:attrName>
                                        </p:attrNameLst>
                                      </p:cBhvr>
                                      <p:tavLst>
                                        <p:tav tm="0">
                                          <p:val>
                                            <p:strVal val="#ppt_x"/>
                                          </p:val>
                                        </p:tav>
                                        <p:tav tm="100000">
                                          <p:val>
                                            <p:strVal val="#ppt_x"/>
                                          </p:val>
                                        </p:tav>
                                      </p:tavLst>
                                    </p:anim>
                                    <p:anim calcmode="lin" valueType="num">
                                      <p:cBhvr additive="base">
                                        <p:cTn id="7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1" nodeType="clickEffect">
                                  <p:stCondLst>
                                    <p:cond delay="0"/>
                                  </p:stCondLst>
                                  <p:childTnLst>
                                    <p:set>
                                      <p:cBhvr>
                                        <p:cTn id="74" dur="1" fill="hold">
                                          <p:stCondLst>
                                            <p:cond delay="0"/>
                                          </p:stCondLst>
                                        </p:cTn>
                                        <p:tgtEl>
                                          <p:spTgt spid="14"/>
                                        </p:tgtEl>
                                        <p:attrNameLst>
                                          <p:attrName>style.visibility</p:attrName>
                                        </p:attrNameLst>
                                      </p:cBhvr>
                                      <p:to>
                                        <p:strVal val="visible"/>
                                      </p:to>
                                    </p:set>
                                    <p:anim calcmode="lin" valueType="num">
                                      <p:cBhvr additive="base">
                                        <p:cTn id="75" dur="500" fill="hold"/>
                                        <p:tgtEl>
                                          <p:spTgt spid="14"/>
                                        </p:tgtEl>
                                        <p:attrNameLst>
                                          <p:attrName>ppt_x</p:attrName>
                                        </p:attrNameLst>
                                      </p:cBhvr>
                                      <p:tavLst>
                                        <p:tav tm="0">
                                          <p:val>
                                            <p:strVal val="#ppt_x"/>
                                          </p:val>
                                        </p:tav>
                                        <p:tav tm="100000">
                                          <p:val>
                                            <p:strVal val="#ppt_x"/>
                                          </p:val>
                                        </p:tav>
                                      </p:tavLst>
                                    </p:anim>
                                    <p:anim calcmode="lin" valueType="num">
                                      <p:cBhvr additive="base">
                                        <p:cTn id="7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0" presetClass="path" presetSubtype="0" accel="50000" decel="50000" fill="hold" grpId="0" nodeType="clickEffect">
                                  <p:stCondLst>
                                    <p:cond delay="0"/>
                                  </p:stCondLst>
                                  <p:childTnLst>
                                    <p:animMotion origin="layout" path="M -0.01185 -0.01366 L -0.01185 -0.01366 C -0.01289 -0.0176 -0.01419 -0.0213 -0.01511 -0.02547 C -0.01576 -0.02778 -0.01602 -0.03033 -0.01654 -0.03264 C -0.01693 -0.03473 -0.01745 -0.03658 -0.01784 -0.03866 C -0.0181 -0.04005 -0.01823 -0.0419 -0.01849 -0.04329 C -0.01888 -0.04491 -0.01953 -0.0463 -0.01979 -0.04815 C -0.02044 -0.05116 -0.02044 -0.05463 -0.02123 -0.05764 C -0.02162 -0.05949 -0.02214 -0.06158 -0.02253 -0.06366 C -0.02357 -0.06898 -0.02526 -0.08033 -0.02526 -0.08033 C -0.02539 -0.08426 -0.02539 -0.0882 -0.02591 -0.09213 C -0.0263 -0.09584 -0.02722 -0.09931 -0.02787 -0.10278 C -0.02865 -0.10672 -0.0293 -0.11065 -0.02995 -0.11482 C -0.03047 -0.11898 -0.03073 -0.12361 -0.03125 -0.12778 C -0.03164 -0.13102 -0.03216 -0.13426 -0.03255 -0.1375 C -0.03307 -0.14098 -0.03334 -0.14468 -0.03399 -0.14815 C -0.03451 -0.15185 -0.03529 -0.15533 -0.03594 -0.1588 C -0.03633 -0.16598 -0.0375 -0.17315 -0.03724 -0.18033 C -0.03685 -0.19607 -0.03646 -0.21204 -0.03594 -0.22801 C -0.03581 -0.23102 -0.03568 -0.23426 -0.03529 -0.2375 C -0.03477 -0.2419 -0.03399 -0.24607 -0.0332 -0.25047 C -0.03307 -0.25371 -0.03294 -0.25695 -0.03255 -0.26019 C -0.03177 -0.26621 -0.02969 -0.27431 -0.02852 -0.28033 C -0.02617 -0.29283 -0.02826 -0.28797 -0.02318 -0.30301 C -0.02084 -0.30973 -0.02136 -0.30764 -0.01979 -0.31482 C -0.01953 -0.31598 -0.01888 -0.31945 -0.01914 -0.31852 C -0.02214 -0.30926 -0.02201 -0.30973 -0.02318 -0.30301 C -0.02461 -0.28079 -0.02396 -0.29676 -0.02253 -0.2588 C -0.02227 -0.25348 -0.02201 -0.23542 -0.02123 -0.22801 C -0.0207 -0.22269 -0.01979 -0.2176 -0.01914 -0.2125 C -0.01823 -0.20417 -0.01758 -0.1956 -0.01654 -0.1875 C -0.01498 -0.17616 -0.01263 -0.16528 -0.01107 -0.15417 C -0.00912 -0.14005 -0.00938 -0.13565 -0.00847 -0.12315 C -0.00651 -0.09584 -0.00912 -0.13704 -0.00703 -0.10417 C -0.00729 -0.07778 -0.00742 -0.05162 -0.00781 -0.02547 C -0.00781 -0.02176 -0.00807 -0.01829 -0.00847 -0.01482 C -0.00886 -0.00949 -0.0112 -0.01366 -0.01185 -0.01366 Z " pathEditMode="relative" ptsTypes="AAAAAAAAAAAAAAAAAAAAAAAAAAAAAAAAAAAAA">
                                      <p:cBhvr>
                                        <p:cTn id="80" dur="2000" fill="hold"/>
                                        <p:tgtEl>
                                          <p:spTgt spid="14"/>
                                        </p:tgtEl>
                                        <p:attrNameLst>
                                          <p:attrName>ppt_x</p:attrName>
                                          <p:attrName>ppt_y</p:attrName>
                                        </p:attrNameLst>
                                      </p:cBhvr>
                                    </p:animMotion>
                                  </p:childTnLst>
                                </p:cTn>
                              </p:par>
                              <p:par>
                                <p:cTn id="81" presetID="2" presetClass="entr" presetSubtype="4" fill="hold" grpId="0" nodeType="withEffect">
                                  <p:stCondLst>
                                    <p:cond delay="0"/>
                                  </p:stCondLst>
                                  <p:childTnLst>
                                    <p:set>
                                      <p:cBhvr>
                                        <p:cTn id="82" dur="1" fill="hold">
                                          <p:stCondLst>
                                            <p:cond delay="0"/>
                                          </p:stCondLst>
                                        </p:cTn>
                                        <p:tgtEl>
                                          <p:spTgt spid="24"/>
                                        </p:tgtEl>
                                        <p:attrNameLst>
                                          <p:attrName>style.visibility</p:attrName>
                                        </p:attrNameLst>
                                      </p:cBhvr>
                                      <p:to>
                                        <p:strVal val="visible"/>
                                      </p:to>
                                    </p:set>
                                    <p:anim calcmode="lin" valueType="num">
                                      <p:cBhvr additive="base">
                                        <p:cTn id="83" dur="500" fill="hold"/>
                                        <p:tgtEl>
                                          <p:spTgt spid="24"/>
                                        </p:tgtEl>
                                        <p:attrNameLst>
                                          <p:attrName>ppt_x</p:attrName>
                                        </p:attrNameLst>
                                      </p:cBhvr>
                                      <p:tavLst>
                                        <p:tav tm="0">
                                          <p:val>
                                            <p:strVal val="#ppt_x"/>
                                          </p:val>
                                        </p:tav>
                                        <p:tav tm="100000">
                                          <p:val>
                                            <p:strVal val="#ppt_x"/>
                                          </p:val>
                                        </p:tav>
                                      </p:tavLst>
                                    </p:anim>
                                    <p:anim calcmode="lin" valueType="num">
                                      <p:cBhvr additive="base">
                                        <p:cTn id="8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grpId="0" nodeType="clickEffect">
                                  <p:stCondLst>
                                    <p:cond delay="0"/>
                                  </p:stCondLst>
                                  <p:childTnLst>
                                    <p:set>
                                      <p:cBhvr>
                                        <p:cTn id="88" dur="1" fill="hold">
                                          <p:stCondLst>
                                            <p:cond delay="0"/>
                                          </p:stCondLst>
                                        </p:cTn>
                                        <p:tgtEl>
                                          <p:spTgt spid="29"/>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3" presetClass="entr" presetSubtype="16" fill="hold" grpId="0" nodeType="clickEffect">
                                  <p:stCondLst>
                                    <p:cond delay="0"/>
                                  </p:stCondLst>
                                  <p:childTnLst>
                                    <p:set>
                                      <p:cBhvr>
                                        <p:cTn id="92" dur="1" fill="hold">
                                          <p:stCondLst>
                                            <p:cond delay="0"/>
                                          </p:stCondLst>
                                        </p:cTn>
                                        <p:tgtEl>
                                          <p:spTgt spid="30"/>
                                        </p:tgtEl>
                                        <p:attrNameLst>
                                          <p:attrName>style.visibility</p:attrName>
                                        </p:attrNameLst>
                                      </p:cBhvr>
                                      <p:to>
                                        <p:strVal val="visible"/>
                                      </p:to>
                                    </p:set>
                                    <p:animEffect transition="in" filter="plus(in)">
                                      <p:cBhvr>
                                        <p:cTn id="93" dur="2000"/>
                                        <p:tgtEl>
                                          <p:spTgt spid="30"/>
                                        </p:tgtEl>
                                      </p:cBhvr>
                                    </p:animEffect>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nodeType="clickEffect">
                                  <p:stCondLst>
                                    <p:cond delay="0"/>
                                  </p:stCondLst>
                                  <p:childTnLst>
                                    <p:set>
                                      <p:cBhvr>
                                        <p:cTn id="97" dur="1" fill="hold">
                                          <p:stCondLst>
                                            <p:cond delay="0"/>
                                          </p:stCondLst>
                                        </p:cTn>
                                        <p:tgtEl>
                                          <p:spTgt spid="21"/>
                                        </p:tgtEl>
                                        <p:attrNameLst>
                                          <p:attrName>style.visibility</p:attrName>
                                        </p:attrNameLst>
                                      </p:cBhvr>
                                      <p:to>
                                        <p:strVal val="visible"/>
                                      </p:to>
                                    </p:set>
                                    <p:animEffect transition="in" filter="fade">
                                      <p:cBhvr>
                                        <p:cTn id="98" dur="1000"/>
                                        <p:tgtEl>
                                          <p:spTgt spid="21"/>
                                        </p:tgtEl>
                                      </p:cBhvr>
                                    </p:animEffect>
                                    <p:anim calcmode="lin" valueType="num">
                                      <p:cBhvr>
                                        <p:cTn id="99" dur="1000" fill="hold"/>
                                        <p:tgtEl>
                                          <p:spTgt spid="21"/>
                                        </p:tgtEl>
                                        <p:attrNameLst>
                                          <p:attrName>ppt_x</p:attrName>
                                        </p:attrNameLst>
                                      </p:cBhvr>
                                      <p:tavLst>
                                        <p:tav tm="0">
                                          <p:val>
                                            <p:strVal val="#ppt_x"/>
                                          </p:val>
                                        </p:tav>
                                        <p:tav tm="100000">
                                          <p:val>
                                            <p:strVal val="#ppt_x"/>
                                          </p:val>
                                        </p:tav>
                                      </p:tavLst>
                                    </p:anim>
                                    <p:anim calcmode="lin" valueType="num">
                                      <p:cBhvr>
                                        <p:cTn id="100" dur="1000" fill="hold"/>
                                        <p:tgtEl>
                                          <p:spTgt spid="21"/>
                                        </p:tgtEl>
                                        <p:attrNameLst>
                                          <p:attrName>ppt_y</p:attrName>
                                        </p:attrNameLst>
                                      </p:cBhvr>
                                      <p:tavLst>
                                        <p:tav tm="0">
                                          <p:val>
                                            <p:strVal val="#ppt_y+.1"/>
                                          </p:val>
                                        </p:tav>
                                        <p:tav tm="100000">
                                          <p:val>
                                            <p:strVal val="#ppt_y"/>
                                          </p:val>
                                        </p:tav>
                                      </p:tavLst>
                                    </p:anim>
                                  </p:childTnLst>
                                </p:cTn>
                              </p:par>
                              <p:par>
                                <p:cTn id="101" presetID="42" presetClass="entr" presetSubtype="0" fill="hold" grpId="0" nodeType="withEffect">
                                  <p:stCondLst>
                                    <p:cond delay="0"/>
                                  </p:stCondLst>
                                  <p:childTnLst>
                                    <p:set>
                                      <p:cBhvr>
                                        <p:cTn id="102" dur="1" fill="hold">
                                          <p:stCondLst>
                                            <p:cond delay="0"/>
                                          </p:stCondLst>
                                        </p:cTn>
                                        <p:tgtEl>
                                          <p:spTgt spid="23"/>
                                        </p:tgtEl>
                                        <p:attrNameLst>
                                          <p:attrName>style.visibility</p:attrName>
                                        </p:attrNameLst>
                                      </p:cBhvr>
                                      <p:to>
                                        <p:strVal val="visible"/>
                                      </p:to>
                                    </p:set>
                                    <p:animEffect transition="in" filter="fade">
                                      <p:cBhvr>
                                        <p:cTn id="103" dur="1000"/>
                                        <p:tgtEl>
                                          <p:spTgt spid="23"/>
                                        </p:tgtEl>
                                      </p:cBhvr>
                                    </p:animEffect>
                                    <p:anim calcmode="lin" valueType="num">
                                      <p:cBhvr>
                                        <p:cTn id="104" dur="1000" fill="hold"/>
                                        <p:tgtEl>
                                          <p:spTgt spid="23"/>
                                        </p:tgtEl>
                                        <p:attrNameLst>
                                          <p:attrName>ppt_x</p:attrName>
                                        </p:attrNameLst>
                                      </p:cBhvr>
                                      <p:tavLst>
                                        <p:tav tm="0">
                                          <p:val>
                                            <p:strVal val="#ppt_x"/>
                                          </p:val>
                                        </p:tav>
                                        <p:tav tm="100000">
                                          <p:val>
                                            <p:strVal val="#ppt_x"/>
                                          </p:val>
                                        </p:tav>
                                      </p:tavLst>
                                    </p:anim>
                                    <p:anim calcmode="lin" valueType="num">
                                      <p:cBhvr>
                                        <p:cTn id="105" dur="1000" fill="hold"/>
                                        <p:tgtEl>
                                          <p:spTgt spid="23"/>
                                        </p:tgtEl>
                                        <p:attrNameLst>
                                          <p:attrName>ppt_y</p:attrName>
                                        </p:attrNameLst>
                                      </p:cBhvr>
                                      <p:tavLst>
                                        <p:tav tm="0">
                                          <p:val>
                                            <p:strVal val="#ppt_y+.1"/>
                                          </p:val>
                                        </p:tav>
                                        <p:tav tm="100000">
                                          <p:val>
                                            <p:strVal val="#ppt_y"/>
                                          </p:val>
                                        </p:tav>
                                      </p:tavLst>
                                    </p:anim>
                                  </p:childTnLst>
                                </p:cTn>
                              </p:par>
                              <p:par>
                                <p:cTn id="106" presetID="42" presetClass="entr" presetSubtype="0" fill="hold" grpId="0" nodeType="withEffect">
                                  <p:stCondLst>
                                    <p:cond delay="0"/>
                                  </p:stCondLst>
                                  <p:childTnLst>
                                    <p:set>
                                      <p:cBhvr>
                                        <p:cTn id="107" dur="1" fill="hold">
                                          <p:stCondLst>
                                            <p:cond delay="0"/>
                                          </p:stCondLst>
                                        </p:cTn>
                                        <p:tgtEl>
                                          <p:spTgt spid="22"/>
                                        </p:tgtEl>
                                        <p:attrNameLst>
                                          <p:attrName>style.visibility</p:attrName>
                                        </p:attrNameLst>
                                      </p:cBhvr>
                                      <p:to>
                                        <p:strVal val="visible"/>
                                      </p:to>
                                    </p:set>
                                    <p:animEffect transition="in" filter="fade">
                                      <p:cBhvr>
                                        <p:cTn id="108" dur="1000"/>
                                        <p:tgtEl>
                                          <p:spTgt spid="22"/>
                                        </p:tgtEl>
                                      </p:cBhvr>
                                    </p:animEffect>
                                    <p:anim calcmode="lin" valueType="num">
                                      <p:cBhvr>
                                        <p:cTn id="109" dur="1000" fill="hold"/>
                                        <p:tgtEl>
                                          <p:spTgt spid="22"/>
                                        </p:tgtEl>
                                        <p:attrNameLst>
                                          <p:attrName>ppt_x</p:attrName>
                                        </p:attrNameLst>
                                      </p:cBhvr>
                                      <p:tavLst>
                                        <p:tav tm="0">
                                          <p:val>
                                            <p:strVal val="#ppt_x"/>
                                          </p:val>
                                        </p:tav>
                                        <p:tav tm="100000">
                                          <p:val>
                                            <p:strVal val="#ppt_x"/>
                                          </p:val>
                                        </p:tav>
                                      </p:tavLst>
                                    </p:anim>
                                    <p:anim calcmode="lin" valueType="num">
                                      <p:cBhvr>
                                        <p:cTn id="110"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28" grpId="0" animBg="1"/>
      <p:bldP spid="2" grpId="0"/>
      <p:bldP spid="6" grpId="0"/>
      <p:bldP spid="7" grpId="0" animBg="1"/>
      <p:bldP spid="8" grpId="0"/>
      <p:bldP spid="10" grpId="0" animBg="1"/>
      <p:bldP spid="11" grpId="0"/>
      <p:bldP spid="13" grpId="0"/>
      <p:bldP spid="14" grpId="0" animBg="1"/>
      <p:bldP spid="14" grpId="1" animBg="1"/>
      <p:bldP spid="19" grpId="0" animBg="1"/>
      <p:bldP spid="22" grpId="0"/>
      <p:bldP spid="23" grpId="0"/>
      <p:bldP spid="24" grpId="0"/>
      <p:bldP spid="25" grpId="0"/>
      <p:bldP spid="26" grpId="0"/>
      <p:bldP spid="27" grpId="0" animBg="1"/>
      <p:bldP spid="2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B3316-D74D-80CF-46CB-0A6E33C70C2E}"/>
              </a:ext>
            </a:extLst>
          </p:cNvPr>
          <p:cNvSpPr>
            <a:spLocks noGrp="1"/>
          </p:cNvSpPr>
          <p:nvPr>
            <p:ph type="ctrTitle"/>
          </p:nvPr>
        </p:nvSpPr>
        <p:spPr>
          <a:xfrm>
            <a:off x="1923235" y="-223181"/>
            <a:ext cx="8057663" cy="867508"/>
          </a:xfrm>
        </p:spPr>
        <p:txBody>
          <a:bodyPr>
            <a:normAutofit/>
          </a:bodyPr>
          <a:lstStyle/>
          <a:p>
            <a:pPr marL="571500" indent="-571500">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Berlo’s Model of Communication</a:t>
            </a:r>
            <a:endParaRPr lang="en-GB" sz="3200" dirty="0"/>
          </a:p>
        </p:txBody>
      </p:sp>
      <p:sp>
        <p:nvSpPr>
          <p:cNvPr id="4" name="Free-form: Shape 3">
            <a:extLst>
              <a:ext uri="{FF2B5EF4-FFF2-40B4-BE49-F238E27FC236}">
                <a16:creationId xmlns:a16="http://schemas.microsoft.com/office/drawing/2014/main" id="{ABF0A927-2D0B-1A91-65AA-53E9309DD4C0}"/>
              </a:ext>
            </a:extLst>
          </p:cNvPr>
          <p:cNvSpPr/>
          <p:nvPr/>
        </p:nvSpPr>
        <p:spPr>
          <a:xfrm>
            <a:off x="8735764" y="2228850"/>
            <a:ext cx="3298393" cy="3878046"/>
          </a:xfrm>
          <a:custGeom>
            <a:avLst/>
            <a:gdLst>
              <a:gd name="csX0" fmla="*/ 179636 w 3298393"/>
              <a:gd name="csY0" fmla="*/ 1445079 h 3878046"/>
              <a:gd name="csX1" fmla="*/ 187800 w 3298393"/>
              <a:gd name="csY1" fmla="*/ 1510393 h 3878046"/>
              <a:gd name="csX2" fmla="*/ 195965 w 3298393"/>
              <a:gd name="csY2" fmla="*/ 1551214 h 3878046"/>
              <a:gd name="csX3" fmla="*/ 187800 w 3298393"/>
              <a:gd name="csY3" fmla="*/ 1722664 h 3878046"/>
              <a:gd name="csX4" fmla="*/ 122486 w 3298393"/>
              <a:gd name="csY4" fmla="*/ 1853293 h 3878046"/>
              <a:gd name="csX5" fmla="*/ 106157 w 3298393"/>
              <a:gd name="csY5" fmla="*/ 1877786 h 3878046"/>
              <a:gd name="csX6" fmla="*/ 97993 w 3298393"/>
              <a:gd name="csY6" fmla="*/ 1902279 h 3878046"/>
              <a:gd name="csX7" fmla="*/ 106157 w 3298393"/>
              <a:gd name="csY7" fmla="*/ 1951264 h 3878046"/>
              <a:gd name="csX8" fmla="*/ 130650 w 3298393"/>
              <a:gd name="csY8" fmla="*/ 1983921 h 3878046"/>
              <a:gd name="csX9" fmla="*/ 187800 w 3298393"/>
              <a:gd name="csY9" fmla="*/ 2008414 h 3878046"/>
              <a:gd name="csX10" fmla="*/ 391907 w 3298393"/>
              <a:gd name="csY10" fmla="*/ 1992086 h 3878046"/>
              <a:gd name="csX11" fmla="*/ 457222 w 3298393"/>
              <a:gd name="csY11" fmla="*/ 1975757 h 3878046"/>
              <a:gd name="csX12" fmla="*/ 481715 w 3298393"/>
              <a:gd name="csY12" fmla="*/ 1959429 h 3878046"/>
              <a:gd name="csX13" fmla="*/ 547029 w 3298393"/>
              <a:gd name="csY13" fmla="*/ 1943100 h 3878046"/>
              <a:gd name="csX14" fmla="*/ 604179 w 3298393"/>
              <a:gd name="csY14" fmla="*/ 1918607 h 3878046"/>
              <a:gd name="csX15" fmla="*/ 636836 w 3298393"/>
              <a:gd name="csY15" fmla="*/ 1894114 h 3878046"/>
              <a:gd name="csX16" fmla="*/ 710315 w 3298393"/>
              <a:gd name="csY16" fmla="*/ 1877786 h 3878046"/>
              <a:gd name="csX17" fmla="*/ 751136 w 3298393"/>
              <a:gd name="csY17" fmla="*/ 1926771 h 3878046"/>
              <a:gd name="csX18" fmla="*/ 171472 w 3298393"/>
              <a:gd name="csY18" fmla="*/ 2620736 h 3878046"/>
              <a:gd name="csX19" fmla="*/ 40843 w 3298393"/>
              <a:gd name="csY19" fmla="*/ 2800350 h 3878046"/>
              <a:gd name="csX20" fmla="*/ 8186 w 3298393"/>
              <a:gd name="csY20" fmla="*/ 2881993 h 3878046"/>
              <a:gd name="csX21" fmla="*/ 57172 w 3298393"/>
              <a:gd name="csY21" fmla="*/ 3126921 h 3878046"/>
              <a:gd name="csX22" fmla="*/ 146979 w 3298393"/>
              <a:gd name="csY22" fmla="*/ 3175907 h 3878046"/>
              <a:gd name="csX23" fmla="*/ 228622 w 3298393"/>
              <a:gd name="csY23" fmla="*/ 3151414 h 3878046"/>
              <a:gd name="csX24" fmla="*/ 253115 w 3298393"/>
              <a:gd name="csY24" fmla="*/ 3118757 h 3878046"/>
              <a:gd name="csX25" fmla="*/ 285772 w 3298393"/>
              <a:gd name="csY25" fmla="*/ 3086100 h 3878046"/>
              <a:gd name="csX26" fmla="*/ 457222 w 3298393"/>
              <a:gd name="csY26" fmla="*/ 2971800 h 3878046"/>
              <a:gd name="csX27" fmla="*/ 579686 w 3298393"/>
              <a:gd name="csY27" fmla="*/ 2939143 h 3878046"/>
              <a:gd name="csX28" fmla="*/ 628672 w 3298393"/>
              <a:gd name="csY28" fmla="*/ 3069771 h 3878046"/>
              <a:gd name="csX29" fmla="*/ 661329 w 3298393"/>
              <a:gd name="csY29" fmla="*/ 3126921 h 3878046"/>
              <a:gd name="csX30" fmla="*/ 685822 w 3298393"/>
              <a:gd name="csY30" fmla="*/ 3184071 h 3878046"/>
              <a:gd name="csX31" fmla="*/ 596015 w 3298393"/>
              <a:gd name="csY31" fmla="*/ 3469821 h 3878046"/>
              <a:gd name="csX32" fmla="*/ 530700 w 3298393"/>
              <a:gd name="csY32" fmla="*/ 3567793 h 3878046"/>
              <a:gd name="csX33" fmla="*/ 449057 w 3298393"/>
              <a:gd name="csY33" fmla="*/ 3731079 h 3878046"/>
              <a:gd name="csX34" fmla="*/ 432729 w 3298393"/>
              <a:gd name="csY34" fmla="*/ 3820886 h 3878046"/>
              <a:gd name="csX35" fmla="*/ 498043 w 3298393"/>
              <a:gd name="csY35" fmla="*/ 3878036 h 3878046"/>
              <a:gd name="csX36" fmla="*/ 1159350 w 3298393"/>
              <a:gd name="csY36" fmla="*/ 3804557 h 3878046"/>
              <a:gd name="csX37" fmla="*/ 1592057 w 3298393"/>
              <a:gd name="csY37" fmla="*/ 3518807 h 3878046"/>
              <a:gd name="csX38" fmla="*/ 1632879 w 3298393"/>
              <a:gd name="csY38" fmla="*/ 3331029 h 3878046"/>
              <a:gd name="csX39" fmla="*/ 1608386 w 3298393"/>
              <a:gd name="csY39" fmla="*/ 3314700 h 3878046"/>
              <a:gd name="csX40" fmla="*/ 1885972 w 3298393"/>
              <a:gd name="csY40" fmla="*/ 3265714 h 3878046"/>
              <a:gd name="csX41" fmla="*/ 2016600 w 3298393"/>
              <a:gd name="csY41" fmla="*/ 3233057 h 3878046"/>
              <a:gd name="csX42" fmla="*/ 2098243 w 3298393"/>
              <a:gd name="csY42" fmla="*/ 3208564 h 3878046"/>
              <a:gd name="csX43" fmla="*/ 2139065 w 3298393"/>
              <a:gd name="csY43" fmla="*/ 3184071 h 3878046"/>
              <a:gd name="csX44" fmla="*/ 2383993 w 3298393"/>
              <a:gd name="csY44" fmla="*/ 3102429 h 3878046"/>
              <a:gd name="csX45" fmla="*/ 2596265 w 3298393"/>
              <a:gd name="csY45" fmla="*/ 3086100 h 3878046"/>
              <a:gd name="csX46" fmla="*/ 2759550 w 3298393"/>
              <a:gd name="csY46" fmla="*/ 3118757 h 3878046"/>
              <a:gd name="csX47" fmla="*/ 2865686 w 3298393"/>
              <a:gd name="csY47" fmla="*/ 3151414 h 3878046"/>
              <a:gd name="csX48" fmla="*/ 2963657 w 3298393"/>
              <a:gd name="csY48" fmla="*/ 3175907 h 3878046"/>
              <a:gd name="csX49" fmla="*/ 3102450 w 3298393"/>
              <a:gd name="csY49" fmla="*/ 3151414 h 3878046"/>
              <a:gd name="csX50" fmla="*/ 3159600 w 3298393"/>
              <a:gd name="csY50" fmla="*/ 3110593 h 3878046"/>
              <a:gd name="csX51" fmla="*/ 3241243 w 3298393"/>
              <a:gd name="csY51" fmla="*/ 2947307 h 3878046"/>
              <a:gd name="csX52" fmla="*/ 3257572 w 3298393"/>
              <a:gd name="csY52" fmla="*/ 2669721 h 3878046"/>
              <a:gd name="csX53" fmla="*/ 3208586 w 3298393"/>
              <a:gd name="csY53" fmla="*/ 2539093 h 3878046"/>
              <a:gd name="csX54" fmla="*/ 3151436 w 3298393"/>
              <a:gd name="csY54" fmla="*/ 2416629 h 3878046"/>
              <a:gd name="csX55" fmla="*/ 3110615 w 3298393"/>
              <a:gd name="csY55" fmla="*/ 2318657 h 3878046"/>
              <a:gd name="csX56" fmla="*/ 3094286 w 3298393"/>
              <a:gd name="csY56" fmla="*/ 2204357 h 3878046"/>
              <a:gd name="csX57" fmla="*/ 3102450 w 3298393"/>
              <a:gd name="csY57" fmla="*/ 2065564 h 3878046"/>
              <a:gd name="csX58" fmla="*/ 3135107 w 3298393"/>
              <a:gd name="csY58" fmla="*/ 1861457 h 3878046"/>
              <a:gd name="csX59" fmla="*/ 3192257 w 3298393"/>
              <a:gd name="csY59" fmla="*/ 1706336 h 3878046"/>
              <a:gd name="csX60" fmla="*/ 3233079 w 3298393"/>
              <a:gd name="csY60" fmla="*/ 1616529 h 3878046"/>
              <a:gd name="csX61" fmla="*/ 3257572 w 3298393"/>
              <a:gd name="csY61" fmla="*/ 1518557 h 3878046"/>
              <a:gd name="csX62" fmla="*/ 3298393 w 3298393"/>
              <a:gd name="csY62" fmla="*/ 1249136 h 3878046"/>
              <a:gd name="csX63" fmla="*/ 3273900 w 3298393"/>
              <a:gd name="csY63" fmla="*/ 1126671 h 3878046"/>
              <a:gd name="csX64" fmla="*/ 3233079 w 3298393"/>
              <a:gd name="csY64" fmla="*/ 996043 h 3878046"/>
              <a:gd name="csX65" fmla="*/ 3110615 w 3298393"/>
              <a:gd name="csY65" fmla="*/ 742950 h 3878046"/>
              <a:gd name="csX66" fmla="*/ 2914672 w 3298393"/>
              <a:gd name="csY66" fmla="*/ 522514 h 3878046"/>
              <a:gd name="csX67" fmla="*/ 2718729 w 3298393"/>
              <a:gd name="csY67" fmla="*/ 424543 h 3878046"/>
              <a:gd name="csX68" fmla="*/ 2579936 w 3298393"/>
              <a:gd name="csY68" fmla="*/ 375557 h 3878046"/>
              <a:gd name="csX69" fmla="*/ 2294186 w 3298393"/>
              <a:gd name="csY69" fmla="*/ 342900 h 3878046"/>
              <a:gd name="csX70" fmla="*/ 1918629 w 3298393"/>
              <a:gd name="csY70" fmla="*/ 302079 h 3878046"/>
              <a:gd name="csX71" fmla="*/ 1714522 w 3298393"/>
              <a:gd name="csY71" fmla="*/ 269421 h 3878046"/>
              <a:gd name="csX72" fmla="*/ 1534907 w 3298393"/>
              <a:gd name="csY72" fmla="*/ 195943 h 3878046"/>
              <a:gd name="csX73" fmla="*/ 1485922 w 3298393"/>
              <a:gd name="csY73" fmla="*/ 163286 h 3878046"/>
              <a:gd name="csX74" fmla="*/ 1436936 w 3298393"/>
              <a:gd name="csY74" fmla="*/ 97971 h 3878046"/>
              <a:gd name="csX75" fmla="*/ 1387950 w 3298393"/>
              <a:gd name="csY75" fmla="*/ 24493 h 3878046"/>
              <a:gd name="csX76" fmla="*/ 1322636 w 3298393"/>
              <a:gd name="csY76" fmla="*/ 0 h 3878046"/>
              <a:gd name="csX77" fmla="*/ 1110365 w 3298393"/>
              <a:gd name="csY77" fmla="*/ 16329 h 3878046"/>
              <a:gd name="csX78" fmla="*/ 955243 w 3298393"/>
              <a:gd name="csY78" fmla="*/ 57150 h 3878046"/>
              <a:gd name="csX79" fmla="*/ 840943 w 3298393"/>
              <a:gd name="csY79" fmla="*/ 138793 h 3878046"/>
              <a:gd name="csX80" fmla="*/ 808286 w 3298393"/>
              <a:gd name="csY80" fmla="*/ 187779 h 3878046"/>
              <a:gd name="csX81" fmla="*/ 775629 w 3298393"/>
              <a:gd name="csY81" fmla="*/ 342900 h 3878046"/>
              <a:gd name="csX82" fmla="*/ 800122 w 3298393"/>
              <a:gd name="csY82" fmla="*/ 563336 h 3878046"/>
              <a:gd name="csX83" fmla="*/ 800122 w 3298393"/>
              <a:gd name="csY83" fmla="*/ 742950 h 3878046"/>
              <a:gd name="csX84" fmla="*/ 791957 w 3298393"/>
              <a:gd name="csY84" fmla="*/ 783771 h 3878046"/>
              <a:gd name="csX85" fmla="*/ 742972 w 3298393"/>
              <a:gd name="csY85" fmla="*/ 881743 h 3878046"/>
              <a:gd name="csX86" fmla="*/ 726643 w 3298393"/>
              <a:gd name="csY86" fmla="*/ 922564 h 3878046"/>
              <a:gd name="csX87" fmla="*/ 718479 w 3298393"/>
              <a:gd name="csY87" fmla="*/ 947057 h 3878046"/>
              <a:gd name="csX88" fmla="*/ 693986 w 3298393"/>
              <a:gd name="csY88" fmla="*/ 963386 h 3878046"/>
              <a:gd name="csX89" fmla="*/ 685822 w 3298393"/>
              <a:gd name="csY89" fmla="*/ 987879 h 3878046"/>
              <a:gd name="csX90" fmla="*/ 693986 w 3298393"/>
              <a:gd name="csY90" fmla="*/ 1134836 h 3878046"/>
              <a:gd name="csX91" fmla="*/ 710315 w 3298393"/>
              <a:gd name="csY91" fmla="*/ 1191986 h 3878046"/>
              <a:gd name="csX92" fmla="*/ 734807 w 3298393"/>
              <a:gd name="csY92" fmla="*/ 1281793 h 3878046"/>
              <a:gd name="csX93" fmla="*/ 718479 w 3298393"/>
              <a:gd name="csY93" fmla="*/ 1347107 h 3878046"/>
              <a:gd name="csX94" fmla="*/ 677657 w 3298393"/>
              <a:gd name="csY94" fmla="*/ 1387929 h 3878046"/>
              <a:gd name="csX95" fmla="*/ 514372 w 3298393"/>
              <a:gd name="csY95" fmla="*/ 1510393 h 3878046"/>
              <a:gd name="csX96" fmla="*/ 457222 w 3298393"/>
              <a:gd name="csY96" fmla="*/ 1608364 h 3878046"/>
              <a:gd name="csX97" fmla="*/ 432729 w 3298393"/>
              <a:gd name="csY97" fmla="*/ 1738993 h 3878046"/>
              <a:gd name="csX98" fmla="*/ 440893 w 3298393"/>
              <a:gd name="csY98" fmla="*/ 1779814 h 3878046"/>
              <a:gd name="csX99" fmla="*/ 889929 w 3298393"/>
              <a:gd name="csY99" fmla="*/ 1804307 h 3878046"/>
              <a:gd name="csX100" fmla="*/ 987900 w 3298393"/>
              <a:gd name="csY100" fmla="*/ 1812471 h 3878046"/>
              <a:gd name="csX101" fmla="*/ 1036886 w 3298393"/>
              <a:gd name="csY101" fmla="*/ 1828800 h 3878046"/>
              <a:gd name="csX102" fmla="*/ 1045050 w 3298393"/>
              <a:gd name="csY102" fmla="*/ 2049236 h 3878046"/>
              <a:gd name="csX103" fmla="*/ 971572 w 3298393"/>
              <a:gd name="csY103" fmla="*/ 2196193 h 3878046"/>
              <a:gd name="csX104" fmla="*/ 963407 w 3298393"/>
              <a:gd name="csY104" fmla="*/ 2220686 h 3878046"/>
              <a:gd name="csX105" fmla="*/ 889929 w 3298393"/>
              <a:gd name="csY105" fmla="*/ 2277836 h 3878046"/>
              <a:gd name="csX106" fmla="*/ 849107 w 3298393"/>
              <a:gd name="csY106" fmla="*/ 2310493 h 3878046"/>
              <a:gd name="csX107" fmla="*/ 824615 w 3298393"/>
              <a:gd name="csY107" fmla="*/ 2334986 h 3878046"/>
              <a:gd name="csX108" fmla="*/ 808286 w 3298393"/>
              <a:gd name="csY108" fmla="*/ 2359479 h 3878046"/>
              <a:gd name="csX109" fmla="*/ 816450 w 3298393"/>
              <a:gd name="csY109" fmla="*/ 2465614 h 3878046"/>
              <a:gd name="csX110" fmla="*/ 865436 w 3298393"/>
              <a:gd name="csY110" fmla="*/ 2563586 h 3878046"/>
              <a:gd name="csX111" fmla="*/ 971572 w 3298393"/>
              <a:gd name="csY111" fmla="*/ 2677886 h 3878046"/>
              <a:gd name="csX112" fmla="*/ 1216500 w 3298393"/>
              <a:gd name="csY112" fmla="*/ 2775857 h 3878046"/>
              <a:gd name="csX113" fmla="*/ 1314472 w 3298393"/>
              <a:gd name="csY113" fmla="*/ 2759529 h 3878046"/>
              <a:gd name="csX114" fmla="*/ 1363457 w 3298393"/>
              <a:gd name="csY114" fmla="*/ 2735036 h 3878046"/>
              <a:gd name="csX115" fmla="*/ 1592057 w 3298393"/>
              <a:gd name="csY115" fmla="*/ 2669721 h 3878046"/>
              <a:gd name="csX116" fmla="*/ 1722686 w 3298393"/>
              <a:gd name="csY116" fmla="*/ 2653393 h 3878046"/>
              <a:gd name="csX117" fmla="*/ 2049257 w 3298393"/>
              <a:gd name="csY117" fmla="*/ 2637064 h 3878046"/>
              <a:gd name="csX118" fmla="*/ 2139065 w 3298393"/>
              <a:gd name="csY118" fmla="*/ 2604407 h 3878046"/>
              <a:gd name="csX119" fmla="*/ 2163557 w 3298393"/>
              <a:gd name="csY119" fmla="*/ 2563586 h 3878046"/>
              <a:gd name="csX120" fmla="*/ 2188050 w 3298393"/>
              <a:gd name="csY120" fmla="*/ 2506436 h 3878046"/>
              <a:gd name="csX121" fmla="*/ 2294186 w 3298393"/>
              <a:gd name="csY121" fmla="*/ 2449286 h 3878046"/>
              <a:gd name="csX122" fmla="*/ 2767715 w 3298393"/>
              <a:gd name="csY122" fmla="*/ 2465614 h 3878046"/>
              <a:gd name="csX123" fmla="*/ 2979986 w 3298393"/>
              <a:gd name="csY123" fmla="*/ 2473779 h 3878046"/>
              <a:gd name="csX124" fmla="*/ 3020807 w 3298393"/>
              <a:gd name="csY124" fmla="*/ 2383971 h 3878046"/>
              <a:gd name="csX125" fmla="*/ 3037136 w 3298393"/>
              <a:gd name="csY125" fmla="*/ 2253343 h 3878046"/>
              <a:gd name="csX126" fmla="*/ 3012643 w 3298393"/>
              <a:gd name="csY126" fmla="*/ 2106386 h 3878046"/>
              <a:gd name="csX127" fmla="*/ 2906507 w 3298393"/>
              <a:gd name="csY127" fmla="*/ 2000250 h 3878046"/>
              <a:gd name="csX128" fmla="*/ 2718729 w 3298393"/>
              <a:gd name="csY128" fmla="*/ 1934936 h 3878046"/>
              <a:gd name="csX129" fmla="*/ 2620757 w 3298393"/>
              <a:gd name="csY129" fmla="*/ 1926771 h 3878046"/>
              <a:gd name="csX130" fmla="*/ 2555443 w 3298393"/>
              <a:gd name="csY130" fmla="*/ 1853293 h 3878046"/>
              <a:gd name="csX131" fmla="*/ 2481965 w 3298393"/>
              <a:gd name="csY131" fmla="*/ 1738993 h 3878046"/>
              <a:gd name="csX132" fmla="*/ 2465636 w 3298393"/>
              <a:gd name="csY132" fmla="*/ 1690007 h 3878046"/>
              <a:gd name="csX133" fmla="*/ 2530950 w 3298393"/>
              <a:gd name="csY133" fmla="*/ 1534886 h 3878046"/>
              <a:gd name="csX134" fmla="*/ 2547279 w 3298393"/>
              <a:gd name="csY134" fmla="*/ 1502229 h 3878046"/>
              <a:gd name="csX135" fmla="*/ 2645250 w 3298393"/>
              <a:gd name="csY135" fmla="*/ 1420586 h 3878046"/>
              <a:gd name="csX136" fmla="*/ 2710565 w 3298393"/>
              <a:gd name="csY136" fmla="*/ 1387929 h 3878046"/>
              <a:gd name="csX137" fmla="*/ 2702400 w 3298393"/>
              <a:gd name="csY137" fmla="*/ 1338943 h 3878046"/>
              <a:gd name="csX138" fmla="*/ 2677907 w 3298393"/>
              <a:gd name="csY138" fmla="*/ 1330779 h 3878046"/>
              <a:gd name="csX139" fmla="*/ 2661579 w 3298393"/>
              <a:gd name="csY139" fmla="*/ 1306286 h 38780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Lst>
            <a:rect l="l" t="t" r="r" b="b"/>
            <a:pathLst>
              <a:path w="3298393" h="3878046">
                <a:moveTo>
                  <a:pt x="179636" y="1445079"/>
                </a:moveTo>
                <a:cubicBezTo>
                  <a:pt x="182357" y="1466850"/>
                  <a:pt x="184464" y="1488707"/>
                  <a:pt x="187800" y="1510393"/>
                </a:cubicBezTo>
                <a:cubicBezTo>
                  <a:pt x="189910" y="1524108"/>
                  <a:pt x="195965" y="1537337"/>
                  <a:pt x="195965" y="1551214"/>
                </a:cubicBezTo>
                <a:cubicBezTo>
                  <a:pt x="195965" y="1608429"/>
                  <a:pt x="198035" y="1666372"/>
                  <a:pt x="187800" y="1722664"/>
                </a:cubicBezTo>
                <a:cubicBezTo>
                  <a:pt x="174634" y="1795078"/>
                  <a:pt x="155557" y="1806994"/>
                  <a:pt x="122486" y="1853293"/>
                </a:cubicBezTo>
                <a:cubicBezTo>
                  <a:pt x="116783" y="1861278"/>
                  <a:pt x="111600" y="1869622"/>
                  <a:pt x="106157" y="1877786"/>
                </a:cubicBezTo>
                <a:cubicBezTo>
                  <a:pt x="103436" y="1885950"/>
                  <a:pt x="97993" y="1893673"/>
                  <a:pt x="97993" y="1902279"/>
                </a:cubicBezTo>
                <a:cubicBezTo>
                  <a:pt x="97993" y="1918833"/>
                  <a:pt x="100009" y="1935894"/>
                  <a:pt x="106157" y="1951264"/>
                </a:cubicBezTo>
                <a:cubicBezTo>
                  <a:pt x="111211" y="1963898"/>
                  <a:pt x="120319" y="1975066"/>
                  <a:pt x="130650" y="1983921"/>
                </a:cubicBezTo>
                <a:cubicBezTo>
                  <a:pt x="143492" y="1994928"/>
                  <a:pt x="171215" y="2002886"/>
                  <a:pt x="187800" y="2008414"/>
                </a:cubicBezTo>
                <a:cubicBezTo>
                  <a:pt x="255836" y="2002971"/>
                  <a:pt x="324150" y="2000299"/>
                  <a:pt x="391907" y="1992086"/>
                </a:cubicBezTo>
                <a:cubicBezTo>
                  <a:pt x="414186" y="1989386"/>
                  <a:pt x="457222" y="1975757"/>
                  <a:pt x="457222" y="1975757"/>
                </a:cubicBezTo>
                <a:cubicBezTo>
                  <a:pt x="465386" y="1970314"/>
                  <a:pt x="472939" y="1963817"/>
                  <a:pt x="481715" y="1959429"/>
                </a:cubicBezTo>
                <a:cubicBezTo>
                  <a:pt x="498456" y="1951058"/>
                  <a:pt x="531494" y="1946207"/>
                  <a:pt x="547029" y="1943100"/>
                </a:cubicBezTo>
                <a:cubicBezTo>
                  <a:pt x="636180" y="1883665"/>
                  <a:pt x="498741" y="1971326"/>
                  <a:pt x="604179" y="1918607"/>
                </a:cubicBezTo>
                <a:cubicBezTo>
                  <a:pt x="616350" y="1912522"/>
                  <a:pt x="624665" y="1900199"/>
                  <a:pt x="636836" y="1894114"/>
                </a:cubicBezTo>
                <a:cubicBezTo>
                  <a:pt x="644523" y="1890271"/>
                  <a:pt x="706021" y="1878645"/>
                  <a:pt x="710315" y="1877786"/>
                </a:cubicBezTo>
                <a:cubicBezTo>
                  <a:pt x="736956" y="1882226"/>
                  <a:pt x="792751" y="1874752"/>
                  <a:pt x="751136" y="1926771"/>
                </a:cubicBezTo>
                <a:cubicBezTo>
                  <a:pt x="562851" y="2162128"/>
                  <a:pt x="348750" y="2376980"/>
                  <a:pt x="171472" y="2620736"/>
                </a:cubicBezTo>
                <a:cubicBezTo>
                  <a:pt x="127929" y="2680607"/>
                  <a:pt x="80079" y="2737572"/>
                  <a:pt x="40843" y="2800350"/>
                </a:cubicBezTo>
                <a:cubicBezTo>
                  <a:pt x="25308" y="2825205"/>
                  <a:pt x="19072" y="2854779"/>
                  <a:pt x="8186" y="2881993"/>
                </a:cubicBezTo>
                <a:cubicBezTo>
                  <a:pt x="224" y="2985507"/>
                  <a:pt x="-19183" y="3029356"/>
                  <a:pt x="57172" y="3126921"/>
                </a:cubicBezTo>
                <a:cubicBezTo>
                  <a:pt x="78188" y="3153774"/>
                  <a:pt x="117043" y="3159578"/>
                  <a:pt x="146979" y="3175907"/>
                </a:cubicBezTo>
                <a:cubicBezTo>
                  <a:pt x="174193" y="3167743"/>
                  <a:pt x="203606" y="3164884"/>
                  <a:pt x="228622" y="3151414"/>
                </a:cubicBezTo>
                <a:cubicBezTo>
                  <a:pt x="240603" y="3144963"/>
                  <a:pt x="244155" y="3128997"/>
                  <a:pt x="253115" y="3118757"/>
                </a:cubicBezTo>
                <a:cubicBezTo>
                  <a:pt x="263252" y="3107171"/>
                  <a:pt x="273279" y="3095095"/>
                  <a:pt x="285772" y="3086100"/>
                </a:cubicBezTo>
                <a:cubicBezTo>
                  <a:pt x="341513" y="3045967"/>
                  <a:pt x="395788" y="3002517"/>
                  <a:pt x="457222" y="2971800"/>
                </a:cubicBezTo>
                <a:cubicBezTo>
                  <a:pt x="495010" y="2952906"/>
                  <a:pt x="538865" y="2950029"/>
                  <a:pt x="579686" y="2939143"/>
                </a:cubicBezTo>
                <a:cubicBezTo>
                  <a:pt x="662039" y="2988555"/>
                  <a:pt x="594457" y="2932915"/>
                  <a:pt x="628672" y="3069771"/>
                </a:cubicBezTo>
                <a:cubicBezTo>
                  <a:pt x="633994" y="3091057"/>
                  <a:pt x="650823" y="3107659"/>
                  <a:pt x="661329" y="3126921"/>
                </a:cubicBezTo>
                <a:cubicBezTo>
                  <a:pt x="678621" y="3158623"/>
                  <a:pt x="675848" y="3154151"/>
                  <a:pt x="685822" y="3184071"/>
                </a:cubicBezTo>
                <a:cubicBezTo>
                  <a:pt x="655886" y="3279321"/>
                  <a:pt x="633435" y="3377255"/>
                  <a:pt x="596015" y="3469821"/>
                </a:cubicBezTo>
                <a:cubicBezTo>
                  <a:pt x="581305" y="3506209"/>
                  <a:pt x="549942" y="3533584"/>
                  <a:pt x="530700" y="3567793"/>
                </a:cubicBezTo>
                <a:cubicBezTo>
                  <a:pt x="500866" y="3620831"/>
                  <a:pt x="476271" y="3676650"/>
                  <a:pt x="449057" y="3731079"/>
                </a:cubicBezTo>
                <a:cubicBezTo>
                  <a:pt x="443614" y="3761015"/>
                  <a:pt x="423107" y="3792021"/>
                  <a:pt x="432729" y="3820886"/>
                </a:cubicBezTo>
                <a:cubicBezTo>
                  <a:pt x="441877" y="3848331"/>
                  <a:pt x="469121" y="3878686"/>
                  <a:pt x="498043" y="3878036"/>
                </a:cubicBezTo>
                <a:cubicBezTo>
                  <a:pt x="719779" y="3873053"/>
                  <a:pt x="938914" y="3829050"/>
                  <a:pt x="1159350" y="3804557"/>
                </a:cubicBezTo>
                <a:cubicBezTo>
                  <a:pt x="1303586" y="3709307"/>
                  <a:pt x="1459450" y="3629675"/>
                  <a:pt x="1592057" y="3518807"/>
                </a:cubicBezTo>
                <a:cubicBezTo>
                  <a:pt x="1667211" y="3455974"/>
                  <a:pt x="1676307" y="3396170"/>
                  <a:pt x="1632879" y="3331029"/>
                </a:cubicBezTo>
                <a:cubicBezTo>
                  <a:pt x="1627436" y="3322865"/>
                  <a:pt x="1616550" y="3320143"/>
                  <a:pt x="1608386" y="3314700"/>
                </a:cubicBezTo>
                <a:cubicBezTo>
                  <a:pt x="1700915" y="3298371"/>
                  <a:pt x="1794819" y="3288502"/>
                  <a:pt x="1885972" y="3265714"/>
                </a:cubicBezTo>
                <a:cubicBezTo>
                  <a:pt x="1929515" y="3254828"/>
                  <a:pt x="1973444" y="3245387"/>
                  <a:pt x="2016600" y="3233057"/>
                </a:cubicBezTo>
                <a:cubicBezTo>
                  <a:pt x="2141924" y="3197251"/>
                  <a:pt x="1975239" y="3233167"/>
                  <a:pt x="2098243" y="3208564"/>
                </a:cubicBezTo>
                <a:cubicBezTo>
                  <a:pt x="2111850" y="3200400"/>
                  <a:pt x="2124872" y="3191168"/>
                  <a:pt x="2139065" y="3184071"/>
                </a:cubicBezTo>
                <a:cubicBezTo>
                  <a:pt x="2223360" y="3141924"/>
                  <a:pt x="2285179" y="3117800"/>
                  <a:pt x="2383993" y="3102429"/>
                </a:cubicBezTo>
                <a:cubicBezTo>
                  <a:pt x="2454116" y="3091521"/>
                  <a:pt x="2525508" y="3091543"/>
                  <a:pt x="2596265" y="3086100"/>
                </a:cubicBezTo>
                <a:cubicBezTo>
                  <a:pt x="2650693" y="3096986"/>
                  <a:pt x="2705606" y="3105680"/>
                  <a:pt x="2759550" y="3118757"/>
                </a:cubicBezTo>
                <a:cubicBezTo>
                  <a:pt x="2795524" y="3127478"/>
                  <a:pt x="2830041" y="3141434"/>
                  <a:pt x="2865686" y="3151414"/>
                </a:cubicBezTo>
                <a:cubicBezTo>
                  <a:pt x="2898101" y="3160490"/>
                  <a:pt x="2931000" y="3167743"/>
                  <a:pt x="2963657" y="3175907"/>
                </a:cubicBezTo>
                <a:cubicBezTo>
                  <a:pt x="3009921" y="3167743"/>
                  <a:pt x="3057882" y="3166270"/>
                  <a:pt x="3102450" y="3151414"/>
                </a:cubicBezTo>
                <a:cubicBezTo>
                  <a:pt x="3124659" y="3144011"/>
                  <a:pt x="3143046" y="3127147"/>
                  <a:pt x="3159600" y="3110593"/>
                </a:cubicBezTo>
                <a:cubicBezTo>
                  <a:pt x="3206741" y="3063452"/>
                  <a:pt x="3217459" y="3009146"/>
                  <a:pt x="3241243" y="2947307"/>
                </a:cubicBezTo>
                <a:cubicBezTo>
                  <a:pt x="3257828" y="2856093"/>
                  <a:pt x="3279297" y="2762829"/>
                  <a:pt x="3257572" y="2669721"/>
                </a:cubicBezTo>
                <a:cubicBezTo>
                  <a:pt x="3247005" y="2624434"/>
                  <a:pt x="3226570" y="2581978"/>
                  <a:pt x="3208586" y="2539093"/>
                </a:cubicBezTo>
                <a:cubicBezTo>
                  <a:pt x="3191165" y="2497550"/>
                  <a:pt x="3169731" y="2457794"/>
                  <a:pt x="3151436" y="2416629"/>
                </a:cubicBezTo>
                <a:cubicBezTo>
                  <a:pt x="3137067" y="2384300"/>
                  <a:pt x="3124222" y="2351314"/>
                  <a:pt x="3110615" y="2318657"/>
                </a:cubicBezTo>
                <a:cubicBezTo>
                  <a:pt x="3105172" y="2280557"/>
                  <a:pt x="3095527" y="2242824"/>
                  <a:pt x="3094286" y="2204357"/>
                </a:cubicBezTo>
                <a:cubicBezTo>
                  <a:pt x="3092792" y="2158037"/>
                  <a:pt x="3098254" y="2111718"/>
                  <a:pt x="3102450" y="2065564"/>
                </a:cubicBezTo>
                <a:cubicBezTo>
                  <a:pt x="3108510" y="1998902"/>
                  <a:pt x="3116911" y="1926963"/>
                  <a:pt x="3135107" y="1861457"/>
                </a:cubicBezTo>
                <a:cubicBezTo>
                  <a:pt x="3147978" y="1815120"/>
                  <a:pt x="3173729" y="1749568"/>
                  <a:pt x="3192257" y="1706336"/>
                </a:cubicBezTo>
                <a:cubicBezTo>
                  <a:pt x="3205210" y="1676112"/>
                  <a:pt x="3222276" y="1647587"/>
                  <a:pt x="3233079" y="1616529"/>
                </a:cubicBezTo>
                <a:cubicBezTo>
                  <a:pt x="3244138" y="1584735"/>
                  <a:pt x="3250519" y="1551472"/>
                  <a:pt x="3257572" y="1518557"/>
                </a:cubicBezTo>
                <a:cubicBezTo>
                  <a:pt x="3284898" y="1391037"/>
                  <a:pt x="3282937" y="1380515"/>
                  <a:pt x="3298393" y="1249136"/>
                </a:cubicBezTo>
                <a:cubicBezTo>
                  <a:pt x="3290229" y="1208314"/>
                  <a:pt x="3284302" y="1166980"/>
                  <a:pt x="3273900" y="1126671"/>
                </a:cubicBezTo>
                <a:cubicBezTo>
                  <a:pt x="3262501" y="1082499"/>
                  <a:pt x="3249455" y="1038622"/>
                  <a:pt x="3233079" y="996043"/>
                </a:cubicBezTo>
                <a:cubicBezTo>
                  <a:pt x="3199640" y="909101"/>
                  <a:pt x="3165627" y="819356"/>
                  <a:pt x="3110615" y="742950"/>
                </a:cubicBezTo>
                <a:cubicBezTo>
                  <a:pt x="3064453" y="678836"/>
                  <a:pt x="2988842" y="569135"/>
                  <a:pt x="2914672" y="522514"/>
                </a:cubicBezTo>
                <a:cubicBezTo>
                  <a:pt x="2852848" y="483653"/>
                  <a:pt x="2785593" y="453898"/>
                  <a:pt x="2718729" y="424543"/>
                </a:cubicBezTo>
                <a:cubicBezTo>
                  <a:pt x="2673806" y="404821"/>
                  <a:pt x="2628115" y="384822"/>
                  <a:pt x="2579936" y="375557"/>
                </a:cubicBezTo>
                <a:cubicBezTo>
                  <a:pt x="2485791" y="357452"/>
                  <a:pt x="2389696" y="351205"/>
                  <a:pt x="2294186" y="342900"/>
                </a:cubicBezTo>
                <a:cubicBezTo>
                  <a:pt x="2108643" y="326765"/>
                  <a:pt x="2103282" y="329008"/>
                  <a:pt x="1918629" y="302079"/>
                </a:cubicBezTo>
                <a:cubicBezTo>
                  <a:pt x="1850449" y="292136"/>
                  <a:pt x="1781945" y="283615"/>
                  <a:pt x="1714522" y="269421"/>
                </a:cubicBezTo>
                <a:cubicBezTo>
                  <a:pt x="1630723" y="251779"/>
                  <a:pt x="1603565" y="237137"/>
                  <a:pt x="1534907" y="195943"/>
                </a:cubicBezTo>
                <a:cubicBezTo>
                  <a:pt x="1518079" y="185846"/>
                  <a:pt x="1499798" y="177163"/>
                  <a:pt x="1485922" y="163286"/>
                </a:cubicBezTo>
                <a:cubicBezTo>
                  <a:pt x="1466679" y="144042"/>
                  <a:pt x="1449107" y="122312"/>
                  <a:pt x="1436936" y="97971"/>
                </a:cubicBezTo>
                <a:cubicBezTo>
                  <a:pt x="1420421" y="64941"/>
                  <a:pt x="1417040" y="45272"/>
                  <a:pt x="1387950" y="24493"/>
                </a:cubicBezTo>
                <a:cubicBezTo>
                  <a:pt x="1364960" y="8071"/>
                  <a:pt x="1348935" y="6575"/>
                  <a:pt x="1322636" y="0"/>
                </a:cubicBezTo>
                <a:cubicBezTo>
                  <a:pt x="1308420" y="836"/>
                  <a:pt x="1150579" y="7712"/>
                  <a:pt x="1110365" y="16329"/>
                </a:cubicBezTo>
                <a:cubicBezTo>
                  <a:pt x="1058084" y="27532"/>
                  <a:pt x="955243" y="57150"/>
                  <a:pt x="955243" y="57150"/>
                </a:cubicBezTo>
                <a:cubicBezTo>
                  <a:pt x="904088" y="87843"/>
                  <a:pt x="874849" y="96410"/>
                  <a:pt x="840943" y="138793"/>
                </a:cubicBezTo>
                <a:cubicBezTo>
                  <a:pt x="828684" y="154117"/>
                  <a:pt x="819172" y="171450"/>
                  <a:pt x="808286" y="187779"/>
                </a:cubicBezTo>
                <a:cubicBezTo>
                  <a:pt x="804769" y="203605"/>
                  <a:pt x="776046" y="330393"/>
                  <a:pt x="775629" y="342900"/>
                </a:cubicBezTo>
                <a:cubicBezTo>
                  <a:pt x="771121" y="478159"/>
                  <a:pt x="773788" y="471169"/>
                  <a:pt x="800122" y="563336"/>
                </a:cubicBezTo>
                <a:cubicBezTo>
                  <a:pt x="811587" y="655056"/>
                  <a:pt x="812351" y="626779"/>
                  <a:pt x="800122" y="742950"/>
                </a:cubicBezTo>
                <a:cubicBezTo>
                  <a:pt x="798669" y="756750"/>
                  <a:pt x="797240" y="770940"/>
                  <a:pt x="791957" y="783771"/>
                </a:cubicBezTo>
                <a:cubicBezTo>
                  <a:pt x="778055" y="817533"/>
                  <a:pt x="756533" y="847843"/>
                  <a:pt x="742972" y="881743"/>
                </a:cubicBezTo>
                <a:cubicBezTo>
                  <a:pt x="737529" y="895350"/>
                  <a:pt x="731789" y="908842"/>
                  <a:pt x="726643" y="922564"/>
                </a:cubicBezTo>
                <a:cubicBezTo>
                  <a:pt x="723621" y="930622"/>
                  <a:pt x="723855" y="940337"/>
                  <a:pt x="718479" y="947057"/>
                </a:cubicBezTo>
                <a:cubicBezTo>
                  <a:pt x="712349" y="954719"/>
                  <a:pt x="702150" y="957943"/>
                  <a:pt x="693986" y="963386"/>
                </a:cubicBezTo>
                <a:cubicBezTo>
                  <a:pt x="691265" y="971550"/>
                  <a:pt x="685822" y="979273"/>
                  <a:pt x="685822" y="987879"/>
                </a:cubicBezTo>
                <a:cubicBezTo>
                  <a:pt x="685822" y="1036940"/>
                  <a:pt x="688141" y="1086124"/>
                  <a:pt x="693986" y="1134836"/>
                </a:cubicBezTo>
                <a:cubicBezTo>
                  <a:pt x="696347" y="1154507"/>
                  <a:pt x="704488" y="1173050"/>
                  <a:pt x="710315" y="1191986"/>
                </a:cubicBezTo>
                <a:cubicBezTo>
                  <a:pt x="733989" y="1268927"/>
                  <a:pt x="720883" y="1212168"/>
                  <a:pt x="734807" y="1281793"/>
                </a:cubicBezTo>
                <a:cubicBezTo>
                  <a:pt x="729364" y="1303564"/>
                  <a:pt x="734347" y="1331239"/>
                  <a:pt x="718479" y="1347107"/>
                </a:cubicBezTo>
                <a:cubicBezTo>
                  <a:pt x="704872" y="1360714"/>
                  <a:pt x="692761" y="1376005"/>
                  <a:pt x="677657" y="1387929"/>
                </a:cubicBezTo>
                <a:cubicBezTo>
                  <a:pt x="674890" y="1390113"/>
                  <a:pt x="540842" y="1481276"/>
                  <a:pt x="514372" y="1510393"/>
                </a:cubicBezTo>
                <a:cubicBezTo>
                  <a:pt x="490604" y="1536538"/>
                  <a:pt x="472802" y="1577205"/>
                  <a:pt x="457222" y="1608364"/>
                </a:cubicBezTo>
                <a:cubicBezTo>
                  <a:pt x="451989" y="1631910"/>
                  <a:pt x="432729" y="1709709"/>
                  <a:pt x="432729" y="1738993"/>
                </a:cubicBezTo>
                <a:cubicBezTo>
                  <a:pt x="432729" y="1752869"/>
                  <a:pt x="427156" y="1777852"/>
                  <a:pt x="440893" y="1779814"/>
                </a:cubicBezTo>
                <a:cubicBezTo>
                  <a:pt x="589288" y="1801013"/>
                  <a:pt x="740294" y="1795374"/>
                  <a:pt x="889929" y="1804307"/>
                </a:cubicBezTo>
                <a:cubicBezTo>
                  <a:pt x="922641" y="1806260"/>
                  <a:pt x="955243" y="1809750"/>
                  <a:pt x="987900" y="1812471"/>
                </a:cubicBezTo>
                <a:cubicBezTo>
                  <a:pt x="1004229" y="1817914"/>
                  <a:pt x="1021158" y="1821809"/>
                  <a:pt x="1036886" y="1828800"/>
                </a:cubicBezTo>
                <a:cubicBezTo>
                  <a:pt x="1118224" y="1864951"/>
                  <a:pt x="1061777" y="1960821"/>
                  <a:pt x="1045050" y="2049236"/>
                </a:cubicBezTo>
                <a:cubicBezTo>
                  <a:pt x="1028613" y="2136118"/>
                  <a:pt x="1006141" y="2133970"/>
                  <a:pt x="971572" y="2196193"/>
                </a:cubicBezTo>
                <a:cubicBezTo>
                  <a:pt x="967393" y="2203716"/>
                  <a:pt x="969492" y="2214601"/>
                  <a:pt x="963407" y="2220686"/>
                </a:cubicBezTo>
                <a:cubicBezTo>
                  <a:pt x="941466" y="2242627"/>
                  <a:pt x="914328" y="2258666"/>
                  <a:pt x="889929" y="2277836"/>
                </a:cubicBezTo>
                <a:cubicBezTo>
                  <a:pt x="876227" y="2288602"/>
                  <a:pt x="861429" y="2298171"/>
                  <a:pt x="849107" y="2310493"/>
                </a:cubicBezTo>
                <a:cubicBezTo>
                  <a:pt x="840943" y="2318657"/>
                  <a:pt x="832006" y="2326116"/>
                  <a:pt x="824615" y="2334986"/>
                </a:cubicBezTo>
                <a:cubicBezTo>
                  <a:pt x="818333" y="2342524"/>
                  <a:pt x="813729" y="2351315"/>
                  <a:pt x="808286" y="2359479"/>
                </a:cubicBezTo>
                <a:cubicBezTo>
                  <a:pt x="811007" y="2394857"/>
                  <a:pt x="806883" y="2431445"/>
                  <a:pt x="816450" y="2465614"/>
                </a:cubicBezTo>
                <a:cubicBezTo>
                  <a:pt x="826295" y="2500774"/>
                  <a:pt x="843893" y="2534107"/>
                  <a:pt x="865436" y="2563586"/>
                </a:cubicBezTo>
                <a:cubicBezTo>
                  <a:pt x="896113" y="2605565"/>
                  <a:pt x="929817" y="2646906"/>
                  <a:pt x="971572" y="2677886"/>
                </a:cubicBezTo>
                <a:cubicBezTo>
                  <a:pt x="1061555" y="2744647"/>
                  <a:pt x="1118921" y="2751462"/>
                  <a:pt x="1216500" y="2775857"/>
                </a:cubicBezTo>
                <a:cubicBezTo>
                  <a:pt x="1249157" y="2770414"/>
                  <a:pt x="1282572" y="2768390"/>
                  <a:pt x="1314472" y="2759529"/>
                </a:cubicBezTo>
                <a:cubicBezTo>
                  <a:pt x="1332062" y="2754643"/>
                  <a:pt x="1346443" y="2741653"/>
                  <a:pt x="1363457" y="2735036"/>
                </a:cubicBezTo>
                <a:cubicBezTo>
                  <a:pt x="1426187" y="2710641"/>
                  <a:pt x="1529499" y="2681451"/>
                  <a:pt x="1592057" y="2669721"/>
                </a:cubicBezTo>
                <a:cubicBezTo>
                  <a:pt x="1635187" y="2661634"/>
                  <a:pt x="1679054" y="2658068"/>
                  <a:pt x="1722686" y="2653393"/>
                </a:cubicBezTo>
                <a:cubicBezTo>
                  <a:pt x="1838654" y="2640968"/>
                  <a:pt x="1922832" y="2641580"/>
                  <a:pt x="2049257" y="2637064"/>
                </a:cubicBezTo>
                <a:cubicBezTo>
                  <a:pt x="2086347" y="2630883"/>
                  <a:pt x="2110456" y="2633016"/>
                  <a:pt x="2139065" y="2604407"/>
                </a:cubicBezTo>
                <a:cubicBezTo>
                  <a:pt x="2150286" y="2593186"/>
                  <a:pt x="2156461" y="2577779"/>
                  <a:pt x="2163557" y="2563586"/>
                </a:cubicBezTo>
                <a:cubicBezTo>
                  <a:pt x="2172826" y="2545048"/>
                  <a:pt x="2174108" y="2521772"/>
                  <a:pt x="2188050" y="2506436"/>
                </a:cubicBezTo>
                <a:cubicBezTo>
                  <a:pt x="2196740" y="2496877"/>
                  <a:pt x="2279085" y="2456836"/>
                  <a:pt x="2294186" y="2449286"/>
                </a:cubicBezTo>
                <a:cubicBezTo>
                  <a:pt x="2452029" y="2454729"/>
                  <a:pt x="2610043" y="2456474"/>
                  <a:pt x="2767715" y="2465614"/>
                </a:cubicBezTo>
                <a:cubicBezTo>
                  <a:pt x="3027016" y="2480646"/>
                  <a:pt x="2653382" y="2495552"/>
                  <a:pt x="2979986" y="2473779"/>
                </a:cubicBezTo>
                <a:cubicBezTo>
                  <a:pt x="3009346" y="2434632"/>
                  <a:pt x="3010963" y="2440575"/>
                  <a:pt x="3020807" y="2383971"/>
                </a:cubicBezTo>
                <a:cubicBezTo>
                  <a:pt x="3028326" y="2340738"/>
                  <a:pt x="3037136" y="2253343"/>
                  <a:pt x="3037136" y="2253343"/>
                </a:cubicBezTo>
                <a:cubicBezTo>
                  <a:pt x="3028972" y="2204357"/>
                  <a:pt x="3026548" y="2154061"/>
                  <a:pt x="3012643" y="2106386"/>
                </a:cubicBezTo>
                <a:cubicBezTo>
                  <a:pt x="3000499" y="2064750"/>
                  <a:pt x="2935828" y="2017005"/>
                  <a:pt x="2906507" y="2000250"/>
                </a:cubicBezTo>
                <a:cubicBezTo>
                  <a:pt x="2864315" y="1976140"/>
                  <a:pt x="2768625" y="1943614"/>
                  <a:pt x="2718729" y="1934936"/>
                </a:cubicBezTo>
                <a:cubicBezTo>
                  <a:pt x="2686443" y="1929321"/>
                  <a:pt x="2653414" y="1929493"/>
                  <a:pt x="2620757" y="1926771"/>
                </a:cubicBezTo>
                <a:cubicBezTo>
                  <a:pt x="2590702" y="1896716"/>
                  <a:pt x="2577066" y="1886928"/>
                  <a:pt x="2555443" y="1853293"/>
                </a:cubicBezTo>
                <a:cubicBezTo>
                  <a:pt x="2471456" y="1722647"/>
                  <a:pt x="2537504" y="1813047"/>
                  <a:pt x="2481965" y="1738993"/>
                </a:cubicBezTo>
                <a:cubicBezTo>
                  <a:pt x="2476522" y="1722664"/>
                  <a:pt x="2461461" y="1706705"/>
                  <a:pt x="2465636" y="1690007"/>
                </a:cubicBezTo>
                <a:cubicBezTo>
                  <a:pt x="2501936" y="1544810"/>
                  <a:pt x="2466301" y="1636477"/>
                  <a:pt x="2530950" y="1534886"/>
                </a:cubicBezTo>
                <a:cubicBezTo>
                  <a:pt x="2537484" y="1524618"/>
                  <a:pt x="2539807" y="1511836"/>
                  <a:pt x="2547279" y="1502229"/>
                </a:cubicBezTo>
                <a:cubicBezTo>
                  <a:pt x="2573572" y="1468424"/>
                  <a:pt x="2610254" y="1443917"/>
                  <a:pt x="2645250" y="1420586"/>
                </a:cubicBezTo>
                <a:cubicBezTo>
                  <a:pt x="2683812" y="1394878"/>
                  <a:pt x="2676245" y="1399368"/>
                  <a:pt x="2710565" y="1387929"/>
                </a:cubicBezTo>
                <a:cubicBezTo>
                  <a:pt x="2707843" y="1371600"/>
                  <a:pt x="2710613" y="1353316"/>
                  <a:pt x="2702400" y="1338943"/>
                </a:cubicBezTo>
                <a:cubicBezTo>
                  <a:pt x="2698130" y="1331471"/>
                  <a:pt x="2684627" y="1336155"/>
                  <a:pt x="2677907" y="1330779"/>
                </a:cubicBezTo>
                <a:cubicBezTo>
                  <a:pt x="2670245" y="1324649"/>
                  <a:pt x="2667022" y="1314450"/>
                  <a:pt x="2661579" y="1306286"/>
                </a:cubicBezTo>
              </a:path>
            </a:pathLst>
          </a:custGeom>
          <a:ln w="19050" cap="flat" cmpd="sng" algn="ctr">
            <a:solidFill>
              <a:schemeClr val="accent2"/>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5" name="Free-form: Shape 4">
            <a:extLst>
              <a:ext uri="{FF2B5EF4-FFF2-40B4-BE49-F238E27FC236}">
                <a16:creationId xmlns:a16="http://schemas.microsoft.com/office/drawing/2014/main" id="{BAB81223-F861-247E-B116-AB4D2561DDD8}"/>
              </a:ext>
            </a:extLst>
          </p:cNvPr>
          <p:cNvSpPr/>
          <p:nvPr/>
        </p:nvSpPr>
        <p:spPr>
          <a:xfrm>
            <a:off x="4305866" y="3280936"/>
            <a:ext cx="2962441" cy="400110"/>
          </a:xfrm>
          <a:custGeom>
            <a:avLst/>
            <a:gdLst>
              <a:gd name="csX0" fmla="*/ 0 w 3032370"/>
              <a:gd name="csY0" fmla="*/ 148493 h 445477"/>
              <a:gd name="csX1" fmla="*/ 93785 w 3032370"/>
              <a:gd name="csY1" fmla="*/ 250093 h 445477"/>
              <a:gd name="csX2" fmla="*/ 171939 w 3032370"/>
              <a:gd name="csY2" fmla="*/ 343877 h 445477"/>
              <a:gd name="csX3" fmla="*/ 195385 w 3032370"/>
              <a:gd name="csY3" fmla="*/ 367323 h 445477"/>
              <a:gd name="csX4" fmla="*/ 242277 w 3032370"/>
              <a:gd name="csY4" fmla="*/ 422031 h 445477"/>
              <a:gd name="csX5" fmla="*/ 265724 w 3032370"/>
              <a:gd name="csY5" fmla="*/ 429846 h 445477"/>
              <a:gd name="csX6" fmla="*/ 320431 w 3032370"/>
              <a:gd name="csY6" fmla="*/ 445477 h 445477"/>
              <a:gd name="csX7" fmla="*/ 445477 w 3032370"/>
              <a:gd name="csY7" fmla="*/ 437662 h 445477"/>
              <a:gd name="csX8" fmla="*/ 508000 w 3032370"/>
              <a:gd name="csY8" fmla="*/ 398585 h 445477"/>
              <a:gd name="csX9" fmla="*/ 531447 w 3032370"/>
              <a:gd name="csY9" fmla="*/ 390769 h 445477"/>
              <a:gd name="csX10" fmla="*/ 554893 w 3032370"/>
              <a:gd name="csY10" fmla="*/ 375139 h 445477"/>
              <a:gd name="csX11" fmla="*/ 625231 w 3032370"/>
              <a:gd name="csY11" fmla="*/ 336062 h 445477"/>
              <a:gd name="csX12" fmla="*/ 672124 w 3032370"/>
              <a:gd name="csY12" fmla="*/ 304800 h 445477"/>
              <a:gd name="csX13" fmla="*/ 726831 w 3032370"/>
              <a:gd name="csY13" fmla="*/ 250093 h 445477"/>
              <a:gd name="csX14" fmla="*/ 797170 w 3032370"/>
              <a:gd name="csY14" fmla="*/ 195385 h 445477"/>
              <a:gd name="csX15" fmla="*/ 828431 w 3032370"/>
              <a:gd name="csY15" fmla="*/ 179754 h 445477"/>
              <a:gd name="csX16" fmla="*/ 992554 w 3032370"/>
              <a:gd name="csY16" fmla="*/ 101600 h 445477"/>
              <a:gd name="csX17" fmla="*/ 1078524 w 3032370"/>
              <a:gd name="csY17" fmla="*/ 78154 h 445477"/>
              <a:gd name="csX18" fmla="*/ 1180124 w 3032370"/>
              <a:gd name="csY18" fmla="*/ 46893 h 445477"/>
              <a:gd name="csX19" fmla="*/ 1398954 w 3032370"/>
              <a:gd name="csY19" fmla="*/ 0 h 445477"/>
              <a:gd name="csX20" fmla="*/ 1695939 w 3032370"/>
              <a:gd name="csY20" fmla="*/ 7816 h 445477"/>
              <a:gd name="csX21" fmla="*/ 1727200 w 3032370"/>
              <a:gd name="csY21" fmla="*/ 15631 h 445477"/>
              <a:gd name="csX22" fmla="*/ 1797539 w 3032370"/>
              <a:gd name="csY22" fmla="*/ 31262 h 445477"/>
              <a:gd name="csX23" fmla="*/ 1891324 w 3032370"/>
              <a:gd name="csY23" fmla="*/ 54708 h 445477"/>
              <a:gd name="csX24" fmla="*/ 1938216 w 3032370"/>
              <a:gd name="csY24" fmla="*/ 78154 h 445477"/>
              <a:gd name="csX25" fmla="*/ 1985108 w 3032370"/>
              <a:gd name="csY25" fmla="*/ 93785 h 445477"/>
              <a:gd name="csX26" fmla="*/ 2024185 w 3032370"/>
              <a:gd name="csY26" fmla="*/ 109416 h 445477"/>
              <a:gd name="csX27" fmla="*/ 2094524 w 3032370"/>
              <a:gd name="csY27" fmla="*/ 125046 h 445477"/>
              <a:gd name="csX28" fmla="*/ 2164862 w 3032370"/>
              <a:gd name="csY28" fmla="*/ 156308 h 445477"/>
              <a:gd name="csX29" fmla="*/ 2203939 w 3032370"/>
              <a:gd name="csY29" fmla="*/ 171939 h 445477"/>
              <a:gd name="csX30" fmla="*/ 2266462 w 3032370"/>
              <a:gd name="csY30" fmla="*/ 211016 h 445477"/>
              <a:gd name="csX31" fmla="*/ 2328985 w 3032370"/>
              <a:gd name="csY31" fmla="*/ 242277 h 445477"/>
              <a:gd name="csX32" fmla="*/ 2391508 w 3032370"/>
              <a:gd name="csY32" fmla="*/ 265723 h 445477"/>
              <a:gd name="csX33" fmla="*/ 2469662 w 3032370"/>
              <a:gd name="csY33" fmla="*/ 304800 h 445477"/>
              <a:gd name="csX34" fmla="*/ 2532185 w 3032370"/>
              <a:gd name="csY34" fmla="*/ 328246 h 445477"/>
              <a:gd name="csX35" fmla="*/ 2563447 w 3032370"/>
              <a:gd name="csY35" fmla="*/ 336062 h 445477"/>
              <a:gd name="csX36" fmla="*/ 2649416 w 3032370"/>
              <a:gd name="csY36" fmla="*/ 359508 h 445477"/>
              <a:gd name="csX37" fmla="*/ 2782277 w 3032370"/>
              <a:gd name="csY37" fmla="*/ 343877 h 445477"/>
              <a:gd name="csX38" fmla="*/ 2844800 w 3032370"/>
              <a:gd name="csY38" fmla="*/ 312616 h 445477"/>
              <a:gd name="csX39" fmla="*/ 2876062 w 3032370"/>
              <a:gd name="csY39" fmla="*/ 289169 h 445477"/>
              <a:gd name="csX40" fmla="*/ 2907324 w 3032370"/>
              <a:gd name="csY40" fmla="*/ 281354 h 445477"/>
              <a:gd name="csX41" fmla="*/ 2938585 w 3032370"/>
              <a:gd name="csY41" fmla="*/ 265723 h 445477"/>
              <a:gd name="csX42" fmla="*/ 2993293 w 3032370"/>
              <a:gd name="csY42" fmla="*/ 250093 h 445477"/>
              <a:gd name="csX43" fmla="*/ 3032370 w 3032370"/>
              <a:gd name="csY43" fmla="*/ 226646 h 4454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Lst>
            <a:rect l="l" t="t" r="r" b="b"/>
            <a:pathLst>
              <a:path w="3032370" h="445477">
                <a:moveTo>
                  <a:pt x="0" y="148493"/>
                </a:moveTo>
                <a:cubicBezTo>
                  <a:pt x="76140" y="211941"/>
                  <a:pt x="22863" y="161440"/>
                  <a:pt x="93785" y="250093"/>
                </a:cubicBezTo>
                <a:cubicBezTo>
                  <a:pt x="119206" y="281869"/>
                  <a:pt x="143165" y="315103"/>
                  <a:pt x="171939" y="343877"/>
                </a:cubicBezTo>
                <a:cubicBezTo>
                  <a:pt x="179754" y="351692"/>
                  <a:pt x="188192" y="358931"/>
                  <a:pt x="195385" y="367323"/>
                </a:cubicBezTo>
                <a:cubicBezTo>
                  <a:pt x="209831" y="384177"/>
                  <a:pt x="222884" y="409103"/>
                  <a:pt x="242277" y="422031"/>
                </a:cubicBezTo>
                <a:cubicBezTo>
                  <a:pt x="249132" y="426601"/>
                  <a:pt x="257803" y="427583"/>
                  <a:pt x="265724" y="429846"/>
                </a:cubicBezTo>
                <a:cubicBezTo>
                  <a:pt x="334410" y="449471"/>
                  <a:pt x="264221" y="426741"/>
                  <a:pt x="320431" y="445477"/>
                </a:cubicBezTo>
                <a:cubicBezTo>
                  <a:pt x="362113" y="442872"/>
                  <a:pt x="404451" y="445476"/>
                  <a:pt x="445477" y="437662"/>
                </a:cubicBezTo>
                <a:cubicBezTo>
                  <a:pt x="461675" y="434577"/>
                  <a:pt x="491042" y="407064"/>
                  <a:pt x="508000" y="398585"/>
                </a:cubicBezTo>
                <a:cubicBezTo>
                  <a:pt x="515369" y="394901"/>
                  <a:pt x="524078" y="394453"/>
                  <a:pt x="531447" y="390769"/>
                </a:cubicBezTo>
                <a:cubicBezTo>
                  <a:pt x="539848" y="386569"/>
                  <a:pt x="546492" y="379340"/>
                  <a:pt x="554893" y="375139"/>
                </a:cubicBezTo>
                <a:cubicBezTo>
                  <a:pt x="637421" y="333875"/>
                  <a:pt x="477396" y="434618"/>
                  <a:pt x="625231" y="336062"/>
                </a:cubicBezTo>
                <a:cubicBezTo>
                  <a:pt x="640862" y="325641"/>
                  <a:pt x="660852" y="319829"/>
                  <a:pt x="672124" y="304800"/>
                </a:cubicBezTo>
                <a:cubicBezTo>
                  <a:pt x="707292" y="257910"/>
                  <a:pt x="681243" y="286563"/>
                  <a:pt x="726831" y="250093"/>
                </a:cubicBezTo>
                <a:cubicBezTo>
                  <a:pt x="752385" y="229650"/>
                  <a:pt x="769977" y="210925"/>
                  <a:pt x="797170" y="195385"/>
                </a:cubicBezTo>
                <a:cubicBezTo>
                  <a:pt x="807285" y="189605"/>
                  <a:pt x="818247" y="185412"/>
                  <a:pt x="828431" y="179754"/>
                </a:cubicBezTo>
                <a:cubicBezTo>
                  <a:pt x="891759" y="144572"/>
                  <a:pt x="897806" y="127440"/>
                  <a:pt x="992554" y="101600"/>
                </a:cubicBezTo>
                <a:lnTo>
                  <a:pt x="1078524" y="78154"/>
                </a:lnTo>
                <a:cubicBezTo>
                  <a:pt x="1112540" y="68233"/>
                  <a:pt x="1145815" y="55747"/>
                  <a:pt x="1180124" y="46893"/>
                </a:cubicBezTo>
                <a:cubicBezTo>
                  <a:pt x="1243897" y="30435"/>
                  <a:pt x="1330573" y="13676"/>
                  <a:pt x="1398954" y="0"/>
                </a:cubicBezTo>
                <a:cubicBezTo>
                  <a:pt x="1497949" y="2605"/>
                  <a:pt x="1597022" y="3106"/>
                  <a:pt x="1695939" y="7816"/>
                </a:cubicBezTo>
                <a:cubicBezTo>
                  <a:pt x="1706668" y="8327"/>
                  <a:pt x="1716715" y="13301"/>
                  <a:pt x="1727200" y="15631"/>
                </a:cubicBezTo>
                <a:cubicBezTo>
                  <a:pt x="1755895" y="22007"/>
                  <a:pt x="1770302" y="23091"/>
                  <a:pt x="1797539" y="31262"/>
                </a:cubicBezTo>
                <a:cubicBezTo>
                  <a:pt x="1874942" y="54484"/>
                  <a:pt x="1813293" y="41704"/>
                  <a:pt x="1891324" y="54708"/>
                </a:cubicBezTo>
                <a:cubicBezTo>
                  <a:pt x="1976821" y="83206"/>
                  <a:pt x="1847326" y="37758"/>
                  <a:pt x="1938216" y="78154"/>
                </a:cubicBezTo>
                <a:cubicBezTo>
                  <a:pt x="1953272" y="84846"/>
                  <a:pt x="1969810" y="87666"/>
                  <a:pt x="1985108" y="93785"/>
                </a:cubicBezTo>
                <a:cubicBezTo>
                  <a:pt x="1998134" y="98995"/>
                  <a:pt x="2010748" y="105385"/>
                  <a:pt x="2024185" y="109416"/>
                </a:cubicBezTo>
                <a:cubicBezTo>
                  <a:pt x="2086113" y="127994"/>
                  <a:pt x="2040414" y="107009"/>
                  <a:pt x="2094524" y="125046"/>
                </a:cubicBezTo>
                <a:cubicBezTo>
                  <a:pt x="2140849" y="140488"/>
                  <a:pt x="2124016" y="138154"/>
                  <a:pt x="2164862" y="156308"/>
                </a:cubicBezTo>
                <a:cubicBezTo>
                  <a:pt x="2177682" y="162006"/>
                  <a:pt x="2191119" y="166241"/>
                  <a:pt x="2203939" y="171939"/>
                </a:cubicBezTo>
                <a:cubicBezTo>
                  <a:pt x="2273248" y="202743"/>
                  <a:pt x="2196366" y="170127"/>
                  <a:pt x="2266462" y="211016"/>
                </a:cubicBezTo>
                <a:cubicBezTo>
                  <a:pt x="2286589" y="222757"/>
                  <a:pt x="2306880" y="234908"/>
                  <a:pt x="2328985" y="242277"/>
                </a:cubicBezTo>
                <a:cubicBezTo>
                  <a:pt x="2352014" y="249954"/>
                  <a:pt x="2368156" y="254826"/>
                  <a:pt x="2391508" y="265723"/>
                </a:cubicBezTo>
                <a:cubicBezTo>
                  <a:pt x="2417902" y="278040"/>
                  <a:pt x="2441405" y="297735"/>
                  <a:pt x="2469662" y="304800"/>
                </a:cubicBezTo>
                <a:cubicBezTo>
                  <a:pt x="2549908" y="324863"/>
                  <a:pt x="2450447" y="297594"/>
                  <a:pt x="2532185" y="328246"/>
                </a:cubicBezTo>
                <a:cubicBezTo>
                  <a:pt x="2542243" y="332018"/>
                  <a:pt x="2553257" y="332665"/>
                  <a:pt x="2563447" y="336062"/>
                </a:cubicBezTo>
                <a:cubicBezTo>
                  <a:pt x="2638749" y="361163"/>
                  <a:pt x="2564387" y="345337"/>
                  <a:pt x="2649416" y="359508"/>
                </a:cubicBezTo>
                <a:cubicBezTo>
                  <a:pt x="2685432" y="356936"/>
                  <a:pt x="2742531" y="361943"/>
                  <a:pt x="2782277" y="343877"/>
                </a:cubicBezTo>
                <a:cubicBezTo>
                  <a:pt x="2803489" y="334235"/>
                  <a:pt x="2823959" y="323036"/>
                  <a:pt x="2844800" y="312616"/>
                </a:cubicBezTo>
                <a:cubicBezTo>
                  <a:pt x="2856451" y="306791"/>
                  <a:pt x="2864411" y="294994"/>
                  <a:pt x="2876062" y="289169"/>
                </a:cubicBezTo>
                <a:cubicBezTo>
                  <a:pt x="2885669" y="284365"/>
                  <a:pt x="2896903" y="283959"/>
                  <a:pt x="2907324" y="281354"/>
                </a:cubicBezTo>
                <a:cubicBezTo>
                  <a:pt x="2917744" y="276144"/>
                  <a:pt x="2927877" y="270312"/>
                  <a:pt x="2938585" y="265723"/>
                </a:cubicBezTo>
                <a:cubicBezTo>
                  <a:pt x="2954281" y="258996"/>
                  <a:pt x="2977431" y="254058"/>
                  <a:pt x="2993293" y="250093"/>
                </a:cubicBezTo>
                <a:cubicBezTo>
                  <a:pt x="3021586" y="231231"/>
                  <a:pt x="3008338" y="238663"/>
                  <a:pt x="3032370" y="226646"/>
                </a:cubicBezTo>
              </a:path>
            </a:pathLst>
          </a:custGeom>
          <a:ln w="19050" cap="flat" cmpd="sng" algn="ctr">
            <a:solidFill>
              <a:schemeClr val="accent2"/>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pic>
        <p:nvPicPr>
          <p:cNvPr id="6" name="Graphic 5" descr="Confused person with solid fill">
            <a:extLst>
              <a:ext uri="{FF2B5EF4-FFF2-40B4-BE49-F238E27FC236}">
                <a16:creationId xmlns:a16="http://schemas.microsoft.com/office/drawing/2014/main" id="{7AA157CC-7680-8551-69E2-D530B5B6F9B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43459" y="2645349"/>
            <a:ext cx="2198703" cy="2198703"/>
          </a:xfrm>
          <a:prstGeom prst="rect">
            <a:avLst/>
          </a:prstGeom>
          <a:effectLst>
            <a:outerShdw blurRad="76200" dir="13500000" sy="23000" kx="1200000" algn="br" rotWithShape="0">
              <a:prstClr val="black">
                <a:alpha val="20000"/>
              </a:prstClr>
            </a:outerShdw>
          </a:effectLst>
        </p:spPr>
      </p:pic>
      <p:sp>
        <p:nvSpPr>
          <p:cNvPr id="7" name="TextBox 6">
            <a:extLst>
              <a:ext uri="{FF2B5EF4-FFF2-40B4-BE49-F238E27FC236}">
                <a16:creationId xmlns:a16="http://schemas.microsoft.com/office/drawing/2014/main" id="{982B994A-3808-B01B-3D0A-0DAA4B958CCD}"/>
              </a:ext>
            </a:extLst>
          </p:cNvPr>
          <p:cNvSpPr txBox="1"/>
          <p:nvPr/>
        </p:nvSpPr>
        <p:spPr>
          <a:xfrm>
            <a:off x="225209" y="4844052"/>
            <a:ext cx="2551724" cy="400110"/>
          </a:xfrm>
          <a:prstGeom prst="rect">
            <a:avLst/>
          </a:prstGeom>
          <a:noFill/>
        </p:spPr>
        <p:txBody>
          <a:bodyPr wrap="square" rtlCol="0">
            <a:spAutoFit/>
          </a:bodyPr>
          <a:lstStyle/>
          <a:p>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Information Source</a:t>
            </a:r>
          </a:p>
        </p:txBody>
      </p:sp>
      <p:sp>
        <p:nvSpPr>
          <p:cNvPr id="8" name="Thought Bubble: Cloud 7">
            <a:extLst>
              <a:ext uri="{FF2B5EF4-FFF2-40B4-BE49-F238E27FC236}">
                <a16:creationId xmlns:a16="http://schemas.microsoft.com/office/drawing/2014/main" id="{2A0E5816-0A82-65B4-7192-91ED684CF264}"/>
              </a:ext>
            </a:extLst>
          </p:cNvPr>
          <p:cNvSpPr/>
          <p:nvPr/>
        </p:nvSpPr>
        <p:spPr>
          <a:xfrm>
            <a:off x="2452595" y="2377595"/>
            <a:ext cx="2228548" cy="1269496"/>
          </a:xfrm>
          <a:prstGeom prst="cloudCallout">
            <a:avLst>
              <a:gd name="adj1" fmla="val -74440"/>
              <a:gd name="adj2" fmla="val -14788"/>
            </a:avLst>
          </a:prstGeom>
          <a:solidFill>
            <a:schemeClr val="bg1"/>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Instructions</a:t>
            </a:r>
          </a:p>
        </p:txBody>
      </p:sp>
      <p:sp>
        <p:nvSpPr>
          <p:cNvPr id="9" name="TextBox 8">
            <a:extLst>
              <a:ext uri="{FF2B5EF4-FFF2-40B4-BE49-F238E27FC236}">
                <a16:creationId xmlns:a16="http://schemas.microsoft.com/office/drawing/2014/main" id="{9108E248-3171-F128-58F2-4E3474226CAE}"/>
              </a:ext>
            </a:extLst>
          </p:cNvPr>
          <p:cNvSpPr txBox="1"/>
          <p:nvPr/>
        </p:nvSpPr>
        <p:spPr>
          <a:xfrm>
            <a:off x="549548" y="2009458"/>
            <a:ext cx="1903047" cy="615553"/>
          </a:xfrm>
          <a:prstGeom prst="rect">
            <a:avLst/>
          </a:prstGeom>
          <a:noFill/>
        </p:spPr>
        <p:txBody>
          <a:bodyPr wrap="square" rtlCol="0">
            <a:spAutoFit/>
          </a:bodyPr>
          <a:lstStyle/>
          <a:p>
            <a:pPr algn="ctr"/>
            <a:r>
              <a:rPr lang="en-GB" dirty="0">
                <a:ln w="0"/>
                <a:solidFill>
                  <a:schemeClr val="accent1">
                    <a:lumMod val="75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Gary </a:t>
            </a:r>
          </a:p>
          <a:p>
            <a:pPr algn="ctr"/>
            <a:r>
              <a:rPr lang="en-GB" sz="1600" i="1" dirty="0">
                <a:ln w="0"/>
                <a:solidFill>
                  <a:schemeClr val="accent1">
                    <a:lumMod val="75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Floor Manager</a:t>
            </a:r>
          </a:p>
        </p:txBody>
      </p:sp>
      <p:sp>
        <p:nvSpPr>
          <p:cNvPr id="10" name="Rectangle: Rounded Corners 9">
            <a:extLst>
              <a:ext uri="{FF2B5EF4-FFF2-40B4-BE49-F238E27FC236}">
                <a16:creationId xmlns:a16="http://schemas.microsoft.com/office/drawing/2014/main" id="{D4D69CB2-8762-DBE9-A2C4-DD8160D57249}"/>
              </a:ext>
            </a:extLst>
          </p:cNvPr>
          <p:cNvSpPr/>
          <p:nvPr/>
        </p:nvSpPr>
        <p:spPr>
          <a:xfrm>
            <a:off x="4795507" y="3079374"/>
            <a:ext cx="2090614" cy="623277"/>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Verbal Communication</a:t>
            </a:r>
          </a:p>
        </p:txBody>
      </p:sp>
      <p:sp>
        <p:nvSpPr>
          <p:cNvPr id="11" name="TextBox 10">
            <a:extLst>
              <a:ext uri="{FF2B5EF4-FFF2-40B4-BE49-F238E27FC236}">
                <a16:creationId xmlns:a16="http://schemas.microsoft.com/office/drawing/2014/main" id="{15F737FE-DAD3-A3BB-77B2-93DCDD3EB0C7}"/>
              </a:ext>
            </a:extLst>
          </p:cNvPr>
          <p:cNvSpPr txBox="1"/>
          <p:nvPr/>
        </p:nvSpPr>
        <p:spPr>
          <a:xfrm>
            <a:off x="5192990" y="3750342"/>
            <a:ext cx="1922584" cy="400110"/>
          </a:xfrm>
          <a:prstGeom prst="rect">
            <a:avLst/>
          </a:prstGeom>
          <a:noFill/>
        </p:spPr>
        <p:txBody>
          <a:bodyPr wrap="square" rtlCol="0">
            <a:spAutoFit/>
          </a:bodyPr>
          <a:lstStyle/>
          <a:p>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Channel</a:t>
            </a:r>
          </a:p>
        </p:txBody>
      </p:sp>
      <p:sp>
        <p:nvSpPr>
          <p:cNvPr id="12" name="TextBox 11">
            <a:extLst>
              <a:ext uri="{FF2B5EF4-FFF2-40B4-BE49-F238E27FC236}">
                <a16:creationId xmlns:a16="http://schemas.microsoft.com/office/drawing/2014/main" id="{34155F0D-5CF9-DE15-1FF1-E5AAF4EF5AA9}"/>
              </a:ext>
            </a:extLst>
          </p:cNvPr>
          <p:cNvSpPr txBox="1"/>
          <p:nvPr/>
        </p:nvSpPr>
        <p:spPr>
          <a:xfrm>
            <a:off x="2878472" y="3646676"/>
            <a:ext cx="1492739" cy="400110"/>
          </a:xfrm>
          <a:prstGeom prst="rect">
            <a:avLst/>
          </a:prstGeom>
          <a:noFill/>
        </p:spPr>
        <p:txBody>
          <a:bodyPr wrap="square" rtlCol="0">
            <a:spAutoFit/>
          </a:bodyPr>
          <a:lstStyle/>
          <a:p>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Message</a:t>
            </a:r>
          </a:p>
        </p:txBody>
      </p:sp>
      <p:sp>
        <p:nvSpPr>
          <p:cNvPr id="13" name="Cloud 12">
            <a:extLst>
              <a:ext uri="{FF2B5EF4-FFF2-40B4-BE49-F238E27FC236}">
                <a16:creationId xmlns:a16="http://schemas.microsoft.com/office/drawing/2014/main" id="{71861CC1-E024-269D-3BF2-A3CB6AA8DA10}"/>
              </a:ext>
            </a:extLst>
          </p:cNvPr>
          <p:cNvSpPr/>
          <p:nvPr/>
        </p:nvSpPr>
        <p:spPr>
          <a:xfrm>
            <a:off x="7203560" y="2426571"/>
            <a:ext cx="2167127" cy="1447686"/>
          </a:xfrm>
          <a:prstGeom prst="cloud">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endParaRPr>
          </a:p>
        </p:txBody>
      </p:sp>
      <p:pic>
        <p:nvPicPr>
          <p:cNvPr id="14" name="Graphic 13" descr="Group of men with solid fill">
            <a:extLst>
              <a:ext uri="{FF2B5EF4-FFF2-40B4-BE49-F238E27FC236}">
                <a16:creationId xmlns:a16="http://schemas.microsoft.com/office/drawing/2014/main" id="{768C805F-D261-42E2-9E02-A643FDB0953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70687" y="2377595"/>
            <a:ext cx="2522417" cy="2599617"/>
          </a:xfrm>
          <a:prstGeom prst="rect">
            <a:avLst/>
          </a:prstGeom>
          <a:effectLst>
            <a:outerShdw blurRad="76200" dir="13500000" sy="23000" kx="1200000" algn="br" rotWithShape="0">
              <a:prstClr val="black">
                <a:alpha val="20000"/>
              </a:prstClr>
            </a:outerShdw>
          </a:effectLst>
        </p:spPr>
      </p:pic>
      <p:sp>
        <p:nvSpPr>
          <p:cNvPr id="15" name="TextBox 14">
            <a:extLst>
              <a:ext uri="{FF2B5EF4-FFF2-40B4-BE49-F238E27FC236}">
                <a16:creationId xmlns:a16="http://schemas.microsoft.com/office/drawing/2014/main" id="{00CDDFEB-ABEC-89E5-FF4F-72826947F312}"/>
              </a:ext>
            </a:extLst>
          </p:cNvPr>
          <p:cNvSpPr txBox="1"/>
          <p:nvPr/>
        </p:nvSpPr>
        <p:spPr>
          <a:xfrm>
            <a:off x="9506469" y="4880825"/>
            <a:ext cx="2250851" cy="461665"/>
          </a:xfrm>
          <a:prstGeom prst="rect">
            <a:avLst/>
          </a:prstGeom>
          <a:noFill/>
        </p:spPr>
        <p:txBody>
          <a:bodyPr wrap="square" rtlCol="0">
            <a:spAutoFit/>
          </a:bodyPr>
          <a:lstStyle/>
          <a:p>
            <a:pPr algn="ctr"/>
            <a:r>
              <a:rPr lang="en-GB" sz="24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Receiver</a:t>
            </a:r>
          </a:p>
        </p:txBody>
      </p:sp>
      <p:sp>
        <p:nvSpPr>
          <p:cNvPr id="16" name="TextBox 15">
            <a:extLst>
              <a:ext uri="{FF2B5EF4-FFF2-40B4-BE49-F238E27FC236}">
                <a16:creationId xmlns:a16="http://schemas.microsoft.com/office/drawing/2014/main" id="{8114D906-9FC5-E1EE-4F58-5504AE57F714}"/>
              </a:ext>
            </a:extLst>
          </p:cNvPr>
          <p:cNvSpPr txBox="1"/>
          <p:nvPr/>
        </p:nvSpPr>
        <p:spPr>
          <a:xfrm>
            <a:off x="10291260" y="2026461"/>
            <a:ext cx="1992924" cy="400110"/>
          </a:xfrm>
          <a:prstGeom prst="rect">
            <a:avLst/>
          </a:prstGeom>
          <a:noFill/>
        </p:spPr>
        <p:txBody>
          <a:bodyPr wrap="square" rtlCol="0">
            <a:spAutoFit/>
          </a:bodyPr>
          <a:lstStyle/>
          <a:p>
            <a:r>
              <a:rPr lang="en-GB" sz="2000" dirty="0">
                <a:ln w="0"/>
                <a:solidFill>
                  <a:schemeClr val="accent1">
                    <a:lumMod val="75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Staff</a:t>
            </a:r>
          </a:p>
        </p:txBody>
      </p:sp>
      <p:sp>
        <p:nvSpPr>
          <p:cNvPr id="17" name="Free-form: Shape 16">
            <a:extLst>
              <a:ext uri="{FF2B5EF4-FFF2-40B4-BE49-F238E27FC236}">
                <a16:creationId xmlns:a16="http://schemas.microsoft.com/office/drawing/2014/main" id="{F7C2094C-F769-9E1C-3F05-604158E2F34F}"/>
              </a:ext>
            </a:extLst>
          </p:cNvPr>
          <p:cNvSpPr/>
          <p:nvPr/>
        </p:nvSpPr>
        <p:spPr>
          <a:xfrm>
            <a:off x="1789724" y="3509108"/>
            <a:ext cx="1069878" cy="1047261"/>
          </a:xfrm>
          <a:custGeom>
            <a:avLst/>
            <a:gdLst>
              <a:gd name="csX0" fmla="*/ 0 w 1633415"/>
              <a:gd name="csY0" fmla="*/ 1258277 h 1258277"/>
              <a:gd name="csX1" fmla="*/ 23446 w 1633415"/>
              <a:gd name="csY1" fmla="*/ 1195754 h 1258277"/>
              <a:gd name="csX2" fmla="*/ 39077 w 1633415"/>
              <a:gd name="csY2" fmla="*/ 1141046 h 1258277"/>
              <a:gd name="csX3" fmla="*/ 62523 w 1633415"/>
              <a:gd name="csY3" fmla="*/ 1109785 h 1258277"/>
              <a:gd name="csX4" fmla="*/ 93785 w 1633415"/>
              <a:gd name="csY4" fmla="*/ 1062893 h 1258277"/>
              <a:gd name="csX5" fmla="*/ 125046 w 1633415"/>
              <a:gd name="csY5" fmla="*/ 1023816 h 1258277"/>
              <a:gd name="csX6" fmla="*/ 211015 w 1633415"/>
              <a:gd name="csY6" fmla="*/ 930031 h 1258277"/>
              <a:gd name="csX7" fmla="*/ 218831 w 1633415"/>
              <a:gd name="csY7" fmla="*/ 898770 h 1258277"/>
              <a:gd name="csX8" fmla="*/ 273539 w 1633415"/>
              <a:gd name="csY8" fmla="*/ 851877 h 1258277"/>
              <a:gd name="csX9" fmla="*/ 320431 w 1633415"/>
              <a:gd name="csY9" fmla="*/ 804985 h 1258277"/>
              <a:gd name="csX10" fmla="*/ 351692 w 1633415"/>
              <a:gd name="csY10" fmla="*/ 773723 h 1258277"/>
              <a:gd name="csX11" fmla="*/ 375139 w 1633415"/>
              <a:gd name="csY11" fmla="*/ 742462 h 1258277"/>
              <a:gd name="csX12" fmla="*/ 414215 w 1633415"/>
              <a:gd name="csY12" fmla="*/ 719016 h 1258277"/>
              <a:gd name="csX13" fmla="*/ 422031 w 1633415"/>
              <a:gd name="csY13" fmla="*/ 695570 h 1258277"/>
              <a:gd name="csX14" fmla="*/ 476739 w 1633415"/>
              <a:gd name="csY14" fmla="*/ 656493 h 1258277"/>
              <a:gd name="csX15" fmla="*/ 539262 w 1633415"/>
              <a:gd name="csY15" fmla="*/ 593970 h 1258277"/>
              <a:gd name="csX16" fmla="*/ 562708 w 1633415"/>
              <a:gd name="csY16" fmla="*/ 578339 h 1258277"/>
              <a:gd name="csX17" fmla="*/ 586154 w 1633415"/>
              <a:gd name="csY17" fmla="*/ 554893 h 1258277"/>
              <a:gd name="csX18" fmla="*/ 609600 w 1633415"/>
              <a:gd name="csY18" fmla="*/ 539262 h 1258277"/>
              <a:gd name="csX19" fmla="*/ 640862 w 1633415"/>
              <a:gd name="csY19" fmla="*/ 515816 h 1258277"/>
              <a:gd name="csX20" fmla="*/ 711200 w 1633415"/>
              <a:gd name="csY20" fmla="*/ 468923 h 1258277"/>
              <a:gd name="csX21" fmla="*/ 734646 w 1633415"/>
              <a:gd name="csY21" fmla="*/ 453293 h 1258277"/>
              <a:gd name="csX22" fmla="*/ 773723 w 1633415"/>
              <a:gd name="csY22" fmla="*/ 422031 h 1258277"/>
              <a:gd name="csX23" fmla="*/ 797169 w 1633415"/>
              <a:gd name="csY23" fmla="*/ 414216 h 1258277"/>
              <a:gd name="csX24" fmla="*/ 844062 w 1633415"/>
              <a:gd name="csY24" fmla="*/ 390770 h 1258277"/>
              <a:gd name="csX25" fmla="*/ 914400 w 1633415"/>
              <a:gd name="csY25" fmla="*/ 351693 h 1258277"/>
              <a:gd name="csX26" fmla="*/ 930031 w 1633415"/>
              <a:gd name="csY26" fmla="*/ 328246 h 1258277"/>
              <a:gd name="csX27" fmla="*/ 1016000 w 1633415"/>
              <a:gd name="csY27" fmla="*/ 265723 h 1258277"/>
              <a:gd name="csX28" fmla="*/ 1039446 w 1633415"/>
              <a:gd name="csY28" fmla="*/ 234462 h 1258277"/>
              <a:gd name="csX29" fmla="*/ 1094154 w 1633415"/>
              <a:gd name="csY29" fmla="*/ 218831 h 1258277"/>
              <a:gd name="csX30" fmla="*/ 1125415 w 1633415"/>
              <a:gd name="csY30" fmla="*/ 203200 h 1258277"/>
              <a:gd name="csX31" fmla="*/ 1148862 w 1633415"/>
              <a:gd name="csY31" fmla="*/ 195385 h 1258277"/>
              <a:gd name="csX32" fmla="*/ 1172308 w 1633415"/>
              <a:gd name="csY32" fmla="*/ 179754 h 1258277"/>
              <a:gd name="csX33" fmla="*/ 1203569 w 1633415"/>
              <a:gd name="csY33" fmla="*/ 164123 h 1258277"/>
              <a:gd name="csX34" fmla="*/ 1289539 w 1633415"/>
              <a:gd name="csY34" fmla="*/ 117231 h 1258277"/>
              <a:gd name="csX35" fmla="*/ 1352062 w 1633415"/>
              <a:gd name="csY35" fmla="*/ 93785 h 1258277"/>
              <a:gd name="csX36" fmla="*/ 1414585 w 1633415"/>
              <a:gd name="csY36" fmla="*/ 62523 h 1258277"/>
              <a:gd name="csX37" fmla="*/ 1453662 w 1633415"/>
              <a:gd name="csY37" fmla="*/ 46893 h 1258277"/>
              <a:gd name="csX38" fmla="*/ 1477108 w 1633415"/>
              <a:gd name="csY38" fmla="*/ 31262 h 1258277"/>
              <a:gd name="csX39" fmla="*/ 1547446 w 1633415"/>
              <a:gd name="csY39" fmla="*/ 7816 h 1258277"/>
              <a:gd name="csX40" fmla="*/ 1570892 w 1633415"/>
              <a:gd name="csY40" fmla="*/ 0 h 1258277"/>
              <a:gd name="csX41" fmla="*/ 1633415 w 1633415"/>
              <a:gd name="csY41" fmla="*/ 0 h 12582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Lst>
            <a:rect l="l" t="t" r="r" b="b"/>
            <a:pathLst>
              <a:path w="1633415" h="1258277">
                <a:moveTo>
                  <a:pt x="0" y="1258277"/>
                </a:moveTo>
                <a:cubicBezTo>
                  <a:pt x="19819" y="1159177"/>
                  <a:pt x="-6739" y="1266183"/>
                  <a:pt x="23446" y="1195754"/>
                </a:cubicBezTo>
                <a:cubicBezTo>
                  <a:pt x="29968" y="1180538"/>
                  <a:pt x="30391" y="1156247"/>
                  <a:pt x="39077" y="1141046"/>
                </a:cubicBezTo>
                <a:cubicBezTo>
                  <a:pt x="45539" y="1129737"/>
                  <a:pt x="55053" y="1120456"/>
                  <a:pt x="62523" y="1109785"/>
                </a:cubicBezTo>
                <a:cubicBezTo>
                  <a:pt x="73296" y="1094395"/>
                  <a:pt x="93785" y="1062893"/>
                  <a:pt x="93785" y="1062893"/>
                </a:cubicBezTo>
                <a:cubicBezTo>
                  <a:pt x="110631" y="1012351"/>
                  <a:pt x="87835" y="1064748"/>
                  <a:pt x="125046" y="1023816"/>
                </a:cubicBezTo>
                <a:cubicBezTo>
                  <a:pt x="221025" y="918239"/>
                  <a:pt x="141400" y="982243"/>
                  <a:pt x="211015" y="930031"/>
                </a:cubicBezTo>
                <a:cubicBezTo>
                  <a:pt x="213620" y="919611"/>
                  <a:pt x="213502" y="908096"/>
                  <a:pt x="218831" y="898770"/>
                </a:cubicBezTo>
                <a:cubicBezTo>
                  <a:pt x="228681" y="881533"/>
                  <a:pt x="260313" y="863781"/>
                  <a:pt x="273539" y="851877"/>
                </a:cubicBezTo>
                <a:cubicBezTo>
                  <a:pt x="289970" y="837090"/>
                  <a:pt x="304800" y="820616"/>
                  <a:pt x="320431" y="804985"/>
                </a:cubicBezTo>
                <a:cubicBezTo>
                  <a:pt x="330851" y="794564"/>
                  <a:pt x="342850" y="785512"/>
                  <a:pt x="351692" y="773723"/>
                </a:cubicBezTo>
                <a:cubicBezTo>
                  <a:pt x="359508" y="763303"/>
                  <a:pt x="365336" y="751039"/>
                  <a:pt x="375139" y="742462"/>
                </a:cubicBezTo>
                <a:cubicBezTo>
                  <a:pt x="386571" y="732459"/>
                  <a:pt x="401190" y="726831"/>
                  <a:pt x="414215" y="719016"/>
                </a:cubicBezTo>
                <a:cubicBezTo>
                  <a:pt x="416820" y="711201"/>
                  <a:pt x="416757" y="701899"/>
                  <a:pt x="422031" y="695570"/>
                </a:cubicBezTo>
                <a:cubicBezTo>
                  <a:pt x="440458" y="673457"/>
                  <a:pt x="457127" y="674322"/>
                  <a:pt x="476739" y="656493"/>
                </a:cubicBezTo>
                <a:cubicBezTo>
                  <a:pt x="498548" y="636667"/>
                  <a:pt x="514739" y="610319"/>
                  <a:pt x="539262" y="593970"/>
                </a:cubicBezTo>
                <a:cubicBezTo>
                  <a:pt x="547077" y="588760"/>
                  <a:pt x="555492" y="584352"/>
                  <a:pt x="562708" y="578339"/>
                </a:cubicBezTo>
                <a:cubicBezTo>
                  <a:pt x="571199" y="571263"/>
                  <a:pt x="577663" y="561969"/>
                  <a:pt x="586154" y="554893"/>
                </a:cubicBezTo>
                <a:cubicBezTo>
                  <a:pt x="593370" y="548880"/>
                  <a:pt x="601957" y="544722"/>
                  <a:pt x="609600" y="539262"/>
                </a:cubicBezTo>
                <a:cubicBezTo>
                  <a:pt x="620199" y="531691"/>
                  <a:pt x="630152" y="523230"/>
                  <a:pt x="640862" y="515816"/>
                </a:cubicBezTo>
                <a:cubicBezTo>
                  <a:pt x="664030" y="499776"/>
                  <a:pt x="687754" y="484554"/>
                  <a:pt x="711200" y="468923"/>
                </a:cubicBezTo>
                <a:cubicBezTo>
                  <a:pt x="719015" y="463713"/>
                  <a:pt x="727312" y="459161"/>
                  <a:pt x="734646" y="453293"/>
                </a:cubicBezTo>
                <a:cubicBezTo>
                  <a:pt x="747672" y="442872"/>
                  <a:pt x="759577" y="430872"/>
                  <a:pt x="773723" y="422031"/>
                </a:cubicBezTo>
                <a:cubicBezTo>
                  <a:pt x="780709" y="417665"/>
                  <a:pt x="789641" y="417562"/>
                  <a:pt x="797169" y="414216"/>
                </a:cubicBezTo>
                <a:cubicBezTo>
                  <a:pt x="813139" y="407119"/>
                  <a:pt x="828967" y="399576"/>
                  <a:pt x="844062" y="390770"/>
                </a:cubicBezTo>
                <a:cubicBezTo>
                  <a:pt x="915726" y="348966"/>
                  <a:pt x="865275" y="368067"/>
                  <a:pt x="914400" y="351693"/>
                </a:cubicBezTo>
                <a:cubicBezTo>
                  <a:pt x="919610" y="343877"/>
                  <a:pt x="923389" y="334888"/>
                  <a:pt x="930031" y="328246"/>
                </a:cubicBezTo>
                <a:cubicBezTo>
                  <a:pt x="976091" y="282186"/>
                  <a:pt x="943362" y="362573"/>
                  <a:pt x="1016000" y="265723"/>
                </a:cubicBezTo>
                <a:cubicBezTo>
                  <a:pt x="1023815" y="255303"/>
                  <a:pt x="1029440" y="242801"/>
                  <a:pt x="1039446" y="234462"/>
                </a:cubicBezTo>
                <a:cubicBezTo>
                  <a:pt x="1044254" y="230456"/>
                  <a:pt x="1092488" y="219247"/>
                  <a:pt x="1094154" y="218831"/>
                </a:cubicBezTo>
                <a:cubicBezTo>
                  <a:pt x="1104574" y="213621"/>
                  <a:pt x="1114707" y="207789"/>
                  <a:pt x="1125415" y="203200"/>
                </a:cubicBezTo>
                <a:cubicBezTo>
                  <a:pt x="1132987" y="199955"/>
                  <a:pt x="1141493" y="199069"/>
                  <a:pt x="1148862" y="195385"/>
                </a:cubicBezTo>
                <a:cubicBezTo>
                  <a:pt x="1157263" y="191184"/>
                  <a:pt x="1164153" y="184414"/>
                  <a:pt x="1172308" y="179754"/>
                </a:cubicBezTo>
                <a:cubicBezTo>
                  <a:pt x="1182423" y="173974"/>
                  <a:pt x="1193506" y="169993"/>
                  <a:pt x="1203569" y="164123"/>
                </a:cubicBezTo>
                <a:cubicBezTo>
                  <a:pt x="1284660" y="116819"/>
                  <a:pt x="1238894" y="134111"/>
                  <a:pt x="1289539" y="117231"/>
                </a:cubicBezTo>
                <a:cubicBezTo>
                  <a:pt x="1346387" y="79332"/>
                  <a:pt x="1272168" y="124514"/>
                  <a:pt x="1352062" y="93785"/>
                </a:cubicBezTo>
                <a:cubicBezTo>
                  <a:pt x="1373810" y="85420"/>
                  <a:pt x="1392950" y="71176"/>
                  <a:pt x="1414585" y="62523"/>
                </a:cubicBezTo>
                <a:cubicBezTo>
                  <a:pt x="1427611" y="57313"/>
                  <a:pt x="1441114" y="53167"/>
                  <a:pt x="1453662" y="46893"/>
                </a:cubicBezTo>
                <a:cubicBezTo>
                  <a:pt x="1462063" y="42692"/>
                  <a:pt x="1468438" y="34875"/>
                  <a:pt x="1477108" y="31262"/>
                </a:cubicBezTo>
                <a:cubicBezTo>
                  <a:pt x="1499921" y="21756"/>
                  <a:pt x="1524000" y="15631"/>
                  <a:pt x="1547446" y="7816"/>
                </a:cubicBezTo>
                <a:cubicBezTo>
                  <a:pt x="1555261" y="5211"/>
                  <a:pt x="1562654" y="0"/>
                  <a:pt x="1570892" y="0"/>
                </a:cubicBezTo>
                <a:lnTo>
                  <a:pt x="1633415" y="0"/>
                </a:lnTo>
              </a:path>
            </a:pathLst>
          </a:custGeom>
          <a:ln w="19050" cap="flat" cmpd="sng" algn="ctr">
            <a:solidFill>
              <a:schemeClr val="accent2"/>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18" name="TextBox 17">
            <a:extLst>
              <a:ext uri="{FF2B5EF4-FFF2-40B4-BE49-F238E27FC236}">
                <a16:creationId xmlns:a16="http://schemas.microsoft.com/office/drawing/2014/main" id="{250069DF-F853-34C0-B8E3-54EEB4D57ED4}"/>
              </a:ext>
            </a:extLst>
          </p:cNvPr>
          <p:cNvSpPr txBox="1"/>
          <p:nvPr/>
        </p:nvSpPr>
        <p:spPr>
          <a:xfrm>
            <a:off x="7920532" y="2867792"/>
            <a:ext cx="1273628" cy="523220"/>
          </a:xfrm>
          <a:prstGeom prst="rect">
            <a:avLst/>
          </a:prstGeom>
          <a:noFill/>
        </p:spPr>
        <p:txBody>
          <a:bodyPr wrap="square" rtlCol="0">
            <a:spAutoFit/>
          </a:bodyPr>
          <a:lstStyle/>
          <a:p>
            <a:r>
              <a:rPr lang="en-GB" sz="28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a:t>
            </a:r>
          </a:p>
        </p:txBody>
      </p:sp>
      <p:sp>
        <p:nvSpPr>
          <p:cNvPr id="19" name="TextBox 18">
            <a:extLst>
              <a:ext uri="{FF2B5EF4-FFF2-40B4-BE49-F238E27FC236}">
                <a16:creationId xmlns:a16="http://schemas.microsoft.com/office/drawing/2014/main" id="{CE693E22-94FD-E36C-B149-1C20FB9016B1}"/>
              </a:ext>
            </a:extLst>
          </p:cNvPr>
          <p:cNvSpPr txBox="1"/>
          <p:nvPr/>
        </p:nvSpPr>
        <p:spPr>
          <a:xfrm>
            <a:off x="249808" y="784641"/>
            <a:ext cx="11808948" cy="1200329"/>
          </a:xfrm>
          <a:prstGeom prst="rect">
            <a:avLst/>
          </a:prstGeom>
          <a:noFill/>
        </p:spPr>
        <p:txBody>
          <a:bodyPr wrap="square" rtlCol="0">
            <a:spAutoFit/>
          </a:bodyPr>
          <a:lstStyle/>
          <a:p>
            <a:pPr marL="285750" indent="-285750">
              <a:buFont typeface="Arial" panose="020B0604020202020204" pitchFamily="34" charset="0"/>
              <a:buChar char="•"/>
            </a:pPr>
            <a:r>
              <a:rPr lang="en-GB" u="sng" dirty="0">
                <a:ln w="0"/>
                <a:solidFill>
                  <a:schemeClr val="accent1">
                    <a:lumMod val="75000"/>
                  </a:schemeClr>
                </a:solidFill>
                <a:latin typeface="Aptos Slab SemiBold" panose="020B0004020202020204" pitchFamily="34" charset="0"/>
                <a:ea typeface="+mj-ea"/>
                <a:cs typeface="Arabic Typesetting" panose="020F0502020204030204" pitchFamily="66" charset="-78"/>
              </a:rPr>
              <a:t>Berlo’s SMCR model </a:t>
            </a:r>
            <a:r>
              <a:rPr lang="en-GB" dirty="0">
                <a:ln w="0"/>
                <a:solidFill>
                  <a:schemeClr val="accent1"/>
                </a:solidFill>
                <a:latin typeface="Aptos Slab SemiBold" panose="020B0004020202020204" pitchFamily="34" charset="0"/>
                <a:ea typeface="+mj-ea"/>
                <a:cs typeface="Arabic Typesetting" panose="020F0502020204030204" pitchFamily="66" charset="-78"/>
              </a:rPr>
              <a:t>says that communication depends on </a:t>
            </a:r>
            <a:r>
              <a:rPr lang="en-GB" u="sng" dirty="0">
                <a:ln w="0"/>
                <a:solidFill>
                  <a:schemeClr val="accent1">
                    <a:lumMod val="75000"/>
                  </a:schemeClr>
                </a:solidFill>
                <a:latin typeface="Aptos Slab SemiBold" panose="020B0004020202020204" pitchFamily="34" charset="0"/>
                <a:ea typeface="+mj-ea"/>
                <a:cs typeface="Arabic Typesetting" panose="020F0502020204030204" pitchFamily="66" charset="-78"/>
              </a:rPr>
              <a:t>four parts</a:t>
            </a:r>
            <a:r>
              <a:rPr lang="en-GB" dirty="0">
                <a:ln w="0"/>
                <a:solidFill>
                  <a:schemeClr val="accent1"/>
                </a:solidFill>
                <a:latin typeface="Aptos Slab SemiBold" panose="020B0004020202020204" pitchFamily="34" charset="0"/>
                <a:ea typeface="+mj-ea"/>
                <a:cs typeface="Arabic Typesetting" panose="020F0502020204030204" pitchFamily="66" charset="-78"/>
              </a:rPr>
              <a:t>: </a:t>
            </a:r>
            <a:r>
              <a:rPr lang="en-GB" dirty="0">
                <a:ln w="0"/>
                <a:solidFill>
                  <a:schemeClr val="accent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Source, Message, Channel, and Receiver.</a:t>
            </a:r>
            <a:r>
              <a:rPr lang="en-GB" dirty="0">
                <a:ln w="0"/>
                <a:solidFill>
                  <a:schemeClr val="accent1"/>
                </a:solidFill>
                <a:latin typeface="Aptos Slab SemiBold" panose="020B0004020202020204" pitchFamily="34" charset="0"/>
                <a:ea typeface="+mj-ea"/>
                <a:cs typeface="Arabic Typesetting" panose="020F0502020204030204" pitchFamily="66" charset="-78"/>
              </a:rPr>
              <a:t> Berlo explains that good communication is possible only when the </a:t>
            </a:r>
            <a:r>
              <a:rPr lang="en-GB" u="sng" dirty="0">
                <a:ln w="0"/>
                <a:solidFill>
                  <a:schemeClr val="accent1">
                    <a:lumMod val="75000"/>
                  </a:schemeClr>
                </a:solidFill>
                <a:latin typeface="Aptos Slab SemiBold" panose="020B0004020202020204" pitchFamily="34" charset="0"/>
                <a:ea typeface="+mj-ea"/>
                <a:cs typeface="Arabic Typesetting" panose="020F0502020204030204" pitchFamily="66" charset="-78"/>
              </a:rPr>
              <a:t>sender</a:t>
            </a:r>
            <a:r>
              <a:rPr lang="en-GB" dirty="0">
                <a:ln w="0"/>
                <a:solidFill>
                  <a:schemeClr val="accent1"/>
                </a:solidFill>
                <a:latin typeface="Aptos Slab SemiBold" panose="020B0004020202020204" pitchFamily="34" charset="0"/>
                <a:ea typeface="+mj-ea"/>
                <a:cs typeface="Arabic Typesetting" panose="020F0502020204030204" pitchFamily="66" charset="-78"/>
              </a:rPr>
              <a:t> and </a:t>
            </a:r>
            <a:r>
              <a:rPr lang="en-GB" u="sng" dirty="0">
                <a:ln w="0"/>
                <a:solidFill>
                  <a:schemeClr val="accent1">
                    <a:lumMod val="75000"/>
                  </a:schemeClr>
                </a:solidFill>
                <a:latin typeface="Aptos Slab SemiBold" panose="020B0004020202020204" pitchFamily="34" charset="0"/>
                <a:ea typeface="+mj-ea"/>
                <a:cs typeface="Arabic Typesetting" panose="020F0502020204030204" pitchFamily="66" charset="-78"/>
              </a:rPr>
              <a:t>receiver</a:t>
            </a:r>
            <a:r>
              <a:rPr lang="en-GB" dirty="0">
                <a:ln w="0"/>
                <a:solidFill>
                  <a:schemeClr val="accent1"/>
                </a:solidFill>
                <a:latin typeface="Aptos Slab SemiBold" panose="020B0004020202020204" pitchFamily="34" charset="0"/>
                <a:ea typeface="+mj-ea"/>
                <a:cs typeface="Arabic Typesetting" panose="020F0502020204030204" pitchFamily="66" charset="-78"/>
              </a:rPr>
              <a:t> have </a:t>
            </a:r>
            <a:r>
              <a:rPr lang="en-GB" u="sng" dirty="0">
                <a:ln w="0"/>
                <a:solidFill>
                  <a:schemeClr val="accent1">
                    <a:lumMod val="75000"/>
                  </a:schemeClr>
                </a:solidFill>
                <a:latin typeface="Aptos Slab SemiBold" panose="020B0004020202020204" pitchFamily="34" charset="0"/>
                <a:ea typeface="+mj-ea"/>
                <a:cs typeface="Arabic Typesetting" panose="020F0502020204030204" pitchFamily="66" charset="-78"/>
              </a:rPr>
              <a:t>similar skills</a:t>
            </a:r>
            <a:r>
              <a:rPr lang="en-GB" dirty="0">
                <a:ln w="0"/>
                <a:solidFill>
                  <a:schemeClr val="accent1"/>
                </a:solidFill>
                <a:latin typeface="Aptos Slab SemiBold" panose="020B0004020202020204" pitchFamily="34" charset="0"/>
                <a:ea typeface="+mj-ea"/>
                <a:cs typeface="Arabic Typesetting" panose="020F0502020204030204" pitchFamily="66" charset="-78"/>
              </a:rPr>
              <a:t>, </a:t>
            </a:r>
            <a:r>
              <a:rPr lang="en-GB" u="sng" dirty="0">
                <a:ln w="0"/>
                <a:solidFill>
                  <a:schemeClr val="accent1">
                    <a:lumMod val="75000"/>
                  </a:schemeClr>
                </a:solidFill>
                <a:latin typeface="Aptos Slab SemiBold" panose="020B0004020202020204" pitchFamily="34" charset="0"/>
                <a:ea typeface="+mj-ea"/>
                <a:cs typeface="Arabic Typesetting" panose="020F0502020204030204" pitchFamily="66" charset="-78"/>
              </a:rPr>
              <a:t>attitudes, knowledge, social background, and culture</a:t>
            </a:r>
            <a:r>
              <a:rPr lang="en-GB" dirty="0">
                <a:ln w="0"/>
                <a:solidFill>
                  <a:schemeClr val="accent1"/>
                </a:solidFill>
                <a:latin typeface="Aptos Slab SemiBold" panose="020B0004020202020204" pitchFamily="34" charset="0"/>
                <a:ea typeface="+mj-ea"/>
                <a:cs typeface="Arabic Typesetting" panose="020F0502020204030204" pitchFamily="66" charset="-78"/>
              </a:rPr>
              <a:t> (Berlo, 1960). If these are very different, the message can be misunderstood.</a:t>
            </a:r>
          </a:p>
        </p:txBody>
      </p:sp>
      <p:sp>
        <p:nvSpPr>
          <p:cNvPr id="20" name="TextBox 19">
            <a:extLst>
              <a:ext uri="{FF2B5EF4-FFF2-40B4-BE49-F238E27FC236}">
                <a16:creationId xmlns:a16="http://schemas.microsoft.com/office/drawing/2014/main" id="{0D9FD345-B5D5-3760-ED50-69B5EF81F274}"/>
              </a:ext>
            </a:extLst>
          </p:cNvPr>
          <p:cNvSpPr txBox="1"/>
          <p:nvPr/>
        </p:nvSpPr>
        <p:spPr>
          <a:xfrm>
            <a:off x="3411038" y="2125284"/>
            <a:ext cx="6007168" cy="2862322"/>
          </a:xfrm>
          <a:prstGeom prst="rect">
            <a:avLst/>
          </a:prstGeom>
          <a:noFill/>
        </p:spPr>
        <p:txBody>
          <a:bodyPr wrap="square" rtlCol="0">
            <a:spAutoFit/>
          </a:bodyPr>
          <a:lstStyle/>
          <a:p>
            <a:pPr marL="285750" indent="-285750">
              <a:buFont typeface="Arial" panose="020B0604020202020204" pitchFamily="34" charset="0"/>
              <a:buChar char="•"/>
            </a:pPr>
            <a:r>
              <a:rPr lang="en-GB" sz="2000" dirty="0">
                <a:ln w="0"/>
                <a:solidFill>
                  <a:schemeClr val="accent1"/>
                </a:solidFill>
                <a:latin typeface="Aptos Slab SemiBold" panose="020B0004020202020204" pitchFamily="34" charset="0"/>
                <a:ea typeface="+mj-ea"/>
                <a:cs typeface="Arabic Typesetting" panose="020F0502020204030204" pitchFamily="66" charset="-78"/>
              </a:rPr>
              <a:t>Different communication skills</a:t>
            </a:r>
          </a:p>
          <a:p>
            <a:endParaRPr lang="en-GB" sz="2000" dirty="0">
              <a:ln w="0"/>
              <a:solidFill>
                <a:schemeClr val="accent1"/>
              </a:solidFill>
              <a:latin typeface="Aptos Slab SemiBold" panose="020B0004020202020204" pitchFamily="34" charset="0"/>
              <a:ea typeface="+mj-ea"/>
              <a:cs typeface="Arabic Typesetting" panose="020F0502020204030204" pitchFamily="66" charset="-78"/>
            </a:endParaRPr>
          </a:p>
          <a:p>
            <a:pPr marL="285750" indent="-285750">
              <a:buFont typeface="Arial" panose="020B0604020202020204" pitchFamily="34" charset="0"/>
              <a:buChar char="•"/>
            </a:pPr>
            <a:r>
              <a:rPr lang="en-GB" sz="2000" dirty="0">
                <a:ln w="0"/>
                <a:solidFill>
                  <a:schemeClr val="accent1"/>
                </a:solidFill>
                <a:latin typeface="Aptos Slab SemiBold" panose="020B0004020202020204" pitchFamily="34" charset="0"/>
                <a:ea typeface="+mj-ea"/>
                <a:cs typeface="Arabic Typesetting" panose="020F0502020204030204" pitchFamily="66" charset="-78"/>
              </a:rPr>
              <a:t>Different attitudes</a:t>
            </a:r>
          </a:p>
          <a:p>
            <a:endParaRPr lang="en-GB" sz="2000" dirty="0">
              <a:ln w="0"/>
              <a:solidFill>
                <a:schemeClr val="accent1"/>
              </a:solidFill>
              <a:latin typeface="Aptos Slab SemiBold" panose="020B0004020202020204" pitchFamily="34" charset="0"/>
              <a:ea typeface="+mj-ea"/>
              <a:cs typeface="Arabic Typesetting" panose="020F0502020204030204" pitchFamily="66" charset="-78"/>
            </a:endParaRPr>
          </a:p>
          <a:p>
            <a:pPr marL="285750" indent="-285750">
              <a:buFont typeface="Arial" panose="020B0604020202020204" pitchFamily="34" charset="0"/>
              <a:buChar char="•"/>
            </a:pPr>
            <a:r>
              <a:rPr lang="en-GB" sz="2000" dirty="0">
                <a:ln w="0"/>
                <a:solidFill>
                  <a:schemeClr val="accent1"/>
                </a:solidFill>
                <a:latin typeface="Aptos Slab SemiBold" panose="020B0004020202020204" pitchFamily="34" charset="0"/>
                <a:ea typeface="+mj-ea"/>
                <a:cs typeface="Arabic Typesetting" panose="020F0502020204030204" pitchFamily="66" charset="-78"/>
              </a:rPr>
              <a:t>Different knowledge</a:t>
            </a:r>
          </a:p>
          <a:p>
            <a:endParaRPr lang="en-GB" sz="2000" dirty="0">
              <a:ln w="0"/>
              <a:solidFill>
                <a:schemeClr val="accent1"/>
              </a:solidFill>
              <a:latin typeface="Aptos Slab SemiBold" panose="020B0004020202020204" pitchFamily="34" charset="0"/>
              <a:ea typeface="+mj-ea"/>
              <a:cs typeface="Arabic Typesetting" panose="020F0502020204030204" pitchFamily="66" charset="-78"/>
            </a:endParaRPr>
          </a:p>
          <a:p>
            <a:pPr marL="285750" indent="-285750">
              <a:buFont typeface="Arial" panose="020B0604020202020204" pitchFamily="34" charset="0"/>
              <a:buChar char="•"/>
            </a:pPr>
            <a:r>
              <a:rPr lang="en-GB" sz="2000" dirty="0">
                <a:ln w="0"/>
                <a:solidFill>
                  <a:schemeClr val="accent1"/>
                </a:solidFill>
                <a:latin typeface="Aptos Slab SemiBold" panose="020B0004020202020204" pitchFamily="34" charset="0"/>
                <a:ea typeface="+mj-ea"/>
                <a:cs typeface="Arabic Typesetting" panose="020F0502020204030204" pitchFamily="66" charset="-78"/>
              </a:rPr>
              <a:t>Different social and cultural backgrounds</a:t>
            </a:r>
          </a:p>
          <a:p>
            <a:endParaRPr lang="en-GB" sz="2000" dirty="0">
              <a:ln w="0"/>
              <a:solidFill>
                <a:schemeClr val="accent1"/>
              </a:solidFill>
              <a:latin typeface="Aptos Slab SemiBold" panose="020B0004020202020204" pitchFamily="34" charset="0"/>
              <a:ea typeface="+mj-ea"/>
              <a:cs typeface="Arabic Typesetting" panose="020F0502020204030204" pitchFamily="66" charset="-78"/>
            </a:endParaRPr>
          </a:p>
          <a:p>
            <a:pPr marL="285750" indent="-285750">
              <a:buFont typeface="Arial" panose="020B0604020202020204" pitchFamily="34" charset="0"/>
              <a:buChar char="•"/>
            </a:pPr>
            <a:r>
              <a:rPr lang="en-GB" sz="2000" dirty="0">
                <a:ln w="0"/>
                <a:solidFill>
                  <a:schemeClr val="accent1"/>
                </a:solidFill>
                <a:latin typeface="Aptos Slab SemiBold" panose="020B0004020202020204" pitchFamily="34" charset="0"/>
                <a:ea typeface="+mj-ea"/>
                <a:cs typeface="Arabic Typesetting" panose="020F0502020204030204" pitchFamily="66" charset="-78"/>
              </a:rPr>
              <a:t>Different channels</a:t>
            </a:r>
            <a:endParaRPr lang="en-GB" dirty="0">
              <a:ln w="0"/>
              <a:solidFill>
                <a:schemeClr val="accent1"/>
              </a:solidFill>
              <a:latin typeface="Aptos Slab SemiBold" panose="020B0004020202020204" pitchFamily="34" charset="0"/>
              <a:ea typeface="+mj-ea"/>
              <a:cs typeface="Arabic Typesetting" panose="020F0502020204030204" pitchFamily="66" charset="-78"/>
            </a:endParaRPr>
          </a:p>
        </p:txBody>
      </p:sp>
      <p:sp>
        <p:nvSpPr>
          <p:cNvPr id="21" name="TextBox 20">
            <a:extLst>
              <a:ext uri="{FF2B5EF4-FFF2-40B4-BE49-F238E27FC236}">
                <a16:creationId xmlns:a16="http://schemas.microsoft.com/office/drawing/2014/main" id="{B42C45B9-F30E-6607-0D24-04CCD78DB97E}"/>
              </a:ext>
            </a:extLst>
          </p:cNvPr>
          <p:cNvSpPr txBox="1"/>
          <p:nvPr/>
        </p:nvSpPr>
        <p:spPr>
          <a:xfrm>
            <a:off x="706035" y="5484853"/>
            <a:ext cx="10896494" cy="1015663"/>
          </a:xfrm>
          <a:prstGeom prst="rect">
            <a:avLst/>
          </a:prstGeom>
          <a:noFill/>
        </p:spPr>
        <p:txBody>
          <a:bodyPr wrap="square" rtlCol="0">
            <a:spAutoFit/>
          </a:bodyPr>
          <a:lstStyle/>
          <a:p>
            <a:pPr algn="ctr"/>
            <a:r>
              <a:rPr lang="en-GB" sz="2000" dirty="0">
                <a:ln w="0"/>
                <a:solidFill>
                  <a:schemeClr val="accent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According to Berlo’s model, these differences make communication weak, so the message does not reach the workers correctly. This explains problems like poor hygiene, wrong food handling, and unsafe chicken left out overnight.</a:t>
            </a:r>
          </a:p>
        </p:txBody>
      </p:sp>
    </p:spTree>
    <p:extLst>
      <p:ext uri="{BB962C8B-B14F-4D97-AF65-F5344CB8AC3E}">
        <p14:creationId xmlns:p14="http://schemas.microsoft.com/office/powerpoint/2010/main" val="12536231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p:tgtEl>
                                          <p:spTgt spid="19"/>
                                        </p:tgtEl>
                                        <p:attrNameLst>
                                          <p:attrName>ppt_y</p:attrName>
                                        </p:attrNameLst>
                                      </p:cBhvr>
                                      <p:tavLst>
                                        <p:tav tm="0">
                                          <p:val>
                                            <p:strVal val="#ppt_y+#ppt_h*1.125000"/>
                                          </p:val>
                                        </p:tav>
                                        <p:tav tm="100000">
                                          <p:val>
                                            <p:strVal val="#ppt_y"/>
                                          </p:val>
                                        </p:tav>
                                      </p:tavLst>
                                    </p:anim>
                                    <p:animEffect transition="in" filter="wipe(up)">
                                      <p:cBhvr>
                                        <p:cTn id="8" dur="500"/>
                                        <p:tgtEl>
                                          <p:spTgt spid="19"/>
                                        </p:tgtEl>
                                      </p:cBhvr>
                                    </p:animEffect>
                                  </p:childTnLst>
                                </p:cTn>
                              </p:par>
                            </p:childTnLst>
                          </p:cTn>
                        </p:par>
                      </p:childTnLst>
                    </p:cTn>
                  </p:par>
                  <p:par>
                    <p:cTn id="9" fill="hold">
                      <p:stCondLst>
                        <p:cond delay="indefinite"/>
                      </p:stCondLst>
                      <p:childTnLst>
                        <p:par>
                          <p:cTn id="10" fill="hold">
                            <p:stCondLst>
                              <p:cond delay="0"/>
                            </p:stCondLst>
                            <p:childTnLst>
                              <p:par>
                                <p:cTn id="11" presetID="53" presetClass="exit" presetSubtype="32" fill="hold" grpId="0" nodeType="clickEffect">
                                  <p:stCondLst>
                                    <p:cond delay="0"/>
                                  </p:stCondLst>
                                  <p:childTnLst>
                                    <p:anim calcmode="lin" valueType="num">
                                      <p:cBhvr>
                                        <p:cTn id="12" dur="500"/>
                                        <p:tgtEl>
                                          <p:spTgt spid="4"/>
                                        </p:tgtEl>
                                        <p:attrNameLst>
                                          <p:attrName>ppt_w</p:attrName>
                                        </p:attrNameLst>
                                      </p:cBhvr>
                                      <p:tavLst>
                                        <p:tav tm="0">
                                          <p:val>
                                            <p:strVal val="ppt_w"/>
                                          </p:val>
                                        </p:tav>
                                        <p:tav tm="100000">
                                          <p:val>
                                            <p:fltVal val="0"/>
                                          </p:val>
                                        </p:tav>
                                      </p:tavLst>
                                    </p:anim>
                                    <p:anim calcmode="lin" valueType="num">
                                      <p:cBhvr>
                                        <p:cTn id="13" dur="500"/>
                                        <p:tgtEl>
                                          <p:spTgt spid="4"/>
                                        </p:tgtEl>
                                        <p:attrNameLst>
                                          <p:attrName>ppt_h</p:attrName>
                                        </p:attrNameLst>
                                      </p:cBhvr>
                                      <p:tavLst>
                                        <p:tav tm="0">
                                          <p:val>
                                            <p:strVal val="ppt_h"/>
                                          </p:val>
                                        </p:tav>
                                        <p:tav tm="100000">
                                          <p:val>
                                            <p:fltVal val="0"/>
                                          </p:val>
                                        </p:tav>
                                      </p:tavLst>
                                    </p:anim>
                                    <p:animEffect transition="out" filter="fade">
                                      <p:cBhvr>
                                        <p:cTn id="14" dur="500"/>
                                        <p:tgtEl>
                                          <p:spTgt spid="4"/>
                                        </p:tgtEl>
                                      </p:cBhvr>
                                    </p:animEffect>
                                    <p:set>
                                      <p:cBhvr>
                                        <p:cTn id="15" dur="1" fill="hold">
                                          <p:stCondLst>
                                            <p:cond delay="499"/>
                                          </p:stCondLst>
                                        </p:cTn>
                                        <p:tgtEl>
                                          <p:spTgt spid="4"/>
                                        </p:tgtEl>
                                        <p:attrNameLst>
                                          <p:attrName>style.visibility</p:attrName>
                                        </p:attrNameLst>
                                      </p:cBhvr>
                                      <p:to>
                                        <p:strVal val="hidden"/>
                                      </p:to>
                                    </p:set>
                                  </p:childTnLst>
                                </p:cTn>
                              </p:par>
                              <p:par>
                                <p:cTn id="16" presetID="53" presetClass="exit" presetSubtype="32" fill="hold" grpId="0" nodeType="withEffect">
                                  <p:stCondLst>
                                    <p:cond delay="0"/>
                                  </p:stCondLst>
                                  <p:childTnLst>
                                    <p:anim calcmode="lin" valueType="num">
                                      <p:cBhvr>
                                        <p:cTn id="17" dur="500"/>
                                        <p:tgtEl>
                                          <p:spTgt spid="13"/>
                                        </p:tgtEl>
                                        <p:attrNameLst>
                                          <p:attrName>ppt_w</p:attrName>
                                        </p:attrNameLst>
                                      </p:cBhvr>
                                      <p:tavLst>
                                        <p:tav tm="0">
                                          <p:val>
                                            <p:strVal val="ppt_w"/>
                                          </p:val>
                                        </p:tav>
                                        <p:tav tm="100000">
                                          <p:val>
                                            <p:fltVal val="0"/>
                                          </p:val>
                                        </p:tav>
                                      </p:tavLst>
                                    </p:anim>
                                    <p:anim calcmode="lin" valueType="num">
                                      <p:cBhvr>
                                        <p:cTn id="18" dur="500"/>
                                        <p:tgtEl>
                                          <p:spTgt spid="13"/>
                                        </p:tgtEl>
                                        <p:attrNameLst>
                                          <p:attrName>ppt_h</p:attrName>
                                        </p:attrNameLst>
                                      </p:cBhvr>
                                      <p:tavLst>
                                        <p:tav tm="0">
                                          <p:val>
                                            <p:strVal val="ppt_h"/>
                                          </p:val>
                                        </p:tav>
                                        <p:tav tm="100000">
                                          <p:val>
                                            <p:fltVal val="0"/>
                                          </p:val>
                                        </p:tav>
                                      </p:tavLst>
                                    </p:anim>
                                    <p:animEffect transition="out" filter="fade">
                                      <p:cBhvr>
                                        <p:cTn id="19" dur="500"/>
                                        <p:tgtEl>
                                          <p:spTgt spid="13"/>
                                        </p:tgtEl>
                                      </p:cBhvr>
                                    </p:animEffect>
                                    <p:set>
                                      <p:cBhvr>
                                        <p:cTn id="20" dur="1" fill="hold">
                                          <p:stCondLst>
                                            <p:cond delay="499"/>
                                          </p:stCondLst>
                                        </p:cTn>
                                        <p:tgtEl>
                                          <p:spTgt spid="13"/>
                                        </p:tgtEl>
                                        <p:attrNameLst>
                                          <p:attrName>style.visibility</p:attrName>
                                        </p:attrNameLst>
                                      </p:cBhvr>
                                      <p:to>
                                        <p:strVal val="hidden"/>
                                      </p:to>
                                    </p:set>
                                  </p:childTnLst>
                                </p:cTn>
                              </p:par>
                              <p:par>
                                <p:cTn id="21" presetID="53" presetClass="exit" presetSubtype="32" fill="hold" grpId="0" nodeType="withEffect">
                                  <p:stCondLst>
                                    <p:cond delay="0"/>
                                  </p:stCondLst>
                                  <p:childTnLst>
                                    <p:anim calcmode="lin" valueType="num">
                                      <p:cBhvr>
                                        <p:cTn id="22" dur="500"/>
                                        <p:tgtEl>
                                          <p:spTgt spid="10"/>
                                        </p:tgtEl>
                                        <p:attrNameLst>
                                          <p:attrName>ppt_w</p:attrName>
                                        </p:attrNameLst>
                                      </p:cBhvr>
                                      <p:tavLst>
                                        <p:tav tm="0">
                                          <p:val>
                                            <p:strVal val="ppt_w"/>
                                          </p:val>
                                        </p:tav>
                                        <p:tav tm="100000">
                                          <p:val>
                                            <p:fltVal val="0"/>
                                          </p:val>
                                        </p:tav>
                                      </p:tavLst>
                                    </p:anim>
                                    <p:anim calcmode="lin" valueType="num">
                                      <p:cBhvr>
                                        <p:cTn id="23" dur="500"/>
                                        <p:tgtEl>
                                          <p:spTgt spid="10"/>
                                        </p:tgtEl>
                                        <p:attrNameLst>
                                          <p:attrName>ppt_h</p:attrName>
                                        </p:attrNameLst>
                                      </p:cBhvr>
                                      <p:tavLst>
                                        <p:tav tm="0">
                                          <p:val>
                                            <p:strVal val="ppt_h"/>
                                          </p:val>
                                        </p:tav>
                                        <p:tav tm="100000">
                                          <p:val>
                                            <p:fltVal val="0"/>
                                          </p:val>
                                        </p:tav>
                                      </p:tavLst>
                                    </p:anim>
                                    <p:animEffect transition="out" filter="fade">
                                      <p:cBhvr>
                                        <p:cTn id="24" dur="500"/>
                                        <p:tgtEl>
                                          <p:spTgt spid="10"/>
                                        </p:tgtEl>
                                      </p:cBhvr>
                                    </p:animEffect>
                                    <p:set>
                                      <p:cBhvr>
                                        <p:cTn id="25" dur="1" fill="hold">
                                          <p:stCondLst>
                                            <p:cond delay="499"/>
                                          </p:stCondLst>
                                        </p:cTn>
                                        <p:tgtEl>
                                          <p:spTgt spid="10"/>
                                        </p:tgtEl>
                                        <p:attrNameLst>
                                          <p:attrName>style.visibility</p:attrName>
                                        </p:attrNameLst>
                                      </p:cBhvr>
                                      <p:to>
                                        <p:strVal val="hidden"/>
                                      </p:to>
                                    </p:set>
                                  </p:childTnLst>
                                </p:cTn>
                              </p:par>
                              <p:par>
                                <p:cTn id="26" presetID="53" presetClass="exit" presetSubtype="32" fill="hold" grpId="0" nodeType="withEffect">
                                  <p:stCondLst>
                                    <p:cond delay="0"/>
                                  </p:stCondLst>
                                  <p:childTnLst>
                                    <p:anim calcmode="lin" valueType="num">
                                      <p:cBhvr>
                                        <p:cTn id="27" dur="500"/>
                                        <p:tgtEl>
                                          <p:spTgt spid="11"/>
                                        </p:tgtEl>
                                        <p:attrNameLst>
                                          <p:attrName>ppt_w</p:attrName>
                                        </p:attrNameLst>
                                      </p:cBhvr>
                                      <p:tavLst>
                                        <p:tav tm="0">
                                          <p:val>
                                            <p:strVal val="ppt_w"/>
                                          </p:val>
                                        </p:tav>
                                        <p:tav tm="100000">
                                          <p:val>
                                            <p:fltVal val="0"/>
                                          </p:val>
                                        </p:tav>
                                      </p:tavLst>
                                    </p:anim>
                                    <p:anim calcmode="lin" valueType="num">
                                      <p:cBhvr>
                                        <p:cTn id="28" dur="500"/>
                                        <p:tgtEl>
                                          <p:spTgt spid="11"/>
                                        </p:tgtEl>
                                        <p:attrNameLst>
                                          <p:attrName>ppt_h</p:attrName>
                                        </p:attrNameLst>
                                      </p:cBhvr>
                                      <p:tavLst>
                                        <p:tav tm="0">
                                          <p:val>
                                            <p:strVal val="ppt_h"/>
                                          </p:val>
                                        </p:tav>
                                        <p:tav tm="100000">
                                          <p:val>
                                            <p:fltVal val="0"/>
                                          </p:val>
                                        </p:tav>
                                      </p:tavLst>
                                    </p:anim>
                                    <p:animEffect transition="out" filter="fade">
                                      <p:cBhvr>
                                        <p:cTn id="29" dur="500"/>
                                        <p:tgtEl>
                                          <p:spTgt spid="11"/>
                                        </p:tgtEl>
                                      </p:cBhvr>
                                    </p:animEffect>
                                    <p:set>
                                      <p:cBhvr>
                                        <p:cTn id="30" dur="1" fill="hold">
                                          <p:stCondLst>
                                            <p:cond delay="499"/>
                                          </p:stCondLst>
                                        </p:cTn>
                                        <p:tgtEl>
                                          <p:spTgt spid="11"/>
                                        </p:tgtEl>
                                        <p:attrNameLst>
                                          <p:attrName>style.visibility</p:attrName>
                                        </p:attrNameLst>
                                      </p:cBhvr>
                                      <p:to>
                                        <p:strVal val="hidden"/>
                                      </p:to>
                                    </p:set>
                                  </p:childTnLst>
                                </p:cTn>
                              </p:par>
                              <p:par>
                                <p:cTn id="31" presetID="53" presetClass="exit" presetSubtype="32" fill="hold" grpId="0" nodeType="withEffect">
                                  <p:stCondLst>
                                    <p:cond delay="0"/>
                                  </p:stCondLst>
                                  <p:childTnLst>
                                    <p:anim calcmode="lin" valueType="num">
                                      <p:cBhvr>
                                        <p:cTn id="32" dur="500"/>
                                        <p:tgtEl>
                                          <p:spTgt spid="5"/>
                                        </p:tgtEl>
                                        <p:attrNameLst>
                                          <p:attrName>ppt_w</p:attrName>
                                        </p:attrNameLst>
                                      </p:cBhvr>
                                      <p:tavLst>
                                        <p:tav tm="0">
                                          <p:val>
                                            <p:strVal val="ppt_w"/>
                                          </p:val>
                                        </p:tav>
                                        <p:tav tm="100000">
                                          <p:val>
                                            <p:fltVal val="0"/>
                                          </p:val>
                                        </p:tav>
                                      </p:tavLst>
                                    </p:anim>
                                    <p:anim calcmode="lin" valueType="num">
                                      <p:cBhvr>
                                        <p:cTn id="33" dur="500"/>
                                        <p:tgtEl>
                                          <p:spTgt spid="5"/>
                                        </p:tgtEl>
                                        <p:attrNameLst>
                                          <p:attrName>ppt_h</p:attrName>
                                        </p:attrNameLst>
                                      </p:cBhvr>
                                      <p:tavLst>
                                        <p:tav tm="0">
                                          <p:val>
                                            <p:strVal val="ppt_h"/>
                                          </p:val>
                                        </p:tav>
                                        <p:tav tm="100000">
                                          <p:val>
                                            <p:fltVal val="0"/>
                                          </p:val>
                                        </p:tav>
                                      </p:tavLst>
                                    </p:anim>
                                    <p:animEffect transition="out" filter="fade">
                                      <p:cBhvr>
                                        <p:cTn id="34" dur="500"/>
                                        <p:tgtEl>
                                          <p:spTgt spid="5"/>
                                        </p:tgtEl>
                                      </p:cBhvr>
                                    </p:animEffect>
                                    <p:set>
                                      <p:cBhvr>
                                        <p:cTn id="35" dur="1" fill="hold">
                                          <p:stCondLst>
                                            <p:cond delay="499"/>
                                          </p:stCondLst>
                                        </p:cTn>
                                        <p:tgtEl>
                                          <p:spTgt spid="5"/>
                                        </p:tgtEl>
                                        <p:attrNameLst>
                                          <p:attrName>style.visibility</p:attrName>
                                        </p:attrNameLst>
                                      </p:cBhvr>
                                      <p:to>
                                        <p:strVal val="hidden"/>
                                      </p:to>
                                    </p:set>
                                  </p:childTnLst>
                                </p:cTn>
                              </p:par>
                              <p:par>
                                <p:cTn id="36" presetID="53" presetClass="exit" presetSubtype="32" fill="hold" grpId="0" nodeType="withEffect">
                                  <p:stCondLst>
                                    <p:cond delay="0"/>
                                  </p:stCondLst>
                                  <p:childTnLst>
                                    <p:anim calcmode="lin" valueType="num">
                                      <p:cBhvr>
                                        <p:cTn id="37" dur="500"/>
                                        <p:tgtEl>
                                          <p:spTgt spid="12"/>
                                        </p:tgtEl>
                                        <p:attrNameLst>
                                          <p:attrName>ppt_w</p:attrName>
                                        </p:attrNameLst>
                                      </p:cBhvr>
                                      <p:tavLst>
                                        <p:tav tm="0">
                                          <p:val>
                                            <p:strVal val="ppt_w"/>
                                          </p:val>
                                        </p:tav>
                                        <p:tav tm="100000">
                                          <p:val>
                                            <p:fltVal val="0"/>
                                          </p:val>
                                        </p:tav>
                                      </p:tavLst>
                                    </p:anim>
                                    <p:anim calcmode="lin" valueType="num">
                                      <p:cBhvr>
                                        <p:cTn id="38" dur="500"/>
                                        <p:tgtEl>
                                          <p:spTgt spid="12"/>
                                        </p:tgtEl>
                                        <p:attrNameLst>
                                          <p:attrName>ppt_h</p:attrName>
                                        </p:attrNameLst>
                                      </p:cBhvr>
                                      <p:tavLst>
                                        <p:tav tm="0">
                                          <p:val>
                                            <p:strVal val="ppt_h"/>
                                          </p:val>
                                        </p:tav>
                                        <p:tav tm="100000">
                                          <p:val>
                                            <p:fltVal val="0"/>
                                          </p:val>
                                        </p:tav>
                                      </p:tavLst>
                                    </p:anim>
                                    <p:animEffect transition="out" filter="fade">
                                      <p:cBhvr>
                                        <p:cTn id="39" dur="500"/>
                                        <p:tgtEl>
                                          <p:spTgt spid="12"/>
                                        </p:tgtEl>
                                      </p:cBhvr>
                                    </p:animEffect>
                                    <p:set>
                                      <p:cBhvr>
                                        <p:cTn id="40" dur="1" fill="hold">
                                          <p:stCondLst>
                                            <p:cond delay="499"/>
                                          </p:stCondLst>
                                        </p:cTn>
                                        <p:tgtEl>
                                          <p:spTgt spid="12"/>
                                        </p:tgtEl>
                                        <p:attrNameLst>
                                          <p:attrName>style.visibility</p:attrName>
                                        </p:attrNameLst>
                                      </p:cBhvr>
                                      <p:to>
                                        <p:strVal val="hidden"/>
                                      </p:to>
                                    </p:set>
                                  </p:childTnLst>
                                </p:cTn>
                              </p:par>
                              <p:par>
                                <p:cTn id="41" presetID="53" presetClass="exit" presetSubtype="32" fill="hold" grpId="0" nodeType="withEffect">
                                  <p:stCondLst>
                                    <p:cond delay="0"/>
                                  </p:stCondLst>
                                  <p:childTnLst>
                                    <p:anim calcmode="lin" valueType="num">
                                      <p:cBhvr>
                                        <p:cTn id="42" dur="500"/>
                                        <p:tgtEl>
                                          <p:spTgt spid="17"/>
                                        </p:tgtEl>
                                        <p:attrNameLst>
                                          <p:attrName>ppt_w</p:attrName>
                                        </p:attrNameLst>
                                      </p:cBhvr>
                                      <p:tavLst>
                                        <p:tav tm="0">
                                          <p:val>
                                            <p:strVal val="ppt_w"/>
                                          </p:val>
                                        </p:tav>
                                        <p:tav tm="100000">
                                          <p:val>
                                            <p:fltVal val="0"/>
                                          </p:val>
                                        </p:tav>
                                      </p:tavLst>
                                    </p:anim>
                                    <p:anim calcmode="lin" valueType="num">
                                      <p:cBhvr>
                                        <p:cTn id="43" dur="500"/>
                                        <p:tgtEl>
                                          <p:spTgt spid="17"/>
                                        </p:tgtEl>
                                        <p:attrNameLst>
                                          <p:attrName>ppt_h</p:attrName>
                                        </p:attrNameLst>
                                      </p:cBhvr>
                                      <p:tavLst>
                                        <p:tav tm="0">
                                          <p:val>
                                            <p:strVal val="ppt_h"/>
                                          </p:val>
                                        </p:tav>
                                        <p:tav tm="100000">
                                          <p:val>
                                            <p:fltVal val="0"/>
                                          </p:val>
                                        </p:tav>
                                      </p:tavLst>
                                    </p:anim>
                                    <p:animEffect transition="out" filter="fade">
                                      <p:cBhvr>
                                        <p:cTn id="44" dur="500"/>
                                        <p:tgtEl>
                                          <p:spTgt spid="17"/>
                                        </p:tgtEl>
                                      </p:cBhvr>
                                    </p:animEffect>
                                    <p:set>
                                      <p:cBhvr>
                                        <p:cTn id="45" dur="1" fill="hold">
                                          <p:stCondLst>
                                            <p:cond delay="499"/>
                                          </p:stCondLst>
                                        </p:cTn>
                                        <p:tgtEl>
                                          <p:spTgt spid="17"/>
                                        </p:tgtEl>
                                        <p:attrNameLst>
                                          <p:attrName>style.visibility</p:attrName>
                                        </p:attrNameLst>
                                      </p:cBhvr>
                                      <p:to>
                                        <p:strVal val="hidden"/>
                                      </p:to>
                                    </p:set>
                                  </p:childTnLst>
                                </p:cTn>
                              </p:par>
                              <p:par>
                                <p:cTn id="46" presetID="53" presetClass="exit" presetSubtype="32" fill="hold" grpId="0" nodeType="withEffect">
                                  <p:stCondLst>
                                    <p:cond delay="0"/>
                                  </p:stCondLst>
                                  <p:childTnLst>
                                    <p:anim calcmode="lin" valueType="num">
                                      <p:cBhvr>
                                        <p:cTn id="47" dur="500"/>
                                        <p:tgtEl>
                                          <p:spTgt spid="8"/>
                                        </p:tgtEl>
                                        <p:attrNameLst>
                                          <p:attrName>ppt_w</p:attrName>
                                        </p:attrNameLst>
                                      </p:cBhvr>
                                      <p:tavLst>
                                        <p:tav tm="0">
                                          <p:val>
                                            <p:strVal val="ppt_w"/>
                                          </p:val>
                                        </p:tav>
                                        <p:tav tm="100000">
                                          <p:val>
                                            <p:fltVal val="0"/>
                                          </p:val>
                                        </p:tav>
                                      </p:tavLst>
                                    </p:anim>
                                    <p:anim calcmode="lin" valueType="num">
                                      <p:cBhvr>
                                        <p:cTn id="48" dur="500"/>
                                        <p:tgtEl>
                                          <p:spTgt spid="8"/>
                                        </p:tgtEl>
                                        <p:attrNameLst>
                                          <p:attrName>ppt_h</p:attrName>
                                        </p:attrNameLst>
                                      </p:cBhvr>
                                      <p:tavLst>
                                        <p:tav tm="0">
                                          <p:val>
                                            <p:strVal val="ppt_h"/>
                                          </p:val>
                                        </p:tav>
                                        <p:tav tm="100000">
                                          <p:val>
                                            <p:fltVal val="0"/>
                                          </p:val>
                                        </p:tav>
                                      </p:tavLst>
                                    </p:anim>
                                    <p:animEffect transition="out" filter="fade">
                                      <p:cBhvr>
                                        <p:cTn id="49" dur="500"/>
                                        <p:tgtEl>
                                          <p:spTgt spid="8"/>
                                        </p:tgtEl>
                                      </p:cBhvr>
                                    </p:animEffect>
                                    <p:set>
                                      <p:cBhvr>
                                        <p:cTn id="50" dur="1" fill="hold">
                                          <p:stCondLst>
                                            <p:cond delay="499"/>
                                          </p:stCondLst>
                                        </p:cTn>
                                        <p:tgtEl>
                                          <p:spTgt spid="8"/>
                                        </p:tgtEl>
                                        <p:attrNameLst>
                                          <p:attrName>style.visibility</p:attrName>
                                        </p:attrNameLst>
                                      </p:cBhvr>
                                      <p:to>
                                        <p:strVal val="hidden"/>
                                      </p:to>
                                    </p:set>
                                  </p:childTnLst>
                                </p:cTn>
                              </p:par>
                              <p:par>
                                <p:cTn id="51" presetID="53" presetClass="exit" presetSubtype="32" fill="hold" grpId="0" nodeType="withEffect">
                                  <p:stCondLst>
                                    <p:cond delay="0"/>
                                  </p:stCondLst>
                                  <p:childTnLst>
                                    <p:anim calcmode="lin" valueType="num">
                                      <p:cBhvr>
                                        <p:cTn id="52" dur="500"/>
                                        <p:tgtEl>
                                          <p:spTgt spid="18"/>
                                        </p:tgtEl>
                                        <p:attrNameLst>
                                          <p:attrName>ppt_w</p:attrName>
                                        </p:attrNameLst>
                                      </p:cBhvr>
                                      <p:tavLst>
                                        <p:tav tm="0">
                                          <p:val>
                                            <p:strVal val="ppt_w"/>
                                          </p:val>
                                        </p:tav>
                                        <p:tav tm="100000">
                                          <p:val>
                                            <p:fltVal val="0"/>
                                          </p:val>
                                        </p:tav>
                                      </p:tavLst>
                                    </p:anim>
                                    <p:anim calcmode="lin" valueType="num">
                                      <p:cBhvr>
                                        <p:cTn id="53" dur="500"/>
                                        <p:tgtEl>
                                          <p:spTgt spid="18"/>
                                        </p:tgtEl>
                                        <p:attrNameLst>
                                          <p:attrName>ppt_h</p:attrName>
                                        </p:attrNameLst>
                                      </p:cBhvr>
                                      <p:tavLst>
                                        <p:tav tm="0">
                                          <p:val>
                                            <p:strVal val="ppt_h"/>
                                          </p:val>
                                        </p:tav>
                                        <p:tav tm="100000">
                                          <p:val>
                                            <p:fltVal val="0"/>
                                          </p:val>
                                        </p:tav>
                                      </p:tavLst>
                                    </p:anim>
                                    <p:animEffect transition="out" filter="fade">
                                      <p:cBhvr>
                                        <p:cTn id="54" dur="500"/>
                                        <p:tgtEl>
                                          <p:spTgt spid="18"/>
                                        </p:tgtEl>
                                      </p:cBhvr>
                                    </p:animEffect>
                                    <p:set>
                                      <p:cBhvr>
                                        <p:cTn id="55" dur="1" fill="hold">
                                          <p:stCondLst>
                                            <p:cond delay="499"/>
                                          </p:stCondLst>
                                        </p:cTn>
                                        <p:tgtEl>
                                          <p:spTgt spid="18"/>
                                        </p:tgtEl>
                                        <p:attrNameLst>
                                          <p:attrName>style.visibility</p:attrName>
                                        </p:attrNameLst>
                                      </p:cBhvr>
                                      <p:to>
                                        <p:strVal val="hidden"/>
                                      </p:to>
                                    </p:set>
                                  </p:childTnLst>
                                </p:cTn>
                              </p:par>
                            </p:childTnLst>
                          </p:cTn>
                        </p:par>
                      </p:childTnLst>
                    </p:cTn>
                  </p:par>
                  <p:par>
                    <p:cTn id="56" fill="hold">
                      <p:stCondLst>
                        <p:cond delay="indefinite"/>
                      </p:stCondLst>
                      <p:childTnLst>
                        <p:par>
                          <p:cTn id="57" fill="hold">
                            <p:stCondLst>
                              <p:cond delay="0"/>
                            </p:stCondLst>
                            <p:childTnLst>
                              <p:par>
                                <p:cTn id="58" presetID="50" presetClass="entr" presetSubtype="0" decel="100000" fill="hold" nodeType="clickEffect">
                                  <p:stCondLst>
                                    <p:cond delay="0"/>
                                  </p:stCondLst>
                                  <p:childTnLst>
                                    <p:set>
                                      <p:cBhvr>
                                        <p:cTn id="59" dur="1" fill="hold">
                                          <p:stCondLst>
                                            <p:cond delay="0"/>
                                          </p:stCondLst>
                                        </p:cTn>
                                        <p:tgtEl>
                                          <p:spTgt spid="20">
                                            <p:txEl>
                                              <p:pRg st="0" end="0"/>
                                            </p:txEl>
                                          </p:spTgt>
                                        </p:tgtEl>
                                        <p:attrNameLst>
                                          <p:attrName>style.visibility</p:attrName>
                                        </p:attrNameLst>
                                      </p:cBhvr>
                                      <p:to>
                                        <p:strVal val="visible"/>
                                      </p:to>
                                    </p:set>
                                    <p:anim calcmode="lin" valueType="num">
                                      <p:cBhvr>
                                        <p:cTn id="60" dur="1000" fill="hold"/>
                                        <p:tgtEl>
                                          <p:spTgt spid="20">
                                            <p:txEl>
                                              <p:pRg st="0" end="0"/>
                                            </p:txEl>
                                          </p:spTgt>
                                        </p:tgtEl>
                                        <p:attrNameLst>
                                          <p:attrName>ppt_w</p:attrName>
                                        </p:attrNameLst>
                                      </p:cBhvr>
                                      <p:tavLst>
                                        <p:tav tm="0">
                                          <p:val>
                                            <p:strVal val="#ppt_w+.3"/>
                                          </p:val>
                                        </p:tav>
                                        <p:tav tm="100000">
                                          <p:val>
                                            <p:strVal val="#ppt_w"/>
                                          </p:val>
                                        </p:tav>
                                      </p:tavLst>
                                    </p:anim>
                                    <p:anim calcmode="lin" valueType="num">
                                      <p:cBhvr>
                                        <p:cTn id="61" dur="1000" fill="hold"/>
                                        <p:tgtEl>
                                          <p:spTgt spid="20">
                                            <p:txEl>
                                              <p:pRg st="0" end="0"/>
                                            </p:txEl>
                                          </p:spTgt>
                                        </p:tgtEl>
                                        <p:attrNameLst>
                                          <p:attrName>ppt_h</p:attrName>
                                        </p:attrNameLst>
                                      </p:cBhvr>
                                      <p:tavLst>
                                        <p:tav tm="0">
                                          <p:val>
                                            <p:strVal val="#ppt_h"/>
                                          </p:val>
                                        </p:tav>
                                        <p:tav tm="100000">
                                          <p:val>
                                            <p:strVal val="#ppt_h"/>
                                          </p:val>
                                        </p:tav>
                                      </p:tavLst>
                                    </p:anim>
                                    <p:animEffect transition="in" filter="fade">
                                      <p:cBhvr>
                                        <p:cTn id="62" dur="1000"/>
                                        <p:tgtEl>
                                          <p:spTgt spid="20">
                                            <p:txEl>
                                              <p:pRg st="0" end="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50" presetClass="entr" presetSubtype="0" decel="100000" fill="hold" nodeType="clickEffect">
                                  <p:stCondLst>
                                    <p:cond delay="0"/>
                                  </p:stCondLst>
                                  <p:childTnLst>
                                    <p:set>
                                      <p:cBhvr>
                                        <p:cTn id="66" dur="1" fill="hold">
                                          <p:stCondLst>
                                            <p:cond delay="0"/>
                                          </p:stCondLst>
                                        </p:cTn>
                                        <p:tgtEl>
                                          <p:spTgt spid="20">
                                            <p:txEl>
                                              <p:pRg st="2" end="2"/>
                                            </p:txEl>
                                          </p:spTgt>
                                        </p:tgtEl>
                                        <p:attrNameLst>
                                          <p:attrName>style.visibility</p:attrName>
                                        </p:attrNameLst>
                                      </p:cBhvr>
                                      <p:to>
                                        <p:strVal val="visible"/>
                                      </p:to>
                                    </p:set>
                                    <p:anim calcmode="lin" valueType="num">
                                      <p:cBhvr>
                                        <p:cTn id="67" dur="1000" fill="hold"/>
                                        <p:tgtEl>
                                          <p:spTgt spid="20">
                                            <p:txEl>
                                              <p:pRg st="2" end="2"/>
                                            </p:txEl>
                                          </p:spTgt>
                                        </p:tgtEl>
                                        <p:attrNameLst>
                                          <p:attrName>ppt_w</p:attrName>
                                        </p:attrNameLst>
                                      </p:cBhvr>
                                      <p:tavLst>
                                        <p:tav tm="0">
                                          <p:val>
                                            <p:strVal val="#ppt_w+.3"/>
                                          </p:val>
                                        </p:tav>
                                        <p:tav tm="100000">
                                          <p:val>
                                            <p:strVal val="#ppt_w"/>
                                          </p:val>
                                        </p:tav>
                                      </p:tavLst>
                                    </p:anim>
                                    <p:anim calcmode="lin" valueType="num">
                                      <p:cBhvr>
                                        <p:cTn id="68" dur="1000" fill="hold"/>
                                        <p:tgtEl>
                                          <p:spTgt spid="20">
                                            <p:txEl>
                                              <p:pRg st="2" end="2"/>
                                            </p:txEl>
                                          </p:spTgt>
                                        </p:tgtEl>
                                        <p:attrNameLst>
                                          <p:attrName>ppt_h</p:attrName>
                                        </p:attrNameLst>
                                      </p:cBhvr>
                                      <p:tavLst>
                                        <p:tav tm="0">
                                          <p:val>
                                            <p:strVal val="#ppt_h"/>
                                          </p:val>
                                        </p:tav>
                                        <p:tav tm="100000">
                                          <p:val>
                                            <p:strVal val="#ppt_h"/>
                                          </p:val>
                                        </p:tav>
                                      </p:tavLst>
                                    </p:anim>
                                    <p:animEffect transition="in" filter="fade">
                                      <p:cBhvr>
                                        <p:cTn id="69" dur="1000"/>
                                        <p:tgtEl>
                                          <p:spTgt spid="20">
                                            <p:txEl>
                                              <p:pRg st="2" end="2"/>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50" presetClass="entr" presetSubtype="0" decel="100000" fill="hold" nodeType="clickEffect">
                                  <p:stCondLst>
                                    <p:cond delay="0"/>
                                  </p:stCondLst>
                                  <p:childTnLst>
                                    <p:set>
                                      <p:cBhvr>
                                        <p:cTn id="73" dur="1" fill="hold">
                                          <p:stCondLst>
                                            <p:cond delay="0"/>
                                          </p:stCondLst>
                                        </p:cTn>
                                        <p:tgtEl>
                                          <p:spTgt spid="20">
                                            <p:txEl>
                                              <p:pRg st="4" end="4"/>
                                            </p:txEl>
                                          </p:spTgt>
                                        </p:tgtEl>
                                        <p:attrNameLst>
                                          <p:attrName>style.visibility</p:attrName>
                                        </p:attrNameLst>
                                      </p:cBhvr>
                                      <p:to>
                                        <p:strVal val="visible"/>
                                      </p:to>
                                    </p:set>
                                    <p:anim calcmode="lin" valueType="num">
                                      <p:cBhvr>
                                        <p:cTn id="74" dur="1000" fill="hold"/>
                                        <p:tgtEl>
                                          <p:spTgt spid="20">
                                            <p:txEl>
                                              <p:pRg st="4" end="4"/>
                                            </p:txEl>
                                          </p:spTgt>
                                        </p:tgtEl>
                                        <p:attrNameLst>
                                          <p:attrName>ppt_w</p:attrName>
                                        </p:attrNameLst>
                                      </p:cBhvr>
                                      <p:tavLst>
                                        <p:tav tm="0">
                                          <p:val>
                                            <p:strVal val="#ppt_w+.3"/>
                                          </p:val>
                                        </p:tav>
                                        <p:tav tm="100000">
                                          <p:val>
                                            <p:strVal val="#ppt_w"/>
                                          </p:val>
                                        </p:tav>
                                      </p:tavLst>
                                    </p:anim>
                                    <p:anim calcmode="lin" valueType="num">
                                      <p:cBhvr>
                                        <p:cTn id="75" dur="1000" fill="hold"/>
                                        <p:tgtEl>
                                          <p:spTgt spid="20">
                                            <p:txEl>
                                              <p:pRg st="4" end="4"/>
                                            </p:txEl>
                                          </p:spTgt>
                                        </p:tgtEl>
                                        <p:attrNameLst>
                                          <p:attrName>ppt_h</p:attrName>
                                        </p:attrNameLst>
                                      </p:cBhvr>
                                      <p:tavLst>
                                        <p:tav tm="0">
                                          <p:val>
                                            <p:strVal val="#ppt_h"/>
                                          </p:val>
                                        </p:tav>
                                        <p:tav tm="100000">
                                          <p:val>
                                            <p:strVal val="#ppt_h"/>
                                          </p:val>
                                        </p:tav>
                                      </p:tavLst>
                                    </p:anim>
                                    <p:animEffect transition="in" filter="fade">
                                      <p:cBhvr>
                                        <p:cTn id="76" dur="1000"/>
                                        <p:tgtEl>
                                          <p:spTgt spid="20">
                                            <p:txEl>
                                              <p:pRg st="4" end="4"/>
                                            </p:txEl>
                                          </p:spTgt>
                                        </p:tgtEl>
                                      </p:cBhvr>
                                    </p:animEffect>
                                  </p:childTnLst>
                                </p:cTn>
                              </p:par>
                            </p:childTnLst>
                          </p:cTn>
                        </p:par>
                      </p:childTnLst>
                    </p:cTn>
                  </p:par>
                  <p:par>
                    <p:cTn id="77" fill="hold">
                      <p:stCondLst>
                        <p:cond delay="indefinite"/>
                      </p:stCondLst>
                      <p:childTnLst>
                        <p:par>
                          <p:cTn id="78" fill="hold">
                            <p:stCondLst>
                              <p:cond delay="0"/>
                            </p:stCondLst>
                            <p:childTnLst>
                              <p:par>
                                <p:cTn id="79" presetID="50" presetClass="entr" presetSubtype="0" decel="100000" fill="hold" nodeType="clickEffect">
                                  <p:stCondLst>
                                    <p:cond delay="0"/>
                                  </p:stCondLst>
                                  <p:childTnLst>
                                    <p:set>
                                      <p:cBhvr>
                                        <p:cTn id="80" dur="1" fill="hold">
                                          <p:stCondLst>
                                            <p:cond delay="0"/>
                                          </p:stCondLst>
                                        </p:cTn>
                                        <p:tgtEl>
                                          <p:spTgt spid="20">
                                            <p:txEl>
                                              <p:pRg st="6" end="6"/>
                                            </p:txEl>
                                          </p:spTgt>
                                        </p:tgtEl>
                                        <p:attrNameLst>
                                          <p:attrName>style.visibility</p:attrName>
                                        </p:attrNameLst>
                                      </p:cBhvr>
                                      <p:to>
                                        <p:strVal val="visible"/>
                                      </p:to>
                                    </p:set>
                                    <p:anim calcmode="lin" valueType="num">
                                      <p:cBhvr>
                                        <p:cTn id="81" dur="1000" fill="hold"/>
                                        <p:tgtEl>
                                          <p:spTgt spid="20">
                                            <p:txEl>
                                              <p:pRg st="6" end="6"/>
                                            </p:txEl>
                                          </p:spTgt>
                                        </p:tgtEl>
                                        <p:attrNameLst>
                                          <p:attrName>ppt_w</p:attrName>
                                        </p:attrNameLst>
                                      </p:cBhvr>
                                      <p:tavLst>
                                        <p:tav tm="0">
                                          <p:val>
                                            <p:strVal val="#ppt_w+.3"/>
                                          </p:val>
                                        </p:tav>
                                        <p:tav tm="100000">
                                          <p:val>
                                            <p:strVal val="#ppt_w"/>
                                          </p:val>
                                        </p:tav>
                                      </p:tavLst>
                                    </p:anim>
                                    <p:anim calcmode="lin" valueType="num">
                                      <p:cBhvr>
                                        <p:cTn id="82" dur="1000" fill="hold"/>
                                        <p:tgtEl>
                                          <p:spTgt spid="20">
                                            <p:txEl>
                                              <p:pRg st="6" end="6"/>
                                            </p:txEl>
                                          </p:spTgt>
                                        </p:tgtEl>
                                        <p:attrNameLst>
                                          <p:attrName>ppt_h</p:attrName>
                                        </p:attrNameLst>
                                      </p:cBhvr>
                                      <p:tavLst>
                                        <p:tav tm="0">
                                          <p:val>
                                            <p:strVal val="#ppt_h"/>
                                          </p:val>
                                        </p:tav>
                                        <p:tav tm="100000">
                                          <p:val>
                                            <p:strVal val="#ppt_h"/>
                                          </p:val>
                                        </p:tav>
                                      </p:tavLst>
                                    </p:anim>
                                    <p:animEffect transition="in" filter="fade">
                                      <p:cBhvr>
                                        <p:cTn id="83" dur="1000"/>
                                        <p:tgtEl>
                                          <p:spTgt spid="20">
                                            <p:txEl>
                                              <p:pRg st="6" end="6"/>
                                            </p:txEl>
                                          </p:spTgt>
                                        </p:tgtEl>
                                      </p:cBhvr>
                                    </p:animEffect>
                                  </p:childTnLst>
                                </p:cTn>
                              </p:par>
                            </p:childTnLst>
                          </p:cTn>
                        </p:par>
                      </p:childTnLst>
                    </p:cTn>
                  </p:par>
                  <p:par>
                    <p:cTn id="84" fill="hold">
                      <p:stCondLst>
                        <p:cond delay="indefinite"/>
                      </p:stCondLst>
                      <p:childTnLst>
                        <p:par>
                          <p:cTn id="85" fill="hold">
                            <p:stCondLst>
                              <p:cond delay="0"/>
                            </p:stCondLst>
                            <p:childTnLst>
                              <p:par>
                                <p:cTn id="86" presetID="50" presetClass="entr" presetSubtype="0" decel="100000" fill="hold" nodeType="clickEffect">
                                  <p:stCondLst>
                                    <p:cond delay="0"/>
                                  </p:stCondLst>
                                  <p:childTnLst>
                                    <p:set>
                                      <p:cBhvr>
                                        <p:cTn id="87" dur="1" fill="hold">
                                          <p:stCondLst>
                                            <p:cond delay="0"/>
                                          </p:stCondLst>
                                        </p:cTn>
                                        <p:tgtEl>
                                          <p:spTgt spid="20">
                                            <p:txEl>
                                              <p:pRg st="8" end="8"/>
                                            </p:txEl>
                                          </p:spTgt>
                                        </p:tgtEl>
                                        <p:attrNameLst>
                                          <p:attrName>style.visibility</p:attrName>
                                        </p:attrNameLst>
                                      </p:cBhvr>
                                      <p:to>
                                        <p:strVal val="visible"/>
                                      </p:to>
                                    </p:set>
                                    <p:anim calcmode="lin" valueType="num">
                                      <p:cBhvr>
                                        <p:cTn id="88" dur="1000" fill="hold"/>
                                        <p:tgtEl>
                                          <p:spTgt spid="20">
                                            <p:txEl>
                                              <p:pRg st="8" end="8"/>
                                            </p:txEl>
                                          </p:spTgt>
                                        </p:tgtEl>
                                        <p:attrNameLst>
                                          <p:attrName>ppt_w</p:attrName>
                                        </p:attrNameLst>
                                      </p:cBhvr>
                                      <p:tavLst>
                                        <p:tav tm="0">
                                          <p:val>
                                            <p:strVal val="#ppt_w+.3"/>
                                          </p:val>
                                        </p:tav>
                                        <p:tav tm="100000">
                                          <p:val>
                                            <p:strVal val="#ppt_w"/>
                                          </p:val>
                                        </p:tav>
                                      </p:tavLst>
                                    </p:anim>
                                    <p:anim calcmode="lin" valueType="num">
                                      <p:cBhvr>
                                        <p:cTn id="89" dur="1000" fill="hold"/>
                                        <p:tgtEl>
                                          <p:spTgt spid="20">
                                            <p:txEl>
                                              <p:pRg st="8" end="8"/>
                                            </p:txEl>
                                          </p:spTgt>
                                        </p:tgtEl>
                                        <p:attrNameLst>
                                          <p:attrName>ppt_h</p:attrName>
                                        </p:attrNameLst>
                                      </p:cBhvr>
                                      <p:tavLst>
                                        <p:tav tm="0">
                                          <p:val>
                                            <p:strVal val="#ppt_h"/>
                                          </p:val>
                                        </p:tav>
                                        <p:tav tm="100000">
                                          <p:val>
                                            <p:strVal val="#ppt_h"/>
                                          </p:val>
                                        </p:tav>
                                      </p:tavLst>
                                    </p:anim>
                                    <p:animEffect transition="in" filter="fade">
                                      <p:cBhvr>
                                        <p:cTn id="90" dur="1000"/>
                                        <p:tgtEl>
                                          <p:spTgt spid="20">
                                            <p:txEl>
                                              <p:pRg st="8" end="8"/>
                                            </p:txEl>
                                          </p:spTgt>
                                        </p:tgtEl>
                                      </p:cBhvr>
                                    </p:animEffect>
                                  </p:childTnLst>
                                </p:cTn>
                              </p:par>
                            </p:childTnLst>
                          </p:cTn>
                        </p:par>
                      </p:childTnLst>
                    </p:cTn>
                  </p:par>
                  <p:par>
                    <p:cTn id="91" fill="hold">
                      <p:stCondLst>
                        <p:cond delay="indefinite"/>
                      </p:stCondLst>
                      <p:childTnLst>
                        <p:par>
                          <p:cTn id="92" fill="hold">
                            <p:stCondLst>
                              <p:cond delay="0"/>
                            </p:stCondLst>
                            <p:childTnLst>
                              <p:par>
                                <p:cTn id="93" presetID="6" presetClass="entr" presetSubtype="16" fill="hold" nodeType="clickEffect">
                                  <p:stCondLst>
                                    <p:cond delay="0"/>
                                  </p:stCondLst>
                                  <p:childTnLst>
                                    <p:set>
                                      <p:cBhvr>
                                        <p:cTn id="94" dur="1" fill="hold">
                                          <p:stCondLst>
                                            <p:cond delay="0"/>
                                          </p:stCondLst>
                                        </p:cTn>
                                        <p:tgtEl>
                                          <p:spTgt spid="21">
                                            <p:txEl>
                                              <p:pRg st="0" end="0"/>
                                            </p:txEl>
                                          </p:spTgt>
                                        </p:tgtEl>
                                        <p:attrNameLst>
                                          <p:attrName>style.visibility</p:attrName>
                                        </p:attrNameLst>
                                      </p:cBhvr>
                                      <p:to>
                                        <p:strVal val="visible"/>
                                      </p:to>
                                    </p:set>
                                    <p:animEffect transition="in" filter="circle(in)">
                                      <p:cBhvr>
                                        <p:cTn id="95" dur="2000"/>
                                        <p:tgtEl>
                                          <p:spTgt spid="2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8" grpId="0" animBg="1"/>
      <p:bldP spid="10" grpId="0" animBg="1"/>
      <p:bldP spid="11" grpId="0"/>
      <p:bldP spid="12" grpId="0"/>
      <p:bldP spid="13" grpId="0" animBg="1"/>
      <p:bldP spid="17" grpId="0" animBg="1"/>
      <p:bldP spid="18" grpId="0"/>
      <p:bldP spid="1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E3EEF9"/>
            </a:gs>
            <a:gs pos="55000">
              <a:srgbClr val="95C2E7"/>
            </a:gs>
            <a:gs pos="83000">
              <a:srgbClr val="A5CCEB"/>
            </a:gs>
            <a:gs pos="100000">
              <a:srgbClr val="A5CCEB"/>
            </a:gs>
          </a:gsLst>
          <a:lin ang="27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339AC-0752-B2AE-5C39-2A576C555158}"/>
              </a:ext>
            </a:extLst>
          </p:cNvPr>
          <p:cNvSpPr>
            <a:spLocks noGrp="1"/>
          </p:cNvSpPr>
          <p:nvPr>
            <p:ph type="ctrTitle"/>
          </p:nvPr>
        </p:nvSpPr>
        <p:spPr>
          <a:xfrm>
            <a:off x="2319734" y="12135"/>
            <a:ext cx="7332133" cy="631296"/>
          </a:xfrm>
        </p:spPr>
        <p:txBody>
          <a:bodyPr/>
          <a:lstStyle/>
          <a:p>
            <a:pPr marL="457200" indent="-457200">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Schramm’s Interactive Model</a:t>
            </a:r>
          </a:p>
        </p:txBody>
      </p:sp>
      <p:pic>
        <p:nvPicPr>
          <p:cNvPr id="5" name="Picture 4" descr="The image shows a woman holding a dog.&#10;&#10;AI-generated content may be incorrect.">
            <a:extLst>
              <a:ext uri="{FF2B5EF4-FFF2-40B4-BE49-F238E27FC236}">
                <a16:creationId xmlns:a16="http://schemas.microsoft.com/office/drawing/2014/main" id="{B7F05AD5-D2E6-498E-D76A-4124FEF780B3}"/>
              </a:ext>
            </a:extLst>
          </p:cNvPr>
          <p:cNvPicPr>
            <a:picLocks noChangeAspect="1"/>
          </p:cNvPicPr>
          <p:nvPr/>
        </p:nvPicPr>
        <p:blipFill>
          <a:blip r:embed="rId2">
            <a:duotone>
              <a:schemeClr val="accent2">
                <a:shade val="45000"/>
                <a:satMod val="135000"/>
              </a:schemeClr>
              <a:prstClr val="white"/>
            </a:duotone>
            <a:extLst>
              <a:ext uri="{BEBA8EAE-BF5A-486C-A8C5-ECC9F3942E4B}">
                <a14:imgProps xmlns:a14="http://schemas.microsoft.com/office/drawing/2010/main">
                  <a14:imgLayer r:embed="rId3">
                    <a14:imgEffect>
                      <a14:artisticFilmGrain/>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07086" y="2581472"/>
            <a:ext cx="2895600" cy="3195145"/>
          </a:xfrm>
          <a:prstGeom prst="rect">
            <a:avLst/>
          </a:prstGeom>
        </p:spPr>
      </p:pic>
      <p:pic>
        <p:nvPicPr>
          <p:cNvPr id="6" name="Picture 5" descr="The image shows a woman holding a dog.&#10;&#10;AI-generated content may be incorrect.">
            <a:extLst>
              <a:ext uri="{FF2B5EF4-FFF2-40B4-BE49-F238E27FC236}">
                <a16:creationId xmlns:a16="http://schemas.microsoft.com/office/drawing/2014/main" id="{CF04A1E2-A4E3-83C2-3611-B14FDEB7D2B7}"/>
              </a:ext>
            </a:extLst>
          </p:cNvPr>
          <p:cNvPicPr>
            <a:picLocks noChangeAspect="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artisticFilmGrain/>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679114" y="2581472"/>
            <a:ext cx="2895600" cy="3195145"/>
          </a:xfrm>
          <a:prstGeom prst="rect">
            <a:avLst/>
          </a:prstGeom>
        </p:spPr>
      </p:pic>
      <p:pic>
        <p:nvPicPr>
          <p:cNvPr id="8" name="Graphic 7" descr="Brain with solid fill">
            <a:extLst>
              <a:ext uri="{FF2B5EF4-FFF2-40B4-BE49-F238E27FC236}">
                <a16:creationId xmlns:a16="http://schemas.microsoft.com/office/drawing/2014/main" id="{521FCBDB-D7D8-673F-9F7D-4BAC3C738B4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flipH="1">
            <a:off x="901897" y="2654982"/>
            <a:ext cx="2125133" cy="2125133"/>
          </a:xfrm>
          <a:prstGeom prst="rect">
            <a:avLst/>
          </a:prstGeom>
        </p:spPr>
      </p:pic>
      <p:pic>
        <p:nvPicPr>
          <p:cNvPr id="9" name="Graphic 8" descr="Brain with solid fill">
            <a:extLst>
              <a:ext uri="{FF2B5EF4-FFF2-40B4-BE49-F238E27FC236}">
                <a16:creationId xmlns:a16="http://schemas.microsoft.com/office/drawing/2014/main" id="{4F872312-961B-2D33-12D9-0318E3B9EF14}"/>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099552" y="2654982"/>
            <a:ext cx="2125133" cy="2125133"/>
          </a:xfrm>
          <a:prstGeom prst="rect">
            <a:avLst/>
          </a:prstGeom>
        </p:spPr>
      </p:pic>
      <p:sp>
        <p:nvSpPr>
          <p:cNvPr id="10" name="TextBox 9">
            <a:extLst>
              <a:ext uri="{FF2B5EF4-FFF2-40B4-BE49-F238E27FC236}">
                <a16:creationId xmlns:a16="http://schemas.microsoft.com/office/drawing/2014/main" id="{A1FFE214-DE31-DAD0-0FE2-76166340E017}"/>
              </a:ext>
            </a:extLst>
          </p:cNvPr>
          <p:cNvSpPr txBox="1"/>
          <p:nvPr/>
        </p:nvSpPr>
        <p:spPr>
          <a:xfrm>
            <a:off x="1240165" y="4524282"/>
            <a:ext cx="1993899" cy="523220"/>
          </a:xfrm>
          <a:prstGeom prst="rect">
            <a:avLst/>
          </a:prstGeom>
          <a:noFill/>
        </p:spPr>
        <p:txBody>
          <a:bodyPr wrap="square" rtlCol="0">
            <a:spAutoFit/>
          </a:bodyPr>
          <a:lstStyle/>
          <a:p>
            <a:r>
              <a:rPr lang="en-GB" sz="2800" dirty="0">
                <a:ln w="0"/>
                <a:solidFill>
                  <a:schemeClr val="bg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Interpreter</a:t>
            </a:r>
          </a:p>
        </p:txBody>
      </p:sp>
      <p:sp>
        <p:nvSpPr>
          <p:cNvPr id="11" name="TextBox 10">
            <a:extLst>
              <a:ext uri="{FF2B5EF4-FFF2-40B4-BE49-F238E27FC236}">
                <a16:creationId xmlns:a16="http://schemas.microsoft.com/office/drawing/2014/main" id="{FAD8E4B6-338F-6EA1-F093-2F38B0F9B879}"/>
              </a:ext>
            </a:extLst>
          </p:cNvPr>
          <p:cNvSpPr txBox="1"/>
          <p:nvPr/>
        </p:nvSpPr>
        <p:spPr>
          <a:xfrm>
            <a:off x="8957936" y="4493536"/>
            <a:ext cx="1993899" cy="523220"/>
          </a:xfrm>
          <a:prstGeom prst="rect">
            <a:avLst/>
          </a:prstGeom>
          <a:noFill/>
        </p:spPr>
        <p:txBody>
          <a:bodyPr wrap="square" rtlCol="0">
            <a:spAutoFit/>
          </a:bodyPr>
          <a:lstStyle/>
          <a:p>
            <a:r>
              <a:rPr lang="en-GB" sz="2800" dirty="0">
                <a:ln w="0"/>
                <a:solidFill>
                  <a:schemeClr val="bg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Interpreter</a:t>
            </a:r>
          </a:p>
        </p:txBody>
      </p:sp>
      <p:sp>
        <p:nvSpPr>
          <p:cNvPr id="14" name="Flowchart: Alternative Process 13">
            <a:extLst>
              <a:ext uri="{FF2B5EF4-FFF2-40B4-BE49-F238E27FC236}">
                <a16:creationId xmlns:a16="http://schemas.microsoft.com/office/drawing/2014/main" id="{6C90C224-87DB-66B0-E436-BEC98EDA23D4}"/>
              </a:ext>
            </a:extLst>
          </p:cNvPr>
          <p:cNvSpPr/>
          <p:nvPr/>
        </p:nvSpPr>
        <p:spPr>
          <a:xfrm>
            <a:off x="1013371" y="2099733"/>
            <a:ext cx="1902183" cy="383920"/>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n w="0"/>
                <a:solidFill>
                  <a:schemeClr val="bg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Encoding</a:t>
            </a:r>
          </a:p>
        </p:txBody>
      </p:sp>
      <p:sp>
        <p:nvSpPr>
          <p:cNvPr id="15" name="Flowchart: Alternative Process 14">
            <a:extLst>
              <a:ext uri="{FF2B5EF4-FFF2-40B4-BE49-F238E27FC236}">
                <a16:creationId xmlns:a16="http://schemas.microsoft.com/office/drawing/2014/main" id="{EDF21E08-9106-BD6F-E3B9-9AE5B2C5A265}"/>
              </a:ext>
            </a:extLst>
          </p:cNvPr>
          <p:cNvSpPr/>
          <p:nvPr/>
        </p:nvSpPr>
        <p:spPr>
          <a:xfrm>
            <a:off x="9322502" y="5883703"/>
            <a:ext cx="1902183" cy="383920"/>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n w="0"/>
                <a:solidFill>
                  <a:schemeClr val="bg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Encoding</a:t>
            </a:r>
          </a:p>
        </p:txBody>
      </p:sp>
      <p:sp>
        <p:nvSpPr>
          <p:cNvPr id="16" name="Flowchart: Alternative Process 15">
            <a:extLst>
              <a:ext uri="{FF2B5EF4-FFF2-40B4-BE49-F238E27FC236}">
                <a16:creationId xmlns:a16="http://schemas.microsoft.com/office/drawing/2014/main" id="{02E40ED2-6130-AECF-CF18-7E4D79A88088}"/>
              </a:ext>
            </a:extLst>
          </p:cNvPr>
          <p:cNvSpPr/>
          <p:nvPr/>
        </p:nvSpPr>
        <p:spPr>
          <a:xfrm>
            <a:off x="9211026" y="2099733"/>
            <a:ext cx="1902183" cy="383920"/>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n w="0"/>
                <a:solidFill>
                  <a:schemeClr val="bg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Decoding</a:t>
            </a:r>
          </a:p>
        </p:txBody>
      </p:sp>
      <p:sp>
        <p:nvSpPr>
          <p:cNvPr id="17" name="Flowchart: Alternative Process 16">
            <a:extLst>
              <a:ext uri="{FF2B5EF4-FFF2-40B4-BE49-F238E27FC236}">
                <a16:creationId xmlns:a16="http://schemas.microsoft.com/office/drawing/2014/main" id="{FDFACA52-12EB-89B6-959B-779E6F33E26E}"/>
              </a:ext>
            </a:extLst>
          </p:cNvPr>
          <p:cNvSpPr/>
          <p:nvPr/>
        </p:nvSpPr>
        <p:spPr>
          <a:xfrm>
            <a:off x="901897" y="5874436"/>
            <a:ext cx="1902183" cy="383920"/>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n w="0"/>
                <a:solidFill>
                  <a:schemeClr val="bg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Decoding</a:t>
            </a:r>
          </a:p>
        </p:txBody>
      </p:sp>
      <p:cxnSp>
        <p:nvCxnSpPr>
          <p:cNvPr id="19" name="Straight Arrow Connector 18">
            <a:extLst>
              <a:ext uri="{FF2B5EF4-FFF2-40B4-BE49-F238E27FC236}">
                <a16:creationId xmlns:a16="http://schemas.microsoft.com/office/drawing/2014/main" id="{0C1304F1-0986-7107-9C21-9E60F7108D08}"/>
              </a:ext>
            </a:extLst>
          </p:cNvPr>
          <p:cNvCxnSpPr>
            <a:cxnSpLocks/>
          </p:cNvCxnSpPr>
          <p:nvPr/>
        </p:nvCxnSpPr>
        <p:spPr>
          <a:xfrm>
            <a:off x="3027030" y="2291693"/>
            <a:ext cx="6160967" cy="0"/>
          </a:xfrm>
          <a:prstGeom prst="straightConnector1">
            <a:avLst/>
          </a:prstGeom>
          <a:ln w="19050" cap="flat" cmpd="sng" algn="ctr">
            <a:solidFill>
              <a:schemeClr val="accent2"/>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2" name="Cloud 11">
            <a:extLst>
              <a:ext uri="{FF2B5EF4-FFF2-40B4-BE49-F238E27FC236}">
                <a16:creationId xmlns:a16="http://schemas.microsoft.com/office/drawing/2014/main" id="{9012B53D-625C-4B9D-24F7-BF29DB5A3B91}"/>
              </a:ext>
            </a:extLst>
          </p:cNvPr>
          <p:cNvSpPr/>
          <p:nvPr/>
        </p:nvSpPr>
        <p:spPr>
          <a:xfrm>
            <a:off x="5034710" y="1687011"/>
            <a:ext cx="1902183" cy="1209364"/>
          </a:xfrm>
          <a:prstGeom prst="cloud">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Message</a:t>
            </a:r>
          </a:p>
        </p:txBody>
      </p:sp>
      <p:cxnSp>
        <p:nvCxnSpPr>
          <p:cNvPr id="21" name="Straight Arrow Connector 20">
            <a:extLst>
              <a:ext uri="{FF2B5EF4-FFF2-40B4-BE49-F238E27FC236}">
                <a16:creationId xmlns:a16="http://schemas.microsoft.com/office/drawing/2014/main" id="{56CE9C90-EAF8-C630-98CA-A517BA21AA57}"/>
              </a:ext>
            </a:extLst>
          </p:cNvPr>
          <p:cNvCxnSpPr>
            <a:cxnSpLocks/>
            <a:endCxn id="15" idx="1"/>
          </p:cNvCxnSpPr>
          <p:nvPr/>
        </p:nvCxnSpPr>
        <p:spPr>
          <a:xfrm>
            <a:off x="2804080" y="6075663"/>
            <a:ext cx="6518422" cy="0"/>
          </a:xfrm>
          <a:prstGeom prst="straightConnector1">
            <a:avLst/>
          </a:prstGeom>
          <a:ln w="19050" cap="flat" cmpd="sng" algn="ctr">
            <a:solidFill>
              <a:schemeClr val="accent2"/>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3" name="Cloud 12">
            <a:extLst>
              <a:ext uri="{FF2B5EF4-FFF2-40B4-BE49-F238E27FC236}">
                <a16:creationId xmlns:a16="http://schemas.microsoft.com/office/drawing/2014/main" id="{54D7B5CB-E650-7372-48C5-3ABE3BC3A9C4}"/>
              </a:ext>
            </a:extLst>
          </p:cNvPr>
          <p:cNvSpPr/>
          <p:nvPr/>
        </p:nvSpPr>
        <p:spPr>
          <a:xfrm>
            <a:off x="5156421" y="5461714"/>
            <a:ext cx="1902183" cy="1209364"/>
          </a:xfrm>
          <a:prstGeom prst="cloud">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Message</a:t>
            </a:r>
          </a:p>
        </p:txBody>
      </p:sp>
      <p:pic>
        <p:nvPicPr>
          <p:cNvPr id="24" name="Graphic 23" descr="Play with solid fill">
            <a:extLst>
              <a:ext uri="{FF2B5EF4-FFF2-40B4-BE49-F238E27FC236}">
                <a16:creationId xmlns:a16="http://schemas.microsoft.com/office/drawing/2014/main" id="{659188F2-CA64-96A1-81BD-9C8CC8866A1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896464" y="2030083"/>
            <a:ext cx="523220" cy="523220"/>
          </a:xfrm>
          <a:prstGeom prst="rect">
            <a:avLst/>
          </a:prstGeom>
        </p:spPr>
      </p:pic>
      <p:pic>
        <p:nvPicPr>
          <p:cNvPr id="25" name="Graphic 24" descr="Play with solid fill">
            <a:extLst>
              <a:ext uri="{FF2B5EF4-FFF2-40B4-BE49-F238E27FC236}">
                <a16:creationId xmlns:a16="http://schemas.microsoft.com/office/drawing/2014/main" id="{6D4E78B9-7731-CFCB-B720-0ACBA73A77DB}"/>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537037" y="2030083"/>
            <a:ext cx="523220" cy="523220"/>
          </a:xfrm>
          <a:prstGeom prst="rect">
            <a:avLst/>
          </a:prstGeom>
        </p:spPr>
      </p:pic>
      <p:pic>
        <p:nvPicPr>
          <p:cNvPr id="26" name="Graphic 25" descr="Play with solid fill">
            <a:extLst>
              <a:ext uri="{FF2B5EF4-FFF2-40B4-BE49-F238E27FC236}">
                <a16:creationId xmlns:a16="http://schemas.microsoft.com/office/drawing/2014/main" id="{29F8318D-3AD8-D45B-890E-1C05D7EBBBC0}"/>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870135" y="2030083"/>
            <a:ext cx="523220" cy="523220"/>
          </a:xfrm>
          <a:prstGeom prst="rect">
            <a:avLst/>
          </a:prstGeom>
        </p:spPr>
      </p:pic>
      <p:pic>
        <p:nvPicPr>
          <p:cNvPr id="27" name="Graphic 26" descr="Play with solid fill">
            <a:extLst>
              <a:ext uri="{FF2B5EF4-FFF2-40B4-BE49-F238E27FC236}">
                <a16:creationId xmlns:a16="http://schemas.microsoft.com/office/drawing/2014/main" id="{F188C49F-89D5-023D-A980-8AEECD5E5AE8}"/>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772316" y="2030083"/>
            <a:ext cx="523220" cy="523220"/>
          </a:xfrm>
          <a:prstGeom prst="rect">
            <a:avLst/>
          </a:prstGeom>
        </p:spPr>
      </p:pic>
      <p:pic>
        <p:nvPicPr>
          <p:cNvPr id="28" name="Graphic 27" descr="Play with solid fill">
            <a:extLst>
              <a:ext uri="{FF2B5EF4-FFF2-40B4-BE49-F238E27FC236}">
                <a16:creationId xmlns:a16="http://schemas.microsoft.com/office/drawing/2014/main" id="{2B8986A5-B409-020C-7FAF-602A69B6BD77}"/>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flipH="1">
            <a:off x="8837942" y="5814053"/>
            <a:ext cx="523220" cy="523220"/>
          </a:xfrm>
          <a:prstGeom prst="rect">
            <a:avLst/>
          </a:prstGeom>
        </p:spPr>
      </p:pic>
      <p:pic>
        <p:nvPicPr>
          <p:cNvPr id="29" name="Graphic 28" descr="Play with solid fill">
            <a:extLst>
              <a:ext uri="{FF2B5EF4-FFF2-40B4-BE49-F238E27FC236}">
                <a16:creationId xmlns:a16="http://schemas.microsoft.com/office/drawing/2014/main" id="{7417ACA7-58F7-FC19-E108-DF81F5C038B0}"/>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flipH="1">
            <a:off x="7019944" y="5814053"/>
            <a:ext cx="523220" cy="523220"/>
          </a:xfrm>
          <a:prstGeom prst="rect">
            <a:avLst/>
          </a:prstGeom>
        </p:spPr>
      </p:pic>
      <p:pic>
        <p:nvPicPr>
          <p:cNvPr id="30" name="Graphic 29" descr="Play with solid fill">
            <a:extLst>
              <a:ext uri="{FF2B5EF4-FFF2-40B4-BE49-F238E27FC236}">
                <a16:creationId xmlns:a16="http://schemas.microsoft.com/office/drawing/2014/main" id="{CB3F29F3-D2E0-F322-C2DA-4AE84DE6BCB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flipH="1">
            <a:off x="4717386" y="5814053"/>
            <a:ext cx="523220" cy="523220"/>
          </a:xfrm>
          <a:prstGeom prst="rect">
            <a:avLst/>
          </a:prstGeom>
        </p:spPr>
      </p:pic>
      <p:pic>
        <p:nvPicPr>
          <p:cNvPr id="31" name="Graphic 30" descr="Play with solid fill">
            <a:extLst>
              <a:ext uri="{FF2B5EF4-FFF2-40B4-BE49-F238E27FC236}">
                <a16:creationId xmlns:a16="http://schemas.microsoft.com/office/drawing/2014/main" id="{98F079EA-74ED-E759-F698-488C89D906F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flipH="1">
            <a:off x="2725126" y="5814053"/>
            <a:ext cx="523220" cy="523220"/>
          </a:xfrm>
          <a:prstGeom prst="rect">
            <a:avLst/>
          </a:prstGeom>
        </p:spPr>
      </p:pic>
      <p:sp>
        <p:nvSpPr>
          <p:cNvPr id="32" name="TextBox 31">
            <a:extLst>
              <a:ext uri="{FF2B5EF4-FFF2-40B4-BE49-F238E27FC236}">
                <a16:creationId xmlns:a16="http://schemas.microsoft.com/office/drawing/2014/main" id="{8D8BB09E-D393-079D-D043-50B681B4A862}"/>
              </a:ext>
            </a:extLst>
          </p:cNvPr>
          <p:cNvSpPr txBox="1"/>
          <p:nvPr/>
        </p:nvSpPr>
        <p:spPr>
          <a:xfrm>
            <a:off x="527979" y="1074001"/>
            <a:ext cx="11159066" cy="646331"/>
          </a:xfrm>
          <a:prstGeom prst="rect">
            <a:avLst/>
          </a:prstGeom>
          <a:noFill/>
        </p:spPr>
        <p:txBody>
          <a:bodyPr wrap="square" rtlCol="0">
            <a:spAutoFit/>
          </a:bodyPr>
          <a:lstStyle/>
          <a:p>
            <a:r>
              <a:rPr lang="en-GB" dirty="0">
                <a:ln w="0"/>
                <a:solidFill>
                  <a:schemeClr val="accent1">
                    <a:lumMod val="50000"/>
                  </a:schemeClr>
                </a:solidFill>
                <a:latin typeface="Aptos Slab SemiBold" panose="020B0004020202020204" pitchFamily="34" charset="0"/>
                <a:ea typeface="+mj-ea"/>
                <a:cs typeface="Arabic Typesetting" panose="020F0502020204030204" pitchFamily="66" charset="-78"/>
              </a:rPr>
              <a:t>Schramm’s model</a:t>
            </a:r>
            <a:r>
              <a:rPr lang="en-GB" dirty="0">
                <a:ln w="0"/>
                <a:solidFill>
                  <a:schemeClr val="accent1"/>
                </a:solidFill>
                <a:latin typeface="Aptos Slab SemiBold" panose="020B0004020202020204" pitchFamily="34" charset="0"/>
                <a:ea typeface="+mj-ea"/>
                <a:cs typeface="Arabic Typesetting" panose="020F0502020204030204" pitchFamily="66" charset="-78"/>
              </a:rPr>
              <a:t> shows that communication needs </a:t>
            </a:r>
            <a:r>
              <a:rPr lang="en-GB" dirty="0">
                <a:ln w="0"/>
                <a:solidFill>
                  <a:schemeClr val="accent1">
                    <a:lumMod val="50000"/>
                  </a:schemeClr>
                </a:solidFill>
                <a:latin typeface="Aptos Slab SemiBold" panose="020B0004020202020204" pitchFamily="34" charset="0"/>
                <a:ea typeface="+mj-ea"/>
                <a:cs typeface="Arabic Typesetting" panose="020F0502020204030204" pitchFamily="66" charset="-78"/>
              </a:rPr>
              <a:t>shared experience and constant feedback</a:t>
            </a:r>
            <a:r>
              <a:rPr lang="en-GB" dirty="0">
                <a:ln w="0"/>
                <a:solidFill>
                  <a:schemeClr val="accent1"/>
                </a:solidFill>
                <a:latin typeface="Aptos Slab SemiBold" panose="020B0004020202020204" pitchFamily="34" charset="0"/>
                <a:ea typeface="+mj-ea"/>
                <a:cs typeface="Arabic Typesetting" panose="020F0502020204030204" pitchFamily="66" charset="-78"/>
              </a:rPr>
              <a:t> to work well (Schramm, 1954).</a:t>
            </a:r>
          </a:p>
        </p:txBody>
      </p:sp>
      <p:sp>
        <p:nvSpPr>
          <p:cNvPr id="33" name="TextBox 32">
            <a:extLst>
              <a:ext uri="{FF2B5EF4-FFF2-40B4-BE49-F238E27FC236}">
                <a16:creationId xmlns:a16="http://schemas.microsoft.com/office/drawing/2014/main" id="{A7F655D0-92B5-A8D9-3483-F7AD6913FC5B}"/>
              </a:ext>
            </a:extLst>
          </p:cNvPr>
          <p:cNvSpPr txBox="1"/>
          <p:nvPr/>
        </p:nvSpPr>
        <p:spPr>
          <a:xfrm>
            <a:off x="3912982" y="3114331"/>
            <a:ext cx="5074611" cy="2246769"/>
          </a:xfrm>
          <a:prstGeom prst="rect">
            <a:avLst/>
          </a:prstGeom>
          <a:noFill/>
        </p:spPr>
        <p:txBody>
          <a:bodyPr wrap="square" rtlCol="0">
            <a:spAutoFit/>
          </a:bodyPr>
          <a:lstStyle/>
          <a:p>
            <a:pPr marL="285750" indent="-285750">
              <a:buFont typeface="Arial" panose="020B0604020202020204" pitchFamily="34" charset="0"/>
              <a:buChar char="•"/>
            </a:pPr>
            <a:r>
              <a:rPr lang="en-GB" sz="2000" dirty="0">
                <a:ln w="0"/>
                <a:solidFill>
                  <a:schemeClr val="accent1">
                    <a:lumMod val="50000"/>
                  </a:schemeClr>
                </a:solidFill>
                <a:latin typeface="Aptos Slab SemiBold" panose="020B0004020202020204" pitchFamily="34" charset="0"/>
                <a:ea typeface="+mj-ea"/>
                <a:cs typeface="Arabic Typesetting" panose="020F0502020204030204" pitchFamily="66" charset="-78"/>
              </a:rPr>
              <a:t>Different languages = no shared experience</a:t>
            </a:r>
          </a:p>
          <a:p>
            <a:pPr marL="285750" indent="-285750">
              <a:buFont typeface="Arial" panose="020B0604020202020204" pitchFamily="34" charset="0"/>
              <a:buChar char="•"/>
            </a:pPr>
            <a:endParaRPr lang="en-GB" sz="2000" dirty="0">
              <a:ln w="0"/>
              <a:solidFill>
                <a:schemeClr val="accent1"/>
              </a:solidFill>
              <a:latin typeface="Aptos Slab SemiBold" panose="020B0004020202020204" pitchFamily="34" charset="0"/>
              <a:ea typeface="+mj-ea"/>
              <a:cs typeface="Arabic Typesetting" panose="020F0502020204030204" pitchFamily="66" charset="-78"/>
            </a:endParaRPr>
          </a:p>
          <a:p>
            <a:pPr marL="285750" indent="-285750">
              <a:buFont typeface="Arial" panose="020B0604020202020204" pitchFamily="34" charset="0"/>
              <a:buChar char="•"/>
            </a:pPr>
            <a:r>
              <a:rPr lang="en-GB" sz="2000" dirty="0">
                <a:ln w="0"/>
                <a:solidFill>
                  <a:schemeClr val="accent1">
                    <a:lumMod val="50000"/>
                  </a:schemeClr>
                </a:solidFill>
                <a:latin typeface="Aptos Slab SemiBold" panose="020B0004020202020204" pitchFamily="34" charset="0"/>
                <a:ea typeface="+mj-ea"/>
                <a:cs typeface="Arabic Typesetting" panose="020F0502020204030204" pitchFamily="66" charset="-78"/>
              </a:rPr>
              <a:t>Noisy machines = weak feedback</a:t>
            </a:r>
          </a:p>
          <a:p>
            <a:pPr marL="285750" indent="-285750">
              <a:buFont typeface="Arial" panose="020B0604020202020204" pitchFamily="34" charset="0"/>
              <a:buChar char="•"/>
            </a:pPr>
            <a:endParaRPr lang="en-GB" sz="2000" dirty="0">
              <a:ln w="0"/>
              <a:solidFill>
                <a:schemeClr val="accent1">
                  <a:lumMod val="50000"/>
                </a:schemeClr>
              </a:solidFill>
              <a:latin typeface="Aptos Slab SemiBold" panose="020B0004020202020204" pitchFamily="34" charset="0"/>
              <a:ea typeface="+mj-ea"/>
              <a:cs typeface="Arabic Typesetting" panose="020F0502020204030204" pitchFamily="66" charset="-78"/>
            </a:endParaRPr>
          </a:p>
          <a:p>
            <a:pPr marL="285750" indent="-285750">
              <a:buFont typeface="Arial" panose="020B0604020202020204" pitchFamily="34" charset="0"/>
              <a:buChar char="•"/>
            </a:pPr>
            <a:r>
              <a:rPr lang="en-GB" sz="2000" dirty="0">
                <a:ln w="0"/>
                <a:solidFill>
                  <a:schemeClr val="accent1">
                    <a:lumMod val="50000"/>
                  </a:schemeClr>
                </a:solidFill>
                <a:latin typeface="Aptos Slab SemiBold" panose="020B0004020202020204" pitchFamily="34" charset="0"/>
                <a:ea typeface="+mj-ea"/>
                <a:cs typeface="Arabic Typesetting" panose="020F0502020204030204" pitchFamily="66" charset="-78"/>
              </a:rPr>
              <a:t>Lack of training = no common background</a:t>
            </a:r>
          </a:p>
        </p:txBody>
      </p:sp>
      <p:sp>
        <p:nvSpPr>
          <p:cNvPr id="34" name="TextBox 33">
            <a:extLst>
              <a:ext uri="{FF2B5EF4-FFF2-40B4-BE49-F238E27FC236}">
                <a16:creationId xmlns:a16="http://schemas.microsoft.com/office/drawing/2014/main" id="{2DC282C5-8853-F53F-156C-DB08C28D8ECD}"/>
              </a:ext>
            </a:extLst>
          </p:cNvPr>
          <p:cNvSpPr txBox="1"/>
          <p:nvPr/>
        </p:nvSpPr>
        <p:spPr>
          <a:xfrm>
            <a:off x="5156421" y="1541997"/>
            <a:ext cx="3276600" cy="523220"/>
          </a:xfrm>
          <a:prstGeom prst="rect">
            <a:avLst/>
          </a:prstGeom>
          <a:noFill/>
        </p:spPr>
        <p:txBody>
          <a:bodyPr wrap="square" rtlCol="0">
            <a:spAutoFit/>
          </a:bodyPr>
          <a:lstStyle/>
          <a:p>
            <a:r>
              <a:rPr lang="en-GB" sz="2800" dirty="0">
                <a:ln w="0"/>
                <a:solidFill>
                  <a:schemeClr val="accent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In this case:</a:t>
            </a:r>
          </a:p>
        </p:txBody>
      </p:sp>
    </p:spTree>
    <p:extLst>
      <p:ext uri="{BB962C8B-B14F-4D97-AF65-F5344CB8AC3E}">
        <p14:creationId xmlns:p14="http://schemas.microsoft.com/office/powerpoint/2010/main" val="236913910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Effect transition="in" filter="wipe(down)">
                                      <p:cBhvr>
                                        <p:cTn id="12" dur="580">
                                          <p:stCondLst>
                                            <p:cond delay="0"/>
                                          </p:stCondLst>
                                        </p:cTn>
                                        <p:tgtEl>
                                          <p:spTgt spid="32"/>
                                        </p:tgtEl>
                                      </p:cBhvr>
                                    </p:animEffect>
                                    <p:anim calcmode="lin" valueType="num">
                                      <p:cBhvr>
                                        <p:cTn id="13" dur="1822" tmFilter="0,0; 0.14,0.36; 0.43,0.73; 0.71,0.91; 1.0,1.0">
                                          <p:stCondLst>
                                            <p:cond delay="0"/>
                                          </p:stCondLst>
                                        </p:cTn>
                                        <p:tgtEl>
                                          <p:spTgt spid="3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2"/>
                                        </p:tgtEl>
                                        <p:attrNameLst>
                                          <p:attrName>ppt_y</p:attrName>
                                        </p:attrNameLst>
                                      </p:cBhvr>
                                      <p:tavLst>
                                        <p:tav tm="0" fmla="#ppt_y-sin(pi*$)/81">
                                          <p:val>
                                            <p:fltVal val="0"/>
                                          </p:val>
                                        </p:tav>
                                        <p:tav tm="100000">
                                          <p:val>
                                            <p:fltVal val="1"/>
                                          </p:val>
                                        </p:tav>
                                      </p:tavLst>
                                    </p:anim>
                                    <p:animScale>
                                      <p:cBhvr>
                                        <p:cTn id="18" dur="26">
                                          <p:stCondLst>
                                            <p:cond delay="650"/>
                                          </p:stCondLst>
                                        </p:cTn>
                                        <p:tgtEl>
                                          <p:spTgt spid="32"/>
                                        </p:tgtEl>
                                      </p:cBhvr>
                                      <p:to x="100000" y="60000"/>
                                    </p:animScale>
                                    <p:animScale>
                                      <p:cBhvr>
                                        <p:cTn id="19" dur="166" decel="50000">
                                          <p:stCondLst>
                                            <p:cond delay="676"/>
                                          </p:stCondLst>
                                        </p:cTn>
                                        <p:tgtEl>
                                          <p:spTgt spid="32"/>
                                        </p:tgtEl>
                                      </p:cBhvr>
                                      <p:to x="100000" y="100000"/>
                                    </p:animScale>
                                    <p:animScale>
                                      <p:cBhvr>
                                        <p:cTn id="20" dur="26">
                                          <p:stCondLst>
                                            <p:cond delay="1312"/>
                                          </p:stCondLst>
                                        </p:cTn>
                                        <p:tgtEl>
                                          <p:spTgt spid="32"/>
                                        </p:tgtEl>
                                      </p:cBhvr>
                                      <p:to x="100000" y="80000"/>
                                    </p:animScale>
                                    <p:animScale>
                                      <p:cBhvr>
                                        <p:cTn id="21" dur="166" decel="50000">
                                          <p:stCondLst>
                                            <p:cond delay="1338"/>
                                          </p:stCondLst>
                                        </p:cTn>
                                        <p:tgtEl>
                                          <p:spTgt spid="32"/>
                                        </p:tgtEl>
                                      </p:cBhvr>
                                      <p:to x="100000" y="100000"/>
                                    </p:animScale>
                                    <p:animScale>
                                      <p:cBhvr>
                                        <p:cTn id="22" dur="26">
                                          <p:stCondLst>
                                            <p:cond delay="1642"/>
                                          </p:stCondLst>
                                        </p:cTn>
                                        <p:tgtEl>
                                          <p:spTgt spid="32"/>
                                        </p:tgtEl>
                                      </p:cBhvr>
                                      <p:to x="100000" y="90000"/>
                                    </p:animScale>
                                    <p:animScale>
                                      <p:cBhvr>
                                        <p:cTn id="23" dur="166" decel="50000">
                                          <p:stCondLst>
                                            <p:cond delay="1668"/>
                                          </p:stCondLst>
                                        </p:cTn>
                                        <p:tgtEl>
                                          <p:spTgt spid="32"/>
                                        </p:tgtEl>
                                      </p:cBhvr>
                                      <p:to x="100000" y="100000"/>
                                    </p:animScale>
                                    <p:animScale>
                                      <p:cBhvr>
                                        <p:cTn id="24" dur="26">
                                          <p:stCondLst>
                                            <p:cond delay="1808"/>
                                          </p:stCondLst>
                                        </p:cTn>
                                        <p:tgtEl>
                                          <p:spTgt spid="32"/>
                                        </p:tgtEl>
                                      </p:cBhvr>
                                      <p:to x="100000" y="95000"/>
                                    </p:animScale>
                                    <p:animScale>
                                      <p:cBhvr>
                                        <p:cTn id="25" dur="166" decel="50000">
                                          <p:stCondLst>
                                            <p:cond delay="1834"/>
                                          </p:stCondLst>
                                        </p:cTn>
                                        <p:tgtEl>
                                          <p:spTgt spid="32"/>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4"/>
                                        </p:tgtEl>
                                        <p:attrNameLst>
                                          <p:attrName>style.visibility</p:attrName>
                                        </p:attrNameLst>
                                      </p:cBhvr>
                                      <p:to>
                                        <p:strVal val="visible"/>
                                      </p:to>
                                    </p:set>
                                    <p:animEffect transition="in" filter="fade">
                                      <p:cBhvr>
                                        <p:cTn id="30" dur="500"/>
                                        <p:tgtEl>
                                          <p:spTgt spid="34"/>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additive="base">
                                        <p:cTn id="35" dur="500"/>
                                        <p:tgtEl>
                                          <p:spTgt spid="6"/>
                                        </p:tgtEl>
                                        <p:attrNameLst>
                                          <p:attrName>ppt_y</p:attrName>
                                        </p:attrNameLst>
                                      </p:cBhvr>
                                      <p:tavLst>
                                        <p:tav tm="0">
                                          <p:val>
                                            <p:strVal val="#ppt_y+#ppt_h*1.125000"/>
                                          </p:val>
                                        </p:tav>
                                        <p:tav tm="100000">
                                          <p:val>
                                            <p:strVal val="#ppt_y"/>
                                          </p:val>
                                        </p:tav>
                                      </p:tavLst>
                                    </p:anim>
                                    <p:animEffect transition="in" filter="wipe(up)">
                                      <p:cBhvr>
                                        <p:cTn id="36" dur="500"/>
                                        <p:tgtEl>
                                          <p:spTgt spid="6"/>
                                        </p:tgtEl>
                                      </p:cBhvr>
                                    </p:animEffect>
                                  </p:childTnLst>
                                </p:cTn>
                              </p:par>
                              <p:par>
                                <p:cTn id="37" presetID="12" presetClass="entr" presetSubtype="4"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additive="base">
                                        <p:cTn id="39" dur="500"/>
                                        <p:tgtEl>
                                          <p:spTgt spid="10"/>
                                        </p:tgtEl>
                                        <p:attrNameLst>
                                          <p:attrName>ppt_y</p:attrName>
                                        </p:attrNameLst>
                                      </p:cBhvr>
                                      <p:tavLst>
                                        <p:tav tm="0">
                                          <p:val>
                                            <p:strVal val="#ppt_y+#ppt_h*1.125000"/>
                                          </p:val>
                                        </p:tav>
                                        <p:tav tm="100000">
                                          <p:val>
                                            <p:strVal val="#ppt_y"/>
                                          </p:val>
                                        </p:tav>
                                      </p:tavLst>
                                    </p:anim>
                                    <p:animEffect transition="in" filter="wipe(up)">
                                      <p:cBhvr>
                                        <p:cTn id="40" dur="500"/>
                                        <p:tgtEl>
                                          <p:spTgt spid="10"/>
                                        </p:tgtEl>
                                      </p:cBhvr>
                                    </p:animEffect>
                                  </p:childTnLst>
                                </p:cTn>
                              </p:par>
                              <p:par>
                                <p:cTn id="41" presetID="12" presetClass="entr" presetSubtype="4" fill="hold" nodeType="with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p:tgtEl>
                                          <p:spTgt spid="5"/>
                                        </p:tgtEl>
                                        <p:attrNameLst>
                                          <p:attrName>ppt_y</p:attrName>
                                        </p:attrNameLst>
                                      </p:cBhvr>
                                      <p:tavLst>
                                        <p:tav tm="0">
                                          <p:val>
                                            <p:strVal val="#ppt_y+#ppt_h*1.125000"/>
                                          </p:val>
                                        </p:tav>
                                        <p:tav tm="100000">
                                          <p:val>
                                            <p:strVal val="#ppt_y"/>
                                          </p:val>
                                        </p:tav>
                                      </p:tavLst>
                                    </p:anim>
                                    <p:animEffect transition="in" filter="wipe(up)">
                                      <p:cBhvr>
                                        <p:cTn id="44" dur="500"/>
                                        <p:tgtEl>
                                          <p:spTgt spid="5"/>
                                        </p:tgtEl>
                                      </p:cBhvr>
                                    </p:animEffect>
                                  </p:childTnLst>
                                </p:cTn>
                              </p:par>
                              <p:par>
                                <p:cTn id="45" presetID="12" presetClass="entr" presetSubtype="4" fill="hold" grpId="0" nodeType="withEffect">
                                  <p:stCondLst>
                                    <p:cond delay="0"/>
                                  </p:stCondLst>
                                  <p:childTnLst>
                                    <p:set>
                                      <p:cBhvr>
                                        <p:cTn id="46" dur="1" fill="hold">
                                          <p:stCondLst>
                                            <p:cond delay="0"/>
                                          </p:stCondLst>
                                        </p:cTn>
                                        <p:tgtEl>
                                          <p:spTgt spid="11"/>
                                        </p:tgtEl>
                                        <p:attrNameLst>
                                          <p:attrName>style.visibility</p:attrName>
                                        </p:attrNameLst>
                                      </p:cBhvr>
                                      <p:to>
                                        <p:strVal val="visible"/>
                                      </p:to>
                                    </p:set>
                                    <p:anim calcmode="lin" valueType="num">
                                      <p:cBhvr additive="base">
                                        <p:cTn id="47" dur="500"/>
                                        <p:tgtEl>
                                          <p:spTgt spid="11"/>
                                        </p:tgtEl>
                                        <p:attrNameLst>
                                          <p:attrName>ppt_y</p:attrName>
                                        </p:attrNameLst>
                                      </p:cBhvr>
                                      <p:tavLst>
                                        <p:tav tm="0">
                                          <p:val>
                                            <p:strVal val="#ppt_y+#ppt_h*1.125000"/>
                                          </p:val>
                                        </p:tav>
                                        <p:tav tm="100000">
                                          <p:val>
                                            <p:strVal val="#ppt_y"/>
                                          </p:val>
                                        </p:tav>
                                      </p:tavLst>
                                    </p:anim>
                                    <p:animEffect transition="in" filter="wipe(up)">
                                      <p:cBhvr>
                                        <p:cTn id="48" dur="500"/>
                                        <p:tgtEl>
                                          <p:spTgt spid="11"/>
                                        </p:tgtEl>
                                      </p:cBhvr>
                                    </p:animEffect>
                                  </p:childTnLst>
                                </p:cTn>
                              </p:par>
                              <p:par>
                                <p:cTn id="49" presetID="12" presetClass="entr" presetSubtype="4" fill="hold" nodeType="withEffect">
                                  <p:stCondLst>
                                    <p:cond delay="0"/>
                                  </p:stCondLst>
                                  <p:childTnLst>
                                    <p:set>
                                      <p:cBhvr>
                                        <p:cTn id="50" dur="1" fill="hold">
                                          <p:stCondLst>
                                            <p:cond delay="0"/>
                                          </p:stCondLst>
                                        </p:cTn>
                                        <p:tgtEl>
                                          <p:spTgt spid="5"/>
                                        </p:tgtEl>
                                        <p:attrNameLst>
                                          <p:attrName>style.visibility</p:attrName>
                                        </p:attrNameLst>
                                      </p:cBhvr>
                                      <p:to>
                                        <p:strVal val="visible"/>
                                      </p:to>
                                    </p:set>
                                    <p:anim calcmode="lin" valueType="num">
                                      <p:cBhvr additive="base">
                                        <p:cTn id="51" dur="500"/>
                                        <p:tgtEl>
                                          <p:spTgt spid="5"/>
                                        </p:tgtEl>
                                        <p:attrNameLst>
                                          <p:attrName>ppt_y</p:attrName>
                                        </p:attrNameLst>
                                      </p:cBhvr>
                                      <p:tavLst>
                                        <p:tav tm="0">
                                          <p:val>
                                            <p:strVal val="#ppt_y+#ppt_h*1.125000"/>
                                          </p:val>
                                        </p:tav>
                                        <p:tav tm="100000">
                                          <p:val>
                                            <p:strVal val="#ppt_y"/>
                                          </p:val>
                                        </p:tav>
                                      </p:tavLst>
                                    </p:anim>
                                    <p:animEffect transition="in" filter="wipe(up)">
                                      <p:cBhvr>
                                        <p:cTn id="52" dur="500"/>
                                        <p:tgtEl>
                                          <p:spTgt spid="5"/>
                                        </p:tgtEl>
                                      </p:cBhvr>
                                    </p:animEffect>
                                  </p:childTnLst>
                                </p:cTn>
                              </p:par>
                              <p:par>
                                <p:cTn id="53" presetID="12" presetClass="entr" presetSubtype="4" fill="hold" nodeType="withEffect">
                                  <p:stCondLst>
                                    <p:cond delay="0"/>
                                  </p:stCondLst>
                                  <p:childTnLst>
                                    <p:set>
                                      <p:cBhvr>
                                        <p:cTn id="54" dur="1" fill="hold">
                                          <p:stCondLst>
                                            <p:cond delay="0"/>
                                          </p:stCondLst>
                                        </p:cTn>
                                        <p:tgtEl>
                                          <p:spTgt spid="8"/>
                                        </p:tgtEl>
                                        <p:attrNameLst>
                                          <p:attrName>style.visibility</p:attrName>
                                        </p:attrNameLst>
                                      </p:cBhvr>
                                      <p:to>
                                        <p:strVal val="visible"/>
                                      </p:to>
                                    </p:set>
                                    <p:anim calcmode="lin" valueType="num">
                                      <p:cBhvr additive="base">
                                        <p:cTn id="55" dur="500"/>
                                        <p:tgtEl>
                                          <p:spTgt spid="8"/>
                                        </p:tgtEl>
                                        <p:attrNameLst>
                                          <p:attrName>ppt_y</p:attrName>
                                        </p:attrNameLst>
                                      </p:cBhvr>
                                      <p:tavLst>
                                        <p:tav tm="0">
                                          <p:val>
                                            <p:strVal val="#ppt_y+#ppt_h*1.125000"/>
                                          </p:val>
                                        </p:tav>
                                        <p:tav tm="100000">
                                          <p:val>
                                            <p:strVal val="#ppt_y"/>
                                          </p:val>
                                        </p:tav>
                                      </p:tavLst>
                                    </p:anim>
                                    <p:animEffect transition="in" filter="wipe(up)">
                                      <p:cBhvr>
                                        <p:cTn id="56" dur="500"/>
                                        <p:tgtEl>
                                          <p:spTgt spid="8"/>
                                        </p:tgtEl>
                                      </p:cBhvr>
                                    </p:animEffect>
                                  </p:childTnLst>
                                </p:cTn>
                              </p:par>
                              <p:par>
                                <p:cTn id="57" presetID="12" presetClass="entr" presetSubtype="4" fill="hold" nodeType="withEffect">
                                  <p:stCondLst>
                                    <p:cond delay="0"/>
                                  </p:stCondLst>
                                  <p:childTnLst>
                                    <p:set>
                                      <p:cBhvr>
                                        <p:cTn id="58" dur="1" fill="hold">
                                          <p:stCondLst>
                                            <p:cond delay="0"/>
                                          </p:stCondLst>
                                        </p:cTn>
                                        <p:tgtEl>
                                          <p:spTgt spid="9"/>
                                        </p:tgtEl>
                                        <p:attrNameLst>
                                          <p:attrName>style.visibility</p:attrName>
                                        </p:attrNameLst>
                                      </p:cBhvr>
                                      <p:to>
                                        <p:strVal val="visible"/>
                                      </p:to>
                                    </p:set>
                                    <p:anim calcmode="lin" valueType="num">
                                      <p:cBhvr additive="base">
                                        <p:cTn id="59" dur="500"/>
                                        <p:tgtEl>
                                          <p:spTgt spid="9"/>
                                        </p:tgtEl>
                                        <p:attrNameLst>
                                          <p:attrName>ppt_y</p:attrName>
                                        </p:attrNameLst>
                                      </p:cBhvr>
                                      <p:tavLst>
                                        <p:tav tm="0">
                                          <p:val>
                                            <p:strVal val="#ppt_y+#ppt_h*1.125000"/>
                                          </p:val>
                                        </p:tav>
                                        <p:tav tm="100000">
                                          <p:val>
                                            <p:strVal val="#ppt_y"/>
                                          </p:val>
                                        </p:tav>
                                      </p:tavLst>
                                    </p:anim>
                                    <p:animEffect transition="in" filter="wipe(up)">
                                      <p:cBhvr>
                                        <p:cTn id="60" dur="500"/>
                                        <p:tgtEl>
                                          <p:spTgt spid="9"/>
                                        </p:tgtEl>
                                      </p:cBhvr>
                                    </p:animEffect>
                                  </p:childTnLst>
                                </p:cTn>
                              </p:par>
                            </p:childTnLst>
                          </p:cTn>
                        </p:par>
                      </p:childTnLst>
                    </p:cTn>
                  </p:par>
                  <p:par>
                    <p:cTn id="61" fill="hold">
                      <p:stCondLst>
                        <p:cond delay="indefinite"/>
                      </p:stCondLst>
                      <p:childTnLst>
                        <p:par>
                          <p:cTn id="62" fill="hold">
                            <p:stCondLst>
                              <p:cond delay="0"/>
                            </p:stCondLst>
                            <p:childTnLst>
                              <p:par>
                                <p:cTn id="63" presetID="22" presetClass="exit" presetSubtype="4" fill="hold" grpId="1" nodeType="clickEffect">
                                  <p:stCondLst>
                                    <p:cond delay="0"/>
                                  </p:stCondLst>
                                  <p:childTnLst>
                                    <p:animEffect transition="out" filter="wipe(down)">
                                      <p:cBhvr>
                                        <p:cTn id="64" dur="500"/>
                                        <p:tgtEl>
                                          <p:spTgt spid="34"/>
                                        </p:tgtEl>
                                      </p:cBhvr>
                                    </p:animEffect>
                                    <p:set>
                                      <p:cBhvr>
                                        <p:cTn id="65" dur="1" fill="hold">
                                          <p:stCondLst>
                                            <p:cond delay="499"/>
                                          </p:stCondLst>
                                        </p:cTn>
                                        <p:tgtEl>
                                          <p:spTgt spid="34"/>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14"/>
                                        </p:tgtEl>
                                        <p:attrNameLst>
                                          <p:attrName>style.visibility</p:attrName>
                                        </p:attrNameLst>
                                      </p:cBhvr>
                                      <p:to>
                                        <p:strVal val="visible"/>
                                      </p:to>
                                    </p:set>
                                    <p:animEffect transition="in" filter="fade">
                                      <p:cBhvr>
                                        <p:cTn id="70" dur="500"/>
                                        <p:tgtEl>
                                          <p:spTgt spid="14"/>
                                        </p:tgtEl>
                                      </p:cBhvr>
                                    </p:animEffect>
                                  </p:childTnLst>
                                </p:cTn>
                              </p:par>
                            </p:childTnLst>
                          </p:cTn>
                        </p:par>
                      </p:childTnLst>
                    </p:cTn>
                  </p:par>
                  <p:par>
                    <p:cTn id="71" fill="hold">
                      <p:stCondLst>
                        <p:cond delay="indefinite"/>
                      </p:stCondLst>
                      <p:childTnLst>
                        <p:par>
                          <p:cTn id="72" fill="hold">
                            <p:stCondLst>
                              <p:cond delay="0"/>
                            </p:stCondLst>
                            <p:childTnLst>
                              <p:par>
                                <p:cTn id="73" presetID="55" presetClass="entr" presetSubtype="0" fill="hold" nodeType="clickEffect">
                                  <p:stCondLst>
                                    <p:cond delay="0"/>
                                  </p:stCondLst>
                                  <p:childTnLst>
                                    <p:set>
                                      <p:cBhvr>
                                        <p:cTn id="74" dur="1" fill="hold">
                                          <p:stCondLst>
                                            <p:cond delay="0"/>
                                          </p:stCondLst>
                                        </p:cTn>
                                        <p:tgtEl>
                                          <p:spTgt spid="24"/>
                                        </p:tgtEl>
                                        <p:attrNameLst>
                                          <p:attrName>style.visibility</p:attrName>
                                        </p:attrNameLst>
                                      </p:cBhvr>
                                      <p:to>
                                        <p:strVal val="visible"/>
                                      </p:to>
                                    </p:set>
                                    <p:anim calcmode="lin" valueType="num">
                                      <p:cBhvr>
                                        <p:cTn id="75" dur="1000" fill="hold"/>
                                        <p:tgtEl>
                                          <p:spTgt spid="24"/>
                                        </p:tgtEl>
                                        <p:attrNameLst>
                                          <p:attrName>ppt_w</p:attrName>
                                        </p:attrNameLst>
                                      </p:cBhvr>
                                      <p:tavLst>
                                        <p:tav tm="0">
                                          <p:val>
                                            <p:strVal val="#ppt_w*0.70"/>
                                          </p:val>
                                        </p:tav>
                                        <p:tav tm="100000">
                                          <p:val>
                                            <p:strVal val="#ppt_w"/>
                                          </p:val>
                                        </p:tav>
                                      </p:tavLst>
                                    </p:anim>
                                    <p:anim calcmode="lin" valueType="num">
                                      <p:cBhvr>
                                        <p:cTn id="76" dur="1000" fill="hold"/>
                                        <p:tgtEl>
                                          <p:spTgt spid="24"/>
                                        </p:tgtEl>
                                        <p:attrNameLst>
                                          <p:attrName>ppt_h</p:attrName>
                                        </p:attrNameLst>
                                      </p:cBhvr>
                                      <p:tavLst>
                                        <p:tav tm="0">
                                          <p:val>
                                            <p:strVal val="#ppt_h"/>
                                          </p:val>
                                        </p:tav>
                                        <p:tav tm="100000">
                                          <p:val>
                                            <p:strVal val="#ppt_h"/>
                                          </p:val>
                                        </p:tav>
                                      </p:tavLst>
                                    </p:anim>
                                    <p:animEffect transition="in" filter="fade">
                                      <p:cBhvr>
                                        <p:cTn id="77" dur="1000"/>
                                        <p:tgtEl>
                                          <p:spTgt spid="24"/>
                                        </p:tgtEl>
                                      </p:cBhvr>
                                    </p:animEffect>
                                  </p:childTnLst>
                                </p:cTn>
                              </p:par>
                              <p:par>
                                <p:cTn id="78" presetID="55" presetClass="entr" presetSubtype="0" fill="hold" nodeType="withEffect">
                                  <p:stCondLst>
                                    <p:cond delay="0"/>
                                  </p:stCondLst>
                                  <p:childTnLst>
                                    <p:set>
                                      <p:cBhvr>
                                        <p:cTn id="79" dur="1" fill="hold">
                                          <p:stCondLst>
                                            <p:cond delay="0"/>
                                          </p:stCondLst>
                                        </p:cTn>
                                        <p:tgtEl>
                                          <p:spTgt spid="25"/>
                                        </p:tgtEl>
                                        <p:attrNameLst>
                                          <p:attrName>style.visibility</p:attrName>
                                        </p:attrNameLst>
                                      </p:cBhvr>
                                      <p:to>
                                        <p:strVal val="visible"/>
                                      </p:to>
                                    </p:set>
                                    <p:anim calcmode="lin" valueType="num">
                                      <p:cBhvr>
                                        <p:cTn id="80" dur="1000" fill="hold"/>
                                        <p:tgtEl>
                                          <p:spTgt spid="25"/>
                                        </p:tgtEl>
                                        <p:attrNameLst>
                                          <p:attrName>ppt_w</p:attrName>
                                        </p:attrNameLst>
                                      </p:cBhvr>
                                      <p:tavLst>
                                        <p:tav tm="0">
                                          <p:val>
                                            <p:strVal val="#ppt_w*0.70"/>
                                          </p:val>
                                        </p:tav>
                                        <p:tav tm="100000">
                                          <p:val>
                                            <p:strVal val="#ppt_w"/>
                                          </p:val>
                                        </p:tav>
                                      </p:tavLst>
                                    </p:anim>
                                    <p:anim calcmode="lin" valueType="num">
                                      <p:cBhvr>
                                        <p:cTn id="81" dur="1000" fill="hold"/>
                                        <p:tgtEl>
                                          <p:spTgt spid="25"/>
                                        </p:tgtEl>
                                        <p:attrNameLst>
                                          <p:attrName>ppt_h</p:attrName>
                                        </p:attrNameLst>
                                      </p:cBhvr>
                                      <p:tavLst>
                                        <p:tav tm="0">
                                          <p:val>
                                            <p:strVal val="#ppt_h"/>
                                          </p:val>
                                        </p:tav>
                                        <p:tav tm="100000">
                                          <p:val>
                                            <p:strVal val="#ppt_h"/>
                                          </p:val>
                                        </p:tav>
                                      </p:tavLst>
                                    </p:anim>
                                    <p:animEffect transition="in" filter="fade">
                                      <p:cBhvr>
                                        <p:cTn id="82" dur="1000"/>
                                        <p:tgtEl>
                                          <p:spTgt spid="25"/>
                                        </p:tgtEl>
                                      </p:cBhvr>
                                    </p:animEffect>
                                  </p:childTnLst>
                                </p:cTn>
                              </p:par>
                              <p:par>
                                <p:cTn id="83" presetID="55" presetClass="entr" presetSubtype="0" fill="hold" nodeType="withEffect">
                                  <p:stCondLst>
                                    <p:cond delay="0"/>
                                  </p:stCondLst>
                                  <p:childTnLst>
                                    <p:set>
                                      <p:cBhvr>
                                        <p:cTn id="84" dur="1" fill="hold">
                                          <p:stCondLst>
                                            <p:cond delay="0"/>
                                          </p:stCondLst>
                                        </p:cTn>
                                        <p:tgtEl>
                                          <p:spTgt spid="19"/>
                                        </p:tgtEl>
                                        <p:attrNameLst>
                                          <p:attrName>style.visibility</p:attrName>
                                        </p:attrNameLst>
                                      </p:cBhvr>
                                      <p:to>
                                        <p:strVal val="visible"/>
                                      </p:to>
                                    </p:set>
                                    <p:anim calcmode="lin" valueType="num">
                                      <p:cBhvr>
                                        <p:cTn id="85" dur="1000" fill="hold"/>
                                        <p:tgtEl>
                                          <p:spTgt spid="19"/>
                                        </p:tgtEl>
                                        <p:attrNameLst>
                                          <p:attrName>ppt_w</p:attrName>
                                        </p:attrNameLst>
                                      </p:cBhvr>
                                      <p:tavLst>
                                        <p:tav tm="0">
                                          <p:val>
                                            <p:strVal val="#ppt_w*0.70"/>
                                          </p:val>
                                        </p:tav>
                                        <p:tav tm="100000">
                                          <p:val>
                                            <p:strVal val="#ppt_w"/>
                                          </p:val>
                                        </p:tav>
                                      </p:tavLst>
                                    </p:anim>
                                    <p:anim calcmode="lin" valueType="num">
                                      <p:cBhvr>
                                        <p:cTn id="86" dur="1000" fill="hold"/>
                                        <p:tgtEl>
                                          <p:spTgt spid="19"/>
                                        </p:tgtEl>
                                        <p:attrNameLst>
                                          <p:attrName>ppt_h</p:attrName>
                                        </p:attrNameLst>
                                      </p:cBhvr>
                                      <p:tavLst>
                                        <p:tav tm="0">
                                          <p:val>
                                            <p:strVal val="#ppt_h"/>
                                          </p:val>
                                        </p:tav>
                                        <p:tav tm="100000">
                                          <p:val>
                                            <p:strVal val="#ppt_h"/>
                                          </p:val>
                                        </p:tav>
                                      </p:tavLst>
                                    </p:anim>
                                    <p:animEffect transition="in" filter="fade">
                                      <p:cBhvr>
                                        <p:cTn id="87" dur="1000"/>
                                        <p:tgtEl>
                                          <p:spTgt spid="19"/>
                                        </p:tgtEl>
                                      </p:cBhvr>
                                    </p:animEffect>
                                  </p:childTnLst>
                                </p:cTn>
                              </p:par>
                            </p:childTnLst>
                          </p:cTn>
                        </p:par>
                      </p:childTnLst>
                    </p:cTn>
                  </p:par>
                  <p:par>
                    <p:cTn id="88" fill="hold">
                      <p:stCondLst>
                        <p:cond delay="indefinite"/>
                      </p:stCondLst>
                      <p:childTnLst>
                        <p:par>
                          <p:cTn id="89" fill="hold">
                            <p:stCondLst>
                              <p:cond delay="0"/>
                            </p:stCondLst>
                            <p:childTnLst>
                              <p:par>
                                <p:cTn id="90" presetID="49" presetClass="entr" presetSubtype="0" decel="100000" fill="hold" grpId="0" nodeType="clickEffect">
                                  <p:stCondLst>
                                    <p:cond delay="0"/>
                                  </p:stCondLst>
                                  <p:childTnLst>
                                    <p:set>
                                      <p:cBhvr>
                                        <p:cTn id="91" dur="1" fill="hold">
                                          <p:stCondLst>
                                            <p:cond delay="0"/>
                                          </p:stCondLst>
                                        </p:cTn>
                                        <p:tgtEl>
                                          <p:spTgt spid="12"/>
                                        </p:tgtEl>
                                        <p:attrNameLst>
                                          <p:attrName>style.visibility</p:attrName>
                                        </p:attrNameLst>
                                      </p:cBhvr>
                                      <p:to>
                                        <p:strVal val="visible"/>
                                      </p:to>
                                    </p:set>
                                    <p:anim calcmode="lin" valueType="num">
                                      <p:cBhvr>
                                        <p:cTn id="92" dur="500" fill="hold"/>
                                        <p:tgtEl>
                                          <p:spTgt spid="12"/>
                                        </p:tgtEl>
                                        <p:attrNameLst>
                                          <p:attrName>ppt_w</p:attrName>
                                        </p:attrNameLst>
                                      </p:cBhvr>
                                      <p:tavLst>
                                        <p:tav tm="0">
                                          <p:val>
                                            <p:fltVal val="0"/>
                                          </p:val>
                                        </p:tav>
                                        <p:tav tm="100000">
                                          <p:val>
                                            <p:strVal val="#ppt_w"/>
                                          </p:val>
                                        </p:tav>
                                      </p:tavLst>
                                    </p:anim>
                                    <p:anim calcmode="lin" valueType="num">
                                      <p:cBhvr>
                                        <p:cTn id="93" dur="500" fill="hold"/>
                                        <p:tgtEl>
                                          <p:spTgt spid="12"/>
                                        </p:tgtEl>
                                        <p:attrNameLst>
                                          <p:attrName>ppt_h</p:attrName>
                                        </p:attrNameLst>
                                      </p:cBhvr>
                                      <p:tavLst>
                                        <p:tav tm="0">
                                          <p:val>
                                            <p:fltVal val="0"/>
                                          </p:val>
                                        </p:tav>
                                        <p:tav tm="100000">
                                          <p:val>
                                            <p:strVal val="#ppt_h"/>
                                          </p:val>
                                        </p:tav>
                                      </p:tavLst>
                                    </p:anim>
                                    <p:anim calcmode="lin" valueType="num">
                                      <p:cBhvr>
                                        <p:cTn id="94" dur="500" fill="hold"/>
                                        <p:tgtEl>
                                          <p:spTgt spid="12"/>
                                        </p:tgtEl>
                                        <p:attrNameLst>
                                          <p:attrName>style.rotation</p:attrName>
                                        </p:attrNameLst>
                                      </p:cBhvr>
                                      <p:tavLst>
                                        <p:tav tm="0">
                                          <p:val>
                                            <p:fltVal val="360"/>
                                          </p:val>
                                        </p:tav>
                                        <p:tav tm="100000">
                                          <p:val>
                                            <p:fltVal val="0"/>
                                          </p:val>
                                        </p:tav>
                                      </p:tavLst>
                                    </p:anim>
                                    <p:animEffect transition="in" filter="fade">
                                      <p:cBhvr>
                                        <p:cTn id="95" dur="500"/>
                                        <p:tgtEl>
                                          <p:spTgt spid="12"/>
                                        </p:tgtEl>
                                      </p:cBhvr>
                                    </p:animEffect>
                                  </p:childTnLst>
                                </p:cTn>
                              </p:par>
                            </p:childTnLst>
                          </p:cTn>
                        </p:par>
                      </p:childTnLst>
                    </p:cTn>
                  </p:par>
                  <p:par>
                    <p:cTn id="96" fill="hold">
                      <p:stCondLst>
                        <p:cond delay="indefinite"/>
                      </p:stCondLst>
                      <p:childTnLst>
                        <p:par>
                          <p:cTn id="97" fill="hold">
                            <p:stCondLst>
                              <p:cond delay="0"/>
                            </p:stCondLst>
                            <p:childTnLst>
                              <p:par>
                                <p:cTn id="98" presetID="10" presetClass="entr" presetSubtype="0" fill="hold" nodeType="clickEffect">
                                  <p:stCondLst>
                                    <p:cond delay="0"/>
                                  </p:stCondLst>
                                  <p:childTnLst>
                                    <p:set>
                                      <p:cBhvr>
                                        <p:cTn id="99" dur="1" fill="hold">
                                          <p:stCondLst>
                                            <p:cond delay="0"/>
                                          </p:stCondLst>
                                        </p:cTn>
                                        <p:tgtEl>
                                          <p:spTgt spid="27"/>
                                        </p:tgtEl>
                                        <p:attrNameLst>
                                          <p:attrName>style.visibility</p:attrName>
                                        </p:attrNameLst>
                                      </p:cBhvr>
                                      <p:to>
                                        <p:strVal val="visible"/>
                                      </p:to>
                                    </p:set>
                                    <p:animEffect transition="in" filter="fade">
                                      <p:cBhvr>
                                        <p:cTn id="100" dur="500"/>
                                        <p:tgtEl>
                                          <p:spTgt spid="27"/>
                                        </p:tgtEl>
                                      </p:cBhvr>
                                    </p:animEffect>
                                  </p:childTnLst>
                                </p:cTn>
                              </p:par>
                              <p:par>
                                <p:cTn id="101" presetID="10" presetClass="entr" presetSubtype="0" fill="hold" nodeType="withEffect">
                                  <p:stCondLst>
                                    <p:cond delay="0"/>
                                  </p:stCondLst>
                                  <p:childTnLst>
                                    <p:set>
                                      <p:cBhvr>
                                        <p:cTn id="102" dur="1" fill="hold">
                                          <p:stCondLst>
                                            <p:cond delay="0"/>
                                          </p:stCondLst>
                                        </p:cTn>
                                        <p:tgtEl>
                                          <p:spTgt spid="26"/>
                                        </p:tgtEl>
                                        <p:attrNameLst>
                                          <p:attrName>style.visibility</p:attrName>
                                        </p:attrNameLst>
                                      </p:cBhvr>
                                      <p:to>
                                        <p:strVal val="visible"/>
                                      </p:to>
                                    </p:set>
                                    <p:animEffect transition="in" filter="fade">
                                      <p:cBhvr>
                                        <p:cTn id="103" dur="500"/>
                                        <p:tgtEl>
                                          <p:spTgt spid="26"/>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16"/>
                                        </p:tgtEl>
                                        <p:attrNameLst>
                                          <p:attrName>style.visibility</p:attrName>
                                        </p:attrNameLst>
                                      </p:cBhvr>
                                      <p:to>
                                        <p:strVal val="visible"/>
                                      </p:to>
                                    </p:set>
                                    <p:animEffect transition="in" filter="fade">
                                      <p:cBhvr>
                                        <p:cTn id="106" dur="500"/>
                                        <p:tgtEl>
                                          <p:spTgt spid="16"/>
                                        </p:tgtEl>
                                      </p:cBhvr>
                                    </p:animEffect>
                                  </p:childTnLst>
                                </p:cTn>
                              </p:par>
                            </p:childTnLst>
                          </p:cTn>
                        </p:par>
                      </p:childTnLst>
                    </p:cTn>
                  </p:par>
                  <p:par>
                    <p:cTn id="107" fill="hold">
                      <p:stCondLst>
                        <p:cond delay="indefinite"/>
                      </p:stCondLst>
                      <p:childTnLst>
                        <p:par>
                          <p:cTn id="108" fill="hold">
                            <p:stCondLst>
                              <p:cond delay="0"/>
                            </p:stCondLst>
                            <p:childTnLst>
                              <p:par>
                                <p:cTn id="109" presetID="10" presetClass="entr" presetSubtype="0" fill="hold" grpId="0" nodeType="clickEffect">
                                  <p:stCondLst>
                                    <p:cond delay="0"/>
                                  </p:stCondLst>
                                  <p:childTnLst>
                                    <p:set>
                                      <p:cBhvr>
                                        <p:cTn id="110" dur="1" fill="hold">
                                          <p:stCondLst>
                                            <p:cond delay="0"/>
                                          </p:stCondLst>
                                        </p:cTn>
                                        <p:tgtEl>
                                          <p:spTgt spid="15"/>
                                        </p:tgtEl>
                                        <p:attrNameLst>
                                          <p:attrName>style.visibility</p:attrName>
                                        </p:attrNameLst>
                                      </p:cBhvr>
                                      <p:to>
                                        <p:strVal val="visible"/>
                                      </p:to>
                                    </p:set>
                                    <p:animEffect transition="in" filter="fade">
                                      <p:cBhvr>
                                        <p:cTn id="111" dur="500"/>
                                        <p:tgtEl>
                                          <p:spTgt spid="15"/>
                                        </p:tgtEl>
                                      </p:cBhvr>
                                    </p:animEffect>
                                  </p:childTnLst>
                                </p:cTn>
                              </p:par>
                            </p:childTnLst>
                          </p:cTn>
                        </p:par>
                      </p:childTnLst>
                    </p:cTn>
                  </p:par>
                  <p:par>
                    <p:cTn id="112" fill="hold">
                      <p:stCondLst>
                        <p:cond delay="indefinite"/>
                      </p:stCondLst>
                      <p:childTnLst>
                        <p:par>
                          <p:cTn id="113" fill="hold">
                            <p:stCondLst>
                              <p:cond delay="0"/>
                            </p:stCondLst>
                            <p:childTnLst>
                              <p:par>
                                <p:cTn id="114" presetID="55" presetClass="entr" presetSubtype="0" fill="hold" nodeType="clickEffect">
                                  <p:stCondLst>
                                    <p:cond delay="0"/>
                                  </p:stCondLst>
                                  <p:childTnLst>
                                    <p:set>
                                      <p:cBhvr>
                                        <p:cTn id="115" dur="1" fill="hold">
                                          <p:stCondLst>
                                            <p:cond delay="0"/>
                                          </p:stCondLst>
                                        </p:cTn>
                                        <p:tgtEl>
                                          <p:spTgt spid="28"/>
                                        </p:tgtEl>
                                        <p:attrNameLst>
                                          <p:attrName>style.visibility</p:attrName>
                                        </p:attrNameLst>
                                      </p:cBhvr>
                                      <p:to>
                                        <p:strVal val="visible"/>
                                      </p:to>
                                    </p:set>
                                    <p:anim calcmode="lin" valueType="num">
                                      <p:cBhvr>
                                        <p:cTn id="116" dur="1000" fill="hold"/>
                                        <p:tgtEl>
                                          <p:spTgt spid="28"/>
                                        </p:tgtEl>
                                        <p:attrNameLst>
                                          <p:attrName>ppt_w</p:attrName>
                                        </p:attrNameLst>
                                      </p:cBhvr>
                                      <p:tavLst>
                                        <p:tav tm="0">
                                          <p:val>
                                            <p:strVal val="#ppt_w*0.70"/>
                                          </p:val>
                                        </p:tav>
                                        <p:tav tm="100000">
                                          <p:val>
                                            <p:strVal val="#ppt_w"/>
                                          </p:val>
                                        </p:tav>
                                      </p:tavLst>
                                    </p:anim>
                                    <p:anim calcmode="lin" valueType="num">
                                      <p:cBhvr>
                                        <p:cTn id="117" dur="1000" fill="hold"/>
                                        <p:tgtEl>
                                          <p:spTgt spid="28"/>
                                        </p:tgtEl>
                                        <p:attrNameLst>
                                          <p:attrName>ppt_h</p:attrName>
                                        </p:attrNameLst>
                                      </p:cBhvr>
                                      <p:tavLst>
                                        <p:tav tm="0">
                                          <p:val>
                                            <p:strVal val="#ppt_h"/>
                                          </p:val>
                                        </p:tav>
                                        <p:tav tm="100000">
                                          <p:val>
                                            <p:strVal val="#ppt_h"/>
                                          </p:val>
                                        </p:tav>
                                      </p:tavLst>
                                    </p:anim>
                                    <p:animEffect transition="in" filter="fade">
                                      <p:cBhvr>
                                        <p:cTn id="118" dur="1000"/>
                                        <p:tgtEl>
                                          <p:spTgt spid="28"/>
                                        </p:tgtEl>
                                      </p:cBhvr>
                                    </p:animEffect>
                                  </p:childTnLst>
                                </p:cTn>
                              </p:par>
                              <p:par>
                                <p:cTn id="119" presetID="55" presetClass="entr" presetSubtype="0" fill="hold" nodeType="withEffect">
                                  <p:stCondLst>
                                    <p:cond delay="0"/>
                                  </p:stCondLst>
                                  <p:childTnLst>
                                    <p:set>
                                      <p:cBhvr>
                                        <p:cTn id="120" dur="1" fill="hold">
                                          <p:stCondLst>
                                            <p:cond delay="0"/>
                                          </p:stCondLst>
                                        </p:cTn>
                                        <p:tgtEl>
                                          <p:spTgt spid="21"/>
                                        </p:tgtEl>
                                        <p:attrNameLst>
                                          <p:attrName>style.visibility</p:attrName>
                                        </p:attrNameLst>
                                      </p:cBhvr>
                                      <p:to>
                                        <p:strVal val="visible"/>
                                      </p:to>
                                    </p:set>
                                    <p:anim calcmode="lin" valueType="num">
                                      <p:cBhvr>
                                        <p:cTn id="121" dur="1000" fill="hold"/>
                                        <p:tgtEl>
                                          <p:spTgt spid="21"/>
                                        </p:tgtEl>
                                        <p:attrNameLst>
                                          <p:attrName>ppt_w</p:attrName>
                                        </p:attrNameLst>
                                      </p:cBhvr>
                                      <p:tavLst>
                                        <p:tav tm="0">
                                          <p:val>
                                            <p:strVal val="#ppt_w*0.70"/>
                                          </p:val>
                                        </p:tav>
                                        <p:tav tm="100000">
                                          <p:val>
                                            <p:strVal val="#ppt_w"/>
                                          </p:val>
                                        </p:tav>
                                      </p:tavLst>
                                    </p:anim>
                                    <p:anim calcmode="lin" valueType="num">
                                      <p:cBhvr>
                                        <p:cTn id="122" dur="1000" fill="hold"/>
                                        <p:tgtEl>
                                          <p:spTgt spid="21"/>
                                        </p:tgtEl>
                                        <p:attrNameLst>
                                          <p:attrName>ppt_h</p:attrName>
                                        </p:attrNameLst>
                                      </p:cBhvr>
                                      <p:tavLst>
                                        <p:tav tm="0">
                                          <p:val>
                                            <p:strVal val="#ppt_h"/>
                                          </p:val>
                                        </p:tav>
                                        <p:tav tm="100000">
                                          <p:val>
                                            <p:strVal val="#ppt_h"/>
                                          </p:val>
                                        </p:tav>
                                      </p:tavLst>
                                    </p:anim>
                                    <p:animEffect transition="in" filter="fade">
                                      <p:cBhvr>
                                        <p:cTn id="123" dur="1000"/>
                                        <p:tgtEl>
                                          <p:spTgt spid="21"/>
                                        </p:tgtEl>
                                      </p:cBhvr>
                                    </p:animEffect>
                                  </p:childTnLst>
                                </p:cTn>
                              </p:par>
                              <p:par>
                                <p:cTn id="124" presetID="55" presetClass="entr" presetSubtype="0" fill="hold" nodeType="withEffect">
                                  <p:stCondLst>
                                    <p:cond delay="0"/>
                                  </p:stCondLst>
                                  <p:childTnLst>
                                    <p:set>
                                      <p:cBhvr>
                                        <p:cTn id="125" dur="1" fill="hold">
                                          <p:stCondLst>
                                            <p:cond delay="0"/>
                                          </p:stCondLst>
                                        </p:cTn>
                                        <p:tgtEl>
                                          <p:spTgt spid="29"/>
                                        </p:tgtEl>
                                        <p:attrNameLst>
                                          <p:attrName>style.visibility</p:attrName>
                                        </p:attrNameLst>
                                      </p:cBhvr>
                                      <p:to>
                                        <p:strVal val="visible"/>
                                      </p:to>
                                    </p:set>
                                    <p:anim calcmode="lin" valueType="num">
                                      <p:cBhvr>
                                        <p:cTn id="126" dur="1000" fill="hold"/>
                                        <p:tgtEl>
                                          <p:spTgt spid="29"/>
                                        </p:tgtEl>
                                        <p:attrNameLst>
                                          <p:attrName>ppt_w</p:attrName>
                                        </p:attrNameLst>
                                      </p:cBhvr>
                                      <p:tavLst>
                                        <p:tav tm="0">
                                          <p:val>
                                            <p:strVal val="#ppt_w*0.70"/>
                                          </p:val>
                                        </p:tav>
                                        <p:tav tm="100000">
                                          <p:val>
                                            <p:strVal val="#ppt_w"/>
                                          </p:val>
                                        </p:tav>
                                      </p:tavLst>
                                    </p:anim>
                                    <p:anim calcmode="lin" valueType="num">
                                      <p:cBhvr>
                                        <p:cTn id="127" dur="1000" fill="hold"/>
                                        <p:tgtEl>
                                          <p:spTgt spid="29"/>
                                        </p:tgtEl>
                                        <p:attrNameLst>
                                          <p:attrName>ppt_h</p:attrName>
                                        </p:attrNameLst>
                                      </p:cBhvr>
                                      <p:tavLst>
                                        <p:tav tm="0">
                                          <p:val>
                                            <p:strVal val="#ppt_h"/>
                                          </p:val>
                                        </p:tav>
                                        <p:tav tm="100000">
                                          <p:val>
                                            <p:strVal val="#ppt_h"/>
                                          </p:val>
                                        </p:tav>
                                      </p:tavLst>
                                    </p:anim>
                                    <p:animEffect transition="in" filter="fade">
                                      <p:cBhvr>
                                        <p:cTn id="128" dur="1000"/>
                                        <p:tgtEl>
                                          <p:spTgt spid="29"/>
                                        </p:tgtEl>
                                      </p:cBhvr>
                                    </p:animEffect>
                                  </p:childTnLst>
                                </p:cTn>
                              </p:par>
                            </p:childTnLst>
                          </p:cTn>
                        </p:par>
                      </p:childTnLst>
                    </p:cTn>
                  </p:par>
                  <p:par>
                    <p:cTn id="129" fill="hold">
                      <p:stCondLst>
                        <p:cond delay="indefinite"/>
                      </p:stCondLst>
                      <p:childTnLst>
                        <p:par>
                          <p:cTn id="130" fill="hold">
                            <p:stCondLst>
                              <p:cond delay="0"/>
                            </p:stCondLst>
                            <p:childTnLst>
                              <p:par>
                                <p:cTn id="131" presetID="49" presetClass="entr" presetSubtype="0" decel="100000" fill="hold" grpId="0" nodeType="clickEffect">
                                  <p:stCondLst>
                                    <p:cond delay="0"/>
                                  </p:stCondLst>
                                  <p:childTnLst>
                                    <p:set>
                                      <p:cBhvr>
                                        <p:cTn id="132" dur="1" fill="hold">
                                          <p:stCondLst>
                                            <p:cond delay="0"/>
                                          </p:stCondLst>
                                        </p:cTn>
                                        <p:tgtEl>
                                          <p:spTgt spid="13"/>
                                        </p:tgtEl>
                                        <p:attrNameLst>
                                          <p:attrName>style.visibility</p:attrName>
                                        </p:attrNameLst>
                                      </p:cBhvr>
                                      <p:to>
                                        <p:strVal val="visible"/>
                                      </p:to>
                                    </p:set>
                                    <p:anim calcmode="lin" valueType="num">
                                      <p:cBhvr>
                                        <p:cTn id="133" dur="500" fill="hold"/>
                                        <p:tgtEl>
                                          <p:spTgt spid="13"/>
                                        </p:tgtEl>
                                        <p:attrNameLst>
                                          <p:attrName>ppt_w</p:attrName>
                                        </p:attrNameLst>
                                      </p:cBhvr>
                                      <p:tavLst>
                                        <p:tav tm="0">
                                          <p:val>
                                            <p:fltVal val="0"/>
                                          </p:val>
                                        </p:tav>
                                        <p:tav tm="100000">
                                          <p:val>
                                            <p:strVal val="#ppt_w"/>
                                          </p:val>
                                        </p:tav>
                                      </p:tavLst>
                                    </p:anim>
                                    <p:anim calcmode="lin" valueType="num">
                                      <p:cBhvr>
                                        <p:cTn id="134" dur="500" fill="hold"/>
                                        <p:tgtEl>
                                          <p:spTgt spid="13"/>
                                        </p:tgtEl>
                                        <p:attrNameLst>
                                          <p:attrName>ppt_h</p:attrName>
                                        </p:attrNameLst>
                                      </p:cBhvr>
                                      <p:tavLst>
                                        <p:tav tm="0">
                                          <p:val>
                                            <p:fltVal val="0"/>
                                          </p:val>
                                        </p:tav>
                                        <p:tav tm="100000">
                                          <p:val>
                                            <p:strVal val="#ppt_h"/>
                                          </p:val>
                                        </p:tav>
                                      </p:tavLst>
                                    </p:anim>
                                    <p:anim calcmode="lin" valueType="num">
                                      <p:cBhvr>
                                        <p:cTn id="135" dur="500" fill="hold"/>
                                        <p:tgtEl>
                                          <p:spTgt spid="13"/>
                                        </p:tgtEl>
                                        <p:attrNameLst>
                                          <p:attrName>style.rotation</p:attrName>
                                        </p:attrNameLst>
                                      </p:cBhvr>
                                      <p:tavLst>
                                        <p:tav tm="0">
                                          <p:val>
                                            <p:fltVal val="360"/>
                                          </p:val>
                                        </p:tav>
                                        <p:tav tm="100000">
                                          <p:val>
                                            <p:fltVal val="0"/>
                                          </p:val>
                                        </p:tav>
                                      </p:tavLst>
                                    </p:anim>
                                    <p:animEffect transition="in" filter="fade">
                                      <p:cBhvr>
                                        <p:cTn id="136" dur="500"/>
                                        <p:tgtEl>
                                          <p:spTgt spid="13"/>
                                        </p:tgtEl>
                                      </p:cBhvr>
                                    </p:animEffect>
                                  </p:childTnLst>
                                </p:cTn>
                              </p:par>
                            </p:childTnLst>
                          </p:cTn>
                        </p:par>
                      </p:childTnLst>
                    </p:cTn>
                  </p:par>
                  <p:par>
                    <p:cTn id="137" fill="hold">
                      <p:stCondLst>
                        <p:cond delay="indefinite"/>
                      </p:stCondLst>
                      <p:childTnLst>
                        <p:par>
                          <p:cTn id="138" fill="hold">
                            <p:stCondLst>
                              <p:cond delay="0"/>
                            </p:stCondLst>
                            <p:childTnLst>
                              <p:par>
                                <p:cTn id="139" presetID="10" presetClass="entr" presetSubtype="0" fill="hold" nodeType="clickEffect">
                                  <p:stCondLst>
                                    <p:cond delay="0"/>
                                  </p:stCondLst>
                                  <p:childTnLst>
                                    <p:set>
                                      <p:cBhvr>
                                        <p:cTn id="140" dur="1" fill="hold">
                                          <p:stCondLst>
                                            <p:cond delay="0"/>
                                          </p:stCondLst>
                                        </p:cTn>
                                        <p:tgtEl>
                                          <p:spTgt spid="30"/>
                                        </p:tgtEl>
                                        <p:attrNameLst>
                                          <p:attrName>style.visibility</p:attrName>
                                        </p:attrNameLst>
                                      </p:cBhvr>
                                      <p:to>
                                        <p:strVal val="visible"/>
                                      </p:to>
                                    </p:set>
                                    <p:animEffect transition="in" filter="fade">
                                      <p:cBhvr>
                                        <p:cTn id="141" dur="500"/>
                                        <p:tgtEl>
                                          <p:spTgt spid="30"/>
                                        </p:tgtEl>
                                      </p:cBhvr>
                                    </p:animEffect>
                                  </p:childTnLst>
                                </p:cTn>
                              </p:par>
                              <p:par>
                                <p:cTn id="142" presetID="10" presetClass="entr" presetSubtype="0" fill="hold" nodeType="withEffect">
                                  <p:stCondLst>
                                    <p:cond delay="0"/>
                                  </p:stCondLst>
                                  <p:childTnLst>
                                    <p:set>
                                      <p:cBhvr>
                                        <p:cTn id="143" dur="1" fill="hold">
                                          <p:stCondLst>
                                            <p:cond delay="0"/>
                                          </p:stCondLst>
                                        </p:cTn>
                                        <p:tgtEl>
                                          <p:spTgt spid="31"/>
                                        </p:tgtEl>
                                        <p:attrNameLst>
                                          <p:attrName>style.visibility</p:attrName>
                                        </p:attrNameLst>
                                      </p:cBhvr>
                                      <p:to>
                                        <p:strVal val="visible"/>
                                      </p:to>
                                    </p:set>
                                    <p:animEffect transition="in" filter="fade">
                                      <p:cBhvr>
                                        <p:cTn id="144" dur="500"/>
                                        <p:tgtEl>
                                          <p:spTgt spid="31"/>
                                        </p:tgtEl>
                                      </p:cBhvr>
                                    </p:animEffect>
                                  </p:childTnLst>
                                </p:cTn>
                              </p:par>
                              <p:par>
                                <p:cTn id="145" presetID="10" presetClass="entr" presetSubtype="0" fill="hold" grpId="0" nodeType="withEffect">
                                  <p:stCondLst>
                                    <p:cond delay="0"/>
                                  </p:stCondLst>
                                  <p:childTnLst>
                                    <p:set>
                                      <p:cBhvr>
                                        <p:cTn id="146" dur="1" fill="hold">
                                          <p:stCondLst>
                                            <p:cond delay="0"/>
                                          </p:stCondLst>
                                        </p:cTn>
                                        <p:tgtEl>
                                          <p:spTgt spid="17"/>
                                        </p:tgtEl>
                                        <p:attrNameLst>
                                          <p:attrName>style.visibility</p:attrName>
                                        </p:attrNameLst>
                                      </p:cBhvr>
                                      <p:to>
                                        <p:strVal val="visible"/>
                                      </p:to>
                                    </p:set>
                                    <p:animEffect transition="in" filter="fade">
                                      <p:cBhvr>
                                        <p:cTn id="147" dur="500"/>
                                        <p:tgtEl>
                                          <p:spTgt spid="17"/>
                                        </p:tgtEl>
                                      </p:cBhvr>
                                    </p:animEffect>
                                  </p:childTnLst>
                                </p:cTn>
                              </p:par>
                            </p:childTnLst>
                          </p:cTn>
                        </p:par>
                      </p:childTnLst>
                    </p:cTn>
                  </p:par>
                  <p:par>
                    <p:cTn id="148" fill="hold">
                      <p:stCondLst>
                        <p:cond delay="indefinite"/>
                      </p:stCondLst>
                      <p:childTnLst>
                        <p:par>
                          <p:cTn id="149" fill="hold">
                            <p:stCondLst>
                              <p:cond delay="0"/>
                            </p:stCondLst>
                            <p:childTnLst>
                              <p:par>
                                <p:cTn id="150" presetID="42" presetClass="entr" presetSubtype="0" fill="hold" nodeType="clickEffect">
                                  <p:stCondLst>
                                    <p:cond delay="0"/>
                                  </p:stCondLst>
                                  <p:childTnLst>
                                    <p:set>
                                      <p:cBhvr>
                                        <p:cTn id="151" dur="1" fill="hold">
                                          <p:stCondLst>
                                            <p:cond delay="0"/>
                                          </p:stCondLst>
                                        </p:cTn>
                                        <p:tgtEl>
                                          <p:spTgt spid="33">
                                            <p:txEl>
                                              <p:pRg st="0" end="0"/>
                                            </p:txEl>
                                          </p:spTgt>
                                        </p:tgtEl>
                                        <p:attrNameLst>
                                          <p:attrName>style.visibility</p:attrName>
                                        </p:attrNameLst>
                                      </p:cBhvr>
                                      <p:to>
                                        <p:strVal val="visible"/>
                                      </p:to>
                                    </p:set>
                                    <p:animEffect transition="in" filter="fade">
                                      <p:cBhvr>
                                        <p:cTn id="152" dur="1000"/>
                                        <p:tgtEl>
                                          <p:spTgt spid="33">
                                            <p:txEl>
                                              <p:pRg st="0" end="0"/>
                                            </p:txEl>
                                          </p:spTgt>
                                        </p:tgtEl>
                                      </p:cBhvr>
                                    </p:animEffect>
                                    <p:anim calcmode="lin" valueType="num">
                                      <p:cBhvr>
                                        <p:cTn id="153" dur="1000" fill="hold"/>
                                        <p:tgtEl>
                                          <p:spTgt spid="33">
                                            <p:txEl>
                                              <p:pRg st="0" end="0"/>
                                            </p:txEl>
                                          </p:spTgt>
                                        </p:tgtEl>
                                        <p:attrNameLst>
                                          <p:attrName>ppt_x</p:attrName>
                                        </p:attrNameLst>
                                      </p:cBhvr>
                                      <p:tavLst>
                                        <p:tav tm="0">
                                          <p:val>
                                            <p:strVal val="#ppt_x"/>
                                          </p:val>
                                        </p:tav>
                                        <p:tav tm="100000">
                                          <p:val>
                                            <p:strVal val="#ppt_x"/>
                                          </p:val>
                                        </p:tav>
                                      </p:tavLst>
                                    </p:anim>
                                    <p:anim calcmode="lin" valueType="num">
                                      <p:cBhvr>
                                        <p:cTn id="154" dur="1000" fill="hold"/>
                                        <p:tgtEl>
                                          <p:spTgt spid="3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5" fill="hold">
                      <p:stCondLst>
                        <p:cond delay="indefinite"/>
                      </p:stCondLst>
                      <p:childTnLst>
                        <p:par>
                          <p:cTn id="156" fill="hold">
                            <p:stCondLst>
                              <p:cond delay="0"/>
                            </p:stCondLst>
                            <p:childTnLst>
                              <p:par>
                                <p:cTn id="157" presetID="42" presetClass="entr" presetSubtype="0" fill="hold" nodeType="clickEffect">
                                  <p:stCondLst>
                                    <p:cond delay="0"/>
                                  </p:stCondLst>
                                  <p:childTnLst>
                                    <p:set>
                                      <p:cBhvr>
                                        <p:cTn id="158" dur="1" fill="hold">
                                          <p:stCondLst>
                                            <p:cond delay="0"/>
                                          </p:stCondLst>
                                        </p:cTn>
                                        <p:tgtEl>
                                          <p:spTgt spid="33">
                                            <p:txEl>
                                              <p:pRg st="2" end="2"/>
                                            </p:txEl>
                                          </p:spTgt>
                                        </p:tgtEl>
                                        <p:attrNameLst>
                                          <p:attrName>style.visibility</p:attrName>
                                        </p:attrNameLst>
                                      </p:cBhvr>
                                      <p:to>
                                        <p:strVal val="visible"/>
                                      </p:to>
                                    </p:set>
                                    <p:animEffect transition="in" filter="fade">
                                      <p:cBhvr>
                                        <p:cTn id="159" dur="1000"/>
                                        <p:tgtEl>
                                          <p:spTgt spid="33">
                                            <p:txEl>
                                              <p:pRg st="2" end="2"/>
                                            </p:txEl>
                                          </p:spTgt>
                                        </p:tgtEl>
                                      </p:cBhvr>
                                    </p:animEffect>
                                    <p:anim calcmode="lin" valueType="num">
                                      <p:cBhvr>
                                        <p:cTn id="160" dur="1000" fill="hold"/>
                                        <p:tgtEl>
                                          <p:spTgt spid="33">
                                            <p:txEl>
                                              <p:pRg st="2" end="2"/>
                                            </p:txEl>
                                          </p:spTgt>
                                        </p:tgtEl>
                                        <p:attrNameLst>
                                          <p:attrName>ppt_x</p:attrName>
                                        </p:attrNameLst>
                                      </p:cBhvr>
                                      <p:tavLst>
                                        <p:tav tm="0">
                                          <p:val>
                                            <p:strVal val="#ppt_x"/>
                                          </p:val>
                                        </p:tav>
                                        <p:tav tm="100000">
                                          <p:val>
                                            <p:strVal val="#ppt_x"/>
                                          </p:val>
                                        </p:tav>
                                      </p:tavLst>
                                    </p:anim>
                                    <p:anim calcmode="lin" valueType="num">
                                      <p:cBhvr>
                                        <p:cTn id="161" dur="1000" fill="hold"/>
                                        <p:tgtEl>
                                          <p:spTgt spid="3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2" fill="hold">
                      <p:stCondLst>
                        <p:cond delay="indefinite"/>
                      </p:stCondLst>
                      <p:childTnLst>
                        <p:par>
                          <p:cTn id="163" fill="hold">
                            <p:stCondLst>
                              <p:cond delay="0"/>
                            </p:stCondLst>
                            <p:childTnLst>
                              <p:par>
                                <p:cTn id="164" presetID="42" presetClass="entr" presetSubtype="0" fill="hold" nodeType="clickEffect">
                                  <p:stCondLst>
                                    <p:cond delay="0"/>
                                  </p:stCondLst>
                                  <p:childTnLst>
                                    <p:set>
                                      <p:cBhvr>
                                        <p:cTn id="165" dur="1" fill="hold">
                                          <p:stCondLst>
                                            <p:cond delay="0"/>
                                          </p:stCondLst>
                                        </p:cTn>
                                        <p:tgtEl>
                                          <p:spTgt spid="33">
                                            <p:txEl>
                                              <p:pRg st="4" end="4"/>
                                            </p:txEl>
                                          </p:spTgt>
                                        </p:tgtEl>
                                        <p:attrNameLst>
                                          <p:attrName>style.visibility</p:attrName>
                                        </p:attrNameLst>
                                      </p:cBhvr>
                                      <p:to>
                                        <p:strVal val="visible"/>
                                      </p:to>
                                    </p:set>
                                    <p:animEffect transition="in" filter="fade">
                                      <p:cBhvr>
                                        <p:cTn id="166" dur="1000"/>
                                        <p:tgtEl>
                                          <p:spTgt spid="33">
                                            <p:txEl>
                                              <p:pRg st="4" end="4"/>
                                            </p:txEl>
                                          </p:spTgt>
                                        </p:tgtEl>
                                      </p:cBhvr>
                                    </p:animEffect>
                                    <p:anim calcmode="lin" valueType="num">
                                      <p:cBhvr>
                                        <p:cTn id="167" dur="1000" fill="hold"/>
                                        <p:tgtEl>
                                          <p:spTgt spid="33">
                                            <p:txEl>
                                              <p:pRg st="4" end="4"/>
                                            </p:txEl>
                                          </p:spTgt>
                                        </p:tgtEl>
                                        <p:attrNameLst>
                                          <p:attrName>ppt_x</p:attrName>
                                        </p:attrNameLst>
                                      </p:cBhvr>
                                      <p:tavLst>
                                        <p:tav tm="0">
                                          <p:val>
                                            <p:strVal val="#ppt_x"/>
                                          </p:val>
                                        </p:tav>
                                        <p:tav tm="100000">
                                          <p:val>
                                            <p:strVal val="#ppt_x"/>
                                          </p:val>
                                        </p:tav>
                                      </p:tavLst>
                                    </p:anim>
                                    <p:anim calcmode="lin" valueType="num">
                                      <p:cBhvr>
                                        <p:cTn id="168" dur="1000" fill="hold"/>
                                        <p:tgtEl>
                                          <p:spTgt spid="3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P spid="11" grpId="0"/>
      <p:bldP spid="14" grpId="0" animBg="1"/>
      <p:bldP spid="15" grpId="0" animBg="1"/>
      <p:bldP spid="16" grpId="0" animBg="1"/>
      <p:bldP spid="17" grpId="0" animBg="1"/>
      <p:bldP spid="12" grpId="0" animBg="1"/>
      <p:bldP spid="13" grpId="0" animBg="1"/>
      <p:bldP spid="32" grpId="0"/>
      <p:bldP spid="34" grpId="0"/>
      <p:bldP spid="34"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F469E-DE86-30F2-378A-E249B712A2A5}"/>
              </a:ext>
            </a:extLst>
          </p:cNvPr>
          <p:cNvSpPr>
            <a:spLocks noGrp="1"/>
          </p:cNvSpPr>
          <p:nvPr>
            <p:ph type="ctrTitle"/>
          </p:nvPr>
        </p:nvSpPr>
        <p:spPr>
          <a:xfrm>
            <a:off x="2738779" y="7749"/>
            <a:ext cx="6714442" cy="1461477"/>
          </a:xfrm>
        </p:spPr>
        <p:txBody>
          <a:bodyPr>
            <a:normAutofit/>
          </a:bodyPr>
          <a:lstStyle/>
          <a:p>
            <a:pPr marL="457200" indent="-457200">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Solutions </a:t>
            </a:r>
            <a:br>
              <a:rPr lang="en-GB" dirty="0"/>
            </a:br>
            <a:endParaRPr lang="en-GB" dirty="0"/>
          </a:p>
        </p:txBody>
      </p:sp>
      <p:sp>
        <p:nvSpPr>
          <p:cNvPr id="3" name="Subtitle 2">
            <a:extLst>
              <a:ext uri="{FF2B5EF4-FFF2-40B4-BE49-F238E27FC236}">
                <a16:creationId xmlns:a16="http://schemas.microsoft.com/office/drawing/2014/main" id="{2AD434FE-09B5-0CF8-521E-79E319E2BA1E}"/>
              </a:ext>
            </a:extLst>
          </p:cNvPr>
          <p:cNvSpPr>
            <a:spLocks noGrp="1"/>
          </p:cNvSpPr>
          <p:nvPr>
            <p:ph type="subTitle" idx="1"/>
          </p:nvPr>
        </p:nvSpPr>
        <p:spPr>
          <a:xfrm>
            <a:off x="512734" y="1161269"/>
            <a:ext cx="11482954" cy="600415"/>
          </a:xfrm>
        </p:spPr>
        <p:txBody>
          <a:bodyPr>
            <a:normAutofit/>
          </a:bodyPr>
          <a:lstStyle/>
          <a:p>
            <a:pPr algn="l"/>
            <a:r>
              <a:rPr lang="en-GB" sz="2800" dirty="0">
                <a:ln w="0"/>
                <a:solidFill>
                  <a:schemeClr val="accent4">
                    <a:lumMod val="50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1. SIMPLE TRAINING</a:t>
            </a:r>
            <a:endParaRPr lang="en-GB" dirty="0">
              <a:solidFill>
                <a:schemeClr val="accent4">
                  <a:lumMod val="50000"/>
                </a:schemeClr>
              </a:solidFill>
            </a:endParaRPr>
          </a:p>
        </p:txBody>
      </p:sp>
      <p:pic>
        <p:nvPicPr>
          <p:cNvPr id="18" name="Picture 17" descr="Person giving presentation">
            <a:extLst>
              <a:ext uri="{FF2B5EF4-FFF2-40B4-BE49-F238E27FC236}">
                <a16:creationId xmlns:a16="http://schemas.microsoft.com/office/drawing/2014/main" id="{F6DBECBE-3045-D097-63E0-C267108823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7272" y="1897438"/>
            <a:ext cx="5605218" cy="3738333"/>
          </a:xfrm>
          <a:prstGeom prst="rect">
            <a:avLst/>
          </a:prstGeom>
          <a:effectLst>
            <a:outerShdw blurRad="50800" dist="38100" dir="13500000" algn="br" rotWithShape="0">
              <a:prstClr val="black">
                <a:alpha val="40000"/>
              </a:prstClr>
            </a:outerShdw>
          </a:effectLst>
        </p:spPr>
      </p:pic>
      <p:sp>
        <p:nvSpPr>
          <p:cNvPr id="19" name="TextBox 18">
            <a:extLst>
              <a:ext uri="{FF2B5EF4-FFF2-40B4-BE49-F238E27FC236}">
                <a16:creationId xmlns:a16="http://schemas.microsoft.com/office/drawing/2014/main" id="{459D50A4-22A7-83D0-3E33-10E21531BA97}"/>
              </a:ext>
            </a:extLst>
          </p:cNvPr>
          <p:cNvSpPr txBox="1"/>
          <p:nvPr/>
        </p:nvSpPr>
        <p:spPr>
          <a:xfrm>
            <a:off x="512734" y="2024760"/>
            <a:ext cx="4551102" cy="3139321"/>
          </a:xfrm>
          <a:prstGeom prst="rect">
            <a:avLst/>
          </a:prstGeom>
          <a:noFill/>
        </p:spPr>
        <p:txBody>
          <a:bodyPr wrap="square" rtlCol="0">
            <a:spAutoFit/>
          </a:bodyPr>
          <a:lstStyle/>
          <a:p>
            <a:r>
              <a:rPr lang="en-GB" dirty="0">
                <a:ln w="0"/>
                <a:solidFill>
                  <a:schemeClr val="accent1"/>
                </a:solidFill>
                <a:latin typeface="Aptos Slab SemiBold" panose="020B0004020202020204" pitchFamily="34" charset="0"/>
                <a:ea typeface="+mj-ea"/>
                <a:cs typeface="Arabic Typesetting" panose="020F0502020204030204" pitchFamily="66" charset="-78"/>
              </a:rPr>
              <a:t> Using </a:t>
            </a:r>
            <a:r>
              <a:rPr lang="en-GB" u="sng" dirty="0">
                <a:ln w="0"/>
                <a:solidFill>
                  <a:schemeClr val="accent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pictures, videos, and demonstrations</a:t>
            </a:r>
            <a:r>
              <a:rPr lang="en-GB" dirty="0">
                <a:ln w="0"/>
                <a:solidFill>
                  <a:schemeClr val="accent1"/>
                </a:solidFill>
                <a:latin typeface="Aptos Slab SemiBold" panose="020B0004020202020204" pitchFamily="34" charset="0"/>
                <a:ea typeface="+mj-ea"/>
                <a:cs typeface="Arabic Typesetting" panose="020F0502020204030204" pitchFamily="66" charset="-78"/>
              </a:rPr>
              <a:t> in training helps people </a:t>
            </a:r>
            <a:r>
              <a:rPr lang="en-GB" b="1" dirty="0">
                <a:ln w="0"/>
                <a:solidFill>
                  <a:schemeClr val="accent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learn faster</a:t>
            </a:r>
            <a:r>
              <a:rPr lang="en-GB" dirty="0">
                <a:ln w="0"/>
                <a:solidFill>
                  <a:schemeClr val="accent1"/>
                </a:solidFill>
                <a:latin typeface="Aptos Slab SemiBold" panose="020B0004020202020204" pitchFamily="34" charset="0"/>
                <a:ea typeface="+mj-ea"/>
                <a:cs typeface="Arabic Typesetting" panose="020F0502020204030204" pitchFamily="66" charset="-78"/>
              </a:rPr>
              <a:t> and </a:t>
            </a:r>
            <a:r>
              <a:rPr lang="en-GB" dirty="0">
                <a:ln w="0"/>
                <a:solidFill>
                  <a:schemeClr val="accent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remember better</a:t>
            </a:r>
            <a:r>
              <a:rPr lang="en-GB" dirty="0">
                <a:ln w="0"/>
                <a:solidFill>
                  <a:schemeClr val="accent1"/>
                </a:solidFill>
                <a:latin typeface="Aptos Slab SemiBold" panose="020B0004020202020204" pitchFamily="34" charset="0"/>
                <a:ea typeface="+mj-ea"/>
                <a:cs typeface="Arabic Typesetting" panose="020F0502020204030204" pitchFamily="66" charset="-78"/>
              </a:rPr>
              <a:t> because the brain understands visual information more easily. </a:t>
            </a:r>
          </a:p>
          <a:p>
            <a:endParaRPr lang="en-GB" dirty="0">
              <a:ln w="0"/>
              <a:solidFill>
                <a:schemeClr val="accent1"/>
              </a:solidFill>
              <a:latin typeface="Aptos Slab SemiBold" panose="020B0004020202020204" pitchFamily="34" charset="0"/>
              <a:ea typeface="+mj-ea"/>
              <a:cs typeface="Arabic Typesetting" panose="020F0502020204030204" pitchFamily="66" charset="-78"/>
            </a:endParaRPr>
          </a:p>
          <a:p>
            <a:r>
              <a:rPr lang="en-GB" dirty="0">
                <a:ln w="0"/>
                <a:solidFill>
                  <a:schemeClr val="accent1"/>
                </a:solidFill>
                <a:latin typeface="Aptos Slab SemiBold" panose="020B0004020202020204" pitchFamily="34" charset="0"/>
                <a:ea typeface="+mj-ea"/>
                <a:cs typeface="Arabic Typesetting" panose="020F0502020204030204" pitchFamily="66" charset="-78"/>
              </a:rPr>
              <a:t>Studies show that </a:t>
            </a:r>
            <a:r>
              <a:rPr lang="en-GB" dirty="0">
                <a:ln w="0"/>
                <a:solidFill>
                  <a:schemeClr val="accent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visual tools improve learning, motivation, and performance</a:t>
            </a:r>
            <a:r>
              <a:rPr lang="en-GB" dirty="0">
                <a:ln w="0"/>
                <a:solidFill>
                  <a:schemeClr val="accent1"/>
                </a:solidFill>
                <a:latin typeface="Aptos Slab SemiBold" panose="020B0004020202020204" pitchFamily="34" charset="0"/>
                <a:ea typeface="+mj-ea"/>
                <a:cs typeface="Arabic Typesetting" panose="020F0502020204030204" pitchFamily="66" charset="-78"/>
              </a:rPr>
              <a:t>, especially when tasks are complex (</a:t>
            </a:r>
            <a:r>
              <a:rPr lang="en-GB" dirty="0" err="1">
                <a:ln w="0"/>
                <a:solidFill>
                  <a:schemeClr val="accent1"/>
                </a:solidFill>
                <a:latin typeface="Aptos Slab SemiBold" panose="020B0004020202020204" pitchFamily="34" charset="0"/>
                <a:ea typeface="+mj-ea"/>
                <a:cs typeface="Arabic Typesetting" panose="020F0502020204030204" pitchFamily="66" charset="-78"/>
              </a:rPr>
              <a:t>Berardinetti</a:t>
            </a:r>
            <a:r>
              <a:rPr lang="en-GB" dirty="0">
                <a:ln w="0"/>
                <a:solidFill>
                  <a:schemeClr val="accent1"/>
                </a:solidFill>
                <a:latin typeface="Aptos Slab SemiBold" panose="020B0004020202020204" pitchFamily="34" charset="0"/>
                <a:ea typeface="+mj-ea"/>
                <a:cs typeface="Arabic Typesetting" panose="020F0502020204030204" pitchFamily="66" charset="-78"/>
              </a:rPr>
              <a:t>, 2026; Bobek &amp; Tversky, 2016; Nigam, 2025). </a:t>
            </a:r>
          </a:p>
        </p:txBody>
      </p:sp>
      <p:sp>
        <p:nvSpPr>
          <p:cNvPr id="24" name="Rectangle: Folded Corner 23">
            <a:extLst>
              <a:ext uri="{FF2B5EF4-FFF2-40B4-BE49-F238E27FC236}">
                <a16:creationId xmlns:a16="http://schemas.microsoft.com/office/drawing/2014/main" id="{C1E90254-AECE-AC27-6B36-D14128D9B4FA}"/>
              </a:ext>
            </a:extLst>
          </p:cNvPr>
          <p:cNvSpPr/>
          <p:nvPr/>
        </p:nvSpPr>
        <p:spPr>
          <a:xfrm rot="21203662">
            <a:off x="5920740" y="1638300"/>
            <a:ext cx="1790700" cy="1623060"/>
          </a:xfrm>
          <a:prstGeom prst="foldedCorner">
            <a:avLst/>
          </a:prstGeom>
          <a:solidFill>
            <a:schemeClr val="bg1">
              <a:lumMod val="95000"/>
            </a:schemeClr>
          </a:solidFill>
          <a:ln>
            <a:noFill/>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sz="2400" dirty="0">
              <a:ln w="0"/>
              <a:solidFill>
                <a:schemeClr val="accent1"/>
              </a:solidFill>
              <a:latin typeface="Aptos Slab SemiBold" panose="020B0004020202020204" pitchFamily="34" charset="0"/>
              <a:ea typeface="+mj-ea"/>
              <a:cs typeface="Arabic Typesetting" panose="020F0502020204030204" pitchFamily="66" charset="-78"/>
            </a:endParaRPr>
          </a:p>
          <a:p>
            <a:pPr algn="ctr"/>
            <a:r>
              <a:rPr lang="en-GB" sz="2400" dirty="0">
                <a:ln w="0"/>
                <a:solidFill>
                  <a:schemeClr val="accent1"/>
                </a:solidFill>
                <a:latin typeface="Aptos Slab SemiBold" panose="020B0004020202020204" pitchFamily="34" charset="0"/>
                <a:ea typeface="+mj-ea"/>
                <a:cs typeface="Arabic Typesetting" panose="020F0502020204030204" pitchFamily="66" charset="-78"/>
              </a:rPr>
              <a:t>Pictures</a:t>
            </a:r>
          </a:p>
        </p:txBody>
      </p:sp>
      <p:sp>
        <p:nvSpPr>
          <p:cNvPr id="25" name="Rectangle: Folded Corner 24">
            <a:extLst>
              <a:ext uri="{FF2B5EF4-FFF2-40B4-BE49-F238E27FC236}">
                <a16:creationId xmlns:a16="http://schemas.microsoft.com/office/drawing/2014/main" id="{D84BA599-902D-79CE-4431-365A70CFDAE8}"/>
              </a:ext>
            </a:extLst>
          </p:cNvPr>
          <p:cNvSpPr/>
          <p:nvPr/>
        </p:nvSpPr>
        <p:spPr>
          <a:xfrm rot="658887" flipH="1">
            <a:off x="9001920" y="2103675"/>
            <a:ext cx="1790700" cy="1623060"/>
          </a:xfrm>
          <a:prstGeom prst="foldedCorner">
            <a:avLst/>
          </a:prstGeom>
          <a:solidFill>
            <a:schemeClr val="bg1">
              <a:lumMod val="95000"/>
            </a:schemeClr>
          </a:solidFill>
          <a:ln>
            <a:noFill/>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sz="2400" dirty="0">
              <a:ln w="0"/>
              <a:solidFill>
                <a:schemeClr val="accent1"/>
              </a:solidFill>
              <a:latin typeface="Aptos Slab SemiBold" panose="020B0004020202020204" pitchFamily="34" charset="0"/>
              <a:ea typeface="+mj-ea"/>
              <a:cs typeface="Arabic Typesetting" panose="020F0502020204030204" pitchFamily="66" charset="-78"/>
            </a:endParaRPr>
          </a:p>
          <a:p>
            <a:pPr algn="ctr"/>
            <a:r>
              <a:rPr lang="en-GB" sz="2400" dirty="0">
                <a:ln w="0"/>
                <a:solidFill>
                  <a:schemeClr val="accent1"/>
                </a:solidFill>
                <a:latin typeface="Aptos Slab SemiBold" panose="020B0004020202020204" pitchFamily="34" charset="0"/>
                <a:ea typeface="+mj-ea"/>
                <a:cs typeface="Arabic Typesetting" panose="020F0502020204030204" pitchFamily="66" charset="-78"/>
              </a:rPr>
              <a:t>Videos</a:t>
            </a:r>
          </a:p>
        </p:txBody>
      </p:sp>
      <p:sp>
        <p:nvSpPr>
          <p:cNvPr id="26" name="Rectangle: Folded Corner 25">
            <a:extLst>
              <a:ext uri="{FF2B5EF4-FFF2-40B4-BE49-F238E27FC236}">
                <a16:creationId xmlns:a16="http://schemas.microsoft.com/office/drawing/2014/main" id="{F69B9F4D-3D30-4B83-8B3E-FD31503E6E35}"/>
              </a:ext>
            </a:extLst>
          </p:cNvPr>
          <p:cNvSpPr/>
          <p:nvPr/>
        </p:nvSpPr>
        <p:spPr>
          <a:xfrm rot="662977" flipH="1">
            <a:off x="6062812" y="4635291"/>
            <a:ext cx="2648331" cy="1876989"/>
          </a:xfrm>
          <a:prstGeom prst="foldedCorner">
            <a:avLst/>
          </a:prstGeom>
          <a:solidFill>
            <a:schemeClr val="bg1">
              <a:lumMod val="95000"/>
            </a:schemeClr>
          </a:solidFill>
          <a:ln>
            <a:noFill/>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sz="2400" dirty="0">
              <a:ln w="0"/>
              <a:solidFill>
                <a:schemeClr val="accent1"/>
              </a:solidFill>
              <a:latin typeface="Aptos Slab SemiBold" panose="020B0004020202020204" pitchFamily="34" charset="0"/>
              <a:ea typeface="+mj-ea"/>
              <a:cs typeface="Arabic Typesetting" panose="020F0502020204030204" pitchFamily="66" charset="-78"/>
            </a:endParaRPr>
          </a:p>
          <a:p>
            <a:pPr algn="ctr"/>
            <a:r>
              <a:rPr lang="en-GB" sz="2400" dirty="0">
                <a:ln w="0"/>
                <a:solidFill>
                  <a:schemeClr val="accent1"/>
                </a:solidFill>
                <a:latin typeface="Aptos Slab SemiBold" panose="020B0004020202020204" pitchFamily="34" charset="0"/>
                <a:ea typeface="+mj-ea"/>
                <a:cs typeface="Arabic Typesetting" panose="020F0502020204030204" pitchFamily="66" charset="-78"/>
              </a:rPr>
              <a:t>Demonstration</a:t>
            </a:r>
          </a:p>
        </p:txBody>
      </p:sp>
      <p:pic>
        <p:nvPicPr>
          <p:cNvPr id="28" name="Graphic 27" descr="Pin with solid fill">
            <a:extLst>
              <a:ext uri="{FF2B5EF4-FFF2-40B4-BE49-F238E27FC236}">
                <a16:creationId xmlns:a16="http://schemas.microsoft.com/office/drawing/2014/main" id="{2819810B-6275-4991-96D5-314616A946E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115193">
            <a:off x="6223167" y="1221644"/>
            <a:ext cx="708660" cy="708660"/>
          </a:xfrm>
          <a:prstGeom prst="rect">
            <a:avLst/>
          </a:prstGeom>
          <a:effectLst>
            <a:outerShdw blurRad="76200" dir="13500000" sy="23000" kx="1200000" algn="br" rotWithShape="0">
              <a:prstClr val="black">
                <a:alpha val="20000"/>
              </a:prstClr>
            </a:outerShdw>
          </a:effectLst>
        </p:spPr>
      </p:pic>
      <p:pic>
        <p:nvPicPr>
          <p:cNvPr id="29" name="Graphic 28" descr="Pin with solid fill">
            <a:extLst>
              <a:ext uri="{FF2B5EF4-FFF2-40B4-BE49-F238E27FC236}">
                <a16:creationId xmlns:a16="http://schemas.microsoft.com/office/drawing/2014/main" id="{E9F53E22-1894-5499-EE3E-CBC4FE249CC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2742323">
            <a:off x="9705202" y="1687419"/>
            <a:ext cx="708660" cy="708660"/>
          </a:xfrm>
          <a:prstGeom prst="rect">
            <a:avLst/>
          </a:prstGeom>
          <a:effectLst>
            <a:outerShdw blurRad="76200" dir="13500000" sy="23000" kx="1200000" algn="br" rotWithShape="0">
              <a:prstClr val="black">
                <a:alpha val="20000"/>
              </a:prstClr>
            </a:outerShdw>
          </a:effectLst>
        </p:spPr>
      </p:pic>
      <p:pic>
        <p:nvPicPr>
          <p:cNvPr id="30" name="Graphic 29" descr="Pin with solid fill">
            <a:extLst>
              <a:ext uri="{FF2B5EF4-FFF2-40B4-BE49-F238E27FC236}">
                <a16:creationId xmlns:a16="http://schemas.microsoft.com/office/drawing/2014/main" id="{1DE55C37-4964-D0D2-EFC7-B1322972E8B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377027">
            <a:off x="6153716" y="4143040"/>
            <a:ext cx="708660" cy="708660"/>
          </a:xfrm>
          <a:prstGeom prst="rect">
            <a:avLst/>
          </a:prstGeom>
          <a:effectLst>
            <a:outerShdw blurRad="76200" dir="13500000" sy="23000" kx="1200000" algn="br" rotWithShape="0">
              <a:prstClr val="black">
                <a:alpha val="20000"/>
              </a:prstClr>
            </a:outerShdw>
          </a:effectLst>
        </p:spPr>
      </p:pic>
      <p:sp>
        <p:nvSpPr>
          <p:cNvPr id="35" name="TextBox 34">
            <a:extLst>
              <a:ext uri="{FF2B5EF4-FFF2-40B4-BE49-F238E27FC236}">
                <a16:creationId xmlns:a16="http://schemas.microsoft.com/office/drawing/2014/main" id="{41FF9AE4-E7C5-F083-23A5-900522C2BB93}"/>
              </a:ext>
            </a:extLst>
          </p:cNvPr>
          <p:cNvSpPr txBox="1"/>
          <p:nvPr/>
        </p:nvSpPr>
        <p:spPr>
          <a:xfrm>
            <a:off x="512734" y="1968451"/>
            <a:ext cx="9444066" cy="523220"/>
          </a:xfrm>
          <a:prstGeom prst="rect">
            <a:avLst/>
          </a:prstGeom>
          <a:noFill/>
        </p:spPr>
        <p:txBody>
          <a:bodyPr wrap="square" rtlCol="0">
            <a:spAutoFit/>
          </a:bodyPr>
          <a:lstStyle/>
          <a:p>
            <a:r>
              <a:rPr lang="en-GB" sz="2800" dirty="0">
                <a:ln w="0"/>
                <a:solidFill>
                  <a:schemeClr val="accent4">
                    <a:lumMod val="50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2. REDUCE NOISE – </a:t>
            </a:r>
            <a:r>
              <a:rPr lang="en-GB" sz="2400" dirty="0">
                <a:ln w="0"/>
                <a:solidFill>
                  <a:schemeClr val="accent1"/>
                </a:solidFill>
                <a:latin typeface="Aptos Slab SemiBold" panose="020B0004020202020204" pitchFamily="34" charset="0"/>
                <a:ea typeface="+mj-ea"/>
                <a:cs typeface="Arabic Typesetting" panose="020F0502020204030204" pitchFamily="66" charset="-78"/>
              </a:rPr>
              <a:t>Fix machines, separate load area.</a:t>
            </a:r>
            <a:endParaRPr lang="en-GB" dirty="0">
              <a:ln w="0"/>
              <a:solidFill>
                <a:schemeClr val="accent1"/>
              </a:solidFill>
              <a:latin typeface="Aptos Slab SemiBold" panose="020B0004020202020204" pitchFamily="34" charset="0"/>
              <a:ea typeface="+mj-ea"/>
              <a:cs typeface="Arabic Typesetting" panose="020F0502020204030204" pitchFamily="66" charset="-78"/>
            </a:endParaRPr>
          </a:p>
        </p:txBody>
      </p:sp>
      <p:sp>
        <p:nvSpPr>
          <p:cNvPr id="36" name="TextBox 35">
            <a:extLst>
              <a:ext uri="{FF2B5EF4-FFF2-40B4-BE49-F238E27FC236}">
                <a16:creationId xmlns:a16="http://schemas.microsoft.com/office/drawing/2014/main" id="{BACBB242-EE52-4753-E7AD-99369A7E4F6A}"/>
              </a:ext>
            </a:extLst>
          </p:cNvPr>
          <p:cNvSpPr txBox="1"/>
          <p:nvPr/>
        </p:nvSpPr>
        <p:spPr>
          <a:xfrm>
            <a:off x="512734" y="2881424"/>
            <a:ext cx="10532090" cy="892552"/>
          </a:xfrm>
          <a:prstGeom prst="rect">
            <a:avLst/>
          </a:prstGeom>
          <a:noFill/>
        </p:spPr>
        <p:txBody>
          <a:bodyPr wrap="square" rtlCol="0">
            <a:spAutoFit/>
          </a:bodyPr>
          <a:lstStyle/>
          <a:p>
            <a:r>
              <a:rPr lang="en-GB" sz="2800" dirty="0">
                <a:ln w="0"/>
                <a:solidFill>
                  <a:schemeClr val="accent4">
                    <a:lumMod val="50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3. CLEAR RULES – </a:t>
            </a:r>
            <a:r>
              <a:rPr lang="en-GB" sz="2400" dirty="0">
                <a:ln w="0"/>
                <a:solidFill>
                  <a:schemeClr val="accent1"/>
                </a:solidFill>
                <a:latin typeface="Aptos Slab SemiBold" panose="020B0004020202020204" pitchFamily="34" charset="0"/>
                <a:ea typeface="+mj-ea"/>
                <a:cs typeface="Arabic Typesetting" panose="020F0502020204030204" pitchFamily="66" charset="-78"/>
              </a:rPr>
              <a:t>Use colour signs, simple posters, step-by-step instructions.</a:t>
            </a:r>
            <a:endParaRPr lang="en-GB" dirty="0">
              <a:ln w="0"/>
              <a:solidFill>
                <a:schemeClr val="accent1"/>
              </a:solidFill>
              <a:latin typeface="Aptos Slab SemiBold" panose="020B0004020202020204" pitchFamily="34" charset="0"/>
              <a:ea typeface="+mj-ea"/>
              <a:cs typeface="Arabic Typesetting" panose="020F0502020204030204" pitchFamily="66" charset="-78"/>
            </a:endParaRPr>
          </a:p>
        </p:txBody>
      </p:sp>
      <p:sp>
        <p:nvSpPr>
          <p:cNvPr id="37" name="TextBox 36">
            <a:extLst>
              <a:ext uri="{FF2B5EF4-FFF2-40B4-BE49-F238E27FC236}">
                <a16:creationId xmlns:a16="http://schemas.microsoft.com/office/drawing/2014/main" id="{FDAB5569-1552-0477-B11D-90E0C48C8FB0}"/>
              </a:ext>
            </a:extLst>
          </p:cNvPr>
          <p:cNvSpPr txBox="1"/>
          <p:nvPr/>
        </p:nvSpPr>
        <p:spPr>
          <a:xfrm>
            <a:off x="512734" y="3740499"/>
            <a:ext cx="10338148" cy="523220"/>
          </a:xfrm>
          <a:prstGeom prst="rect">
            <a:avLst/>
          </a:prstGeom>
          <a:noFill/>
        </p:spPr>
        <p:txBody>
          <a:bodyPr wrap="square" rtlCol="0">
            <a:spAutoFit/>
          </a:bodyPr>
          <a:lstStyle/>
          <a:p>
            <a:r>
              <a:rPr lang="en-GB" sz="2800" dirty="0">
                <a:ln w="0"/>
                <a:solidFill>
                  <a:schemeClr val="accent4">
                    <a:lumMod val="50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4. BETTER LEADERSHIP </a:t>
            </a:r>
            <a:r>
              <a:rPr lang="en-GB" sz="2400" dirty="0">
                <a:ln w="0"/>
                <a:solidFill>
                  <a:schemeClr val="accent1"/>
                </a:solidFill>
                <a:latin typeface="Aptos Slab SemiBold" panose="020B0004020202020204" pitchFamily="34" charset="0"/>
                <a:ea typeface="+mj-ea"/>
                <a:cs typeface="Arabic Typesetting" panose="020F0502020204030204" pitchFamily="66" charset="-78"/>
              </a:rPr>
              <a:t>– Gary should stay calm, give clear feedback.</a:t>
            </a:r>
            <a:endParaRPr lang="en-GB" dirty="0">
              <a:ln w="0"/>
              <a:solidFill>
                <a:schemeClr val="accent1"/>
              </a:solidFill>
              <a:latin typeface="Aptos Slab SemiBold" panose="020B0004020202020204" pitchFamily="34" charset="0"/>
              <a:ea typeface="+mj-ea"/>
              <a:cs typeface="Arabic Typesetting" panose="020F0502020204030204" pitchFamily="66" charset="-78"/>
            </a:endParaRPr>
          </a:p>
        </p:txBody>
      </p:sp>
      <p:sp>
        <p:nvSpPr>
          <p:cNvPr id="38" name="TextBox 37">
            <a:extLst>
              <a:ext uri="{FF2B5EF4-FFF2-40B4-BE49-F238E27FC236}">
                <a16:creationId xmlns:a16="http://schemas.microsoft.com/office/drawing/2014/main" id="{EC78B30E-F991-4C6B-8B32-B9032B145AC9}"/>
              </a:ext>
            </a:extLst>
          </p:cNvPr>
          <p:cNvSpPr txBox="1"/>
          <p:nvPr/>
        </p:nvSpPr>
        <p:spPr>
          <a:xfrm>
            <a:off x="512734" y="4741507"/>
            <a:ext cx="10241282" cy="892552"/>
          </a:xfrm>
          <a:prstGeom prst="rect">
            <a:avLst/>
          </a:prstGeom>
          <a:noFill/>
        </p:spPr>
        <p:txBody>
          <a:bodyPr wrap="square" rtlCol="0">
            <a:spAutoFit/>
          </a:bodyPr>
          <a:lstStyle/>
          <a:p>
            <a:r>
              <a:rPr lang="en-GB" sz="2800" dirty="0">
                <a:ln w="0"/>
                <a:solidFill>
                  <a:schemeClr val="accent4">
                    <a:lumMod val="50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5. CULTURAL SUPPORT </a:t>
            </a:r>
            <a:r>
              <a:rPr lang="en-GB" sz="2400" dirty="0">
                <a:ln w="0"/>
                <a:solidFill>
                  <a:schemeClr val="accent1"/>
                </a:solidFill>
                <a:latin typeface="Aptos Slab SemiBold" panose="020B0004020202020204" pitchFamily="34" charset="0"/>
                <a:ea typeface="+mj-ea"/>
                <a:cs typeface="Arabic Typesetting" panose="020F0502020204030204" pitchFamily="66" charset="-78"/>
              </a:rPr>
              <a:t>– Explain hygiene rules in a simple way for all cultures.</a:t>
            </a:r>
          </a:p>
        </p:txBody>
      </p:sp>
    </p:spTree>
    <p:extLst>
      <p:ext uri="{BB962C8B-B14F-4D97-AF65-F5344CB8AC3E}">
        <p14:creationId xmlns:p14="http://schemas.microsoft.com/office/powerpoint/2010/main" val="412629088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0"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800" decel="100000"/>
                                        <p:tgtEl>
                                          <p:spTgt spid="18"/>
                                        </p:tgtEl>
                                      </p:cBhvr>
                                    </p:animEffect>
                                    <p:anim calcmode="lin" valueType="num">
                                      <p:cBhvr>
                                        <p:cTn id="20" dur="800" decel="100000" fill="hold"/>
                                        <p:tgtEl>
                                          <p:spTgt spid="18"/>
                                        </p:tgtEl>
                                        <p:attrNameLst>
                                          <p:attrName>style.rotation</p:attrName>
                                        </p:attrNameLst>
                                      </p:cBhvr>
                                      <p:tavLst>
                                        <p:tav tm="0">
                                          <p:val>
                                            <p:fltVal val="-90"/>
                                          </p:val>
                                        </p:tav>
                                        <p:tav tm="100000">
                                          <p:val>
                                            <p:fltVal val="0"/>
                                          </p:val>
                                        </p:tav>
                                      </p:tavLst>
                                    </p:anim>
                                    <p:anim calcmode="lin" valueType="num">
                                      <p:cBhvr>
                                        <p:cTn id="21" dur="800" decel="100000" fill="hold"/>
                                        <p:tgtEl>
                                          <p:spTgt spid="18"/>
                                        </p:tgtEl>
                                        <p:attrNameLst>
                                          <p:attrName>ppt_x</p:attrName>
                                        </p:attrNameLst>
                                      </p:cBhvr>
                                      <p:tavLst>
                                        <p:tav tm="0">
                                          <p:val>
                                            <p:strVal val="#ppt_x+0.4"/>
                                          </p:val>
                                        </p:tav>
                                        <p:tav tm="100000">
                                          <p:val>
                                            <p:strVal val="#ppt_x-0.05"/>
                                          </p:val>
                                        </p:tav>
                                      </p:tavLst>
                                    </p:anim>
                                    <p:anim calcmode="lin" valueType="num">
                                      <p:cBhvr>
                                        <p:cTn id="22" dur="800" decel="100000" fill="hold"/>
                                        <p:tgtEl>
                                          <p:spTgt spid="18"/>
                                        </p:tgtEl>
                                        <p:attrNameLst>
                                          <p:attrName>ppt_y</p:attrName>
                                        </p:attrNameLst>
                                      </p:cBhvr>
                                      <p:tavLst>
                                        <p:tav tm="0">
                                          <p:val>
                                            <p:strVal val="#ppt_y-0.4"/>
                                          </p:val>
                                        </p:tav>
                                        <p:tav tm="100000">
                                          <p:val>
                                            <p:strVal val="#ppt_y+0.1"/>
                                          </p:val>
                                        </p:tav>
                                      </p:tavLst>
                                    </p:anim>
                                    <p:anim calcmode="lin" valueType="num">
                                      <p:cBhvr>
                                        <p:cTn id="23" dur="200" accel="100000" fill="hold">
                                          <p:stCondLst>
                                            <p:cond delay="800"/>
                                          </p:stCondLst>
                                        </p:cTn>
                                        <p:tgtEl>
                                          <p:spTgt spid="18"/>
                                        </p:tgtEl>
                                        <p:attrNameLst>
                                          <p:attrName>ppt_x</p:attrName>
                                        </p:attrNameLst>
                                      </p:cBhvr>
                                      <p:tavLst>
                                        <p:tav tm="0">
                                          <p:val>
                                            <p:strVal val="#ppt_x-0.05"/>
                                          </p:val>
                                        </p:tav>
                                        <p:tav tm="100000">
                                          <p:val>
                                            <p:strVal val="#ppt_x"/>
                                          </p:val>
                                        </p:tav>
                                      </p:tavLst>
                                    </p:anim>
                                    <p:anim calcmode="lin" valueType="num">
                                      <p:cBhvr>
                                        <p:cTn id="24" dur="200" accel="100000" fill="hold">
                                          <p:stCondLst>
                                            <p:cond delay="800"/>
                                          </p:stCondLst>
                                        </p:cTn>
                                        <p:tgtEl>
                                          <p:spTgt spid="18"/>
                                        </p:tgtEl>
                                        <p:attrNameLst>
                                          <p:attrName>ppt_y</p:attrName>
                                        </p:attrNameLst>
                                      </p:cBhvr>
                                      <p:tavLst>
                                        <p:tav tm="0">
                                          <p:val>
                                            <p:strVal val="#ppt_y+0.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0" presetClass="entr" presetSubtype="0" fill="hold" grpId="0" nodeType="click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fade">
                                      <p:cBhvr>
                                        <p:cTn id="29" dur="800" decel="100000"/>
                                        <p:tgtEl>
                                          <p:spTgt spid="24"/>
                                        </p:tgtEl>
                                      </p:cBhvr>
                                    </p:animEffect>
                                    <p:anim calcmode="lin" valueType="num">
                                      <p:cBhvr>
                                        <p:cTn id="30" dur="800" decel="100000" fill="hold"/>
                                        <p:tgtEl>
                                          <p:spTgt spid="24"/>
                                        </p:tgtEl>
                                        <p:attrNameLst>
                                          <p:attrName>style.rotation</p:attrName>
                                        </p:attrNameLst>
                                      </p:cBhvr>
                                      <p:tavLst>
                                        <p:tav tm="0">
                                          <p:val>
                                            <p:fltVal val="-90"/>
                                          </p:val>
                                        </p:tav>
                                        <p:tav tm="100000">
                                          <p:val>
                                            <p:fltVal val="0"/>
                                          </p:val>
                                        </p:tav>
                                      </p:tavLst>
                                    </p:anim>
                                    <p:anim calcmode="lin" valueType="num">
                                      <p:cBhvr>
                                        <p:cTn id="31" dur="800" decel="100000" fill="hold"/>
                                        <p:tgtEl>
                                          <p:spTgt spid="24"/>
                                        </p:tgtEl>
                                        <p:attrNameLst>
                                          <p:attrName>ppt_x</p:attrName>
                                        </p:attrNameLst>
                                      </p:cBhvr>
                                      <p:tavLst>
                                        <p:tav tm="0">
                                          <p:val>
                                            <p:strVal val="#ppt_x+0.4"/>
                                          </p:val>
                                        </p:tav>
                                        <p:tav tm="100000">
                                          <p:val>
                                            <p:strVal val="#ppt_x-0.05"/>
                                          </p:val>
                                        </p:tav>
                                      </p:tavLst>
                                    </p:anim>
                                    <p:anim calcmode="lin" valueType="num">
                                      <p:cBhvr>
                                        <p:cTn id="32" dur="800" decel="100000" fill="hold"/>
                                        <p:tgtEl>
                                          <p:spTgt spid="24"/>
                                        </p:tgtEl>
                                        <p:attrNameLst>
                                          <p:attrName>ppt_y</p:attrName>
                                        </p:attrNameLst>
                                      </p:cBhvr>
                                      <p:tavLst>
                                        <p:tav tm="0">
                                          <p:val>
                                            <p:strVal val="#ppt_y-0.4"/>
                                          </p:val>
                                        </p:tav>
                                        <p:tav tm="100000">
                                          <p:val>
                                            <p:strVal val="#ppt_y+0.1"/>
                                          </p:val>
                                        </p:tav>
                                      </p:tavLst>
                                    </p:anim>
                                    <p:anim calcmode="lin" valueType="num">
                                      <p:cBhvr>
                                        <p:cTn id="33" dur="200" accel="100000" fill="hold">
                                          <p:stCondLst>
                                            <p:cond delay="800"/>
                                          </p:stCondLst>
                                        </p:cTn>
                                        <p:tgtEl>
                                          <p:spTgt spid="24"/>
                                        </p:tgtEl>
                                        <p:attrNameLst>
                                          <p:attrName>ppt_x</p:attrName>
                                        </p:attrNameLst>
                                      </p:cBhvr>
                                      <p:tavLst>
                                        <p:tav tm="0">
                                          <p:val>
                                            <p:strVal val="#ppt_x-0.05"/>
                                          </p:val>
                                        </p:tav>
                                        <p:tav tm="100000">
                                          <p:val>
                                            <p:strVal val="#ppt_x"/>
                                          </p:val>
                                        </p:tav>
                                      </p:tavLst>
                                    </p:anim>
                                    <p:anim calcmode="lin" valueType="num">
                                      <p:cBhvr>
                                        <p:cTn id="34" dur="200" accel="100000" fill="hold">
                                          <p:stCondLst>
                                            <p:cond delay="800"/>
                                          </p:stCondLst>
                                        </p:cTn>
                                        <p:tgtEl>
                                          <p:spTgt spid="24"/>
                                        </p:tgtEl>
                                        <p:attrNameLst>
                                          <p:attrName>ppt_y</p:attrName>
                                        </p:attrNameLst>
                                      </p:cBhvr>
                                      <p:tavLst>
                                        <p:tav tm="0">
                                          <p:val>
                                            <p:strVal val="#ppt_y+0.1"/>
                                          </p:val>
                                        </p:tav>
                                        <p:tav tm="100000">
                                          <p:val>
                                            <p:strVal val="#ppt_y"/>
                                          </p:val>
                                        </p:tav>
                                      </p:tavLst>
                                    </p:anim>
                                  </p:childTnLst>
                                </p:cTn>
                              </p:par>
                              <p:par>
                                <p:cTn id="35" presetID="30" presetClass="entr" presetSubtype="0" fill="hold" grpId="0" nodeType="with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fade">
                                      <p:cBhvr>
                                        <p:cTn id="37" dur="800" decel="100000"/>
                                        <p:tgtEl>
                                          <p:spTgt spid="26"/>
                                        </p:tgtEl>
                                      </p:cBhvr>
                                    </p:animEffect>
                                    <p:anim calcmode="lin" valueType="num">
                                      <p:cBhvr>
                                        <p:cTn id="38" dur="800" decel="100000" fill="hold"/>
                                        <p:tgtEl>
                                          <p:spTgt spid="26"/>
                                        </p:tgtEl>
                                        <p:attrNameLst>
                                          <p:attrName>style.rotation</p:attrName>
                                        </p:attrNameLst>
                                      </p:cBhvr>
                                      <p:tavLst>
                                        <p:tav tm="0">
                                          <p:val>
                                            <p:fltVal val="-90"/>
                                          </p:val>
                                        </p:tav>
                                        <p:tav tm="100000">
                                          <p:val>
                                            <p:fltVal val="0"/>
                                          </p:val>
                                        </p:tav>
                                      </p:tavLst>
                                    </p:anim>
                                    <p:anim calcmode="lin" valueType="num">
                                      <p:cBhvr>
                                        <p:cTn id="39" dur="800" decel="100000" fill="hold"/>
                                        <p:tgtEl>
                                          <p:spTgt spid="26"/>
                                        </p:tgtEl>
                                        <p:attrNameLst>
                                          <p:attrName>ppt_x</p:attrName>
                                        </p:attrNameLst>
                                      </p:cBhvr>
                                      <p:tavLst>
                                        <p:tav tm="0">
                                          <p:val>
                                            <p:strVal val="#ppt_x+0.4"/>
                                          </p:val>
                                        </p:tav>
                                        <p:tav tm="100000">
                                          <p:val>
                                            <p:strVal val="#ppt_x-0.05"/>
                                          </p:val>
                                        </p:tav>
                                      </p:tavLst>
                                    </p:anim>
                                    <p:anim calcmode="lin" valueType="num">
                                      <p:cBhvr>
                                        <p:cTn id="40" dur="800" decel="100000" fill="hold"/>
                                        <p:tgtEl>
                                          <p:spTgt spid="26"/>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26"/>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26"/>
                                        </p:tgtEl>
                                        <p:attrNameLst>
                                          <p:attrName>ppt_y</p:attrName>
                                        </p:attrNameLst>
                                      </p:cBhvr>
                                      <p:tavLst>
                                        <p:tav tm="0">
                                          <p:val>
                                            <p:strVal val="#ppt_y+0.1"/>
                                          </p:val>
                                        </p:tav>
                                        <p:tav tm="100000">
                                          <p:val>
                                            <p:strVal val="#ppt_y"/>
                                          </p:val>
                                        </p:tav>
                                      </p:tavLst>
                                    </p:anim>
                                  </p:childTnLst>
                                </p:cTn>
                              </p:par>
                              <p:par>
                                <p:cTn id="43" presetID="30" presetClass="entr" presetSubtype="0" fill="hold" grpId="0" nodeType="withEffect">
                                  <p:stCondLst>
                                    <p:cond delay="0"/>
                                  </p:stCondLst>
                                  <p:childTnLst>
                                    <p:set>
                                      <p:cBhvr>
                                        <p:cTn id="44" dur="1" fill="hold">
                                          <p:stCondLst>
                                            <p:cond delay="0"/>
                                          </p:stCondLst>
                                        </p:cTn>
                                        <p:tgtEl>
                                          <p:spTgt spid="25"/>
                                        </p:tgtEl>
                                        <p:attrNameLst>
                                          <p:attrName>style.visibility</p:attrName>
                                        </p:attrNameLst>
                                      </p:cBhvr>
                                      <p:to>
                                        <p:strVal val="visible"/>
                                      </p:to>
                                    </p:set>
                                    <p:animEffect transition="in" filter="fade">
                                      <p:cBhvr>
                                        <p:cTn id="45" dur="800" decel="100000"/>
                                        <p:tgtEl>
                                          <p:spTgt spid="25"/>
                                        </p:tgtEl>
                                      </p:cBhvr>
                                    </p:animEffect>
                                    <p:anim calcmode="lin" valueType="num">
                                      <p:cBhvr>
                                        <p:cTn id="46" dur="800" decel="100000" fill="hold"/>
                                        <p:tgtEl>
                                          <p:spTgt spid="25"/>
                                        </p:tgtEl>
                                        <p:attrNameLst>
                                          <p:attrName>style.rotation</p:attrName>
                                        </p:attrNameLst>
                                      </p:cBhvr>
                                      <p:tavLst>
                                        <p:tav tm="0">
                                          <p:val>
                                            <p:fltVal val="-90"/>
                                          </p:val>
                                        </p:tav>
                                        <p:tav tm="100000">
                                          <p:val>
                                            <p:fltVal val="0"/>
                                          </p:val>
                                        </p:tav>
                                      </p:tavLst>
                                    </p:anim>
                                    <p:anim calcmode="lin" valueType="num">
                                      <p:cBhvr>
                                        <p:cTn id="47" dur="800" decel="100000" fill="hold"/>
                                        <p:tgtEl>
                                          <p:spTgt spid="25"/>
                                        </p:tgtEl>
                                        <p:attrNameLst>
                                          <p:attrName>ppt_x</p:attrName>
                                        </p:attrNameLst>
                                      </p:cBhvr>
                                      <p:tavLst>
                                        <p:tav tm="0">
                                          <p:val>
                                            <p:strVal val="#ppt_x+0.4"/>
                                          </p:val>
                                        </p:tav>
                                        <p:tav tm="100000">
                                          <p:val>
                                            <p:strVal val="#ppt_x-0.05"/>
                                          </p:val>
                                        </p:tav>
                                      </p:tavLst>
                                    </p:anim>
                                    <p:anim calcmode="lin" valueType="num">
                                      <p:cBhvr>
                                        <p:cTn id="48" dur="800" decel="100000" fill="hold"/>
                                        <p:tgtEl>
                                          <p:spTgt spid="25"/>
                                        </p:tgtEl>
                                        <p:attrNameLst>
                                          <p:attrName>ppt_y</p:attrName>
                                        </p:attrNameLst>
                                      </p:cBhvr>
                                      <p:tavLst>
                                        <p:tav tm="0">
                                          <p:val>
                                            <p:strVal val="#ppt_y-0.4"/>
                                          </p:val>
                                        </p:tav>
                                        <p:tav tm="100000">
                                          <p:val>
                                            <p:strVal val="#ppt_y+0.1"/>
                                          </p:val>
                                        </p:tav>
                                      </p:tavLst>
                                    </p:anim>
                                    <p:anim calcmode="lin" valueType="num">
                                      <p:cBhvr>
                                        <p:cTn id="49" dur="200" accel="100000" fill="hold">
                                          <p:stCondLst>
                                            <p:cond delay="800"/>
                                          </p:stCondLst>
                                        </p:cTn>
                                        <p:tgtEl>
                                          <p:spTgt spid="25"/>
                                        </p:tgtEl>
                                        <p:attrNameLst>
                                          <p:attrName>ppt_x</p:attrName>
                                        </p:attrNameLst>
                                      </p:cBhvr>
                                      <p:tavLst>
                                        <p:tav tm="0">
                                          <p:val>
                                            <p:strVal val="#ppt_x-0.05"/>
                                          </p:val>
                                        </p:tav>
                                        <p:tav tm="100000">
                                          <p:val>
                                            <p:strVal val="#ppt_x"/>
                                          </p:val>
                                        </p:tav>
                                      </p:tavLst>
                                    </p:anim>
                                    <p:anim calcmode="lin" valueType="num">
                                      <p:cBhvr>
                                        <p:cTn id="50" dur="200" accel="100000" fill="hold">
                                          <p:stCondLst>
                                            <p:cond delay="800"/>
                                          </p:stCondLst>
                                        </p:cTn>
                                        <p:tgtEl>
                                          <p:spTgt spid="25"/>
                                        </p:tgtEl>
                                        <p:attrNameLst>
                                          <p:attrName>ppt_y</p:attrName>
                                        </p:attrNameLst>
                                      </p:cBhvr>
                                      <p:tavLst>
                                        <p:tav tm="0">
                                          <p:val>
                                            <p:strVal val="#ppt_y+0.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9" presetClass="entr" presetSubtype="0" decel="100000" fill="hold" nodeType="clickEffect">
                                  <p:stCondLst>
                                    <p:cond delay="0"/>
                                  </p:stCondLst>
                                  <p:childTnLst>
                                    <p:set>
                                      <p:cBhvr>
                                        <p:cTn id="54" dur="1" fill="hold">
                                          <p:stCondLst>
                                            <p:cond delay="0"/>
                                          </p:stCondLst>
                                        </p:cTn>
                                        <p:tgtEl>
                                          <p:spTgt spid="28"/>
                                        </p:tgtEl>
                                        <p:attrNameLst>
                                          <p:attrName>style.visibility</p:attrName>
                                        </p:attrNameLst>
                                      </p:cBhvr>
                                      <p:to>
                                        <p:strVal val="visible"/>
                                      </p:to>
                                    </p:set>
                                    <p:anim calcmode="lin" valueType="num">
                                      <p:cBhvr>
                                        <p:cTn id="55" dur="500" fill="hold"/>
                                        <p:tgtEl>
                                          <p:spTgt spid="28"/>
                                        </p:tgtEl>
                                        <p:attrNameLst>
                                          <p:attrName>ppt_w</p:attrName>
                                        </p:attrNameLst>
                                      </p:cBhvr>
                                      <p:tavLst>
                                        <p:tav tm="0">
                                          <p:val>
                                            <p:fltVal val="0"/>
                                          </p:val>
                                        </p:tav>
                                        <p:tav tm="100000">
                                          <p:val>
                                            <p:strVal val="#ppt_w"/>
                                          </p:val>
                                        </p:tav>
                                      </p:tavLst>
                                    </p:anim>
                                    <p:anim calcmode="lin" valueType="num">
                                      <p:cBhvr>
                                        <p:cTn id="56" dur="500" fill="hold"/>
                                        <p:tgtEl>
                                          <p:spTgt spid="28"/>
                                        </p:tgtEl>
                                        <p:attrNameLst>
                                          <p:attrName>ppt_h</p:attrName>
                                        </p:attrNameLst>
                                      </p:cBhvr>
                                      <p:tavLst>
                                        <p:tav tm="0">
                                          <p:val>
                                            <p:fltVal val="0"/>
                                          </p:val>
                                        </p:tav>
                                        <p:tav tm="100000">
                                          <p:val>
                                            <p:strVal val="#ppt_h"/>
                                          </p:val>
                                        </p:tav>
                                      </p:tavLst>
                                    </p:anim>
                                    <p:anim calcmode="lin" valueType="num">
                                      <p:cBhvr>
                                        <p:cTn id="57" dur="500" fill="hold"/>
                                        <p:tgtEl>
                                          <p:spTgt spid="28"/>
                                        </p:tgtEl>
                                        <p:attrNameLst>
                                          <p:attrName>style.rotation</p:attrName>
                                        </p:attrNameLst>
                                      </p:cBhvr>
                                      <p:tavLst>
                                        <p:tav tm="0">
                                          <p:val>
                                            <p:fltVal val="360"/>
                                          </p:val>
                                        </p:tav>
                                        <p:tav tm="100000">
                                          <p:val>
                                            <p:fltVal val="0"/>
                                          </p:val>
                                        </p:tav>
                                      </p:tavLst>
                                    </p:anim>
                                    <p:animEffect transition="in" filter="fade">
                                      <p:cBhvr>
                                        <p:cTn id="58" dur="500"/>
                                        <p:tgtEl>
                                          <p:spTgt spid="28"/>
                                        </p:tgtEl>
                                      </p:cBhvr>
                                    </p:animEffect>
                                  </p:childTnLst>
                                </p:cTn>
                              </p:par>
                              <p:par>
                                <p:cTn id="59" presetID="49" presetClass="entr" presetSubtype="0" decel="100000" fill="hold" nodeType="withEffect">
                                  <p:stCondLst>
                                    <p:cond delay="0"/>
                                  </p:stCondLst>
                                  <p:childTnLst>
                                    <p:set>
                                      <p:cBhvr>
                                        <p:cTn id="60" dur="1" fill="hold">
                                          <p:stCondLst>
                                            <p:cond delay="0"/>
                                          </p:stCondLst>
                                        </p:cTn>
                                        <p:tgtEl>
                                          <p:spTgt spid="29"/>
                                        </p:tgtEl>
                                        <p:attrNameLst>
                                          <p:attrName>style.visibility</p:attrName>
                                        </p:attrNameLst>
                                      </p:cBhvr>
                                      <p:to>
                                        <p:strVal val="visible"/>
                                      </p:to>
                                    </p:set>
                                    <p:anim calcmode="lin" valueType="num">
                                      <p:cBhvr>
                                        <p:cTn id="61" dur="500" fill="hold"/>
                                        <p:tgtEl>
                                          <p:spTgt spid="29"/>
                                        </p:tgtEl>
                                        <p:attrNameLst>
                                          <p:attrName>ppt_w</p:attrName>
                                        </p:attrNameLst>
                                      </p:cBhvr>
                                      <p:tavLst>
                                        <p:tav tm="0">
                                          <p:val>
                                            <p:fltVal val="0"/>
                                          </p:val>
                                        </p:tav>
                                        <p:tav tm="100000">
                                          <p:val>
                                            <p:strVal val="#ppt_w"/>
                                          </p:val>
                                        </p:tav>
                                      </p:tavLst>
                                    </p:anim>
                                    <p:anim calcmode="lin" valueType="num">
                                      <p:cBhvr>
                                        <p:cTn id="62" dur="500" fill="hold"/>
                                        <p:tgtEl>
                                          <p:spTgt spid="29"/>
                                        </p:tgtEl>
                                        <p:attrNameLst>
                                          <p:attrName>ppt_h</p:attrName>
                                        </p:attrNameLst>
                                      </p:cBhvr>
                                      <p:tavLst>
                                        <p:tav tm="0">
                                          <p:val>
                                            <p:fltVal val="0"/>
                                          </p:val>
                                        </p:tav>
                                        <p:tav tm="100000">
                                          <p:val>
                                            <p:strVal val="#ppt_h"/>
                                          </p:val>
                                        </p:tav>
                                      </p:tavLst>
                                    </p:anim>
                                    <p:anim calcmode="lin" valueType="num">
                                      <p:cBhvr>
                                        <p:cTn id="63" dur="500" fill="hold"/>
                                        <p:tgtEl>
                                          <p:spTgt spid="29"/>
                                        </p:tgtEl>
                                        <p:attrNameLst>
                                          <p:attrName>style.rotation</p:attrName>
                                        </p:attrNameLst>
                                      </p:cBhvr>
                                      <p:tavLst>
                                        <p:tav tm="0">
                                          <p:val>
                                            <p:fltVal val="360"/>
                                          </p:val>
                                        </p:tav>
                                        <p:tav tm="100000">
                                          <p:val>
                                            <p:fltVal val="0"/>
                                          </p:val>
                                        </p:tav>
                                      </p:tavLst>
                                    </p:anim>
                                    <p:animEffect transition="in" filter="fade">
                                      <p:cBhvr>
                                        <p:cTn id="64" dur="500"/>
                                        <p:tgtEl>
                                          <p:spTgt spid="29"/>
                                        </p:tgtEl>
                                      </p:cBhvr>
                                    </p:animEffect>
                                  </p:childTnLst>
                                </p:cTn>
                              </p:par>
                              <p:par>
                                <p:cTn id="65" presetID="49" presetClass="entr" presetSubtype="0" decel="100000" fill="hold" nodeType="withEffect">
                                  <p:stCondLst>
                                    <p:cond delay="0"/>
                                  </p:stCondLst>
                                  <p:childTnLst>
                                    <p:set>
                                      <p:cBhvr>
                                        <p:cTn id="66" dur="1" fill="hold">
                                          <p:stCondLst>
                                            <p:cond delay="0"/>
                                          </p:stCondLst>
                                        </p:cTn>
                                        <p:tgtEl>
                                          <p:spTgt spid="30"/>
                                        </p:tgtEl>
                                        <p:attrNameLst>
                                          <p:attrName>style.visibility</p:attrName>
                                        </p:attrNameLst>
                                      </p:cBhvr>
                                      <p:to>
                                        <p:strVal val="visible"/>
                                      </p:to>
                                    </p:set>
                                    <p:anim calcmode="lin" valueType="num">
                                      <p:cBhvr>
                                        <p:cTn id="67" dur="500" fill="hold"/>
                                        <p:tgtEl>
                                          <p:spTgt spid="30"/>
                                        </p:tgtEl>
                                        <p:attrNameLst>
                                          <p:attrName>ppt_w</p:attrName>
                                        </p:attrNameLst>
                                      </p:cBhvr>
                                      <p:tavLst>
                                        <p:tav tm="0">
                                          <p:val>
                                            <p:fltVal val="0"/>
                                          </p:val>
                                        </p:tav>
                                        <p:tav tm="100000">
                                          <p:val>
                                            <p:strVal val="#ppt_w"/>
                                          </p:val>
                                        </p:tav>
                                      </p:tavLst>
                                    </p:anim>
                                    <p:anim calcmode="lin" valueType="num">
                                      <p:cBhvr>
                                        <p:cTn id="68" dur="500" fill="hold"/>
                                        <p:tgtEl>
                                          <p:spTgt spid="30"/>
                                        </p:tgtEl>
                                        <p:attrNameLst>
                                          <p:attrName>ppt_h</p:attrName>
                                        </p:attrNameLst>
                                      </p:cBhvr>
                                      <p:tavLst>
                                        <p:tav tm="0">
                                          <p:val>
                                            <p:fltVal val="0"/>
                                          </p:val>
                                        </p:tav>
                                        <p:tav tm="100000">
                                          <p:val>
                                            <p:strVal val="#ppt_h"/>
                                          </p:val>
                                        </p:tav>
                                      </p:tavLst>
                                    </p:anim>
                                    <p:anim calcmode="lin" valueType="num">
                                      <p:cBhvr>
                                        <p:cTn id="69" dur="500" fill="hold"/>
                                        <p:tgtEl>
                                          <p:spTgt spid="30"/>
                                        </p:tgtEl>
                                        <p:attrNameLst>
                                          <p:attrName>style.rotation</p:attrName>
                                        </p:attrNameLst>
                                      </p:cBhvr>
                                      <p:tavLst>
                                        <p:tav tm="0">
                                          <p:val>
                                            <p:fltVal val="360"/>
                                          </p:val>
                                        </p:tav>
                                        <p:tav tm="100000">
                                          <p:val>
                                            <p:fltVal val="0"/>
                                          </p:val>
                                        </p:tav>
                                      </p:tavLst>
                                    </p:anim>
                                    <p:animEffect transition="in" filter="fade">
                                      <p:cBhvr>
                                        <p:cTn id="70" dur="500"/>
                                        <p:tgtEl>
                                          <p:spTgt spid="30"/>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19">
                                            <p:txEl>
                                              <p:pRg st="0" end="0"/>
                                            </p:txEl>
                                          </p:spTgt>
                                        </p:tgtEl>
                                        <p:attrNameLst>
                                          <p:attrName>style.visibility</p:attrName>
                                        </p:attrNameLst>
                                      </p:cBhvr>
                                      <p:to>
                                        <p:strVal val="visible"/>
                                      </p:to>
                                    </p:set>
                                    <p:animEffect transition="in" filter="fade">
                                      <p:cBhvr>
                                        <p:cTn id="75" dur="500"/>
                                        <p:tgtEl>
                                          <p:spTgt spid="19">
                                            <p:txEl>
                                              <p:pRg st="0" end="0"/>
                                            </p:txEl>
                                          </p:spTgt>
                                        </p:tgtEl>
                                      </p:cBhvr>
                                    </p:animEffect>
                                  </p:childTnLst>
                                </p:cTn>
                              </p:par>
                              <p:par>
                                <p:cTn id="76" presetID="10" presetClass="entr" presetSubtype="0" fill="hold" nodeType="withEffect">
                                  <p:stCondLst>
                                    <p:cond delay="0"/>
                                  </p:stCondLst>
                                  <p:childTnLst>
                                    <p:set>
                                      <p:cBhvr>
                                        <p:cTn id="77" dur="1" fill="hold">
                                          <p:stCondLst>
                                            <p:cond delay="0"/>
                                          </p:stCondLst>
                                        </p:cTn>
                                        <p:tgtEl>
                                          <p:spTgt spid="19">
                                            <p:txEl>
                                              <p:pRg st="2" end="2"/>
                                            </p:txEl>
                                          </p:spTgt>
                                        </p:tgtEl>
                                        <p:attrNameLst>
                                          <p:attrName>style.visibility</p:attrName>
                                        </p:attrNameLst>
                                      </p:cBhvr>
                                      <p:to>
                                        <p:strVal val="visible"/>
                                      </p:to>
                                    </p:set>
                                    <p:animEffect transition="in" filter="fade">
                                      <p:cBhvr>
                                        <p:cTn id="78" dur="500"/>
                                        <p:tgtEl>
                                          <p:spTgt spid="19">
                                            <p:txEl>
                                              <p:pRg st="2" end="2"/>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2" presetClass="exit" presetSubtype="4" fill="hold" nodeType="clickEffect">
                                  <p:stCondLst>
                                    <p:cond delay="0"/>
                                  </p:stCondLst>
                                  <p:childTnLst>
                                    <p:anim calcmode="lin" valueType="num">
                                      <p:cBhvr additive="base">
                                        <p:cTn id="82" dur="500"/>
                                        <p:tgtEl>
                                          <p:spTgt spid="18"/>
                                        </p:tgtEl>
                                        <p:attrNameLst>
                                          <p:attrName>ppt_x</p:attrName>
                                        </p:attrNameLst>
                                      </p:cBhvr>
                                      <p:tavLst>
                                        <p:tav tm="0">
                                          <p:val>
                                            <p:strVal val="ppt_x"/>
                                          </p:val>
                                        </p:tav>
                                        <p:tav tm="100000">
                                          <p:val>
                                            <p:strVal val="ppt_x"/>
                                          </p:val>
                                        </p:tav>
                                      </p:tavLst>
                                    </p:anim>
                                    <p:anim calcmode="lin" valueType="num">
                                      <p:cBhvr additive="base">
                                        <p:cTn id="83" dur="500"/>
                                        <p:tgtEl>
                                          <p:spTgt spid="18"/>
                                        </p:tgtEl>
                                        <p:attrNameLst>
                                          <p:attrName>ppt_y</p:attrName>
                                        </p:attrNameLst>
                                      </p:cBhvr>
                                      <p:tavLst>
                                        <p:tav tm="0">
                                          <p:val>
                                            <p:strVal val="ppt_y"/>
                                          </p:val>
                                        </p:tav>
                                        <p:tav tm="100000">
                                          <p:val>
                                            <p:strVal val="1+ppt_h/2"/>
                                          </p:val>
                                        </p:tav>
                                      </p:tavLst>
                                    </p:anim>
                                    <p:set>
                                      <p:cBhvr>
                                        <p:cTn id="84" dur="1" fill="hold">
                                          <p:stCondLst>
                                            <p:cond delay="499"/>
                                          </p:stCondLst>
                                        </p:cTn>
                                        <p:tgtEl>
                                          <p:spTgt spid="18"/>
                                        </p:tgtEl>
                                        <p:attrNameLst>
                                          <p:attrName>style.visibility</p:attrName>
                                        </p:attrNameLst>
                                      </p:cBhvr>
                                      <p:to>
                                        <p:strVal val="hidden"/>
                                      </p:to>
                                    </p:set>
                                  </p:childTnLst>
                                </p:cTn>
                              </p:par>
                              <p:par>
                                <p:cTn id="85" presetID="2" presetClass="exit" presetSubtype="4" fill="hold" grpId="1" nodeType="withEffect">
                                  <p:stCondLst>
                                    <p:cond delay="0"/>
                                  </p:stCondLst>
                                  <p:childTnLst>
                                    <p:anim calcmode="lin" valueType="num">
                                      <p:cBhvr additive="base">
                                        <p:cTn id="86" dur="500"/>
                                        <p:tgtEl>
                                          <p:spTgt spid="24"/>
                                        </p:tgtEl>
                                        <p:attrNameLst>
                                          <p:attrName>ppt_x</p:attrName>
                                        </p:attrNameLst>
                                      </p:cBhvr>
                                      <p:tavLst>
                                        <p:tav tm="0">
                                          <p:val>
                                            <p:strVal val="ppt_x"/>
                                          </p:val>
                                        </p:tav>
                                        <p:tav tm="100000">
                                          <p:val>
                                            <p:strVal val="ppt_x"/>
                                          </p:val>
                                        </p:tav>
                                      </p:tavLst>
                                    </p:anim>
                                    <p:anim calcmode="lin" valueType="num">
                                      <p:cBhvr additive="base">
                                        <p:cTn id="87" dur="500"/>
                                        <p:tgtEl>
                                          <p:spTgt spid="24"/>
                                        </p:tgtEl>
                                        <p:attrNameLst>
                                          <p:attrName>ppt_y</p:attrName>
                                        </p:attrNameLst>
                                      </p:cBhvr>
                                      <p:tavLst>
                                        <p:tav tm="0">
                                          <p:val>
                                            <p:strVal val="ppt_y"/>
                                          </p:val>
                                        </p:tav>
                                        <p:tav tm="100000">
                                          <p:val>
                                            <p:strVal val="1+ppt_h/2"/>
                                          </p:val>
                                        </p:tav>
                                      </p:tavLst>
                                    </p:anim>
                                    <p:set>
                                      <p:cBhvr>
                                        <p:cTn id="88" dur="1" fill="hold">
                                          <p:stCondLst>
                                            <p:cond delay="499"/>
                                          </p:stCondLst>
                                        </p:cTn>
                                        <p:tgtEl>
                                          <p:spTgt spid="24"/>
                                        </p:tgtEl>
                                        <p:attrNameLst>
                                          <p:attrName>style.visibility</p:attrName>
                                        </p:attrNameLst>
                                      </p:cBhvr>
                                      <p:to>
                                        <p:strVal val="hidden"/>
                                      </p:to>
                                    </p:set>
                                  </p:childTnLst>
                                </p:cTn>
                              </p:par>
                              <p:par>
                                <p:cTn id="89" presetID="2" presetClass="exit" presetSubtype="4" fill="hold" grpId="1" nodeType="withEffect">
                                  <p:stCondLst>
                                    <p:cond delay="0"/>
                                  </p:stCondLst>
                                  <p:childTnLst>
                                    <p:anim calcmode="lin" valueType="num">
                                      <p:cBhvr additive="base">
                                        <p:cTn id="90" dur="500"/>
                                        <p:tgtEl>
                                          <p:spTgt spid="26"/>
                                        </p:tgtEl>
                                        <p:attrNameLst>
                                          <p:attrName>ppt_x</p:attrName>
                                        </p:attrNameLst>
                                      </p:cBhvr>
                                      <p:tavLst>
                                        <p:tav tm="0">
                                          <p:val>
                                            <p:strVal val="ppt_x"/>
                                          </p:val>
                                        </p:tav>
                                        <p:tav tm="100000">
                                          <p:val>
                                            <p:strVal val="ppt_x"/>
                                          </p:val>
                                        </p:tav>
                                      </p:tavLst>
                                    </p:anim>
                                    <p:anim calcmode="lin" valueType="num">
                                      <p:cBhvr additive="base">
                                        <p:cTn id="91" dur="500"/>
                                        <p:tgtEl>
                                          <p:spTgt spid="26"/>
                                        </p:tgtEl>
                                        <p:attrNameLst>
                                          <p:attrName>ppt_y</p:attrName>
                                        </p:attrNameLst>
                                      </p:cBhvr>
                                      <p:tavLst>
                                        <p:tav tm="0">
                                          <p:val>
                                            <p:strVal val="ppt_y"/>
                                          </p:val>
                                        </p:tav>
                                        <p:tav tm="100000">
                                          <p:val>
                                            <p:strVal val="1+ppt_h/2"/>
                                          </p:val>
                                        </p:tav>
                                      </p:tavLst>
                                    </p:anim>
                                    <p:set>
                                      <p:cBhvr>
                                        <p:cTn id="92" dur="1" fill="hold">
                                          <p:stCondLst>
                                            <p:cond delay="499"/>
                                          </p:stCondLst>
                                        </p:cTn>
                                        <p:tgtEl>
                                          <p:spTgt spid="26"/>
                                        </p:tgtEl>
                                        <p:attrNameLst>
                                          <p:attrName>style.visibility</p:attrName>
                                        </p:attrNameLst>
                                      </p:cBhvr>
                                      <p:to>
                                        <p:strVal val="hidden"/>
                                      </p:to>
                                    </p:set>
                                  </p:childTnLst>
                                </p:cTn>
                              </p:par>
                              <p:par>
                                <p:cTn id="93" presetID="2" presetClass="exit" presetSubtype="4" fill="hold" grpId="1" nodeType="withEffect">
                                  <p:stCondLst>
                                    <p:cond delay="0"/>
                                  </p:stCondLst>
                                  <p:childTnLst>
                                    <p:anim calcmode="lin" valueType="num">
                                      <p:cBhvr additive="base">
                                        <p:cTn id="94" dur="500"/>
                                        <p:tgtEl>
                                          <p:spTgt spid="25"/>
                                        </p:tgtEl>
                                        <p:attrNameLst>
                                          <p:attrName>ppt_x</p:attrName>
                                        </p:attrNameLst>
                                      </p:cBhvr>
                                      <p:tavLst>
                                        <p:tav tm="0">
                                          <p:val>
                                            <p:strVal val="ppt_x"/>
                                          </p:val>
                                        </p:tav>
                                        <p:tav tm="100000">
                                          <p:val>
                                            <p:strVal val="ppt_x"/>
                                          </p:val>
                                        </p:tav>
                                      </p:tavLst>
                                    </p:anim>
                                    <p:anim calcmode="lin" valueType="num">
                                      <p:cBhvr additive="base">
                                        <p:cTn id="95" dur="500"/>
                                        <p:tgtEl>
                                          <p:spTgt spid="25"/>
                                        </p:tgtEl>
                                        <p:attrNameLst>
                                          <p:attrName>ppt_y</p:attrName>
                                        </p:attrNameLst>
                                      </p:cBhvr>
                                      <p:tavLst>
                                        <p:tav tm="0">
                                          <p:val>
                                            <p:strVal val="ppt_y"/>
                                          </p:val>
                                        </p:tav>
                                        <p:tav tm="100000">
                                          <p:val>
                                            <p:strVal val="1+ppt_h/2"/>
                                          </p:val>
                                        </p:tav>
                                      </p:tavLst>
                                    </p:anim>
                                    <p:set>
                                      <p:cBhvr>
                                        <p:cTn id="96" dur="1" fill="hold">
                                          <p:stCondLst>
                                            <p:cond delay="499"/>
                                          </p:stCondLst>
                                        </p:cTn>
                                        <p:tgtEl>
                                          <p:spTgt spid="25"/>
                                        </p:tgtEl>
                                        <p:attrNameLst>
                                          <p:attrName>style.visibility</p:attrName>
                                        </p:attrNameLst>
                                      </p:cBhvr>
                                      <p:to>
                                        <p:strVal val="hidden"/>
                                      </p:to>
                                    </p:set>
                                  </p:childTnLst>
                                </p:cTn>
                              </p:par>
                              <p:par>
                                <p:cTn id="97" presetID="2" presetClass="exit" presetSubtype="4" fill="hold" nodeType="withEffect">
                                  <p:stCondLst>
                                    <p:cond delay="0"/>
                                  </p:stCondLst>
                                  <p:childTnLst>
                                    <p:anim calcmode="lin" valueType="num">
                                      <p:cBhvr additive="base">
                                        <p:cTn id="98" dur="500"/>
                                        <p:tgtEl>
                                          <p:spTgt spid="28"/>
                                        </p:tgtEl>
                                        <p:attrNameLst>
                                          <p:attrName>ppt_x</p:attrName>
                                        </p:attrNameLst>
                                      </p:cBhvr>
                                      <p:tavLst>
                                        <p:tav tm="0">
                                          <p:val>
                                            <p:strVal val="ppt_x"/>
                                          </p:val>
                                        </p:tav>
                                        <p:tav tm="100000">
                                          <p:val>
                                            <p:strVal val="ppt_x"/>
                                          </p:val>
                                        </p:tav>
                                      </p:tavLst>
                                    </p:anim>
                                    <p:anim calcmode="lin" valueType="num">
                                      <p:cBhvr additive="base">
                                        <p:cTn id="99" dur="500"/>
                                        <p:tgtEl>
                                          <p:spTgt spid="28"/>
                                        </p:tgtEl>
                                        <p:attrNameLst>
                                          <p:attrName>ppt_y</p:attrName>
                                        </p:attrNameLst>
                                      </p:cBhvr>
                                      <p:tavLst>
                                        <p:tav tm="0">
                                          <p:val>
                                            <p:strVal val="ppt_y"/>
                                          </p:val>
                                        </p:tav>
                                        <p:tav tm="100000">
                                          <p:val>
                                            <p:strVal val="1+ppt_h/2"/>
                                          </p:val>
                                        </p:tav>
                                      </p:tavLst>
                                    </p:anim>
                                    <p:set>
                                      <p:cBhvr>
                                        <p:cTn id="100" dur="1" fill="hold">
                                          <p:stCondLst>
                                            <p:cond delay="499"/>
                                          </p:stCondLst>
                                        </p:cTn>
                                        <p:tgtEl>
                                          <p:spTgt spid="28"/>
                                        </p:tgtEl>
                                        <p:attrNameLst>
                                          <p:attrName>style.visibility</p:attrName>
                                        </p:attrNameLst>
                                      </p:cBhvr>
                                      <p:to>
                                        <p:strVal val="hidden"/>
                                      </p:to>
                                    </p:set>
                                  </p:childTnLst>
                                </p:cTn>
                              </p:par>
                              <p:par>
                                <p:cTn id="101" presetID="2" presetClass="exit" presetSubtype="4" fill="hold" nodeType="withEffect">
                                  <p:stCondLst>
                                    <p:cond delay="0"/>
                                  </p:stCondLst>
                                  <p:childTnLst>
                                    <p:anim calcmode="lin" valueType="num">
                                      <p:cBhvr additive="base">
                                        <p:cTn id="102" dur="500"/>
                                        <p:tgtEl>
                                          <p:spTgt spid="29"/>
                                        </p:tgtEl>
                                        <p:attrNameLst>
                                          <p:attrName>ppt_x</p:attrName>
                                        </p:attrNameLst>
                                      </p:cBhvr>
                                      <p:tavLst>
                                        <p:tav tm="0">
                                          <p:val>
                                            <p:strVal val="ppt_x"/>
                                          </p:val>
                                        </p:tav>
                                        <p:tav tm="100000">
                                          <p:val>
                                            <p:strVal val="ppt_x"/>
                                          </p:val>
                                        </p:tav>
                                      </p:tavLst>
                                    </p:anim>
                                    <p:anim calcmode="lin" valueType="num">
                                      <p:cBhvr additive="base">
                                        <p:cTn id="103" dur="500"/>
                                        <p:tgtEl>
                                          <p:spTgt spid="29"/>
                                        </p:tgtEl>
                                        <p:attrNameLst>
                                          <p:attrName>ppt_y</p:attrName>
                                        </p:attrNameLst>
                                      </p:cBhvr>
                                      <p:tavLst>
                                        <p:tav tm="0">
                                          <p:val>
                                            <p:strVal val="ppt_y"/>
                                          </p:val>
                                        </p:tav>
                                        <p:tav tm="100000">
                                          <p:val>
                                            <p:strVal val="1+ppt_h/2"/>
                                          </p:val>
                                        </p:tav>
                                      </p:tavLst>
                                    </p:anim>
                                    <p:set>
                                      <p:cBhvr>
                                        <p:cTn id="104" dur="1" fill="hold">
                                          <p:stCondLst>
                                            <p:cond delay="499"/>
                                          </p:stCondLst>
                                        </p:cTn>
                                        <p:tgtEl>
                                          <p:spTgt spid="29"/>
                                        </p:tgtEl>
                                        <p:attrNameLst>
                                          <p:attrName>style.visibility</p:attrName>
                                        </p:attrNameLst>
                                      </p:cBhvr>
                                      <p:to>
                                        <p:strVal val="hidden"/>
                                      </p:to>
                                    </p:set>
                                  </p:childTnLst>
                                </p:cTn>
                              </p:par>
                              <p:par>
                                <p:cTn id="105" presetID="2" presetClass="exit" presetSubtype="4" fill="hold" nodeType="withEffect">
                                  <p:stCondLst>
                                    <p:cond delay="0"/>
                                  </p:stCondLst>
                                  <p:childTnLst>
                                    <p:anim calcmode="lin" valueType="num">
                                      <p:cBhvr additive="base">
                                        <p:cTn id="106" dur="500"/>
                                        <p:tgtEl>
                                          <p:spTgt spid="30"/>
                                        </p:tgtEl>
                                        <p:attrNameLst>
                                          <p:attrName>ppt_x</p:attrName>
                                        </p:attrNameLst>
                                      </p:cBhvr>
                                      <p:tavLst>
                                        <p:tav tm="0">
                                          <p:val>
                                            <p:strVal val="ppt_x"/>
                                          </p:val>
                                        </p:tav>
                                        <p:tav tm="100000">
                                          <p:val>
                                            <p:strVal val="ppt_x"/>
                                          </p:val>
                                        </p:tav>
                                      </p:tavLst>
                                    </p:anim>
                                    <p:anim calcmode="lin" valueType="num">
                                      <p:cBhvr additive="base">
                                        <p:cTn id="107" dur="500"/>
                                        <p:tgtEl>
                                          <p:spTgt spid="30"/>
                                        </p:tgtEl>
                                        <p:attrNameLst>
                                          <p:attrName>ppt_y</p:attrName>
                                        </p:attrNameLst>
                                      </p:cBhvr>
                                      <p:tavLst>
                                        <p:tav tm="0">
                                          <p:val>
                                            <p:strVal val="ppt_y"/>
                                          </p:val>
                                        </p:tav>
                                        <p:tav tm="100000">
                                          <p:val>
                                            <p:strVal val="1+ppt_h/2"/>
                                          </p:val>
                                        </p:tav>
                                      </p:tavLst>
                                    </p:anim>
                                    <p:set>
                                      <p:cBhvr>
                                        <p:cTn id="108" dur="1" fill="hold">
                                          <p:stCondLst>
                                            <p:cond delay="499"/>
                                          </p:stCondLst>
                                        </p:cTn>
                                        <p:tgtEl>
                                          <p:spTgt spid="30"/>
                                        </p:tgtEl>
                                        <p:attrNameLst>
                                          <p:attrName>style.visibility</p:attrName>
                                        </p:attrNameLst>
                                      </p:cBhvr>
                                      <p:to>
                                        <p:strVal val="hidden"/>
                                      </p:to>
                                    </p:set>
                                  </p:childTnLst>
                                </p:cTn>
                              </p:par>
                              <p:par>
                                <p:cTn id="109" presetID="2" presetClass="exit" presetSubtype="4" fill="hold" grpId="0" nodeType="withEffect">
                                  <p:stCondLst>
                                    <p:cond delay="0"/>
                                  </p:stCondLst>
                                  <p:childTnLst>
                                    <p:anim calcmode="lin" valueType="num">
                                      <p:cBhvr additive="base">
                                        <p:cTn id="110" dur="500"/>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111" dur="500"/>
                                        <p:tgtEl>
                                          <p:spTgt spid="19">
                                            <p:txEl>
                                              <p:pRg st="0" end="0"/>
                                            </p:txEl>
                                          </p:spTgt>
                                        </p:tgtEl>
                                        <p:attrNameLst>
                                          <p:attrName>ppt_y</p:attrName>
                                        </p:attrNameLst>
                                      </p:cBhvr>
                                      <p:tavLst>
                                        <p:tav tm="0">
                                          <p:val>
                                            <p:strVal val="ppt_y"/>
                                          </p:val>
                                        </p:tav>
                                        <p:tav tm="100000">
                                          <p:val>
                                            <p:strVal val="1+ppt_h/2"/>
                                          </p:val>
                                        </p:tav>
                                      </p:tavLst>
                                    </p:anim>
                                    <p:set>
                                      <p:cBhvr>
                                        <p:cTn id="112" dur="1" fill="hold">
                                          <p:stCondLst>
                                            <p:cond delay="499"/>
                                          </p:stCondLst>
                                        </p:cTn>
                                        <p:tgtEl>
                                          <p:spTgt spid="19">
                                            <p:txEl>
                                              <p:pRg st="0" end="0"/>
                                            </p:txEl>
                                          </p:spTgt>
                                        </p:tgtEl>
                                        <p:attrNameLst>
                                          <p:attrName>style.visibility</p:attrName>
                                        </p:attrNameLst>
                                      </p:cBhvr>
                                      <p:to>
                                        <p:strVal val="hidden"/>
                                      </p:to>
                                    </p:set>
                                  </p:childTnLst>
                                </p:cTn>
                              </p:par>
                              <p:par>
                                <p:cTn id="113" presetID="2" presetClass="exit" presetSubtype="4" fill="hold" grpId="0" nodeType="withEffect">
                                  <p:stCondLst>
                                    <p:cond delay="0"/>
                                  </p:stCondLst>
                                  <p:childTnLst>
                                    <p:anim calcmode="lin" valueType="num">
                                      <p:cBhvr additive="base">
                                        <p:cTn id="114" dur="500"/>
                                        <p:tgtEl>
                                          <p:spTgt spid="19">
                                            <p:txEl>
                                              <p:pRg st="2" end="2"/>
                                            </p:txEl>
                                          </p:spTgt>
                                        </p:tgtEl>
                                        <p:attrNameLst>
                                          <p:attrName>ppt_x</p:attrName>
                                        </p:attrNameLst>
                                      </p:cBhvr>
                                      <p:tavLst>
                                        <p:tav tm="0">
                                          <p:val>
                                            <p:strVal val="ppt_x"/>
                                          </p:val>
                                        </p:tav>
                                        <p:tav tm="100000">
                                          <p:val>
                                            <p:strVal val="ppt_x"/>
                                          </p:val>
                                        </p:tav>
                                      </p:tavLst>
                                    </p:anim>
                                    <p:anim calcmode="lin" valueType="num">
                                      <p:cBhvr additive="base">
                                        <p:cTn id="115" dur="500"/>
                                        <p:tgtEl>
                                          <p:spTgt spid="19">
                                            <p:txEl>
                                              <p:pRg st="2" end="2"/>
                                            </p:txEl>
                                          </p:spTgt>
                                        </p:tgtEl>
                                        <p:attrNameLst>
                                          <p:attrName>ppt_y</p:attrName>
                                        </p:attrNameLst>
                                      </p:cBhvr>
                                      <p:tavLst>
                                        <p:tav tm="0">
                                          <p:val>
                                            <p:strVal val="ppt_y"/>
                                          </p:val>
                                        </p:tav>
                                        <p:tav tm="100000">
                                          <p:val>
                                            <p:strVal val="1+ppt_h/2"/>
                                          </p:val>
                                        </p:tav>
                                      </p:tavLst>
                                    </p:anim>
                                    <p:set>
                                      <p:cBhvr>
                                        <p:cTn id="116" dur="1" fill="hold">
                                          <p:stCondLst>
                                            <p:cond delay="499"/>
                                          </p:stCondLst>
                                        </p:cTn>
                                        <p:tgtEl>
                                          <p:spTgt spid="19">
                                            <p:txEl>
                                              <p:pRg st="2" end="2"/>
                                            </p:txEl>
                                          </p:spTgt>
                                        </p:tgtEl>
                                        <p:attrNameLst>
                                          <p:attrName>style.visibility</p:attrName>
                                        </p:attrNameLst>
                                      </p:cBhvr>
                                      <p:to>
                                        <p:strVal val="hidden"/>
                                      </p:to>
                                    </p:set>
                                  </p:childTnLst>
                                </p:cTn>
                              </p:par>
                            </p:childTnLst>
                          </p:cTn>
                        </p:par>
                      </p:childTnLst>
                    </p:cTn>
                  </p:par>
                  <p:par>
                    <p:cTn id="117" fill="hold">
                      <p:stCondLst>
                        <p:cond delay="indefinite"/>
                      </p:stCondLst>
                      <p:childTnLst>
                        <p:par>
                          <p:cTn id="118" fill="hold">
                            <p:stCondLst>
                              <p:cond delay="0"/>
                            </p:stCondLst>
                            <p:childTnLst>
                              <p:par>
                                <p:cTn id="119" presetID="42" presetClass="entr" presetSubtype="0" fill="hold" grpId="0" nodeType="clickEffect">
                                  <p:stCondLst>
                                    <p:cond delay="0"/>
                                  </p:stCondLst>
                                  <p:childTnLst>
                                    <p:set>
                                      <p:cBhvr>
                                        <p:cTn id="120" dur="1" fill="hold">
                                          <p:stCondLst>
                                            <p:cond delay="0"/>
                                          </p:stCondLst>
                                        </p:cTn>
                                        <p:tgtEl>
                                          <p:spTgt spid="35"/>
                                        </p:tgtEl>
                                        <p:attrNameLst>
                                          <p:attrName>style.visibility</p:attrName>
                                        </p:attrNameLst>
                                      </p:cBhvr>
                                      <p:to>
                                        <p:strVal val="visible"/>
                                      </p:to>
                                    </p:set>
                                    <p:animEffect transition="in" filter="fade">
                                      <p:cBhvr>
                                        <p:cTn id="121" dur="1000"/>
                                        <p:tgtEl>
                                          <p:spTgt spid="35"/>
                                        </p:tgtEl>
                                      </p:cBhvr>
                                    </p:animEffect>
                                    <p:anim calcmode="lin" valueType="num">
                                      <p:cBhvr>
                                        <p:cTn id="122" dur="1000" fill="hold"/>
                                        <p:tgtEl>
                                          <p:spTgt spid="35"/>
                                        </p:tgtEl>
                                        <p:attrNameLst>
                                          <p:attrName>ppt_x</p:attrName>
                                        </p:attrNameLst>
                                      </p:cBhvr>
                                      <p:tavLst>
                                        <p:tav tm="0">
                                          <p:val>
                                            <p:strVal val="#ppt_x"/>
                                          </p:val>
                                        </p:tav>
                                        <p:tav tm="100000">
                                          <p:val>
                                            <p:strVal val="#ppt_x"/>
                                          </p:val>
                                        </p:tav>
                                      </p:tavLst>
                                    </p:anim>
                                    <p:anim calcmode="lin" valueType="num">
                                      <p:cBhvr>
                                        <p:cTn id="123"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124" fill="hold">
                      <p:stCondLst>
                        <p:cond delay="indefinite"/>
                      </p:stCondLst>
                      <p:childTnLst>
                        <p:par>
                          <p:cTn id="125" fill="hold">
                            <p:stCondLst>
                              <p:cond delay="0"/>
                            </p:stCondLst>
                            <p:childTnLst>
                              <p:par>
                                <p:cTn id="126" presetID="42" presetClass="entr" presetSubtype="0" fill="hold" grpId="0" nodeType="clickEffect">
                                  <p:stCondLst>
                                    <p:cond delay="0"/>
                                  </p:stCondLst>
                                  <p:childTnLst>
                                    <p:set>
                                      <p:cBhvr>
                                        <p:cTn id="127" dur="1" fill="hold">
                                          <p:stCondLst>
                                            <p:cond delay="0"/>
                                          </p:stCondLst>
                                        </p:cTn>
                                        <p:tgtEl>
                                          <p:spTgt spid="36"/>
                                        </p:tgtEl>
                                        <p:attrNameLst>
                                          <p:attrName>style.visibility</p:attrName>
                                        </p:attrNameLst>
                                      </p:cBhvr>
                                      <p:to>
                                        <p:strVal val="visible"/>
                                      </p:to>
                                    </p:set>
                                    <p:animEffect transition="in" filter="fade">
                                      <p:cBhvr>
                                        <p:cTn id="128" dur="1000"/>
                                        <p:tgtEl>
                                          <p:spTgt spid="36"/>
                                        </p:tgtEl>
                                      </p:cBhvr>
                                    </p:animEffect>
                                    <p:anim calcmode="lin" valueType="num">
                                      <p:cBhvr>
                                        <p:cTn id="129" dur="1000" fill="hold"/>
                                        <p:tgtEl>
                                          <p:spTgt spid="36"/>
                                        </p:tgtEl>
                                        <p:attrNameLst>
                                          <p:attrName>ppt_x</p:attrName>
                                        </p:attrNameLst>
                                      </p:cBhvr>
                                      <p:tavLst>
                                        <p:tav tm="0">
                                          <p:val>
                                            <p:strVal val="#ppt_x"/>
                                          </p:val>
                                        </p:tav>
                                        <p:tav tm="100000">
                                          <p:val>
                                            <p:strVal val="#ppt_x"/>
                                          </p:val>
                                        </p:tav>
                                      </p:tavLst>
                                    </p:anim>
                                    <p:anim calcmode="lin" valueType="num">
                                      <p:cBhvr>
                                        <p:cTn id="130"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par>
                    <p:cTn id="131" fill="hold">
                      <p:stCondLst>
                        <p:cond delay="indefinite"/>
                      </p:stCondLst>
                      <p:childTnLst>
                        <p:par>
                          <p:cTn id="132" fill="hold">
                            <p:stCondLst>
                              <p:cond delay="0"/>
                            </p:stCondLst>
                            <p:childTnLst>
                              <p:par>
                                <p:cTn id="133" presetID="42" presetClass="entr" presetSubtype="0" fill="hold" grpId="0" nodeType="clickEffect">
                                  <p:stCondLst>
                                    <p:cond delay="0"/>
                                  </p:stCondLst>
                                  <p:childTnLst>
                                    <p:set>
                                      <p:cBhvr>
                                        <p:cTn id="134" dur="1" fill="hold">
                                          <p:stCondLst>
                                            <p:cond delay="0"/>
                                          </p:stCondLst>
                                        </p:cTn>
                                        <p:tgtEl>
                                          <p:spTgt spid="37"/>
                                        </p:tgtEl>
                                        <p:attrNameLst>
                                          <p:attrName>style.visibility</p:attrName>
                                        </p:attrNameLst>
                                      </p:cBhvr>
                                      <p:to>
                                        <p:strVal val="visible"/>
                                      </p:to>
                                    </p:set>
                                    <p:animEffect transition="in" filter="fade">
                                      <p:cBhvr>
                                        <p:cTn id="135" dur="1000"/>
                                        <p:tgtEl>
                                          <p:spTgt spid="37"/>
                                        </p:tgtEl>
                                      </p:cBhvr>
                                    </p:animEffect>
                                    <p:anim calcmode="lin" valueType="num">
                                      <p:cBhvr>
                                        <p:cTn id="136" dur="1000" fill="hold"/>
                                        <p:tgtEl>
                                          <p:spTgt spid="37"/>
                                        </p:tgtEl>
                                        <p:attrNameLst>
                                          <p:attrName>ppt_x</p:attrName>
                                        </p:attrNameLst>
                                      </p:cBhvr>
                                      <p:tavLst>
                                        <p:tav tm="0">
                                          <p:val>
                                            <p:strVal val="#ppt_x"/>
                                          </p:val>
                                        </p:tav>
                                        <p:tav tm="100000">
                                          <p:val>
                                            <p:strVal val="#ppt_x"/>
                                          </p:val>
                                        </p:tav>
                                      </p:tavLst>
                                    </p:anim>
                                    <p:anim calcmode="lin" valueType="num">
                                      <p:cBhvr>
                                        <p:cTn id="137"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138" fill="hold">
                      <p:stCondLst>
                        <p:cond delay="indefinite"/>
                      </p:stCondLst>
                      <p:childTnLst>
                        <p:par>
                          <p:cTn id="139" fill="hold">
                            <p:stCondLst>
                              <p:cond delay="0"/>
                            </p:stCondLst>
                            <p:childTnLst>
                              <p:par>
                                <p:cTn id="140" presetID="42" presetClass="entr" presetSubtype="0" fill="hold" grpId="0" nodeType="clickEffect">
                                  <p:stCondLst>
                                    <p:cond delay="0"/>
                                  </p:stCondLst>
                                  <p:childTnLst>
                                    <p:set>
                                      <p:cBhvr>
                                        <p:cTn id="141" dur="1" fill="hold">
                                          <p:stCondLst>
                                            <p:cond delay="0"/>
                                          </p:stCondLst>
                                        </p:cTn>
                                        <p:tgtEl>
                                          <p:spTgt spid="38"/>
                                        </p:tgtEl>
                                        <p:attrNameLst>
                                          <p:attrName>style.visibility</p:attrName>
                                        </p:attrNameLst>
                                      </p:cBhvr>
                                      <p:to>
                                        <p:strVal val="visible"/>
                                      </p:to>
                                    </p:set>
                                    <p:animEffect transition="in" filter="fade">
                                      <p:cBhvr>
                                        <p:cTn id="142" dur="1000"/>
                                        <p:tgtEl>
                                          <p:spTgt spid="38"/>
                                        </p:tgtEl>
                                      </p:cBhvr>
                                    </p:animEffect>
                                    <p:anim calcmode="lin" valueType="num">
                                      <p:cBhvr>
                                        <p:cTn id="143" dur="1000" fill="hold"/>
                                        <p:tgtEl>
                                          <p:spTgt spid="38"/>
                                        </p:tgtEl>
                                        <p:attrNameLst>
                                          <p:attrName>ppt_x</p:attrName>
                                        </p:attrNameLst>
                                      </p:cBhvr>
                                      <p:tavLst>
                                        <p:tav tm="0">
                                          <p:val>
                                            <p:strVal val="#ppt_x"/>
                                          </p:val>
                                        </p:tav>
                                        <p:tav tm="100000">
                                          <p:val>
                                            <p:strVal val="#ppt_x"/>
                                          </p:val>
                                        </p:tav>
                                      </p:tavLst>
                                    </p:anim>
                                    <p:anim calcmode="lin" valueType="num">
                                      <p:cBhvr>
                                        <p:cTn id="144"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9" grpId="0" build="allAtOnce"/>
      <p:bldP spid="24" grpId="0" animBg="1"/>
      <p:bldP spid="24" grpId="1" animBg="1"/>
      <p:bldP spid="25" grpId="0" animBg="1"/>
      <p:bldP spid="25" grpId="1" animBg="1"/>
      <p:bldP spid="26" grpId="0" animBg="1"/>
      <p:bldP spid="26" grpId="1" animBg="1"/>
      <p:bldP spid="35" grpId="0"/>
      <p:bldP spid="36" grpId="0"/>
      <p:bldP spid="37" grpId="0"/>
      <p:bldP spid="3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64EB4-5DD8-A85B-211C-70A8F2434C83}"/>
              </a:ext>
            </a:extLst>
          </p:cNvPr>
          <p:cNvSpPr>
            <a:spLocks noGrp="1"/>
          </p:cNvSpPr>
          <p:nvPr>
            <p:ph type="ctrTitle"/>
          </p:nvPr>
        </p:nvSpPr>
        <p:spPr>
          <a:xfrm>
            <a:off x="3481509" y="0"/>
            <a:ext cx="5095631" cy="1597391"/>
          </a:xfrm>
        </p:spPr>
        <p:txBody>
          <a:bodyPr/>
          <a:lstStyle/>
          <a:p>
            <a:pPr marL="457200" indent="-457200">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How Solutions Help</a:t>
            </a:r>
            <a:br>
              <a:rPr lang="en-GB" dirty="0"/>
            </a:br>
            <a:endParaRPr lang="en-GB" dirty="0"/>
          </a:p>
        </p:txBody>
      </p:sp>
      <p:sp>
        <p:nvSpPr>
          <p:cNvPr id="19" name="TextBox 18">
            <a:extLst>
              <a:ext uri="{FF2B5EF4-FFF2-40B4-BE49-F238E27FC236}">
                <a16:creationId xmlns:a16="http://schemas.microsoft.com/office/drawing/2014/main" id="{4EDA909A-1816-F10E-28A0-907FF93030A8}"/>
              </a:ext>
            </a:extLst>
          </p:cNvPr>
          <p:cNvSpPr txBox="1"/>
          <p:nvPr/>
        </p:nvSpPr>
        <p:spPr>
          <a:xfrm>
            <a:off x="457200" y="1341088"/>
            <a:ext cx="5095631" cy="461665"/>
          </a:xfrm>
          <a:prstGeom prst="rect">
            <a:avLst/>
          </a:prstGeom>
          <a:noFill/>
        </p:spPr>
        <p:txBody>
          <a:bodyPr wrap="square" rtlCol="0">
            <a:spAutoFit/>
          </a:bodyPr>
          <a:lstStyle/>
          <a:p>
            <a:r>
              <a:rPr lang="en-GB" sz="2400" dirty="0">
                <a:ln w="0"/>
                <a:solidFill>
                  <a:schemeClr val="accent1"/>
                </a:solidFill>
                <a:latin typeface="Aptos Slab SemiBold" panose="020B0004020202020204" pitchFamily="34" charset="0"/>
                <a:ea typeface="+mj-ea"/>
                <a:cs typeface="Arabic Typesetting" panose="020F0502020204030204" pitchFamily="66" charset="-78"/>
              </a:rPr>
              <a:t>1. Workers understand instructions</a:t>
            </a:r>
          </a:p>
        </p:txBody>
      </p:sp>
      <p:sp>
        <p:nvSpPr>
          <p:cNvPr id="21" name="Speech Bubble: Rectangle with Corners Rounded 20">
            <a:extLst>
              <a:ext uri="{FF2B5EF4-FFF2-40B4-BE49-F238E27FC236}">
                <a16:creationId xmlns:a16="http://schemas.microsoft.com/office/drawing/2014/main" id="{7A4D9F89-1479-AAD0-47F0-4AEF6051CBF2}"/>
              </a:ext>
            </a:extLst>
          </p:cNvPr>
          <p:cNvSpPr/>
          <p:nvPr/>
        </p:nvSpPr>
        <p:spPr>
          <a:xfrm>
            <a:off x="6096000" y="987791"/>
            <a:ext cx="5810250" cy="1219200"/>
          </a:xfrm>
          <a:prstGeom prst="wedgeRoundRectCallout">
            <a:avLst>
              <a:gd name="adj1" fmla="val -59850"/>
              <a:gd name="adj2" fmla="val 0"/>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u="sng" dirty="0">
                <a:ln w="0"/>
                <a:solidFill>
                  <a:schemeClr val="accent1"/>
                </a:solidFill>
                <a:latin typeface="Aptos Slab SemiBold" panose="020B0004020202020204" pitchFamily="34" charset="0"/>
                <a:ea typeface="+mj-ea"/>
                <a:cs typeface="Arabic Typesetting" panose="020F0502020204030204" pitchFamily="66" charset="-78"/>
              </a:rPr>
              <a:t>Pictures, videos, and demonstrations </a:t>
            </a:r>
            <a:r>
              <a:rPr lang="en-GB" dirty="0">
                <a:ln w="0"/>
                <a:solidFill>
                  <a:schemeClr val="accent1"/>
                </a:solidFill>
                <a:latin typeface="Aptos Slab SemiBold" panose="020B0004020202020204" pitchFamily="34" charset="0"/>
                <a:ea typeface="+mj-ea"/>
                <a:cs typeface="Arabic Typesetting" panose="020F0502020204030204" pitchFamily="66" charset="-78"/>
              </a:rPr>
              <a:t>make instructions easier to understand because the brain learns better with visuals. This helps workers who speak different languages follow the rules correctly.</a:t>
            </a:r>
          </a:p>
        </p:txBody>
      </p:sp>
      <p:sp>
        <p:nvSpPr>
          <p:cNvPr id="22" name="TextBox 21">
            <a:extLst>
              <a:ext uri="{FF2B5EF4-FFF2-40B4-BE49-F238E27FC236}">
                <a16:creationId xmlns:a16="http://schemas.microsoft.com/office/drawing/2014/main" id="{5347EF5A-3620-D7BB-29D7-E7F779E18FD9}"/>
              </a:ext>
            </a:extLst>
          </p:cNvPr>
          <p:cNvSpPr txBox="1"/>
          <p:nvPr/>
        </p:nvSpPr>
        <p:spPr>
          <a:xfrm>
            <a:off x="457200" y="2237231"/>
            <a:ext cx="5095631" cy="461665"/>
          </a:xfrm>
          <a:prstGeom prst="rect">
            <a:avLst/>
          </a:prstGeom>
          <a:noFill/>
        </p:spPr>
        <p:txBody>
          <a:bodyPr wrap="square" rtlCol="0">
            <a:spAutoFit/>
          </a:bodyPr>
          <a:lstStyle/>
          <a:p>
            <a:r>
              <a:rPr lang="en-GB" sz="2400" dirty="0">
                <a:ln w="0"/>
                <a:solidFill>
                  <a:schemeClr val="accent1"/>
                </a:solidFill>
                <a:latin typeface="Aptos Slab SemiBold" panose="020B0004020202020204" pitchFamily="34" charset="0"/>
                <a:ea typeface="+mj-ea"/>
                <a:cs typeface="Arabic Typesetting" panose="020F0502020204030204" pitchFamily="66" charset="-78"/>
              </a:rPr>
              <a:t>2. Fewer mistakes</a:t>
            </a:r>
          </a:p>
        </p:txBody>
      </p:sp>
      <p:sp>
        <p:nvSpPr>
          <p:cNvPr id="23" name="Speech Bubble: Rectangle with Corners Rounded 22">
            <a:extLst>
              <a:ext uri="{FF2B5EF4-FFF2-40B4-BE49-F238E27FC236}">
                <a16:creationId xmlns:a16="http://schemas.microsoft.com/office/drawing/2014/main" id="{68D7EF0B-5AE7-0337-5428-A399CBE102B6}"/>
              </a:ext>
            </a:extLst>
          </p:cNvPr>
          <p:cNvSpPr/>
          <p:nvPr/>
        </p:nvSpPr>
        <p:spPr>
          <a:xfrm>
            <a:off x="3734046" y="2297472"/>
            <a:ext cx="5810250" cy="991753"/>
          </a:xfrm>
          <a:prstGeom prst="wedgeRoundRectCallout">
            <a:avLst>
              <a:gd name="adj1" fmla="val -60670"/>
              <a:gd name="adj2" fmla="val -31250"/>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u="sng" dirty="0">
                <a:ln w="0"/>
                <a:solidFill>
                  <a:schemeClr val="accent1"/>
                </a:solidFill>
                <a:latin typeface="Aptos Slab SemiBold" panose="020B0004020202020204" pitchFamily="34" charset="0"/>
                <a:ea typeface="+mj-ea"/>
                <a:cs typeface="Arabic Typesetting" panose="020F0502020204030204" pitchFamily="66" charset="-78"/>
              </a:rPr>
              <a:t>Visual training reduces confusion</a:t>
            </a:r>
            <a:r>
              <a:rPr lang="en-GB" dirty="0">
                <a:ln w="0"/>
                <a:solidFill>
                  <a:schemeClr val="accent1"/>
                </a:solidFill>
                <a:latin typeface="Aptos Slab SemiBold" panose="020B0004020202020204" pitchFamily="34" charset="0"/>
                <a:ea typeface="+mj-ea"/>
                <a:cs typeface="Arabic Typesetting" panose="020F0502020204030204" pitchFamily="66" charset="-78"/>
              </a:rPr>
              <a:t>. When workers see the correct steps, they are less likely to leave chicken out overnight, mix up meals, or ignore hygiene rules.</a:t>
            </a:r>
          </a:p>
        </p:txBody>
      </p:sp>
      <p:sp>
        <p:nvSpPr>
          <p:cNvPr id="24" name="TextBox 23">
            <a:extLst>
              <a:ext uri="{FF2B5EF4-FFF2-40B4-BE49-F238E27FC236}">
                <a16:creationId xmlns:a16="http://schemas.microsoft.com/office/drawing/2014/main" id="{9374C02B-A6DC-51B4-66BC-04884E9790ED}"/>
              </a:ext>
            </a:extLst>
          </p:cNvPr>
          <p:cNvSpPr txBox="1"/>
          <p:nvPr/>
        </p:nvSpPr>
        <p:spPr>
          <a:xfrm>
            <a:off x="457200" y="3160087"/>
            <a:ext cx="5095631" cy="461665"/>
          </a:xfrm>
          <a:prstGeom prst="rect">
            <a:avLst/>
          </a:prstGeom>
          <a:noFill/>
        </p:spPr>
        <p:txBody>
          <a:bodyPr wrap="square" rtlCol="0">
            <a:spAutoFit/>
          </a:bodyPr>
          <a:lstStyle/>
          <a:p>
            <a:r>
              <a:rPr lang="en-GB" sz="2400" dirty="0">
                <a:ln w="0"/>
                <a:solidFill>
                  <a:schemeClr val="accent1"/>
                </a:solidFill>
                <a:latin typeface="Aptos Slab SemiBold" panose="020B0004020202020204" pitchFamily="34" charset="0"/>
                <a:ea typeface="+mj-ea"/>
                <a:cs typeface="Arabic Typesetting" panose="020F0502020204030204" pitchFamily="66" charset="-78"/>
              </a:rPr>
              <a:t>3. Better hygiene</a:t>
            </a:r>
          </a:p>
        </p:txBody>
      </p:sp>
      <p:sp>
        <p:nvSpPr>
          <p:cNvPr id="25" name="Speech Bubble: Rectangle with Corners Rounded 24">
            <a:extLst>
              <a:ext uri="{FF2B5EF4-FFF2-40B4-BE49-F238E27FC236}">
                <a16:creationId xmlns:a16="http://schemas.microsoft.com/office/drawing/2014/main" id="{A439F7A8-6E6D-3EFF-A829-94939F15E1AD}"/>
              </a:ext>
            </a:extLst>
          </p:cNvPr>
          <p:cNvSpPr/>
          <p:nvPr/>
        </p:nvSpPr>
        <p:spPr>
          <a:xfrm>
            <a:off x="3734046" y="3375775"/>
            <a:ext cx="5810250" cy="1138517"/>
          </a:xfrm>
          <a:prstGeom prst="wedgeRoundRectCallout">
            <a:avLst>
              <a:gd name="adj1" fmla="val -63129"/>
              <a:gd name="adj2" fmla="val -43488"/>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u="sng" dirty="0">
                <a:ln w="0"/>
                <a:solidFill>
                  <a:schemeClr val="accent1"/>
                </a:solidFill>
                <a:latin typeface="Aptos Slab SemiBold" panose="020B0004020202020204" pitchFamily="34" charset="0"/>
                <a:ea typeface="+mj-ea"/>
                <a:cs typeface="Arabic Typesetting" panose="020F0502020204030204" pitchFamily="66" charset="-78"/>
              </a:rPr>
              <a:t>Demonstrations</a:t>
            </a:r>
            <a:r>
              <a:rPr lang="en-GB" dirty="0">
                <a:ln w="0"/>
                <a:solidFill>
                  <a:schemeClr val="accent1"/>
                </a:solidFill>
                <a:latin typeface="Aptos Slab SemiBold" panose="020B0004020202020204" pitchFamily="34" charset="0"/>
                <a:ea typeface="+mj-ea"/>
                <a:cs typeface="Arabic Typesetting" panose="020F0502020204030204" pitchFamily="66" charset="-78"/>
              </a:rPr>
              <a:t> show exactly how to wash hands, wear hairnets, clean uniforms, and store food safely. Visuals stick in memory better than text, so hygiene improves.</a:t>
            </a:r>
          </a:p>
        </p:txBody>
      </p:sp>
      <p:sp>
        <p:nvSpPr>
          <p:cNvPr id="26" name="TextBox 25">
            <a:extLst>
              <a:ext uri="{FF2B5EF4-FFF2-40B4-BE49-F238E27FC236}">
                <a16:creationId xmlns:a16="http://schemas.microsoft.com/office/drawing/2014/main" id="{092546B9-DEC5-49EB-0298-0F915BFA4AC6}"/>
              </a:ext>
            </a:extLst>
          </p:cNvPr>
          <p:cNvSpPr txBox="1"/>
          <p:nvPr/>
        </p:nvSpPr>
        <p:spPr>
          <a:xfrm>
            <a:off x="457200" y="4078941"/>
            <a:ext cx="5095631" cy="461665"/>
          </a:xfrm>
          <a:prstGeom prst="rect">
            <a:avLst/>
          </a:prstGeom>
          <a:noFill/>
        </p:spPr>
        <p:txBody>
          <a:bodyPr wrap="square" rtlCol="0">
            <a:spAutoFit/>
          </a:bodyPr>
          <a:lstStyle/>
          <a:p>
            <a:r>
              <a:rPr lang="en-GB" sz="2400" dirty="0">
                <a:ln w="0"/>
                <a:solidFill>
                  <a:schemeClr val="accent1"/>
                </a:solidFill>
                <a:latin typeface="Aptos Slab SemiBold" panose="020B0004020202020204" pitchFamily="34" charset="0"/>
                <a:ea typeface="+mj-ea"/>
                <a:cs typeface="Arabic Typesetting" panose="020F0502020204030204" pitchFamily="66" charset="-78"/>
              </a:rPr>
              <a:t>4. Safer food</a:t>
            </a:r>
          </a:p>
        </p:txBody>
      </p:sp>
      <p:sp>
        <p:nvSpPr>
          <p:cNvPr id="27" name="Speech Bubble: Rectangle with Corners Rounded 26">
            <a:extLst>
              <a:ext uri="{FF2B5EF4-FFF2-40B4-BE49-F238E27FC236}">
                <a16:creationId xmlns:a16="http://schemas.microsoft.com/office/drawing/2014/main" id="{A54B9C5F-3EF7-4D1D-FCA0-FD4290EA6552}"/>
              </a:ext>
            </a:extLst>
          </p:cNvPr>
          <p:cNvSpPr/>
          <p:nvPr/>
        </p:nvSpPr>
        <p:spPr>
          <a:xfrm>
            <a:off x="3190875" y="4149526"/>
            <a:ext cx="5810250" cy="1138517"/>
          </a:xfrm>
          <a:prstGeom prst="wedgeRoundRectCallout">
            <a:avLst>
              <a:gd name="adj1" fmla="val -62965"/>
              <a:gd name="adj2" fmla="val -32612"/>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u="sng" dirty="0">
                <a:ln w="0"/>
                <a:solidFill>
                  <a:schemeClr val="accent1"/>
                </a:solidFill>
                <a:latin typeface="Aptos Slab SemiBold" panose="020B0004020202020204" pitchFamily="34" charset="0"/>
                <a:ea typeface="+mj-ea"/>
                <a:cs typeface="Arabic Typesetting" panose="020F0502020204030204" pitchFamily="66" charset="-78"/>
              </a:rPr>
              <a:t>Clear visual instructions </a:t>
            </a:r>
            <a:r>
              <a:rPr lang="en-GB" dirty="0">
                <a:ln w="0"/>
                <a:solidFill>
                  <a:schemeClr val="accent1"/>
                </a:solidFill>
                <a:latin typeface="Aptos Slab SemiBold" panose="020B0004020202020204" pitchFamily="34" charset="0"/>
                <a:ea typeface="+mj-ea"/>
                <a:cs typeface="Arabic Typesetting" panose="020F0502020204030204" pitchFamily="66" charset="-78"/>
              </a:rPr>
              <a:t>help workers cook food properly, avoid contamination, and follow safety steps. This reduces under‑cooked meals, wrong packaging, and spoiled food.</a:t>
            </a:r>
          </a:p>
        </p:txBody>
      </p:sp>
      <p:sp>
        <p:nvSpPr>
          <p:cNvPr id="28" name="TextBox 27">
            <a:extLst>
              <a:ext uri="{FF2B5EF4-FFF2-40B4-BE49-F238E27FC236}">
                <a16:creationId xmlns:a16="http://schemas.microsoft.com/office/drawing/2014/main" id="{7713240E-CB33-BC44-9519-915DC7E8D14B}"/>
              </a:ext>
            </a:extLst>
          </p:cNvPr>
          <p:cNvSpPr txBox="1"/>
          <p:nvPr/>
        </p:nvSpPr>
        <p:spPr>
          <a:xfrm>
            <a:off x="457200" y="4927906"/>
            <a:ext cx="5095631" cy="461665"/>
          </a:xfrm>
          <a:prstGeom prst="rect">
            <a:avLst/>
          </a:prstGeom>
          <a:noFill/>
        </p:spPr>
        <p:txBody>
          <a:bodyPr wrap="square" rtlCol="0">
            <a:spAutoFit/>
          </a:bodyPr>
          <a:lstStyle/>
          <a:p>
            <a:r>
              <a:rPr lang="en-GB" sz="2400" dirty="0">
                <a:ln w="0"/>
                <a:solidFill>
                  <a:schemeClr val="accent1"/>
                </a:solidFill>
                <a:latin typeface="Aptos Slab SemiBold" panose="020B0004020202020204" pitchFamily="34" charset="0"/>
                <a:ea typeface="+mj-ea"/>
                <a:cs typeface="Arabic Typesetting" panose="020F0502020204030204" pitchFamily="66" charset="-78"/>
              </a:rPr>
              <a:t>5. Better teamwork</a:t>
            </a:r>
          </a:p>
        </p:txBody>
      </p:sp>
      <p:sp>
        <p:nvSpPr>
          <p:cNvPr id="29" name="Speech Bubble: Rectangle with Corners Rounded 28">
            <a:extLst>
              <a:ext uri="{FF2B5EF4-FFF2-40B4-BE49-F238E27FC236}">
                <a16:creationId xmlns:a16="http://schemas.microsoft.com/office/drawing/2014/main" id="{C4BD60E5-FE6F-7F62-9E21-B48394DB171E}"/>
              </a:ext>
            </a:extLst>
          </p:cNvPr>
          <p:cNvSpPr/>
          <p:nvPr/>
        </p:nvSpPr>
        <p:spPr>
          <a:xfrm>
            <a:off x="4029075" y="5042066"/>
            <a:ext cx="5810250" cy="1138517"/>
          </a:xfrm>
          <a:prstGeom prst="wedgeRoundRectCallout">
            <a:avLst>
              <a:gd name="adj1" fmla="val -62965"/>
              <a:gd name="adj2" fmla="val -32612"/>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ln w="0"/>
                <a:solidFill>
                  <a:schemeClr val="accent1"/>
                </a:solidFill>
                <a:latin typeface="Aptos Slab SemiBold" panose="020B0004020202020204" pitchFamily="34" charset="0"/>
                <a:ea typeface="+mj-ea"/>
                <a:cs typeface="Arabic Typesetting" panose="020F0502020204030204" pitchFamily="66" charset="-78"/>
              </a:rPr>
              <a:t>Visuals create a shared understanding for workers from different cultures. Everyone sees the same image or demonstration, so communication becomes easier and teamwork improves.</a:t>
            </a:r>
          </a:p>
        </p:txBody>
      </p:sp>
      <p:sp>
        <p:nvSpPr>
          <p:cNvPr id="30" name="TextBox 29">
            <a:extLst>
              <a:ext uri="{FF2B5EF4-FFF2-40B4-BE49-F238E27FC236}">
                <a16:creationId xmlns:a16="http://schemas.microsoft.com/office/drawing/2014/main" id="{07F9A698-D842-9E54-54FC-B3B07879EAB6}"/>
              </a:ext>
            </a:extLst>
          </p:cNvPr>
          <p:cNvSpPr txBox="1"/>
          <p:nvPr/>
        </p:nvSpPr>
        <p:spPr>
          <a:xfrm>
            <a:off x="457200" y="5831782"/>
            <a:ext cx="5095631" cy="461665"/>
          </a:xfrm>
          <a:prstGeom prst="rect">
            <a:avLst/>
          </a:prstGeom>
          <a:noFill/>
        </p:spPr>
        <p:txBody>
          <a:bodyPr wrap="square" rtlCol="0">
            <a:spAutoFit/>
          </a:bodyPr>
          <a:lstStyle/>
          <a:p>
            <a:r>
              <a:rPr lang="en-GB" sz="2400" dirty="0">
                <a:ln w="0"/>
                <a:solidFill>
                  <a:schemeClr val="accent1"/>
                </a:solidFill>
                <a:latin typeface="Aptos Slab SemiBold" panose="020B0004020202020204" pitchFamily="34" charset="0"/>
                <a:ea typeface="+mj-ea"/>
                <a:cs typeface="Arabic Typesetting" panose="020F0502020204030204" pitchFamily="66" charset="-78"/>
              </a:rPr>
              <a:t>6. Higher quality meals for airlines</a:t>
            </a:r>
          </a:p>
        </p:txBody>
      </p:sp>
      <p:sp>
        <p:nvSpPr>
          <p:cNvPr id="31" name="Speech Bubble: Rectangle with Corners Rounded 30">
            <a:extLst>
              <a:ext uri="{FF2B5EF4-FFF2-40B4-BE49-F238E27FC236}">
                <a16:creationId xmlns:a16="http://schemas.microsoft.com/office/drawing/2014/main" id="{BA121383-4DF2-B8DB-F5F4-A8266C15AB9E}"/>
              </a:ext>
            </a:extLst>
          </p:cNvPr>
          <p:cNvSpPr/>
          <p:nvPr/>
        </p:nvSpPr>
        <p:spPr>
          <a:xfrm>
            <a:off x="6200655" y="4756224"/>
            <a:ext cx="5353294" cy="1537223"/>
          </a:xfrm>
          <a:prstGeom prst="wedgeRoundRectCallout">
            <a:avLst>
              <a:gd name="adj1" fmla="val -64923"/>
              <a:gd name="adj2" fmla="val 37128"/>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ln w="0"/>
                <a:solidFill>
                  <a:schemeClr val="accent1"/>
                </a:solidFill>
                <a:latin typeface="Aptos Slab SemiBold" panose="020B0004020202020204" pitchFamily="34" charset="0"/>
                <a:ea typeface="+mj-ea"/>
                <a:cs typeface="Arabic Typesetting" panose="020F0502020204030204" pitchFamily="66" charset="-78"/>
              </a:rPr>
              <a:t>When workers understand, make fewer mistakes, and follow hygiene rules, the final meals are safer and higher quality. Airlines receive better products, and Flight Foods can rebuild trust.</a:t>
            </a:r>
          </a:p>
        </p:txBody>
      </p:sp>
    </p:spTree>
    <p:extLst>
      <p:ext uri="{BB962C8B-B14F-4D97-AF65-F5344CB8AC3E}">
        <p14:creationId xmlns:p14="http://schemas.microsoft.com/office/powerpoint/2010/main" val="1977616886"/>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47"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1000"/>
                                        <p:tgtEl>
                                          <p:spTgt spid="21"/>
                                        </p:tgtEl>
                                      </p:cBhvr>
                                    </p:animEffect>
                                    <p:anim calcmode="lin" valueType="num">
                                      <p:cBhvr>
                                        <p:cTn id="18" dur="1000" fill="hold"/>
                                        <p:tgtEl>
                                          <p:spTgt spid="21"/>
                                        </p:tgtEl>
                                        <p:attrNameLst>
                                          <p:attrName>ppt_x</p:attrName>
                                        </p:attrNameLst>
                                      </p:cBhvr>
                                      <p:tavLst>
                                        <p:tav tm="0">
                                          <p:val>
                                            <p:strVal val="#ppt_x"/>
                                          </p:val>
                                        </p:tav>
                                        <p:tav tm="100000">
                                          <p:val>
                                            <p:strVal val="#ppt_x"/>
                                          </p:val>
                                        </p:tav>
                                      </p:tavLst>
                                    </p:anim>
                                    <p:anim calcmode="lin" valueType="num">
                                      <p:cBhvr>
                                        <p:cTn id="1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xit" presetSubtype="0" fill="hold" grpId="1" nodeType="clickEffect">
                                  <p:stCondLst>
                                    <p:cond delay="0"/>
                                  </p:stCondLst>
                                  <p:childTnLst>
                                    <p:animEffect transition="out" filter="fade">
                                      <p:cBhvr>
                                        <p:cTn id="23" dur="500"/>
                                        <p:tgtEl>
                                          <p:spTgt spid="21"/>
                                        </p:tgtEl>
                                      </p:cBhvr>
                                    </p:animEffect>
                                    <p:set>
                                      <p:cBhvr>
                                        <p:cTn id="24" dur="1" fill="hold">
                                          <p:stCondLst>
                                            <p:cond delay="499"/>
                                          </p:stCondLst>
                                        </p:cTn>
                                        <p:tgtEl>
                                          <p:spTgt spid="21"/>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23"/>
                                        </p:tgtEl>
                                        <p:attrNameLst>
                                          <p:attrName>style.visibility</p:attrName>
                                        </p:attrNameLst>
                                      </p:cBhvr>
                                      <p:to>
                                        <p:strVal val="visible"/>
                                      </p:to>
                                    </p:set>
                                    <p:animEffect transition="in" filter="fade">
                                      <p:cBhvr>
                                        <p:cTn id="34" dur="1000"/>
                                        <p:tgtEl>
                                          <p:spTgt spid="23"/>
                                        </p:tgtEl>
                                      </p:cBhvr>
                                    </p:animEffect>
                                    <p:anim calcmode="lin" valueType="num">
                                      <p:cBhvr>
                                        <p:cTn id="35" dur="1000" fill="hold"/>
                                        <p:tgtEl>
                                          <p:spTgt spid="23"/>
                                        </p:tgtEl>
                                        <p:attrNameLst>
                                          <p:attrName>ppt_x</p:attrName>
                                        </p:attrNameLst>
                                      </p:cBhvr>
                                      <p:tavLst>
                                        <p:tav tm="0">
                                          <p:val>
                                            <p:strVal val="#ppt_x"/>
                                          </p:val>
                                        </p:tav>
                                        <p:tav tm="100000">
                                          <p:val>
                                            <p:strVal val="#ppt_x"/>
                                          </p:val>
                                        </p:tav>
                                      </p:tavLst>
                                    </p:anim>
                                    <p:anim calcmode="lin" valueType="num">
                                      <p:cBhvr>
                                        <p:cTn id="36"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0" presetClass="exit" presetSubtype="0" fill="hold" grpId="1" nodeType="clickEffect">
                                  <p:stCondLst>
                                    <p:cond delay="0"/>
                                  </p:stCondLst>
                                  <p:childTnLst>
                                    <p:animEffect transition="out" filter="fade">
                                      <p:cBhvr>
                                        <p:cTn id="40" dur="500"/>
                                        <p:tgtEl>
                                          <p:spTgt spid="23"/>
                                        </p:tgtEl>
                                      </p:cBhvr>
                                    </p:animEffect>
                                    <p:set>
                                      <p:cBhvr>
                                        <p:cTn id="41" dur="1" fill="hold">
                                          <p:stCondLst>
                                            <p:cond delay="499"/>
                                          </p:stCondLst>
                                        </p:cTn>
                                        <p:tgtEl>
                                          <p:spTgt spid="23"/>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500"/>
                                        <p:tgtEl>
                                          <p:spTgt spid="24"/>
                                        </p:tgtEl>
                                      </p:cBhvr>
                                    </p:animEffect>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1000"/>
                                        <p:tgtEl>
                                          <p:spTgt spid="25"/>
                                        </p:tgtEl>
                                      </p:cBhvr>
                                    </p:animEffect>
                                    <p:anim calcmode="lin" valueType="num">
                                      <p:cBhvr>
                                        <p:cTn id="52" dur="1000" fill="hold"/>
                                        <p:tgtEl>
                                          <p:spTgt spid="25"/>
                                        </p:tgtEl>
                                        <p:attrNameLst>
                                          <p:attrName>ppt_x</p:attrName>
                                        </p:attrNameLst>
                                      </p:cBhvr>
                                      <p:tavLst>
                                        <p:tav tm="0">
                                          <p:val>
                                            <p:strVal val="#ppt_x"/>
                                          </p:val>
                                        </p:tav>
                                        <p:tav tm="100000">
                                          <p:val>
                                            <p:strVal val="#ppt_x"/>
                                          </p:val>
                                        </p:tav>
                                      </p:tavLst>
                                    </p:anim>
                                    <p:anim calcmode="lin" valueType="num">
                                      <p:cBhvr>
                                        <p:cTn id="53"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10" presetClass="exit" presetSubtype="0" fill="hold" grpId="1" nodeType="clickEffect">
                                  <p:stCondLst>
                                    <p:cond delay="0"/>
                                  </p:stCondLst>
                                  <p:childTnLst>
                                    <p:animEffect transition="out" filter="fade">
                                      <p:cBhvr>
                                        <p:cTn id="57" dur="500"/>
                                        <p:tgtEl>
                                          <p:spTgt spid="25"/>
                                        </p:tgtEl>
                                      </p:cBhvr>
                                    </p:animEffect>
                                    <p:set>
                                      <p:cBhvr>
                                        <p:cTn id="58" dur="1" fill="hold">
                                          <p:stCondLst>
                                            <p:cond delay="499"/>
                                          </p:stCondLst>
                                        </p:cTn>
                                        <p:tgtEl>
                                          <p:spTgt spid="25"/>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fade">
                                      <p:cBhvr>
                                        <p:cTn id="63" dur="500"/>
                                        <p:tgtEl>
                                          <p:spTgt spid="26"/>
                                        </p:tgtEl>
                                      </p:cBhvr>
                                    </p:animEffect>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27"/>
                                        </p:tgtEl>
                                        <p:attrNameLst>
                                          <p:attrName>style.visibility</p:attrName>
                                        </p:attrNameLst>
                                      </p:cBhvr>
                                      <p:to>
                                        <p:strVal val="visible"/>
                                      </p:to>
                                    </p:set>
                                    <p:animEffect transition="in" filter="fade">
                                      <p:cBhvr>
                                        <p:cTn id="68" dur="1000"/>
                                        <p:tgtEl>
                                          <p:spTgt spid="27"/>
                                        </p:tgtEl>
                                      </p:cBhvr>
                                    </p:animEffect>
                                    <p:anim calcmode="lin" valueType="num">
                                      <p:cBhvr>
                                        <p:cTn id="69" dur="1000" fill="hold"/>
                                        <p:tgtEl>
                                          <p:spTgt spid="27"/>
                                        </p:tgtEl>
                                        <p:attrNameLst>
                                          <p:attrName>ppt_x</p:attrName>
                                        </p:attrNameLst>
                                      </p:cBhvr>
                                      <p:tavLst>
                                        <p:tav tm="0">
                                          <p:val>
                                            <p:strVal val="#ppt_x"/>
                                          </p:val>
                                        </p:tav>
                                        <p:tav tm="100000">
                                          <p:val>
                                            <p:strVal val="#ppt_x"/>
                                          </p:val>
                                        </p:tav>
                                      </p:tavLst>
                                    </p:anim>
                                    <p:anim calcmode="lin" valueType="num">
                                      <p:cBhvr>
                                        <p:cTn id="70"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10" presetClass="exit" presetSubtype="0" fill="hold" grpId="1" nodeType="clickEffect">
                                  <p:stCondLst>
                                    <p:cond delay="0"/>
                                  </p:stCondLst>
                                  <p:childTnLst>
                                    <p:animEffect transition="out" filter="fade">
                                      <p:cBhvr>
                                        <p:cTn id="74" dur="500"/>
                                        <p:tgtEl>
                                          <p:spTgt spid="27"/>
                                        </p:tgtEl>
                                      </p:cBhvr>
                                    </p:animEffect>
                                    <p:set>
                                      <p:cBhvr>
                                        <p:cTn id="75" dur="1" fill="hold">
                                          <p:stCondLst>
                                            <p:cond delay="499"/>
                                          </p:stCondLst>
                                        </p:cTn>
                                        <p:tgtEl>
                                          <p:spTgt spid="27"/>
                                        </p:tgtEl>
                                        <p:attrNameLst>
                                          <p:attrName>style.visibility</p:attrName>
                                        </p:attrNameLst>
                                      </p:cBhvr>
                                      <p:to>
                                        <p:strVal val="hidden"/>
                                      </p:to>
                                    </p:se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28"/>
                                        </p:tgtEl>
                                        <p:attrNameLst>
                                          <p:attrName>style.visibility</p:attrName>
                                        </p:attrNameLst>
                                      </p:cBhvr>
                                      <p:to>
                                        <p:strVal val="visible"/>
                                      </p:to>
                                    </p:set>
                                    <p:animEffect transition="in" filter="fade">
                                      <p:cBhvr>
                                        <p:cTn id="80" dur="500"/>
                                        <p:tgtEl>
                                          <p:spTgt spid="28"/>
                                        </p:tgtEl>
                                      </p:cBhvr>
                                    </p:animEffect>
                                  </p:childTnLst>
                                </p:cTn>
                              </p:par>
                            </p:childTnLst>
                          </p:cTn>
                        </p:par>
                      </p:childTnLst>
                    </p:cTn>
                  </p:par>
                  <p:par>
                    <p:cTn id="81" fill="hold">
                      <p:stCondLst>
                        <p:cond delay="indefinite"/>
                      </p:stCondLst>
                      <p:childTnLst>
                        <p:par>
                          <p:cTn id="82" fill="hold">
                            <p:stCondLst>
                              <p:cond delay="0"/>
                            </p:stCondLst>
                            <p:childTnLst>
                              <p:par>
                                <p:cTn id="83" presetID="42" presetClass="entr" presetSubtype="0" fill="hold" grpId="0" nodeType="clickEffect">
                                  <p:stCondLst>
                                    <p:cond delay="0"/>
                                  </p:stCondLst>
                                  <p:childTnLst>
                                    <p:set>
                                      <p:cBhvr>
                                        <p:cTn id="84" dur="1" fill="hold">
                                          <p:stCondLst>
                                            <p:cond delay="0"/>
                                          </p:stCondLst>
                                        </p:cTn>
                                        <p:tgtEl>
                                          <p:spTgt spid="29"/>
                                        </p:tgtEl>
                                        <p:attrNameLst>
                                          <p:attrName>style.visibility</p:attrName>
                                        </p:attrNameLst>
                                      </p:cBhvr>
                                      <p:to>
                                        <p:strVal val="visible"/>
                                      </p:to>
                                    </p:set>
                                    <p:animEffect transition="in" filter="fade">
                                      <p:cBhvr>
                                        <p:cTn id="85" dur="1000"/>
                                        <p:tgtEl>
                                          <p:spTgt spid="29"/>
                                        </p:tgtEl>
                                      </p:cBhvr>
                                    </p:animEffect>
                                    <p:anim calcmode="lin" valueType="num">
                                      <p:cBhvr>
                                        <p:cTn id="86" dur="1000" fill="hold"/>
                                        <p:tgtEl>
                                          <p:spTgt spid="29"/>
                                        </p:tgtEl>
                                        <p:attrNameLst>
                                          <p:attrName>ppt_x</p:attrName>
                                        </p:attrNameLst>
                                      </p:cBhvr>
                                      <p:tavLst>
                                        <p:tav tm="0">
                                          <p:val>
                                            <p:strVal val="#ppt_x"/>
                                          </p:val>
                                        </p:tav>
                                        <p:tav tm="100000">
                                          <p:val>
                                            <p:strVal val="#ppt_x"/>
                                          </p:val>
                                        </p:tav>
                                      </p:tavLst>
                                    </p:anim>
                                    <p:anim calcmode="lin" valueType="num">
                                      <p:cBhvr>
                                        <p:cTn id="87"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10" presetClass="exit" presetSubtype="0" fill="hold" grpId="1" nodeType="clickEffect">
                                  <p:stCondLst>
                                    <p:cond delay="0"/>
                                  </p:stCondLst>
                                  <p:childTnLst>
                                    <p:animEffect transition="out" filter="fade">
                                      <p:cBhvr>
                                        <p:cTn id="91" dur="500"/>
                                        <p:tgtEl>
                                          <p:spTgt spid="29"/>
                                        </p:tgtEl>
                                      </p:cBhvr>
                                    </p:animEffect>
                                    <p:set>
                                      <p:cBhvr>
                                        <p:cTn id="92" dur="1" fill="hold">
                                          <p:stCondLst>
                                            <p:cond delay="499"/>
                                          </p:stCondLst>
                                        </p:cTn>
                                        <p:tgtEl>
                                          <p:spTgt spid="29"/>
                                        </p:tgtEl>
                                        <p:attrNameLst>
                                          <p:attrName>style.visibility</p:attrName>
                                        </p:attrNameLst>
                                      </p:cBhvr>
                                      <p:to>
                                        <p:strVal val="hidden"/>
                                      </p:to>
                                    </p:se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30"/>
                                        </p:tgtEl>
                                        <p:attrNameLst>
                                          <p:attrName>style.visibility</p:attrName>
                                        </p:attrNameLst>
                                      </p:cBhvr>
                                      <p:to>
                                        <p:strVal val="visible"/>
                                      </p:to>
                                    </p:set>
                                    <p:animEffect transition="in" filter="fade">
                                      <p:cBhvr>
                                        <p:cTn id="97" dur="500"/>
                                        <p:tgtEl>
                                          <p:spTgt spid="30"/>
                                        </p:tgtEl>
                                      </p:cBhvr>
                                    </p:animEffect>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grpId="0" nodeType="clickEffect">
                                  <p:stCondLst>
                                    <p:cond delay="0"/>
                                  </p:stCondLst>
                                  <p:childTnLst>
                                    <p:set>
                                      <p:cBhvr>
                                        <p:cTn id="101" dur="1" fill="hold">
                                          <p:stCondLst>
                                            <p:cond delay="0"/>
                                          </p:stCondLst>
                                        </p:cTn>
                                        <p:tgtEl>
                                          <p:spTgt spid="31"/>
                                        </p:tgtEl>
                                        <p:attrNameLst>
                                          <p:attrName>style.visibility</p:attrName>
                                        </p:attrNameLst>
                                      </p:cBhvr>
                                      <p:to>
                                        <p:strVal val="visible"/>
                                      </p:to>
                                    </p:set>
                                    <p:animEffect transition="in" filter="fade">
                                      <p:cBhvr>
                                        <p:cTn id="102" dur="1000"/>
                                        <p:tgtEl>
                                          <p:spTgt spid="31"/>
                                        </p:tgtEl>
                                      </p:cBhvr>
                                    </p:animEffect>
                                    <p:anim calcmode="lin" valueType="num">
                                      <p:cBhvr>
                                        <p:cTn id="103" dur="1000" fill="hold"/>
                                        <p:tgtEl>
                                          <p:spTgt spid="31"/>
                                        </p:tgtEl>
                                        <p:attrNameLst>
                                          <p:attrName>ppt_x</p:attrName>
                                        </p:attrNameLst>
                                      </p:cBhvr>
                                      <p:tavLst>
                                        <p:tav tm="0">
                                          <p:val>
                                            <p:strVal val="#ppt_x"/>
                                          </p:val>
                                        </p:tav>
                                        <p:tav tm="100000">
                                          <p:val>
                                            <p:strVal val="#ppt_x"/>
                                          </p:val>
                                        </p:tav>
                                      </p:tavLst>
                                    </p:anim>
                                    <p:anim calcmode="lin" valueType="num">
                                      <p:cBhvr>
                                        <p:cTn id="104"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9" grpId="0"/>
      <p:bldP spid="21" grpId="0" animBg="1"/>
      <p:bldP spid="21" grpId="1" animBg="1"/>
      <p:bldP spid="22" grpId="0"/>
      <p:bldP spid="23" grpId="0" animBg="1"/>
      <p:bldP spid="23" grpId="1" animBg="1"/>
      <p:bldP spid="24" grpId="0"/>
      <p:bldP spid="25" grpId="0" animBg="1"/>
      <p:bldP spid="25" grpId="1" animBg="1"/>
      <p:bldP spid="26" grpId="0"/>
      <p:bldP spid="27" grpId="0" animBg="1"/>
      <p:bldP spid="27" grpId="1" animBg="1"/>
      <p:bldP spid="28" grpId="0"/>
      <p:bldP spid="29" grpId="0" animBg="1"/>
      <p:bldP spid="29" grpId="1" animBg="1"/>
      <p:bldP spid="30" grpId="0"/>
      <p:bldP spid="3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5F6DF-F157-49E2-24E1-24BCD6D1F709}"/>
              </a:ext>
            </a:extLst>
          </p:cNvPr>
          <p:cNvSpPr>
            <a:spLocks noGrp="1"/>
          </p:cNvSpPr>
          <p:nvPr>
            <p:ph type="ctrTitle"/>
          </p:nvPr>
        </p:nvSpPr>
        <p:spPr>
          <a:xfrm>
            <a:off x="4308230" y="-190433"/>
            <a:ext cx="3212123" cy="1831852"/>
          </a:xfrm>
        </p:spPr>
        <p:txBody>
          <a:bodyPr/>
          <a:lstStyle/>
          <a:p>
            <a:pPr marL="457200" indent="-457200">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Conclusion</a:t>
            </a:r>
            <a:br>
              <a:rPr lang="en-GB" dirty="0"/>
            </a:br>
            <a:endParaRPr lang="en-GB" dirty="0"/>
          </a:p>
        </p:txBody>
      </p:sp>
      <p:sp>
        <p:nvSpPr>
          <p:cNvPr id="3" name="Subtitle 2">
            <a:extLst>
              <a:ext uri="{FF2B5EF4-FFF2-40B4-BE49-F238E27FC236}">
                <a16:creationId xmlns:a16="http://schemas.microsoft.com/office/drawing/2014/main" id="{ECCC2020-A889-F7C9-11E3-DA5819F456C4}"/>
              </a:ext>
            </a:extLst>
          </p:cNvPr>
          <p:cNvSpPr>
            <a:spLocks noGrp="1"/>
          </p:cNvSpPr>
          <p:nvPr>
            <p:ph type="subTitle" idx="1"/>
          </p:nvPr>
        </p:nvSpPr>
        <p:spPr>
          <a:xfrm>
            <a:off x="657226" y="1249362"/>
            <a:ext cx="10839450" cy="512763"/>
          </a:xfrm>
        </p:spPr>
        <p:txBody>
          <a:bodyPr>
            <a:normAutofit/>
          </a:bodyPr>
          <a:lstStyle/>
          <a:p>
            <a:r>
              <a:rPr lang="en-GB" u="sng" dirty="0">
                <a:ln w="0"/>
                <a:solidFill>
                  <a:schemeClr val="accent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Flight Foods</a:t>
            </a:r>
            <a:r>
              <a:rPr lang="en-GB" dirty="0">
                <a:ln w="0"/>
                <a:solidFill>
                  <a:schemeClr val="accent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 </a:t>
            </a:r>
            <a:r>
              <a:rPr lang="en-GB" dirty="0">
                <a:ln w="0"/>
                <a:solidFill>
                  <a:schemeClr val="accent1"/>
                </a:solidFill>
                <a:latin typeface="Aptos Slab SemiBold" panose="020B0004020202020204" pitchFamily="34" charset="0"/>
                <a:ea typeface="+mj-ea"/>
                <a:cs typeface="Arabic Typesetting" panose="020F0502020204030204" pitchFamily="66" charset="-78"/>
              </a:rPr>
              <a:t>has many </a:t>
            </a:r>
            <a:r>
              <a:rPr lang="en-GB" u="sng" dirty="0">
                <a:ln w="0"/>
                <a:solidFill>
                  <a:schemeClr val="accent1"/>
                </a:solidFill>
                <a:latin typeface="Aptos Slab SemiBold" panose="020B0004020202020204" pitchFamily="34" charset="0"/>
                <a:ea typeface="+mj-ea"/>
                <a:cs typeface="Arabic Typesetting" panose="020F0502020204030204" pitchFamily="66" charset="-78"/>
              </a:rPr>
              <a:t>communication problems</a:t>
            </a:r>
            <a:r>
              <a:rPr lang="en-GB" dirty="0">
                <a:ln w="0"/>
                <a:solidFill>
                  <a:schemeClr val="accent1"/>
                </a:solidFill>
                <a:latin typeface="Aptos Slab SemiBold" panose="020B0004020202020204" pitchFamily="34" charset="0"/>
                <a:ea typeface="+mj-ea"/>
                <a:cs typeface="Arabic Typesetting" panose="020F0502020204030204" pitchFamily="66" charset="-78"/>
              </a:rPr>
              <a:t>. </a:t>
            </a:r>
            <a:endParaRPr lang="en-GB" dirty="0"/>
          </a:p>
        </p:txBody>
      </p:sp>
      <p:sp>
        <p:nvSpPr>
          <p:cNvPr id="4" name="TextBox 3">
            <a:extLst>
              <a:ext uri="{FF2B5EF4-FFF2-40B4-BE49-F238E27FC236}">
                <a16:creationId xmlns:a16="http://schemas.microsoft.com/office/drawing/2014/main" id="{967F4B81-0DE8-D6EA-D548-1160A4E2B2C3}"/>
              </a:ext>
            </a:extLst>
          </p:cNvPr>
          <p:cNvSpPr txBox="1"/>
          <p:nvPr/>
        </p:nvSpPr>
        <p:spPr>
          <a:xfrm>
            <a:off x="657226" y="2247900"/>
            <a:ext cx="1104899" cy="461665"/>
          </a:xfrm>
          <a:prstGeom prst="rect">
            <a:avLst/>
          </a:prstGeom>
          <a:noFill/>
        </p:spPr>
        <p:txBody>
          <a:bodyPr wrap="square" rtlCol="0">
            <a:spAutoFit/>
          </a:bodyPr>
          <a:lstStyle/>
          <a:p>
            <a:r>
              <a:rPr lang="en-GB" sz="2400" dirty="0">
                <a:ln w="0"/>
                <a:solidFill>
                  <a:schemeClr val="accent1"/>
                </a:solidFill>
                <a:latin typeface="Aptos Slab SemiBold" panose="020B0004020202020204" pitchFamily="34" charset="0"/>
                <a:ea typeface="+mj-ea"/>
                <a:cs typeface="Arabic Typesetting" panose="020F0502020204030204" pitchFamily="66" charset="-78"/>
              </a:rPr>
              <a:t>Noise </a:t>
            </a:r>
          </a:p>
        </p:txBody>
      </p:sp>
      <p:sp>
        <p:nvSpPr>
          <p:cNvPr id="5" name="TextBox 4">
            <a:extLst>
              <a:ext uri="{FF2B5EF4-FFF2-40B4-BE49-F238E27FC236}">
                <a16:creationId xmlns:a16="http://schemas.microsoft.com/office/drawing/2014/main" id="{E7FFA283-D5FA-8AD5-DC27-5BB5C1ADC6FF}"/>
              </a:ext>
            </a:extLst>
          </p:cNvPr>
          <p:cNvSpPr txBox="1"/>
          <p:nvPr/>
        </p:nvSpPr>
        <p:spPr>
          <a:xfrm>
            <a:off x="2746131" y="2285994"/>
            <a:ext cx="1562099" cy="461665"/>
          </a:xfrm>
          <a:prstGeom prst="rect">
            <a:avLst/>
          </a:prstGeom>
          <a:noFill/>
        </p:spPr>
        <p:txBody>
          <a:bodyPr wrap="square" rtlCol="0">
            <a:spAutoFit/>
          </a:bodyPr>
          <a:lstStyle/>
          <a:p>
            <a:r>
              <a:rPr lang="en-GB" sz="2400" dirty="0">
                <a:ln w="0"/>
                <a:solidFill>
                  <a:schemeClr val="accent1"/>
                </a:solidFill>
                <a:latin typeface="Aptos Slab SemiBold" panose="020B0004020202020204" pitchFamily="34" charset="0"/>
                <a:ea typeface="+mj-ea"/>
                <a:cs typeface="Arabic Typesetting" panose="020F0502020204030204" pitchFamily="66" charset="-78"/>
              </a:rPr>
              <a:t>Language </a:t>
            </a:r>
          </a:p>
        </p:txBody>
      </p:sp>
      <p:sp>
        <p:nvSpPr>
          <p:cNvPr id="6" name="TextBox 5">
            <a:extLst>
              <a:ext uri="{FF2B5EF4-FFF2-40B4-BE49-F238E27FC236}">
                <a16:creationId xmlns:a16="http://schemas.microsoft.com/office/drawing/2014/main" id="{4C9EAC8E-CF58-F678-E15D-223A696EC0B3}"/>
              </a:ext>
            </a:extLst>
          </p:cNvPr>
          <p:cNvSpPr txBox="1"/>
          <p:nvPr/>
        </p:nvSpPr>
        <p:spPr>
          <a:xfrm>
            <a:off x="5289306" y="2247897"/>
            <a:ext cx="1562099" cy="461665"/>
          </a:xfrm>
          <a:prstGeom prst="rect">
            <a:avLst/>
          </a:prstGeom>
          <a:noFill/>
        </p:spPr>
        <p:txBody>
          <a:bodyPr wrap="square" rtlCol="0">
            <a:spAutoFit/>
          </a:bodyPr>
          <a:lstStyle/>
          <a:p>
            <a:r>
              <a:rPr lang="en-GB" sz="2400" dirty="0">
                <a:ln w="0"/>
                <a:solidFill>
                  <a:schemeClr val="accent1"/>
                </a:solidFill>
                <a:latin typeface="Aptos Slab SemiBold" panose="020B0004020202020204" pitchFamily="34" charset="0"/>
                <a:ea typeface="+mj-ea"/>
                <a:cs typeface="Arabic Typesetting" panose="020F0502020204030204" pitchFamily="66" charset="-78"/>
              </a:rPr>
              <a:t>Culture </a:t>
            </a:r>
          </a:p>
        </p:txBody>
      </p:sp>
      <p:sp>
        <p:nvSpPr>
          <p:cNvPr id="7" name="TextBox 6">
            <a:extLst>
              <a:ext uri="{FF2B5EF4-FFF2-40B4-BE49-F238E27FC236}">
                <a16:creationId xmlns:a16="http://schemas.microsoft.com/office/drawing/2014/main" id="{B129F5F5-ECFD-1120-3E2F-42D216997845}"/>
              </a:ext>
            </a:extLst>
          </p:cNvPr>
          <p:cNvSpPr txBox="1"/>
          <p:nvPr/>
        </p:nvSpPr>
        <p:spPr>
          <a:xfrm>
            <a:off x="7718180" y="2247897"/>
            <a:ext cx="1562099" cy="461665"/>
          </a:xfrm>
          <a:prstGeom prst="rect">
            <a:avLst/>
          </a:prstGeom>
          <a:noFill/>
        </p:spPr>
        <p:txBody>
          <a:bodyPr wrap="square" rtlCol="0">
            <a:spAutoFit/>
          </a:bodyPr>
          <a:lstStyle/>
          <a:p>
            <a:r>
              <a:rPr lang="en-GB" sz="2400" dirty="0">
                <a:ln w="0"/>
                <a:solidFill>
                  <a:schemeClr val="accent1"/>
                </a:solidFill>
                <a:latin typeface="Aptos Slab SemiBold" panose="020B0004020202020204" pitchFamily="34" charset="0"/>
                <a:ea typeface="+mj-ea"/>
                <a:cs typeface="Arabic Typesetting" panose="020F0502020204030204" pitchFamily="66" charset="-78"/>
              </a:rPr>
              <a:t>Age</a:t>
            </a:r>
          </a:p>
        </p:txBody>
      </p:sp>
      <p:sp>
        <p:nvSpPr>
          <p:cNvPr id="8" name="TextBox 7">
            <a:extLst>
              <a:ext uri="{FF2B5EF4-FFF2-40B4-BE49-F238E27FC236}">
                <a16:creationId xmlns:a16="http://schemas.microsoft.com/office/drawing/2014/main" id="{42FE0B60-1CEE-5680-12F2-9C5FE7339932}"/>
              </a:ext>
            </a:extLst>
          </p:cNvPr>
          <p:cNvSpPr txBox="1"/>
          <p:nvPr/>
        </p:nvSpPr>
        <p:spPr>
          <a:xfrm>
            <a:off x="9680332" y="2247897"/>
            <a:ext cx="1562099" cy="461665"/>
          </a:xfrm>
          <a:prstGeom prst="rect">
            <a:avLst/>
          </a:prstGeom>
          <a:noFill/>
        </p:spPr>
        <p:txBody>
          <a:bodyPr wrap="square" rtlCol="0">
            <a:spAutoFit/>
          </a:bodyPr>
          <a:lstStyle/>
          <a:p>
            <a:r>
              <a:rPr lang="en-GB" sz="2400" dirty="0">
                <a:ln w="0"/>
                <a:solidFill>
                  <a:schemeClr val="accent1"/>
                </a:solidFill>
                <a:latin typeface="Aptos Slab SemiBold" panose="020B0004020202020204" pitchFamily="34" charset="0"/>
                <a:ea typeface="+mj-ea"/>
                <a:cs typeface="Arabic Typesetting" panose="020F0502020204030204" pitchFamily="66" charset="-78"/>
              </a:rPr>
              <a:t>Emotions </a:t>
            </a:r>
          </a:p>
        </p:txBody>
      </p:sp>
      <p:sp>
        <p:nvSpPr>
          <p:cNvPr id="9" name="TextBox 8">
            <a:extLst>
              <a:ext uri="{FF2B5EF4-FFF2-40B4-BE49-F238E27FC236}">
                <a16:creationId xmlns:a16="http://schemas.microsoft.com/office/drawing/2014/main" id="{5764E721-A394-4FAC-6078-9B967FAD2C75}"/>
              </a:ext>
            </a:extLst>
          </p:cNvPr>
          <p:cNvSpPr txBox="1"/>
          <p:nvPr/>
        </p:nvSpPr>
        <p:spPr>
          <a:xfrm>
            <a:off x="4581892" y="2181173"/>
            <a:ext cx="2793752" cy="707886"/>
          </a:xfrm>
          <a:prstGeom prst="rect">
            <a:avLst/>
          </a:prstGeom>
          <a:noFill/>
        </p:spPr>
        <p:txBody>
          <a:bodyPr wrap="square" rtlCol="0">
            <a:prstTxWarp prst="textInflateBottom">
              <a:avLst/>
            </a:prstTxWarp>
            <a:spAutoFit/>
          </a:bodyPr>
          <a:lstStyle/>
          <a:p>
            <a:r>
              <a:rPr lang="en-GB" sz="4000" b="1" spc="50" dirty="0">
                <a:ln w="9525" cmpd="sng">
                  <a:solidFill>
                    <a:schemeClr val="accent2">
                      <a:lumMod val="40000"/>
                      <a:lumOff val="60000"/>
                    </a:schemeClr>
                  </a:solidFill>
                  <a:prstDash val="solid"/>
                </a:ln>
                <a:solidFill>
                  <a:schemeClr val="accent2">
                    <a:lumMod val="50000"/>
                  </a:schemeClr>
                </a:solidFill>
                <a:effectLst>
                  <a:glow rad="38100">
                    <a:schemeClr val="accent1">
                      <a:alpha val="40000"/>
                    </a:schemeClr>
                  </a:glow>
                  <a:outerShdw blurRad="50800" dist="38100" dir="8100000" algn="tr" rotWithShape="0">
                    <a:prstClr val="black">
                      <a:alpha val="40000"/>
                    </a:prstClr>
                  </a:outerShdw>
                </a:effectLst>
                <a:latin typeface="Aptos Slab SemiBold" panose="020B0004020202020204" pitchFamily="34" charset="0"/>
                <a:ea typeface="+mj-ea"/>
                <a:cs typeface="Arabic Typesetting" panose="020F0502020204030204" pitchFamily="66" charset="-78"/>
              </a:rPr>
              <a:t>BARRIES</a:t>
            </a:r>
          </a:p>
        </p:txBody>
      </p:sp>
      <p:sp>
        <p:nvSpPr>
          <p:cNvPr id="10" name="TextBox 9">
            <a:extLst>
              <a:ext uri="{FF2B5EF4-FFF2-40B4-BE49-F238E27FC236}">
                <a16:creationId xmlns:a16="http://schemas.microsoft.com/office/drawing/2014/main" id="{C32C8684-5FE4-A08B-EA62-00B94BDFEF74}"/>
              </a:ext>
            </a:extLst>
          </p:cNvPr>
          <p:cNvSpPr txBox="1"/>
          <p:nvPr/>
        </p:nvSpPr>
        <p:spPr>
          <a:xfrm>
            <a:off x="726830" y="3166707"/>
            <a:ext cx="10687050" cy="830997"/>
          </a:xfrm>
          <a:prstGeom prst="rect">
            <a:avLst/>
          </a:prstGeom>
          <a:noFill/>
        </p:spPr>
        <p:txBody>
          <a:bodyPr wrap="square" rtlCol="0">
            <a:spAutoFit/>
          </a:bodyPr>
          <a:lstStyle/>
          <a:p>
            <a:pPr algn="ctr"/>
            <a:r>
              <a:rPr lang="en-GB" sz="2400" dirty="0">
                <a:ln w="0"/>
                <a:solidFill>
                  <a:schemeClr val="accent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Theories</a:t>
            </a:r>
            <a:r>
              <a:rPr lang="en-GB" sz="2400" dirty="0">
                <a:ln w="0"/>
                <a:solidFill>
                  <a:schemeClr val="accent1"/>
                </a:solidFill>
                <a:latin typeface="Aptos Slab SemiBold" panose="020B0004020202020204" pitchFamily="34" charset="0"/>
                <a:ea typeface="+mj-ea"/>
                <a:cs typeface="Arabic Typesetting" panose="020F0502020204030204" pitchFamily="66" charset="-78"/>
              </a:rPr>
              <a:t> like </a:t>
            </a:r>
            <a:r>
              <a:rPr lang="en-GB" sz="2400" u="sng" dirty="0">
                <a:ln w="0"/>
                <a:solidFill>
                  <a:schemeClr val="accent1"/>
                </a:solidFill>
                <a:latin typeface="Aptos Slab SemiBold" panose="020B0004020202020204" pitchFamily="34" charset="0"/>
                <a:ea typeface="+mj-ea"/>
                <a:cs typeface="Arabic Typesetting" panose="020F0502020204030204" pitchFamily="66" charset="-78"/>
              </a:rPr>
              <a:t>Shannon &amp; Weaver, Schramm, and Berlo</a:t>
            </a:r>
            <a:r>
              <a:rPr lang="en-GB" sz="2400" dirty="0">
                <a:ln w="0"/>
                <a:solidFill>
                  <a:schemeClr val="accent1"/>
                </a:solidFill>
                <a:latin typeface="Aptos Slab SemiBold" panose="020B0004020202020204" pitchFamily="34" charset="0"/>
                <a:ea typeface="+mj-ea"/>
                <a:cs typeface="Arabic Typesetting" panose="020F0502020204030204" pitchFamily="66" charset="-78"/>
              </a:rPr>
              <a:t> help us understand why </a:t>
            </a:r>
            <a:r>
              <a:rPr lang="en-GB" sz="2400" dirty="0">
                <a:ln w="0"/>
                <a:solidFill>
                  <a:schemeClr val="accent1"/>
                </a:solidFill>
                <a:effectLst>
                  <a:outerShdw blurRad="38100" dist="38100" dir="2700000" algn="tl">
                    <a:srgbClr val="000000">
                      <a:alpha val="43137"/>
                    </a:srgbClr>
                  </a:outerShdw>
                </a:effectLst>
                <a:latin typeface="Aptos Slab SemiBold" panose="020B0004020202020204" pitchFamily="34" charset="0"/>
                <a:ea typeface="+mj-ea"/>
                <a:cs typeface="Arabic Typesetting" panose="020F0502020204030204" pitchFamily="66" charset="-78"/>
              </a:rPr>
              <a:t>communication fails</a:t>
            </a:r>
            <a:r>
              <a:rPr lang="en-GB" sz="2400" dirty="0">
                <a:ln w="0"/>
                <a:solidFill>
                  <a:schemeClr val="accent1"/>
                </a:solidFill>
                <a:latin typeface="Aptos Slab SemiBold" panose="020B0004020202020204" pitchFamily="34" charset="0"/>
                <a:ea typeface="+mj-ea"/>
                <a:cs typeface="Arabic Typesetting" panose="020F0502020204030204" pitchFamily="66" charset="-78"/>
              </a:rPr>
              <a:t>. </a:t>
            </a:r>
          </a:p>
        </p:txBody>
      </p:sp>
      <p:sp>
        <p:nvSpPr>
          <p:cNvPr id="11" name="TextBox 10">
            <a:extLst>
              <a:ext uri="{FF2B5EF4-FFF2-40B4-BE49-F238E27FC236}">
                <a16:creationId xmlns:a16="http://schemas.microsoft.com/office/drawing/2014/main" id="{991C1EAC-95B7-094E-32E2-AD81A3DE7AD5}"/>
              </a:ext>
            </a:extLst>
          </p:cNvPr>
          <p:cNvSpPr txBox="1"/>
          <p:nvPr/>
        </p:nvSpPr>
        <p:spPr>
          <a:xfrm>
            <a:off x="1143000" y="4369838"/>
            <a:ext cx="10353676" cy="738664"/>
          </a:xfrm>
          <a:prstGeom prst="rect">
            <a:avLst/>
          </a:prstGeom>
          <a:noFill/>
        </p:spPr>
        <p:txBody>
          <a:bodyPr wrap="square" rtlCol="0">
            <a:spAutoFit/>
          </a:bodyPr>
          <a:lstStyle/>
          <a:p>
            <a:r>
              <a:rPr lang="en-GB" sz="2400" dirty="0">
                <a:ln w="0"/>
                <a:solidFill>
                  <a:schemeClr val="accent1"/>
                </a:solidFill>
                <a:latin typeface="Aptos Slab SemiBold" panose="020B0004020202020204" pitchFamily="34" charset="0"/>
                <a:ea typeface="+mj-ea"/>
                <a:cs typeface="Arabic Typesetting" panose="020F0502020204030204" pitchFamily="66" charset="-78"/>
              </a:rPr>
              <a:t>Simple solutions can improve </a:t>
            </a:r>
            <a:r>
              <a:rPr lang="en-GB" sz="2400" u="sng" dirty="0">
                <a:ln w="0"/>
                <a:solidFill>
                  <a:schemeClr val="accent1"/>
                </a:solidFill>
                <a:latin typeface="Aptos Slab SemiBold" panose="020B0004020202020204" pitchFamily="34" charset="0"/>
                <a:ea typeface="+mj-ea"/>
                <a:cs typeface="Arabic Typesetting" panose="020F0502020204030204" pitchFamily="66" charset="-78"/>
              </a:rPr>
              <a:t>food safety, teamwork, and product quality</a:t>
            </a:r>
            <a:r>
              <a:rPr lang="en-GB" sz="2400" dirty="0">
                <a:ln w="0"/>
                <a:solidFill>
                  <a:schemeClr val="accent1"/>
                </a:solidFill>
                <a:latin typeface="Aptos Slab SemiBold" panose="020B0004020202020204" pitchFamily="34" charset="0"/>
                <a:ea typeface="+mj-ea"/>
                <a:cs typeface="Arabic Typesetting" panose="020F0502020204030204" pitchFamily="66" charset="-78"/>
              </a:rPr>
              <a:t>.</a:t>
            </a:r>
          </a:p>
          <a:p>
            <a:endParaRPr lang="en-GB" dirty="0"/>
          </a:p>
        </p:txBody>
      </p:sp>
      <p:sp>
        <p:nvSpPr>
          <p:cNvPr id="12" name="TextBox 11">
            <a:extLst>
              <a:ext uri="{FF2B5EF4-FFF2-40B4-BE49-F238E27FC236}">
                <a16:creationId xmlns:a16="http://schemas.microsoft.com/office/drawing/2014/main" id="{7A65003E-FD44-22C8-0752-D5464475339E}"/>
              </a:ext>
            </a:extLst>
          </p:cNvPr>
          <p:cNvSpPr txBox="1"/>
          <p:nvPr/>
        </p:nvSpPr>
        <p:spPr>
          <a:xfrm>
            <a:off x="1822205" y="5378829"/>
            <a:ext cx="9115425" cy="523220"/>
          </a:xfrm>
          <a:prstGeom prst="rect">
            <a:avLst/>
          </a:prstGeom>
          <a:noFill/>
        </p:spPr>
        <p:txBody>
          <a:bodyPr wrap="square" rtlCol="0">
            <a:spAutoFit/>
          </a:bodyPr>
          <a:lstStyle/>
          <a:p>
            <a:r>
              <a:rPr lang="en-GB" sz="2800" dirty="0">
                <a:ln w="0"/>
                <a:solidFill>
                  <a:schemeClr val="accent4">
                    <a:lumMod val="50000"/>
                  </a:schemeClr>
                </a:solidFill>
                <a:effectLst>
                  <a:outerShdw blurRad="38100" dist="25400" dir="5400000" algn="ctr" rotWithShape="0">
                    <a:srgbClr val="6E747A">
                      <a:alpha val="43000"/>
                    </a:srgbClr>
                  </a:outerShdw>
                </a:effectLst>
                <a:latin typeface="Aptos Slab SemiBold" panose="020B0004020202020204" pitchFamily="34" charset="0"/>
                <a:ea typeface="+mj-ea"/>
                <a:cs typeface="Arabic Typesetting" panose="020F0502020204030204" pitchFamily="66" charset="-78"/>
              </a:rPr>
              <a:t>Clear communication = safe food and better business.</a:t>
            </a:r>
          </a:p>
        </p:txBody>
      </p:sp>
    </p:spTree>
    <p:extLst>
      <p:ext uri="{BB962C8B-B14F-4D97-AF65-F5344CB8AC3E}">
        <p14:creationId xmlns:p14="http://schemas.microsoft.com/office/powerpoint/2010/main" val="172107042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1"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 calcmode="lin" valueType="num">
                                      <p:cBhvr>
                                        <p:cTn id="20"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21"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1"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anim calcmode="lin" valueType="num">
                                      <p:cBhvr>
                                        <p:cTn id="27"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28"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29" dur="500"/>
                                        <p:tgtEl>
                                          <p:spTgt spid="5">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anim calcmode="lin" valueType="num">
                                      <p:cBhvr>
                                        <p:cTn id="34" dur="500" fill="hold"/>
                                        <p:tgtEl>
                                          <p:spTgt spid="6"/>
                                        </p:tgtEl>
                                        <p:attrNameLst>
                                          <p:attrName>ppt_w</p:attrName>
                                        </p:attrNameLst>
                                      </p:cBhvr>
                                      <p:tavLst>
                                        <p:tav tm="0">
                                          <p:val>
                                            <p:fltVal val="0"/>
                                          </p:val>
                                        </p:tav>
                                        <p:tav tm="100000">
                                          <p:val>
                                            <p:strVal val="#ppt_w"/>
                                          </p:val>
                                        </p:tav>
                                      </p:tavLst>
                                    </p:anim>
                                    <p:anim calcmode="lin" valueType="num">
                                      <p:cBhvr>
                                        <p:cTn id="35" dur="500" fill="hold"/>
                                        <p:tgtEl>
                                          <p:spTgt spid="6"/>
                                        </p:tgtEl>
                                        <p:attrNameLst>
                                          <p:attrName>ppt_h</p:attrName>
                                        </p:attrNameLst>
                                      </p:cBhvr>
                                      <p:tavLst>
                                        <p:tav tm="0">
                                          <p:val>
                                            <p:fltVal val="0"/>
                                          </p:val>
                                        </p:tav>
                                        <p:tav tm="100000">
                                          <p:val>
                                            <p:strVal val="#ppt_h"/>
                                          </p:val>
                                        </p:tav>
                                      </p:tavLst>
                                    </p:anim>
                                    <p:animEffect transition="in" filter="fade">
                                      <p:cBhvr>
                                        <p:cTn id="36" dur="500"/>
                                        <p:tgtEl>
                                          <p:spTgt spid="6"/>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1" nodeType="clickEffect">
                                  <p:stCondLst>
                                    <p:cond delay="0"/>
                                  </p:stCondLst>
                                  <p:childTnLst>
                                    <p:set>
                                      <p:cBhvr>
                                        <p:cTn id="40" dur="1" fill="hold">
                                          <p:stCondLst>
                                            <p:cond delay="0"/>
                                          </p:stCondLst>
                                        </p:cTn>
                                        <p:tgtEl>
                                          <p:spTgt spid="7">
                                            <p:txEl>
                                              <p:pRg st="0" end="0"/>
                                            </p:txEl>
                                          </p:spTgt>
                                        </p:tgtEl>
                                        <p:attrNameLst>
                                          <p:attrName>style.visibility</p:attrName>
                                        </p:attrNameLst>
                                      </p:cBhvr>
                                      <p:to>
                                        <p:strVal val="visible"/>
                                      </p:to>
                                    </p:set>
                                    <p:anim calcmode="lin" valueType="num">
                                      <p:cBhvr>
                                        <p:cTn id="41" dur="500" fill="hold"/>
                                        <p:tgtEl>
                                          <p:spTgt spid="7">
                                            <p:txEl>
                                              <p:pRg st="0" end="0"/>
                                            </p:txEl>
                                          </p:spTgt>
                                        </p:tgtEl>
                                        <p:attrNameLst>
                                          <p:attrName>ppt_w</p:attrName>
                                        </p:attrNameLst>
                                      </p:cBhvr>
                                      <p:tavLst>
                                        <p:tav tm="0">
                                          <p:val>
                                            <p:fltVal val="0"/>
                                          </p:val>
                                        </p:tav>
                                        <p:tav tm="100000">
                                          <p:val>
                                            <p:strVal val="#ppt_w"/>
                                          </p:val>
                                        </p:tav>
                                      </p:tavLst>
                                    </p:anim>
                                    <p:anim calcmode="lin" valueType="num">
                                      <p:cBhvr>
                                        <p:cTn id="42" dur="500" fill="hold"/>
                                        <p:tgtEl>
                                          <p:spTgt spid="7">
                                            <p:txEl>
                                              <p:pRg st="0" end="0"/>
                                            </p:txEl>
                                          </p:spTgt>
                                        </p:tgtEl>
                                        <p:attrNameLst>
                                          <p:attrName>ppt_h</p:attrName>
                                        </p:attrNameLst>
                                      </p:cBhvr>
                                      <p:tavLst>
                                        <p:tav tm="0">
                                          <p:val>
                                            <p:fltVal val="0"/>
                                          </p:val>
                                        </p:tav>
                                        <p:tav tm="100000">
                                          <p:val>
                                            <p:strVal val="#ppt_h"/>
                                          </p:val>
                                        </p:tav>
                                      </p:tavLst>
                                    </p:anim>
                                    <p:animEffect transition="in" filter="fade">
                                      <p:cBhvr>
                                        <p:cTn id="43" dur="500"/>
                                        <p:tgtEl>
                                          <p:spTgt spid="7">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1" nodeType="clickEffect">
                                  <p:stCondLst>
                                    <p:cond delay="0"/>
                                  </p:stCondLst>
                                  <p:childTnLst>
                                    <p:set>
                                      <p:cBhvr>
                                        <p:cTn id="47" dur="1" fill="hold">
                                          <p:stCondLst>
                                            <p:cond delay="0"/>
                                          </p:stCondLst>
                                        </p:cTn>
                                        <p:tgtEl>
                                          <p:spTgt spid="8">
                                            <p:txEl>
                                              <p:pRg st="0" end="0"/>
                                            </p:txEl>
                                          </p:spTgt>
                                        </p:tgtEl>
                                        <p:attrNameLst>
                                          <p:attrName>style.visibility</p:attrName>
                                        </p:attrNameLst>
                                      </p:cBhvr>
                                      <p:to>
                                        <p:strVal val="visible"/>
                                      </p:to>
                                    </p:set>
                                    <p:anim calcmode="lin" valueType="num">
                                      <p:cBhvr>
                                        <p:cTn id="48" dur="500" fill="hold"/>
                                        <p:tgtEl>
                                          <p:spTgt spid="8">
                                            <p:txEl>
                                              <p:pRg st="0" end="0"/>
                                            </p:txEl>
                                          </p:spTgt>
                                        </p:tgtEl>
                                        <p:attrNameLst>
                                          <p:attrName>ppt_w</p:attrName>
                                        </p:attrNameLst>
                                      </p:cBhvr>
                                      <p:tavLst>
                                        <p:tav tm="0">
                                          <p:val>
                                            <p:fltVal val="0"/>
                                          </p:val>
                                        </p:tav>
                                        <p:tav tm="100000">
                                          <p:val>
                                            <p:strVal val="#ppt_w"/>
                                          </p:val>
                                        </p:tav>
                                      </p:tavLst>
                                    </p:anim>
                                    <p:anim calcmode="lin" valueType="num">
                                      <p:cBhvr>
                                        <p:cTn id="49" dur="500" fill="hold"/>
                                        <p:tgtEl>
                                          <p:spTgt spid="8">
                                            <p:txEl>
                                              <p:pRg st="0" end="0"/>
                                            </p:txEl>
                                          </p:spTgt>
                                        </p:tgtEl>
                                        <p:attrNameLst>
                                          <p:attrName>ppt_h</p:attrName>
                                        </p:attrNameLst>
                                      </p:cBhvr>
                                      <p:tavLst>
                                        <p:tav tm="0">
                                          <p:val>
                                            <p:fltVal val="0"/>
                                          </p:val>
                                        </p:tav>
                                        <p:tav tm="100000">
                                          <p:val>
                                            <p:strVal val="#ppt_h"/>
                                          </p:val>
                                        </p:tav>
                                      </p:tavLst>
                                    </p:anim>
                                    <p:animEffect transition="in" filter="fade">
                                      <p:cBhvr>
                                        <p:cTn id="50" dur="500"/>
                                        <p:tgtEl>
                                          <p:spTgt spid="8">
                                            <p:txEl>
                                              <p:pRg st="0" end="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42" presetClass="path" presetSubtype="0" accel="50000" decel="50000" fill="hold" grpId="0" nodeType="clickEffect">
                                  <p:stCondLst>
                                    <p:cond delay="0"/>
                                  </p:stCondLst>
                                  <p:childTnLst>
                                    <p:animMotion origin="layout" path="M 1.25E-6 -2.59259E-6 L 0.38047 -0.00162 " pathEditMode="relative" rAng="0" ptsTypes="AA">
                                      <p:cBhvr>
                                        <p:cTn id="54" dur="2000" fill="hold"/>
                                        <p:tgtEl>
                                          <p:spTgt spid="4">
                                            <p:txEl>
                                              <p:pRg st="0" end="0"/>
                                            </p:txEl>
                                          </p:spTgt>
                                        </p:tgtEl>
                                        <p:attrNameLst>
                                          <p:attrName>ppt_x</p:attrName>
                                          <p:attrName>ppt_y</p:attrName>
                                        </p:attrNameLst>
                                      </p:cBhvr>
                                      <p:rCtr x="19023" y="-93"/>
                                    </p:animMotion>
                                  </p:childTnLst>
                                </p:cTn>
                              </p:par>
                              <p:par>
                                <p:cTn id="55" presetID="42" presetClass="path" presetSubtype="0" accel="50000" decel="50000" fill="hold" grpId="0" nodeType="withEffect">
                                  <p:stCondLst>
                                    <p:cond delay="0"/>
                                  </p:stCondLst>
                                  <p:childTnLst>
                                    <p:animMotion origin="layout" path="M -2.91667E-6 -2.59259E-6 L -0.37604 -0.00023 " pathEditMode="relative" rAng="0" ptsTypes="AA">
                                      <p:cBhvr>
                                        <p:cTn id="56" dur="2000" fill="hold"/>
                                        <p:tgtEl>
                                          <p:spTgt spid="8">
                                            <p:txEl>
                                              <p:pRg st="0" end="0"/>
                                            </p:txEl>
                                          </p:spTgt>
                                        </p:tgtEl>
                                        <p:attrNameLst>
                                          <p:attrName>ppt_x</p:attrName>
                                          <p:attrName>ppt_y</p:attrName>
                                        </p:attrNameLst>
                                      </p:cBhvr>
                                      <p:rCtr x="-18802" y="-23"/>
                                    </p:animMotion>
                                  </p:childTnLst>
                                </p:cTn>
                              </p:par>
                              <p:par>
                                <p:cTn id="57" presetID="42" presetClass="path" presetSubtype="0" accel="50000" decel="50000" fill="hold" grpId="0" nodeType="withEffect">
                                  <p:stCondLst>
                                    <p:cond delay="0"/>
                                  </p:stCondLst>
                                  <p:childTnLst>
                                    <p:animMotion origin="layout" path="M -2.91667E-6 1.85185E-6 L 0.19271 -0.00301 " pathEditMode="relative" rAng="0" ptsTypes="AA">
                                      <p:cBhvr>
                                        <p:cTn id="58" dur="2000" fill="hold"/>
                                        <p:tgtEl>
                                          <p:spTgt spid="5">
                                            <p:txEl>
                                              <p:pRg st="0" end="0"/>
                                            </p:txEl>
                                          </p:spTgt>
                                        </p:tgtEl>
                                        <p:attrNameLst>
                                          <p:attrName>ppt_x</p:attrName>
                                          <p:attrName>ppt_y</p:attrName>
                                        </p:attrNameLst>
                                      </p:cBhvr>
                                      <p:rCtr x="9635" y="-162"/>
                                    </p:animMotion>
                                  </p:childTnLst>
                                </p:cTn>
                              </p:par>
                              <p:par>
                                <p:cTn id="59" presetID="42" presetClass="path" presetSubtype="0" accel="50000" decel="50000" fill="hold" grpId="0" nodeType="withEffect">
                                  <p:stCondLst>
                                    <p:cond delay="0"/>
                                  </p:stCondLst>
                                  <p:childTnLst>
                                    <p:animMotion origin="layout" path="M 4.58333E-6 -2.59259E-6 L -0.19714 -0.00162 " pathEditMode="relative" rAng="0" ptsTypes="AA">
                                      <p:cBhvr>
                                        <p:cTn id="60" dur="2000" fill="hold"/>
                                        <p:tgtEl>
                                          <p:spTgt spid="7">
                                            <p:txEl>
                                              <p:pRg st="0" end="0"/>
                                            </p:txEl>
                                          </p:spTgt>
                                        </p:tgtEl>
                                        <p:attrNameLst>
                                          <p:attrName>ppt_x</p:attrName>
                                          <p:attrName>ppt_y</p:attrName>
                                        </p:attrNameLst>
                                      </p:cBhvr>
                                      <p:rCtr x="-9857" y="-93"/>
                                    </p:animMotion>
                                  </p:childTnLst>
                                </p:cTn>
                              </p:par>
                            </p:childTnLst>
                          </p:cTn>
                        </p:par>
                      </p:childTnLst>
                    </p:cTn>
                  </p:par>
                  <p:par>
                    <p:cTn id="61" fill="hold">
                      <p:stCondLst>
                        <p:cond delay="indefinite"/>
                      </p:stCondLst>
                      <p:childTnLst>
                        <p:par>
                          <p:cTn id="62" fill="hold">
                            <p:stCondLst>
                              <p:cond delay="0"/>
                            </p:stCondLst>
                            <p:childTnLst>
                              <p:par>
                                <p:cTn id="63" presetID="10" presetClass="exit" presetSubtype="0" fill="hold" grpId="2" nodeType="clickEffect">
                                  <p:stCondLst>
                                    <p:cond delay="0"/>
                                  </p:stCondLst>
                                  <p:childTnLst>
                                    <p:animEffect transition="out" filter="fade">
                                      <p:cBhvr>
                                        <p:cTn id="64" dur="500"/>
                                        <p:tgtEl>
                                          <p:spTgt spid="4">
                                            <p:txEl>
                                              <p:pRg st="0" end="0"/>
                                            </p:txEl>
                                          </p:spTgt>
                                        </p:tgtEl>
                                      </p:cBhvr>
                                    </p:animEffect>
                                    <p:set>
                                      <p:cBhvr>
                                        <p:cTn id="65" dur="1" fill="hold">
                                          <p:stCondLst>
                                            <p:cond delay="499"/>
                                          </p:stCondLst>
                                        </p:cTn>
                                        <p:tgtEl>
                                          <p:spTgt spid="4">
                                            <p:txEl>
                                              <p:pRg st="0" end="0"/>
                                            </p:txEl>
                                          </p:spTgt>
                                        </p:tgtEl>
                                        <p:attrNameLst>
                                          <p:attrName>style.visibility</p:attrName>
                                        </p:attrNameLst>
                                      </p:cBhvr>
                                      <p:to>
                                        <p:strVal val="hidden"/>
                                      </p:to>
                                    </p:set>
                                  </p:childTnLst>
                                </p:cTn>
                              </p:par>
                              <p:par>
                                <p:cTn id="66" presetID="10" presetClass="exit" presetSubtype="0" fill="hold" grpId="2" nodeType="withEffect">
                                  <p:stCondLst>
                                    <p:cond delay="0"/>
                                  </p:stCondLst>
                                  <p:childTnLst>
                                    <p:animEffect transition="out" filter="fade">
                                      <p:cBhvr>
                                        <p:cTn id="67" dur="500"/>
                                        <p:tgtEl>
                                          <p:spTgt spid="5">
                                            <p:txEl>
                                              <p:pRg st="0" end="0"/>
                                            </p:txEl>
                                          </p:spTgt>
                                        </p:tgtEl>
                                      </p:cBhvr>
                                    </p:animEffect>
                                    <p:set>
                                      <p:cBhvr>
                                        <p:cTn id="68" dur="1" fill="hold">
                                          <p:stCondLst>
                                            <p:cond delay="499"/>
                                          </p:stCondLst>
                                        </p:cTn>
                                        <p:tgtEl>
                                          <p:spTgt spid="5">
                                            <p:txEl>
                                              <p:pRg st="0" end="0"/>
                                            </p:txEl>
                                          </p:spTgt>
                                        </p:tgtEl>
                                        <p:attrNameLst>
                                          <p:attrName>style.visibility</p:attrName>
                                        </p:attrNameLst>
                                      </p:cBhvr>
                                      <p:to>
                                        <p:strVal val="hidden"/>
                                      </p:to>
                                    </p:set>
                                  </p:childTnLst>
                                </p:cTn>
                              </p:par>
                              <p:par>
                                <p:cTn id="69" presetID="10" presetClass="exit" presetSubtype="0" fill="hold" grpId="1" nodeType="withEffect">
                                  <p:stCondLst>
                                    <p:cond delay="0"/>
                                  </p:stCondLst>
                                  <p:childTnLst>
                                    <p:animEffect transition="out" filter="fade">
                                      <p:cBhvr>
                                        <p:cTn id="70" dur="500"/>
                                        <p:tgtEl>
                                          <p:spTgt spid="6"/>
                                        </p:tgtEl>
                                      </p:cBhvr>
                                    </p:animEffect>
                                    <p:set>
                                      <p:cBhvr>
                                        <p:cTn id="71" dur="1" fill="hold">
                                          <p:stCondLst>
                                            <p:cond delay="499"/>
                                          </p:stCondLst>
                                        </p:cTn>
                                        <p:tgtEl>
                                          <p:spTgt spid="6"/>
                                        </p:tgtEl>
                                        <p:attrNameLst>
                                          <p:attrName>style.visibility</p:attrName>
                                        </p:attrNameLst>
                                      </p:cBhvr>
                                      <p:to>
                                        <p:strVal val="hidden"/>
                                      </p:to>
                                    </p:set>
                                  </p:childTnLst>
                                </p:cTn>
                              </p:par>
                              <p:par>
                                <p:cTn id="72" presetID="10" presetClass="exit" presetSubtype="0" fill="hold" grpId="2" nodeType="withEffect">
                                  <p:stCondLst>
                                    <p:cond delay="0"/>
                                  </p:stCondLst>
                                  <p:childTnLst>
                                    <p:animEffect transition="out" filter="fade">
                                      <p:cBhvr>
                                        <p:cTn id="73" dur="500"/>
                                        <p:tgtEl>
                                          <p:spTgt spid="7">
                                            <p:txEl>
                                              <p:pRg st="0" end="0"/>
                                            </p:txEl>
                                          </p:spTgt>
                                        </p:tgtEl>
                                      </p:cBhvr>
                                    </p:animEffect>
                                    <p:set>
                                      <p:cBhvr>
                                        <p:cTn id="74" dur="1" fill="hold">
                                          <p:stCondLst>
                                            <p:cond delay="499"/>
                                          </p:stCondLst>
                                        </p:cTn>
                                        <p:tgtEl>
                                          <p:spTgt spid="7">
                                            <p:txEl>
                                              <p:pRg st="0" end="0"/>
                                            </p:txEl>
                                          </p:spTgt>
                                        </p:tgtEl>
                                        <p:attrNameLst>
                                          <p:attrName>style.visibility</p:attrName>
                                        </p:attrNameLst>
                                      </p:cBhvr>
                                      <p:to>
                                        <p:strVal val="hidden"/>
                                      </p:to>
                                    </p:set>
                                  </p:childTnLst>
                                </p:cTn>
                              </p:par>
                              <p:par>
                                <p:cTn id="75" presetID="10" presetClass="exit" presetSubtype="0" fill="hold" grpId="2" nodeType="withEffect">
                                  <p:stCondLst>
                                    <p:cond delay="0"/>
                                  </p:stCondLst>
                                  <p:childTnLst>
                                    <p:animEffect transition="out" filter="fade">
                                      <p:cBhvr>
                                        <p:cTn id="76" dur="500"/>
                                        <p:tgtEl>
                                          <p:spTgt spid="8">
                                            <p:txEl>
                                              <p:pRg st="0" end="0"/>
                                            </p:txEl>
                                          </p:spTgt>
                                        </p:tgtEl>
                                      </p:cBhvr>
                                    </p:animEffect>
                                    <p:set>
                                      <p:cBhvr>
                                        <p:cTn id="77" dur="1" fill="hold">
                                          <p:stCondLst>
                                            <p:cond delay="499"/>
                                          </p:stCondLst>
                                        </p:cTn>
                                        <p:tgtEl>
                                          <p:spTgt spid="8">
                                            <p:txEl>
                                              <p:pRg st="0" end="0"/>
                                            </p:txEl>
                                          </p:spTgt>
                                        </p:tgtEl>
                                        <p:attrNameLst>
                                          <p:attrName>style.visibility</p:attrName>
                                        </p:attrNameLst>
                                      </p:cBhvr>
                                      <p:to>
                                        <p:strVal val="hidden"/>
                                      </p:to>
                                    </p:set>
                                  </p:childTnLst>
                                </p:cTn>
                              </p:par>
                            </p:childTnLst>
                          </p:cTn>
                        </p:par>
                      </p:childTnLst>
                    </p:cTn>
                  </p:par>
                  <p:par>
                    <p:cTn id="78" fill="hold">
                      <p:stCondLst>
                        <p:cond delay="indefinite"/>
                      </p:stCondLst>
                      <p:childTnLst>
                        <p:par>
                          <p:cTn id="79" fill="hold">
                            <p:stCondLst>
                              <p:cond delay="0"/>
                            </p:stCondLst>
                            <p:childTnLst>
                              <p:par>
                                <p:cTn id="80" presetID="1" presetClass="entr" presetSubtype="0" fill="hold" grpId="0" nodeType="clickEffect">
                                  <p:stCondLst>
                                    <p:cond delay="0"/>
                                  </p:stCondLst>
                                  <p:childTnLst>
                                    <p:set>
                                      <p:cBhvr>
                                        <p:cTn id="81" dur="1" fill="hold">
                                          <p:stCondLst>
                                            <p:cond delay="0"/>
                                          </p:stCondLst>
                                        </p:cTn>
                                        <p:tgtEl>
                                          <p:spTgt spid="9"/>
                                        </p:tgtEl>
                                        <p:attrNameLst>
                                          <p:attrName>style.visibility</p:attrName>
                                        </p:attrNameLst>
                                      </p:cBhvr>
                                      <p:to>
                                        <p:strVal val="visible"/>
                                      </p:to>
                                    </p:set>
                                  </p:childTnLst>
                                </p:cTn>
                              </p:par>
                            </p:childTnLst>
                          </p:cTn>
                        </p:par>
                      </p:childTnLst>
                    </p:cTn>
                  </p:par>
                  <p:par>
                    <p:cTn id="82" fill="hold">
                      <p:stCondLst>
                        <p:cond delay="indefinite"/>
                      </p:stCondLst>
                      <p:childTnLst>
                        <p:par>
                          <p:cTn id="83" fill="hold">
                            <p:stCondLst>
                              <p:cond delay="0"/>
                            </p:stCondLst>
                            <p:childTnLst>
                              <p:par>
                                <p:cTn id="84" presetID="42" presetClass="entr" presetSubtype="0" fill="hold" grpId="0" nodeType="clickEffect">
                                  <p:stCondLst>
                                    <p:cond delay="0"/>
                                  </p:stCondLst>
                                  <p:childTnLst>
                                    <p:set>
                                      <p:cBhvr>
                                        <p:cTn id="85" dur="1" fill="hold">
                                          <p:stCondLst>
                                            <p:cond delay="0"/>
                                          </p:stCondLst>
                                        </p:cTn>
                                        <p:tgtEl>
                                          <p:spTgt spid="10"/>
                                        </p:tgtEl>
                                        <p:attrNameLst>
                                          <p:attrName>style.visibility</p:attrName>
                                        </p:attrNameLst>
                                      </p:cBhvr>
                                      <p:to>
                                        <p:strVal val="visible"/>
                                      </p:to>
                                    </p:set>
                                    <p:animEffect transition="in" filter="fade">
                                      <p:cBhvr>
                                        <p:cTn id="86" dur="1000"/>
                                        <p:tgtEl>
                                          <p:spTgt spid="10"/>
                                        </p:tgtEl>
                                      </p:cBhvr>
                                    </p:animEffect>
                                    <p:anim calcmode="lin" valueType="num">
                                      <p:cBhvr>
                                        <p:cTn id="87" dur="1000" fill="hold"/>
                                        <p:tgtEl>
                                          <p:spTgt spid="10"/>
                                        </p:tgtEl>
                                        <p:attrNameLst>
                                          <p:attrName>ppt_x</p:attrName>
                                        </p:attrNameLst>
                                      </p:cBhvr>
                                      <p:tavLst>
                                        <p:tav tm="0">
                                          <p:val>
                                            <p:strVal val="#ppt_x"/>
                                          </p:val>
                                        </p:tav>
                                        <p:tav tm="100000">
                                          <p:val>
                                            <p:strVal val="#ppt_x"/>
                                          </p:val>
                                        </p:tav>
                                      </p:tavLst>
                                    </p:anim>
                                    <p:anim calcmode="lin" valueType="num">
                                      <p:cBhvr>
                                        <p:cTn id="8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42" presetClass="entr" presetSubtype="0" fill="hold" grpId="0" nodeType="clickEffect">
                                  <p:stCondLst>
                                    <p:cond delay="0"/>
                                  </p:stCondLst>
                                  <p:childTnLst>
                                    <p:set>
                                      <p:cBhvr>
                                        <p:cTn id="92" dur="1" fill="hold">
                                          <p:stCondLst>
                                            <p:cond delay="0"/>
                                          </p:stCondLst>
                                        </p:cTn>
                                        <p:tgtEl>
                                          <p:spTgt spid="11"/>
                                        </p:tgtEl>
                                        <p:attrNameLst>
                                          <p:attrName>style.visibility</p:attrName>
                                        </p:attrNameLst>
                                      </p:cBhvr>
                                      <p:to>
                                        <p:strVal val="visible"/>
                                      </p:to>
                                    </p:set>
                                    <p:animEffect transition="in" filter="fade">
                                      <p:cBhvr>
                                        <p:cTn id="93" dur="1000"/>
                                        <p:tgtEl>
                                          <p:spTgt spid="11"/>
                                        </p:tgtEl>
                                      </p:cBhvr>
                                    </p:animEffect>
                                    <p:anim calcmode="lin" valueType="num">
                                      <p:cBhvr>
                                        <p:cTn id="94" dur="1000" fill="hold"/>
                                        <p:tgtEl>
                                          <p:spTgt spid="11"/>
                                        </p:tgtEl>
                                        <p:attrNameLst>
                                          <p:attrName>ppt_x</p:attrName>
                                        </p:attrNameLst>
                                      </p:cBhvr>
                                      <p:tavLst>
                                        <p:tav tm="0">
                                          <p:val>
                                            <p:strVal val="#ppt_x"/>
                                          </p:val>
                                        </p:tav>
                                        <p:tav tm="100000">
                                          <p:val>
                                            <p:strVal val="#ppt_x"/>
                                          </p:val>
                                        </p:tav>
                                      </p:tavLst>
                                    </p:anim>
                                    <p:anim calcmode="lin" valueType="num">
                                      <p:cBhvr>
                                        <p:cTn id="9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96" fill="hold">
                      <p:stCondLst>
                        <p:cond delay="indefinite"/>
                      </p:stCondLst>
                      <p:childTnLst>
                        <p:par>
                          <p:cTn id="97" fill="hold">
                            <p:stCondLst>
                              <p:cond delay="0"/>
                            </p:stCondLst>
                            <p:childTnLst>
                              <p:par>
                                <p:cTn id="98" presetID="31" presetClass="entr" presetSubtype="0" fill="hold" grpId="0" nodeType="clickEffect">
                                  <p:stCondLst>
                                    <p:cond delay="0"/>
                                  </p:stCondLst>
                                  <p:childTnLst>
                                    <p:set>
                                      <p:cBhvr>
                                        <p:cTn id="99" dur="1" fill="hold">
                                          <p:stCondLst>
                                            <p:cond delay="0"/>
                                          </p:stCondLst>
                                        </p:cTn>
                                        <p:tgtEl>
                                          <p:spTgt spid="12"/>
                                        </p:tgtEl>
                                        <p:attrNameLst>
                                          <p:attrName>style.visibility</p:attrName>
                                        </p:attrNameLst>
                                      </p:cBhvr>
                                      <p:to>
                                        <p:strVal val="visible"/>
                                      </p:to>
                                    </p:set>
                                    <p:anim calcmode="lin" valueType="num">
                                      <p:cBhvr>
                                        <p:cTn id="100" dur="1000" fill="hold"/>
                                        <p:tgtEl>
                                          <p:spTgt spid="12"/>
                                        </p:tgtEl>
                                        <p:attrNameLst>
                                          <p:attrName>ppt_w</p:attrName>
                                        </p:attrNameLst>
                                      </p:cBhvr>
                                      <p:tavLst>
                                        <p:tav tm="0">
                                          <p:val>
                                            <p:fltVal val="0"/>
                                          </p:val>
                                        </p:tav>
                                        <p:tav tm="100000">
                                          <p:val>
                                            <p:strVal val="#ppt_w"/>
                                          </p:val>
                                        </p:tav>
                                      </p:tavLst>
                                    </p:anim>
                                    <p:anim calcmode="lin" valueType="num">
                                      <p:cBhvr>
                                        <p:cTn id="101" dur="1000" fill="hold"/>
                                        <p:tgtEl>
                                          <p:spTgt spid="12"/>
                                        </p:tgtEl>
                                        <p:attrNameLst>
                                          <p:attrName>ppt_h</p:attrName>
                                        </p:attrNameLst>
                                      </p:cBhvr>
                                      <p:tavLst>
                                        <p:tav tm="0">
                                          <p:val>
                                            <p:fltVal val="0"/>
                                          </p:val>
                                        </p:tav>
                                        <p:tav tm="100000">
                                          <p:val>
                                            <p:strVal val="#ppt_h"/>
                                          </p:val>
                                        </p:tav>
                                      </p:tavLst>
                                    </p:anim>
                                    <p:anim calcmode="lin" valueType="num">
                                      <p:cBhvr>
                                        <p:cTn id="102" dur="1000" fill="hold"/>
                                        <p:tgtEl>
                                          <p:spTgt spid="12"/>
                                        </p:tgtEl>
                                        <p:attrNameLst>
                                          <p:attrName>style.rotation</p:attrName>
                                        </p:attrNameLst>
                                      </p:cBhvr>
                                      <p:tavLst>
                                        <p:tav tm="0">
                                          <p:val>
                                            <p:fltVal val="90"/>
                                          </p:val>
                                        </p:tav>
                                        <p:tav tm="100000">
                                          <p:val>
                                            <p:fltVal val="0"/>
                                          </p:val>
                                        </p:tav>
                                      </p:tavLst>
                                    </p:anim>
                                    <p:animEffect transition="in" filter="fade">
                                      <p:cBhvr>
                                        <p:cTn id="103"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allAtOnce"/>
      <p:bldP spid="4" grpId="1" build="allAtOnce"/>
      <p:bldP spid="4" grpId="2" build="allAtOnce"/>
      <p:bldP spid="5" grpId="0" build="allAtOnce"/>
      <p:bldP spid="5" grpId="1" build="allAtOnce"/>
      <p:bldP spid="5" grpId="2" build="allAtOnce"/>
      <p:bldP spid="6" grpId="0"/>
      <p:bldP spid="6" grpId="1"/>
      <p:bldP spid="7" grpId="0" build="allAtOnce"/>
      <p:bldP spid="7" grpId="1" build="allAtOnce"/>
      <p:bldP spid="7" grpId="2" build="allAtOnce"/>
      <p:bldP spid="8" grpId="0" build="allAtOnce"/>
      <p:bldP spid="8" grpId="1" build="allAtOnce"/>
      <p:bldP spid="8" grpId="2" build="allAtOnce"/>
      <p:bldP spid="9" grpId="0"/>
      <p:bldP spid="10" grpId="0"/>
      <p:bldP spid="11"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F87CE-B50D-2E0E-779F-6148123A298B}"/>
              </a:ext>
            </a:extLst>
          </p:cNvPr>
          <p:cNvSpPr>
            <a:spLocks noGrp="1"/>
          </p:cNvSpPr>
          <p:nvPr>
            <p:ph type="ctrTitle"/>
          </p:nvPr>
        </p:nvSpPr>
        <p:spPr>
          <a:xfrm>
            <a:off x="4510843" y="226646"/>
            <a:ext cx="2993292" cy="1016855"/>
          </a:xfrm>
        </p:spPr>
        <p:txBody>
          <a:bodyPr/>
          <a:lstStyle/>
          <a:p>
            <a:pPr marL="457200" indent="-457200">
              <a:buFont typeface="Courier New" panose="02070309020205020404" pitchFamily="49" charset="0"/>
              <a:buChar char="o"/>
            </a:pPr>
            <a: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t>References</a:t>
            </a:r>
            <a:br>
              <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rPr>
            </a:br>
            <a:endParaRPr lang="en-GB" sz="3200" dirty="0">
              <a:ln w="0"/>
              <a:solidFill>
                <a:schemeClr val="accent1"/>
              </a:solidFill>
              <a:effectLst>
                <a:outerShdw blurRad="38100" dist="25400" dir="5400000" algn="ctr" rotWithShape="0">
                  <a:srgbClr val="6E747A">
                    <a:alpha val="43000"/>
                  </a:srgbClr>
                </a:outerShdw>
              </a:effectLst>
              <a:latin typeface="Aptos Slab SemiBold" panose="020B0004020202020204" pitchFamily="34" charset="0"/>
              <a:cs typeface="Arabic Typesetting" panose="020F0502020204030204" pitchFamily="66" charset="-78"/>
            </a:endParaRPr>
          </a:p>
        </p:txBody>
      </p:sp>
      <p:sp>
        <p:nvSpPr>
          <p:cNvPr id="3" name="Subtitle 2">
            <a:extLst>
              <a:ext uri="{FF2B5EF4-FFF2-40B4-BE49-F238E27FC236}">
                <a16:creationId xmlns:a16="http://schemas.microsoft.com/office/drawing/2014/main" id="{26524B55-D520-8868-E5DE-968A7594CC6B}"/>
              </a:ext>
            </a:extLst>
          </p:cNvPr>
          <p:cNvSpPr>
            <a:spLocks noGrp="1"/>
          </p:cNvSpPr>
          <p:nvPr>
            <p:ph type="subTitle" idx="1"/>
          </p:nvPr>
        </p:nvSpPr>
        <p:spPr>
          <a:xfrm>
            <a:off x="349151" y="1086338"/>
            <a:ext cx="11316677" cy="5545016"/>
          </a:xfrm>
        </p:spPr>
        <p:txBody>
          <a:bodyPr>
            <a:normAutofit fontScale="47500" lnSpcReduction="20000"/>
          </a:bodyPr>
          <a:lstStyle/>
          <a:p>
            <a:pPr marL="342900" indent="-342900" algn="l">
              <a:buFont typeface="Arial" panose="020B0604020202020204" pitchFamily="34" charset="0"/>
              <a:buChar char="•"/>
            </a:pPr>
            <a:r>
              <a:rPr lang="en-GB" sz="3800" dirty="0">
                <a:ln w="0"/>
                <a:solidFill>
                  <a:schemeClr val="accent1"/>
                </a:solidFill>
                <a:latin typeface="Aptos Slab SemiBold" panose="020B0004020202020204" pitchFamily="34" charset="0"/>
                <a:ea typeface="+mj-ea"/>
                <a:cs typeface="Arabic Typesetting" panose="020F0502020204030204" pitchFamily="66" charset="-78"/>
              </a:rPr>
              <a:t>Shannon, C.E. and Weaver, W. (1949) The Mathematical Theory of Communication. Urbana: University of Illinois Press.</a:t>
            </a:r>
          </a:p>
          <a:p>
            <a:pPr algn="l"/>
            <a:endParaRPr lang="en-GB" sz="3800" dirty="0">
              <a:ln w="0"/>
              <a:solidFill>
                <a:schemeClr val="accent1"/>
              </a:solidFill>
              <a:latin typeface="Aptos Slab SemiBold" panose="020B0004020202020204" pitchFamily="34" charset="0"/>
              <a:ea typeface="+mj-ea"/>
              <a:cs typeface="Arabic Typesetting" panose="020F0502020204030204" pitchFamily="66" charset="-78"/>
            </a:endParaRPr>
          </a:p>
          <a:p>
            <a:pPr marL="342900" indent="-342900" algn="l">
              <a:buFont typeface="Arial" panose="020B0604020202020204" pitchFamily="34" charset="0"/>
              <a:buChar char="•"/>
            </a:pPr>
            <a:r>
              <a:rPr lang="en-GB" sz="3800" dirty="0">
                <a:ln w="0"/>
                <a:solidFill>
                  <a:schemeClr val="accent1"/>
                </a:solidFill>
                <a:latin typeface="Aptos Slab SemiBold" panose="020B0004020202020204" pitchFamily="34" charset="0"/>
                <a:ea typeface="+mj-ea"/>
                <a:cs typeface="Arabic Typesetting" panose="020F0502020204030204" pitchFamily="66" charset="-78"/>
              </a:rPr>
              <a:t>Berlo, D.K. (1960) The Process of Communication. New York: Holt, Rinehart and Winston.</a:t>
            </a:r>
          </a:p>
          <a:p>
            <a:pPr algn="l"/>
            <a:endParaRPr lang="en-GB" sz="3800" dirty="0">
              <a:ln w="0"/>
              <a:solidFill>
                <a:schemeClr val="accent1"/>
              </a:solidFill>
              <a:latin typeface="Aptos Slab SemiBold" panose="020B0004020202020204" pitchFamily="34" charset="0"/>
              <a:ea typeface="+mj-ea"/>
              <a:cs typeface="Arabic Typesetting" panose="020F0502020204030204" pitchFamily="66" charset="-78"/>
            </a:endParaRPr>
          </a:p>
          <a:p>
            <a:pPr marL="342900" indent="-342900" algn="l">
              <a:buFont typeface="Arial" panose="020B0604020202020204" pitchFamily="34" charset="0"/>
              <a:buChar char="•"/>
            </a:pPr>
            <a:r>
              <a:rPr lang="en-GB" sz="3800" dirty="0">
                <a:ln w="0"/>
                <a:solidFill>
                  <a:schemeClr val="accent1"/>
                </a:solidFill>
                <a:latin typeface="Aptos Slab SemiBold" panose="020B0004020202020204" pitchFamily="34" charset="0"/>
                <a:ea typeface="+mj-ea"/>
                <a:cs typeface="Arabic Typesetting" panose="020F0502020204030204" pitchFamily="66" charset="-78"/>
              </a:rPr>
              <a:t>King, B. (2025) What Is Business Communication? </a:t>
            </a:r>
            <a:r>
              <a:rPr lang="en-GB" sz="3800" dirty="0" err="1">
                <a:ln w="0"/>
                <a:solidFill>
                  <a:schemeClr val="accent1"/>
                </a:solidFill>
                <a:latin typeface="Aptos Slab SemiBold" panose="020B0004020202020204" pitchFamily="34" charset="0"/>
                <a:ea typeface="+mj-ea"/>
                <a:cs typeface="Arabic Typesetting" panose="020F0502020204030204" pitchFamily="66" charset="-78"/>
              </a:rPr>
              <a:t>Ortelcom</a:t>
            </a:r>
            <a:r>
              <a:rPr lang="en-GB" sz="3800" dirty="0">
                <a:ln w="0"/>
                <a:solidFill>
                  <a:schemeClr val="accent1"/>
                </a:solidFill>
                <a:latin typeface="Aptos Slab SemiBold" panose="020B0004020202020204" pitchFamily="34" charset="0"/>
                <a:ea typeface="+mj-ea"/>
                <a:cs typeface="Arabic Typesetting" panose="020F0502020204030204" pitchFamily="66" charset="-78"/>
              </a:rPr>
              <a:t>. Available at: </a:t>
            </a:r>
            <a:r>
              <a:rPr lang="en-GB" sz="3800" dirty="0">
                <a:ln w="0"/>
                <a:solidFill>
                  <a:schemeClr val="accent1"/>
                </a:solidFill>
                <a:latin typeface="Aptos Slab SemiBold" panose="020B0004020202020204" pitchFamily="34" charset="0"/>
                <a:ea typeface="+mj-ea"/>
                <a:cs typeface="Arabic Typesetting" panose="020F0502020204030204" pitchFamily="66" charset="-78"/>
                <a:hlinkClick r:id="rId2">
                  <a:extLst>
                    <a:ext uri="{A12FA001-AC4F-418D-AE19-62706E023703}">
                      <ahyp:hlinkClr xmlns:ahyp="http://schemas.microsoft.com/office/drawing/2018/hyperlinkcolor" val="tx"/>
                    </a:ext>
                  </a:extLst>
                </a:hlinkClick>
              </a:rPr>
              <a:t>https://www.ortelcom.com/what-is-business-communication</a:t>
            </a:r>
            <a:r>
              <a:rPr lang="en-GB" sz="3800" dirty="0">
                <a:ln w="0"/>
                <a:solidFill>
                  <a:schemeClr val="accent1"/>
                </a:solidFill>
                <a:latin typeface="Aptos Slab SemiBold" panose="020B0004020202020204" pitchFamily="34" charset="0"/>
                <a:ea typeface="+mj-ea"/>
                <a:cs typeface="Arabic Typesetting" panose="020F0502020204030204" pitchFamily="66" charset="-78"/>
              </a:rPr>
              <a:t> (Accessed: 5 July 2026).</a:t>
            </a:r>
          </a:p>
          <a:p>
            <a:pPr algn="l"/>
            <a:endParaRPr lang="en-GB" sz="3800" dirty="0">
              <a:ln w="0"/>
              <a:solidFill>
                <a:schemeClr val="accent1"/>
              </a:solidFill>
              <a:latin typeface="Aptos Slab SemiBold" panose="020B0004020202020204" pitchFamily="34" charset="0"/>
              <a:ea typeface="+mj-ea"/>
              <a:cs typeface="Arabic Typesetting" panose="020F0502020204030204" pitchFamily="66" charset="-78"/>
            </a:endParaRPr>
          </a:p>
          <a:p>
            <a:pPr marL="342900" indent="-342900" algn="l">
              <a:buFont typeface="Arial" panose="020B0604020202020204" pitchFamily="34" charset="0"/>
              <a:buChar char="•"/>
            </a:pPr>
            <a:r>
              <a:rPr lang="en-GB" sz="3800" dirty="0">
                <a:ln w="0"/>
                <a:solidFill>
                  <a:schemeClr val="accent1"/>
                </a:solidFill>
                <a:latin typeface="Aptos Slab SemiBold" panose="020B0004020202020204" pitchFamily="34" charset="0"/>
                <a:ea typeface="+mj-ea"/>
                <a:cs typeface="Arabic Typesetting" panose="020F0502020204030204" pitchFamily="66" charset="-78"/>
              </a:rPr>
              <a:t>Schramm, W. (1954) How Communication Works. Urbana: University of Illinois Press.</a:t>
            </a:r>
          </a:p>
          <a:p>
            <a:pPr algn="l"/>
            <a:endParaRPr lang="en-GB" sz="3800" dirty="0">
              <a:ln w="0"/>
              <a:solidFill>
                <a:schemeClr val="accent1"/>
              </a:solidFill>
              <a:latin typeface="Aptos Slab SemiBold" panose="020B0004020202020204" pitchFamily="34" charset="0"/>
              <a:ea typeface="+mj-ea"/>
              <a:cs typeface="Arabic Typesetting" panose="020F0502020204030204" pitchFamily="66" charset="-78"/>
            </a:endParaRPr>
          </a:p>
          <a:p>
            <a:pPr marL="342900" indent="-342900" algn="l">
              <a:buFont typeface="Arial" panose="020B0604020202020204" pitchFamily="34" charset="0"/>
              <a:buChar char="•"/>
            </a:pPr>
            <a:r>
              <a:rPr lang="en-GB" sz="3800" dirty="0" err="1">
                <a:ln w="0"/>
                <a:solidFill>
                  <a:schemeClr val="accent1"/>
                </a:solidFill>
                <a:latin typeface="Aptos Slab SemiBold" panose="020B0004020202020204" pitchFamily="34" charset="0"/>
                <a:ea typeface="+mj-ea"/>
                <a:cs typeface="Arabic Typesetting" panose="020F0502020204030204" pitchFamily="66" charset="-78"/>
              </a:rPr>
              <a:t>Berardinetti</a:t>
            </a:r>
            <a:r>
              <a:rPr lang="en-GB" sz="3800" dirty="0">
                <a:ln w="0"/>
                <a:solidFill>
                  <a:schemeClr val="accent1"/>
                </a:solidFill>
                <a:latin typeface="Aptos Slab SemiBold" panose="020B0004020202020204" pitchFamily="34" charset="0"/>
                <a:ea typeface="+mj-ea"/>
                <a:cs typeface="Arabic Typesetting" panose="020F0502020204030204" pitchFamily="66" charset="-78"/>
              </a:rPr>
              <a:t>, V. (2026) The Role of Visual Education in Training Processes: A Systematic Review of the Use of Visual Tools to Enhance Learning and Promote the Development of Soft Skills. Proceedings, 139(1), p.6.</a:t>
            </a:r>
          </a:p>
          <a:p>
            <a:pPr algn="l"/>
            <a:endParaRPr lang="en-GB" sz="3800" dirty="0">
              <a:ln w="0"/>
              <a:solidFill>
                <a:schemeClr val="accent1"/>
              </a:solidFill>
              <a:latin typeface="Aptos Slab SemiBold" panose="020B0004020202020204" pitchFamily="34" charset="0"/>
              <a:ea typeface="+mj-ea"/>
              <a:cs typeface="Arabic Typesetting" panose="020F0502020204030204" pitchFamily="66" charset="-78"/>
            </a:endParaRPr>
          </a:p>
          <a:p>
            <a:pPr marL="342900" indent="-342900" algn="l">
              <a:buFont typeface="Arial" panose="020B0604020202020204" pitchFamily="34" charset="0"/>
              <a:buChar char="•"/>
            </a:pPr>
            <a:r>
              <a:rPr lang="en-GB" sz="3800" dirty="0">
                <a:ln w="0"/>
                <a:solidFill>
                  <a:schemeClr val="accent1"/>
                </a:solidFill>
                <a:latin typeface="Aptos Slab SemiBold" panose="020B0004020202020204" pitchFamily="34" charset="0"/>
                <a:ea typeface="+mj-ea"/>
                <a:cs typeface="Arabic Typesetting" panose="020F0502020204030204" pitchFamily="66" charset="-78"/>
              </a:rPr>
              <a:t>Bobek, E. and Tversky, B. (2016) ‘Creating visual explanations improves learning’, Cognitive Research: Principles and Implications.</a:t>
            </a:r>
          </a:p>
          <a:p>
            <a:pPr algn="l"/>
            <a:endParaRPr lang="en-GB" sz="3800" dirty="0">
              <a:ln w="0"/>
              <a:solidFill>
                <a:schemeClr val="accent1"/>
              </a:solidFill>
              <a:latin typeface="Aptos Slab SemiBold" panose="020B0004020202020204" pitchFamily="34" charset="0"/>
              <a:ea typeface="+mj-ea"/>
              <a:cs typeface="Arabic Typesetting" panose="020F0502020204030204" pitchFamily="66" charset="-78"/>
            </a:endParaRPr>
          </a:p>
          <a:p>
            <a:pPr marL="342900" indent="-342900" algn="l">
              <a:buFont typeface="Arial" panose="020B0604020202020204" pitchFamily="34" charset="0"/>
              <a:buChar char="•"/>
            </a:pPr>
            <a:r>
              <a:rPr lang="en-GB" sz="3800" dirty="0">
                <a:ln w="0"/>
                <a:solidFill>
                  <a:schemeClr val="accent1"/>
                </a:solidFill>
                <a:latin typeface="Aptos Slab SemiBold" panose="020B0004020202020204" pitchFamily="34" charset="0"/>
                <a:ea typeface="+mj-ea"/>
                <a:cs typeface="Arabic Typesetting" panose="020F0502020204030204" pitchFamily="66" charset="-78"/>
              </a:rPr>
              <a:t>Nigam, S. (2025) ‘The Rise of Visual Learning: Why Employees Remember Videos Better Than Manuals’, </a:t>
            </a:r>
            <a:r>
              <a:rPr lang="en-GB" sz="3800" dirty="0" err="1">
                <a:ln w="0"/>
                <a:solidFill>
                  <a:schemeClr val="accent1"/>
                </a:solidFill>
                <a:latin typeface="Aptos Slab SemiBold" panose="020B0004020202020204" pitchFamily="34" charset="0"/>
                <a:ea typeface="+mj-ea"/>
                <a:cs typeface="Arabic Typesetting" panose="020F0502020204030204" pitchFamily="66" charset="-78"/>
              </a:rPr>
              <a:t>EducationWorld</a:t>
            </a:r>
            <a:r>
              <a:rPr lang="en-GB" sz="3800" dirty="0">
                <a:ln w="0"/>
                <a:solidFill>
                  <a:schemeClr val="accent1"/>
                </a:solidFill>
                <a:latin typeface="Aptos Slab SemiBold" panose="020B0004020202020204" pitchFamily="34" charset="0"/>
                <a:ea typeface="+mj-ea"/>
                <a:cs typeface="Arabic Typesetting" panose="020F0502020204030204" pitchFamily="66" charset="-78"/>
              </a:rPr>
              <a:t>.</a:t>
            </a:r>
          </a:p>
          <a:p>
            <a:pPr marL="342900" indent="-342900" algn="l">
              <a:buFont typeface="Arial" panose="020B0604020202020204" pitchFamily="34" charset="0"/>
              <a:buChar char="•"/>
            </a:pPr>
            <a:endParaRPr lang="en-GB" sz="3800" dirty="0">
              <a:ln w="0"/>
              <a:solidFill>
                <a:schemeClr val="accent1"/>
              </a:solidFill>
              <a:latin typeface="Aptos Slab SemiBold" panose="020B0004020202020204" pitchFamily="34" charset="0"/>
              <a:ea typeface="+mj-ea"/>
              <a:cs typeface="Arabic Typesetting" panose="020F0502020204030204" pitchFamily="66" charset="-78"/>
            </a:endParaRPr>
          </a:p>
          <a:p>
            <a:pPr marL="342900" indent="-342900" algn="l">
              <a:buFont typeface="Arial" panose="020B0604020202020204" pitchFamily="34" charset="0"/>
              <a:buChar char="•"/>
            </a:pPr>
            <a:endParaRPr lang="en-GB" dirty="0"/>
          </a:p>
          <a:p>
            <a:pPr algn="l"/>
            <a:endParaRPr lang="en-GB" dirty="0"/>
          </a:p>
          <a:p>
            <a:endParaRPr lang="en-GB" dirty="0"/>
          </a:p>
        </p:txBody>
      </p:sp>
    </p:spTree>
    <p:extLst>
      <p:ext uri="{BB962C8B-B14F-4D97-AF65-F5344CB8AC3E}">
        <p14:creationId xmlns:p14="http://schemas.microsoft.com/office/powerpoint/2010/main" val="28204206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2F39B-B5EF-FA7A-2521-CE59BB9E0B40}"/>
              </a:ext>
            </a:extLst>
          </p:cNvPr>
          <p:cNvSpPr>
            <a:spLocks noGrp="1"/>
          </p:cNvSpPr>
          <p:nvPr>
            <p:ph type="ctrTitle"/>
          </p:nvPr>
        </p:nvSpPr>
        <p:spPr>
          <a:xfrm>
            <a:off x="1362075" y="2579174"/>
            <a:ext cx="9467850" cy="1296989"/>
          </a:xfrm>
        </p:spPr>
        <p:txBody>
          <a:bodyPr>
            <a:normAutofit/>
          </a:bodyPr>
          <a:lstStyle/>
          <a:p>
            <a:r>
              <a:rPr lang="en-GB" b="1" dirty="0">
                <a:ln w="22225">
                  <a:solidFill>
                    <a:schemeClr val="accent2"/>
                  </a:solidFill>
                  <a:prstDash val="solid"/>
                </a:ln>
                <a:solidFill>
                  <a:schemeClr val="accent2">
                    <a:lumMod val="40000"/>
                    <a:lumOff val="60000"/>
                  </a:schemeClr>
                </a:solidFill>
                <a:effectLst>
                  <a:outerShdw blurRad="60007" dist="310007" dir="7680000" sy="30000" kx="1300200" algn="ctr" rotWithShape="0">
                    <a:prstClr val="black">
                      <a:alpha val="32000"/>
                    </a:prstClr>
                  </a:outerShdw>
                </a:effectLst>
                <a:latin typeface="Aptos Slab SemiBold" panose="020B0004020202020204" pitchFamily="34" charset="0"/>
                <a:cs typeface="Arabic Typesetting" panose="020F0502020204030204" pitchFamily="66" charset="-78"/>
              </a:rPr>
              <a:t>Thank you for listening us!</a:t>
            </a:r>
          </a:p>
        </p:txBody>
      </p:sp>
      <p:sp>
        <p:nvSpPr>
          <p:cNvPr id="3" name="Subtitle 2">
            <a:extLst>
              <a:ext uri="{FF2B5EF4-FFF2-40B4-BE49-F238E27FC236}">
                <a16:creationId xmlns:a16="http://schemas.microsoft.com/office/drawing/2014/main" id="{DB52B304-5CDA-398C-6FA0-51A6020C5FE6}"/>
              </a:ext>
            </a:extLst>
          </p:cNvPr>
          <p:cNvSpPr>
            <a:spLocks noGrp="1"/>
          </p:cNvSpPr>
          <p:nvPr>
            <p:ph type="subTitle" idx="1"/>
          </p:nvPr>
        </p:nvSpPr>
        <p:spPr>
          <a:xfrm>
            <a:off x="5562598" y="1855807"/>
            <a:ext cx="5147656" cy="478355"/>
          </a:xfrm>
        </p:spPr>
        <p:txBody>
          <a:bodyPr>
            <a:normAutofit/>
          </a:bodyPr>
          <a:lstStyle/>
          <a:p>
            <a:r>
              <a:rPr lang="en-GB" sz="2800" dirty="0" err="1">
                <a:ln w="0">
                  <a:solidFill>
                    <a:schemeClr val="tx2">
                      <a:lumMod val="50000"/>
                      <a:lumOff val="50000"/>
                    </a:schemeClr>
                  </a:solidFill>
                </a:ln>
                <a:solidFill>
                  <a:schemeClr val="tx2">
                    <a:lumMod val="25000"/>
                    <a:lumOff val="75000"/>
                  </a:schemeClr>
                </a:solidFill>
                <a:effectLst>
                  <a:outerShdw blurRad="38100" dist="19050" dir="2700000" algn="tl" rotWithShape="0">
                    <a:schemeClr val="dk1">
                      <a:alpha val="40000"/>
                    </a:schemeClr>
                  </a:outerShdw>
                </a:effectLst>
              </a:rPr>
              <a:t>Mulțumim</a:t>
            </a:r>
            <a:r>
              <a:rPr lang="en-GB" sz="2800" dirty="0">
                <a:ln w="0">
                  <a:solidFill>
                    <a:schemeClr val="tx2">
                      <a:lumMod val="50000"/>
                      <a:lumOff val="50000"/>
                    </a:schemeClr>
                  </a:solidFill>
                </a:ln>
                <a:solidFill>
                  <a:schemeClr val="tx2">
                    <a:lumMod val="25000"/>
                    <a:lumOff val="75000"/>
                  </a:schemeClr>
                </a:solidFill>
                <a:effectLst>
                  <a:outerShdw blurRad="38100" dist="19050" dir="2700000" algn="tl" rotWithShape="0">
                    <a:schemeClr val="dk1">
                      <a:alpha val="40000"/>
                    </a:schemeClr>
                  </a:outerShdw>
                </a:effectLst>
              </a:rPr>
              <a:t> </a:t>
            </a:r>
            <a:r>
              <a:rPr lang="en-GB" sz="2800" dirty="0" err="1">
                <a:ln w="0">
                  <a:solidFill>
                    <a:schemeClr val="tx2">
                      <a:lumMod val="50000"/>
                      <a:lumOff val="50000"/>
                    </a:schemeClr>
                  </a:solidFill>
                </a:ln>
                <a:solidFill>
                  <a:schemeClr val="tx2">
                    <a:lumMod val="25000"/>
                    <a:lumOff val="75000"/>
                  </a:schemeClr>
                </a:solidFill>
                <a:effectLst>
                  <a:outerShdw blurRad="38100" dist="19050" dir="2700000" algn="tl" rotWithShape="0">
                    <a:schemeClr val="dk1">
                      <a:alpha val="40000"/>
                    </a:schemeClr>
                  </a:outerShdw>
                </a:effectLst>
              </a:rPr>
              <a:t>că</a:t>
            </a:r>
            <a:r>
              <a:rPr lang="en-GB" sz="2800" dirty="0">
                <a:ln w="0">
                  <a:solidFill>
                    <a:schemeClr val="tx2">
                      <a:lumMod val="50000"/>
                      <a:lumOff val="50000"/>
                    </a:schemeClr>
                  </a:solidFill>
                </a:ln>
                <a:solidFill>
                  <a:schemeClr val="tx2">
                    <a:lumMod val="25000"/>
                    <a:lumOff val="75000"/>
                  </a:schemeClr>
                </a:solidFill>
                <a:effectLst>
                  <a:outerShdw blurRad="38100" dist="19050" dir="2700000" algn="tl" rotWithShape="0">
                    <a:schemeClr val="dk1">
                      <a:alpha val="40000"/>
                    </a:schemeClr>
                  </a:outerShdw>
                </a:effectLst>
              </a:rPr>
              <a:t> ne-</a:t>
            </a:r>
            <a:r>
              <a:rPr lang="en-GB" sz="2800" dirty="0" err="1">
                <a:ln w="0">
                  <a:solidFill>
                    <a:schemeClr val="tx2">
                      <a:lumMod val="50000"/>
                      <a:lumOff val="50000"/>
                    </a:schemeClr>
                  </a:solidFill>
                </a:ln>
                <a:solidFill>
                  <a:schemeClr val="tx2">
                    <a:lumMod val="25000"/>
                    <a:lumOff val="75000"/>
                  </a:schemeClr>
                </a:solidFill>
                <a:effectLst>
                  <a:outerShdw blurRad="38100" dist="19050" dir="2700000" algn="tl" rotWithShape="0">
                    <a:schemeClr val="dk1">
                      <a:alpha val="40000"/>
                    </a:schemeClr>
                  </a:outerShdw>
                </a:effectLst>
              </a:rPr>
              <a:t>ați</a:t>
            </a:r>
            <a:r>
              <a:rPr lang="en-GB" sz="2800" dirty="0">
                <a:ln w="0">
                  <a:solidFill>
                    <a:schemeClr val="tx2">
                      <a:lumMod val="50000"/>
                      <a:lumOff val="50000"/>
                    </a:schemeClr>
                  </a:solidFill>
                </a:ln>
                <a:solidFill>
                  <a:schemeClr val="tx2">
                    <a:lumMod val="25000"/>
                    <a:lumOff val="75000"/>
                  </a:schemeClr>
                </a:solidFill>
                <a:effectLst>
                  <a:outerShdw blurRad="38100" dist="19050" dir="2700000" algn="tl" rotWithShape="0">
                    <a:schemeClr val="dk1">
                      <a:alpha val="40000"/>
                    </a:schemeClr>
                  </a:outerShdw>
                </a:effectLst>
              </a:rPr>
              <a:t> </a:t>
            </a:r>
            <a:r>
              <a:rPr lang="en-GB" sz="2800" dirty="0" err="1">
                <a:ln w="0">
                  <a:solidFill>
                    <a:schemeClr val="tx2">
                      <a:lumMod val="50000"/>
                      <a:lumOff val="50000"/>
                    </a:schemeClr>
                  </a:solidFill>
                </a:ln>
                <a:solidFill>
                  <a:schemeClr val="tx2">
                    <a:lumMod val="25000"/>
                    <a:lumOff val="75000"/>
                  </a:schemeClr>
                </a:solidFill>
                <a:effectLst>
                  <a:outerShdw blurRad="38100" dist="19050" dir="2700000" algn="tl" rotWithShape="0">
                    <a:schemeClr val="dk1">
                      <a:alpha val="40000"/>
                    </a:schemeClr>
                  </a:outerShdw>
                </a:effectLst>
              </a:rPr>
              <a:t>ascultat</a:t>
            </a:r>
            <a:r>
              <a:rPr lang="en-GB" sz="2800" dirty="0">
                <a:ln w="0">
                  <a:solidFill>
                    <a:schemeClr val="tx2">
                      <a:lumMod val="50000"/>
                      <a:lumOff val="50000"/>
                    </a:schemeClr>
                  </a:solidFill>
                </a:ln>
                <a:solidFill>
                  <a:schemeClr val="tx2">
                    <a:lumMod val="25000"/>
                    <a:lumOff val="75000"/>
                  </a:schemeClr>
                </a:solidFill>
                <a:effectLst>
                  <a:outerShdw blurRad="38100" dist="19050" dir="2700000" algn="tl" rotWithShape="0">
                    <a:schemeClr val="dk1">
                      <a:alpha val="40000"/>
                    </a:schemeClr>
                  </a:outerShdw>
                </a:effectLst>
              </a:rPr>
              <a:t>!</a:t>
            </a:r>
          </a:p>
        </p:txBody>
      </p:sp>
      <p:sp>
        <p:nvSpPr>
          <p:cNvPr id="5" name="Subtitle 2">
            <a:extLst>
              <a:ext uri="{FF2B5EF4-FFF2-40B4-BE49-F238E27FC236}">
                <a16:creationId xmlns:a16="http://schemas.microsoft.com/office/drawing/2014/main" id="{FA689D32-4F98-757E-F146-842CAA207BD9}"/>
              </a:ext>
            </a:extLst>
          </p:cNvPr>
          <p:cNvSpPr txBox="1">
            <a:spLocks/>
          </p:cNvSpPr>
          <p:nvPr/>
        </p:nvSpPr>
        <p:spPr>
          <a:xfrm>
            <a:off x="4499954" y="4582969"/>
            <a:ext cx="6210299" cy="584775"/>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000" dirty="0" err="1">
                <a:ln w="0">
                  <a:solidFill>
                    <a:schemeClr val="tx2">
                      <a:lumMod val="50000"/>
                      <a:lumOff val="50000"/>
                    </a:schemeClr>
                  </a:solidFill>
                </a:ln>
                <a:solidFill>
                  <a:schemeClr val="tx2">
                    <a:lumMod val="50000"/>
                    <a:lumOff val="50000"/>
                  </a:schemeClr>
                </a:solidFill>
                <a:effectLst>
                  <a:outerShdw blurRad="38100" dist="19050" dir="2700000" algn="tl" rotWithShape="0">
                    <a:schemeClr val="dk1">
                      <a:alpha val="40000"/>
                    </a:schemeClr>
                  </a:outerShdw>
                </a:effectLst>
              </a:rPr>
              <a:t>Благодарим</a:t>
            </a:r>
            <a:r>
              <a:rPr lang="en-GB" sz="3200" b="1" dirty="0">
                <a:ln>
                  <a:solidFill>
                    <a:schemeClr val="tx2">
                      <a:lumMod val="50000"/>
                      <a:lumOff val="50000"/>
                    </a:schemeClr>
                  </a:solidFill>
                </a:ln>
                <a:solidFill>
                  <a:schemeClr val="tx2">
                    <a:lumMod val="50000"/>
                    <a:lumOff val="50000"/>
                  </a:schemeClr>
                </a:solidFill>
              </a:rPr>
              <a:t> </a:t>
            </a:r>
            <a:r>
              <a:rPr lang="en-GB" sz="3000" dirty="0" err="1">
                <a:ln w="0">
                  <a:solidFill>
                    <a:schemeClr val="tx2">
                      <a:lumMod val="50000"/>
                      <a:lumOff val="50000"/>
                    </a:schemeClr>
                  </a:solidFill>
                </a:ln>
                <a:solidFill>
                  <a:schemeClr val="tx2">
                    <a:lumMod val="50000"/>
                    <a:lumOff val="50000"/>
                  </a:schemeClr>
                </a:solidFill>
                <a:effectLst>
                  <a:outerShdw blurRad="38100" dist="19050" dir="2700000" algn="tl" rotWithShape="0">
                    <a:schemeClr val="dk1">
                      <a:alpha val="40000"/>
                    </a:schemeClr>
                  </a:outerShdw>
                </a:effectLst>
              </a:rPr>
              <a:t>ви</a:t>
            </a:r>
            <a:r>
              <a:rPr lang="en-GB" sz="3000" dirty="0">
                <a:ln w="0">
                  <a:solidFill>
                    <a:schemeClr val="tx2">
                      <a:lumMod val="50000"/>
                      <a:lumOff val="50000"/>
                    </a:schemeClr>
                  </a:solidFill>
                </a:ln>
                <a:solidFill>
                  <a:schemeClr val="tx2">
                    <a:lumMod val="50000"/>
                    <a:lumOff val="50000"/>
                  </a:schemeClr>
                </a:solidFill>
                <a:effectLst>
                  <a:outerShdw blurRad="38100" dist="19050" dir="2700000" algn="tl" rotWithShape="0">
                    <a:schemeClr val="dk1">
                      <a:alpha val="40000"/>
                    </a:schemeClr>
                  </a:outerShdw>
                </a:effectLst>
              </a:rPr>
              <a:t>, </a:t>
            </a:r>
            <a:r>
              <a:rPr lang="en-GB" sz="3000" dirty="0" err="1">
                <a:ln w="0">
                  <a:solidFill>
                    <a:schemeClr val="tx2">
                      <a:lumMod val="50000"/>
                      <a:lumOff val="50000"/>
                    </a:schemeClr>
                  </a:solidFill>
                </a:ln>
                <a:solidFill>
                  <a:schemeClr val="tx2">
                    <a:lumMod val="50000"/>
                    <a:lumOff val="50000"/>
                  </a:schemeClr>
                </a:solidFill>
                <a:effectLst>
                  <a:outerShdw blurRad="38100" dist="19050" dir="2700000" algn="tl" rotWithShape="0">
                    <a:schemeClr val="dk1">
                      <a:alpha val="40000"/>
                    </a:schemeClr>
                  </a:outerShdw>
                </a:effectLst>
              </a:rPr>
              <a:t>че</a:t>
            </a:r>
            <a:r>
              <a:rPr lang="en-GB" sz="3000" dirty="0">
                <a:ln w="0">
                  <a:solidFill>
                    <a:schemeClr val="tx2">
                      <a:lumMod val="50000"/>
                      <a:lumOff val="50000"/>
                    </a:schemeClr>
                  </a:solidFill>
                </a:ln>
                <a:solidFill>
                  <a:schemeClr val="tx2">
                    <a:lumMod val="50000"/>
                    <a:lumOff val="50000"/>
                  </a:schemeClr>
                </a:solidFill>
                <a:effectLst>
                  <a:outerShdw blurRad="38100" dist="19050" dir="2700000" algn="tl" rotWithShape="0">
                    <a:schemeClr val="dk1">
                      <a:alpha val="40000"/>
                    </a:schemeClr>
                  </a:outerShdw>
                </a:effectLst>
              </a:rPr>
              <a:t> </a:t>
            </a:r>
            <a:r>
              <a:rPr lang="en-GB" sz="3000" dirty="0" err="1">
                <a:ln w="0">
                  <a:solidFill>
                    <a:schemeClr val="tx2">
                      <a:lumMod val="50000"/>
                      <a:lumOff val="50000"/>
                    </a:schemeClr>
                  </a:solidFill>
                </a:ln>
                <a:solidFill>
                  <a:schemeClr val="tx2">
                    <a:lumMod val="50000"/>
                    <a:lumOff val="50000"/>
                  </a:schemeClr>
                </a:solidFill>
                <a:effectLst>
                  <a:outerShdw blurRad="38100" dist="19050" dir="2700000" algn="tl" rotWithShape="0">
                    <a:schemeClr val="dk1">
                      <a:alpha val="40000"/>
                    </a:schemeClr>
                  </a:outerShdw>
                </a:effectLst>
              </a:rPr>
              <a:t>ни</a:t>
            </a:r>
            <a:r>
              <a:rPr lang="en-GB" sz="3000" dirty="0">
                <a:ln w="0">
                  <a:solidFill>
                    <a:schemeClr val="tx2">
                      <a:lumMod val="50000"/>
                      <a:lumOff val="50000"/>
                    </a:schemeClr>
                  </a:solidFill>
                </a:ln>
                <a:solidFill>
                  <a:schemeClr val="tx2">
                    <a:lumMod val="50000"/>
                    <a:lumOff val="50000"/>
                  </a:schemeClr>
                </a:solidFill>
                <a:effectLst>
                  <a:outerShdw blurRad="38100" dist="19050" dir="2700000" algn="tl" rotWithShape="0">
                    <a:schemeClr val="dk1">
                      <a:alpha val="40000"/>
                    </a:schemeClr>
                  </a:outerShdw>
                </a:effectLst>
              </a:rPr>
              <a:t> </a:t>
            </a:r>
            <a:r>
              <a:rPr lang="en-GB" sz="3000" dirty="0" err="1">
                <a:ln w="0">
                  <a:solidFill>
                    <a:schemeClr val="tx2">
                      <a:lumMod val="50000"/>
                      <a:lumOff val="50000"/>
                    </a:schemeClr>
                  </a:solidFill>
                </a:ln>
                <a:solidFill>
                  <a:schemeClr val="tx2">
                    <a:lumMod val="50000"/>
                    <a:lumOff val="50000"/>
                  </a:schemeClr>
                </a:solidFill>
                <a:effectLst>
                  <a:outerShdw blurRad="38100" dist="19050" dir="2700000" algn="tl" rotWithShape="0">
                    <a:schemeClr val="dk1">
                      <a:alpha val="40000"/>
                    </a:schemeClr>
                  </a:outerShdw>
                </a:effectLst>
              </a:rPr>
              <a:t>изслушахте</a:t>
            </a:r>
            <a:r>
              <a:rPr lang="en-GB" sz="3000" dirty="0">
                <a:ln w="0">
                  <a:solidFill>
                    <a:schemeClr val="tx2">
                      <a:lumMod val="50000"/>
                      <a:lumOff val="50000"/>
                    </a:schemeClr>
                  </a:solidFill>
                </a:ln>
                <a:solidFill>
                  <a:schemeClr val="tx2">
                    <a:lumMod val="50000"/>
                    <a:lumOff val="50000"/>
                  </a:schemeClr>
                </a:solidFill>
                <a:effectLst>
                  <a:outerShdw blurRad="38100" dist="19050" dir="2700000" algn="tl" rotWithShape="0">
                    <a:schemeClr val="dk1">
                      <a:alpha val="40000"/>
                    </a:schemeClr>
                  </a:outerShdw>
                </a:effectLst>
              </a:rPr>
              <a:t>! </a:t>
            </a:r>
          </a:p>
        </p:txBody>
      </p:sp>
      <p:pic>
        <p:nvPicPr>
          <p:cNvPr id="8" name="Picture 7" descr="Thank you for listening!&#10;&#10;AI-generated content may be incorrect.">
            <a:extLst>
              <a:ext uri="{FF2B5EF4-FFF2-40B4-BE49-F238E27FC236}">
                <a16:creationId xmlns:a16="http://schemas.microsoft.com/office/drawing/2014/main" id="{9A58BEED-0D03-EC42-4A26-55FCE68FC27F}"/>
              </a:ext>
            </a:extLst>
          </p:cNvPr>
          <p:cNvPicPr>
            <a:picLocks noChangeAspect="1"/>
          </p:cNvPicPr>
          <p:nvPr/>
        </p:nvPicPr>
        <p:blipFill>
          <a:blip r:embed="rId2">
            <a:alphaModFix amt="35000"/>
          </a:blip>
          <a:stretch>
            <a:fillRect/>
          </a:stretch>
        </p:blipFill>
        <p:spPr>
          <a:xfrm>
            <a:off x="4685084" y="2361843"/>
            <a:ext cx="6963990" cy="510119"/>
          </a:xfrm>
          <a:prstGeom prst="rect">
            <a:avLst/>
          </a:prstGeom>
        </p:spPr>
      </p:pic>
      <p:pic>
        <p:nvPicPr>
          <p:cNvPr id="11" name="Picture 10" descr="Thank you for listening!&#10;&#10;AI-generated content may be incorrect.">
            <a:extLst>
              <a:ext uri="{FF2B5EF4-FFF2-40B4-BE49-F238E27FC236}">
                <a16:creationId xmlns:a16="http://schemas.microsoft.com/office/drawing/2014/main" id="{2342AB47-BD7F-1286-0643-B46DF922E1D0}"/>
              </a:ext>
            </a:extLst>
          </p:cNvPr>
          <p:cNvPicPr>
            <a:picLocks noChangeAspect="1"/>
          </p:cNvPicPr>
          <p:nvPr/>
        </p:nvPicPr>
        <p:blipFill>
          <a:blip r:embed="rId3">
            <a:alphaModFix amt="50000"/>
          </a:blip>
          <a:stretch>
            <a:fillRect/>
          </a:stretch>
        </p:blipFill>
        <p:spPr>
          <a:xfrm>
            <a:off x="318458" y="4896092"/>
            <a:ext cx="7899432" cy="916984"/>
          </a:xfrm>
          <a:prstGeom prst="rect">
            <a:avLst/>
          </a:prstGeom>
        </p:spPr>
      </p:pic>
      <p:pic>
        <p:nvPicPr>
          <p:cNvPr id="15" name="Picture 14" descr="Thank you for listening to us!&#10;&#10;AI-generated content may be incorrect.">
            <a:extLst>
              <a:ext uri="{FF2B5EF4-FFF2-40B4-BE49-F238E27FC236}">
                <a16:creationId xmlns:a16="http://schemas.microsoft.com/office/drawing/2014/main" id="{774100D2-E1FF-DBE1-9B88-691CB4C46393}"/>
              </a:ext>
            </a:extLst>
          </p:cNvPr>
          <p:cNvPicPr>
            <a:picLocks noChangeAspect="1"/>
          </p:cNvPicPr>
          <p:nvPr/>
        </p:nvPicPr>
        <p:blipFill>
          <a:blip r:embed="rId4">
            <a:alphaModFix amt="50000"/>
          </a:blip>
          <a:stretch>
            <a:fillRect/>
          </a:stretch>
        </p:blipFill>
        <p:spPr>
          <a:xfrm>
            <a:off x="558965" y="1184658"/>
            <a:ext cx="7418418" cy="541573"/>
          </a:xfrm>
          <a:prstGeom prst="rect">
            <a:avLst/>
          </a:prstGeom>
        </p:spPr>
      </p:pic>
      <p:pic>
        <p:nvPicPr>
          <p:cNvPr id="18" name="Picture 17" descr="A thank you message for joining.&#10;&#10;AI-generated content may be incorrect.">
            <a:extLst>
              <a:ext uri="{FF2B5EF4-FFF2-40B4-BE49-F238E27FC236}">
                <a16:creationId xmlns:a16="http://schemas.microsoft.com/office/drawing/2014/main" id="{EE9FC399-D074-5826-C8EB-1781D8A43750}"/>
              </a:ext>
            </a:extLst>
          </p:cNvPr>
          <p:cNvPicPr>
            <a:picLocks noChangeAspect="1"/>
          </p:cNvPicPr>
          <p:nvPr/>
        </p:nvPicPr>
        <p:blipFill>
          <a:blip r:embed="rId5">
            <a:alphaModFix amt="35000"/>
          </a:blip>
          <a:stretch>
            <a:fillRect/>
          </a:stretch>
        </p:blipFill>
        <p:spPr>
          <a:xfrm>
            <a:off x="3179925" y="5726440"/>
            <a:ext cx="9365772" cy="799517"/>
          </a:xfrm>
          <a:prstGeom prst="rect">
            <a:avLst/>
          </a:prstGeom>
        </p:spPr>
      </p:pic>
      <p:pic>
        <p:nvPicPr>
          <p:cNvPr id="20" name="Picture 19" descr="Thank you for listening!&#10;&#10;AI-generated content may be incorrect.">
            <a:extLst>
              <a:ext uri="{FF2B5EF4-FFF2-40B4-BE49-F238E27FC236}">
                <a16:creationId xmlns:a16="http://schemas.microsoft.com/office/drawing/2014/main" id="{E32BE3AE-C848-0803-1EEA-294995C22E3B}"/>
              </a:ext>
            </a:extLst>
          </p:cNvPr>
          <p:cNvPicPr>
            <a:picLocks noChangeAspect="1"/>
          </p:cNvPicPr>
          <p:nvPr/>
        </p:nvPicPr>
        <p:blipFill>
          <a:blip r:embed="rId6">
            <a:alphaModFix amt="70000"/>
          </a:blip>
          <a:stretch>
            <a:fillRect/>
          </a:stretch>
        </p:blipFill>
        <p:spPr>
          <a:xfrm>
            <a:off x="1808337" y="4093494"/>
            <a:ext cx="5383235" cy="585267"/>
          </a:xfrm>
          <a:prstGeom prst="rect">
            <a:avLst/>
          </a:prstGeom>
        </p:spPr>
      </p:pic>
      <p:sp>
        <p:nvSpPr>
          <p:cNvPr id="21" name="TextBox 20">
            <a:extLst>
              <a:ext uri="{FF2B5EF4-FFF2-40B4-BE49-F238E27FC236}">
                <a16:creationId xmlns:a16="http://schemas.microsoft.com/office/drawing/2014/main" id="{C1B681C8-9A14-7DAB-1170-F2391A8A3EBD}"/>
              </a:ext>
            </a:extLst>
          </p:cNvPr>
          <p:cNvSpPr txBox="1"/>
          <p:nvPr/>
        </p:nvSpPr>
        <p:spPr>
          <a:xfrm>
            <a:off x="2483840" y="728897"/>
            <a:ext cx="5734050" cy="523220"/>
          </a:xfrm>
          <a:prstGeom prst="rect">
            <a:avLst/>
          </a:prstGeom>
          <a:noFill/>
        </p:spPr>
        <p:txBody>
          <a:bodyPr wrap="square" rtlCol="0">
            <a:spAutoFit/>
          </a:bodyPr>
          <a:lstStyle/>
          <a:p>
            <a:r>
              <a:rPr lang="en-GB" sz="2800" dirty="0" err="1">
                <a:ln w="0">
                  <a:solidFill>
                    <a:schemeClr val="tx2">
                      <a:lumMod val="25000"/>
                      <a:lumOff val="75000"/>
                    </a:schemeClr>
                  </a:solidFill>
                </a:ln>
                <a:solidFill>
                  <a:schemeClr val="tx2">
                    <a:lumMod val="25000"/>
                    <a:lumOff val="75000"/>
                  </a:schemeClr>
                </a:solidFill>
                <a:effectLst>
                  <a:outerShdw blurRad="38100" dist="19050" dir="2700000" algn="tl" rotWithShape="0">
                    <a:schemeClr val="dk1">
                      <a:alpha val="40000"/>
                    </a:schemeClr>
                  </a:outerShdw>
                </a:effectLst>
              </a:rPr>
              <a:t>Dziękujemy</a:t>
            </a:r>
            <a:r>
              <a:rPr lang="en-GB" sz="2800" dirty="0">
                <a:ln w="0">
                  <a:solidFill>
                    <a:schemeClr val="tx2">
                      <a:lumMod val="25000"/>
                      <a:lumOff val="75000"/>
                    </a:schemeClr>
                  </a:solidFill>
                </a:ln>
                <a:solidFill>
                  <a:schemeClr val="tx2">
                    <a:lumMod val="25000"/>
                    <a:lumOff val="75000"/>
                  </a:schemeClr>
                </a:solidFill>
                <a:effectLst>
                  <a:outerShdw blurRad="38100" dist="19050" dir="2700000" algn="tl" rotWithShape="0">
                    <a:schemeClr val="dk1">
                      <a:alpha val="40000"/>
                    </a:schemeClr>
                  </a:outerShdw>
                </a:effectLst>
              </a:rPr>
              <a:t>, </a:t>
            </a:r>
            <a:r>
              <a:rPr lang="en-GB" sz="2800" dirty="0" err="1">
                <a:ln w="0">
                  <a:solidFill>
                    <a:schemeClr val="tx2">
                      <a:lumMod val="25000"/>
                      <a:lumOff val="75000"/>
                    </a:schemeClr>
                  </a:solidFill>
                </a:ln>
                <a:solidFill>
                  <a:schemeClr val="tx2">
                    <a:lumMod val="25000"/>
                    <a:lumOff val="75000"/>
                  </a:schemeClr>
                </a:solidFill>
                <a:effectLst>
                  <a:outerShdw blurRad="38100" dist="19050" dir="2700000" algn="tl" rotWithShape="0">
                    <a:schemeClr val="dk1">
                      <a:alpha val="40000"/>
                    </a:schemeClr>
                  </a:outerShdw>
                </a:effectLst>
              </a:rPr>
              <a:t>że</a:t>
            </a:r>
            <a:r>
              <a:rPr lang="en-GB" sz="2800" dirty="0">
                <a:ln w="0">
                  <a:solidFill>
                    <a:schemeClr val="tx2">
                      <a:lumMod val="25000"/>
                      <a:lumOff val="75000"/>
                    </a:schemeClr>
                  </a:solidFill>
                </a:ln>
                <a:solidFill>
                  <a:schemeClr val="tx2">
                    <a:lumMod val="25000"/>
                    <a:lumOff val="75000"/>
                  </a:schemeClr>
                </a:solidFill>
                <a:effectLst>
                  <a:outerShdw blurRad="38100" dist="19050" dir="2700000" algn="tl" rotWithShape="0">
                    <a:schemeClr val="dk1">
                      <a:alpha val="40000"/>
                    </a:schemeClr>
                  </a:outerShdw>
                </a:effectLst>
              </a:rPr>
              <a:t> </a:t>
            </a:r>
            <a:r>
              <a:rPr lang="en-GB" sz="2800" dirty="0" err="1">
                <a:ln w="0">
                  <a:solidFill>
                    <a:schemeClr val="tx2">
                      <a:lumMod val="25000"/>
                      <a:lumOff val="75000"/>
                    </a:schemeClr>
                  </a:solidFill>
                </a:ln>
                <a:solidFill>
                  <a:schemeClr val="tx2">
                    <a:lumMod val="25000"/>
                    <a:lumOff val="75000"/>
                  </a:schemeClr>
                </a:solidFill>
                <a:effectLst>
                  <a:outerShdw blurRad="38100" dist="19050" dir="2700000" algn="tl" rotWithShape="0">
                    <a:schemeClr val="dk1">
                      <a:alpha val="40000"/>
                    </a:schemeClr>
                  </a:outerShdw>
                </a:effectLst>
              </a:rPr>
              <a:t>nas</a:t>
            </a:r>
            <a:r>
              <a:rPr lang="en-GB" sz="2800" dirty="0">
                <a:ln w="0">
                  <a:solidFill>
                    <a:schemeClr val="tx2">
                      <a:lumMod val="25000"/>
                      <a:lumOff val="75000"/>
                    </a:schemeClr>
                  </a:solidFill>
                </a:ln>
                <a:solidFill>
                  <a:schemeClr val="tx2">
                    <a:lumMod val="25000"/>
                    <a:lumOff val="75000"/>
                  </a:schemeClr>
                </a:solidFill>
                <a:effectLst>
                  <a:outerShdw blurRad="38100" dist="19050" dir="2700000" algn="tl" rotWithShape="0">
                    <a:schemeClr val="dk1">
                      <a:alpha val="40000"/>
                    </a:schemeClr>
                  </a:outerShdw>
                </a:effectLst>
              </a:rPr>
              <a:t> </a:t>
            </a:r>
            <a:r>
              <a:rPr lang="en-GB" sz="2800" dirty="0" err="1">
                <a:ln w="0">
                  <a:solidFill>
                    <a:schemeClr val="tx2">
                      <a:lumMod val="25000"/>
                      <a:lumOff val="75000"/>
                    </a:schemeClr>
                  </a:solidFill>
                </a:ln>
                <a:solidFill>
                  <a:schemeClr val="tx2">
                    <a:lumMod val="25000"/>
                    <a:lumOff val="75000"/>
                  </a:schemeClr>
                </a:solidFill>
                <a:effectLst>
                  <a:outerShdw blurRad="38100" dist="19050" dir="2700000" algn="tl" rotWithShape="0">
                    <a:schemeClr val="dk1">
                      <a:alpha val="40000"/>
                    </a:schemeClr>
                  </a:outerShdw>
                </a:effectLst>
              </a:rPr>
              <a:t>wysłuchaliście</a:t>
            </a:r>
            <a:r>
              <a:rPr lang="en-GB" sz="2800" dirty="0">
                <a:ln w="0">
                  <a:solidFill>
                    <a:schemeClr val="tx2">
                      <a:lumMod val="25000"/>
                      <a:lumOff val="75000"/>
                    </a:schemeClr>
                  </a:solidFill>
                </a:ln>
                <a:solidFill>
                  <a:schemeClr val="tx2">
                    <a:lumMod val="25000"/>
                    <a:lumOff val="75000"/>
                  </a:schemeClr>
                </a:solidFill>
                <a:effectLst>
                  <a:outerShdw blurRad="38100" dist="19050" dir="2700000" algn="tl" rotWithShape="0">
                    <a:schemeClr val="dk1">
                      <a:alpha val="40000"/>
                    </a:schemeClr>
                  </a:outerShdw>
                </a:effectLst>
              </a:rPr>
              <a:t>!</a:t>
            </a:r>
          </a:p>
        </p:txBody>
      </p:sp>
    </p:spTree>
    <p:extLst>
      <p:ext uri="{BB962C8B-B14F-4D97-AF65-F5344CB8AC3E}">
        <p14:creationId xmlns:p14="http://schemas.microsoft.com/office/powerpoint/2010/main" val="358088234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p:cTn id="7" dur="1000" fill="hold"/>
                                        <p:tgtEl>
                                          <p:spTgt spid="21"/>
                                        </p:tgtEl>
                                        <p:attrNameLst>
                                          <p:attrName>ppt_w</p:attrName>
                                        </p:attrNameLst>
                                      </p:cBhvr>
                                      <p:tavLst>
                                        <p:tav tm="0">
                                          <p:val>
                                            <p:fltVal val="0"/>
                                          </p:val>
                                        </p:tav>
                                        <p:tav tm="100000">
                                          <p:val>
                                            <p:strVal val="#ppt_w"/>
                                          </p:val>
                                        </p:tav>
                                      </p:tavLst>
                                    </p:anim>
                                    <p:anim calcmode="lin" valueType="num">
                                      <p:cBhvr>
                                        <p:cTn id="8" dur="1000" fill="hold"/>
                                        <p:tgtEl>
                                          <p:spTgt spid="21"/>
                                        </p:tgtEl>
                                        <p:attrNameLst>
                                          <p:attrName>ppt_h</p:attrName>
                                        </p:attrNameLst>
                                      </p:cBhvr>
                                      <p:tavLst>
                                        <p:tav tm="0">
                                          <p:val>
                                            <p:fltVal val="0"/>
                                          </p:val>
                                        </p:tav>
                                        <p:tav tm="100000">
                                          <p:val>
                                            <p:strVal val="#ppt_h"/>
                                          </p:val>
                                        </p:tav>
                                      </p:tavLst>
                                    </p:anim>
                                    <p:anim calcmode="lin" valueType="num">
                                      <p:cBhvr>
                                        <p:cTn id="9" dur="1000" fill="hold"/>
                                        <p:tgtEl>
                                          <p:spTgt spid="21"/>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1"/>
                                        </p:tgtEl>
                                        <p:attrNameLst>
                                          <p:attrName>ppt_y</p:attrName>
                                        </p:attrNameLst>
                                      </p:cBhvr>
                                      <p:tavLst>
                                        <p:tav tm="0" fmla="#ppt_y+(sin(-2*pi*(1-$))*-#ppt_x+cos(-2*pi*(1-$))*(1-#ppt_y))*(1-$)">
                                          <p:val>
                                            <p:fltVal val="0"/>
                                          </p:val>
                                        </p:tav>
                                        <p:tav tm="100000">
                                          <p:val>
                                            <p:fltVal val="1"/>
                                          </p:val>
                                        </p:tav>
                                      </p:tavLst>
                                    </p:anim>
                                  </p:childTnLst>
                                </p:cTn>
                              </p:par>
                              <p:par>
                                <p:cTn id="11" presetID="15"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p:cTn id="13" dur="1000" fill="hold"/>
                                        <p:tgtEl>
                                          <p:spTgt spid="15"/>
                                        </p:tgtEl>
                                        <p:attrNameLst>
                                          <p:attrName>ppt_w</p:attrName>
                                        </p:attrNameLst>
                                      </p:cBhvr>
                                      <p:tavLst>
                                        <p:tav tm="0">
                                          <p:val>
                                            <p:fltVal val="0"/>
                                          </p:val>
                                        </p:tav>
                                        <p:tav tm="100000">
                                          <p:val>
                                            <p:strVal val="#ppt_w"/>
                                          </p:val>
                                        </p:tav>
                                      </p:tavLst>
                                    </p:anim>
                                    <p:anim calcmode="lin" valueType="num">
                                      <p:cBhvr>
                                        <p:cTn id="14" dur="1000" fill="hold"/>
                                        <p:tgtEl>
                                          <p:spTgt spid="15"/>
                                        </p:tgtEl>
                                        <p:attrNameLst>
                                          <p:attrName>ppt_h</p:attrName>
                                        </p:attrNameLst>
                                      </p:cBhvr>
                                      <p:tavLst>
                                        <p:tav tm="0">
                                          <p:val>
                                            <p:fltVal val="0"/>
                                          </p:val>
                                        </p:tav>
                                        <p:tav tm="100000">
                                          <p:val>
                                            <p:strVal val="#ppt_h"/>
                                          </p:val>
                                        </p:tav>
                                      </p:tavLst>
                                    </p:anim>
                                    <p:anim calcmode="lin" valueType="num">
                                      <p:cBhvr>
                                        <p:cTn id="15" dur="1000" fill="hold"/>
                                        <p:tgtEl>
                                          <p:spTgt spid="15"/>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15"/>
                                        </p:tgtEl>
                                        <p:attrNameLst>
                                          <p:attrName>ppt_y</p:attrName>
                                        </p:attrNameLst>
                                      </p:cBhvr>
                                      <p:tavLst>
                                        <p:tav tm="0" fmla="#ppt_y+(sin(-2*pi*(1-$))*-#ppt_x+cos(-2*pi*(1-$))*(1-#ppt_y))*(1-$)">
                                          <p:val>
                                            <p:fltVal val="0"/>
                                          </p:val>
                                        </p:tav>
                                        <p:tav tm="100000">
                                          <p:val>
                                            <p:fltVal val="1"/>
                                          </p:val>
                                        </p:tav>
                                      </p:tavLst>
                                    </p:anim>
                                  </p:childTnLst>
                                </p:cTn>
                              </p:par>
                              <p:par>
                                <p:cTn id="17" presetID="15" presetClass="entr" presetSubtype="0"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p:cTn id="19" dur="1000" fill="hold"/>
                                        <p:tgtEl>
                                          <p:spTgt spid="18"/>
                                        </p:tgtEl>
                                        <p:attrNameLst>
                                          <p:attrName>ppt_w</p:attrName>
                                        </p:attrNameLst>
                                      </p:cBhvr>
                                      <p:tavLst>
                                        <p:tav tm="0">
                                          <p:val>
                                            <p:fltVal val="0"/>
                                          </p:val>
                                        </p:tav>
                                        <p:tav tm="100000">
                                          <p:val>
                                            <p:strVal val="#ppt_w"/>
                                          </p:val>
                                        </p:tav>
                                      </p:tavLst>
                                    </p:anim>
                                    <p:anim calcmode="lin" valueType="num">
                                      <p:cBhvr>
                                        <p:cTn id="20" dur="1000" fill="hold"/>
                                        <p:tgtEl>
                                          <p:spTgt spid="18"/>
                                        </p:tgtEl>
                                        <p:attrNameLst>
                                          <p:attrName>ppt_h</p:attrName>
                                        </p:attrNameLst>
                                      </p:cBhvr>
                                      <p:tavLst>
                                        <p:tav tm="0">
                                          <p:val>
                                            <p:fltVal val="0"/>
                                          </p:val>
                                        </p:tav>
                                        <p:tav tm="100000">
                                          <p:val>
                                            <p:strVal val="#ppt_h"/>
                                          </p:val>
                                        </p:tav>
                                      </p:tavLst>
                                    </p:anim>
                                    <p:anim calcmode="lin" valueType="num">
                                      <p:cBhvr>
                                        <p:cTn id="21" dur="1000" fill="hold"/>
                                        <p:tgtEl>
                                          <p:spTgt spid="18"/>
                                        </p:tgtEl>
                                        <p:attrNameLst>
                                          <p:attrName>ppt_x</p:attrName>
                                        </p:attrNameLst>
                                      </p:cBhvr>
                                      <p:tavLst>
                                        <p:tav tm="0" fmla="#ppt_x+(cos(-2*pi*(1-$))*-#ppt_x-sin(-2*pi*(1-$))*(1-#ppt_y))*(1-$)">
                                          <p:val>
                                            <p:fltVal val="0"/>
                                          </p:val>
                                        </p:tav>
                                        <p:tav tm="100000">
                                          <p:val>
                                            <p:fltVal val="1"/>
                                          </p:val>
                                        </p:tav>
                                      </p:tavLst>
                                    </p:anim>
                                    <p:anim calcmode="lin" valueType="num">
                                      <p:cBhvr>
                                        <p:cTn id="22" dur="1000" fill="hold"/>
                                        <p:tgtEl>
                                          <p:spTgt spid="18"/>
                                        </p:tgtEl>
                                        <p:attrNameLst>
                                          <p:attrName>ppt_y</p:attrName>
                                        </p:attrNameLst>
                                      </p:cBhvr>
                                      <p:tavLst>
                                        <p:tav tm="0" fmla="#ppt_y+(sin(-2*pi*(1-$))*-#ppt_x+cos(-2*pi*(1-$))*(1-#ppt_y))*(1-$)">
                                          <p:val>
                                            <p:fltVal val="0"/>
                                          </p:val>
                                        </p:tav>
                                        <p:tav tm="100000">
                                          <p:val>
                                            <p:fltVal val="1"/>
                                          </p:val>
                                        </p:tav>
                                      </p:tavLst>
                                    </p:anim>
                                  </p:childTnLst>
                                </p:cTn>
                              </p:par>
                              <p:par>
                                <p:cTn id="23" presetID="15"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1000" fill="hold"/>
                                        <p:tgtEl>
                                          <p:spTgt spid="5"/>
                                        </p:tgtEl>
                                        <p:attrNameLst>
                                          <p:attrName>ppt_w</p:attrName>
                                        </p:attrNameLst>
                                      </p:cBhvr>
                                      <p:tavLst>
                                        <p:tav tm="0">
                                          <p:val>
                                            <p:fltVal val="0"/>
                                          </p:val>
                                        </p:tav>
                                        <p:tav tm="100000">
                                          <p:val>
                                            <p:strVal val="#ppt_w"/>
                                          </p:val>
                                        </p:tav>
                                      </p:tavLst>
                                    </p:anim>
                                    <p:anim calcmode="lin" valueType="num">
                                      <p:cBhvr>
                                        <p:cTn id="26" dur="1000" fill="hold"/>
                                        <p:tgtEl>
                                          <p:spTgt spid="5"/>
                                        </p:tgtEl>
                                        <p:attrNameLst>
                                          <p:attrName>ppt_h</p:attrName>
                                        </p:attrNameLst>
                                      </p:cBhvr>
                                      <p:tavLst>
                                        <p:tav tm="0">
                                          <p:val>
                                            <p:fltVal val="0"/>
                                          </p:val>
                                        </p:tav>
                                        <p:tav tm="100000">
                                          <p:val>
                                            <p:strVal val="#ppt_h"/>
                                          </p:val>
                                        </p:tav>
                                      </p:tavLst>
                                    </p:anim>
                                    <p:anim calcmode="lin" valueType="num">
                                      <p:cBhvr>
                                        <p:cTn id="27" dur="1000" fill="hold"/>
                                        <p:tgtEl>
                                          <p:spTgt spid="5"/>
                                        </p:tgtEl>
                                        <p:attrNameLst>
                                          <p:attrName>ppt_x</p:attrName>
                                        </p:attrNameLst>
                                      </p:cBhvr>
                                      <p:tavLst>
                                        <p:tav tm="0" fmla="#ppt_x+(cos(-2*pi*(1-$))*-#ppt_x-sin(-2*pi*(1-$))*(1-#ppt_y))*(1-$)">
                                          <p:val>
                                            <p:fltVal val="0"/>
                                          </p:val>
                                        </p:tav>
                                        <p:tav tm="100000">
                                          <p:val>
                                            <p:fltVal val="1"/>
                                          </p:val>
                                        </p:tav>
                                      </p:tavLst>
                                    </p:anim>
                                    <p:anim calcmode="lin" valueType="num">
                                      <p:cBhvr>
                                        <p:cTn id="28" dur="1000" fill="hold"/>
                                        <p:tgtEl>
                                          <p:spTgt spid="5"/>
                                        </p:tgtEl>
                                        <p:attrNameLst>
                                          <p:attrName>ppt_y</p:attrName>
                                        </p:attrNameLst>
                                      </p:cBhvr>
                                      <p:tavLst>
                                        <p:tav tm="0" fmla="#ppt_y+(sin(-2*pi*(1-$))*-#ppt_x+cos(-2*pi*(1-$))*(1-#ppt_y))*(1-$)">
                                          <p:val>
                                            <p:fltVal val="0"/>
                                          </p:val>
                                        </p:tav>
                                        <p:tav tm="100000">
                                          <p:val>
                                            <p:fltVal val="1"/>
                                          </p:val>
                                        </p:tav>
                                      </p:tavLst>
                                    </p:anim>
                                  </p:childTnLst>
                                </p:cTn>
                              </p:par>
                              <p:par>
                                <p:cTn id="29" presetID="15" presetClass="entr" presetSubtype="0" fill="hold" grpId="0" nodeType="with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p:cTn id="31"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par>
                                <p:cTn id="35" presetID="15" presetClass="entr" presetSubtype="0" fill="hold" nodeType="with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p:cTn id="37" dur="1000" fill="hold"/>
                                        <p:tgtEl>
                                          <p:spTgt spid="8"/>
                                        </p:tgtEl>
                                        <p:attrNameLst>
                                          <p:attrName>ppt_w</p:attrName>
                                        </p:attrNameLst>
                                      </p:cBhvr>
                                      <p:tavLst>
                                        <p:tav tm="0">
                                          <p:val>
                                            <p:fltVal val="0"/>
                                          </p:val>
                                        </p:tav>
                                        <p:tav tm="100000">
                                          <p:val>
                                            <p:strVal val="#ppt_w"/>
                                          </p:val>
                                        </p:tav>
                                      </p:tavLst>
                                    </p:anim>
                                    <p:anim calcmode="lin" valueType="num">
                                      <p:cBhvr>
                                        <p:cTn id="38" dur="1000" fill="hold"/>
                                        <p:tgtEl>
                                          <p:spTgt spid="8"/>
                                        </p:tgtEl>
                                        <p:attrNameLst>
                                          <p:attrName>ppt_h</p:attrName>
                                        </p:attrNameLst>
                                      </p:cBhvr>
                                      <p:tavLst>
                                        <p:tav tm="0">
                                          <p:val>
                                            <p:fltVal val="0"/>
                                          </p:val>
                                        </p:tav>
                                        <p:tav tm="100000">
                                          <p:val>
                                            <p:strVal val="#ppt_h"/>
                                          </p:val>
                                        </p:tav>
                                      </p:tavLst>
                                    </p:anim>
                                    <p:anim calcmode="lin" valueType="num">
                                      <p:cBhvr>
                                        <p:cTn id="39"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40" dur="1000" fill="hold"/>
                                        <p:tgtEl>
                                          <p:spTgt spid="8"/>
                                        </p:tgtEl>
                                        <p:attrNameLst>
                                          <p:attrName>ppt_y</p:attrName>
                                        </p:attrNameLst>
                                      </p:cBhvr>
                                      <p:tavLst>
                                        <p:tav tm="0" fmla="#ppt_y+(sin(-2*pi*(1-$))*-#ppt_x+cos(-2*pi*(1-$))*(1-#ppt_y))*(1-$)">
                                          <p:val>
                                            <p:fltVal val="0"/>
                                          </p:val>
                                        </p:tav>
                                        <p:tav tm="100000">
                                          <p:val>
                                            <p:fltVal val="1"/>
                                          </p:val>
                                        </p:tav>
                                      </p:tavLst>
                                    </p:anim>
                                  </p:childTnLst>
                                </p:cTn>
                              </p:par>
                              <p:par>
                                <p:cTn id="41" presetID="15" presetClass="entr" presetSubtype="0" fill="hold" nodeType="withEffect">
                                  <p:stCondLst>
                                    <p:cond delay="0"/>
                                  </p:stCondLst>
                                  <p:childTnLst>
                                    <p:set>
                                      <p:cBhvr>
                                        <p:cTn id="42" dur="1" fill="hold">
                                          <p:stCondLst>
                                            <p:cond delay="0"/>
                                          </p:stCondLst>
                                        </p:cTn>
                                        <p:tgtEl>
                                          <p:spTgt spid="20"/>
                                        </p:tgtEl>
                                        <p:attrNameLst>
                                          <p:attrName>style.visibility</p:attrName>
                                        </p:attrNameLst>
                                      </p:cBhvr>
                                      <p:to>
                                        <p:strVal val="visible"/>
                                      </p:to>
                                    </p:set>
                                    <p:anim calcmode="lin" valueType="num">
                                      <p:cBhvr>
                                        <p:cTn id="43" dur="1000" fill="hold"/>
                                        <p:tgtEl>
                                          <p:spTgt spid="20"/>
                                        </p:tgtEl>
                                        <p:attrNameLst>
                                          <p:attrName>ppt_w</p:attrName>
                                        </p:attrNameLst>
                                      </p:cBhvr>
                                      <p:tavLst>
                                        <p:tav tm="0">
                                          <p:val>
                                            <p:fltVal val="0"/>
                                          </p:val>
                                        </p:tav>
                                        <p:tav tm="100000">
                                          <p:val>
                                            <p:strVal val="#ppt_w"/>
                                          </p:val>
                                        </p:tav>
                                      </p:tavLst>
                                    </p:anim>
                                    <p:anim calcmode="lin" valueType="num">
                                      <p:cBhvr>
                                        <p:cTn id="44" dur="1000" fill="hold"/>
                                        <p:tgtEl>
                                          <p:spTgt spid="20"/>
                                        </p:tgtEl>
                                        <p:attrNameLst>
                                          <p:attrName>ppt_h</p:attrName>
                                        </p:attrNameLst>
                                      </p:cBhvr>
                                      <p:tavLst>
                                        <p:tav tm="0">
                                          <p:val>
                                            <p:fltVal val="0"/>
                                          </p:val>
                                        </p:tav>
                                        <p:tav tm="100000">
                                          <p:val>
                                            <p:strVal val="#ppt_h"/>
                                          </p:val>
                                        </p:tav>
                                      </p:tavLst>
                                    </p:anim>
                                    <p:anim calcmode="lin" valueType="num">
                                      <p:cBhvr>
                                        <p:cTn id="45" dur="1000" fill="hold"/>
                                        <p:tgtEl>
                                          <p:spTgt spid="20"/>
                                        </p:tgtEl>
                                        <p:attrNameLst>
                                          <p:attrName>ppt_x</p:attrName>
                                        </p:attrNameLst>
                                      </p:cBhvr>
                                      <p:tavLst>
                                        <p:tav tm="0" fmla="#ppt_x+(cos(-2*pi*(1-$))*-#ppt_x-sin(-2*pi*(1-$))*(1-#ppt_y))*(1-$)">
                                          <p:val>
                                            <p:fltVal val="0"/>
                                          </p:val>
                                        </p:tav>
                                        <p:tav tm="100000">
                                          <p:val>
                                            <p:fltVal val="1"/>
                                          </p:val>
                                        </p:tav>
                                      </p:tavLst>
                                    </p:anim>
                                    <p:anim calcmode="lin" valueType="num">
                                      <p:cBhvr>
                                        <p:cTn id="46" dur="1000" fill="hold"/>
                                        <p:tgtEl>
                                          <p:spTgt spid="20"/>
                                        </p:tgtEl>
                                        <p:attrNameLst>
                                          <p:attrName>ppt_y</p:attrName>
                                        </p:attrNameLst>
                                      </p:cBhvr>
                                      <p:tavLst>
                                        <p:tav tm="0" fmla="#ppt_y+(sin(-2*pi*(1-$))*-#ppt_x+cos(-2*pi*(1-$))*(1-#ppt_y))*(1-$)">
                                          <p:val>
                                            <p:fltVal val="0"/>
                                          </p:val>
                                        </p:tav>
                                        <p:tav tm="100000">
                                          <p:val>
                                            <p:fltVal val="1"/>
                                          </p:val>
                                        </p:tav>
                                      </p:tavLst>
                                    </p:anim>
                                  </p:childTnLst>
                                </p:cTn>
                              </p:par>
                              <p:par>
                                <p:cTn id="47" presetID="15" presetClass="entr" presetSubtype="0" fill="hold" nodeType="with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p:cTn id="49" dur="1000" fill="hold"/>
                                        <p:tgtEl>
                                          <p:spTgt spid="11"/>
                                        </p:tgtEl>
                                        <p:attrNameLst>
                                          <p:attrName>ppt_w</p:attrName>
                                        </p:attrNameLst>
                                      </p:cBhvr>
                                      <p:tavLst>
                                        <p:tav tm="0">
                                          <p:val>
                                            <p:fltVal val="0"/>
                                          </p:val>
                                        </p:tav>
                                        <p:tav tm="100000">
                                          <p:val>
                                            <p:strVal val="#ppt_w"/>
                                          </p:val>
                                        </p:tav>
                                      </p:tavLst>
                                    </p:anim>
                                    <p:anim calcmode="lin" valueType="num">
                                      <p:cBhvr>
                                        <p:cTn id="50" dur="1000" fill="hold"/>
                                        <p:tgtEl>
                                          <p:spTgt spid="11"/>
                                        </p:tgtEl>
                                        <p:attrNameLst>
                                          <p:attrName>ppt_h</p:attrName>
                                        </p:attrNameLst>
                                      </p:cBhvr>
                                      <p:tavLst>
                                        <p:tav tm="0">
                                          <p:val>
                                            <p:fltVal val="0"/>
                                          </p:val>
                                        </p:tav>
                                        <p:tav tm="100000">
                                          <p:val>
                                            <p:strVal val="#ppt_h"/>
                                          </p:val>
                                        </p:tav>
                                      </p:tavLst>
                                    </p:anim>
                                    <p:anim calcmode="lin" valueType="num">
                                      <p:cBhvr>
                                        <p:cTn id="51" dur="1000" fill="hold"/>
                                        <p:tgtEl>
                                          <p:spTgt spid="11"/>
                                        </p:tgtEl>
                                        <p:attrNameLst>
                                          <p:attrName>ppt_x</p:attrName>
                                        </p:attrNameLst>
                                      </p:cBhvr>
                                      <p:tavLst>
                                        <p:tav tm="0" fmla="#ppt_x+(cos(-2*pi*(1-$))*-#ppt_x-sin(-2*pi*(1-$))*(1-#ppt_y))*(1-$)">
                                          <p:val>
                                            <p:fltVal val="0"/>
                                          </p:val>
                                        </p:tav>
                                        <p:tav tm="100000">
                                          <p:val>
                                            <p:fltVal val="1"/>
                                          </p:val>
                                        </p:tav>
                                      </p:tavLst>
                                    </p:anim>
                                    <p:anim calcmode="lin" valueType="num">
                                      <p:cBhvr>
                                        <p:cTn id="52" dur="1000" fill="hold"/>
                                        <p:tgtEl>
                                          <p:spTgt spid="11"/>
                                        </p:tgtEl>
                                        <p:attrNameLst>
                                          <p:attrName>ppt_y</p:attrName>
                                        </p:attrNameLst>
                                      </p:cBhvr>
                                      <p:tavLst>
                                        <p:tav tm="0" fmla="#ppt_y+(sin(-2*pi*(1-$))*-#ppt_x+cos(-2*pi*(1-$))*(1-#ppt_y))*(1-$)">
                                          <p:val>
                                            <p:fltVal val="0"/>
                                          </p:val>
                                        </p:tav>
                                        <p:tav tm="100000">
                                          <p:val>
                                            <p:fltVal val="1"/>
                                          </p:val>
                                        </p:tav>
                                      </p:tavLst>
                                    </p:anim>
                                  </p:childTnLst>
                                </p:cTn>
                              </p:par>
                              <p:par>
                                <p:cTn id="53" presetID="15" presetClass="entr" presetSubtype="0" fill="hold" grpId="0" nodeType="withEffect">
                                  <p:stCondLst>
                                    <p:cond delay="0"/>
                                  </p:stCondLst>
                                  <p:childTnLst>
                                    <p:set>
                                      <p:cBhvr>
                                        <p:cTn id="54" dur="1" fill="hold">
                                          <p:stCondLst>
                                            <p:cond delay="0"/>
                                          </p:stCondLst>
                                        </p:cTn>
                                        <p:tgtEl>
                                          <p:spTgt spid="2"/>
                                        </p:tgtEl>
                                        <p:attrNameLst>
                                          <p:attrName>style.visibility</p:attrName>
                                        </p:attrNameLst>
                                      </p:cBhvr>
                                      <p:to>
                                        <p:strVal val="visible"/>
                                      </p:to>
                                    </p:set>
                                    <p:anim calcmode="lin" valueType="num">
                                      <p:cBhvr>
                                        <p:cTn id="55" dur="1000" fill="hold"/>
                                        <p:tgtEl>
                                          <p:spTgt spid="2"/>
                                        </p:tgtEl>
                                        <p:attrNameLst>
                                          <p:attrName>ppt_w</p:attrName>
                                        </p:attrNameLst>
                                      </p:cBhvr>
                                      <p:tavLst>
                                        <p:tav tm="0">
                                          <p:val>
                                            <p:fltVal val="0"/>
                                          </p:val>
                                        </p:tav>
                                        <p:tav tm="100000">
                                          <p:val>
                                            <p:strVal val="#ppt_w"/>
                                          </p:val>
                                        </p:tav>
                                      </p:tavLst>
                                    </p:anim>
                                    <p:anim calcmode="lin" valueType="num">
                                      <p:cBhvr>
                                        <p:cTn id="56" dur="1000" fill="hold"/>
                                        <p:tgtEl>
                                          <p:spTgt spid="2"/>
                                        </p:tgtEl>
                                        <p:attrNameLst>
                                          <p:attrName>ppt_h</p:attrName>
                                        </p:attrNameLst>
                                      </p:cBhvr>
                                      <p:tavLst>
                                        <p:tav tm="0">
                                          <p:val>
                                            <p:fltVal val="0"/>
                                          </p:val>
                                        </p:tav>
                                        <p:tav tm="100000">
                                          <p:val>
                                            <p:strVal val="#ppt_h"/>
                                          </p:val>
                                        </p:tav>
                                      </p:tavLst>
                                    </p:anim>
                                    <p:anim calcmode="lin" valueType="num">
                                      <p:cBhvr>
                                        <p:cTn id="57" dur="1000" fill="hold"/>
                                        <p:tgtEl>
                                          <p:spTgt spid="2"/>
                                        </p:tgtEl>
                                        <p:attrNameLst>
                                          <p:attrName>ppt_x</p:attrName>
                                        </p:attrNameLst>
                                      </p:cBhvr>
                                      <p:tavLst>
                                        <p:tav tm="0" fmla="#ppt_x+(cos(-2*pi*(1-$))*-#ppt_x-sin(-2*pi*(1-$))*(1-#ppt_y))*(1-$)">
                                          <p:val>
                                            <p:fltVal val="0"/>
                                          </p:val>
                                        </p:tav>
                                        <p:tav tm="100000">
                                          <p:val>
                                            <p:fltVal val="1"/>
                                          </p:val>
                                        </p:tav>
                                      </p:tavLst>
                                    </p:anim>
                                    <p:anim calcmode="lin" valueType="num">
                                      <p:cBhvr>
                                        <p:cTn id="58" dur="1000" fill="hold"/>
                                        <p:tgtEl>
                                          <p:spTgt spid="2"/>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P spid="2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1A393-AC7E-8593-1545-7EFC4A4A8393}"/>
              </a:ext>
            </a:extLst>
          </p:cNvPr>
          <p:cNvSpPr>
            <a:spLocks noGrp="1"/>
          </p:cNvSpPr>
          <p:nvPr>
            <p:ph type="ctrTitle"/>
          </p:nvPr>
        </p:nvSpPr>
        <p:spPr>
          <a:xfrm>
            <a:off x="1524000" y="1903413"/>
            <a:ext cx="9144000" cy="2387600"/>
          </a:xfrm>
        </p:spPr>
        <p:txBody>
          <a:bodyPr>
            <a:normAutofit/>
          </a:bodyPr>
          <a:lstStyle/>
          <a:p>
            <a:r>
              <a:rPr lang="en-GB" sz="11500" b="1" dirty="0">
                <a:ln w="22225">
                  <a:solidFill>
                    <a:schemeClr val="accent2"/>
                  </a:solidFill>
                  <a:prstDash val="solid"/>
                </a:ln>
                <a:solidFill>
                  <a:schemeClr val="accent2">
                    <a:lumMod val="40000"/>
                    <a:lumOff val="60000"/>
                  </a:schemeClr>
                </a:solidFill>
              </a:rPr>
              <a:t>Q&amp;A</a:t>
            </a:r>
          </a:p>
        </p:txBody>
      </p:sp>
    </p:spTree>
    <p:extLst>
      <p:ext uri="{BB962C8B-B14F-4D97-AF65-F5344CB8AC3E}">
        <p14:creationId xmlns:p14="http://schemas.microsoft.com/office/powerpoint/2010/main" val="1158202836"/>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1218</Words>
  <Application>Microsoft Office PowerPoint</Application>
  <PresentationFormat>Widescreen</PresentationFormat>
  <Paragraphs>201</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Aptos Slab SemiBold</vt:lpstr>
      <vt:lpstr>Arial</vt:lpstr>
      <vt:lpstr>Courier New</vt:lpstr>
      <vt:lpstr>Office Theme</vt:lpstr>
      <vt:lpstr>PowerPoint Presentation</vt:lpstr>
      <vt:lpstr>Content</vt:lpstr>
      <vt:lpstr>Introduction </vt:lpstr>
      <vt:lpstr>Case Study Summary </vt:lpstr>
      <vt:lpstr>Communication Barriers </vt:lpstr>
      <vt:lpstr>The Shannon &amp; Weaver Model </vt:lpstr>
      <vt:lpstr>Berlo’s Model of Communication</vt:lpstr>
      <vt:lpstr>Schramm’s Interactive Model</vt:lpstr>
      <vt:lpstr>Solutions  </vt:lpstr>
      <vt:lpstr>How Solutions Help </vt:lpstr>
      <vt:lpstr>Conclusion </vt:lpstr>
      <vt:lpstr>References </vt:lpstr>
      <vt:lpstr>Thank you for listening us!</vt:lpstr>
      <vt:lpstr>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Iulia Vilsan</dc:creator>
  <cp:lastModifiedBy>Iulia Vilsan</cp:lastModifiedBy>
  <cp:revision>6</cp:revision>
  <dcterms:created xsi:type="dcterms:W3CDTF">2026-07-04T12:15:18Z</dcterms:created>
  <dcterms:modified xsi:type="dcterms:W3CDTF">2026-07-12T13:14:31Z</dcterms:modified>
</cp:coreProperties>
</file>