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736" r:id="rId6"/>
  </p:sldMasterIdLst>
  <p:notesMasterIdLst>
    <p:notesMasterId r:id="rId40"/>
  </p:notesMasterIdLst>
  <p:sldIdLst>
    <p:sldId id="260" r:id="rId7"/>
    <p:sldId id="263" r:id="rId8"/>
    <p:sldId id="264" r:id="rId9"/>
    <p:sldId id="319" r:id="rId10"/>
    <p:sldId id="318" r:id="rId11"/>
    <p:sldId id="320" r:id="rId12"/>
    <p:sldId id="306" r:id="rId13"/>
    <p:sldId id="323" r:id="rId14"/>
    <p:sldId id="356" r:id="rId15"/>
    <p:sldId id="322" r:id="rId16"/>
    <p:sldId id="324" r:id="rId17"/>
    <p:sldId id="269" r:id="rId18"/>
    <p:sldId id="325" r:id="rId19"/>
    <p:sldId id="271" r:id="rId20"/>
    <p:sldId id="272" r:id="rId21"/>
    <p:sldId id="353" r:id="rId22"/>
    <p:sldId id="328" r:id="rId23"/>
    <p:sldId id="276" r:id="rId24"/>
    <p:sldId id="332" r:id="rId25"/>
    <p:sldId id="329" r:id="rId26"/>
    <p:sldId id="330" r:id="rId27"/>
    <p:sldId id="355" r:id="rId28"/>
    <p:sldId id="333" r:id="rId29"/>
    <p:sldId id="335" r:id="rId30"/>
    <p:sldId id="342" r:id="rId31"/>
    <p:sldId id="345" r:id="rId32"/>
    <p:sldId id="354" r:id="rId33"/>
    <p:sldId id="347" r:id="rId34"/>
    <p:sldId id="346" r:id="rId35"/>
    <p:sldId id="341" r:id="rId36"/>
    <p:sldId id="340" r:id="rId37"/>
    <p:sldId id="351" r:id="rId38"/>
    <p:sldId id="298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232FBE-F802-4940-807F-10621AE1A9AF}" v="8" dt="2026-07-03T21:47:23.1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02"/>
    <p:restoredTop sz="81961" autoAdjust="0"/>
  </p:normalViewPr>
  <p:slideViewPr>
    <p:cSldViewPr snapToGrid="0" snapToObjects="1">
      <p:cViewPr varScale="1">
        <p:scale>
          <a:sx n="67" d="100"/>
          <a:sy n="67" d="100"/>
        </p:scale>
        <p:origin x="1099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microsoft.com/office/2015/10/relationships/revisionInfo" Target="revisionInfo.xml"/><Relationship Id="rId20" Type="http://schemas.openxmlformats.org/officeDocument/2006/relationships/slide" Target="slides/slide14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surani" userId="0c89b7dc58ba05c7" providerId="LiveId" clId="{633D0E4D-177C-4605-947F-312036DBBE28}"/>
    <pc:docChg chg="custSel addSld delSld modSld delMainMaster">
      <pc:chgData name="laila surani" userId="0c89b7dc58ba05c7" providerId="LiveId" clId="{633D0E4D-177C-4605-947F-312036DBBE28}" dt="2026-07-03T21:47:37.230" v="166" actId="27636"/>
      <pc:docMkLst>
        <pc:docMk/>
      </pc:docMkLst>
      <pc:sldChg chg="modSp mod">
        <pc:chgData name="laila surani" userId="0c89b7dc58ba05c7" providerId="LiveId" clId="{633D0E4D-177C-4605-947F-312036DBBE28}" dt="2026-07-03T21:38:02.679" v="105" actId="207"/>
        <pc:sldMkLst>
          <pc:docMk/>
          <pc:sldMk cId="1410523888" sldId="264"/>
        </pc:sldMkLst>
        <pc:spChg chg="mod">
          <ac:chgData name="laila surani" userId="0c89b7dc58ba05c7" providerId="LiveId" clId="{633D0E4D-177C-4605-947F-312036DBBE28}" dt="2026-07-03T21:38:02.679" v="105" actId="207"/>
          <ac:spMkLst>
            <pc:docMk/>
            <pc:sldMk cId="1410523888" sldId="264"/>
            <ac:spMk id="3" creationId="{AADC1999-8E3F-E5CD-01F6-5D22C9549D40}"/>
          </ac:spMkLst>
        </pc:spChg>
        <pc:picChg chg="mod">
          <ac:chgData name="laila surani" userId="0c89b7dc58ba05c7" providerId="LiveId" clId="{633D0E4D-177C-4605-947F-312036DBBE28}" dt="2026-07-03T21:37:48.905" v="102" actId="14100"/>
          <ac:picMkLst>
            <pc:docMk/>
            <pc:sldMk cId="1410523888" sldId="264"/>
            <ac:picMk id="4" creationId="{52E6EE35-080C-FFEB-0BD9-F72C15E48E30}"/>
          </ac:picMkLst>
        </pc:picChg>
      </pc:sldChg>
      <pc:sldChg chg="modSp mod">
        <pc:chgData name="laila surani" userId="0c89b7dc58ba05c7" providerId="LiveId" clId="{633D0E4D-177C-4605-947F-312036DBBE28}" dt="2026-07-03T21:40:10.853" v="123" actId="27636"/>
        <pc:sldMkLst>
          <pc:docMk/>
          <pc:sldMk cId="1947390052" sldId="271"/>
        </pc:sldMkLst>
        <pc:spChg chg="mod">
          <ac:chgData name="laila surani" userId="0c89b7dc58ba05c7" providerId="LiveId" clId="{633D0E4D-177C-4605-947F-312036DBBE28}" dt="2026-07-03T21:40:10.853" v="123" actId="27636"/>
          <ac:spMkLst>
            <pc:docMk/>
            <pc:sldMk cId="1947390052" sldId="271"/>
            <ac:spMk id="3" creationId="{11559F0A-9185-C5F0-7527-F60194FBF718}"/>
          </ac:spMkLst>
        </pc:spChg>
      </pc:sldChg>
      <pc:sldChg chg="delSp modSp mod">
        <pc:chgData name="laila surani" userId="0c89b7dc58ba05c7" providerId="LiveId" clId="{633D0E4D-177C-4605-947F-312036DBBE28}" dt="2026-07-03T21:42:31.389" v="141" actId="255"/>
        <pc:sldMkLst>
          <pc:docMk/>
          <pc:sldMk cId="2400952664" sldId="272"/>
        </pc:sldMkLst>
        <pc:spChg chg="mod">
          <ac:chgData name="laila surani" userId="0c89b7dc58ba05c7" providerId="LiveId" clId="{633D0E4D-177C-4605-947F-312036DBBE28}" dt="2026-07-03T21:42:31.389" v="141" actId="255"/>
          <ac:spMkLst>
            <pc:docMk/>
            <pc:sldMk cId="2400952664" sldId="272"/>
            <ac:spMk id="3" creationId="{11559F0A-9185-C5F0-7527-F60194FBF718}"/>
          </ac:spMkLst>
        </pc:spChg>
        <pc:picChg chg="del mod">
          <ac:chgData name="laila surani" userId="0c89b7dc58ba05c7" providerId="LiveId" clId="{633D0E4D-177C-4605-947F-312036DBBE28}" dt="2026-07-03T21:42:16.368" v="136" actId="478"/>
          <ac:picMkLst>
            <pc:docMk/>
            <pc:sldMk cId="2400952664" sldId="272"/>
            <ac:picMk id="5" creationId="{283151C1-C9FB-2BCC-E135-4EB070B76472}"/>
          </ac:picMkLst>
        </pc:picChg>
      </pc:sldChg>
      <pc:sldChg chg="modSp mod">
        <pc:chgData name="laila surani" userId="0c89b7dc58ba05c7" providerId="LiveId" clId="{633D0E4D-177C-4605-947F-312036DBBE28}" dt="2026-07-03T21:39:26.913" v="111" actId="255"/>
        <pc:sldMkLst>
          <pc:docMk/>
          <pc:sldMk cId="1666257017" sldId="324"/>
        </pc:sldMkLst>
        <pc:spChg chg="mod">
          <ac:chgData name="laila surani" userId="0c89b7dc58ba05c7" providerId="LiveId" clId="{633D0E4D-177C-4605-947F-312036DBBE28}" dt="2026-07-03T21:39:26.913" v="111" actId="255"/>
          <ac:spMkLst>
            <pc:docMk/>
            <pc:sldMk cId="1666257017" sldId="324"/>
            <ac:spMk id="3" creationId="{11559F0A-9185-C5F0-7527-F60194FBF718}"/>
          </ac:spMkLst>
        </pc:spChg>
      </pc:sldChg>
      <pc:sldChg chg="modSp mod">
        <pc:chgData name="laila surani" userId="0c89b7dc58ba05c7" providerId="LiveId" clId="{633D0E4D-177C-4605-947F-312036DBBE28}" dt="2026-07-03T21:44:20.999" v="149" actId="14100"/>
        <pc:sldMkLst>
          <pc:docMk/>
          <pc:sldMk cId="9929314" sldId="333"/>
        </pc:sldMkLst>
        <pc:spChg chg="mod">
          <ac:chgData name="laila surani" userId="0c89b7dc58ba05c7" providerId="LiveId" clId="{633D0E4D-177C-4605-947F-312036DBBE28}" dt="2026-07-03T21:44:20.999" v="149" actId="14100"/>
          <ac:spMkLst>
            <pc:docMk/>
            <pc:sldMk cId="9929314" sldId="333"/>
            <ac:spMk id="3" creationId="{11559F0A-9185-C5F0-7527-F60194FBF718}"/>
          </ac:spMkLst>
        </pc:spChg>
      </pc:sldChg>
      <pc:sldChg chg="modSp mod">
        <pc:chgData name="laila surani" userId="0c89b7dc58ba05c7" providerId="LiveId" clId="{633D0E4D-177C-4605-947F-312036DBBE28}" dt="2026-07-03T21:47:37.230" v="166" actId="27636"/>
        <pc:sldMkLst>
          <pc:docMk/>
          <pc:sldMk cId="3468134289" sldId="340"/>
        </pc:sldMkLst>
        <pc:spChg chg="mod">
          <ac:chgData name="laila surani" userId="0c89b7dc58ba05c7" providerId="LiveId" clId="{633D0E4D-177C-4605-947F-312036DBBE28}" dt="2026-07-03T21:47:37.230" v="166" actId="27636"/>
          <ac:spMkLst>
            <pc:docMk/>
            <pc:sldMk cId="3468134289" sldId="340"/>
            <ac:spMk id="3" creationId="{11559F0A-9185-C5F0-7527-F60194FBF718}"/>
          </ac:spMkLst>
        </pc:spChg>
      </pc:sldChg>
      <pc:sldChg chg="modSp mod">
        <pc:chgData name="laila surani" userId="0c89b7dc58ba05c7" providerId="LiveId" clId="{633D0E4D-177C-4605-947F-312036DBBE28}" dt="2026-07-03T21:46:48.222" v="156" actId="20577"/>
        <pc:sldMkLst>
          <pc:docMk/>
          <pc:sldMk cId="600851591" sldId="341"/>
        </pc:sldMkLst>
        <pc:spChg chg="mod">
          <ac:chgData name="laila surani" userId="0c89b7dc58ba05c7" providerId="LiveId" clId="{633D0E4D-177C-4605-947F-312036DBBE28}" dt="2026-07-03T21:46:48.222" v="156" actId="20577"/>
          <ac:spMkLst>
            <pc:docMk/>
            <pc:sldMk cId="600851591" sldId="341"/>
            <ac:spMk id="3" creationId="{11559F0A-9185-C5F0-7527-F60194FBF718}"/>
          </ac:spMkLst>
        </pc:spChg>
      </pc:sldChg>
      <pc:sldChg chg="del">
        <pc:chgData name="laila surani" userId="0c89b7dc58ba05c7" providerId="LiveId" clId="{633D0E4D-177C-4605-947F-312036DBBE28}" dt="2026-07-03T21:45:01.659" v="150" actId="47"/>
        <pc:sldMkLst>
          <pc:docMk/>
          <pc:sldMk cId="2281534628" sldId="343"/>
        </pc:sldMkLst>
      </pc:sldChg>
      <pc:sldChg chg="modSp mod">
        <pc:chgData name="laila surani" userId="0c89b7dc58ba05c7" providerId="LiveId" clId="{633D0E4D-177C-4605-947F-312036DBBE28}" dt="2026-07-03T21:45:51.624" v="153" actId="20577"/>
        <pc:sldMkLst>
          <pc:docMk/>
          <pc:sldMk cId="3490166855" sldId="347"/>
        </pc:sldMkLst>
        <pc:spChg chg="mod">
          <ac:chgData name="laila surani" userId="0c89b7dc58ba05c7" providerId="LiveId" clId="{633D0E4D-177C-4605-947F-312036DBBE28}" dt="2026-07-03T21:45:51.624" v="153" actId="20577"/>
          <ac:spMkLst>
            <pc:docMk/>
            <pc:sldMk cId="3490166855" sldId="347"/>
            <ac:spMk id="3" creationId="{11559F0A-9185-C5F0-7527-F60194FBF718}"/>
          </ac:spMkLst>
        </pc:spChg>
      </pc:sldChg>
      <pc:sldMasterChg chg="del delSldLayout">
        <pc:chgData name="laila surani" userId="0c89b7dc58ba05c7" providerId="LiveId" clId="{633D0E4D-177C-4605-947F-312036DBBE28}" dt="2026-07-03T21:37:39.797" v="100"/>
        <pc:sldMasterMkLst>
          <pc:docMk/>
          <pc:sldMasterMk cId="2581267852" sldId="2147483662"/>
        </pc:sldMasterMkLst>
        <pc:sldLayoutChg chg="del">
          <pc:chgData name="laila surani" userId="0c89b7dc58ba05c7" providerId="LiveId" clId="{633D0E4D-177C-4605-947F-312036DBBE28}" dt="2026-07-03T21:37:39.797" v="100"/>
          <pc:sldLayoutMkLst>
            <pc:docMk/>
            <pc:sldMasterMk cId="2581267852" sldId="2147483662"/>
            <pc:sldLayoutMk cId="196634507" sldId="2147483686"/>
          </pc:sldLayoutMkLst>
        </pc:sldLayoutChg>
        <pc:sldLayoutChg chg="del">
          <pc:chgData name="laila surani" userId="0c89b7dc58ba05c7" providerId="LiveId" clId="{633D0E4D-177C-4605-947F-312036DBBE28}" dt="2026-07-03T21:37:39.797" v="100"/>
          <pc:sldLayoutMkLst>
            <pc:docMk/>
            <pc:sldMasterMk cId="2581267852" sldId="2147483662"/>
            <pc:sldLayoutMk cId="886075505" sldId="2147483687"/>
          </pc:sldLayoutMkLst>
        </pc:sldLayoutChg>
        <pc:sldLayoutChg chg="del">
          <pc:chgData name="laila surani" userId="0c89b7dc58ba05c7" providerId="LiveId" clId="{633D0E4D-177C-4605-947F-312036DBBE28}" dt="2026-07-03T21:37:39.797" v="100"/>
          <pc:sldLayoutMkLst>
            <pc:docMk/>
            <pc:sldMasterMk cId="2581267852" sldId="2147483662"/>
            <pc:sldLayoutMk cId="2694382186" sldId="2147483688"/>
          </pc:sldLayoutMkLst>
        </pc:sldLayoutChg>
      </pc:sldMasterChg>
      <pc:sldMasterChg chg="del delSldLayout">
        <pc:chgData name="laila surani" userId="0c89b7dc58ba05c7" providerId="LiveId" clId="{633D0E4D-177C-4605-947F-312036DBBE28}" dt="2026-07-03T21:37:39.797" v="100"/>
        <pc:sldMasterMkLst>
          <pc:docMk/>
          <pc:sldMasterMk cId="754378712" sldId="2147483666"/>
        </pc:sldMasterMkLst>
        <pc:sldLayoutChg chg="del">
          <pc:chgData name="laila surani" userId="0c89b7dc58ba05c7" providerId="LiveId" clId="{633D0E4D-177C-4605-947F-312036DBBE28}" dt="2026-07-03T21:37:39.797" v="100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laila surani" userId="0c89b7dc58ba05c7" providerId="LiveId" clId="{633D0E4D-177C-4605-947F-312036DBBE28}" dt="2026-07-03T21:37:39.797" v="100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laila surani" userId="0c89b7dc58ba05c7" providerId="LiveId" clId="{633D0E4D-177C-4605-947F-312036DBBE28}" dt="2026-07-03T21:37:39.797" v="100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laila surani" userId="0c89b7dc58ba05c7" providerId="LiveId" clId="{633D0E4D-177C-4605-947F-312036DBBE28}" dt="2026-07-03T21:37:39.797" v="100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laila surani" userId="0c89b7dc58ba05c7" providerId="LiveId" clId="{633D0E4D-177C-4605-947F-312036DBBE28}" dt="2026-07-03T21:37:39.797" v="100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laila surani" userId="0c89b7dc58ba05c7" providerId="LiveId" clId="{633D0E4D-177C-4605-947F-312036DBBE28}" dt="2026-07-03T21:37:39.797" v="100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laila surani" userId="0c89b7dc58ba05c7" providerId="LiveId" clId="{633D0E4D-177C-4605-947F-312036DBBE28}" dt="2026-07-03T21:37:39.797" v="100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laila surani" userId="0c89b7dc58ba05c7" providerId="LiveId" clId="{633D0E4D-177C-4605-947F-312036DBBE28}" dt="2026-07-03T21:37:39.797" v="100"/>
          <pc:sldLayoutMkLst>
            <pc:docMk/>
            <pc:sldMasterMk cId="754378712" sldId="2147483666"/>
            <pc:sldLayoutMk cId="2661865558" sldId="2147483705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62729B-5CEA-44F1-896C-827ABCEB338A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19E24A05-7AA5-4540-9726-59159F9E521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900" b="1" dirty="0"/>
            <a:t>1. </a:t>
          </a:r>
          <a:r>
            <a:rPr lang="en-GB" sz="2000" b="1" dirty="0"/>
            <a:t>The National Health Service (NHS)-</a:t>
          </a:r>
          <a:endParaRPr lang="en-US" sz="2000" dirty="0"/>
        </a:p>
      </dgm:t>
    </dgm:pt>
    <dgm:pt modelId="{ED6B7711-FDD6-4DF9-AD2F-7F30F568242A}" type="parTrans" cxnId="{1324B4E3-CA60-46C1-AFA5-D20E328F586A}">
      <dgm:prSet/>
      <dgm:spPr/>
      <dgm:t>
        <a:bodyPr/>
        <a:lstStyle/>
        <a:p>
          <a:endParaRPr lang="en-US"/>
        </a:p>
      </dgm:t>
    </dgm:pt>
    <dgm:pt modelId="{82BC0603-2229-44F2-A91F-8A79C59C42AC}" type="sibTrans" cxnId="{1324B4E3-CA60-46C1-AFA5-D20E328F586A}">
      <dgm:prSet/>
      <dgm:spPr/>
      <dgm:t>
        <a:bodyPr/>
        <a:lstStyle/>
        <a:p>
          <a:endParaRPr lang="en-US"/>
        </a:p>
      </dgm:t>
    </dgm:pt>
    <dgm:pt modelId="{6382A237-270C-40BF-9B2F-648F9F5D733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The NHS provides </a:t>
          </a:r>
          <a:r>
            <a:rPr lang="en-GB" sz="2000" b="1" dirty="0"/>
            <a:t>medical and mental health care for older adults, including routine check-ups, hospitalisation, rehabilitation, and specialist care </a:t>
          </a:r>
          <a:r>
            <a:rPr lang="en-GB" sz="2000" dirty="0"/>
            <a:t>(e.g., for dementia).</a:t>
          </a:r>
          <a:endParaRPr lang="en-US" sz="2000" dirty="0"/>
        </a:p>
      </dgm:t>
    </dgm:pt>
    <dgm:pt modelId="{C0807FAD-D5B9-49F1-B668-9C2F620657A4}" type="parTrans" cxnId="{224976DB-5C71-4C55-89D5-1E0E55ADD242}">
      <dgm:prSet/>
      <dgm:spPr/>
      <dgm:t>
        <a:bodyPr/>
        <a:lstStyle/>
        <a:p>
          <a:endParaRPr lang="en-US"/>
        </a:p>
      </dgm:t>
    </dgm:pt>
    <dgm:pt modelId="{2D27B8D1-97D4-4FD8-8F58-17DF0B1AB327}" type="sibTrans" cxnId="{224976DB-5C71-4C55-89D5-1E0E55ADD242}">
      <dgm:prSet/>
      <dgm:spPr/>
      <dgm:t>
        <a:bodyPr/>
        <a:lstStyle/>
        <a:p>
          <a:endParaRPr lang="en-US"/>
        </a:p>
      </dgm:t>
    </dgm:pt>
    <dgm:pt modelId="{BA55BF72-9904-432B-B59F-444D37C8EC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Key Services-</a:t>
          </a:r>
          <a:endParaRPr lang="en-US"/>
        </a:p>
      </dgm:t>
    </dgm:pt>
    <dgm:pt modelId="{B34BD336-9693-4EA8-A3C6-362D746344B1}" type="parTrans" cxnId="{22EF4B6A-7625-4303-8D38-604F7D9E5686}">
      <dgm:prSet/>
      <dgm:spPr/>
      <dgm:t>
        <a:bodyPr/>
        <a:lstStyle/>
        <a:p>
          <a:endParaRPr lang="en-US"/>
        </a:p>
      </dgm:t>
    </dgm:pt>
    <dgm:pt modelId="{AF0B0E47-FC39-46F6-9F7F-A3B8CC204237}" type="sibTrans" cxnId="{22EF4B6A-7625-4303-8D38-604F7D9E5686}">
      <dgm:prSet/>
      <dgm:spPr/>
      <dgm:t>
        <a:bodyPr/>
        <a:lstStyle/>
        <a:p>
          <a:endParaRPr lang="en-US"/>
        </a:p>
      </dgm:t>
    </dgm:pt>
    <dgm:pt modelId="{AFFAFC9A-8F89-42BD-AA93-B8E75B1858B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Primary care (GP services), including routine check-ups and prescriptions.</a:t>
          </a:r>
          <a:endParaRPr lang="en-US" sz="1600" dirty="0"/>
        </a:p>
      </dgm:t>
    </dgm:pt>
    <dgm:pt modelId="{77728F39-7A7F-40B0-BE70-894F62151DBD}" type="parTrans" cxnId="{505E5FAB-1330-4CBB-AE94-D06ABE459DFD}">
      <dgm:prSet/>
      <dgm:spPr/>
      <dgm:t>
        <a:bodyPr/>
        <a:lstStyle/>
        <a:p>
          <a:endParaRPr lang="en-US"/>
        </a:p>
      </dgm:t>
    </dgm:pt>
    <dgm:pt modelId="{818EFA7C-88B4-4BD3-9433-EB0F945983D7}" type="sibTrans" cxnId="{505E5FAB-1330-4CBB-AE94-D06ABE459DFD}">
      <dgm:prSet/>
      <dgm:spPr/>
      <dgm:t>
        <a:bodyPr/>
        <a:lstStyle/>
        <a:p>
          <a:endParaRPr lang="en-US"/>
        </a:p>
      </dgm:t>
    </dgm:pt>
    <dgm:pt modelId="{365E71D9-27B2-4BA3-A875-A2519440ADB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Hospital care for acute needs, surgeries, and recovery.</a:t>
          </a:r>
          <a:endParaRPr lang="en-US" sz="1600" dirty="0"/>
        </a:p>
      </dgm:t>
    </dgm:pt>
    <dgm:pt modelId="{1BBF8D69-C1F4-4360-938E-4B5A57004F5D}" type="parTrans" cxnId="{522E1F82-2521-404D-BD3B-05CA323D0EE9}">
      <dgm:prSet/>
      <dgm:spPr/>
      <dgm:t>
        <a:bodyPr/>
        <a:lstStyle/>
        <a:p>
          <a:endParaRPr lang="en-US"/>
        </a:p>
      </dgm:t>
    </dgm:pt>
    <dgm:pt modelId="{A84EF891-97CA-458C-959D-473BDE4505DC}" type="sibTrans" cxnId="{522E1F82-2521-404D-BD3B-05CA323D0EE9}">
      <dgm:prSet/>
      <dgm:spPr/>
      <dgm:t>
        <a:bodyPr/>
        <a:lstStyle/>
        <a:p>
          <a:endParaRPr lang="en-US"/>
        </a:p>
      </dgm:t>
    </dgm:pt>
    <dgm:pt modelId="{2E4847F0-AB5F-4A6E-90F7-F7B9F45796B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Mental health support- Counselling and psychiatric care for older adults.</a:t>
          </a:r>
          <a:endParaRPr lang="en-US" sz="1600" dirty="0"/>
        </a:p>
      </dgm:t>
    </dgm:pt>
    <dgm:pt modelId="{BF17E2A3-B13D-4D43-B2A9-EE8E63524EBD}" type="parTrans" cxnId="{0D21800F-5E36-4D15-9FB1-9E4AB098064E}">
      <dgm:prSet/>
      <dgm:spPr/>
      <dgm:t>
        <a:bodyPr/>
        <a:lstStyle/>
        <a:p>
          <a:endParaRPr lang="en-US"/>
        </a:p>
      </dgm:t>
    </dgm:pt>
    <dgm:pt modelId="{75815571-2D26-4860-A6AB-EA874EB1DC01}" type="sibTrans" cxnId="{0D21800F-5E36-4D15-9FB1-9E4AB098064E}">
      <dgm:prSet/>
      <dgm:spPr/>
      <dgm:t>
        <a:bodyPr/>
        <a:lstStyle/>
        <a:p>
          <a:endParaRPr lang="en-US"/>
        </a:p>
      </dgm:t>
    </dgm:pt>
    <dgm:pt modelId="{58703F7F-D859-4395-AFD8-623A6A36A1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Collaborative Approach- </a:t>
          </a:r>
          <a:endParaRPr lang="en-US"/>
        </a:p>
      </dgm:t>
    </dgm:pt>
    <dgm:pt modelId="{CD852FCD-8A07-49AA-8946-15F3572F3DDE}" type="parTrans" cxnId="{422E209D-9242-43A8-B249-1AC3C346CC2E}">
      <dgm:prSet/>
      <dgm:spPr/>
      <dgm:t>
        <a:bodyPr/>
        <a:lstStyle/>
        <a:p>
          <a:endParaRPr lang="en-US"/>
        </a:p>
      </dgm:t>
    </dgm:pt>
    <dgm:pt modelId="{1CF4FEE4-A06B-4FFC-907F-511ED8783808}" type="sibTrans" cxnId="{422E209D-9242-43A8-B249-1AC3C346CC2E}">
      <dgm:prSet/>
      <dgm:spPr/>
      <dgm:t>
        <a:bodyPr/>
        <a:lstStyle/>
        <a:p>
          <a:endParaRPr lang="en-US"/>
        </a:p>
      </dgm:t>
    </dgm:pt>
    <dgm:pt modelId="{1DDCE593-32CD-4C8A-B9E1-B452596FB2B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The NHS often works with social services and community organisations to ensure continuity of care, especially when transitioning from hospital to home care.</a:t>
          </a:r>
          <a:endParaRPr lang="en-US" sz="1800" dirty="0"/>
        </a:p>
      </dgm:t>
    </dgm:pt>
    <dgm:pt modelId="{C0F9ABEA-D555-4976-8004-1A461669BBC2}" type="parTrans" cxnId="{E38DBC3A-1F85-40C2-9DEC-F942E495192D}">
      <dgm:prSet/>
      <dgm:spPr/>
      <dgm:t>
        <a:bodyPr/>
        <a:lstStyle/>
        <a:p>
          <a:endParaRPr lang="en-US"/>
        </a:p>
      </dgm:t>
    </dgm:pt>
    <dgm:pt modelId="{720FD12E-11D1-473E-9CA6-F63010744849}" type="sibTrans" cxnId="{E38DBC3A-1F85-40C2-9DEC-F942E495192D}">
      <dgm:prSet/>
      <dgm:spPr/>
      <dgm:t>
        <a:bodyPr/>
        <a:lstStyle/>
        <a:p>
          <a:endParaRPr lang="en-US"/>
        </a:p>
      </dgm:t>
    </dgm:pt>
    <dgm:pt modelId="{E7867967-0594-43EB-BBA0-B5DFB16ABF1F}" type="pres">
      <dgm:prSet presAssocID="{BE62729B-5CEA-44F1-896C-827ABCEB338A}" presName="Name0" presStyleCnt="0">
        <dgm:presLayoutVars>
          <dgm:dir/>
          <dgm:animLvl val="lvl"/>
          <dgm:resizeHandles val="exact"/>
        </dgm:presLayoutVars>
      </dgm:prSet>
      <dgm:spPr/>
    </dgm:pt>
    <dgm:pt modelId="{A2774658-86B7-4723-96B0-FB1A82A12751}" type="pres">
      <dgm:prSet presAssocID="{58703F7F-D859-4395-AFD8-623A6A36A160}" presName="boxAndChildren" presStyleCnt="0"/>
      <dgm:spPr/>
    </dgm:pt>
    <dgm:pt modelId="{24C18D30-7C5A-4539-8C75-A22D02A11FF1}" type="pres">
      <dgm:prSet presAssocID="{58703F7F-D859-4395-AFD8-623A6A36A160}" presName="parentTextBox" presStyleLbl="alignNode1" presStyleIdx="0" presStyleCnt="3"/>
      <dgm:spPr/>
    </dgm:pt>
    <dgm:pt modelId="{9EEA67B9-5F64-4445-A11F-B087C4E27348}" type="pres">
      <dgm:prSet presAssocID="{58703F7F-D859-4395-AFD8-623A6A36A160}" presName="descendantBox" presStyleLbl="bgAccFollowNode1" presStyleIdx="0" presStyleCnt="3"/>
      <dgm:spPr/>
    </dgm:pt>
    <dgm:pt modelId="{53C00AD2-1F3F-49B3-AEEA-B07575566D76}" type="pres">
      <dgm:prSet presAssocID="{AF0B0E47-FC39-46F6-9F7F-A3B8CC204237}" presName="sp" presStyleCnt="0"/>
      <dgm:spPr/>
    </dgm:pt>
    <dgm:pt modelId="{AEE7CE99-CE3D-43E6-8D84-19B0F8F96C45}" type="pres">
      <dgm:prSet presAssocID="{BA55BF72-9904-432B-B59F-444D37C8EC9F}" presName="arrowAndChildren" presStyleCnt="0"/>
      <dgm:spPr/>
    </dgm:pt>
    <dgm:pt modelId="{A813BB2A-ABD2-439F-94F1-59A85D374318}" type="pres">
      <dgm:prSet presAssocID="{BA55BF72-9904-432B-B59F-444D37C8EC9F}" presName="parentTextArrow" presStyleLbl="node1" presStyleIdx="0" presStyleCnt="0"/>
      <dgm:spPr/>
    </dgm:pt>
    <dgm:pt modelId="{345C33DB-5122-4113-8758-7B71F74D8BE1}" type="pres">
      <dgm:prSet presAssocID="{BA55BF72-9904-432B-B59F-444D37C8EC9F}" presName="arrow" presStyleLbl="alignNode1" presStyleIdx="1" presStyleCnt="3"/>
      <dgm:spPr/>
    </dgm:pt>
    <dgm:pt modelId="{C93EE38F-D391-4E59-A08E-44BBCA589E3A}" type="pres">
      <dgm:prSet presAssocID="{BA55BF72-9904-432B-B59F-444D37C8EC9F}" presName="descendantArrow" presStyleLbl="bgAccFollowNode1" presStyleIdx="1" presStyleCnt="3"/>
      <dgm:spPr/>
    </dgm:pt>
    <dgm:pt modelId="{BA2B7656-6498-4777-AC39-8450EB151CD0}" type="pres">
      <dgm:prSet presAssocID="{82BC0603-2229-44F2-A91F-8A79C59C42AC}" presName="sp" presStyleCnt="0"/>
      <dgm:spPr/>
    </dgm:pt>
    <dgm:pt modelId="{B6EE8743-4492-4373-97E7-CD385C101090}" type="pres">
      <dgm:prSet presAssocID="{19E24A05-7AA5-4540-9726-59159F9E521F}" presName="arrowAndChildren" presStyleCnt="0"/>
      <dgm:spPr/>
    </dgm:pt>
    <dgm:pt modelId="{2C8B7731-FE91-428C-ACE5-C4AE6599CA37}" type="pres">
      <dgm:prSet presAssocID="{19E24A05-7AA5-4540-9726-59159F9E521F}" presName="parentTextArrow" presStyleLbl="node1" presStyleIdx="0" presStyleCnt="0"/>
      <dgm:spPr/>
    </dgm:pt>
    <dgm:pt modelId="{B326AFDE-225F-4881-88ED-0C4CB69705A8}" type="pres">
      <dgm:prSet presAssocID="{19E24A05-7AA5-4540-9726-59159F9E521F}" presName="arrow" presStyleLbl="alignNode1" presStyleIdx="2" presStyleCnt="3"/>
      <dgm:spPr/>
    </dgm:pt>
    <dgm:pt modelId="{CBC89F3E-C5E9-4238-8EE3-8F0498ED20E9}" type="pres">
      <dgm:prSet presAssocID="{19E24A05-7AA5-4540-9726-59159F9E521F}" presName="descendantArrow" presStyleLbl="bgAccFollowNode1" presStyleIdx="2" presStyleCnt="3"/>
      <dgm:spPr/>
    </dgm:pt>
  </dgm:ptLst>
  <dgm:cxnLst>
    <dgm:cxn modelId="{48A90B0C-58FF-43F5-8FCF-02175A6ABA24}" type="presOf" srcId="{BA55BF72-9904-432B-B59F-444D37C8EC9F}" destId="{A813BB2A-ABD2-439F-94F1-59A85D374318}" srcOrd="0" destOrd="0" presId="urn:microsoft.com/office/officeart/2016/7/layout/VerticalDownArrowProcess"/>
    <dgm:cxn modelId="{22E66E0E-3DAC-4B32-AC38-70658BEFF45C}" type="presOf" srcId="{BA55BF72-9904-432B-B59F-444D37C8EC9F}" destId="{345C33DB-5122-4113-8758-7B71F74D8BE1}" srcOrd="1" destOrd="0" presId="urn:microsoft.com/office/officeart/2016/7/layout/VerticalDownArrowProcess"/>
    <dgm:cxn modelId="{0D21800F-5E36-4D15-9FB1-9E4AB098064E}" srcId="{BA55BF72-9904-432B-B59F-444D37C8EC9F}" destId="{2E4847F0-AB5F-4A6E-90F7-F7B9F45796BF}" srcOrd="2" destOrd="0" parTransId="{BF17E2A3-B13D-4D43-B2A9-EE8E63524EBD}" sibTransId="{75815571-2D26-4860-A6AB-EA874EB1DC01}"/>
    <dgm:cxn modelId="{7BD5FA22-2C31-409C-A1DD-C6C7CD41BF74}" type="presOf" srcId="{2E4847F0-AB5F-4A6E-90F7-F7B9F45796BF}" destId="{C93EE38F-D391-4E59-A08E-44BBCA589E3A}" srcOrd="0" destOrd="2" presId="urn:microsoft.com/office/officeart/2016/7/layout/VerticalDownArrowProcess"/>
    <dgm:cxn modelId="{E38DBC3A-1F85-40C2-9DEC-F942E495192D}" srcId="{58703F7F-D859-4395-AFD8-623A6A36A160}" destId="{1DDCE593-32CD-4C8A-B9E1-B452596FB2B6}" srcOrd="0" destOrd="0" parTransId="{C0F9ABEA-D555-4976-8004-1A461669BBC2}" sibTransId="{720FD12E-11D1-473E-9CA6-F63010744849}"/>
    <dgm:cxn modelId="{AAD6383E-49B1-4CA5-A761-90CD2523A8D8}" type="presOf" srcId="{365E71D9-27B2-4BA3-A875-A2519440ADBD}" destId="{C93EE38F-D391-4E59-A08E-44BBCA589E3A}" srcOrd="0" destOrd="1" presId="urn:microsoft.com/office/officeart/2016/7/layout/VerticalDownArrowProcess"/>
    <dgm:cxn modelId="{5FA4B363-E3F4-4D9F-9733-9752938BD18C}" type="presOf" srcId="{1DDCE593-32CD-4C8A-B9E1-B452596FB2B6}" destId="{9EEA67B9-5F64-4445-A11F-B087C4E27348}" srcOrd="0" destOrd="0" presId="urn:microsoft.com/office/officeart/2016/7/layout/VerticalDownArrowProcess"/>
    <dgm:cxn modelId="{22EF4B6A-7625-4303-8D38-604F7D9E5686}" srcId="{BE62729B-5CEA-44F1-896C-827ABCEB338A}" destId="{BA55BF72-9904-432B-B59F-444D37C8EC9F}" srcOrd="1" destOrd="0" parTransId="{B34BD336-9693-4EA8-A3C6-362D746344B1}" sibTransId="{AF0B0E47-FC39-46F6-9F7F-A3B8CC204237}"/>
    <dgm:cxn modelId="{9E32A978-D132-4C27-8005-BA720A703D4F}" type="presOf" srcId="{6382A237-270C-40BF-9B2F-648F9F5D7334}" destId="{CBC89F3E-C5E9-4238-8EE3-8F0498ED20E9}" srcOrd="0" destOrd="0" presId="urn:microsoft.com/office/officeart/2016/7/layout/VerticalDownArrowProcess"/>
    <dgm:cxn modelId="{CD744F7B-963E-4309-977D-8A5C678C364C}" type="presOf" srcId="{AFFAFC9A-8F89-42BD-AA93-B8E75B1858B4}" destId="{C93EE38F-D391-4E59-A08E-44BBCA589E3A}" srcOrd="0" destOrd="0" presId="urn:microsoft.com/office/officeart/2016/7/layout/VerticalDownArrowProcess"/>
    <dgm:cxn modelId="{522E1F82-2521-404D-BD3B-05CA323D0EE9}" srcId="{BA55BF72-9904-432B-B59F-444D37C8EC9F}" destId="{365E71D9-27B2-4BA3-A875-A2519440ADBD}" srcOrd="1" destOrd="0" parTransId="{1BBF8D69-C1F4-4360-938E-4B5A57004F5D}" sibTransId="{A84EF891-97CA-458C-959D-473BDE4505DC}"/>
    <dgm:cxn modelId="{B1156F8E-1383-444C-9705-9B7605A0B85C}" type="presOf" srcId="{19E24A05-7AA5-4540-9726-59159F9E521F}" destId="{B326AFDE-225F-4881-88ED-0C4CB69705A8}" srcOrd="1" destOrd="0" presId="urn:microsoft.com/office/officeart/2016/7/layout/VerticalDownArrowProcess"/>
    <dgm:cxn modelId="{422E209D-9242-43A8-B249-1AC3C346CC2E}" srcId="{BE62729B-5CEA-44F1-896C-827ABCEB338A}" destId="{58703F7F-D859-4395-AFD8-623A6A36A160}" srcOrd="2" destOrd="0" parTransId="{CD852FCD-8A07-49AA-8946-15F3572F3DDE}" sibTransId="{1CF4FEE4-A06B-4FFC-907F-511ED8783808}"/>
    <dgm:cxn modelId="{797B9BA1-0282-46F0-9376-4695E7FBC5F7}" type="presOf" srcId="{19E24A05-7AA5-4540-9726-59159F9E521F}" destId="{2C8B7731-FE91-428C-ACE5-C4AE6599CA37}" srcOrd="0" destOrd="0" presId="urn:microsoft.com/office/officeart/2016/7/layout/VerticalDownArrowProcess"/>
    <dgm:cxn modelId="{505E5FAB-1330-4CBB-AE94-D06ABE459DFD}" srcId="{BA55BF72-9904-432B-B59F-444D37C8EC9F}" destId="{AFFAFC9A-8F89-42BD-AA93-B8E75B1858B4}" srcOrd="0" destOrd="0" parTransId="{77728F39-7A7F-40B0-BE70-894F62151DBD}" sibTransId="{818EFA7C-88B4-4BD3-9433-EB0F945983D7}"/>
    <dgm:cxn modelId="{6276CFC3-EAEE-4A02-9AD0-F459E3824B28}" type="presOf" srcId="{BE62729B-5CEA-44F1-896C-827ABCEB338A}" destId="{E7867967-0594-43EB-BBA0-B5DFB16ABF1F}" srcOrd="0" destOrd="0" presId="urn:microsoft.com/office/officeart/2016/7/layout/VerticalDownArrowProcess"/>
    <dgm:cxn modelId="{E014A7C4-94F4-49E7-A74F-A1F1D641FF39}" type="presOf" srcId="{58703F7F-D859-4395-AFD8-623A6A36A160}" destId="{24C18D30-7C5A-4539-8C75-A22D02A11FF1}" srcOrd="0" destOrd="0" presId="urn:microsoft.com/office/officeart/2016/7/layout/VerticalDownArrowProcess"/>
    <dgm:cxn modelId="{224976DB-5C71-4C55-89D5-1E0E55ADD242}" srcId="{19E24A05-7AA5-4540-9726-59159F9E521F}" destId="{6382A237-270C-40BF-9B2F-648F9F5D7334}" srcOrd="0" destOrd="0" parTransId="{C0807FAD-D5B9-49F1-B668-9C2F620657A4}" sibTransId="{2D27B8D1-97D4-4FD8-8F58-17DF0B1AB327}"/>
    <dgm:cxn modelId="{1324B4E3-CA60-46C1-AFA5-D20E328F586A}" srcId="{BE62729B-5CEA-44F1-896C-827ABCEB338A}" destId="{19E24A05-7AA5-4540-9726-59159F9E521F}" srcOrd="0" destOrd="0" parTransId="{ED6B7711-FDD6-4DF9-AD2F-7F30F568242A}" sibTransId="{82BC0603-2229-44F2-A91F-8A79C59C42AC}"/>
    <dgm:cxn modelId="{25D5615A-D1EA-46F4-9E3A-01E389E1E4C1}" type="presParOf" srcId="{E7867967-0594-43EB-BBA0-B5DFB16ABF1F}" destId="{A2774658-86B7-4723-96B0-FB1A82A12751}" srcOrd="0" destOrd="0" presId="urn:microsoft.com/office/officeart/2016/7/layout/VerticalDownArrowProcess"/>
    <dgm:cxn modelId="{F993EEB6-C3C3-46F9-A837-9DC2FEEA8653}" type="presParOf" srcId="{A2774658-86B7-4723-96B0-FB1A82A12751}" destId="{24C18D30-7C5A-4539-8C75-A22D02A11FF1}" srcOrd="0" destOrd="0" presId="urn:microsoft.com/office/officeart/2016/7/layout/VerticalDownArrowProcess"/>
    <dgm:cxn modelId="{9B19BAF5-E0C6-4452-B0D1-6D79C8F2BC8A}" type="presParOf" srcId="{A2774658-86B7-4723-96B0-FB1A82A12751}" destId="{9EEA67B9-5F64-4445-A11F-B087C4E27348}" srcOrd="1" destOrd="0" presId="urn:microsoft.com/office/officeart/2016/7/layout/VerticalDownArrowProcess"/>
    <dgm:cxn modelId="{00E1E6C2-B4EB-4FAA-84CD-ECAD0DBA7D2F}" type="presParOf" srcId="{E7867967-0594-43EB-BBA0-B5DFB16ABF1F}" destId="{53C00AD2-1F3F-49B3-AEEA-B07575566D76}" srcOrd="1" destOrd="0" presId="urn:microsoft.com/office/officeart/2016/7/layout/VerticalDownArrowProcess"/>
    <dgm:cxn modelId="{37D11744-602B-4F1B-9519-4B5EFFEBBA8C}" type="presParOf" srcId="{E7867967-0594-43EB-BBA0-B5DFB16ABF1F}" destId="{AEE7CE99-CE3D-43E6-8D84-19B0F8F96C45}" srcOrd="2" destOrd="0" presId="urn:microsoft.com/office/officeart/2016/7/layout/VerticalDownArrowProcess"/>
    <dgm:cxn modelId="{9AFDED7D-8ACF-4231-854F-6B738DA80132}" type="presParOf" srcId="{AEE7CE99-CE3D-43E6-8D84-19B0F8F96C45}" destId="{A813BB2A-ABD2-439F-94F1-59A85D374318}" srcOrd="0" destOrd="0" presId="urn:microsoft.com/office/officeart/2016/7/layout/VerticalDownArrowProcess"/>
    <dgm:cxn modelId="{C66211D8-BB4D-46FE-887F-0ADE76D13053}" type="presParOf" srcId="{AEE7CE99-CE3D-43E6-8D84-19B0F8F96C45}" destId="{345C33DB-5122-4113-8758-7B71F74D8BE1}" srcOrd="1" destOrd="0" presId="urn:microsoft.com/office/officeart/2016/7/layout/VerticalDownArrowProcess"/>
    <dgm:cxn modelId="{6DB48608-578B-4485-8D49-40E5AE7E3207}" type="presParOf" srcId="{AEE7CE99-CE3D-43E6-8D84-19B0F8F96C45}" destId="{C93EE38F-D391-4E59-A08E-44BBCA589E3A}" srcOrd="2" destOrd="0" presId="urn:microsoft.com/office/officeart/2016/7/layout/VerticalDownArrowProcess"/>
    <dgm:cxn modelId="{EE35D1FA-8C5C-4E7D-98E1-B342B00ADC43}" type="presParOf" srcId="{E7867967-0594-43EB-BBA0-B5DFB16ABF1F}" destId="{BA2B7656-6498-4777-AC39-8450EB151CD0}" srcOrd="3" destOrd="0" presId="urn:microsoft.com/office/officeart/2016/7/layout/VerticalDownArrowProcess"/>
    <dgm:cxn modelId="{6E7D2721-45E1-41A1-98DB-8AE8D073B350}" type="presParOf" srcId="{E7867967-0594-43EB-BBA0-B5DFB16ABF1F}" destId="{B6EE8743-4492-4373-97E7-CD385C101090}" srcOrd="4" destOrd="0" presId="urn:microsoft.com/office/officeart/2016/7/layout/VerticalDownArrowProcess"/>
    <dgm:cxn modelId="{CA095BEC-775A-4E5D-A699-5FA2E07ABE66}" type="presParOf" srcId="{B6EE8743-4492-4373-97E7-CD385C101090}" destId="{2C8B7731-FE91-428C-ACE5-C4AE6599CA37}" srcOrd="0" destOrd="0" presId="urn:microsoft.com/office/officeart/2016/7/layout/VerticalDownArrowProcess"/>
    <dgm:cxn modelId="{57639392-F547-4EE6-A5DD-915DF2298DD3}" type="presParOf" srcId="{B6EE8743-4492-4373-97E7-CD385C101090}" destId="{B326AFDE-225F-4881-88ED-0C4CB69705A8}" srcOrd="1" destOrd="0" presId="urn:microsoft.com/office/officeart/2016/7/layout/VerticalDownArrowProcess"/>
    <dgm:cxn modelId="{ED25CD5A-EAF7-4C8F-90E4-C9CC525ED8BF}" type="presParOf" srcId="{B6EE8743-4492-4373-97E7-CD385C101090}" destId="{CBC89F3E-C5E9-4238-8EE3-8F0498ED20E9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BB30DD-5F77-4D25-847D-7466FC4AF6D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3E700B7-1452-43CE-A0F5-5CEDFD598DF5}">
      <dgm:prSet/>
      <dgm:spPr/>
      <dgm:t>
        <a:bodyPr/>
        <a:lstStyle/>
        <a:p>
          <a:r>
            <a:rPr lang="en-GB" b="1"/>
            <a:t>Care Act 2014- </a:t>
          </a:r>
          <a:r>
            <a:rPr lang="en-GB"/>
            <a:t>Provides a framework for </a:t>
          </a:r>
          <a:r>
            <a:rPr lang="en-GB" b="1"/>
            <a:t>safeguarding vulnerable adults</a:t>
          </a:r>
          <a:r>
            <a:rPr lang="en-GB"/>
            <a:t>, assessing care needs, and allocating social care funding.</a:t>
          </a:r>
          <a:endParaRPr lang="en-US" dirty="0"/>
        </a:p>
      </dgm:t>
    </dgm:pt>
    <dgm:pt modelId="{208D736E-AF53-4ED2-9ADA-DFB861938F57}" type="parTrans" cxnId="{FC458ABE-DAF4-4BD8-8B6D-3C9F680AF0F5}">
      <dgm:prSet/>
      <dgm:spPr/>
      <dgm:t>
        <a:bodyPr/>
        <a:lstStyle/>
        <a:p>
          <a:endParaRPr lang="en-US"/>
        </a:p>
      </dgm:t>
    </dgm:pt>
    <dgm:pt modelId="{21667D3F-84F3-4ED8-8987-F5663B1949A3}" type="sibTrans" cxnId="{FC458ABE-DAF4-4BD8-8B6D-3C9F680AF0F5}">
      <dgm:prSet/>
      <dgm:spPr/>
      <dgm:t>
        <a:bodyPr/>
        <a:lstStyle/>
        <a:p>
          <a:endParaRPr lang="en-US"/>
        </a:p>
      </dgm:t>
    </dgm:pt>
    <dgm:pt modelId="{12B38CF4-34D5-4E1F-8C6E-90922C2B5324}">
      <dgm:prSet/>
      <dgm:spPr/>
      <dgm:t>
        <a:bodyPr/>
        <a:lstStyle/>
        <a:p>
          <a:r>
            <a:rPr lang="en-GB" b="1"/>
            <a:t>Health and Care Act 2022- </a:t>
          </a:r>
          <a:r>
            <a:rPr lang="en-GB"/>
            <a:t>I</a:t>
          </a:r>
          <a:r>
            <a:rPr lang="en-GB" b="1"/>
            <a:t>ntegrates health and social care, encouraging partnerships between the NHS and local authorities for better co-ordination.</a:t>
          </a:r>
          <a:endParaRPr lang="en-US" b="1" dirty="0"/>
        </a:p>
      </dgm:t>
    </dgm:pt>
    <dgm:pt modelId="{4F8B1915-A71B-4EB2-B70D-2341955B3BE1}" type="parTrans" cxnId="{EA29CB78-8A39-441D-A15E-7F8843370493}">
      <dgm:prSet/>
      <dgm:spPr/>
      <dgm:t>
        <a:bodyPr/>
        <a:lstStyle/>
        <a:p>
          <a:endParaRPr lang="en-US"/>
        </a:p>
      </dgm:t>
    </dgm:pt>
    <dgm:pt modelId="{CD904A04-9363-4A06-9C87-2586164F9F0A}" type="sibTrans" cxnId="{EA29CB78-8A39-441D-A15E-7F8843370493}">
      <dgm:prSet/>
      <dgm:spPr/>
      <dgm:t>
        <a:bodyPr/>
        <a:lstStyle/>
        <a:p>
          <a:endParaRPr lang="en-US"/>
        </a:p>
      </dgm:t>
    </dgm:pt>
    <dgm:pt modelId="{AD81EC4C-60FE-44D4-A8E5-706130A1C287}">
      <dgm:prSet/>
      <dgm:spPr/>
      <dgm:t>
        <a:bodyPr/>
        <a:lstStyle/>
        <a:p>
          <a:r>
            <a:rPr lang="en-GB" b="1"/>
            <a:t>Mental Capacity Act 2005- </a:t>
          </a:r>
          <a:r>
            <a:rPr lang="en-GB"/>
            <a:t>Safeguards individuals who may </a:t>
          </a:r>
          <a:r>
            <a:rPr lang="en-GB" b="1"/>
            <a:t>lack the capacity to make their own decisions, providing a legal framework for appointing truste</a:t>
          </a:r>
          <a:r>
            <a:rPr lang="en-GB"/>
            <a:t>d representatives.</a:t>
          </a:r>
          <a:endParaRPr lang="en-US" dirty="0"/>
        </a:p>
      </dgm:t>
    </dgm:pt>
    <dgm:pt modelId="{E79B3537-9BF2-4A45-9465-EE894D3050AC}" type="parTrans" cxnId="{F30DF970-162A-4F50-947B-3CBA9DE46C7A}">
      <dgm:prSet/>
      <dgm:spPr/>
      <dgm:t>
        <a:bodyPr/>
        <a:lstStyle/>
        <a:p>
          <a:endParaRPr lang="en-US"/>
        </a:p>
      </dgm:t>
    </dgm:pt>
    <dgm:pt modelId="{DF5AB03D-66AD-4E7C-92C7-411A58063EDD}" type="sibTrans" cxnId="{F30DF970-162A-4F50-947B-3CBA9DE46C7A}">
      <dgm:prSet/>
      <dgm:spPr/>
      <dgm:t>
        <a:bodyPr/>
        <a:lstStyle/>
        <a:p>
          <a:endParaRPr lang="en-US"/>
        </a:p>
      </dgm:t>
    </dgm:pt>
    <dgm:pt modelId="{AAFD4584-1EB4-4264-A135-005FAAC9AFF5}">
      <dgm:prSet/>
      <dgm:spPr/>
      <dgm:t>
        <a:bodyPr/>
        <a:lstStyle/>
        <a:p>
          <a:r>
            <a:rPr lang="en-GB"/>
            <a:t>.</a:t>
          </a:r>
          <a:endParaRPr lang="en-US"/>
        </a:p>
      </dgm:t>
    </dgm:pt>
    <dgm:pt modelId="{DA0368D3-BF35-4F6D-A1A4-5561B354CE58}" type="parTrans" cxnId="{8092DCFB-7856-487D-A14C-8C1D0672E6BA}">
      <dgm:prSet/>
      <dgm:spPr/>
      <dgm:t>
        <a:bodyPr/>
        <a:lstStyle/>
        <a:p>
          <a:endParaRPr lang="en-US"/>
        </a:p>
      </dgm:t>
    </dgm:pt>
    <dgm:pt modelId="{5DC920F3-50B3-4CB6-9D41-6722215431C1}" type="sibTrans" cxnId="{8092DCFB-7856-487D-A14C-8C1D0672E6BA}">
      <dgm:prSet/>
      <dgm:spPr/>
      <dgm:t>
        <a:bodyPr/>
        <a:lstStyle/>
        <a:p>
          <a:endParaRPr lang="en-US"/>
        </a:p>
      </dgm:t>
    </dgm:pt>
    <dgm:pt modelId="{FE03465B-E2DA-48A4-A2DA-741481E5BD73}" type="pres">
      <dgm:prSet presAssocID="{89BB30DD-5F77-4D25-847D-7466FC4AF6D6}" presName="vert0" presStyleCnt="0">
        <dgm:presLayoutVars>
          <dgm:dir/>
          <dgm:animOne val="branch"/>
          <dgm:animLvl val="lvl"/>
        </dgm:presLayoutVars>
      </dgm:prSet>
      <dgm:spPr/>
    </dgm:pt>
    <dgm:pt modelId="{35B9A316-F894-4D6A-BA15-C92DA6BDD4E4}" type="pres">
      <dgm:prSet presAssocID="{C3E700B7-1452-43CE-A0F5-5CEDFD598DF5}" presName="thickLine" presStyleLbl="alignNode1" presStyleIdx="0" presStyleCnt="4"/>
      <dgm:spPr/>
    </dgm:pt>
    <dgm:pt modelId="{2844F01E-5530-4753-93B8-D18A802A744D}" type="pres">
      <dgm:prSet presAssocID="{C3E700B7-1452-43CE-A0F5-5CEDFD598DF5}" presName="horz1" presStyleCnt="0"/>
      <dgm:spPr/>
    </dgm:pt>
    <dgm:pt modelId="{4ABC341A-80A5-4657-A4C6-B90E80BDFB42}" type="pres">
      <dgm:prSet presAssocID="{C3E700B7-1452-43CE-A0F5-5CEDFD598DF5}" presName="tx1" presStyleLbl="revTx" presStyleIdx="0" presStyleCnt="4"/>
      <dgm:spPr/>
    </dgm:pt>
    <dgm:pt modelId="{01FD091C-E507-4648-940A-0AE3DA9EBC2F}" type="pres">
      <dgm:prSet presAssocID="{C3E700B7-1452-43CE-A0F5-5CEDFD598DF5}" presName="vert1" presStyleCnt="0"/>
      <dgm:spPr/>
    </dgm:pt>
    <dgm:pt modelId="{8B77FF63-6465-4E5B-A980-85EAE85836AB}" type="pres">
      <dgm:prSet presAssocID="{12B38CF4-34D5-4E1F-8C6E-90922C2B5324}" presName="thickLine" presStyleLbl="alignNode1" presStyleIdx="1" presStyleCnt="4"/>
      <dgm:spPr/>
    </dgm:pt>
    <dgm:pt modelId="{4871A261-51EB-4F73-8809-D6F2A812A75B}" type="pres">
      <dgm:prSet presAssocID="{12B38CF4-34D5-4E1F-8C6E-90922C2B5324}" presName="horz1" presStyleCnt="0"/>
      <dgm:spPr/>
    </dgm:pt>
    <dgm:pt modelId="{51C3B037-F0D2-4435-96A6-DB3A5F2567D3}" type="pres">
      <dgm:prSet presAssocID="{12B38CF4-34D5-4E1F-8C6E-90922C2B5324}" presName="tx1" presStyleLbl="revTx" presStyleIdx="1" presStyleCnt="4"/>
      <dgm:spPr/>
    </dgm:pt>
    <dgm:pt modelId="{E67E6B49-DD7B-46CA-8554-E9C6759FA601}" type="pres">
      <dgm:prSet presAssocID="{12B38CF4-34D5-4E1F-8C6E-90922C2B5324}" presName="vert1" presStyleCnt="0"/>
      <dgm:spPr/>
    </dgm:pt>
    <dgm:pt modelId="{AA3C8894-A0E6-46C1-BFD1-159CF002034F}" type="pres">
      <dgm:prSet presAssocID="{AD81EC4C-60FE-44D4-A8E5-706130A1C287}" presName="thickLine" presStyleLbl="alignNode1" presStyleIdx="2" presStyleCnt="4"/>
      <dgm:spPr/>
    </dgm:pt>
    <dgm:pt modelId="{8F3D0C2E-8E4B-4BA0-B086-756D1F12978F}" type="pres">
      <dgm:prSet presAssocID="{AD81EC4C-60FE-44D4-A8E5-706130A1C287}" presName="horz1" presStyleCnt="0"/>
      <dgm:spPr/>
    </dgm:pt>
    <dgm:pt modelId="{D5F2DB2B-45E9-4CC6-8A83-B537AF2CB3BC}" type="pres">
      <dgm:prSet presAssocID="{AD81EC4C-60FE-44D4-A8E5-706130A1C287}" presName="tx1" presStyleLbl="revTx" presStyleIdx="2" presStyleCnt="4"/>
      <dgm:spPr/>
    </dgm:pt>
    <dgm:pt modelId="{0E49F94D-C621-47BC-93BC-9CCFBB474B52}" type="pres">
      <dgm:prSet presAssocID="{AD81EC4C-60FE-44D4-A8E5-706130A1C287}" presName="vert1" presStyleCnt="0"/>
      <dgm:spPr/>
    </dgm:pt>
    <dgm:pt modelId="{6C3ACFDE-7291-4AC8-BA92-F88CD1B2C0C2}" type="pres">
      <dgm:prSet presAssocID="{AAFD4584-1EB4-4264-A135-005FAAC9AFF5}" presName="thickLine" presStyleLbl="alignNode1" presStyleIdx="3" presStyleCnt="4"/>
      <dgm:spPr/>
    </dgm:pt>
    <dgm:pt modelId="{BAB07151-D4FA-4814-A6D5-741F4014CE89}" type="pres">
      <dgm:prSet presAssocID="{AAFD4584-1EB4-4264-A135-005FAAC9AFF5}" presName="horz1" presStyleCnt="0"/>
      <dgm:spPr/>
    </dgm:pt>
    <dgm:pt modelId="{7D8DA0F8-76C2-47C8-A7E6-D4DA73FD302F}" type="pres">
      <dgm:prSet presAssocID="{AAFD4584-1EB4-4264-A135-005FAAC9AFF5}" presName="tx1" presStyleLbl="revTx" presStyleIdx="3" presStyleCnt="4"/>
      <dgm:spPr/>
    </dgm:pt>
    <dgm:pt modelId="{D3043B50-BB00-483F-BBC8-D1948B782809}" type="pres">
      <dgm:prSet presAssocID="{AAFD4584-1EB4-4264-A135-005FAAC9AFF5}" presName="vert1" presStyleCnt="0"/>
      <dgm:spPr/>
    </dgm:pt>
  </dgm:ptLst>
  <dgm:cxnLst>
    <dgm:cxn modelId="{1ABD122A-55E3-4F99-8BB7-FFEE0D5C90C0}" type="presOf" srcId="{89BB30DD-5F77-4D25-847D-7466FC4AF6D6}" destId="{FE03465B-E2DA-48A4-A2DA-741481E5BD73}" srcOrd="0" destOrd="0" presId="urn:microsoft.com/office/officeart/2008/layout/LinedList"/>
    <dgm:cxn modelId="{71715041-3D2E-413A-84C3-2ABBA146450E}" type="presOf" srcId="{C3E700B7-1452-43CE-A0F5-5CEDFD598DF5}" destId="{4ABC341A-80A5-4657-A4C6-B90E80BDFB42}" srcOrd="0" destOrd="0" presId="urn:microsoft.com/office/officeart/2008/layout/LinedList"/>
    <dgm:cxn modelId="{ABC7AD4E-7557-4CF6-AEC1-55C3092CF3A8}" type="presOf" srcId="{AAFD4584-1EB4-4264-A135-005FAAC9AFF5}" destId="{7D8DA0F8-76C2-47C8-A7E6-D4DA73FD302F}" srcOrd="0" destOrd="0" presId="urn:microsoft.com/office/officeart/2008/layout/LinedList"/>
    <dgm:cxn modelId="{F30DF970-162A-4F50-947B-3CBA9DE46C7A}" srcId="{89BB30DD-5F77-4D25-847D-7466FC4AF6D6}" destId="{AD81EC4C-60FE-44D4-A8E5-706130A1C287}" srcOrd="2" destOrd="0" parTransId="{E79B3537-9BF2-4A45-9465-EE894D3050AC}" sibTransId="{DF5AB03D-66AD-4E7C-92C7-411A58063EDD}"/>
    <dgm:cxn modelId="{EA29CB78-8A39-441D-A15E-7F8843370493}" srcId="{89BB30DD-5F77-4D25-847D-7466FC4AF6D6}" destId="{12B38CF4-34D5-4E1F-8C6E-90922C2B5324}" srcOrd="1" destOrd="0" parTransId="{4F8B1915-A71B-4EB2-B70D-2341955B3BE1}" sibTransId="{CD904A04-9363-4A06-9C87-2586164F9F0A}"/>
    <dgm:cxn modelId="{86056C96-959C-4B6A-B921-4FD10F53E1FE}" type="presOf" srcId="{12B38CF4-34D5-4E1F-8C6E-90922C2B5324}" destId="{51C3B037-F0D2-4435-96A6-DB3A5F2567D3}" srcOrd="0" destOrd="0" presId="urn:microsoft.com/office/officeart/2008/layout/LinedList"/>
    <dgm:cxn modelId="{FC458ABE-DAF4-4BD8-8B6D-3C9F680AF0F5}" srcId="{89BB30DD-5F77-4D25-847D-7466FC4AF6D6}" destId="{C3E700B7-1452-43CE-A0F5-5CEDFD598DF5}" srcOrd="0" destOrd="0" parTransId="{208D736E-AF53-4ED2-9ADA-DFB861938F57}" sibTransId="{21667D3F-84F3-4ED8-8987-F5663B1949A3}"/>
    <dgm:cxn modelId="{C5C86BF8-9F2A-4AAA-A369-FF612DDB039A}" type="presOf" srcId="{AD81EC4C-60FE-44D4-A8E5-706130A1C287}" destId="{D5F2DB2B-45E9-4CC6-8A83-B537AF2CB3BC}" srcOrd="0" destOrd="0" presId="urn:microsoft.com/office/officeart/2008/layout/LinedList"/>
    <dgm:cxn modelId="{8092DCFB-7856-487D-A14C-8C1D0672E6BA}" srcId="{89BB30DD-5F77-4D25-847D-7466FC4AF6D6}" destId="{AAFD4584-1EB4-4264-A135-005FAAC9AFF5}" srcOrd="3" destOrd="0" parTransId="{DA0368D3-BF35-4F6D-A1A4-5561B354CE58}" sibTransId="{5DC920F3-50B3-4CB6-9D41-6722215431C1}"/>
    <dgm:cxn modelId="{658EBD4E-FE88-43CE-ABD0-46A13C011B86}" type="presParOf" srcId="{FE03465B-E2DA-48A4-A2DA-741481E5BD73}" destId="{35B9A316-F894-4D6A-BA15-C92DA6BDD4E4}" srcOrd="0" destOrd="0" presId="urn:microsoft.com/office/officeart/2008/layout/LinedList"/>
    <dgm:cxn modelId="{657D5129-C781-4B50-B29F-2B49D4FE72AD}" type="presParOf" srcId="{FE03465B-E2DA-48A4-A2DA-741481E5BD73}" destId="{2844F01E-5530-4753-93B8-D18A802A744D}" srcOrd="1" destOrd="0" presId="urn:microsoft.com/office/officeart/2008/layout/LinedList"/>
    <dgm:cxn modelId="{1A9825FE-2BC0-4D6B-8B9D-BDCC6669BBDF}" type="presParOf" srcId="{2844F01E-5530-4753-93B8-D18A802A744D}" destId="{4ABC341A-80A5-4657-A4C6-B90E80BDFB42}" srcOrd="0" destOrd="0" presId="urn:microsoft.com/office/officeart/2008/layout/LinedList"/>
    <dgm:cxn modelId="{B8F9FDE6-5386-45BB-B431-C8498DD64932}" type="presParOf" srcId="{2844F01E-5530-4753-93B8-D18A802A744D}" destId="{01FD091C-E507-4648-940A-0AE3DA9EBC2F}" srcOrd="1" destOrd="0" presId="urn:microsoft.com/office/officeart/2008/layout/LinedList"/>
    <dgm:cxn modelId="{43F381AF-244C-4556-9245-E3DCE2EE6D66}" type="presParOf" srcId="{FE03465B-E2DA-48A4-A2DA-741481E5BD73}" destId="{8B77FF63-6465-4E5B-A980-85EAE85836AB}" srcOrd="2" destOrd="0" presId="urn:microsoft.com/office/officeart/2008/layout/LinedList"/>
    <dgm:cxn modelId="{991DAA6B-BC96-4F15-97DD-EFFAB405BE8E}" type="presParOf" srcId="{FE03465B-E2DA-48A4-A2DA-741481E5BD73}" destId="{4871A261-51EB-4F73-8809-D6F2A812A75B}" srcOrd="3" destOrd="0" presId="urn:microsoft.com/office/officeart/2008/layout/LinedList"/>
    <dgm:cxn modelId="{019A2A67-0CEC-4386-B6BE-F2D28B341414}" type="presParOf" srcId="{4871A261-51EB-4F73-8809-D6F2A812A75B}" destId="{51C3B037-F0D2-4435-96A6-DB3A5F2567D3}" srcOrd="0" destOrd="0" presId="urn:microsoft.com/office/officeart/2008/layout/LinedList"/>
    <dgm:cxn modelId="{594CE900-79DF-4E8E-9A14-83B0112834D6}" type="presParOf" srcId="{4871A261-51EB-4F73-8809-D6F2A812A75B}" destId="{E67E6B49-DD7B-46CA-8554-E9C6759FA601}" srcOrd="1" destOrd="0" presId="urn:microsoft.com/office/officeart/2008/layout/LinedList"/>
    <dgm:cxn modelId="{15EBE422-DC3D-40A1-97AB-3AFED6A2A371}" type="presParOf" srcId="{FE03465B-E2DA-48A4-A2DA-741481E5BD73}" destId="{AA3C8894-A0E6-46C1-BFD1-159CF002034F}" srcOrd="4" destOrd="0" presId="urn:microsoft.com/office/officeart/2008/layout/LinedList"/>
    <dgm:cxn modelId="{0412FD8B-5C9C-4FA0-B9ED-8C0931450BFD}" type="presParOf" srcId="{FE03465B-E2DA-48A4-A2DA-741481E5BD73}" destId="{8F3D0C2E-8E4B-4BA0-B086-756D1F12978F}" srcOrd="5" destOrd="0" presId="urn:microsoft.com/office/officeart/2008/layout/LinedList"/>
    <dgm:cxn modelId="{E3B01BEE-4CB9-4ECC-9452-6EBCE4AADC18}" type="presParOf" srcId="{8F3D0C2E-8E4B-4BA0-B086-756D1F12978F}" destId="{D5F2DB2B-45E9-4CC6-8A83-B537AF2CB3BC}" srcOrd="0" destOrd="0" presId="urn:microsoft.com/office/officeart/2008/layout/LinedList"/>
    <dgm:cxn modelId="{5111827B-E719-46CE-BB72-70781E6CA585}" type="presParOf" srcId="{8F3D0C2E-8E4B-4BA0-B086-756D1F12978F}" destId="{0E49F94D-C621-47BC-93BC-9CCFBB474B52}" srcOrd="1" destOrd="0" presId="urn:microsoft.com/office/officeart/2008/layout/LinedList"/>
    <dgm:cxn modelId="{52152085-6866-48D7-BE2B-30C4A4A02D34}" type="presParOf" srcId="{FE03465B-E2DA-48A4-A2DA-741481E5BD73}" destId="{6C3ACFDE-7291-4AC8-BA92-F88CD1B2C0C2}" srcOrd="6" destOrd="0" presId="urn:microsoft.com/office/officeart/2008/layout/LinedList"/>
    <dgm:cxn modelId="{01CBBE7D-4F69-4BEF-8214-D04E6DFF7545}" type="presParOf" srcId="{FE03465B-E2DA-48A4-A2DA-741481E5BD73}" destId="{BAB07151-D4FA-4814-A6D5-741F4014CE89}" srcOrd="7" destOrd="0" presId="urn:microsoft.com/office/officeart/2008/layout/LinedList"/>
    <dgm:cxn modelId="{C2EB3253-EE4F-4AFE-A44A-8FE7F3E72730}" type="presParOf" srcId="{BAB07151-D4FA-4814-A6D5-741F4014CE89}" destId="{7D8DA0F8-76C2-47C8-A7E6-D4DA73FD302F}" srcOrd="0" destOrd="0" presId="urn:microsoft.com/office/officeart/2008/layout/LinedList"/>
    <dgm:cxn modelId="{25FC452B-78DB-467A-8B4E-F3EB9CBDFD84}" type="presParOf" srcId="{BAB07151-D4FA-4814-A6D5-741F4014CE89}" destId="{D3043B50-BB00-483F-BBC8-D1948B78280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0EBA25-E487-44B4-B723-152C4DF06A4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DC74351-25BB-4135-BCC1-064537383082}">
      <dgm:prSet/>
      <dgm:spPr/>
      <dgm:t>
        <a:bodyPr/>
        <a:lstStyle/>
        <a:p>
          <a:r>
            <a:rPr lang="en-GB" b="1"/>
            <a:t>Equality Act 2010- </a:t>
          </a:r>
          <a:r>
            <a:rPr lang="en-GB"/>
            <a:t>Protects against discrimination based on age, disability, and other characteristics, promoting equal access to services.</a:t>
          </a:r>
          <a:endParaRPr lang="en-US"/>
        </a:p>
      </dgm:t>
    </dgm:pt>
    <dgm:pt modelId="{9175A95B-3923-46EC-B5F5-9F5F7D388F7B}" type="parTrans" cxnId="{A1304731-2451-43B4-922A-7CBC79E37D36}">
      <dgm:prSet/>
      <dgm:spPr/>
      <dgm:t>
        <a:bodyPr/>
        <a:lstStyle/>
        <a:p>
          <a:endParaRPr lang="en-US"/>
        </a:p>
      </dgm:t>
    </dgm:pt>
    <dgm:pt modelId="{77FD2E95-E7D3-4B87-8A14-D69B2CAC1794}" type="sibTrans" cxnId="{A1304731-2451-43B4-922A-7CBC79E37D36}">
      <dgm:prSet/>
      <dgm:spPr/>
      <dgm:t>
        <a:bodyPr/>
        <a:lstStyle/>
        <a:p>
          <a:endParaRPr lang="en-US"/>
        </a:p>
      </dgm:t>
    </dgm:pt>
    <dgm:pt modelId="{71B97D6B-74B0-4BED-804A-8DC3F6FE34CA}">
      <dgm:prSet/>
      <dgm:spPr/>
      <dgm:t>
        <a:bodyPr/>
        <a:lstStyle/>
        <a:p>
          <a:r>
            <a:rPr lang="en-GB" b="1"/>
            <a:t>Human Rights Act 1998- </a:t>
          </a:r>
          <a:r>
            <a:rPr lang="en-GB"/>
            <a:t>Protects fundamental rights such as the right to life, freedom from inhumane treatment, and respect for private and family life.</a:t>
          </a:r>
          <a:endParaRPr lang="en-US"/>
        </a:p>
      </dgm:t>
    </dgm:pt>
    <dgm:pt modelId="{4CDC1687-DCA4-4433-9272-3E06FEE3BC92}" type="parTrans" cxnId="{715FFB6A-DFB9-4706-A721-BEACA48CFB19}">
      <dgm:prSet/>
      <dgm:spPr/>
      <dgm:t>
        <a:bodyPr/>
        <a:lstStyle/>
        <a:p>
          <a:endParaRPr lang="en-US"/>
        </a:p>
      </dgm:t>
    </dgm:pt>
    <dgm:pt modelId="{66ECAFCB-D2FE-469E-9539-0640553681FB}" type="sibTrans" cxnId="{715FFB6A-DFB9-4706-A721-BEACA48CFB19}">
      <dgm:prSet/>
      <dgm:spPr/>
      <dgm:t>
        <a:bodyPr/>
        <a:lstStyle/>
        <a:p>
          <a:endParaRPr lang="en-US"/>
        </a:p>
      </dgm:t>
    </dgm:pt>
    <dgm:pt modelId="{059B93AF-421F-433C-BF89-B538F870AA72}">
      <dgm:prSet/>
      <dgm:spPr/>
      <dgm:t>
        <a:bodyPr/>
        <a:lstStyle/>
        <a:p>
          <a:r>
            <a:rPr lang="en-GB" b="1"/>
            <a:t>National Dementia Strategy (2009)</a:t>
          </a:r>
          <a:r>
            <a:rPr lang="en-GB"/>
            <a:t>Purpose- Sets out a framework to improve dementia care, awareness, and research across the UK. Focuses on enhancing dementia diagnosis, supporting caregivers, and improving care standards.</a:t>
          </a:r>
          <a:endParaRPr lang="en-US"/>
        </a:p>
      </dgm:t>
    </dgm:pt>
    <dgm:pt modelId="{F62853B9-8F25-44C4-A0C2-033AE8D64779}" type="parTrans" cxnId="{92F00384-F348-4819-968F-EB6AFC61FFD0}">
      <dgm:prSet/>
      <dgm:spPr/>
      <dgm:t>
        <a:bodyPr/>
        <a:lstStyle/>
        <a:p>
          <a:endParaRPr lang="en-US"/>
        </a:p>
      </dgm:t>
    </dgm:pt>
    <dgm:pt modelId="{0CCF127F-4C4D-4527-B2E4-68404F9E1372}" type="sibTrans" cxnId="{92F00384-F348-4819-968F-EB6AFC61FFD0}">
      <dgm:prSet/>
      <dgm:spPr/>
      <dgm:t>
        <a:bodyPr/>
        <a:lstStyle/>
        <a:p>
          <a:endParaRPr lang="en-US"/>
        </a:p>
      </dgm:t>
    </dgm:pt>
    <dgm:pt modelId="{7CCB0F3D-FD08-4698-8DE7-ADAC5C9AD74C}" type="pres">
      <dgm:prSet presAssocID="{8E0EBA25-E487-44B4-B723-152C4DF06A47}" presName="vert0" presStyleCnt="0">
        <dgm:presLayoutVars>
          <dgm:dir/>
          <dgm:animOne val="branch"/>
          <dgm:animLvl val="lvl"/>
        </dgm:presLayoutVars>
      </dgm:prSet>
      <dgm:spPr/>
    </dgm:pt>
    <dgm:pt modelId="{55C4F8CB-1BEA-485F-91F6-4EBFC84878BE}" type="pres">
      <dgm:prSet presAssocID="{DDC74351-25BB-4135-BCC1-064537383082}" presName="thickLine" presStyleLbl="alignNode1" presStyleIdx="0" presStyleCnt="3"/>
      <dgm:spPr/>
    </dgm:pt>
    <dgm:pt modelId="{96B65A5B-7CFD-48F9-944F-08A771E20D3E}" type="pres">
      <dgm:prSet presAssocID="{DDC74351-25BB-4135-BCC1-064537383082}" presName="horz1" presStyleCnt="0"/>
      <dgm:spPr/>
    </dgm:pt>
    <dgm:pt modelId="{F2B2BCFA-C7CD-4C88-9EF7-C52764126AD3}" type="pres">
      <dgm:prSet presAssocID="{DDC74351-25BB-4135-BCC1-064537383082}" presName="tx1" presStyleLbl="revTx" presStyleIdx="0" presStyleCnt="3"/>
      <dgm:spPr/>
    </dgm:pt>
    <dgm:pt modelId="{9A0AAA0D-9EDB-4D20-8B98-D0D85F572A71}" type="pres">
      <dgm:prSet presAssocID="{DDC74351-25BB-4135-BCC1-064537383082}" presName="vert1" presStyleCnt="0"/>
      <dgm:spPr/>
    </dgm:pt>
    <dgm:pt modelId="{EC19D736-B697-4047-981A-73768B450297}" type="pres">
      <dgm:prSet presAssocID="{71B97D6B-74B0-4BED-804A-8DC3F6FE34CA}" presName="thickLine" presStyleLbl="alignNode1" presStyleIdx="1" presStyleCnt="3"/>
      <dgm:spPr/>
    </dgm:pt>
    <dgm:pt modelId="{3DA8D460-B1F3-4A7E-A1E8-CC10773E4320}" type="pres">
      <dgm:prSet presAssocID="{71B97D6B-74B0-4BED-804A-8DC3F6FE34CA}" presName="horz1" presStyleCnt="0"/>
      <dgm:spPr/>
    </dgm:pt>
    <dgm:pt modelId="{3E4E7767-3F41-412A-87D9-C6CC7BDDDFD7}" type="pres">
      <dgm:prSet presAssocID="{71B97D6B-74B0-4BED-804A-8DC3F6FE34CA}" presName="tx1" presStyleLbl="revTx" presStyleIdx="1" presStyleCnt="3"/>
      <dgm:spPr/>
    </dgm:pt>
    <dgm:pt modelId="{6AF4103D-FC7A-4F34-98C1-B2CA0820BABF}" type="pres">
      <dgm:prSet presAssocID="{71B97D6B-74B0-4BED-804A-8DC3F6FE34CA}" presName="vert1" presStyleCnt="0"/>
      <dgm:spPr/>
    </dgm:pt>
    <dgm:pt modelId="{B2541425-3245-4B03-90FB-36CA2AB9AB10}" type="pres">
      <dgm:prSet presAssocID="{059B93AF-421F-433C-BF89-B538F870AA72}" presName="thickLine" presStyleLbl="alignNode1" presStyleIdx="2" presStyleCnt="3"/>
      <dgm:spPr/>
    </dgm:pt>
    <dgm:pt modelId="{CE25F83D-96ED-4D70-8D11-7067E3086190}" type="pres">
      <dgm:prSet presAssocID="{059B93AF-421F-433C-BF89-B538F870AA72}" presName="horz1" presStyleCnt="0"/>
      <dgm:spPr/>
    </dgm:pt>
    <dgm:pt modelId="{B1542385-43E1-496E-81E5-BE473166152A}" type="pres">
      <dgm:prSet presAssocID="{059B93AF-421F-433C-BF89-B538F870AA72}" presName="tx1" presStyleLbl="revTx" presStyleIdx="2" presStyleCnt="3"/>
      <dgm:spPr/>
    </dgm:pt>
    <dgm:pt modelId="{7725C30A-81B5-4505-8ACD-E1D50F457054}" type="pres">
      <dgm:prSet presAssocID="{059B93AF-421F-433C-BF89-B538F870AA72}" presName="vert1" presStyleCnt="0"/>
      <dgm:spPr/>
    </dgm:pt>
  </dgm:ptLst>
  <dgm:cxnLst>
    <dgm:cxn modelId="{494A7400-1E05-456C-BE4B-016EA4317AB4}" type="presOf" srcId="{8E0EBA25-E487-44B4-B723-152C4DF06A47}" destId="{7CCB0F3D-FD08-4698-8DE7-ADAC5C9AD74C}" srcOrd="0" destOrd="0" presId="urn:microsoft.com/office/officeart/2008/layout/LinedList"/>
    <dgm:cxn modelId="{B4B0550B-4CF1-4278-A36C-CBE6EF69A967}" type="presOf" srcId="{71B97D6B-74B0-4BED-804A-8DC3F6FE34CA}" destId="{3E4E7767-3F41-412A-87D9-C6CC7BDDDFD7}" srcOrd="0" destOrd="0" presId="urn:microsoft.com/office/officeart/2008/layout/LinedList"/>
    <dgm:cxn modelId="{A1304731-2451-43B4-922A-7CBC79E37D36}" srcId="{8E0EBA25-E487-44B4-B723-152C4DF06A47}" destId="{DDC74351-25BB-4135-BCC1-064537383082}" srcOrd="0" destOrd="0" parTransId="{9175A95B-3923-46EC-B5F5-9F5F7D388F7B}" sibTransId="{77FD2E95-E7D3-4B87-8A14-D69B2CAC1794}"/>
    <dgm:cxn modelId="{CD02415B-69E8-461C-B462-F2D5E9DA022D}" type="presOf" srcId="{059B93AF-421F-433C-BF89-B538F870AA72}" destId="{B1542385-43E1-496E-81E5-BE473166152A}" srcOrd="0" destOrd="0" presId="urn:microsoft.com/office/officeart/2008/layout/LinedList"/>
    <dgm:cxn modelId="{715FFB6A-DFB9-4706-A721-BEACA48CFB19}" srcId="{8E0EBA25-E487-44B4-B723-152C4DF06A47}" destId="{71B97D6B-74B0-4BED-804A-8DC3F6FE34CA}" srcOrd="1" destOrd="0" parTransId="{4CDC1687-DCA4-4433-9272-3E06FEE3BC92}" sibTransId="{66ECAFCB-D2FE-469E-9539-0640553681FB}"/>
    <dgm:cxn modelId="{92F00384-F348-4819-968F-EB6AFC61FFD0}" srcId="{8E0EBA25-E487-44B4-B723-152C4DF06A47}" destId="{059B93AF-421F-433C-BF89-B538F870AA72}" srcOrd="2" destOrd="0" parTransId="{F62853B9-8F25-44C4-A0C2-033AE8D64779}" sibTransId="{0CCF127F-4C4D-4527-B2E4-68404F9E1372}"/>
    <dgm:cxn modelId="{2B8AA2CE-6190-4026-BF6D-927B4248E73F}" type="presOf" srcId="{DDC74351-25BB-4135-BCC1-064537383082}" destId="{F2B2BCFA-C7CD-4C88-9EF7-C52764126AD3}" srcOrd="0" destOrd="0" presId="urn:microsoft.com/office/officeart/2008/layout/LinedList"/>
    <dgm:cxn modelId="{00D8BCEA-334B-4AE7-9F6C-0FF3C7CACE60}" type="presParOf" srcId="{7CCB0F3D-FD08-4698-8DE7-ADAC5C9AD74C}" destId="{55C4F8CB-1BEA-485F-91F6-4EBFC84878BE}" srcOrd="0" destOrd="0" presId="urn:microsoft.com/office/officeart/2008/layout/LinedList"/>
    <dgm:cxn modelId="{CC3921A6-2A91-4078-89DA-99EF46A8FD7D}" type="presParOf" srcId="{7CCB0F3D-FD08-4698-8DE7-ADAC5C9AD74C}" destId="{96B65A5B-7CFD-48F9-944F-08A771E20D3E}" srcOrd="1" destOrd="0" presId="urn:microsoft.com/office/officeart/2008/layout/LinedList"/>
    <dgm:cxn modelId="{D524B373-3EA5-4F21-8477-9045B51ADFA6}" type="presParOf" srcId="{96B65A5B-7CFD-48F9-944F-08A771E20D3E}" destId="{F2B2BCFA-C7CD-4C88-9EF7-C52764126AD3}" srcOrd="0" destOrd="0" presId="urn:microsoft.com/office/officeart/2008/layout/LinedList"/>
    <dgm:cxn modelId="{26EFACD9-B3B2-4B03-8985-22778FDA5A5C}" type="presParOf" srcId="{96B65A5B-7CFD-48F9-944F-08A771E20D3E}" destId="{9A0AAA0D-9EDB-4D20-8B98-D0D85F572A71}" srcOrd="1" destOrd="0" presId="urn:microsoft.com/office/officeart/2008/layout/LinedList"/>
    <dgm:cxn modelId="{E228A10E-8ABD-4D0F-A36B-21B53079F70B}" type="presParOf" srcId="{7CCB0F3D-FD08-4698-8DE7-ADAC5C9AD74C}" destId="{EC19D736-B697-4047-981A-73768B450297}" srcOrd="2" destOrd="0" presId="urn:microsoft.com/office/officeart/2008/layout/LinedList"/>
    <dgm:cxn modelId="{05B6AD4F-1876-471A-93E1-48E3DDF230B2}" type="presParOf" srcId="{7CCB0F3D-FD08-4698-8DE7-ADAC5C9AD74C}" destId="{3DA8D460-B1F3-4A7E-A1E8-CC10773E4320}" srcOrd="3" destOrd="0" presId="urn:microsoft.com/office/officeart/2008/layout/LinedList"/>
    <dgm:cxn modelId="{C52FEDA4-900D-4F15-96F5-6C6C338112A2}" type="presParOf" srcId="{3DA8D460-B1F3-4A7E-A1E8-CC10773E4320}" destId="{3E4E7767-3F41-412A-87D9-C6CC7BDDDFD7}" srcOrd="0" destOrd="0" presId="urn:microsoft.com/office/officeart/2008/layout/LinedList"/>
    <dgm:cxn modelId="{3D2330AD-D224-4D5F-A3C0-3874722F3BE4}" type="presParOf" srcId="{3DA8D460-B1F3-4A7E-A1E8-CC10773E4320}" destId="{6AF4103D-FC7A-4F34-98C1-B2CA0820BABF}" srcOrd="1" destOrd="0" presId="urn:microsoft.com/office/officeart/2008/layout/LinedList"/>
    <dgm:cxn modelId="{F91FF63B-297A-43AD-90CC-D20BE3EF2195}" type="presParOf" srcId="{7CCB0F3D-FD08-4698-8DE7-ADAC5C9AD74C}" destId="{B2541425-3245-4B03-90FB-36CA2AB9AB10}" srcOrd="4" destOrd="0" presId="urn:microsoft.com/office/officeart/2008/layout/LinedList"/>
    <dgm:cxn modelId="{D4EF2C20-C758-4DCF-B571-C17AE9B4CBAB}" type="presParOf" srcId="{7CCB0F3D-FD08-4698-8DE7-ADAC5C9AD74C}" destId="{CE25F83D-96ED-4D70-8D11-7067E3086190}" srcOrd="5" destOrd="0" presId="urn:microsoft.com/office/officeart/2008/layout/LinedList"/>
    <dgm:cxn modelId="{0BC6A323-0479-4C51-8E62-B373C8625C51}" type="presParOf" srcId="{CE25F83D-96ED-4D70-8D11-7067E3086190}" destId="{B1542385-43E1-496E-81E5-BE473166152A}" srcOrd="0" destOrd="0" presId="urn:microsoft.com/office/officeart/2008/layout/LinedList"/>
    <dgm:cxn modelId="{83E2911E-C734-47D8-B0AB-24AD136E60B8}" type="presParOf" srcId="{CE25F83D-96ED-4D70-8D11-7067E3086190}" destId="{7725C30A-81B5-4505-8ACD-E1D50F4570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C18D30-7C5A-4539-8C75-A22D02A11FF1}">
      <dsp:nvSpPr>
        <dsp:cNvPr id="0" name=""/>
        <dsp:cNvSpPr/>
      </dsp:nvSpPr>
      <dsp:spPr>
        <a:xfrm>
          <a:off x="0" y="2748563"/>
          <a:ext cx="2898742" cy="9021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159" tIns="135128" rIns="206159" bIns="135128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Collaborative Approach- </a:t>
          </a:r>
          <a:endParaRPr lang="en-US" sz="1900" kern="1200"/>
        </a:p>
      </dsp:txBody>
      <dsp:txXfrm>
        <a:off x="0" y="2748563"/>
        <a:ext cx="2898742" cy="902139"/>
      </dsp:txXfrm>
    </dsp:sp>
    <dsp:sp modelId="{9EEA67B9-5F64-4445-A11F-B087C4E27348}">
      <dsp:nvSpPr>
        <dsp:cNvPr id="0" name=""/>
        <dsp:cNvSpPr/>
      </dsp:nvSpPr>
      <dsp:spPr>
        <a:xfrm>
          <a:off x="2898742" y="2748563"/>
          <a:ext cx="8696226" cy="90213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401" tIns="228600" rIns="176401" bIns="22860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NHS often works with social services and community organisations to ensure continuity of care, especially when transitioning from hospital to home care.</a:t>
          </a:r>
          <a:endParaRPr lang="en-US" sz="1800" kern="1200" dirty="0"/>
        </a:p>
      </dsp:txBody>
      <dsp:txXfrm>
        <a:off x="2898742" y="2748563"/>
        <a:ext cx="8696226" cy="902139"/>
      </dsp:txXfrm>
    </dsp:sp>
    <dsp:sp modelId="{345C33DB-5122-4113-8758-7B71F74D8BE1}">
      <dsp:nvSpPr>
        <dsp:cNvPr id="0" name=""/>
        <dsp:cNvSpPr/>
      </dsp:nvSpPr>
      <dsp:spPr>
        <a:xfrm rot="10800000">
          <a:off x="0" y="1374604"/>
          <a:ext cx="2898742" cy="138749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159" tIns="135128" rIns="206159" bIns="135128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Key Services-</a:t>
          </a:r>
          <a:endParaRPr lang="en-US" sz="1900" kern="1200"/>
        </a:p>
      </dsp:txBody>
      <dsp:txXfrm rot="-10800000">
        <a:off x="0" y="1374604"/>
        <a:ext cx="2898742" cy="901869"/>
      </dsp:txXfrm>
    </dsp:sp>
    <dsp:sp modelId="{C93EE38F-D391-4E59-A08E-44BBCA589E3A}">
      <dsp:nvSpPr>
        <dsp:cNvPr id="0" name=""/>
        <dsp:cNvSpPr/>
      </dsp:nvSpPr>
      <dsp:spPr>
        <a:xfrm>
          <a:off x="2898742" y="1374604"/>
          <a:ext cx="8696226" cy="90186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401" tIns="203200" rIns="176401" bIns="20320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Primary care (GP services), including routine check-ups and prescriptions.</a:t>
          </a:r>
          <a:endParaRPr lang="en-US" sz="1600" kern="1200" dirty="0"/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Hospital care for acute needs, surgeries, and recovery.</a:t>
          </a:r>
          <a:endParaRPr lang="en-US" sz="1600" kern="1200" dirty="0"/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Mental health support- Counselling and psychiatric care for older adults.</a:t>
          </a:r>
          <a:endParaRPr lang="en-US" sz="1600" kern="1200" dirty="0"/>
        </a:p>
      </dsp:txBody>
      <dsp:txXfrm>
        <a:off x="2898742" y="1374604"/>
        <a:ext cx="8696226" cy="901869"/>
      </dsp:txXfrm>
    </dsp:sp>
    <dsp:sp modelId="{B326AFDE-225F-4881-88ED-0C4CB69705A8}">
      <dsp:nvSpPr>
        <dsp:cNvPr id="0" name=""/>
        <dsp:cNvSpPr/>
      </dsp:nvSpPr>
      <dsp:spPr>
        <a:xfrm rot="10800000">
          <a:off x="0" y="645"/>
          <a:ext cx="2898742" cy="138749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159" tIns="135128" rIns="206159" bIns="135128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1. </a:t>
          </a:r>
          <a:r>
            <a:rPr lang="en-GB" sz="2000" b="1" kern="1200" dirty="0"/>
            <a:t>The National Health Service (NHS)-</a:t>
          </a:r>
          <a:endParaRPr lang="en-US" sz="2000" kern="1200" dirty="0"/>
        </a:p>
      </dsp:txBody>
      <dsp:txXfrm rot="-10800000">
        <a:off x="0" y="645"/>
        <a:ext cx="2898742" cy="901869"/>
      </dsp:txXfrm>
    </dsp:sp>
    <dsp:sp modelId="{CBC89F3E-C5E9-4238-8EE3-8F0498ED20E9}">
      <dsp:nvSpPr>
        <dsp:cNvPr id="0" name=""/>
        <dsp:cNvSpPr/>
      </dsp:nvSpPr>
      <dsp:spPr>
        <a:xfrm>
          <a:off x="2898742" y="645"/>
          <a:ext cx="8696226" cy="90186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401" tIns="254000" rIns="176401" bIns="2540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NHS provides </a:t>
          </a:r>
          <a:r>
            <a:rPr lang="en-GB" sz="2000" b="1" kern="1200" dirty="0"/>
            <a:t>medical and mental health care for older adults, including routine check-ups, hospitalisation, rehabilitation, and specialist care </a:t>
          </a:r>
          <a:r>
            <a:rPr lang="en-GB" sz="2000" kern="1200" dirty="0"/>
            <a:t>(e.g., for dementia).</a:t>
          </a:r>
          <a:endParaRPr lang="en-US" sz="2000" kern="1200" dirty="0"/>
        </a:p>
      </dsp:txBody>
      <dsp:txXfrm>
        <a:off x="2898742" y="645"/>
        <a:ext cx="8696226" cy="9018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B9A316-F894-4D6A-BA15-C92DA6BDD4E4}">
      <dsp:nvSpPr>
        <dsp:cNvPr id="0" name=""/>
        <dsp:cNvSpPr/>
      </dsp:nvSpPr>
      <dsp:spPr>
        <a:xfrm>
          <a:off x="0" y="0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BC341A-80A5-4657-A4C6-B90E80BDFB42}">
      <dsp:nvSpPr>
        <dsp:cNvPr id="0" name=""/>
        <dsp:cNvSpPr/>
      </dsp:nvSpPr>
      <dsp:spPr>
        <a:xfrm>
          <a:off x="0" y="0"/>
          <a:ext cx="11481847" cy="893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Care Act 2014- </a:t>
          </a:r>
          <a:r>
            <a:rPr lang="en-GB" sz="2400" kern="1200"/>
            <a:t>Provides a framework for </a:t>
          </a:r>
          <a:r>
            <a:rPr lang="en-GB" sz="2400" b="1" kern="1200"/>
            <a:t>safeguarding vulnerable adults</a:t>
          </a:r>
          <a:r>
            <a:rPr lang="en-GB" sz="2400" kern="1200"/>
            <a:t>, assessing care needs, and allocating social care funding.</a:t>
          </a:r>
          <a:endParaRPr lang="en-US" sz="2400" kern="1200" dirty="0"/>
        </a:p>
      </dsp:txBody>
      <dsp:txXfrm>
        <a:off x="0" y="0"/>
        <a:ext cx="11481847" cy="893983"/>
      </dsp:txXfrm>
    </dsp:sp>
    <dsp:sp modelId="{8B77FF63-6465-4E5B-A980-85EAE85836AB}">
      <dsp:nvSpPr>
        <dsp:cNvPr id="0" name=""/>
        <dsp:cNvSpPr/>
      </dsp:nvSpPr>
      <dsp:spPr>
        <a:xfrm>
          <a:off x="0" y="893983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C3B037-F0D2-4435-96A6-DB3A5F2567D3}">
      <dsp:nvSpPr>
        <dsp:cNvPr id="0" name=""/>
        <dsp:cNvSpPr/>
      </dsp:nvSpPr>
      <dsp:spPr>
        <a:xfrm>
          <a:off x="0" y="893983"/>
          <a:ext cx="11481847" cy="893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Health and Care Act 2022- </a:t>
          </a:r>
          <a:r>
            <a:rPr lang="en-GB" sz="2400" kern="1200"/>
            <a:t>I</a:t>
          </a:r>
          <a:r>
            <a:rPr lang="en-GB" sz="2400" b="1" kern="1200"/>
            <a:t>ntegrates health and social care, encouraging partnerships between the NHS and local authorities for better co-ordination.</a:t>
          </a:r>
          <a:endParaRPr lang="en-US" sz="2400" b="1" kern="1200" dirty="0"/>
        </a:p>
      </dsp:txBody>
      <dsp:txXfrm>
        <a:off x="0" y="893983"/>
        <a:ext cx="11481847" cy="893983"/>
      </dsp:txXfrm>
    </dsp:sp>
    <dsp:sp modelId="{AA3C8894-A0E6-46C1-BFD1-159CF002034F}">
      <dsp:nvSpPr>
        <dsp:cNvPr id="0" name=""/>
        <dsp:cNvSpPr/>
      </dsp:nvSpPr>
      <dsp:spPr>
        <a:xfrm>
          <a:off x="0" y="1787967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F2DB2B-45E9-4CC6-8A83-B537AF2CB3BC}">
      <dsp:nvSpPr>
        <dsp:cNvPr id="0" name=""/>
        <dsp:cNvSpPr/>
      </dsp:nvSpPr>
      <dsp:spPr>
        <a:xfrm>
          <a:off x="0" y="1787967"/>
          <a:ext cx="11481847" cy="893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Mental Capacity Act 2005- </a:t>
          </a:r>
          <a:r>
            <a:rPr lang="en-GB" sz="2400" kern="1200"/>
            <a:t>Safeguards individuals who may </a:t>
          </a:r>
          <a:r>
            <a:rPr lang="en-GB" sz="2400" b="1" kern="1200"/>
            <a:t>lack the capacity to make their own decisions, providing a legal framework for appointing truste</a:t>
          </a:r>
          <a:r>
            <a:rPr lang="en-GB" sz="2400" kern="1200"/>
            <a:t>d representatives.</a:t>
          </a:r>
          <a:endParaRPr lang="en-US" sz="2400" kern="1200" dirty="0"/>
        </a:p>
      </dsp:txBody>
      <dsp:txXfrm>
        <a:off x="0" y="1787967"/>
        <a:ext cx="11481847" cy="893983"/>
      </dsp:txXfrm>
    </dsp:sp>
    <dsp:sp modelId="{6C3ACFDE-7291-4AC8-BA92-F88CD1B2C0C2}">
      <dsp:nvSpPr>
        <dsp:cNvPr id="0" name=""/>
        <dsp:cNvSpPr/>
      </dsp:nvSpPr>
      <dsp:spPr>
        <a:xfrm>
          <a:off x="0" y="2681950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DA0F8-76C2-47C8-A7E6-D4DA73FD302F}">
      <dsp:nvSpPr>
        <dsp:cNvPr id="0" name=""/>
        <dsp:cNvSpPr/>
      </dsp:nvSpPr>
      <dsp:spPr>
        <a:xfrm>
          <a:off x="0" y="2681950"/>
          <a:ext cx="11481847" cy="893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.</a:t>
          </a:r>
          <a:endParaRPr lang="en-US" sz="2400" kern="1200"/>
        </a:p>
      </dsp:txBody>
      <dsp:txXfrm>
        <a:off x="0" y="2681950"/>
        <a:ext cx="11481847" cy="8939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C4F8CB-1BEA-485F-91F6-4EBFC84878BE}">
      <dsp:nvSpPr>
        <dsp:cNvPr id="0" name=""/>
        <dsp:cNvSpPr/>
      </dsp:nvSpPr>
      <dsp:spPr>
        <a:xfrm>
          <a:off x="0" y="1746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B2BCFA-C7CD-4C88-9EF7-C52764126AD3}">
      <dsp:nvSpPr>
        <dsp:cNvPr id="0" name=""/>
        <dsp:cNvSpPr/>
      </dsp:nvSpPr>
      <dsp:spPr>
        <a:xfrm>
          <a:off x="0" y="1746"/>
          <a:ext cx="11481847" cy="1190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Equality Act 2010- </a:t>
          </a:r>
          <a:r>
            <a:rPr lang="en-GB" sz="2400" kern="1200"/>
            <a:t>Protects against discrimination based on age, disability, and other characteristics, promoting equal access to services.</a:t>
          </a:r>
          <a:endParaRPr lang="en-US" sz="2400" kern="1200"/>
        </a:p>
      </dsp:txBody>
      <dsp:txXfrm>
        <a:off x="0" y="1746"/>
        <a:ext cx="11481847" cy="1190813"/>
      </dsp:txXfrm>
    </dsp:sp>
    <dsp:sp modelId="{EC19D736-B697-4047-981A-73768B450297}">
      <dsp:nvSpPr>
        <dsp:cNvPr id="0" name=""/>
        <dsp:cNvSpPr/>
      </dsp:nvSpPr>
      <dsp:spPr>
        <a:xfrm>
          <a:off x="0" y="1192560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E7767-3F41-412A-87D9-C6CC7BDDDFD7}">
      <dsp:nvSpPr>
        <dsp:cNvPr id="0" name=""/>
        <dsp:cNvSpPr/>
      </dsp:nvSpPr>
      <dsp:spPr>
        <a:xfrm>
          <a:off x="0" y="1192560"/>
          <a:ext cx="11481847" cy="1190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Human Rights Act 1998- </a:t>
          </a:r>
          <a:r>
            <a:rPr lang="en-GB" sz="2400" kern="1200"/>
            <a:t>Protects fundamental rights such as the right to life, freedom from inhumane treatment, and respect for private and family life.</a:t>
          </a:r>
          <a:endParaRPr lang="en-US" sz="2400" kern="1200"/>
        </a:p>
      </dsp:txBody>
      <dsp:txXfrm>
        <a:off x="0" y="1192560"/>
        <a:ext cx="11481847" cy="1190813"/>
      </dsp:txXfrm>
    </dsp:sp>
    <dsp:sp modelId="{B2541425-3245-4B03-90FB-36CA2AB9AB10}">
      <dsp:nvSpPr>
        <dsp:cNvPr id="0" name=""/>
        <dsp:cNvSpPr/>
      </dsp:nvSpPr>
      <dsp:spPr>
        <a:xfrm>
          <a:off x="0" y="2383373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542385-43E1-496E-81E5-BE473166152A}">
      <dsp:nvSpPr>
        <dsp:cNvPr id="0" name=""/>
        <dsp:cNvSpPr/>
      </dsp:nvSpPr>
      <dsp:spPr>
        <a:xfrm>
          <a:off x="0" y="2383373"/>
          <a:ext cx="11481847" cy="1190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National Dementia Strategy (2009)</a:t>
          </a:r>
          <a:r>
            <a:rPr lang="en-GB" sz="2400" kern="1200"/>
            <a:t>Purpose- Sets out a framework to improve dementia care, awareness, and research across the UK. Focuses on enhancing dementia diagnosis, supporting caregivers, and improving care standards.</a:t>
          </a:r>
          <a:endParaRPr lang="en-US" sz="2400" kern="1200"/>
        </a:p>
      </dsp:txBody>
      <dsp:txXfrm>
        <a:off x="0" y="2383373"/>
        <a:ext cx="11481847" cy="11908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31F3EE-0C64-493D-A5F6-36CFC349C408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9EE60A-7C61-4F13-8EA0-29089BC25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907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show the students these videos and discuss which type of abuse is being carried out. You could leave these here or put then on this week’s tile.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7065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figures may not be accurate as </a:t>
            </a:r>
            <a:r>
              <a:rPr lang="en-GB" b="1" dirty="0"/>
              <a:t>elder abuse </a:t>
            </a:r>
            <a:r>
              <a:rPr lang="en-GB" b="0" dirty="0"/>
              <a:t>is an under-reported crime.</a:t>
            </a:r>
          </a:p>
          <a:p>
            <a:r>
              <a:rPr lang="en-GB" b="0" dirty="0"/>
              <a:t>Also, mortality and cognitive conditions such as dementia affect reporting of abuse.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122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types of abuse include-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Institutional abuse- Discriminatory abuse- Domestic Abuse- Controlling/Coercive Behaviour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and discuss these.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0599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types of abuse include-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Institutional abuse- Discriminatory abuse- Domestic Abuse- Controlling/Coercive Behaviour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and discuss these.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6451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Proportionality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9232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Both Social Services and the NHS </a:t>
            </a:r>
            <a:r>
              <a:rPr lang="en-GB" dirty="0"/>
              <a:t>play distinct but interconnected roles in identifying, reporting, and addressing elder abuse, emphasising their collaboration in safeguarding older adults.</a:t>
            </a:r>
          </a:p>
          <a:p>
            <a:r>
              <a:rPr lang="en-GB" b="1" dirty="0"/>
              <a:t>The Key Processes are… </a:t>
            </a:r>
          </a:p>
          <a:p>
            <a:r>
              <a:rPr lang="en-GB" b="1" dirty="0">
                <a:solidFill>
                  <a:srgbClr val="0070C0"/>
                </a:solidFill>
              </a:rPr>
              <a:t>Identification- </a:t>
            </a:r>
            <a:r>
              <a:rPr lang="en-GB" b="0" dirty="0"/>
              <a:t>Detecting abuse through assessments and observations.</a:t>
            </a:r>
          </a:p>
          <a:p>
            <a:r>
              <a:rPr lang="en-GB" b="1" dirty="0"/>
              <a:t>Reporting- </a:t>
            </a:r>
            <a:r>
              <a:rPr lang="en-GB" b="0" dirty="0"/>
              <a:t>Both social services and NHS staff document and report abuse cases.</a:t>
            </a:r>
          </a:p>
          <a:p>
            <a:r>
              <a:rPr lang="en-GB" b="1" dirty="0"/>
              <a:t>Collaboration- </a:t>
            </a:r>
            <a:r>
              <a:rPr lang="en-GB" b="0" dirty="0"/>
              <a:t>Social services and NHS work together with other agencies to ensure a coordinated, holistic response to elder abuse.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1186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1100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4672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fact that LA’s are providing little domiciliary care (much less that in previous decades) and that Domiciliary Care is often contacted out to private care companies.</a:t>
            </a:r>
          </a:p>
          <a:p>
            <a:r>
              <a:rPr lang="en-GB" dirty="0"/>
              <a:t>Budget cuts have contributed to a decline in local authority-run residential care homes, leading to more privatisation.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3181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3985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0752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5117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2414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8687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3820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0937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n57feuaG6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youtube.com/watch?v=4gHg5pIxU7o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criminalinjurieshelpline.co.uk/blog/elder-abuse-data-stats/" TargetMode="External"/><Relationship Id="rId2" Type="http://schemas.openxmlformats.org/officeDocument/2006/relationships/hyperlink" Target="https://www.elderabuse.org.uk/Pages/Category/what-is-it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thenationalcareline.org/AccessingHelp/ActionOnElderAbuse" TargetMode="External"/><Relationship Id="rId5" Type="http://schemas.openxmlformats.org/officeDocument/2006/relationships/hyperlink" Target="https://www.nidirect.gov.uk/articles/recognise-and-report-elder-abuse#:~:text=Elder%20abuse%20includes%20actions%20intending,there%20are%20ways%20to%20help" TargetMode="External"/><Relationship Id="rId4" Type="http://schemas.openxmlformats.org/officeDocument/2006/relationships/hyperlink" Target="https://wearehourglass.org/who-we-a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9329" y="883050"/>
            <a:ext cx="10052425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BMHP6027- Empowering the Older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0036" y="2734145"/>
            <a:ext cx="9976918" cy="39941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b="1" dirty="0"/>
              <a:t> Week 5- Local and National Services for Older Persons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Lecture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Learning Objectives for today’s session</a:t>
            </a:r>
          </a:p>
          <a:p>
            <a:pPr marL="0" indent="0">
              <a:buNone/>
            </a:pPr>
            <a:r>
              <a:rPr lang="en-GB" dirty="0"/>
              <a:t>By the end of the lecture students should be able to…</a:t>
            </a:r>
          </a:p>
          <a:p>
            <a:r>
              <a:rPr lang="en-GB" dirty="0"/>
              <a:t>Understand the range of services available for older persons at local and national levels in the UK.</a:t>
            </a:r>
          </a:p>
          <a:p>
            <a:r>
              <a:rPr lang="en-GB" dirty="0"/>
              <a:t>Identify the role of services in preventing and addressing elder abuse.</a:t>
            </a:r>
          </a:p>
          <a:p>
            <a:r>
              <a:rPr lang="en-GB" dirty="0"/>
              <a:t>Evaluate real-world case studies to understand challenges and solutions in elder care and abuse prevention.</a:t>
            </a:r>
          </a:p>
        </p:txBody>
      </p:sp>
    </p:spTree>
    <p:extLst>
      <p:ext uri="{BB962C8B-B14F-4D97-AF65-F5344CB8AC3E}">
        <p14:creationId xmlns:p14="http://schemas.microsoft.com/office/powerpoint/2010/main" val="1305326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6FCE9-CD84-73E0-9DBB-925A4318D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559" y="50482"/>
            <a:ext cx="11481847" cy="629285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Introduction to Local and National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C1999-8E3F-E5CD-01F6-5D22C9549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857250"/>
            <a:ext cx="8625761" cy="45443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Local Services</a:t>
            </a:r>
          </a:p>
          <a:p>
            <a:r>
              <a:rPr lang="en-GB" sz="2000" dirty="0"/>
              <a:t>Community services provided by local councils, charities, and community organisations. </a:t>
            </a:r>
          </a:p>
          <a:p>
            <a:r>
              <a:rPr lang="en-GB" sz="2000" dirty="0"/>
              <a:t>Meet the immediate needs of people living in the local area. </a:t>
            </a:r>
          </a:p>
          <a:p>
            <a:pPr marL="0" indent="0">
              <a:buNone/>
            </a:pPr>
            <a:r>
              <a:rPr lang="en-GB" sz="2000" b="1" dirty="0"/>
              <a:t>National Services</a:t>
            </a:r>
          </a:p>
          <a:p>
            <a:r>
              <a:rPr lang="en-GB" sz="2000" dirty="0"/>
              <a:t>Services available across the UK, mainly provided or funded by the government (e.g., the NHS). </a:t>
            </a:r>
          </a:p>
          <a:p>
            <a:r>
              <a:rPr lang="en-GB" sz="2000" dirty="0"/>
              <a:t>Offer specialist care and follow national standards. </a:t>
            </a:r>
          </a:p>
          <a:p>
            <a:pPr marL="0" indent="0">
              <a:buNone/>
            </a:pPr>
            <a:r>
              <a:rPr lang="en-GB" sz="2000" b="1" dirty="0"/>
              <a:t>Purpose of These Services</a:t>
            </a:r>
          </a:p>
          <a:p>
            <a:r>
              <a:rPr lang="en-GB" sz="2000" dirty="0"/>
              <a:t>Support the health, wellbeing, safety, and independence of older adults. </a:t>
            </a:r>
          </a:p>
          <a:p>
            <a:r>
              <a:rPr lang="en-GB" sz="2000" dirty="0"/>
              <a:t>Provide help with healthcare, social activities, financial advice, and safeguarding.</a:t>
            </a:r>
          </a:p>
          <a:p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E6EE35-080C-FFEB-0BD9-F72C15E48E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833" b="2"/>
          <a:stretch/>
        </p:blipFill>
        <p:spPr>
          <a:xfrm>
            <a:off x="9473443" y="2903219"/>
            <a:ext cx="2366622" cy="24983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10523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9E077-EB93-D72B-F7A7-96EE48C6F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b="1"/>
              <a:t>Key Services for Older Adults in the UK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464A31-2EF5-1F49-A11A-E3557B1C72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471898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4985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9E077-EB93-D72B-F7A7-96EE48C6F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44" y="103050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+mn-lt"/>
              </a:rPr>
              <a:t>Key Services for Older Adults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65421-5B8D-7837-4DD4-5F28647B9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044558"/>
            <a:ext cx="11594969" cy="4488218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2. Social Services-</a:t>
            </a:r>
          </a:p>
          <a:p>
            <a:r>
              <a:rPr lang="en-GB" dirty="0"/>
              <a:t>Local councils provide </a:t>
            </a:r>
            <a:r>
              <a:rPr lang="en-GB" b="1" dirty="0"/>
              <a:t>social services to support the well-being </a:t>
            </a:r>
            <a:r>
              <a:rPr lang="en-GB" dirty="0"/>
              <a:t>of vulnerable adults, including home visits, personal care, and assessments to determine care needs.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Specific Support Areas-</a:t>
            </a:r>
          </a:p>
          <a:p>
            <a:r>
              <a:rPr lang="en-GB" dirty="0"/>
              <a:t>Home assistance (e.g., cleaning, meal preparation).</a:t>
            </a:r>
          </a:p>
          <a:p>
            <a:r>
              <a:rPr lang="en-GB" dirty="0"/>
              <a:t>Personal care (e.g., bathing, dressing).</a:t>
            </a:r>
          </a:p>
          <a:p>
            <a:r>
              <a:rPr lang="en-GB" dirty="0"/>
              <a:t>Assessments for care needs and eligibility for financial support.</a:t>
            </a:r>
          </a:p>
        </p:txBody>
      </p:sp>
    </p:spTree>
    <p:extLst>
      <p:ext uri="{BB962C8B-B14F-4D97-AF65-F5344CB8AC3E}">
        <p14:creationId xmlns:p14="http://schemas.microsoft.com/office/powerpoint/2010/main" val="2054300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9E077-EB93-D72B-F7A7-96EE48C6F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44" y="103050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+mn-lt"/>
              </a:rPr>
              <a:t>Key Services for Older Adults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65421-5B8D-7837-4DD4-5F28647B9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044558"/>
            <a:ext cx="11594969" cy="481344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0070C0"/>
                </a:solidFill>
              </a:rPr>
              <a:t>3. Charitable and third Sector Organisations-</a:t>
            </a:r>
          </a:p>
          <a:p>
            <a:pPr marL="0" indent="0">
              <a:buNone/>
            </a:pPr>
            <a:endParaRPr lang="en-GB" sz="3200" b="1" dirty="0">
              <a:solidFill>
                <a:srgbClr val="0070C0"/>
              </a:solidFill>
            </a:endParaRPr>
          </a:p>
          <a:p>
            <a:r>
              <a:rPr lang="en-GB" b="1" dirty="0"/>
              <a:t>Age UK- </a:t>
            </a:r>
            <a:r>
              <a:rPr lang="en-GB" dirty="0"/>
              <a:t>Offers resources, social activities, legal support, and information on care options.</a:t>
            </a:r>
          </a:p>
          <a:p>
            <a:r>
              <a:rPr lang="en-GB" b="1" dirty="0"/>
              <a:t>The Silver Line- </a:t>
            </a:r>
            <a:r>
              <a:rPr lang="en-GB" dirty="0"/>
              <a:t>A helpline for older adults providing companionship and emotional support.</a:t>
            </a:r>
          </a:p>
          <a:p>
            <a:r>
              <a:rPr lang="en-GB" b="1" dirty="0"/>
              <a:t>Hourglass </a:t>
            </a:r>
            <a:r>
              <a:rPr lang="en-GB" dirty="0"/>
              <a:t>(previously known as Action on Elder Abuse)- Provides resources for understanding and reporting abuse.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Many charities work directly with older adults to prevent isolation and identify signs of abuse, referring cases to relevant authorities as needed.</a:t>
            </a:r>
          </a:p>
        </p:txBody>
      </p:sp>
    </p:spTree>
    <p:extLst>
      <p:ext uri="{BB962C8B-B14F-4D97-AF65-F5344CB8AC3E}">
        <p14:creationId xmlns:p14="http://schemas.microsoft.com/office/powerpoint/2010/main" val="2408588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872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What is Elder Abuse?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227" y="1355103"/>
            <a:ext cx="7212034" cy="4147794"/>
          </a:xfrm>
        </p:spPr>
        <p:txBody>
          <a:bodyPr>
            <a:normAutofit/>
          </a:bodyPr>
          <a:lstStyle/>
          <a:p>
            <a:r>
              <a:rPr lang="en-GB" sz="2400" dirty="0"/>
              <a:t>‘Elder abuse includes actions intending to harm, the harming without intent, and also the neglect that leads to harm of older people’ (NI Direct, no date)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</a:rPr>
              <a:t>Impact of Elder Abuse on Wellbeing</a:t>
            </a:r>
          </a:p>
          <a:p>
            <a:r>
              <a:rPr lang="en-GB" sz="2400" b="1" dirty="0"/>
              <a:t>Mental Health- </a:t>
            </a:r>
            <a:r>
              <a:rPr lang="en-GB" sz="2400" dirty="0"/>
              <a:t>Increased risk of depression, anxiety, and isolation.</a:t>
            </a:r>
          </a:p>
          <a:p>
            <a:r>
              <a:rPr lang="en-GB" sz="2400" b="1" dirty="0"/>
              <a:t>Physical Health- </a:t>
            </a:r>
            <a:r>
              <a:rPr lang="en-GB" sz="2400" dirty="0"/>
              <a:t>Injuries, worsened chronic conditions.</a:t>
            </a:r>
          </a:p>
          <a:p>
            <a:r>
              <a:rPr lang="en-GB" sz="2400" b="1" dirty="0"/>
              <a:t>Social Impact- </a:t>
            </a:r>
            <a:r>
              <a:rPr lang="en-GB" sz="2400" dirty="0"/>
              <a:t>Loss of trust, increased isolation.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4A3CA0-4150-8CCC-C271-3B5A401CFC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5261" y="2937510"/>
            <a:ext cx="3438525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025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151" y="25040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Let watch together and discuss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55103"/>
            <a:ext cx="11481847" cy="4147794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Man with dementia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https-//www.youtube.com/watch?v=in57feuaG6M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(2.30)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Lincolnshire Carer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https-//www.youtube.com/watch?v=4gHg5pIxU7o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(2.10)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>
              <a:solidFill>
                <a:prstClr val="black"/>
              </a:solidFill>
              <a:latin typeface="Calibri" panose="020F0502020204030204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https://www.youtube.com/watch?v=9r17FqprE5g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734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30914-CBB0-1842-6FEE-863BAE337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abuse you observed in the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B2602-AE00-8514-D538-184EC05DE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26311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872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Elder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739" y="1329936"/>
            <a:ext cx="4886082" cy="4147794"/>
          </a:xfrm>
        </p:spPr>
        <p:txBody>
          <a:bodyPr>
            <a:normAutofit/>
          </a:bodyPr>
          <a:lstStyle/>
          <a:p>
            <a:r>
              <a:rPr lang="en-GB" b="1" dirty="0"/>
              <a:t>Around 1 million </a:t>
            </a:r>
            <a:r>
              <a:rPr lang="en-GB" dirty="0"/>
              <a:t>older people are estimated to suffer from abuse, sometimes multiple types.</a:t>
            </a:r>
          </a:p>
          <a:p>
            <a:endParaRPr lang="en-GB" dirty="0"/>
          </a:p>
          <a:p>
            <a:r>
              <a:rPr lang="en-GB" dirty="0"/>
              <a:t>Victims are more likely to be </a:t>
            </a:r>
            <a:r>
              <a:rPr lang="en-GB" b="1" dirty="0"/>
              <a:t>women over 70 who </a:t>
            </a:r>
            <a:r>
              <a:rPr lang="en-GB" dirty="0"/>
              <a:t>live in their own homes.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F2D008-A500-B38D-0697-5521554B9A1B}"/>
              </a:ext>
            </a:extLst>
          </p:cNvPr>
          <p:cNvSpPr txBox="1"/>
          <p:nvPr/>
        </p:nvSpPr>
        <p:spPr>
          <a:xfrm>
            <a:off x="9154274" y="5318231"/>
            <a:ext cx="3113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(Action on Elder Abuse, 2019)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B4C0C6-6E48-E473-1359-F71568814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9171" y="1850291"/>
            <a:ext cx="3390206" cy="3107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8825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872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Elder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6329"/>
            <a:ext cx="11481847" cy="4147794"/>
          </a:xfrm>
        </p:spPr>
        <p:txBody>
          <a:bodyPr>
            <a:normAutofit/>
          </a:bodyPr>
          <a:lstStyle/>
          <a:p>
            <a:r>
              <a:rPr lang="en-GB" sz="3200" dirty="0"/>
              <a:t>Around </a:t>
            </a:r>
            <a:r>
              <a:rPr lang="en-GB" sz="3200" b="1" dirty="0"/>
              <a:t>210,000 adults aged 60–74</a:t>
            </a:r>
            <a:r>
              <a:rPr lang="en-GB" sz="3200" dirty="0"/>
              <a:t> experienced domestic abuse in England and Wales (2018). </a:t>
            </a:r>
          </a:p>
          <a:p>
            <a:r>
              <a:rPr lang="en-GB" sz="3200" dirty="0"/>
              <a:t>An estimated </a:t>
            </a:r>
            <a:r>
              <a:rPr lang="en-GB" sz="3200" b="1" dirty="0"/>
              <a:t>180,000 women</a:t>
            </a:r>
            <a:r>
              <a:rPr lang="en-GB" sz="3200" dirty="0"/>
              <a:t> and </a:t>
            </a:r>
            <a:r>
              <a:rPr lang="en-GB" sz="3200" b="1" dirty="0"/>
              <a:t>98,000 men</a:t>
            </a:r>
            <a:r>
              <a:rPr lang="en-GB" sz="3200" dirty="0"/>
              <a:t> aged 60–74 were victims of domestic abuse (2018/19). </a:t>
            </a:r>
          </a:p>
          <a:p>
            <a:r>
              <a:rPr lang="en-GB" sz="3200" b="1" dirty="0"/>
              <a:t>1 in 5 people</a:t>
            </a:r>
            <a:r>
              <a:rPr lang="en-GB" sz="3200" dirty="0"/>
              <a:t> in the UK know an older person who has experienced abuse or have experienced it themselves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B7646B-95F6-702E-014C-7F52B83269C0}"/>
              </a:ext>
            </a:extLst>
          </p:cNvPr>
          <p:cNvSpPr txBox="1"/>
          <p:nvPr/>
        </p:nvSpPr>
        <p:spPr>
          <a:xfrm>
            <a:off x="8455631" y="5354123"/>
            <a:ext cx="3575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(Criminal Injuries Helpline, 2023)</a:t>
            </a:r>
          </a:p>
        </p:txBody>
      </p:sp>
    </p:spTree>
    <p:extLst>
      <p:ext uri="{BB962C8B-B14F-4D97-AF65-F5344CB8AC3E}">
        <p14:creationId xmlns:p14="http://schemas.microsoft.com/office/powerpoint/2010/main" val="1666257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381" y="41389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Types of Elder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532" y="1742004"/>
            <a:ext cx="7155664" cy="42370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0070C0"/>
                </a:solidFill>
              </a:rPr>
              <a:t>The Five Main types of Elder Abuse are…</a:t>
            </a:r>
          </a:p>
          <a:p>
            <a:r>
              <a:rPr lang="en-GB" dirty="0"/>
              <a:t>Physical- Harm or injury.</a:t>
            </a:r>
          </a:p>
          <a:p>
            <a:r>
              <a:rPr lang="en-GB" dirty="0"/>
              <a:t>Emotional/Psychological- Intimidation, humiliation.</a:t>
            </a:r>
          </a:p>
          <a:p>
            <a:r>
              <a:rPr lang="en-GB" dirty="0"/>
              <a:t>Financial- Misuse of finances.</a:t>
            </a:r>
          </a:p>
          <a:p>
            <a:r>
              <a:rPr lang="en-GB" dirty="0"/>
              <a:t>Neglect- Failure to meet needs.</a:t>
            </a:r>
          </a:p>
          <a:p>
            <a:r>
              <a:rPr lang="en-GB" dirty="0"/>
              <a:t>Sexual- Non-consensual acts.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0D591B-2ED6-BB3C-BFD3-F57718F83B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6196" y="2804273"/>
            <a:ext cx="3693817" cy="253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1332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381" y="41389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Recognising Signs of Elder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531" y="1536520"/>
            <a:ext cx="10035415" cy="42370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0070C0"/>
                </a:solidFill>
              </a:rPr>
              <a:t>There are Many but the Main signs of Elder Abuse are…</a:t>
            </a:r>
          </a:p>
          <a:p>
            <a:pPr marL="0" indent="0">
              <a:buNone/>
            </a:pPr>
            <a:endParaRPr lang="en-GB" sz="3200" b="1" dirty="0">
              <a:solidFill>
                <a:srgbClr val="0070C0"/>
              </a:solidFill>
            </a:endParaRPr>
          </a:p>
          <a:p>
            <a:r>
              <a:rPr lang="en-GB" sz="2400" b="1" dirty="0"/>
              <a:t>Physical Signs- </a:t>
            </a:r>
            <a:r>
              <a:rPr lang="en-GB" sz="2400" dirty="0"/>
              <a:t>Unexplained bruises, cuts, or fractures.</a:t>
            </a:r>
          </a:p>
          <a:p>
            <a:r>
              <a:rPr lang="en-GB" sz="2400" b="1" dirty="0"/>
              <a:t>Behavioural Signs</a:t>
            </a:r>
            <a:r>
              <a:rPr lang="en-GB" sz="2400" dirty="0"/>
              <a:t>- Withdrawal, fear, or anxiety around certain individuals.</a:t>
            </a:r>
          </a:p>
          <a:p>
            <a:r>
              <a:rPr lang="en-GB" sz="2400" b="1" dirty="0"/>
              <a:t>Financial Indicators- </a:t>
            </a:r>
            <a:r>
              <a:rPr lang="en-GB" sz="2400" dirty="0"/>
              <a:t>Unexplained bank withdrawals, changes in financial habits.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These are just some of the possible indicators that an older person is experiencing abuse but there are more.</a:t>
            </a:r>
          </a:p>
        </p:txBody>
      </p:sp>
    </p:spTree>
    <p:extLst>
      <p:ext uri="{BB962C8B-B14F-4D97-AF65-F5344CB8AC3E}">
        <p14:creationId xmlns:p14="http://schemas.microsoft.com/office/powerpoint/2010/main" val="1397964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514985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+mn-lt"/>
              </a:rPr>
              <a:t>Elder Abuse and the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17270"/>
            <a:ext cx="11481847" cy="464058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Apart from older people being protected under the Equality Act (2010) and the Human Rights Act (1998), the key legislation are-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r>
              <a:rPr lang="en-GB" sz="2400" b="1" dirty="0"/>
              <a:t>Health and Care Act 2022 strengthens protections against elder abuse </a:t>
            </a:r>
            <a:r>
              <a:rPr lang="en-GB" sz="2400" dirty="0"/>
              <a:t>by enhancing integration, safeguarding, accountability, and quality standards across health and social care services.</a:t>
            </a:r>
          </a:p>
          <a:p>
            <a:endParaRPr lang="en-GB" sz="2400" dirty="0"/>
          </a:p>
          <a:p>
            <a:r>
              <a:rPr lang="en-GB" sz="2400" dirty="0"/>
              <a:t>Care Act 2014- </a:t>
            </a:r>
            <a:r>
              <a:rPr lang="en-GB" sz="2400" b="1" dirty="0"/>
              <a:t>Safeguarding adults at risk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r>
              <a:rPr lang="en-GB" sz="2400" dirty="0"/>
              <a:t>Mental Capacity Act 2005- Protecting individuals unable to make decisions.</a:t>
            </a:r>
          </a:p>
          <a:p>
            <a:endParaRPr lang="en-GB" sz="2400" dirty="0"/>
          </a:p>
          <a:p>
            <a:r>
              <a:rPr lang="en-GB" sz="2400" dirty="0"/>
              <a:t>Domestic Abuse Act 2021- Including older people in protections.</a:t>
            </a:r>
          </a:p>
        </p:txBody>
      </p:sp>
    </p:spTree>
    <p:extLst>
      <p:ext uri="{BB962C8B-B14F-4D97-AF65-F5344CB8AC3E}">
        <p14:creationId xmlns:p14="http://schemas.microsoft.com/office/powerpoint/2010/main" val="19473900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76" y="59462"/>
            <a:ext cx="11481847" cy="75438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+mn-lt"/>
              </a:rPr>
              <a:t>Safeguarding Principles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269" y="981376"/>
            <a:ext cx="11613501" cy="4287854"/>
          </a:xfrm>
        </p:spPr>
        <p:txBody>
          <a:bodyPr>
            <a:normAutofit/>
          </a:bodyPr>
          <a:lstStyle/>
          <a:p>
            <a:r>
              <a:rPr lang="en-GB" sz="3200" b="1" dirty="0"/>
              <a:t>Empowerment:</a:t>
            </a:r>
            <a:r>
              <a:rPr lang="en-GB" sz="3200" dirty="0"/>
              <a:t> Support people to make their own choices. </a:t>
            </a:r>
          </a:p>
          <a:p>
            <a:r>
              <a:rPr lang="en-GB" sz="3200" b="1" dirty="0"/>
              <a:t>Prevention:</a:t>
            </a:r>
            <a:r>
              <a:rPr lang="en-GB" sz="3200" dirty="0"/>
              <a:t> Act early to stop abuse or harm. </a:t>
            </a:r>
          </a:p>
          <a:p>
            <a:r>
              <a:rPr lang="en-GB" sz="3200" b="1" dirty="0"/>
              <a:t>Protection:</a:t>
            </a:r>
            <a:r>
              <a:rPr lang="en-GB" sz="3200" dirty="0"/>
              <a:t> Support and protect people at risk. </a:t>
            </a:r>
          </a:p>
          <a:p>
            <a:r>
              <a:rPr lang="en-GB" sz="3200" b="1" dirty="0"/>
              <a:t>Proportionality:</a:t>
            </a:r>
            <a:r>
              <a:rPr lang="en-GB" sz="3200" dirty="0"/>
              <a:t> Take the least unpleasant action needed. </a:t>
            </a:r>
          </a:p>
          <a:p>
            <a:r>
              <a:rPr lang="en-GB" sz="3200" b="1" dirty="0"/>
              <a:t>Partnership:</a:t>
            </a:r>
            <a:r>
              <a:rPr lang="en-GB" sz="3200" dirty="0"/>
              <a:t> Work together with services, families, and communities. </a:t>
            </a:r>
          </a:p>
          <a:p>
            <a:r>
              <a:rPr lang="en-GB" sz="3200" b="1" dirty="0"/>
              <a:t>Accountability:</a:t>
            </a:r>
            <a:r>
              <a:rPr lang="en-GB" sz="3200" dirty="0"/>
              <a:t> Be clear, honest, and responsible in safeguarding decisions.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74AB70-3D19-8A67-D5A5-84AD86EBED29}"/>
              </a:ext>
            </a:extLst>
          </p:cNvPr>
          <p:cNvSpPr txBox="1"/>
          <p:nvPr/>
        </p:nvSpPr>
        <p:spPr>
          <a:xfrm>
            <a:off x="437966" y="5353636"/>
            <a:ext cx="2239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(SCIE, 2024)</a:t>
            </a:r>
          </a:p>
        </p:txBody>
      </p:sp>
    </p:spTree>
    <p:extLst>
      <p:ext uri="{BB962C8B-B14F-4D97-AF65-F5344CB8AC3E}">
        <p14:creationId xmlns:p14="http://schemas.microsoft.com/office/powerpoint/2010/main" val="24009526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D771C-50BE-979D-80C3-11C648C41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+mn-lt"/>
              </a:rPr>
              <a:t>Group work : In your group discuss following 20 min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7CC9A-01F3-0992-3836-B7B2A6B351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role of social services and NHS  in Addressing Elder Abuse?</a:t>
            </a:r>
          </a:p>
        </p:txBody>
      </p:sp>
    </p:spTree>
    <p:extLst>
      <p:ext uri="{BB962C8B-B14F-4D97-AF65-F5344CB8AC3E}">
        <p14:creationId xmlns:p14="http://schemas.microsoft.com/office/powerpoint/2010/main" val="30637407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+mn-lt"/>
              </a:rPr>
              <a:t>Social Services and NHS Roles in Addressing Elder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23" y="1690687"/>
            <a:ext cx="11210243" cy="38595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500" b="1" dirty="0">
                <a:solidFill>
                  <a:srgbClr val="0070C0"/>
                </a:solidFill>
              </a:rPr>
              <a:t>Social Services’ Responsibilities-</a:t>
            </a:r>
          </a:p>
          <a:p>
            <a:r>
              <a:rPr lang="en-GB" b="1" dirty="0"/>
              <a:t>Initial Assessments Checks</a:t>
            </a:r>
          </a:p>
          <a:p>
            <a:pPr lvl="1"/>
            <a:r>
              <a:rPr lang="en-GB" dirty="0"/>
              <a:t>Social services </a:t>
            </a:r>
            <a:r>
              <a:rPr lang="en-GB" b="1" dirty="0"/>
              <a:t>assess reports, conduct home visits, and evaluate care </a:t>
            </a:r>
            <a:r>
              <a:rPr lang="en-GB" dirty="0"/>
              <a:t>needs to protect at-risk older adults.</a:t>
            </a:r>
          </a:p>
          <a:p>
            <a:r>
              <a:rPr lang="en-GB" b="1" dirty="0"/>
              <a:t>Intervention + Support</a:t>
            </a:r>
          </a:p>
          <a:p>
            <a:pPr lvl="1"/>
            <a:r>
              <a:rPr lang="en-GB" dirty="0"/>
              <a:t>Initiate immediate interventions if abuse is confirmed, coordinating with other agencies (e.g., NHS, police) for comprehensive care.</a:t>
            </a:r>
          </a:p>
          <a:p>
            <a:r>
              <a:rPr lang="en-GB" b="1" dirty="0"/>
              <a:t>Follow-Up</a:t>
            </a:r>
          </a:p>
          <a:p>
            <a:pPr lvl="1"/>
            <a:r>
              <a:rPr lang="en-GB" dirty="0"/>
              <a:t>Ongoing monitoring to ensure continued safety and prevent future abuse.</a:t>
            </a:r>
          </a:p>
        </p:txBody>
      </p:sp>
    </p:spTree>
    <p:extLst>
      <p:ext uri="{BB962C8B-B14F-4D97-AF65-F5344CB8AC3E}">
        <p14:creationId xmlns:p14="http://schemas.microsoft.com/office/powerpoint/2010/main" val="32327202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latin typeface="+mn-lt"/>
              </a:rPr>
              <a:t>Social Services and NHS Roles in Addressing Elder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23" y="1690688"/>
            <a:ext cx="11481847" cy="357593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500" b="1" dirty="0">
                <a:solidFill>
                  <a:srgbClr val="0070C0"/>
                </a:solidFill>
              </a:rPr>
              <a:t>NHS Involvement-</a:t>
            </a:r>
          </a:p>
          <a:p>
            <a:r>
              <a:rPr lang="en-GB" b="1" dirty="0"/>
              <a:t>Detection and Reporting- </a:t>
            </a:r>
          </a:p>
          <a:p>
            <a:pPr lvl="1"/>
            <a:r>
              <a:rPr lang="en-GB" dirty="0"/>
              <a:t>NHS staff in hospitals and GP surgeries screen for signs of abuse (physical and psychological) during routine check-ups.</a:t>
            </a:r>
          </a:p>
          <a:p>
            <a:r>
              <a:rPr lang="en-GB" b="1" dirty="0"/>
              <a:t>Specialist Safeguarding Teams-</a:t>
            </a:r>
          </a:p>
          <a:p>
            <a:pPr lvl="1"/>
            <a:r>
              <a:rPr lang="en-GB" dirty="0"/>
              <a:t>Dedicated teams in healthcare settings work with social services to investigate and respond to abuse cases.</a:t>
            </a:r>
          </a:p>
          <a:p>
            <a:r>
              <a:rPr lang="en-GB" b="1" dirty="0"/>
              <a:t>Mental Health &amp; Recovery Support- </a:t>
            </a:r>
          </a:p>
          <a:p>
            <a:pPr lvl="1"/>
            <a:r>
              <a:rPr lang="en-GB" dirty="0"/>
              <a:t>Provides counselling, therapy, and rehabilitation services for victims of abuse to aid physical and emotional recovery.</a:t>
            </a:r>
          </a:p>
        </p:txBody>
      </p:sp>
    </p:spTree>
    <p:extLst>
      <p:ext uri="{BB962C8B-B14F-4D97-AF65-F5344CB8AC3E}">
        <p14:creationId xmlns:p14="http://schemas.microsoft.com/office/powerpoint/2010/main" val="31671148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628" y="783245"/>
            <a:ext cx="11481847" cy="47405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+mn-lt"/>
              </a:rPr>
              <a:t>Group work : 20 min</a:t>
            </a:r>
            <a:br>
              <a:rPr lang="en-GB" sz="4000" b="1" dirty="0">
                <a:latin typeface="+mn-lt"/>
              </a:rPr>
            </a:br>
            <a:endParaRPr lang="en-GB" sz="40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23060"/>
            <a:ext cx="11724190" cy="3788913"/>
          </a:xfrm>
        </p:spPr>
        <p:txBody>
          <a:bodyPr>
            <a:normAutofit/>
          </a:bodyPr>
          <a:lstStyle/>
          <a:p>
            <a:r>
              <a:rPr lang="en-GB" dirty="0"/>
              <a:t>As a health and social care providers What will be your role?</a:t>
            </a:r>
          </a:p>
          <a:p>
            <a:endParaRPr lang="en-GB" dirty="0"/>
          </a:p>
          <a:p>
            <a:r>
              <a:rPr lang="en-GB" dirty="0"/>
              <a:t>if you suspected someone was experiencing elder abuse in your workplace or in the community?</a:t>
            </a:r>
          </a:p>
          <a:p>
            <a:r>
              <a:rPr lang="en-GB" dirty="0"/>
              <a:t>Who would you report your concerns to?</a:t>
            </a:r>
          </a:p>
          <a:p>
            <a:r>
              <a:rPr lang="en-GB" dirty="0"/>
              <a:t>Why do you think that much elder abuse goes unreported?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941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63" y="221286"/>
            <a:ext cx="11904325" cy="1330111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+mn-lt"/>
              </a:rPr>
              <a:t> </a:t>
            </a:r>
            <a:r>
              <a:rPr lang="en-GB" sz="4000" b="1" dirty="0">
                <a:latin typeface="+mn-lt"/>
              </a:rPr>
              <a:t>Role of health and social care providers in Safeguarding against Elder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437" y="1643473"/>
            <a:ext cx="10712903" cy="499324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Recognise Signs of Abuse- </a:t>
            </a:r>
            <a:r>
              <a:rPr lang="en-GB" dirty="0"/>
              <a:t>Stay alert to physical, emotional, financial, and behavioural indicators of abuse.</a:t>
            </a:r>
          </a:p>
          <a:p>
            <a:r>
              <a:rPr lang="en-GB" b="1" dirty="0">
                <a:solidFill>
                  <a:srgbClr val="0070C0"/>
                </a:solidFill>
              </a:rPr>
              <a:t>Prioritise Empathy and Respect- </a:t>
            </a:r>
            <a:r>
              <a:rPr lang="en-GB" dirty="0"/>
              <a:t>Build trust by treating older adults with dignity and listening to their concerns.</a:t>
            </a:r>
          </a:p>
          <a:p>
            <a:r>
              <a:rPr lang="en-GB" b="1" dirty="0">
                <a:solidFill>
                  <a:srgbClr val="0070C0"/>
                </a:solidFill>
              </a:rPr>
              <a:t>Report and Document Suspected Abuse- </a:t>
            </a:r>
            <a:r>
              <a:rPr lang="en-GB" dirty="0"/>
              <a:t>Follow protocols to report and accurately document any signs of abuse.</a:t>
            </a:r>
          </a:p>
          <a:p>
            <a:r>
              <a:rPr lang="en-GB" b="1" dirty="0">
                <a:solidFill>
                  <a:srgbClr val="0070C0"/>
                </a:solidFill>
              </a:rPr>
              <a:t>Collaborate with Other Professionals- </a:t>
            </a:r>
            <a:r>
              <a:rPr lang="en-GB" dirty="0"/>
              <a:t>Work with social services and safeguarding teams for comprehensive care.</a:t>
            </a:r>
          </a:p>
        </p:txBody>
      </p:sp>
    </p:spTree>
    <p:extLst>
      <p:ext uri="{BB962C8B-B14F-4D97-AF65-F5344CB8AC3E}">
        <p14:creationId xmlns:p14="http://schemas.microsoft.com/office/powerpoint/2010/main" val="2691523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5" y="0"/>
            <a:ext cx="12037889" cy="775306"/>
          </a:xfrm>
        </p:spPr>
        <p:txBody>
          <a:bodyPr>
            <a:noAutofit/>
          </a:bodyPr>
          <a:lstStyle/>
          <a:p>
            <a:pPr algn="ctr"/>
            <a:r>
              <a:rPr lang="en-GB" sz="3200" b="1">
                <a:latin typeface="+mn-lt"/>
              </a:rPr>
              <a:t>Your Role in Safeguarding against Elder Abuse</a:t>
            </a:r>
            <a:endParaRPr lang="en-GB" sz="32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1" y="775306"/>
            <a:ext cx="7063740" cy="4993240"/>
          </a:xfrm>
        </p:spPr>
        <p:txBody>
          <a:bodyPr>
            <a:normAutofit fontScale="92500" lnSpcReduction="10000"/>
          </a:bodyPr>
          <a:lstStyle/>
          <a:p>
            <a:r>
              <a:rPr lang="en-GB" b="1">
                <a:solidFill>
                  <a:srgbClr val="0070C0"/>
                </a:solidFill>
              </a:rPr>
              <a:t>Engage in Ongoing Training- </a:t>
            </a:r>
            <a:r>
              <a:rPr lang="en-GB"/>
              <a:t>Keep your knowledge of safeguarding practices current.</a:t>
            </a:r>
          </a:p>
          <a:p>
            <a:r>
              <a:rPr lang="en-GB" b="1">
                <a:solidFill>
                  <a:srgbClr val="0070C0"/>
                </a:solidFill>
              </a:rPr>
              <a:t>Advocate for Older Adults’ Rights- </a:t>
            </a:r>
            <a:r>
              <a:rPr lang="en-GB"/>
              <a:t>Support policies and practices that uphold safety and dignity. Use your position to raise awareness and educate others on the importance of safeguarding in health and social care.</a:t>
            </a:r>
          </a:p>
          <a:p>
            <a:endParaRPr lang="en-GB"/>
          </a:p>
          <a:p>
            <a:pPr marL="0" indent="0">
              <a:buNone/>
            </a:pPr>
            <a:r>
              <a:rPr lang="en-GB" i="1"/>
              <a:t>As current or future health and social care professionals, you have a critical role in creating a safe and supportive environment for older adults. Your vigilance(care), compassion, and commitment to safeguarding can make a meaningful difference in preventing and addressing elder abuse.</a:t>
            </a:r>
            <a:endParaRPr lang="en-GB" i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41F0A2-895E-CAF1-7E2D-B25C13C038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1067" y="2646045"/>
            <a:ext cx="3105150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9699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CF475-3AD1-6085-3C4B-DC420A4D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7"/>
            <a:ext cx="11594969" cy="38501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+mn-lt"/>
              </a:rPr>
              <a:t>Group work  min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EBE23-7011-BE74-4A99-A90144DA1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515" y="2024176"/>
            <a:ext cx="11594969" cy="42623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/>
              <a:t>Briefly </a:t>
            </a:r>
            <a:r>
              <a:rPr lang="en-GB" sz="3000" b="1" dirty="0"/>
              <a:t>introduce</a:t>
            </a:r>
            <a:r>
              <a:rPr lang="en-GB" sz="3000" dirty="0"/>
              <a:t> each service. Analyse each assigned service, considering its </a:t>
            </a:r>
            <a:r>
              <a:rPr lang="en-GB" sz="3000" b="1" dirty="0"/>
              <a:t>strengths and challenges</a:t>
            </a:r>
            <a:r>
              <a:rPr lang="en-GB" sz="3000" dirty="0"/>
              <a:t>, as well as proposing solutions.</a:t>
            </a:r>
          </a:p>
          <a:p>
            <a:endParaRPr lang="en-GB" sz="3000" dirty="0"/>
          </a:p>
          <a:p>
            <a:endParaRPr lang="en-GB" sz="3000" dirty="0"/>
          </a:p>
          <a:p>
            <a:r>
              <a:rPr lang="en-GB" sz="3000" dirty="0"/>
              <a:t>Domiciliary Care</a:t>
            </a:r>
          </a:p>
          <a:p>
            <a:r>
              <a:rPr lang="en-GB" sz="3000" dirty="0"/>
              <a:t>Residential Care Homes</a:t>
            </a:r>
          </a:p>
          <a:p>
            <a:r>
              <a:rPr lang="en-GB" sz="3000" dirty="0"/>
              <a:t>Telecare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2853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7128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>
                <a:latin typeface="+mn-lt"/>
              </a:rPr>
              <a:t>Local Authority Services in Elderly Care</a:t>
            </a:r>
            <a:endParaRPr lang="en-GB" sz="54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6851"/>
            <a:ext cx="11334671" cy="3509489"/>
          </a:xfrm>
        </p:spPr>
        <p:txBody>
          <a:bodyPr>
            <a:normAutofit/>
          </a:bodyPr>
          <a:lstStyle/>
          <a:p>
            <a:r>
              <a:rPr lang="en-GB" sz="3200" b="1" dirty="0"/>
              <a:t>Home care (Domiciliary care):</a:t>
            </a:r>
            <a:r>
              <a:rPr lang="en-GB" sz="3200" dirty="0"/>
              <a:t> Support at home with personal care, dressing, bathing, meal preparation, and daily activities.</a:t>
            </a:r>
          </a:p>
          <a:p>
            <a:r>
              <a:rPr lang="en-GB" sz="3200" dirty="0"/>
              <a:t> </a:t>
            </a:r>
            <a:r>
              <a:rPr lang="en-GB" sz="3200" b="1" dirty="0"/>
              <a:t>Residential care:</a:t>
            </a:r>
            <a:r>
              <a:rPr lang="en-GB" sz="3200" dirty="0"/>
              <a:t> 24-hour care in care homes, mainly provided by private or voluntary organisations.</a:t>
            </a:r>
          </a:p>
          <a:p>
            <a:r>
              <a:rPr lang="en-GB" sz="3200" dirty="0"/>
              <a:t> </a:t>
            </a:r>
            <a:r>
              <a:rPr lang="en-GB" sz="3200" b="1" dirty="0"/>
              <a:t>Community support:</a:t>
            </a:r>
            <a:r>
              <a:rPr lang="en-GB" sz="3200" dirty="0"/>
              <a:t> Day centres, social groups, and activities that help reduce loneliness and social isolation.</a:t>
            </a:r>
          </a:p>
        </p:txBody>
      </p:sp>
    </p:spTree>
    <p:extLst>
      <p:ext uri="{BB962C8B-B14F-4D97-AF65-F5344CB8AC3E}">
        <p14:creationId xmlns:p14="http://schemas.microsoft.com/office/powerpoint/2010/main" val="99293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905" y="176818"/>
            <a:ext cx="11481847" cy="55683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+mn-lt"/>
              </a:rPr>
              <a:t>Residential and Domiciliary Care Provision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905" y="898924"/>
            <a:ext cx="11724190" cy="47575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500" b="1" dirty="0"/>
              <a:t>The Shift to Private Providers</a:t>
            </a:r>
          </a:p>
          <a:p>
            <a:r>
              <a:rPr lang="en-GB" sz="3100" b="1" dirty="0">
                <a:solidFill>
                  <a:srgbClr val="0070C0"/>
                </a:solidFill>
              </a:rPr>
              <a:t>Residential Care Homes- M</a:t>
            </a:r>
            <a:r>
              <a:rPr lang="en-GB" sz="3100" dirty="0"/>
              <a:t>ost are now operated by private or non-profit organisations.</a:t>
            </a:r>
          </a:p>
          <a:p>
            <a:r>
              <a:rPr lang="en-GB" sz="3100" b="1" dirty="0">
                <a:solidFill>
                  <a:srgbClr val="0070C0"/>
                </a:solidFill>
              </a:rPr>
              <a:t>Domiciliary (home) Care- </a:t>
            </a:r>
            <a:r>
              <a:rPr lang="en-GB" sz="3100" dirty="0"/>
              <a:t>Often funded by local authorities but delivered by private providers, covering personal support, meal preparation, and basic healthcare.</a:t>
            </a:r>
          </a:p>
          <a:p>
            <a:r>
              <a:rPr lang="en-GB" sz="3100" b="1" dirty="0">
                <a:solidFill>
                  <a:srgbClr val="0070C0"/>
                </a:solidFill>
              </a:rPr>
              <a:t>Impact of Privatisation- </a:t>
            </a:r>
            <a:r>
              <a:rPr lang="en-GB" sz="3100" dirty="0"/>
              <a:t>More providers are available, offering a variety of services</a:t>
            </a:r>
          </a:p>
          <a:p>
            <a:pPr lvl="1"/>
            <a:r>
              <a:rPr lang="en-GB" sz="3100" dirty="0"/>
              <a:t>Unfortunately, quality and accountability of services can vary.</a:t>
            </a:r>
          </a:p>
          <a:p>
            <a:pPr lvl="1"/>
            <a:r>
              <a:rPr lang="en-GB" sz="3100" dirty="0"/>
              <a:t>There is increased financial pressure on local authorities to manage quality while keeping costs sustainable.</a:t>
            </a:r>
          </a:p>
          <a:p>
            <a:pPr lvl="1"/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40653158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/>
              <a:t>Key Policies Shaping Elderly Care in the UK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D0BAA93-482D-60B8-5B01-31861F63E4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9694229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607728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/>
              <a:t>Key Policies Shaping Elderly Care in the UK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C8B58B5-1156-AFDF-7302-8F8D9584D0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6413273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29657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361A2-694D-09A0-AF64-802C0108B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+mn-lt"/>
              </a:rPr>
              <a:t>Group work : 20 mint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F0414-3F47-6CCB-4EB4-5037709C98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202018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 could be the future Challenges for Elderly Care Services in the UK?</a:t>
            </a:r>
          </a:p>
        </p:txBody>
      </p:sp>
    </p:spTree>
    <p:extLst>
      <p:ext uri="{BB962C8B-B14F-4D97-AF65-F5344CB8AC3E}">
        <p14:creationId xmlns:p14="http://schemas.microsoft.com/office/powerpoint/2010/main" val="19396547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59180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+mn-lt"/>
              </a:rPr>
              <a:t>Future Challenges for Elderly Care Services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69582"/>
            <a:ext cx="11724190" cy="42319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Growing Elderly Population-</a:t>
            </a:r>
          </a:p>
          <a:p>
            <a:r>
              <a:rPr lang="en-GB" b="1" dirty="0"/>
              <a:t>Growing ageing population:</a:t>
            </a:r>
            <a:r>
              <a:rPr lang="en-GB" dirty="0"/>
              <a:t> By </a:t>
            </a:r>
            <a:r>
              <a:rPr lang="en-GB" b="1" dirty="0"/>
              <a:t>2041</a:t>
            </a:r>
            <a:r>
              <a:rPr lang="en-GB" dirty="0"/>
              <a:t>, almost </a:t>
            </a:r>
            <a:r>
              <a:rPr lang="en-GB" b="1" dirty="0"/>
              <a:t>1 in 4 people in the UK</a:t>
            </a:r>
            <a:r>
              <a:rPr lang="en-GB" dirty="0"/>
              <a:t> will be aged </a:t>
            </a:r>
            <a:r>
              <a:rPr lang="en-GB" b="1" dirty="0"/>
              <a:t>65 or over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b="1" dirty="0"/>
              <a:t>Increased demand for services:</a:t>
            </a:r>
            <a:r>
              <a:rPr lang="en-GB" dirty="0"/>
              <a:t> More older adults mean greater pressure on healthcare, social care, and residential care services.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1668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47957"/>
            <a:ext cx="11481847" cy="63433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+mn-lt"/>
              </a:rPr>
              <a:t>Future Challenges for Elderly Care Services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10093"/>
            <a:ext cx="11724190" cy="46715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Staffing Levels and Workforce Challenges- 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r>
              <a:rPr lang="en-GB" b="1" dirty="0"/>
              <a:t>Current Staffing in elderly care is at a critical low</a:t>
            </a:r>
            <a:r>
              <a:rPr lang="en-GB" dirty="0"/>
              <a:t>, with high turnover and vacancy rates due to low wages, high stress, and limited professional development opportunities.</a:t>
            </a:r>
          </a:p>
          <a:p>
            <a:r>
              <a:rPr lang="en-GB" b="1" dirty="0"/>
              <a:t>Impact on Quality of Care- Inadequate staffing levels compromise the quality </a:t>
            </a:r>
            <a:r>
              <a:rPr lang="en-GB" dirty="0"/>
              <a:t>of care, as workers are often stretched thin, unable to provide the thorough, compassionate attention required.</a:t>
            </a:r>
          </a:p>
          <a:p>
            <a:r>
              <a:rPr lang="en-GB" b="1" dirty="0"/>
              <a:t>Care facilities and domiciliary services frequently face understaffing</a:t>
            </a:r>
            <a:r>
              <a:rPr lang="en-GB" dirty="0"/>
              <a:t>, leading to rushed care, increased burnout among staff, and sometimes even neglect.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 </a:t>
            </a:r>
            <a:r>
              <a:rPr lang="en-GB" b="1" i="1" dirty="0"/>
              <a:t> </a:t>
            </a:r>
            <a:endParaRPr lang="en-GB" sz="3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9293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905" y="18551"/>
            <a:ext cx="11481847" cy="51307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+mn-lt"/>
              </a:rPr>
              <a:t>Future Challenges for Elderly Care Services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904" y="751559"/>
            <a:ext cx="11481847" cy="49368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Digital Technology in Elderly Care-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r>
              <a:rPr lang="en-GB" sz="3200" dirty="0"/>
              <a:t>Wearable devices and home sensors can help track health metrics, enabling earlier interventions and potentially reducing hospital admissions.</a:t>
            </a:r>
          </a:p>
          <a:p>
            <a:endParaRPr lang="en-GB" sz="3200" dirty="0"/>
          </a:p>
          <a:p>
            <a:r>
              <a:rPr lang="en-GB" sz="3200" dirty="0"/>
              <a:t>Telehealth- Digital consultations allow for accessible healthcare, especially valuable for older adults with mobility limitations.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8515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35788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+mn-lt"/>
              </a:rPr>
              <a:t>Future Challenges for Elderly Care Services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906" y="1200150"/>
            <a:ext cx="7464066" cy="4307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Financial Sustainability and Funding Limitations-</a:t>
            </a:r>
          </a:p>
          <a:p>
            <a:pPr marL="0" indent="0">
              <a:buNone/>
            </a:pPr>
            <a:r>
              <a:rPr lang="en-GB" b="1" dirty="0"/>
              <a:t>Rising costs:</a:t>
            </a:r>
            <a:r>
              <a:rPr lang="en-GB" dirty="0"/>
              <a:t> Providing quality care for an increasing older population requires more funding.</a:t>
            </a:r>
          </a:p>
          <a:p>
            <a:pPr marL="0" indent="0">
              <a:buNone/>
            </a:pPr>
            <a:r>
              <a:rPr lang="en-GB" b="1" dirty="0"/>
              <a:t>Limited access:</a:t>
            </a:r>
            <a:r>
              <a:rPr lang="en-GB" dirty="0"/>
              <a:t> Means-tested social care means some people do not qualify for support but cannot afford private care.</a:t>
            </a:r>
          </a:p>
          <a:p>
            <a:pPr marL="0" indent="0">
              <a:buNone/>
            </a:pPr>
            <a:r>
              <a:rPr lang="en-GB" b="1" dirty="0"/>
              <a:t>Funding pressures:</a:t>
            </a:r>
            <a:r>
              <a:rPr lang="en-GB" dirty="0"/>
              <a:t> Budget shortages can reduce services, increase private care, and limit access to affordable care</a:t>
            </a:r>
            <a:endParaRPr lang="en-GB" b="1" dirty="0">
              <a:solidFill>
                <a:srgbClr val="0070C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E1DF43-036F-C901-5892-48B6BD47AA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2705" y="2899070"/>
            <a:ext cx="3907361" cy="2491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1342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33831-054D-DE69-8795-BDCBAC68A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en-GB" sz="6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48758-9AE2-0E6D-E1F6-659C73406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515" y="3318274"/>
            <a:ext cx="11594969" cy="206044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8800" dirty="0">
                <a:solidFill>
                  <a:srgbClr val="0070C0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5199072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6209-5C67-696E-14FA-56B160596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9F0A-9185-C5F0-7527-F60194FBF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0273"/>
            <a:ext cx="11481847" cy="431122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Action on Elder Abuse, (2019) </a:t>
            </a:r>
            <a:r>
              <a:rPr lang="en-GB" i="1" dirty="0"/>
              <a:t>What is Elder Abuse? </a:t>
            </a:r>
            <a:r>
              <a:rPr lang="en-GB" dirty="0"/>
              <a:t>Available at- </a:t>
            </a:r>
            <a:r>
              <a:rPr lang="en-GB" dirty="0">
                <a:hlinkClick r:id="rId2"/>
              </a:rPr>
              <a:t>https-//www.elderabuse.org.uk/Pages/Category/what-is-it</a:t>
            </a:r>
            <a:r>
              <a:rPr lang="en-GB" dirty="0"/>
              <a:t>  (Accessed- 7 March 2024).</a:t>
            </a:r>
          </a:p>
          <a:p>
            <a:r>
              <a:rPr lang="en-GB" dirty="0"/>
              <a:t>Criminal Injuries Helpline (2023) </a:t>
            </a:r>
            <a:r>
              <a:rPr lang="en-GB" i="1" dirty="0"/>
              <a:t>Elder Abuse Statistics </a:t>
            </a:r>
            <a:r>
              <a:rPr lang="en-GB" dirty="0"/>
              <a:t>Available at- </a:t>
            </a:r>
            <a:r>
              <a:rPr lang="en-GB" dirty="0">
                <a:hlinkClick r:id="rId3"/>
              </a:rPr>
              <a:t>https-//criminalinjurieshelpline.co.uk/blog/elder-abuse-data-stats/</a:t>
            </a:r>
            <a:r>
              <a:rPr lang="en-GB" dirty="0"/>
              <a:t> (Accessed- 2 October 2024).</a:t>
            </a:r>
          </a:p>
          <a:p>
            <a:r>
              <a:rPr lang="en-GB" dirty="0"/>
              <a:t>Hourglass (2023) </a:t>
            </a:r>
            <a:r>
              <a:rPr lang="en-GB" i="1" dirty="0"/>
              <a:t>We Are Hourglass </a:t>
            </a:r>
            <a:r>
              <a:rPr lang="en-GB" dirty="0"/>
              <a:t>Available at- </a:t>
            </a:r>
            <a:r>
              <a:rPr lang="en-GB" dirty="0">
                <a:hlinkClick r:id="rId4"/>
              </a:rPr>
              <a:t>https-//wearehourglass.org/who-we-are</a:t>
            </a:r>
            <a:r>
              <a:rPr lang="en-GB" dirty="0"/>
              <a:t>  (Accessed- 13 October 2024).</a:t>
            </a:r>
          </a:p>
          <a:p>
            <a:r>
              <a:rPr lang="en-GB" dirty="0"/>
              <a:t>NI Direct (no date) </a:t>
            </a:r>
            <a:r>
              <a:rPr lang="en-GB" i="1" dirty="0"/>
              <a:t>Recognise and Report Elder Abuse </a:t>
            </a:r>
            <a:r>
              <a:rPr lang="en-GB" dirty="0"/>
              <a:t>Available at- </a:t>
            </a:r>
            <a:r>
              <a:rPr lang="en-GB" dirty="0">
                <a:hlinkClick r:id="rId5"/>
              </a:rPr>
              <a:t>https-//www.nidirect.gov.uk/articles/recognise-and-report-elder-abuse#-~-text=Elder%20abuse%20includes%20actions%20intending,there%20are%20ways%20to%20help</a:t>
            </a:r>
            <a:r>
              <a:rPr lang="en-GB" dirty="0"/>
              <a:t>. (Accessed- 15 September 2024).</a:t>
            </a:r>
          </a:p>
          <a:p>
            <a:r>
              <a:rPr lang="en-GB" dirty="0"/>
              <a:t>The National Careline (2024) </a:t>
            </a:r>
            <a:r>
              <a:rPr lang="en-GB" i="1" dirty="0"/>
              <a:t>Action on Elder Abuse </a:t>
            </a:r>
            <a:r>
              <a:rPr lang="en-GB" dirty="0"/>
              <a:t>Available at- </a:t>
            </a:r>
            <a:r>
              <a:rPr lang="en-GB" dirty="0">
                <a:hlinkClick r:id="rId6"/>
              </a:rPr>
              <a:t>https-//www.thenationalcareline.org/AccessingHelp/ActionOnElderAbuse</a:t>
            </a:r>
            <a:r>
              <a:rPr lang="en-GB" dirty="0"/>
              <a:t> (Accessed- 15 September 2024).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29181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2449</Words>
  <Application>Microsoft Office PowerPoint</Application>
  <PresentationFormat>Widescreen</PresentationFormat>
  <Paragraphs>223</Paragraphs>
  <Slides>33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Aptos</vt:lpstr>
      <vt:lpstr>Arial</vt:lpstr>
      <vt:lpstr>Calibri</vt:lpstr>
      <vt:lpstr>Calibri Light</vt:lpstr>
      <vt:lpstr>UWTSD Title Page 1</vt:lpstr>
      <vt:lpstr>UWTSD Text 1</vt:lpstr>
      <vt:lpstr>UWTSD Text 2</vt:lpstr>
      <vt:lpstr>UWTSD Text 4</vt:lpstr>
      <vt:lpstr>BMHP6027- Empowering the Older Person</vt:lpstr>
      <vt:lpstr>Lecture Content</vt:lpstr>
      <vt:lpstr>Introduction to Local and National Services</vt:lpstr>
      <vt:lpstr>Key Services for Older Adults in the UK</vt:lpstr>
      <vt:lpstr>Key Services for Older Adults in the UK</vt:lpstr>
      <vt:lpstr>Key Services for Older Adults in the UK</vt:lpstr>
      <vt:lpstr>What is Elder Abuse?</vt:lpstr>
      <vt:lpstr>Let watch together and discuss </vt:lpstr>
      <vt:lpstr>what abuse you observed in the video</vt:lpstr>
      <vt:lpstr>Elder Abuse</vt:lpstr>
      <vt:lpstr>Elder Abuse</vt:lpstr>
      <vt:lpstr>Types of Elder Abuse</vt:lpstr>
      <vt:lpstr>Recognising Signs of Elder Abuse</vt:lpstr>
      <vt:lpstr>Elder Abuse and the Law</vt:lpstr>
      <vt:lpstr>Safeguarding Principles </vt:lpstr>
      <vt:lpstr>Group work : In your group discuss following 20 min</vt:lpstr>
      <vt:lpstr>Social Services and NHS Roles in Addressing Elder Abuse</vt:lpstr>
      <vt:lpstr>Social Services and NHS Roles in Addressing Elder Abuse</vt:lpstr>
      <vt:lpstr>Group work : 20 min </vt:lpstr>
      <vt:lpstr> Role of health and social care providers in Safeguarding against Elder Abuse</vt:lpstr>
      <vt:lpstr>Your Role in Safeguarding against Elder Abuse</vt:lpstr>
      <vt:lpstr>Group work  min</vt:lpstr>
      <vt:lpstr>Local Authority Services in Elderly Care</vt:lpstr>
      <vt:lpstr>Residential and Domiciliary Care Provision</vt:lpstr>
      <vt:lpstr>Key Policies Shaping Elderly Care in the UK</vt:lpstr>
      <vt:lpstr>Key Policies Shaping Elderly Care in the UK</vt:lpstr>
      <vt:lpstr>Group work : 20 mint</vt:lpstr>
      <vt:lpstr>Future Challenges for Elderly Care Services in the UK</vt:lpstr>
      <vt:lpstr>Future Challenges for Elderly Care Services in the UK</vt:lpstr>
      <vt:lpstr>Future Challenges for Elderly Care Services in the UK</vt:lpstr>
      <vt:lpstr>Future Challenges for Elderly Care Services in the UK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laila surani</cp:lastModifiedBy>
  <cp:revision>33</cp:revision>
  <dcterms:created xsi:type="dcterms:W3CDTF">2021-03-09T15:35:42Z</dcterms:created>
  <dcterms:modified xsi:type="dcterms:W3CDTF">2026-07-03T21:47:42Z</dcterms:modified>
</cp:coreProperties>
</file>