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60" r:id="rId3"/>
    <p:sldId id="263" r:id="rId4"/>
    <p:sldId id="261" r:id="rId5"/>
    <p:sldId id="262" r:id="rId6"/>
    <p:sldId id="257" r:id="rId7"/>
    <p:sldId id="259" r:id="rId8"/>
    <p:sldId id="264" r:id="rId9"/>
    <p:sldId id="265" r:id="rId10"/>
    <p:sldId id="266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5ABD7A-CAEF-CE43-9B78-12B07B93688F}" v="22" dt="2023-03-19T12:09:24.6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034"/>
    <p:restoredTop sz="96327"/>
  </p:normalViewPr>
  <p:slideViewPr>
    <p:cSldViewPr snapToGrid="0">
      <p:cViewPr varScale="1">
        <p:scale>
          <a:sx n="128" d="100"/>
          <a:sy n="128" d="100"/>
        </p:scale>
        <p:origin x="7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3886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0663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3447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8998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0399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400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274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4402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576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9147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A1B26-3774-A34B-A0FB-8CCC8F992095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AEA5EBF-7B3B-9E40-89EF-5B4C204563C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838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oldwire.com/different-types-of-french-bread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g"/><Relationship Id="rId5" Type="http://schemas.openxmlformats.org/officeDocument/2006/relationships/hyperlink" Target="https://pixabay.com/photos/buttered-toast-food-bread-18641/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edonteatanythingwithaface.blogspot.com/2010/10/easy-bread-pudding-recipe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40295335@N00/2271957103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hyperlink" Target="https://uncyclopedia.com/wiki/ASDA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lickr.com/photos/wwphotos/3619664916" TargetMode="External"/><Relationship Id="rId5" Type="http://schemas.openxmlformats.org/officeDocument/2006/relationships/image" Target="../media/image12.jpg"/><Relationship Id="rId4" Type="http://schemas.openxmlformats.org/officeDocument/2006/relationships/hyperlink" Target="https://creativecommons.org/licenses/by-nc-sa/3.0/" TargetMode="External"/><Relationship Id="rId9" Type="http://schemas.openxmlformats.org/officeDocument/2006/relationships/hyperlink" Target="https://www.middleeastmonitor.com/20210120-british-supermarket-chain-to-open-branch-in-qatar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michigancommunities/15071459117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imrawle/3181014762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690D0-1F0E-7509-F719-F0DEC00855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8896" y="643467"/>
            <a:ext cx="5975956" cy="4127545"/>
          </a:xfrm>
        </p:spPr>
        <p:txBody>
          <a:bodyPr vert="horz" lIns="182880" tIns="182880" rIns="182880" bIns="182880" rtlCol="0" anchor="ctr">
            <a:normAutofit fontScale="90000"/>
          </a:bodyPr>
          <a:lstStyle/>
          <a:p>
            <a:pPr algn="ctr"/>
            <a:br>
              <a:rPr lang="en-US" sz="4400" b="1" kern="1200" cap="all" spc="200" baseline="0" dirty="0">
                <a:latin typeface="+mj-lt"/>
                <a:ea typeface="+mj-ea"/>
                <a:cs typeface="+mj-cs"/>
              </a:rPr>
            </a:br>
            <a:br>
              <a:rPr lang="en-US" sz="4400" b="1" kern="1200" cap="all" spc="200" baseline="0" dirty="0">
                <a:latin typeface="+mj-lt"/>
                <a:ea typeface="+mj-ea"/>
                <a:cs typeface="+mj-cs"/>
              </a:rPr>
            </a:br>
            <a:r>
              <a:rPr lang="en-US" sz="4400" b="1" kern="1200" cap="all" spc="200" baseline="0" dirty="0">
                <a:latin typeface="+mj-lt"/>
                <a:ea typeface="+mj-ea"/>
                <a:cs typeface="+mj-cs"/>
              </a:rPr>
              <a:t>Wendy Barrier 2019211</a:t>
            </a:r>
            <a:br>
              <a:rPr lang="en-US" sz="4400" b="1" kern="1200" cap="all" spc="200" baseline="0" dirty="0">
                <a:effectLst/>
                <a:latin typeface="+mj-lt"/>
                <a:ea typeface="+mj-ea"/>
                <a:cs typeface="+mj-cs"/>
              </a:rPr>
            </a:br>
            <a:br>
              <a:rPr lang="en-US" sz="4400" b="1" kern="1200" cap="all" spc="200" baseline="0" dirty="0">
                <a:effectLst/>
                <a:latin typeface="+mj-lt"/>
                <a:ea typeface="+mj-ea"/>
                <a:cs typeface="+mj-cs"/>
              </a:rPr>
            </a:br>
            <a:br>
              <a:rPr lang="en-US" sz="1200" b="1" kern="1200" cap="all" spc="200" baseline="0" dirty="0">
                <a:effectLst/>
                <a:latin typeface="+mj-lt"/>
                <a:ea typeface="+mj-ea"/>
                <a:cs typeface="+mj-cs"/>
              </a:rPr>
            </a:br>
            <a:r>
              <a:rPr lang="en-US" sz="2700" b="1" kern="1200" cap="all" spc="200" baseline="0" dirty="0">
                <a:effectLst/>
                <a:latin typeface="+mj-lt"/>
                <a:ea typeface="+mj-ea"/>
                <a:cs typeface="+mj-cs"/>
              </a:rPr>
              <a:t>Developing Innovation and Creativity for Business Advantage</a:t>
            </a:r>
            <a:br>
              <a:rPr lang="en-US" sz="2700" kern="1200" cap="all" spc="200" baseline="0" dirty="0">
                <a:effectLst/>
                <a:latin typeface="+mj-lt"/>
                <a:ea typeface="+mj-ea"/>
                <a:cs typeface="+mj-cs"/>
              </a:rPr>
            </a:br>
            <a:r>
              <a:rPr lang="en-US" sz="2700" b="1" kern="1200" cap="all" spc="200" baseline="0" dirty="0">
                <a:effectLst/>
                <a:latin typeface="+mj-lt"/>
                <a:ea typeface="+mj-ea"/>
                <a:cs typeface="+mj-cs"/>
              </a:rPr>
              <a:t> </a:t>
            </a:r>
            <a:br>
              <a:rPr lang="en-US" sz="2700" kern="1200" cap="all" spc="200" baseline="0" dirty="0">
                <a:effectLst/>
                <a:latin typeface="+mj-lt"/>
                <a:ea typeface="+mj-ea"/>
                <a:cs typeface="+mj-cs"/>
              </a:rPr>
            </a:br>
            <a:br>
              <a:rPr lang="en-US" sz="2200" kern="1200" cap="all" spc="200" baseline="0" dirty="0">
                <a:effectLst/>
                <a:latin typeface="+mj-lt"/>
                <a:ea typeface="+mj-ea"/>
                <a:cs typeface="+mj-cs"/>
              </a:rPr>
            </a:br>
            <a:r>
              <a:rPr lang="en-US" sz="2200" b="1" kern="1200" cap="all" spc="200" baseline="0" dirty="0">
                <a:effectLst/>
                <a:latin typeface="+mj-lt"/>
                <a:ea typeface="+mj-ea"/>
                <a:cs typeface="+mj-cs"/>
              </a:rPr>
              <a:t> </a:t>
            </a:r>
            <a:br>
              <a:rPr lang="en-US" sz="2200" kern="1200" cap="all" spc="200" baseline="0" dirty="0">
                <a:effectLst/>
                <a:latin typeface="+mj-lt"/>
                <a:ea typeface="+mj-ea"/>
                <a:cs typeface="+mj-cs"/>
              </a:rPr>
            </a:br>
            <a:br>
              <a:rPr lang="en-US" sz="1200" kern="1200" cap="all" spc="200" baseline="0" dirty="0">
                <a:effectLst/>
                <a:latin typeface="+mj-lt"/>
                <a:ea typeface="+mj-ea"/>
                <a:cs typeface="+mj-cs"/>
              </a:rPr>
            </a:br>
            <a:r>
              <a:rPr lang="en-US" sz="1200" b="1" kern="1200" cap="all" spc="200" baseline="0" dirty="0">
                <a:effectLst/>
                <a:latin typeface="+mj-lt"/>
                <a:ea typeface="+mj-ea"/>
                <a:cs typeface="+mj-cs"/>
              </a:rPr>
              <a:t> </a:t>
            </a:r>
            <a:br>
              <a:rPr lang="en-US" sz="1200" kern="1200" cap="all" spc="200" baseline="0" dirty="0">
                <a:effectLst/>
                <a:latin typeface="+mj-lt"/>
                <a:ea typeface="+mj-ea"/>
                <a:cs typeface="+mj-cs"/>
              </a:rPr>
            </a:br>
            <a:endParaRPr lang="en-US" sz="1200" kern="1200" cap="all" spc="200" baseline="0" dirty="0">
              <a:latin typeface="+mj-lt"/>
              <a:ea typeface="+mj-ea"/>
              <a:cs typeface="+mj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A0F97-9717-4653-3E28-2C27EB4D22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8896" y="5118231"/>
            <a:ext cx="5975956" cy="977621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1" dirty="0">
                <a:solidFill>
                  <a:srgbClr val="FFFFFF"/>
                </a:solidFill>
                <a:effectLst/>
              </a:rPr>
              <a:t> </a:t>
            </a:r>
            <a:br>
              <a:rPr lang="en-US" sz="700" dirty="0">
                <a:solidFill>
                  <a:srgbClr val="FFFFFF"/>
                </a:solidFill>
                <a:effectLst/>
              </a:rPr>
            </a:br>
            <a:r>
              <a:rPr lang="en-US" sz="5900" b="1" dirty="0">
                <a:solidFill>
                  <a:srgbClr val="FFFFFF"/>
                </a:solidFill>
                <a:effectLst/>
              </a:rPr>
              <a:t>BMSW6102</a:t>
            </a:r>
            <a:br>
              <a:rPr lang="en-US" sz="5900" dirty="0">
                <a:solidFill>
                  <a:srgbClr val="FFFFFF"/>
                </a:solidFill>
                <a:effectLst/>
              </a:rPr>
            </a:br>
            <a:r>
              <a:rPr lang="en-US" sz="5900" b="1" dirty="0">
                <a:solidFill>
                  <a:srgbClr val="FFFFFF"/>
                </a:solidFill>
                <a:effectLst/>
              </a:rPr>
              <a:t> </a:t>
            </a:r>
            <a:br>
              <a:rPr lang="en-US" sz="5900" dirty="0">
                <a:solidFill>
                  <a:srgbClr val="FFFFFF"/>
                </a:solidFill>
                <a:effectLst/>
              </a:rPr>
            </a:br>
            <a:r>
              <a:rPr lang="en-US" sz="5900" b="1" dirty="0">
                <a:solidFill>
                  <a:srgbClr val="FFFFFF"/>
                </a:solidFill>
                <a:effectLst/>
              </a:rPr>
              <a:t>Dr Olu Adegbite</a:t>
            </a:r>
            <a:br>
              <a:rPr lang="en-US" sz="5900" dirty="0">
                <a:solidFill>
                  <a:srgbClr val="FFFFFF"/>
                </a:solidFill>
                <a:effectLst/>
              </a:rPr>
            </a:br>
            <a:r>
              <a:rPr lang="en-US" sz="5900" b="1" dirty="0">
                <a:solidFill>
                  <a:srgbClr val="FFFFFF"/>
                </a:solidFill>
                <a:effectLst/>
              </a:rPr>
              <a:t> </a:t>
            </a:r>
            <a:br>
              <a:rPr lang="en-US" sz="5900" dirty="0">
                <a:solidFill>
                  <a:srgbClr val="FFFFFF"/>
                </a:solidFill>
                <a:effectLst/>
              </a:rPr>
            </a:br>
            <a:r>
              <a:rPr lang="en-US" sz="5900" b="1" dirty="0">
                <a:solidFill>
                  <a:srgbClr val="FFFFFF"/>
                </a:solidFill>
                <a:effectLst/>
              </a:rPr>
              <a:t> </a:t>
            </a:r>
            <a:endParaRPr lang="en-US" sz="5900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CACCD-37FA-B7C6-E695-AF82C5F0CE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26" r="33512" b="-1"/>
          <a:stretch/>
        </p:blipFill>
        <p:spPr>
          <a:xfrm>
            <a:off x="3179" y="-2"/>
            <a:ext cx="4651117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784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3F03F-70B8-4759-7052-FAB0D5B38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579" y="705127"/>
            <a:ext cx="6559359" cy="4562611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 show the </a:t>
            </a:r>
            <a:br>
              <a:rPr lang="en-US" sz="40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in the </a:t>
            </a:r>
            <a:r>
              <a:rPr lang="en-US" sz="4000" dirty="0" err="1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40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living alone </a:t>
            </a:r>
          </a:p>
        </p:txBody>
      </p:sp>
      <p:pic>
        <p:nvPicPr>
          <p:cNvPr id="4" name="Content Placeholder 3" descr="Chart, timeline, bar chart&#10;&#10;Description automatically generated">
            <a:extLst>
              <a:ext uri="{FF2B5EF4-FFF2-40B4-BE49-F238E27FC236}">
                <a16:creationId xmlns:a16="http://schemas.microsoft.com/office/drawing/2014/main" id="{68A5ECDD-DF46-7ECE-F552-D9D554BF9D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498" y="13497"/>
            <a:ext cx="4905502" cy="6844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05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1E25C-61E4-203F-D643-14529AA04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UK food waste </a:t>
            </a:r>
          </a:p>
        </p:txBody>
      </p:sp>
      <p:pic>
        <p:nvPicPr>
          <p:cNvPr id="4" name="Content Placeholder 3" descr="Chart, pie chart&#10;&#10;Description automatically generated">
            <a:extLst>
              <a:ext uri="{FF2B5EF4-FFF2-40B4-BE49-F238E27FC236}">
                <a16:creationId xmlns:a16="http://schemas.microsoft.com/office/drawing/2014/main" id="{879993D8-EF7F-54B4-407E-D7A45D77B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14551" y="570661"/>
            <a:ext cx="5636354" cy="5331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1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51679F8-25C8-4D11-9B1C-A1F4D69B7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44D757F-4CF1-4D91-B270-63239C26C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F9D51B4-E6DF-4D9B-8A51-D1CC760AF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9" y="482171"/>
            <a:ext cx="4074533" cy="5149101"/>
            <a:chOff x="7463259" y="583365"/>
            <a:chExt cx="4074533" cy="5181928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EA22B97-1765-4C1B-98EB-26C99A451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3ED5611F-FC86-4647-B3C4-2B623630CB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Content Placeholder 6" descr="A picture containing food, bread, breakfast, snack food&#10;&#10;Description automatically generated">
            <a:extLst>
              <a:ext uri="{FF2B5EF4-FFF2-40B4-BE49-F238E27FC236}">
                <a16:creationId xmlns:a16="http://schemas.microsoft.com/office/drawing/2014/main" id="{2E5CDE56-1AF6-7279-7007-0A9CD4015F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20" r="5" b="5"/>
          <a:stretch/>
        </p:blipFill>
        <p:spPr>
          <a:xfrm>
            <a:off x="1279526" y="1116344"/>
            <a:ext cx="3201288" cy="2541256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EBACCD73-BD60-4249-98D4-EB9F09C4E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8775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A222450-2397-E61F-9263-949B195A9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6457" y="370703"/>
            <a:ext cx="5550357" cy="1841156"/>
          </a:xfrm>
        </p:spPr>
        <p:txBody>
          <a:bodyPr>
            <a:normAutofit/>
          </a:bodyPr>
          <a:lstStyle/>
          <a:p>
            <a:r>
              <a:rPr lang="en-US" sz="4000" dirty="0"/>
              <a:t>Bread, sandwiches and toast</a:t>
            </a:r>
          </a:p>
        </p:txBody>
      </p:sp>
      <p:pic>
        <p:nvPicPr>
          <p:cNvPr id="5" name="Content Placeholder 4" descr="A picture containing food, piece, bread, half&#10;&#10;Description automatically generated">
            <a:extLst>
              <a:ext uri="{FF2B5EF4-FFF2-40B4-BE49-F238E27FC236}">
                <a16:creationId xmlns:a16="http://schemas.microsoft.com/office/drawing/2014/main" id="{5121520D-3C7D-BAF8-91D2-1161E4A204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1520" r="3" b="8003"/>
          <a:stretch/>
        </p:blipFill>
        <p:spPr>
          <a:xfrm>
            <a:off x="1279527" y="3138281"/>
            <a:ext cx="3201288" cy="1844235"/>
          </a:xfrm>
          <a:prstGeom prst="rect">
            <a:avLst/>
          </a:prstGeom>
        </p:spPr>
      </p:pic>
      <p:sp>
        <p:nvSpPr>
          <p:cNvPr id="32" name="Content Placeholder 31">
            <a:extLst>
              <a:ext uri="{FF2B5EF4-FFF2-40B4-BE49-F238E27FC236}">
                <a16:creationId xmlns:a16="http://schemas.microsoft.com/office/drawing/2014/main" id="{A8CBE455-9025-9714-0314-9206DCF73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6457" y="2015732"/>
            <a:ext cx="5550357" cy="3450613"/>
          </a:xfrm>
        </p:spPr>
        <p:txBody>
          <a:bodyPr>
            <a:normAutofit/>
          </a:bodyPr>
          <a:lstStyle/>
          <a:p>
            <a:r>
              <a:rPr lang="en-US" sz="4800" dirty="0"/>
              <a:t>Not everyone knows how to make………..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6049420-A41E-4E50-9270-AF92D7908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25260FE-12C4-4E0B-A116-886D40BF7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25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0D8B2-7E0C-7838-1798-DBE7B6FF6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Bread pudding </a:t>
            </a:r>
          </a:p>
        </p:txBody>
      </p:sp>
      <p:pic>
        <p:nvPicPr>
          <p:cNvPr id="5" name="Content Placeholder 4" descr="A picture containing food, plate, piece, slice&#10;&#10;Description automatically generated">
            <a:extLst>
              <a:ext uri="{FF2B5EF4-FFF2-40B4-BE49-F238E27FC236}">
                <a16:creationId xmlns:a16="http://schemas.microsoft.com/office/drawing/2014/main" id="{3AE9FF97-0FD6-CA99-9D08-2406E6A912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68162" y="1544708"/>
            <a:ext cx="8106033" cy="5069665"/>
          </a:xfrm>
        </p:spPr>
      </p:pic>
    </p:spTree>
    <p:extLst>
      <p:ext uri="{BB962C8B-B14F-4D97-AF65-F5344CB8AC3E}">
        <p14:creationId xmlns:p14="http://schemas.microsoft.com/office/powerpoint/2010/main" val="41187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89FB2-03B2-9A00-4D90-3BAC526D9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09661" cy="1325563"/>
          </a:xfrm>
        </p:spPr>
        <p:txBody>
          <a:bodyPr/>
          <a:lstStyle/>
          <a:p>
            <a:r>
              <a:rPr lang="en-US" dirty="0"/>
              <a:t>Porters five forces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9C0E7-CCCA-ACBF-36D2-CBB1FF750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09661" cy="4351338"/>
          </a:xfrm>
        </p:spPr>
        <p:txBody>
          <a:bodyPr/>
          <a:lstStyle/>
          <a:p>
            <a:pPr marL="0" indent="0" algn="l">
              <a:buNone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Porter's 5 forces are: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Competition in the industry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Potential of new entrants into the industry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Power of suppliers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Power of customers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Threat of substitute products</a:t>
            </a:r>
          </a:p>
          <a:p>
            <a:pPr marL="0" indent="0" algn="l">
              <a:buNone/>
            </a:pPr>
            <a:b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</a:br>
            <a:endParaRPr lang="en-GB" b="0" i="0" dirty="0">
              <a:solidFill>
                <a:srgbClr val="111111"/>
              </a:solidFill>
              <a:effectLst/>
              <a:latin typeface="SourceSansPro"/>
            </a:endParaRPr>
          </a:p>
          <a:p>
            <a:endParaRPr lang="en-US" dirty="0"/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7D6EA74E-354D-1DC2-AC3E-C15531538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2290" y="365125"/>
            <a:ext cx="5731510" cy="553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768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0E2FD-DD78-8551-6E39-833F611D7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16965" cy="1325563"/>
          </a:xfrm>
        </p:spPr>
        <p:txBody>
          <a:bodyPr/>
          <a:lstStyle/>
          <a:p>
            <a:r>
              <a:rPr lang="en-US" dirty="0"/>
              <a:t>Value chain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E422-064B-2022-E6E7-884110A5C967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68966" y="5486399"/>
            <a:ext cx="72888" cy="11826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Chart, treemap chart&#10;&#10;Description automatically generated">
            <a:extLst>
              <a:ext uri="{FF2B5EF4-FFF2-40B4-BE49-F238E27FC236}">
                <a16:creationId xmlns:a16="http://schemas.microsoft.com/office/drawing/2014/main" id="{5B165AFB-6179-B1B1-2F35-5D9D13A75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6682" y="1027906"/>
            <a:ext cx="7782339" cy="514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70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2977D-6E1D-57AD-ECA0-DFAE5A52D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20" y="816875"/>
            <a:ext cx="10918930" cy="2173459"/>
          </a:xfrm>
        </p:spPr>
        <p:txBody>
          <a:bodyPr>
            <a:normAutofit/>
          </a:bodyPr>
          <a:lstStyle/>
          <a:p>
            <a:r>
              <a:rPr lang="en-US" dirty="0"/>
              <a:t>Supermarket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bread </a:t>
            </a:r>
          </a:p>
        </p:txBody>
      </p:sp>
      <p:pic>
        <p:nvPicPr>
          <p:cNvPr id="5" name="Content Placeholder 4" descr="supermarket bread ">
            <a:extLst>
              <a:ext uri="{FF2B5EF4-FFF2-40B4-BE49-F238E27FC236}">
                <a16:creationId xmlns:a16="http://schemas.microsoft.com/office/drawing/2014/main" id="{8A27DD36-9AF7-C5C6-729B-53241B6785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36642" y="-309985"/>
            <a:ext cx="8824381" cy="660063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075727-6BD9-69D8-1A57-CFA5B1E07BB3}"/>
              </a:ext>
            </a:extLst>
          </p:cNvPr>
          <p:cNvSpPr txBox="1"/>
          <p:nvPr/>
        </p:nvSpPr>
        <p:spPr>
          <a:xfrm>
            <a:off x="4139515" y="4705657"/>
            <a:ext cx="70186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flickr.com/photos/40295335@N00/2271957103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sa/3.0/"/>
              </a:rPr>
              <a:t>CC BY-SA-NC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0922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3EAED-2D14-9523-CFB8-E9949E159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Supermarket schemes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7B5D53-1C8C-7B6F-19C5-687377CC0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07826" y="0"/>
            <a:ext cx="3684173" cy="281839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43E2FD-8105-61E1-4801-FE4FD1958CDC}"/>
              </a:ext>
            </a:extLst>
          </p:cNvPr>
          <p:cNvSpPr txBox="1"/>
          <p:nvPr/>
        </p:nvSpPr>
        <p:spPr>
          <a:xfrm>
            <a:off x="3998497" y="5465763"/>
            <a:ext cx="45093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3" tooltip="https://uncyclopedia.com/wiki/ASDA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4" tooltip="https://creativecommons.org/licenses/by-nc-sa/3.0/"/>
              </a:rPr>
              <a:t>CC BY-SA-NC</a:t>
            </a:r>
            <a:endParaRPr lang="en-US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70AB7C-3B40-9FE2-68A4-C9A1F2992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58692" y="3579000"/>
            <a:ext cx="4064000" cy="304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F742286-3B06-69E0-67DB-A99F136ACB51}"/>
              </a:ext>
            </a:extLst>
          </p:cNvPr>
          <p:cNvSpPr txBox="1"/>
          <p:nvPr/>
        </p:nvSpPr>
        <p:spPr>
          <a:xfrm>
            <a:off x="4214000" y="5103000"/>
            <a:ext cx="406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://flickr.com/photos/wwphotos/3619664916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nc-nd/3.0/"/>
              </a:rPr>
              <a:t>CC BY-NC-ND</a:t>
            </a:r>
            <a:endParaRPr lang="en-US" sz="90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12EA296-9F24-AA90-2C88-72CEB208C1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422692" y="2363766"/>
            <a:ext cx="4469027" cy="29793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6537B47-8E96-B918-43BA-8826FFBDC84B}"/>
              </a:ext>
            </a:extLst>
          </p:cNvPr>
          <p:cNvSpPr txBox="1"/>
          <p:nvPr/>
        </p:nvSpPr>
        <p:spPr>
          <a:xfrm>
            <a:off x="4652118" y="6307756"/>
            <a:ext cx="446902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9" tooltip="https://www.middleeastmonitor.com/20210120-british-supermarket-chain-to-open-branch-in-qatar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sa/3.0/"/>
              </a:rPr>
              <a:t>CC BY-SA-NC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285830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19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4" name="Picture 21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2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25">
            <a:extLst>
              <a:ext uri="{FF2B5EF4-FFF2-40B4-BE49-F238E27FC236}">
                <a16:creationId xmlns:a16="http://schemas.microsoft.com/office/drawing/2014/main" id="{F1176DA6-4BBF-42A4-9C94-E6613CCD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9AAB0AE-172B-4FB4-80C2-86CD6B82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565DB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outdoor, tree, person, people&#10;&#10;Description automatically generated">
            <a:extLst>
              <a:ext uri="{FF2B5EF4-FFF2-40B4-BE49-F238E27FC236}">
                <a16:creationId xmlns:a16="http://schemas.microsoft.com/office/drawing/2014/main" id="{C24C3189-6AC0-F9C6-A6C3-4B0D17F103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23" b="3"/>
          <a:stretch/>
        </p:blipFill>
        <p:spPr>
          <a:xfrm>
            <a:off x="1982490" y="643467"/>
            <a:ext cx="8227019" cy="5571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C1435E-7615-C7E2-F4F2-55DD9299389A}"/>
              </a:ext>
            </a:extLst>
          </p:cNvPr>
          <p:cNvSpPr txBox="1"/>
          <p:nvPr/>
        </p:nvSpPr>
        <p:spPr>
          <a:xfrm>
            <a:off x="10024779" y="6014478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749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868D7CC-3B8A-E0EF-5AB3-DCFC07F50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>
            <a:normAutofit/>
          </a:bodyPr>
          <a:lstStyle/>
          <a:p>
            <a:r>
              <a:rPr lang="en-US" sz="2200" dirty="0"/>
              <a:t>Birmingham </a:t>
            </a:r>
            <a:br>
              <a:rPr lang="en-US" sz="2200" dirty="0"/>
            </a:br>
            <a:r>
              <a:rPr lang="en-US" sz="2200" dirty="0"/>
              <a:t>Christmas </a:t>
            </a:r>
            <a:br>
              <a:rPr lang="en-US" sz="2200" dirty="0"/>
            </a:br>
            <a:r>
              <a:rPr lang="en-US" sz="2200" dirty="0"/>
              <a:t>market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 descr="A picture containing building, lit, light, dark&#10;&#10;Description automatically generated">
            <a:extLst>
              <a:ext uri="{FF2B5EF4-FFF2-40B4-BE49-F238E27FC236}">
                <a16:creationId xmlns:a16="http://schemas.microsoft.com/office/drawing/2014/main" id="{ABAFD62F-368C-60C0-A336-AD6E86C5FC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4042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571E003-DAF4-68C6-2AFF-BE03AAE6D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r>
              <a:rPr lang="en-US" dirty="0"/>
              <a:t>5 million visitors </a:t>
            </a:r>
          </a:p>
          <a:p>
            <a:r>
              <a:rPr lang="en-US" dirty="0"/>
              <a:t>Spending £23 each </a:t>
            </a:r>
          </a:p>
          <a:p>
            <a:r>
              <a:rPr lang="en-US" dirty="0"/>
              <a:t>£13.50 on food and drink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2DC9B45-ABAB-7028-0D03-43F1827B370B}"/>
              </a:ext>
            </a:extLst>
          </p:cNvPr>
          <p:cNvSpPr txBox="1"/>
          <p:nvPr/>
        </p:nvSpPr>
        <p:spPr>
          <a:xfrm>
            <a:off x="3475141" y="4782462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timrawle/318101476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223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50584-5693-BA74-D87E-0E75284C9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BF208-7931-0E47-5B36-9ADBE7C4F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411" y="1519882"/>
            <a:ext cx="10486443" cy="3946464"/>
          </a:xfrm>
        </p:spPr>
        <p:txBody>
          <a:bodyPr>
            <a:normAutofit fontScale="62500" lnSpcReduction="20000"/>
          </a:bodyPr>
          <a:lstStyle/>
          <a:p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Home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(no date)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MindTools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www.mindtools.com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ajhsltf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/porters-value-chain (Accessed: February 26, 2023).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Published by D. Clark,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D.clark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28, A. (2022)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 living alone UK 2021, by age and gender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www.statista.com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/statistics/531386/people-living-alone-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-age-and-gender/ (Accessed: February 21, 2023).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Flour &amp; Bread Consumption (no date) UK Flour Millers. Available at: https://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www.ukflourmillers.org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flourbreadconsumption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#:~:text=How%20much%20bread%20does%20the,50%25%20of%20overall%20bread%20consumption. (Accessed: March 8, 2023).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Jackson , G.V. (2018) “https://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www.local.gov.uk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/sites/default/files/documents/10.13%20Christmas%20Markets.pdf,”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Festive cheer The local impact of Christmas markets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[Preprint].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Jackman, J. (2023)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Food Waste Facts and Statistics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Eco Experts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www.theecoexperts.co.uk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/home-hub/food-waste-facts-and-statistics#:~:text=Average%20food%20waste%20per%20household,tossed%20them%20in%20the%20bin. (Accessed: March 8, 2023).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Bruijl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D. and Gerard, H.T., 2018. The relevance of Porter's five forces in today's innovative and changing business environment. 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 SSRN 3192207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zhukova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natalia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(2016)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Understanding Porter's five forces model (how to use it + template)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Semrush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Blog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www.semrush.com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/blog/understanding-porters-five-forces-model/ (Accessed: February 26, 2023).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19365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{6B392346-D0EC-394D-A7F9-1774D99A9BA9}tf10001119_mac</Template>
  <TotalTime>5981</TotalTime>
  <Words>497</Words>
  <Application>Microsoft Macintosh PowerPoint</Application>
  <PresentationFormat>Widescreen</PresentationFormat>
  <Paragraphs>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Gill Sans MT</vt:lpstr>
      <vt:lpstr>SourceSansPro</vt:lpstr>
      <vt:lpstr>Times New Roman</vt:lpstr>
      <vt:lpstr>Gallery</vt:lpstr>
      <vt:lpstr>  Wendy Barrier 2019211   Developing Innovation and Creativity for Business Advantage         </vt:lpstr>
      <vt:lpstr>Statistics show the  people in the uk living alone </vt:lpstr>
      <vt:lpstr>UK food waste </vt:lpstr>
      <vt:lpstr>Bread, sandwiches and toast</vt:lpstr>
      <vt:lpstr>Bread pudding </vt:lpstr>
      <vt:lpstr>Porters five forces </vt:lpstr>
      <vt:lpstr>Value chain </vt:lpstr>
      <vt:lpstr>Supermarket   bread </vt:lpstr>
      <vt:lpstr>Supermarket schemes </vt:lpstr>
      <vt:lpstr>PowerPoint Presentation</vt:lpstr>
      <vt:lpstr>Birmingham  Christmas  market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Wendy Barrier 2019211   Developing Innovation and Creativity for Business Advantage         </dc:title>
  <dc:creator>Wendy Barrier (2019211)</dc:creator>
  <cp:lastModifiedBy>Wendy Barrier (2019211)</cp:lastModifiedBy>
  <cp:revision>2</cp:revision>
  <dcterms:created xsi:type="dcterms:W3CDTF">2023-03-04T14:43:46Z</dcterms:created>
  <dcterms:modified xsi:type="dcterms:W3CDTF">2023-03-19T12:40:51Z</dcterms:modified>
</cp:coreProperties>
</file>