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1"/>
  </p:sldMasterIdLst>
  <p:notesMasterIdLst>
    <p:notesMasterId r:id="rId14"/>
  </p:notesMasterIdLst>
  <p:sldIdLst>
    <p:sldId id="256" r:id="rId2"/>
    <p:sldId id="258" r:id="rId3"/>
    <p:sldId id="279" r:id="rId4"/>
    <p:sldId id="280" r:id="rId5"/>
    <p:sldId id="294" r:id="rId6"/>
    <p:sldId id="281" r:id="rId7"/>
    <p:sldId id="298" r:id="rId8"/>
    <p:sldId id="299" r:id="rId9"/>
    <p:sldId id="300" r:id="rId10"/>
    <p:sldId id="282" r:id="rId11"/>
    <p:sldId id="283" r:id="rId12"/>
    <p:sldId id="30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EDA5A7B-EE71-B980-9289-416D87AC1AAC}" name="120069 (Samuel Groves)" initials="1G" userId="S::120069@nptcgroup.ac.uk::13e0df07-ce52-4ab1-8d4b-3a4e1ea0289e"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2" d="100"/>
          <a:sy n="92" d="100"/>
        </p:scale>
        <p:origin x="127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8/10/relationships/authors" Targe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ata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A6EBEF-E8D3-452E-AA93-1C816A2922D9}"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FB074B81-BAA9-4F0C-8FD0-1E3D0A371554}">
      <dgm:prSet/>
      <dgm:spPr/>
      <dgm:t>
        <a:bodyPr/>
        <a:lstStyle/>
        <a:p>
          <a:pPr rtl="0"/>
          <a:r>
            <a:rPr lang="en-US">
              <a:latin typeface="Walbaum Display Light"/>
            </a:rPr>
            <a:t>Slight adjustments</a:t>
          </a:r>
          <a:r>
            <a:rPr lang="en-US"/>
            <a:t> needed</a:t>
          </a:r>
        </a:p>
      </dgm:t>
    </dgm:pt>
    <dgm:pt modelId="{CB1E93F9-986D-4586-890F-C987000F8CD0}" type="parTrans" cxnId="{3A2B948D-8C48-4DAB-9E2A-AD7EFB5046CB}">
      <dgm:prSet/>
      <dgm:spPr/>
      <dgm:t>
        <a:bodyPr/>
        <a:lstStyle/>
        <a:p>
          <a:endParaRPr lang="en-US"/>
        </a:p>
      </dgm:t>
    </dgm:pt>
    <dgm:pt modelId="{38009B1D-2262-432A-B74E-0CB41419C6D6}" type="sibTrans" cxnId="{3A2B948D-8C48-4DAB-9E2A-AD7EFB5046CB}">
      <dgm:prSet/>
      <dgm:spPr/>
      <dgm:t>
        <a:bodyPr/>
        <a:lstStyle/>
        <a:p>
          <a:endParaRPr lang="en-US"/>
        </a:p>
      </dgm:t>
    </dgm:pt>
    <dgm:pt modelId="{3B56E39E-2999-414D-B34F-5D8D74AE02D3}">
      <dgm:prSet/>
      <dgm:spPr/>
      <dgm:t>
        <a:bodyPr/>
        <a:lstStyle/>
        <a:p>
          <a:r>
            <a:rPr lang="en-US"/>
            <a:t>Human-like</a:t>
          </a:r>
        </a:p>
      </dgm:t>
    </dgm:pt>
    <dgm:pt modelId="{1AFA4666-2913-4134-9D94-266145422CEB}" type="parTrans" cxnId="{0A359647-33B0-46A3-89F0-6A7B16EE9D82}">
      <dgm:prSet/>
      <dgm:spPr/>
      <dgm:t>
        <a:bodyPr/>
        <a:lstStyle/>
        <a:p>
          <a:endParaRPr lang="en-US"/>
        </a:p>
      </dgm:t>
    </dgm:pt>
    <dgm:pt modelId="{069308E2-800D-415C-AEC7-D10D7CFBECC4}" type="sibTrans" cxnId="{0A359647-33B0-46A3-89F0-6A7B16EE9D82}">
      <dgm:prSet/>
      <dgm:spPr/>
      <dgm:t>
        <a:bodyPr/>
        <a:lstStyle/>
        <a:p>
          <a:endParaRPr lang="en-US"/>
        </a:p>
      </dgm:t>
    </dgm:pt>
    <dgm:pt modelId="{BA82349B-332E-44E1-95FD-DBD7356B13B8}" type="pres">
      <dgm:prSet presAssocID="{B7A6EBEF-E8D3-452E-AA93-1C816A2922D9}" presName="root" presStyleCnt="0">
        <dgm:presLayoutVars>
          <dgm:dir/>
          <dgm:resizeHandles val="exact"/>
        </dgm:presLayoutVars>
      </dgm:prSet>
      <dgm:spPr/>
    </dgm:pt>
    <dgm:pt modelId="{D1D21B03-3166-4FD4-825C-83AD916F515B}" type="pres">
      <dgm:prSet presAssocID="{FB074B81-BAA9-4F0C-8FD0-1E3D0A371554}" presName="compNode" presStyleCnt="0"/>
      <dgm:spPr/>
    </dgm:pt>
    <dgm:pt modelId="{AA9FA77F-E961-42B5-A272-A806CBA47A34}" type="pres">
      <dgm:prSet presAssocID="{FB074B81-BAA9-4F0C-8FD0-1E3D0A37155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spect Ratio"/>
        </a:ext>
      </dgm:extLst>
    </dgm:pt>
    <dgm:pt modelId="{4F9D5649-F2D8-432E-AF23-5634C656B673}" type="pres">
      <dgm:prSet presAssocID="{FB074B81-BAA9-4F0C-8FD0-1E3D0A371554}" presName="spaceRect" presStyleCnt="0"/>
      <dgm:spPr/>
    </dgm:pt>
    <dgm:pt modelId="{37F96EE7-915F-45B1-819B-BD4DA8B90F5D}" type="pres">
      <dgm:prSet presAssocID="{FB074B81-BAA9-4F0C-8FD0-1E3D0A371554}" presName="textRect" presStyleLbl="revTx" presStyleIdx="0" presStyleCnt="2">
        <dgm:presLayoutVars>
          <dgm:chMax val="1"/>
          <dgm:chPref val="1"/>
        </dgm:presLayoutVars>
      </dgm:prSet>
      <dgm:spPr/>
    </dgm:pt>
    <dgm:pt modelId="{9782EBA0-6FBD-4791-87F3-5C64444F1F72}" type="pres">
      <dgm:prSet presAssocID="{38009B1D-2262-432A-B74E-0CB41419C6D6}" presName="sibTrans" presStyleCnt="0"/>
      <dgm:spPr/>
    </dgm:pt>
    <dgm:pt modelId="{C2EE3F6E-B11C-414B-81AC-80A0789B3178}" type="pres">
      <dgm:prSet presAssocID="{3B56E39E-2999-414D-B34F-5D8D74AE02D3}" presName="compNode" presStyleCnt="0"/>
      <dgm:spPr/>
    </dgm:pt>
    <dgm:pt modelId="{57C0D655-0ADC-4643-A126-6EF7F93FD188}" type="pres">
      <dgm:prSet presAssocID="{3B56E39E-2999-414D-B34F-5D8D74AE02D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ke"/>
        </a:ext>
      </dgm:extLst>
    </dgm:pt>
    <dgm:pt modelId="{FDBC0169-E158-4140-9844-575947ADE706}" type="pres">
      <dgm:prSet presAssocID="{3B56E39E-2999-414D-B34F-5D8D74AE02D3}" presName="spaceRect" presStyleCnt="0"/>
      <dgm:spPr/>
    </dgm:pt>
    <dgm:pt modelId="{47B827B1-6D19-4AC7-8BF0-EF236A2716D9}" type="pres">
      <dgm:prSet presAssocID="{3B56E39E-2999-414D-B34F-5D8D74AE02D3}" presName="textRect" presStyleLbl="revTx" presStyleIdx="1" presStyleCnt="2">
        <dgm:presLayoutVars>
          <dgm:chMax val="1"/>
          <dgm:chPref val="1"/>
        </dgm:presLayoutVars>
      </dgm:prSet>
      <dgm:spPr/>
    </dgm:pt>
  </dgm:ptLst>
  <dgm:cxnLst>
    <dgm:cxn modelId="{D9744C36-7D74-4397-B490-8F2A3D0412C7}" type="presOf" srcId="{FB074B81-BAA9-4F0C-8FD0-1E3D0A371554}" destId="{37F96EE7-915F-45B1-819B-BD4DA8B90F5D}" srcOrd="0" destOrd="0" presId="urn:microsoft.com/office/officeart/2018/2/layout/IconLabelList"/>
    <dgm:cxn modelId="{6EAFEA36-2BF6-4CAA-8417-A1E46BF8FF00}" type="presOf" srcId="{3B56E39E-2999-414D-B34F-5D8D74AE02D3}" destId="{47B827B1-6D19-4AC7-8BF0-EF236A2716D9}" srcOrd="0" destOrd="0" presId="urn:microsoft.com/office/officeart/2018/2/layout/IconLabelList"/>
    <dgm:cxn modelId="{0A359647-33B0-46A3-89F0-6A7B16EE9D82}" srcId="{B7A6EBEF-E8D3-452E-AA93-1C816A2922D9}" destId="{3B56E39E-2999-414D-B34F-5D8D74AE02D3}" srcOrd="1" destOrd="0" parTransId="{1AFA4666-2913-4134-9D94-266145422CEB}" sibTransId="{069308E2-800D-415C-AEC7-D10D7CFBECC4}"/>
    <dgm:cxn modelId="{3A2B948D-8C48-4DAB-9E2A-AD7EFB5046CB}" srcId="{B7A6EBEF-E8D3-452E-AA93-1C816A2922D9}" destId="{FB074B81-BAA9-4F0C-8FD0-1E3D0A371554}" srcOrd="0" destOrd="0" parTransId="{CB1E93F9-986D-4586-890F-C987000F8CD0}" sibTransId="{38009B1D-2262-432A-B74E-0CB41419C6D6}"/>
    <dgm:cxn modelId="{8FFD0DFC-D97C-4AB6-B126-1F739773968A}" type="presOf" srcId="{B7A6EBEF-E8D3-452E-AA93-1C816A2922D9}" destId="{BA82349B-332E-44E1-95FD-DBD7356B13B8}" srcOrd="0" destOrd="0" presId="urn:microsoft.com/office/officeart/2018/2/layout/IconLabelList"/>
    <dgm:cxn modelId="{F4BDD0A2-E89A-454A-B4D4-1EAA8F10FA0C}" type="presParOf" srcId="{BA82349B-332E-44E1-95FD-DBD7356B13B8}" destId="{D1D21B03-3166-4FD4-825C-83AD916F515B}" srcOrd="0" destOrd="0" presId="urn:microsoft.com/office/officeart/2018/2/layout/IconLabelList"/>
    <dgm:cxn modelId="{5BCFAA4F-9B50-49CA-A65F-2488A82968C4}" type="presParOf" srcId="{D1D21B03-3166-4FD4-825C-83AD916F515B}" destId="{AA9FA77F-E961-42B5-A272-A806CBA47A34}" srcOrd="0" destOrd="0" presId="urn:microsoft.com/office/officeart/2018/2/layout/IconLabelList"/>
    <dgm:cxn modelId="{E38F7E4C-A54D-4210-903D-2C0A1CA31758}" type="presParOf" srcId="{D1D21B03-3166-4FD4-825C-83AD916F515B}" destId="{4F9D5649-F2D8-432E-AF23-5634C656B673}" srcOrd="1" destOrd="0" presId="urn:microsoft.com/office/officeart/2018/2/layout/IconLabelList"/>
    <dgm:cxn modelId="{646A6158-093A-49C8-AEDC-734D62BCE842}" type="presParOf" srcId="{D1D21B03-3166-4FD4-825C-83AD916F515B}" destId="{37F96EE7-915F-45B1-819B-BD4DA8B90F5D}" srcOrd="2" destOrd="0" presId="urn:microsoft.com/office/officeart/2018/2/layout/IconLabelList"/>
    <dgm:cxn modelId="{DFA9C518-8E3C-4C43-BD1E-630A21D94110}" type="presParOf" srcId="{BA82349B-332E-44E1-95FD-DBD7356B13B8}" destId="{9782EBA0-6FBD-4791-87F3-5C64444F1F72}" srcOrd="1" destOrd="0" presId="urn:microsoft.com/office/officeart/2018/2/layout/IconLabelList"/>
    <dgm:cxn modelId="{06A94B06-254D-4E25-89B5-321364ADB293}" type="presParOf" srcId="{BA82349B-332E-44E1-95FD-DBD7356B13B8}" destId="{C2EE3F6E-B11C-414B-81AC-80A0789B3178}" srcOrd="2" destOrd="0" presId="urn:microsoft.com/office/officeart/2018/2/layout/IconLabelList"/>
    <dgm:cxn modelId="{63319EBC-80B1-4A2E-BC81-196AADDA260D}" type="presParOf" srcId="{C2EE3F6E-B11C-414B-81AC-80A0789B3178}" destId="{57C0D655-0ADC-4643-A126-6EF7F93FD188}" srcOrd="0" destOrd="0" presId="urn:microsoft.com/office/officeart/2018/2/layout/IconLabelList"/>
    <dgm:cxn modelId="{1EBCBADD-0911-4980-B096-F45268B5CB97}" type="presParOf" srcId="{C2EE3F6E-B11C-414B-81AC-80A0789B3178}" destId="{FDBC0169-E158-4140-9844-575947ADE706}" srcOrd="1" destOrd="0" presId="urn:microsoft.com/office/officeart/2018/2/layout/IconLabelList"/>
    <dgm:cxn modelId="{054BCD93-D8D1-41B4-94A5-BBBF3B91AB1B}" type="presParOf" srcId="{C2EE3F6E-B11C-414B-81AC-80A0789B3178}" destId="{47B827B1-6D19-4AC7-8BF0-EF236A2716D9}"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1D4328-1C5D-4BCC-927C-B9E96898D418}"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4D6C3CF4-1B13-414A-AAED-8B1A671528AF}">
      <dgm:prSet/>
      <dgm:spPr/>
      <dgm:t>
        <a:bodyPr/>
        <a:lstStyle/>
        <a:p>
          <a:r>
            <a:rPr lang="en-US"/>
            <a:t>Primary and secondary research </a:t>
          </a:r>
        </a:p>
      </dgm:t>
    </dgm:pt>
    <dgm:pt modelId="{3B3E13F7-5843-49F3-B7B3-4D97F1C83DEE}" type="parTrans" cxnId="{5AA009E9-EE58-44C6-8132-B36A089E7D6C}">
      <dgm:prSet/>
      <dgm:spPr/>
      <dgm:t>
        <a:bodyPr/>
        <a:lstStyle/>
        <a:p>
          <a:endParaRPr lang="en-US"/>
        </a:p>
      </dgm:t>
    </dgm:pt>
    <dgm:pt modelId="{E249D7A1-0EC5-4C67-BD0F-56548955E6CB}" type="sibTrans" cxnId="{5AA009E9-EE58-44C6-8132-B36A089E7D6C}">
      <dgm:prSet/>
      <dgm:spPr/>
      <dgm:t>
        <a:bodyPr/>
        <a:lstStyle/>
        <a:p>
          <a:endParaRPr lang="en-US"/>
        </a:p>
      </dgm:t>
    </dgm:pt>
    <dgm:pt modelId="{6ABD3460-C9A7-4C72-A851-158142117FA3}">
      <dgm:prSet/>
      <dgm:spPr/>
      <dgm:t>
        <a:bodyPr/>
        <a:lstStyle/>
        <a:p>
          <a:r>
            <a:rPr lang="en-US"/>
            <a:t>Costs</a:t>
          </a:r>
        </a:p>
      </dgm:t>
    </dgm:pt>
    <dgm:pt modelId="{0FB89D0F-C34E-460A-B181-916051511F0D}" type="parTrans" cxnId="{3C93115F-E111-4C2E-9B40-E3A936E3A893}">
      <dgm:prSet/>
      <dgm:spPr/>
      <dgm:t>
        <a:bodyPr/>
        <a:lstStyle/>
        <a:p>
          <a:endParaRPr lang="en-US"/>
        </a:p>
      </dgm:t>
    </dgm:pt>
    <dgm:pt modelId="{0A6A3296-C963-48EA-B1A4-5462F6FFD786}" type="sibTrans" cxnId="{3C93115F-E111-4C2E-9B40-E3A936E3A893}">
      <dgm:prSet/>
      <dgm:spPr/>
      <dgm:t>
        <a:bodyPr/>
        <a:lstStyle/>
        <a:p>
          <a:endParaRPr lang="en-US"/>
        </a:p>
      </dgm:t>
    </dgm:pt>
    <dgm:pt modelId="{FEA18F81-06E3-4D74-83C9-C6B33C683BA3}">
      <dgm:prSet/>
      <dgm:spPr/>
      <dgm:t>
        <a:bodyPr/>
        <a:lstStyle/>
        <a:p>
          <a:r>
            <a:rPr lang="en-US"/>
            <a:t>Satisfaction </a:t>
          </a:r>
        </a:p>
      </dgm:t>
    </dgm:pt>
    <dgm:pt modelId="{B47DD8BC-01E3-49FD-AD7B-DB70ECC838ED}" type="parTrans" cxnId="{4081117A-165F-4D66-9F5E-DCD588000042}">
      <dgm:prSet/>
      <dgm:spPr/>
      <dgm:t>
        <a:bodyPr/>
        <a:lstStyle/>
        <a:p>
          <a:endParaRPr lang="en-US"/>
        </a:p>
      </dgm:t>
    </dgm:pt>
    <dgm:pt modelId="{D78BCD96-2132-4A39-926E-9B18953E355B}" type="sibTrans" cxnId="{4081117A-165F-4D66-9F5E-DCD588000042}">
      <dgm:prSet/>
      <dgm:spPr/>
      <dgm:t>
        <a:bodyPr/>
        <a:lstStyle/>
        <a:p>
          <a:endParaRPr lang="en-US"/>
        </a:p>
      </dgm:t>
    </dgm:pt>
    <dgm:pt modelId="{41AC5F8C-B1F0-469C-8224-DD28960DAD5C}">
      <dgm:prSet/>
      <dgm:spPr/>
      <dgm:t>
        <a:bodyPr/>
        <a:lstStyle/>
        <a:p>
          <a:r>
            <a:rPr lang="en-US"/>
            <a:t>Team members contribution </a:t>
          </a:r>
        </a:p>
      </dgm:t>
    </dgm:pt>
    <dgm:pt modelId="{F85D9FB1-1AF0-42AA-96F2-F548591EF3A7}" type="parTrans" cxnId="{A28C4BC9-89E4-4313-B509-540D965574F0}">
      <dgm:prSet/>
      <dgm:spPr/>
      <dgm:t>
        <a:bodyPr/>
        <a:lstStyle/>
        <a:p>
          <a:endParaRPr lang="en-US"/>
        </a:p>
      </dgm:t>
    </dgm:pt>
    <dgm:pt modelId="{EA4B77EE-A105-4C1A-88CC-D4B5604D1D35}" type="sibTrans" cxnId="{A28C4BC9-89E4-4313-B509-540D965574F0}">
      <dgm:prSet/>
      <dgm:spPr/>
      <dgm:t>
        <a:bodyPr/>
        <a:lstStyle/>
        <a:p>
          <a:endParaRPr lang="en-US"/>
        </a:p>
      </dgm:t>
    </dgm:pt>
    <dgm:pt modelId="{0B842F6C-3915-472D-AC3A-F33AB3D040FE}">
      <dgm:prSet/>
      <dgm:spPr/>
      <dgm:t>
        <a:bodyPr/>
        <a:lstStyle/>
        <a:p>
          <a:r>
            <a:rPr lang="en-US"/>
            <a:t>Limitations </a:t>
          </a:r>
        </a:p>
      </dgm:t>
    </dgm:pt>
    <dgm:pt modelId="{7E355E61-C90C-4BF7-B2C0-4E1F17C3F7E6}" type="parTrans" cxnId="{A773D9E3-92FF-439D-9BA2-F4B384619571}">
      <dgm:prSet/>
      <dgm:spPr/>
      <dgm:t>
        <a:bodyPr/>
        <a:lstStyle/>
        <a:p>
          <a:endParaRPr lang="en-US"/>
        </a:p>
      </dgm:t>
    </dgm:pt>
    <dgm:pt modelId="{69EEBB16-3EE3-4100-A720-205CEE66EA7C}" type="sibTrans" cxnId="{A773D9E3-92FF-439D-9BA2-F4B384619571}">
      <dgm:prSet/>
      <dgm:spPr/>
      <dgm:t>
        <a:bodyPr/>
        <a:lstStyle/>
        <a:p>
          <a:endParaRPr lang="en-US"/>
        </a:p>
      </dgm:t>
    </dgm:pt>
    <dgm:pt modelId="{E3067BCF-571C-49A2-B286-76ACBF95D7B1}" type="pres">
      <dgm:prSet presAssocID="{501D4328-1C5D-4BCC-927C-B9E96898D418}" presName="root" presStyleCnt="0">
        <dgm:presLayoutVars>
          <dgm:dir/>
          <dgm:resizeHandles val="exact"/>
        </dgm:presLayoutVars>
      </dgm:prSet>
      <dgm:spPr/>
    </dgm:pt>
    <dgm:pt modelId="{6DB67FE5-16B2-426B-BE97-3B3CF84DA472}" type="pres">
      <dgm:prSet presAssocID="{4D6C3CF4-1B13-414A-AAED-8B1A671528AF}" presName="compNode" presStyleCnt="0"/>
      <dgm:spPr/>
    </dgm:pt>
    <dgm:pt modelId="{46AB0F35-ADA7-41EA-ACCF-7102F07B49A7}" type="pres">
      <dgm:prSet presAssocID="{4D6C3CF4-1B13-414A-AAED-8B1A671528AF}"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7A781BC5-0A8F-47B8-9222-7A5650AAEAC3}" type="pres">
      <dgm:prSet presAssocID="{4D6C3CF4-1B13-414A-AAED-8B1A671528AF}" presName="spaceRect" presStyleCnt="0"/>
      <dgm:spPr/>
    </dgm:pt>
    <dgm:pt modelId="{2A17EDE7-FB23-4172-8FC4-B43798CEFD63}" type="pres">
      <dgm:prSet presAssocID="{4D6C3CF4-1B13-414A-AAED-8B1A671528AF}" presName="textRect" presStyleLbl="revTx" presStyleIdx="0" presStyleCnt="5">
        <dgm:presLayoutVars>
          <dgm:chMax val="1"/>
          <dgm:chPref val="1"/>
        </dgm:presLayoutVars>
      </dgm:prSet>
      <dgm:spPr/>
    </dgm:pt>
    <dgm:pt modelId="{2B509083-123E-4401-8BA5-1E004420C106}" type="pres">
      <dgm:prSet presAssocID="{E249D7A1-0EC5-4C67-BD0F-56548955E6CB}" presName="sibTrans" presStyleCnt="0"/>
      <dgm:spPr/>
    </dgm:pt>
    <dgm:pt modelId="{A031E7CF-90D5-4A13-BEA4-0CD640799622}" type="pres">
      <dgm:prSet presAssocID="{6ABD3460-C9A7-4C72-A851-158142117FA3}" presName="compNode" presStyleCnt="0"/>
      <dgm:spPr/>
    </dgm:pt>
    <dgm:pt modelId="{7E3CE370-52C3-4B4F-A6B6-FA08614B4668}" type="pres">
      <dgm:prSet presAssocID="{6ABD3460-C9A7-4C72-A851-158142117FA3}"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A25A7728-D85B-462F-B06D-82C3745822E9}" type="pres">
      <dgm:prSet presAssocID="{6ABD3460-C9A7-4C72-A851-158142117FA3}" presName="spaceRect" presStyleCnt="0"/>
      <dgm:spPr/>
    </dgm:pt>
    <dgm:pt modelId="{73E82F7D-EB87-4E08-9E98-D3789BD63339}" type="pres">
      <dgm:prSet presAssocID="{6ABD3460-C9A7-4C72-A851-158142117FA3}" presName="textRect" presStyleLbl="revTx" presStyleIdx="1" presStyleCnt="5">
        <dgm:presLayoutVars>
          <dgm:chMax val="1"/>
          <dgm:chPref val="1"/>
        </dgm:presLayoutVars>
      </dgm:prSet>
      <dgm:spPr/>
    </dgm:pt>
    <dgm:pt modelId="{D1E4F9F5-F65A-4AED-B745-D3799622643B}" type="pres">
      <dgm:prSet presAssocID="{0A6A3296-C963-48EA-B1A4-5462F6FFD786}" presName="sibTrans" presStyleCnt="0"/>
      <dgm:spPr/>
    </dgm:pt>
    <dgm:pt modelId="{015912BC-DCA4-41FA-983D-E8AE0A07FB0F}" type="pres">
      <dgm:prSet presAssocID="{FEA18F81-06E3-4D74-83C9-C6B33C683BA3}" presName="compNode" presStyleCnt="0"/>
      <dgm:spPr/>
    </dgm:pt>
    <dgm:pt modelId="{46C3E172-538B-401A-ACEB-1F76C463087E}" type="pres">
      <dgm:prSet presAssocID="{FEA18F81-06E3-4D74-83C9-C6B33C683BA3}"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miling Face with No Fill"/>
        </a:ext>
      </dgm:extLst>
    </dgm:pt>
    <dgm:pt modelId="{1D1FCE23-92DE-451B-BD01-97796B0F15EF}" type="pres">
      <dgm:prSet presAssocID="{FEA18F81-06E3-4D74-83C9-C6B33C683BA3}" presName="spaceRect" presStyleCnt="0"/>
      <dgm:spPr/>
    </dgm:pt>
    <dgm:pt modelId="{9A5232F1-D8E3-42DA-A410-E4E73F5E79F2}" type="pres">
      <dgm:prSet presAssocID="{FEA18F81-06E3-4D74-83C9-C6B33C683BA3}" presName="textRect" presStyleLbl="revTx" presStyleIdx="2" presStyleCnt="5">
        <dgm:presLayoutVars>
          <dgm:chMax val="1"/>
          <dgm:chPref val="1"/>
        </dgm:presLayoutVars>
      </dgm:prSet>
      <dgm:spPr/>
    </dgm:pt>
    <dgm:pt modelId="{E67C0C3B-20D6-4D8A-B833-1F9A247A2B51}" type="pres">
      <dgm:prSet presAssocID="{D78BCD96-2132-4A39-926E-9B18953E355B}" presName="sibTrans" presStyleCnt="0"/>
      <dgm:spPr/>
    </dgm:pt>
    <dgm:pt modelId="{7C615670-6967-46B5-B167-139F3A76832A}" type="pres">
      <dgm:prSet presAssocID="{41AC5F8C-B1F0-469C-8224-DD28960DAD5C}" presName="compNode" presStyleCnt="0"/>
      <dgm:spPr/>
    </dgm:pt>
    <dgm:pt modelId="{8F77B935-E5F8-4008-A9FA-BBEBC1A17CB4}" type="pres">
      <dgm:prSet presAssocID="{41AC5F8C-B1F0-469C-8224-DD28960DAD5C}"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sers"/>
        </a:ext>
      </dgm:extLst>
    </dgm:pt>
    <dgm:pt modelId="{DB78CECA-8A89-43BE-8E26-297F879DBDF4}" type="pres">
      <dgm:prSet presAssocID="{41AC5F8C-B1F0-469C-8224-DD28960DAD5C}" presName="spaceRect" presStyleCnt="0"/>
      <dgm:spPr/>
    </dgm:pt>
    <dgm:pt modelId="{8DA2D962-6F2B-4B52-B7C8-856048A21312}" type="pres">
      <dgm:prSet presAssocID="{41AC5F8C-B1F0-469C-8224-DD28960DAD5C}" presName="textRect" presStyleLbl="revTx" presStyleIdx="3" presStyleCnt="5">
        <dgm:presLayoutVars>
          <dgm:chMax val="1"/>
          <dgm:chPref val="1"/>
        </dgm:presLayoutVars>
      </dgm:prSet>
      <dgm:spPr/>
    </dgm:pt>
    <dgm:pt modelId="{2DDF86AF-4AA6-4D33-A900-A4614727FD97}" type="pres">
      <dgm:prSet presAssocID="{EA4B77EE-A105-4C1A-88CC-D4B5604D1D35}" presName="sibTrans" presStyleCnt="0"/>
      <dgm:spPr/>
    </dgm:pt>
    <dgm:pt modelId="{F8B7B847-6334-40B1-AE0A-9BB4E15A222F}" type="pres">
      <dgm:prSet presAssocID="{0B842F6C-3915-472D-AC3A-F33AB3D040FE}" presName="compNode" presStyleCnt="0"/>
      <dgm:spPr/>
    </dgm:pt>
    <dgm:pt modelId="{AFF4FF2A-0130-4467-B37B-B3BAF572E6AA}" type="pres">
      <dgm:prSet presAssocID="{0B842F6C-3915-472D-AC3A-F33AB3D040FE}"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Warning"/>
        </a:ext>
      </dgm:extLst>
    </dgm:pt>
    <dgm:pt modelId="{1D0CFE93-2F73-4EDD-B402-5016B29C2FFC}" type="pres">
      <dgm:prSet presAssocID="{0B842F6C-3915-472D-AC3A-F33AB3D040FE}" presName="spaceRect" presStyleCnt="0"/>
      <dgm:spPr/>
    </dgm:pt>
    <dgm:pt modelId="{3262962D-A517-450A-BC9A-E731F52C650A}" type="pres">
      <dgm:prSet presAssocID="{0B842F6C-3915-472D-AC3A-F33AB3D040FE}" presName="textRect" presStyleLbl="revTx" presStyleIdx="4" presStyleCnt="5">
        <dgm:presLayoutVars>
          <dgm:chMax val="1"/>
          <dgm:chPref val="1"/>
        </dgm:presLayoutVars>
      </dgm:prSet>
      <dgm:spPr/>
    </dgm:pt>
  </dgm:ptLst>
  <dgm:cxnLst>
    <dgm:cxn modelId="{FC71B90F-C3C7-4911-8EA1-09625A0EC272}" type="presOf" srcId="{4D6C3CF4-1B13-414A-AAED-8B1A671528AF}" destId="{2A17EDE7-FB23-4172-8FC4-B43798CEFD63}" srcOrd="0" destOrd="0" presId="urn:microsoft.com/office/officeart/2018/2/layout/IconLabelList"/>
    <dgm:cxn modelId="{3C93115F-E111-4C2E-9B40-E3A936E3A893}" srcId="{501D4328-1C5D-4BCC-927C-B9E96898D418}" destId="{6ABD3460-C9A7-4C72-A851-158142117FA3}" srcOrd="1" destOrd="0" parTransId="{0FB89D0F-C34E-460A-B181-916051511F0D}" sibTransId="{0A6A3296-C963-48EA-B1A4-5462F6FFD786}"/>
    <dgm:cxn modelId="{395DF150-6A32-4883-9BD8-C7B07BD7E675}" type="presOf" srcId="{501D4328-1C5D-4BCC-927C-B9E96898D418}" destId="{E3067BCF-571C-49A2-B286-76ACBF95D7B1}" srcOrd="0" destOrd="0" presId="urn:microsoft.com/office/officeart/2018/2/layout/IconLabelList"/>
    <dgm:cxn modelId="{4081117A-165F-4D66-9F5E-DCD588000042}" srcId="{501D4328-1C5D-4BCC-927C-B9E96898D418}" destId="{FEA18F81-06E3-4D74-83C9-C6B33C683BA3}" srcOrd="2" destOrd="0" parTransId="{B47DD8BC-01E3-49FD-AD7B-DB70ECC838ED}" sibTransId="{D78BCD96-2132-4A39-926E-9B18953E355B}"/>
    <dgm:cxn modelId="{C235607A-B378-43F7-A472-877618EF8297}" type="presOf" srcId="{0B842F6C-3915-472D-AC3A-F33AB3D040FE}" destId="{3262962D-A517-450A-BC9A-E731F52C650A}" srcOrd="0" destOrd="0" presId="urn:microsoft.com/office/officeart/2018/2/layout/IconLabelList"/>
    <dgm:cxn modelId="{A1D8ACAC-3EF6-496D-B98C-88EB6C1351B2}" type="presOf" srcId="{FEA18F81-06E3-4D74-83C9-C6B33C683BA3}" destId="{9A5232F1-D8E3-42DA-A410-E4E73F5E79F2}" srcOrd="0" destOrd="0" presId="urn:microsoft.com/office/officeart/2018/2/layout/IconLabelList"/>
    <dgm:cxn modelId="{F6E9CDBC-4884-46E6-9B5E-685A0B01EB33}" type="presOf" srcId="{41AC5F8C-B1F0-469C-8224-DD28960DAD5C}" destId="{8DA2D962-6F2B-4B52-B7C8-856048A21312}" srcOrd="0" destOrd="0" presId="urn:microsoft.com/office/officeart/2018/2/layout/IconLabelList"/>
    <dgm:cxn modelId="{A28C4BC9-89E4-4313-B509-540D965574F0}" srcId="{501D4328-1C5D-4BCC-927C-B9E96898D418}" destId="{41AC5F8C-B1F0-469C-8224-DD28960DAD5C}" srcOrd="3" destOrd="0" parTransId="{F85D9FB1-1AF0-42AA-96F2-F548591EF3A7}" sibTransId="{EA4B77EE-A105-4C1A-88CC-D4B5604D1D35}"/>
    <dgm:cxn modelId="{712464CC-A930-414E-9A88-427FEDCCC81F}" type="presOf" srcId="{6ABD3460-C9A7-4C72-A851-158142117FA3}" destId="{73E82F7D-EB87-4E08-9E98-D3789BD63339}" srcOrd="0" destOrd="0" presId="urn:microsoft.com/office/officeart/2018/2/layout/IconLabelList"/>
    <dgm:cxn modelId="{A773D9E3-92FF-439D-9BA2-F4B384619571}" srcId="{501D4328-1C5D-4BCC-927C-B9E96898D418}" destId="{0B842F6C-3915-472D-AC3A-F33AB3D040FE}" srcOrd="4" destOrd="0" parTransId="{7E355E61-C90C-4BF7-B2C0-4E1F17C3F7E6}" sibTransId="{69EEBB16-3EE3-4100-A720-205CEE66EA7C}"/>
    <dgm:cxn modelId="{5AA009E9-EE58-44C6-8132-B36A089E7D6C}" srcId="{501D4328-1C5D-4BCC-927C-B9E96898D418}" destId="{4D6C3CF4-1B13-414A-AAED-8B1A671528AF}" srcOrd="0" destOrd="0" parTransId="{3B3E13F7-5843-49F3-B7B3-4D97F1C83DEE}" sibTransId="{E249D7A1-0EC5-4C67-BD0F-56548955E6CB}"/>
    <dgm:cxn modelId="{D7213FFF-93F0-4801-84FD-CE22FB7B6013}" type="presParOf" srcId="{E3067BCF-571C-49A2-B286-76ACBF95D7B1}" destId="{6DB67FE5-16B2-426B-BE97-3B3CF84DA472}" srcOrd="0" destOrd="0" presId="urn:microsoft.com/office/officeart/2018/2/layout/IconLabelList"/>
    <dgm:cxn modelId="{16E85804-887D-4983-B0C5-942B0BE40D01}" type="presParOf" srcId="{6DB67FE5-16B2-426B-BE97-3B3CF84DA472}" destId="{46AB0F35-ADA7-41EA-ACCF-7102F07B49A7}" srcOrd="0" destOrd="0" presId="urn:microsoft.com/office/officeart/2018/2/layout/IconLabelList"/>
    <dgm:cxn modelId="{749D6352-36F0-44FB-B0B1-5F458A8608A6}" type="presParOf" srcId="{6DB67FE5-16B2-426B-BE97-3B3CF84DA472}" destId="{7A781BC5-0A8F-47B8-9222-7A5650AAEAC3}" srcOrd="1" destOrd="0" presId="urn:microsoft.com/office/officeart/2018/2/layout/IconLabelList"/>
    <dgm:cxn modelId="{10C1AC15-3BBE-4948-BA34-08F614B659C1}" type="presParOf" srcId="{6DB67FE5-16B2-426B-BE97-3B3CF84DA472}" destId="{2A17EDE7-FB23-4172-8FC4-B43798CEFD63}" srcOrd="2" destOrd="0" presId="urn:microsoft.com/office/officeart/2018/2/layout/IconLabelList"/>
    <dgm:cxn modelId="{C0F8F69C-3507-4819-97E0-4AA164C75DD4}" type="presParOf" srcId="{E3067BCF-571C-49A2-B286-76ACBF95D7B1}" destId="{2B509083-123E-4401-8BA5-1E004420C106}" srcOrd="1" destOrd="0" presId="urn:microsoft.com/office/officeart/2018/2/layout/IconLabelList"/>
    <dgm:cxn modelId="{8E3B13EC-F770-4562-B202-46BFAD851A3A}" type="presParOf" srcId="{E3067BCF-571C-49A2-B286-76ACBF95D7B1}" destId="{A031E7CF-90D5-4A13-BEA4-0CD640799622}" srcOrd="2" destOrd="0" presId="urn:microsoft.com/office/officeart/2018/2/layout/IconLabelList"/>
    <dgm:cxn modelId="{1CDCB7CB-F3B8-4914-BA97-8BC657419C48}" type="presParOf" srcId="{A031E7CF-90D5-4A13-BEA4-0CD640799622}" destId="{7E3CE370-52C3-4B4F-A6B6-FA08614B4668}" srcOrd="0" destOrd="0" presId="urn:microsoft.com/office/officeart/2018/2/layout/IconLabelList"/>
    <dgm:cxn modelId="{249B7272-94D7-4D3B-AD6D-A57549879B5A}" type="presParOf" srcId="{A031E7CF-90D5-4A13-BEA4-0CD640799622}" destId="{A25A7728-D85B-462F-B06D-82C3745822E9}" srcOrd="1" destOrd="0" presId="urn:microsoft.com/office/officeart/2018/2/layout/IconLabelList"/>
    <dgm:cxn modelId="{813E4D12-0475-441D-8563-DD98653652F7}" type="presParOf" srcId="{A031E7CF-90D5-4A13-BEA4-0CD640799622}" destId="{73E82F7D-EB87-4E08-9E98-D3789BD63339}" srcOrd="2" destOrd="0" presId="urn:microsoft.com/office/officeart/2018/2/layout/IconLabelList"/>
    <dgm:cxn modelId="{93550ED9-BCD7-47D4-9CFF-A46B705CC3B8}" type="presParOf" srcId="{E3067BCF-571C-49A2-B286-76ACBF95D7B1}" destId="{D1E4F9F5-F65A-4AED-B745-D3799622643B}" srcOrd="3" destOrd="0" presId="urn:microsoft.com/office/officeart/2018/2/layout/IconLabelList"/>
    <dgm:cxn modelId="{890A757F-C166-4AD8-B336-44ED10309677}" type="presParOf" srcId="{E3067BCF-571C-49A2-B286-76ACBF95D7B1}" destId="{015912BC-DCA4-41FA-983D-E8AE0A07FB0F}" srcOrd="4" destOrd="0" presId="urn:microsoft.com/office/officeart/2018/2/layout/IconLabelList"/>
    <dgm:cxn modelId="{FAFEFA45-14F0-4ED3-8FFB-5024E5CF3A41}" type="presParOf" srcId="{015912BC-DCA4-41FA-983D-E8AE0A07FB0F}" destId="{46C3E172-538B-401A-ACEB-1F76C463087E}" srcOrd="0" destOrd="0" presId="urn:microsoft.com/office/officeart/2018/2/layout/IconLabelList"/>
    <dgm:cxn modelId="{C8951BBE-9952-481E-B7E6-BD37F46B0B82}" type="presParOf" srcId="{015912BC-DCA4-41FA-983D-E8AE0A07FB0F}" destId="{1D1FCE23-92DE-451B-BD01-97796B0F15EF}" srcOrd="1" destOrd="0" presId="urn:microsoft.com/office/officeart/2018/2/layout/IconLabelList"/>
    <dgm:cxn modelId="{40324B24-5502-4E78-A845-3E64A7052B6D}" type="presParOf" srcId="{015912BC-DCA4-41FA-983D-E8AE0A07FB0F}" destId="{9A5232F1-D8E3-42DA-A410-E4E73F5E79F2}" srcOrd="2" destOrd="0" presId="urn:microsoft.com/office/officeart/2018/2/layout/IconLabelList"/>
    <dgm:cxn modelId="{74179F48-3654-4716-A7F2-39EA8C533532}" type="presParOf" srcId="{E3067BCF-571C-49A2-B286-76ACBF95D7B1}" destId="{E67C0C3B-20D6-4D8A-B833-1F9A247A2B51}" srcOrd="5" destOrd="0" presId="urn:microsoft.com/office/officeart/2018/2/layout/IconLabelList"/>
    <dgm:cxn modelId="{3796AA6C-B9F7-431C-AF72-3966F2B1F912}" type="presParOf" srcId="{E3067BCF-571C-49A2-B286-76ACBF95D7B1}" destId="{7C615670-6967-46B5-B167-139F3A76832A}" srcOrd="6" destOrd="0" presId="urn:microsoft.com/office/officeart/2018/2/layout/IconLabelList"/>
    <dgm:cxn modelId="{5DF99D5F-494D-4270-AA1D-4FF1FAE62CCB}" type="presParOf" srcId="{7C615670-6967-46B5-B167-139F3A76832A}" destId="{8F77B935-E5F8-4008-A9FA-BBEBC1A17CB4}" srcOrd="0" destOrd="0" presId="urn:microsoft.com/office/officeart/2018/2/layout/IconLabelList"/>
    <dgm:cxn modelId="{CFDBBA79-2EA0-4E22-8FEE-445E0C2488F0}" type="presParOf" srcId="{7C615670-6967-46B5-B167-139F3A76832A}" destId="{DB78CECA-8A89-43BE-8E26-297F879DBDF4}" srcOrd="1" destOrd="0" presId="urn:microsoft.com/office/officeart/2018/2/layout/IconLabelList"/>
    <dgm:cxn modelId="{7F6946C2-BAC2-4106-A90A-EE365D6AE865}" type="presParOf" srcId="{7C615670-6967-46B5-B167-139F3A76832A}" destId="{8DA2D962-6F2B-4B52-B7C8-856048A21312}" srcOrd="2" destOrd="0" presId="urn:microsoft.com/office/officeart/2018/2/layout/IconLabelList"/>
    <dgm:cxn modelId="{D20A075E-72BA-46E6-8061-53DE1944D121}" type="presParOf" srcId="{E3067BCF-571C-49A2-B286-76ACBF95D7B1}" destId="{2DDF86AF-4AA6-4D33-A900-A4614727FD97}" srcOrd="7" destOrd="0" presId="urn:microsoft.com/office/officeart/2018/2/layout/IconLabelList"/>
    <dgm:cxn modelId="{A0FE2C2E-DAF4-4BEA-B231-A690862DE6CC}" type="presParOf" srcId="{E3067BCF-571C-49A2-B286-76ACBF95D7B1}" destId="{F8B7B847-6334-40B1-AE0A-9BB4E15A222F}" srcOrd="8" destOrd="0" presId="urn:microsoft.com/office/officeart/2018/2/layout/IconLabelList"/>
    <dgm:cxn modelId="{267D3401-4417-4901-92CA-A46ADB5D5E38}" type="presParOf" srcId="{F8B7B847-6334-40B1-AE0A-9BB4E15A222F}" destId="{AFF4FF2A-0130-4467-B37B-B3BAF572E6AA}" srcOrd="0" destOrd="0" presId="urn:microsoft.com/office/officeart/2018/2/layout/IconLabelList"/>
    <dgm:cxn modelId="{C333379D-D995-4B62-BDFA-054B0A7CE4D2}" type="presParOf" srcId="{F8B7B847-6334-40B1-AE0A-9BB4E15A222F}" destId="{1D0CFE93-2F73-4EDD-B402-5016B29C2FFC}" srcOrd="1" destOrd="0" presId="urn:microsoft.com/office/officeart/2018/2/layout/IconLabelList"/>
    <dgm:cxn modelId="{AB0F9BCC-1661-43BF-B5E5-0AEE95F50A71}" type="presParOf" srcId="{F8B7B847-6334-40B1-AE0A-9BB4E15A222F}" destId="{3262962D-A517-450A-BC9A-E731F52C650A}"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9FA77F-E961-42B5-A272-A806CBA47A34}">
      <dsp:nvSpPr>
        <dsp:cNvPr id="0" name=""/>
        <dsp:cNvSpPr/>
      </dsp:nvSpPr>
      <dsp:spPr>
        <a:xfrm>
          <a:off x="970024" y="1305804"/>
          <a:ext cx="1518750" cy="15187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7F96EE7-915F-45B1-819B-BD4DA8B90F5D}">
      <dsp:nvSpPr>
        <dsp:cNvPr id="0" name=""/>
        <dsp:cNvSpPr/>
      </dsp:nvSpPr>
      <dsp:spPr>
        <a:xfrm>
          <a:off x="41899" y="3219819"/>
          <a:ext cx="337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rtl="0">
            <a:lnSpc>
              <a:spcPct val="90000"/>
            </a:lnSpc>
            <a:spcBef>
              <a:spcPct val="0"/>
            </a:spcBef>
            <a:spcAft>
              <a:spcPct val="35000"/>
            </a:spcAft>
            <a:buNone/>
          </a:pPr>
          <a:r>
            <a:rPr lang="en-US" sz="2400" kern="1200">
              <a:latin typeface="Walbaum Display Light"/>
            </a:rPr>
            <a:t>Slight adjustments</a:t>
          </a:r>
          <a:r>
            <a:rPr lang="en-US" sz="2400" kern="1200"/>
            <a:t> needed</a:t>
          </a:r>
        </a:p>
      </dsp:txBody>
      <dsp:txXfrm>
        <a:off x="41899" y="3219819"/>
        <a:ext cx="3375000" cy="720000"/>
      </dsp:txXfrm>
    </dsp:sp>
    <dsp:sp modelId="{57C0D655-0ADC-4643-A126-6EF7F93FD188}">
      <dsp:nvSpPr>
        <dsp:cNvPr id="0" name=""/>
        <dsp:cNvSpPr/>
      </dsp:nvSpPr>
      <dsp:spPr>
        <a:xfrm>
          <a:off x="4935649" y="1305804"/>
          <a:ext cx="1518750" cy="15187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7B827B1-6D19-4AC7-8BF0-EF236A2716D9}">
      <dsp:nvSpPr>
        <dsp:cNvPr id="0" name=""/>
        <dsp:cNvSpPr/>
      </dsp:nvSpPr>
      <dsp:spPr>
        <a:xfrm>
          <a:off x="4007524" y="3219819"/>
          <a:ext cx="3375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pPr>
          <a:r>
            <a:rPr lang="en-US" sz="2400" kern="1200"/>
            <a:t>Human-like</a:t>
          </a:r>
        </a:p>
      </dsp:txBody>
      <dsp:txXfrm>
        <a:off x="4007524" y="3219819"/>
        <a:ext cx="3375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AB0F35-ADA7-41EA-ACCF-7102F07B49A7}">
      <dsp:nvSpPr>
        <dsp:cNvPr id="0" name=""/>
        <dsp:cNvSpPr/>
      </dsp:nvSpPr>
      <dsp:spPr>
        <a:xfrm>
          <a:off x="946142" y="452010"/>
          <a:ext cx="889093" cy="88909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A17EDE7-FB23-4172-8FC4-B43798CEFD63}">
      <dsp:nvSpPr>
        <dsp:cNvPr id="0" name=""/>
        <dsp:cNvSpPr/>
      </dsp:nvSpPr>
      <dsp:spPr>
        <a:xfrm>
          <a:off x="402808" y="1655841"/>
          <a:ext cx="197576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pPr>
          <a:r>
            <a:rPr lang="en-US" sz="2100" kern="1200"/>
            <a:t>Primary and secondary research </a:t>
          </a:r>
        </a:p>
      </dsp:txBody>
      <dsp:txXfrm>
        <a:off x="402808" y="1655841"/>
        <a:ext cx="1975763" cy="720000"/>
      </dsp:txXfrm>
    </dsp:sp>
    <dsp:sp modelId="{7E3CE370-52C3-4B4F-A6B6-FA08614B4668}">
      <dsp:nvSpPr>
        <dsp:cNvPr id="0" name=""/>
        <dsp:cNvSpPr/>
      </dsp:nvSpPr>
      <dsp:spPr>
        <a:xfrm>
          <a:off x="3267664" y="452010"/>
          <a:ext cx="889093" cy="88909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E82F7D-EB87-4E08-9E98-D3789BD63339}">
      <dsp:nvSpPr>
        <dsp:cNvPr id="0" name=""/>
        <dsp:cNvSpPr/>
      </dsp:nvSpPr>
      <dsp:spPr>
        <a:xfrm>
          <a:off x="2724329" y="1655841"/>
          <a:ext cx="197576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pPr>
          <a:r>
            <a:rPr lang="en-US" sz="2100" kern="1200"/>
            <a:t>Costs</a:t>
          </a:r>
        </a:p>
      </dsp:txBody>
      <dsp:txXfrm>
        <a:off x="2724329" y="1655841"/>
        <a:ext cx="1975763" cy="720000"/>
      </dsp:txXfrm>
    </dsp:sp>
    <dsp:sp modelId="{46C3E172-538B-401A-ACEB-1F76C463087E}">
      <dsp:nvSpPr>
        <dsp:cNvPr id="0" name=""/>
        <dsp:cNvSpPr/>
      </dsp:nvSpPr>
      <dsp:spPr>
        <a:xfrm>
          <a:off x="5589186" y="452010"/>
          <a:ext cx="889093" cy="88909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5232F1-D8E3-42DA-A410-E4E73F5E79F2}">
      <dsp:nvSpPr>
        <dsp:cNvPr id="0" name=""/>
        <dsp:cNvSpPr/>
      </dsp:nvSpPr>
      <dsp:spPr>
        <a:xfrm>
          <a:off x="5045851" y="1655841"/>
          <a:ext cx="197576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pPr>
          <a:r>
            <a:rPr lang="en-US" sz="2100" kern="1200"/>
            <a:t>Satisfaction </a:t>
          </a:r>
        </a:p>
      </dsp:txBody>
      <dsp:txXfrm>
        <a:off x="5045851" y="1655841"/>
        <a:ext cx="1975763" cy="720000"/>
      </dsp:txXfrm>
    </dsp:sp>
    <dsp:sp modelId="{8F77B935-E5F8-4008-A9FA-BBEBC1A17CB4}">
      <dsp:nvSpPr>
        <dsp:cNvPr id="0" name=""/>
        <dsp:cNvSpPr/>
      </dsp:nvSpPr>
      <dsp:spPr>
        <a:xfrm>
          <a:off x="2106903" y="2869782"/>
          <a:ext cx="889093" cy="88909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A2D962-6F2B-4B52-B7C8-856048A21312}">
      <dsp:nvSpPr>
        <dsp:cNvPr id="0" name=""/>
        <dsp:cNvSpPr/>
      </dsp:nvSpPr>
      <dsp:spPr>
        <a:xfrm>
          <a:off x="1563568" y="4073613"/>
          <a:ext cx="197576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pPr>
          <a:r>
            <a:rPr lang="en-US" sz="2100" kern="1200"/>
            <a:t>Team members contribution </a:t>
          </a:r>
        </a:p>
      </dsp:txBody>
      <dsp:txXfrm>
        <a:off x="1563568" y="4073613"/>
        <a:ext cx="1975763" cy="720000"/>
      </dsp:txXfrm>
    </dsp:sp>
    <dsp:sp modelId="{AFF4FF2A-0130-4467-B37B-B3BAF572E6AA}">
      <dsp:nvSpPr>
        <dsp:cNvPr id="0" name=""/>
        <dsp:cNvSpPr/>
      </dsp:nvSpPr>
      <dsp:spPr>
        <a:xfrm>
          <a:off x="4428425" y="2869782"/>
          <a:ext cx="889093" cy="88909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262962D-A517-450A-BC9A-E731F52C650A}">
      <dsp:nvSpPr>
        <dsp:cNvPr id="0" name=""/>
        <dsp:cNvSpPr/>
      </dsp:nvSpPr>
      <dsp:spPr>
        <a:xfrm>
          <a:off x="3885090" y="4073613"/>
          <a:ext cx="1975763"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33450">
            <a:lnSpc>
              <a:spcPct val="90000"/>
            </a:lnSpc>
            <a:spcBef>
              <a:spcPct val="0"/>
            </a:spcBef>
            <a:spcAft>
              <a:spcPct val="35000"/>
            </a:spcAft>
            <a:buNone/>
          </a:pPr>
          <a:r>
            <a:rPr lang="en-US" sz="2100" kern="1200"/>
            <a:t>Limitations </a:t>
          </a:r>
        </a:p>
      </dsp:txBody>
      <dsp:txXfrm>
        <a:off x="3885090" y="4073613"/>
        <a:ext cx="1975763"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58B051-D510-49DF-B7C7-BFEF7326A86B}" type="datetimeFigureOut">
              <a:rPr lang="en-US"/>
              <a:t>1/20/2022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7FF5BA-1998-4711-B042-6968448043D7}" type="slidenum">
              <a:rPr lang="en-US"/>
              <a:t>‹#›</a:t>
            </a:fld>
            <a:endParaRPr lang="en-US"/>
          </a:p>
        </p:txBody>
      </p:sp>
    </p:spTree>
    <p:extLst>
      <p:ext uri="{BB962C8B-B14F-4D97-AF65-F5344CB8AC3E}">
        <p14:creationId xmlns:p14="http://schemas.microsoft.com/office/powerpoint/2010/main" val="27990024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We all worked on a shared folder </a:t>
            </a:r>
          </a:p>
          <a:p>
            <a:r>
              <a:rPr lang="en-US">
                <a:cs typeface="Calibri"/>
              </a:rPr>
              <a:t>We had our own individual tasks which we worked on a shared word document with each task wrote in detail</a:t>
            </a:r>
          </a:p>
          <a:p>
            <a:r>
              <a:rPr lang="en-US">
                <a:cs typeface="Calibri"/>
              </a:rPr>
              <a:t>We then split the PowerPoint presentation slides between us where we put what was necessary into each slide using the details from the word document </a:t>
            </a:r>
          </a:p>
        </p:txBody>
      </p:sp>
      <p:sp>
        <p:nvSpPr>
          <p:cNvPr id="4" name="Slide Number Placeholder 3"/>
          <p:cNvSpPr>
            <a:spLocks noGrp="1"/>
          </p:cNvSpPr>
          <p:nvPr>
            <p:ph type="sldNum" sz="quarter" idx="5"/>
          </p:nvPr>
        </p:nvSpPr>
        <p:spPr/>
        <p:txBody>
          <a:bodyPr/>
          <a:lstStyle/>
          <a:p>
            <a:fld id="{697FF5BA-1998-4711-B042-6968448043D7}" type="slidenum">
              <a:rPr lang="en-US"/>
              <a:t>2</a:t>
            </a:fld>
            <a:endParaRPr lang="en-US"/>
          </a:p>
        </p:txBody>
      </p:sp>
    </p:spTree>
    <p:extLst>
      <p:ext uri="{BB962C8B-B14F-4D97-AF65-F5344CB8AC3E}">
        <p14:creationId xmlns:p14="http://schemas.microsoft.com/office/powerpoint/2010/main" val="3000343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cs typeface="Calibri"/>
              </a:rPr>
              <a:t>A: </a:t>
            </a:r>
            <a:r>
              <a:rPr lang="en-US">
                <a:cs typeface="Calibri"/>
              </a:rPr>
              <a:t>Even in the nights as well as weekends, it is there for the students. A chatbot can handle a large quantity of requests at the same time without being overworked. </a:t>
            </a:r>
            <a:endParaRPr lang="en-US" b="1">
              <a:cs typeface="Calibri"/>
            </a:endParaRPr>
          </a:p>
          <a:p>
            <a:r>
              <a:rPr lang="en-US" b="1">
                <a:cs typeface="Calibri"/>
              </a:rPr>
              <a:t>A: </a:t>
            </a:r>
            <a:r>
              <a:rPr lang="en-US">
                <a:cs typeface="Calibri"/>
              </a:rPr>
              <a:t>Students can receive instant answers to their questions, which can solve their problem in a matter of minutes. The chatbot can also assist them in searching internal information and sending them useful content, such as a website link for the different courses available. </a:t>
            </a:r>
            <a:r>
              <a:rPr lang="en-US"/>
              <a:t>It saves the student time and gives a stress-free experience when looking for information. </a:t>
            </a:r>
            <a:endParaRPr lang="en-US">
              <a:cs typeface="Calibri"/>
            </a:endParaRPr>
          </a:p>
          <a:p>
            <a:r>
              <a:rPr lang="en-US" b="1">
                <a:cs typeface="Calibri"/>
              </a:rPr>
              <a:t>A: </a:t>
            </a:r>
            <a:r>
              <a:rPr lang="en-US"/>
              <a:t>A chatbot can provide proactive assistance and guide the user through the enrolling process. According to Stephanie's research "</a:t>
            </a:r>
            <a:r>
              <a:rPr lang="en-US" i="1"/>
              <a:t>A survey by Intercom came to the conclusion that companies were able to increase their sales by 67 percent with the help of a chatbot.</a:t>
            </a:r>
            <a:r>
              <a:rPr lang="en-US"/>
              <a:t>" [9]</a:t>
            </a:r>
            <a:endParaRPr lang="en-US">
              <a:cs typeface="Calibri"/>
            </a:endParaRPr>
          </a:p>
          <a:p>
            <a:r>
              <a:rPr lang="en-US" b="1">
                <a:cs typeface="Calibri"/>
              </a:rPr>
              <a:t>D: </a:t>
            </a:r>
            <a:r>
              <a:rPr lang="en-US"/>
              <a:t>Because chatbots are unable to remember previous conversations, users are forced to repeatedly type the same thing. This can be irritating for the student due to the effort involved. [10]</a:t>
            </a:r>
            <a:endParaRPr lang="en-US">
              <a:cs typeface="Calibri"/>
            </a:endParaRPr>
          </a:p>
          <a:p>
            <a:r>
              <a:rPr lang="en-US" b="1">
                <a:cs typeface="Calibri"/>
              </a:rPr>
              <a:t>D: </a:t>
            </a:r>
            <a:r>
              <a:rPr lang="en-US">
                <a:cs typeface="Calibri"/>
              </a:rPr>
              <a:t>Misunderstanding and not being able to answer all questions makes the chatbot sound robotic. </a:t>
            </a:r>
            <a:r>
              <a:rPr lang="en-US"/>
              <a:t>A chatbot's personality has a significant impact on the user experience and is a key aspect in how the user views the conversation.</a:t>
            </a:r>
            <a:r>
              <a:rPr lang="en-US">
                <a:cs typeface="Calibri"/>
              </a:rPr>
              <a:t> </a:t>
            </a:r>
            <a:r>
              <a:rPr lang="en-US"/>
              <a:t>If a discussion deviates from a predetermined course, the bot will be unable to improvise lacking the human touch, which can result in a disappointing experience. </a:t>
            </a:r>
            <a:endParaRPr lang="en-US">
              <a:cs typeface="Calibri"/>
            </a:endParaRPr>
          </a:p>
          <a:p>
            <a:r>
              <a:rPr lang="en-US">
                <a:cs typeface="Calibri"/>
              </a:rPr>
              <a:t>[9, 10 &amp; 11]</a:t>
            </a:r>
          </a:p>
        </p:txBody>
      </p:sp>
      <p:sp>
        <p:nvSpPr>
          <p:cNvPr id="4" name="Slide Number Placeholder 3"/>
          <p:cNvSpPr>
            <a:spLocks noGrp="1"/>
          </p:cNvSpPr>
          <p:nvPr>
            <p:ph type="sldNum" sz="quarter" idx="5"/>
          </p:nvPr>
        </p:nvSpPr>
        <p:spPr/>
        <p:txBody>
          <a:bodyPr/>
          <a:lstStyle/>
          <a:p>
            <a:fld id="{697FF5BA-1998-4711-B042-6968448043D7}" type="slidenum">
              <a:rPr lang="en-US"/>
              <a:t>4</a:t>
            </a:fld>
            <a:endParaRPr lang="en-US"/>
          </a:p>
        </p:txBody>
      </p:sp>
    </p:spTree>
    <p:extLst>
      <p:ext uri="{BB962C8B-B14F-4D97-AF65-F5344CB8AC3E}">
        <p14:creationId xmlns:p14="http://schemas.microsoft.com/office/powerpoint/2010/main" val="315395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A: </a:t>
            </a:r>
            <a:r>
              <a:rPr lang="en-US"/>
              <a:t>The chatbot was able to be developed exactly how it was intended to look and function due to it being built from scratch.</a:t>
            </a:r>
          </a:p>
          <a:p>
            <a:r>
              <a:rPr lang="en-US" b="1"/>
              <a:t>A: </a:t>
            </a:r>
            <a:r>
              <a:rPr lang="en-US"/>
              <a:t>It was possible to develop the chatbot using any framework and API, in this case, node.js and discord.js were chosen. Choosing the right platform tools is critical because it can improve the chatbots' efficiency.</a:t>
            </a:r>
            <a:endParaRPr lang="en-US">
              <a:cs typeface="Calibri"/>
            </a:endParaRPr>
          </a:p>
          <a:p>
            <a:r>
              <a:rPr lang="en-US" b="1"/>
              <a:t>A: </a:t>
            </a:r>
            <a:r>
              <a:rPr lang="en-US"/>
              <a:t>Because of the various tools included, the discord.js API proved to be extremely useful in making the chatbot sound as human as possible.</a:t>
            </a:r>
            <a:endParaRPr lang="en-US">
              <a:cs typeface="Calibri"/>
            </a:endParaRPr>
          </a:p>
          <a:p>
            <a:r>
              <a:rPr lang="en-US" b="1">
                <a:cs typeface="Calibri"/>
              </a:rPr>
              <a:t>A: </a:t>
            </a:r>
            <a:r>
              <a:rPr lang="en-US">
                <a:cs typeface="Calibri"/>
              </a:rPr>
              <a:t>The privacy and security were able to be managed too in terms of the information that the chatbot would be exposed to. Although, developing the chatbot not to store any data on users due to GDPR reasons made it harder to develop. </a:t>
            </a:r>
            <a:endParaRPr lang="en-US"/>
          </a:p>
          <a:p>
            <a:r>
              <a:rPr lang="en-US" b="1">
                <a:cs typeface="Calibri"/>
              </a:rPr>
              <a:t>D: </a:t>
            </a:r>
            <a:r>
              <a:rPr lang="en-US">
                <a:cs typeface="Calibri"/>
              </a:rPr>
              <a:t>A</a:t>
            </a:r>
            <a:r>
              <a:rPr lang="en-US" b="1">
                <a:cs typeface="Calibri"/>
              </a:rPr>
              <a:t> </a:t>
            </a:r>
            <a:r>
              <a:rPr lang="en-US">
                <a:cs typeface="Calibri"/>
              </a:rPr>
              <a:t>lot of time was consumed to develop the chatbot to get it right due to developing it from scratch with little research found to help towards the development. </a:t>
            </a:r>
          </a:p>
          <a:p>
            <a:r>
              <a:rPr lang="en-US" b="1"/>
              <a:t>D: </a:t>
            </a:r>
            <a:r>
              <a:rPr lang="en-US"/>
              <a:t>Due to the platform used, it states next to the discord profile that it is a bot, with no option of being able to remove it. </a:t>
            </a:r>
            <a:endParaRPr lang="en-US">
              <a:cs typeface="Calibri"/>
            </a:endParaRPr>
          </a:p>
          <a:p>
            <a:r>
              <a:rPr lang="en-US" b="1"/>
              <a:t>D: </a:t>
            </a:r>
            <a:r>
              <a:rPr lang="en-US"/>
              <a:t>With only a few months to complete the chatbot, features had to be simplified or eliminated in order for it to be ready on time, such as </a:t>
            </a:r>
            <a:r>
              <a:rPr lang="en-GB"/>
              <a:t>allowing the user to select what enrolment section they want to move onto next. </a:t>
            </a:r>
            <a:endParaRPr lang="en-US">
              <a:cs typeface="Calibri"/>
            </a:endParaRPr>
          </a:p>
          <a:p>
            <a:r>
              <a:rPr lang="en-GB" b="1">
                <a:cs typeface="Calibri"/>
              </a:rPr>
              <a:t>D: </a:t>
            </a:r>
            <a:r>
              <a:rPr lang="en-GB"/>
              <a:t>Getting the chatbot to read the text files and respond with the correct answer, as well as reading and storing the text files in the intended manner to interact with the message query code that was built, proved challenging. For example, checking to see if the user has asked a question, if the question included a course and if that course was actually known by the bot.</a:t>
            </a:r>
            <a:endParaRPr lang="en-GB">
              <a:cs typeface="Calibri"/>
            </a:endParaRPr>
          </a:p>
          <a:p>
            <a:endParaRPr lang="en-US">
              <a:cs typeface="Calibri"/>
            </a:endParaRPr>
          </a:p>
          <a:p>
            <a:r>
              <a:rPr lang="en-US"/>
              <a:t>Initially, the usage of chatbots was viewed as a way to reduce human work. Despite the fact that various challenges have occurred in relation to the core idea that robotics would never be able to replace people, misconceptions and a lack of personalization with no emotions have arisen. On the other hand, chatbots can relieve human workload, decrease stress, and assist students in enrolling in a course at any time and day as long as the information is basic enough for the chatbot to comprehend. If chatbots are correctly developed and executed, they can be used to increase user engagement and deliver a positive user experience between humans and the field they serve.</a:t>
            </a:r>
            <a:endParaRPr lang="en-US">
              <a:cs typeface="Calibri"/>
            </a:endParaRPr>
          </a:p>
          <a:p>
            <a:endParaRPr lang="en-US">
              <a:cs typeface="Calibri"/>
            </a:endParaRPr>
          </a:p>
          <a:p>
            <a:r>
              <a:rPr lang="en-US">
                <a:cs typeface="Calibri"/>
              </a:rPr>
              <a:t>[11, 12 &amp; 13]</a:t>
            </a:r>
          </a:p>
        </p:txBody>
      </p:sp>
      <p:sp>
        <p:nvSpPr>
          <p:cNvPr id="4" name="Slide Number Placeholder 3"/>
          <p:cNvSpPr>
            <a:spLocks noGrp="1"/>
          </p:cNvSpPr>
          <p:nvPr>
            <p:ph type="sldNum" sz="quarter" idx="5"/>
          </p:nvPr>
        </p:nvSpPr>
        <p:spPr/>
        <p:txBody>
          <a:bodyPr/>
          <a:lstStyle/>
          <a:p>
            <a:fld id="{697FF5BA-1998-4711-B042-6968448043D7}" type="slidenum">
              <a:rPr lang="en-US"/>
              <a:t>5</a:t>
            </a:fld>
            <a:endParaRPr lang="en-US"/>
          </a:p>
        </p:txBody>
      </p:sp>
    </p:spTree>
    <p:extLst>
      <p:ext uri="{BB962C8B-B14F-4D97-AF65-F5344CB8AC3E}">
        <p14:creationId xmlns:p14="http://schemas.microsoft.com/office/powerpoint/2010/main" val="32146568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spcBef>
                <a:spcPts val="1000"/>
              </a:spcBef>
              <a:buFont typeface="Arial"/>
              <a:buChar char="•"/>
            </a:pPr>
            <a:r>
              <a:rPr lang="en-US"/>
              <a:t>15 out of 21 found the bot easy to use</a:t>
            </a:r>
          </a:p>
          <a:p>
            <a:pPr marL="285750" indent="-285750">
              <a:spcBef>
                <a:spcPts val="1000"/>
              </a:spcBef>
              <a:buFont typeface="Arial"/>
              <a:buChar char="•"/>
            </a:pPr>
            <a:r>
              <a:rPr lang="en-US"/>
              <a:t>4 out of 21 found it neither easy nor difficult</a:t>
            </a:r>
            <a:endParaRPr lang="en-US">
              <a:cs typeface="Calibri"/>
            </a:endParaRPr>
          </a:p>
          <a:p>
            <a:pPr marL="285750" indent="-285750">
              <a:spcBef>
                <a:spcPts val="1000"/>
              </a:spcBef>
              <a:buFont typeface="Arial"/>
              <a:buChar char="•"/>
            </a:pPr>
            <a:r>
              <a:rPr lang="en-US"/>
              <a:t>2 out of 21 found it difficult </a:t>
            </a:r>
            <a:endParaRPr lang="en-US">
              <a:cs typeface="Calibri"/>
            </a:endParaRPr>
          </a:p>
          <a:p>
            <a:pPr marL="285750" indent="-285750">
              <a:spcBef>
                <a:spcPts val="1000"/>
              </a:spcBef>
              <a:buFont typeface="Arial"/>
              <a:buChar char="•"/>
            </a:pPr>
            <a:endParaRPr lang="en-US">
              <a:cs typeface="Calibri"/>
            </a:endParaRPr>
          </a:p>
          <a:p>
            <a:pPr>
              <a:spcBef>
                <a:spcPts val="1000"/>
              </a:spcBef>
            </a:pPr>
            <a:r>
              <a:rPr lang="en-US">
                <a:cs typeface="Calibri"/>
              </a:rPr>
              <a:t>The most popular response was that some areas of information provided by the bot could provide more detail, such as the steps required to upload an image </a:t>
            </a:r>
          </a:p>
        </p:txBody>
      </p:sp>
      <p:sp>
        <p:nvSpPr>
          <p:cNvPr id="4" name="Slide Number Placeholder 3"/>
          <p:cNvSpPr>
            <a:spLocks noGrp="1"/>
          </p:cNvSpPr>
          <p:nvPr>
            <p:ph type="sldNum" sz="quarter" idx="5"/>
          </p:nvPr>
        </p:nvSpPr>
        <p:spPr/>
        <p:txBody>
          <a:bodyPr/>
          <a:lstStyle/>
          <a:p>
            <a:fld id="{697FF5BA-1998-4711-B042-6968448043D7}" type="slidenum">
              <a:rPr lang="en-US"/>
              <a:t>6</a:t>
            </a:fld>
            <a:endParaRPr lang="en-US"/>
          </a:p>
        </p:txBody>
      </p:sp>
    </p:spTree>
    <p:extLst>
      <p:ext uri="{BB962C8B-B14F-4D97-AF65-F5344CB8AC3E}">
        <p14:creationId xmlns:p14="http://schemas.microsoft.com/office/powerpoint/2010/main" val="27265630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spcBef>
                <a:spcPts val="1000"/>
              </a:spcBef>
              <a:buFont typeface="Arial"/>
              <a:buChar char="•"/>
            </a:pPr>
            <a:r>
              <a:rPr lang="en-US"/>
              <a:t>18 out of 21 were satisfied</a:t>
            </a:r>
            <a:endParaRPr lang="en-US">
              <a:cs typeface="Calibri"/>
            </a:endParaRPr>
          </a:p>
          <a:p>
            <a:pPr marL="285750" indent="-285750">
              <a:spcBef>
                <a:spcPts val="1000"/>
              </a:spcBef>
              <a:buFont typeface="Arial"/>
              <a:buChar char="•"/>
            </a:pPr>
            <a:r>
              <a:rPr lang="en-US"/>
              <a:t>1 out of 21 was neither satisfied nor dissatisfied</a:t>
            </a:r>
            <a:endParaRPr lang="en-US">
              <a:cs typeface="Calibri"/>
            </a:endParaRPr>
          </a:p>
          <a:p>
            <a:pPr marL="285750" indent="-285750">
              <a:spcBef>
                <a:spcPts val="1000"/>
              </a:spcBef>
              <a:buFont typeface="Arial"/>
              <a:buChar char="•"/>
            </a:pPr>
            <a:r>
              <a:rPr lang="en-US"/>
              <a:t>2 out of 21 were dissatisfied</a:t>
            </a:r>
            <a:endParaRPr lang="en-US">
              <a:cs typeface="Calibri"/>
            </a:endParaRPr>
          </a:p>
          <a:p>
            <a:pPr marL="285750" indent="-285750">
              <a:spcBef>
                <a:spcPts val="1000"/>
              </a:spcBef>
              <a:buFont typeface="Arial"/>
              <a:buChar char="•"/>
            </a:pPr>
            <a:endParaRPr lang="en-US">
              <a:cs typeface="Calibri"/>
            </a:endParaRPr>
          </a:p>
          <a:p>
            <a:pPr marL="285750" indent="-285750">
              <a:spcBef>
                <a:spcPts val="1000"/>
              </a:spcBef>
              <a:buFont typeface="Arial,Sans-Serif"/>
              <a:buChar char="•"/>
            </a:pPr>
            <a:r>
              <a:rPr lang="en-US"/>
              <a:t>17 out of 21 had a good experience</a:t>
            </a:r>
            <a:endParaRPr lang="en-US">
              <a:cs typeface="Calibri"/>
            </a:endParaRPr>
          </a:p>
          <a:p>
            <a:pPr marL="285750" indent="-285750">
              <a:spcBef>
                <a:spcPts val="1000"/>
              </a:spcBef>
              <a:buFont typeface="Arial,Sans-Serif"/>
              <a:buChar char="•"/>
            </a:pPr>
            <a:r>
              <a:rPr lang="en-US"/>
              <a:t>2 out of 21 had a fair experience </a:t>
            </a:r>
            <a:endParaRPr lang="en-US">
              <a:cs typeface="Calibri"/>
            </a:endParaRPr>
          </a:p>
          <a:p>
            <a:pPr marL="285750" indent="-285750">
              <a:spcBef>
                <a:spcPts val="1000"/>
              </a:spcBef>
              <a:buFont typeface="Arial,Sans-Serif"/>
              <a:buChar char="•"/>
            </a:pPr>
            <a:r>
              <a:rPr lang="en-US"/>
              <a:t>2 out of 21 had a poor experience </a:t>
            </a:r>
            <a:endParaRPr lang="en-US">
              <a:cs typeface="Calibri"/>
            </a:endParaRPr>
          </a:p>
          <a:p>
            <a:pPr>
              <a:spcBef>
                <a:spcPts val="1000"/>
              </a:spcBef>
            </a:pPr>
            <a:endParaRPr lang="en-US">
              <a:cs typeface="Calibri"/>
            </a:endParaRPr>
          </a:p>
          <a:p>
            <a:pPr>
              <a:spcBef>
                <a:spcPts val="1000"/>
              </a:spcBef>
            </a:pPr>
            <a:r>
              <a:rPr lang="en-US">
                <a:cs typeface="Calibri"/>
              </a:rPr>
              <a:t>The majority of participants felt that the bot could be improved slightly. However, they did like how the bot acted like a human with the indication of them typing with a response  </a:t>
            </a:r>
          </a:p>
        </p:txBody>
      </p:sp>
      <p:sp>
        <p:nvSpPr>
          <p:cNvPr id="4" name="Slide Number Placeholder 3"/>
          <p:cNvSpPr>
            <a:spLocks noGrp="1"/>
          </p:cNvSpPr>
          <p:nvPr>
            <p:ph type="sldNum" sz="quarter" idx="5"/>
          </p:nvPr>
        </p:nvSpPr>
        <p:spPr/>
        <p:txBody>
          <a:bodyPr/>
          <a:lstStyle/>
          <a:p>
            <a:fld id="{697FF5BA-1998-4711-B042-6968448043D7}" type="slidenum">
              <a:rPr lang="en-US"/>
              <a:t>7</a:t>
            </a:fld>
            <a:endParaRPr lang="en-US"/>
          </a:p>
        </p:txBody>
      </p:sp>
    </p:spTree>
    <p:extLst>
      <p:ext uri="{BB962C8B-B14F-4D97-AF65-F5344CB8AC3E}">
        <p14:creationId xmlns:p14="http://schemas.microsoft.com/office/powerpoint/2010/main" val="13371443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spcBef>
                <a:spcPts val="1000"/>
              </a:spcBef>
              <a:buFont typeface="Arial"/>
              <a:buChar char="•"/>
            </a:pPr>
            <a:r>
              <a:rPr lang="en-US"/>
              <a:t>17 out of 21 would recommend the bot</a:t>
            </a:r>
            <a:endParaRPr lang="en-US">
              <a:cs typeface="Calibri"/>
            </a:endParaRPr>
          </a:p>
          <a:p>
            <a:pPr marL="285750" indent="-285750">
              <a:spcBef>
                <a:spcPts val="1000"/>
              </a:spcBef>
              <a:buFont typeface="Arial,Sans-Serif"/>
              <a:buChar char="•"/>
            </a:pPr>
            <a:r>
              <a:rPr lang="en-US"/>
              <a:t>While 4 out of 21 would not</a:t>
            </a:r>
            <a:endParaRPr lang="en-US">
              <a:cs typeface="Calibri"/>
            </a:endParaRPr>
          </a:p>
          <a:p>
            <a:pPr marL="285750" indent="-285750">
              <a:spcBef>
                <a:spcPts val="1000"/>
              </a:spcBef>
              <a:buFont typeface="Arial"/>
              <a:buChar char="•"/>
            </a:pPr>
            <a:endParaRPr lang="en-US">
              <a:cs typeface="Calibri"/>
            </a:endParaRPr>
          </a:p>
          <a:p>
            <a:pPr>
              <a:spcBef>
                <a:spcPts val="1000"/>
              </a:spcBef>
            </a:pPr>
            <a:r>
              <a:rPr lang="en-US"/>
              <a:t>The bot was considered to be extremely straightforward to use, access, and obtain information by the majority of respondents, although it does require more refinement in areas such as the response details. </a:t>
            </a:r>
            <a:endParaRPr lang="en-US">
              <a:cs typeface="Calibri" panose="020F0502020204030204"/>
            </a:endParaRPr>
          </a:p>
        </p:txBody>
      </p:sp>
      <p:sp>
        <p:nvSpPr>
          <p:cNvPr id="4" name="Slide Number Placeholder 3"/>
          <p:cNvSpPr>
            <a:spLocks noGrp="1"/>
          </p:cNvSpPr>
          <p:nvPr>
            <p:ph type="sldNum" sz="quarter" idx="5"/>
          </p:nvPr>
        </p:nvSpPr>
        <p:spPr/>
        <p:txBody>
          <a:bodyPr/>
          <a:lstStyle/>
          <a:p>
            <a:fld id="{697FF5BA-1998-4711-B042-6968448043D7}" type="slidenum">
              <a:rPr lang="en-US"/>
              <a:t>8</a:t>
            </a:fld>
            <a:endParaRPr lang="en-US"/>
          </a:p>
        </p:txBody>
      </p:sp>
    </p:spTree>
    <p:extLst>
      <p:ext uri="{BB962C8B-B14F-4D97-AF65-F5344CB8AC3E}">
        <p14:creationId xmlns:p14="http://schemas.microsoft.com/office/powerpoint/2010/main" val="17833021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spcBef>
                <a:spcPts val="1000"/>
              </a:spcBef>
              <a:buFont typeface="Arial"/>
              <a:buChar char="•"/>
            </a:pPr>
            <a:r>
              <a:rPr lang="en-US"/>
              <a:t>According to the findings, based on the little data, it can be presumed that the bot functions as planned, with slight adjustments needed to have it suitable for deployment, such as providing additional detail in areas where the user must upload documentation.</a:t>
            </a:r>
          </a:p>
          <a:p>
            <a:pPr marL="285750" indent="-285750">
              <a:spcBef>
                <a:spcPts val="1000"/>
              </a:spcBef>
              <a:buFont typeface="Arial"/>
              <a:buChar char="•"/>
            </a:pPr>
            <a:r>
              <a:rPr lang="en-US">
                <a:cs typeface="Calibri"/>
              </a:rPr>
              <a:t>Also from the findings, the bot appeared human-like to the user due to the dots displayed to indicate that the bot is typing a response.</a:t>
            </a:r>
          </a:p>
          <a:p>
            <a:pPr>
              <a:spcBef>
                <a:spcPts val="1000"/>
              </a:spcBef>
            </a:pPr>
            <a:endParaRPr lang="en-US">
              <a:cs typeface="Calibri"/>
            </a:endParaRPr>
          </a:p>
        </p:txBody>
      </p:sp>
      <p:sp>
        <p:nvSpPr>
          <p:cNvPr id="4" name="Slide Number Placeholder 3"/>
          <p:cNvSpPr>
            <a:spLocks noGrp="1"/>
          </p:cNvSpPr>
          <p:nvPr>
            <p:ph type="sldNum" sz="quarter" idx="5"/>
          </p:nvPr>
        </p:nvSpPr>
        <p:spPr/>
        <p:txBody>
          <a:bodyPr/>
          <a:lstStyle/>
          <a:p>
            <a:fld id="{697FF5BA-1998-4711-B042-6968448043D7}" type="slidenum">
              <a:rPr lang="en-US"/>
              <a:t>9</a:t>
            </a:fld>
            <a:endParaRPr lang="en-US"/>
          </a:p>
        </p:txBody>
      </p:sp>
    </p:spTree>
    <p:extLst>
      <p:ext uri="{BB962C8B-B14F-4D97-AF65-F5344CB8AC3E}">
        <p14:creationId xmlns:p14="http://schemas.microsoft.com/office/powerpoint/2010/main" val="3581575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primary and secondary research conducted, provided vital information on the effectiveness of our proposed technology. </a:t>
            </a:r>
          </a:p>
          <a:p>
            <a:r>
              <a:rPr lang="en-US"/>
              <a:t>The chatbot designed, implemented and tested has shown evidence of being an effective solution in cost cutting measures for the university due to a lesser strain on resources as students interact with an AI.</a:t>
            </a:r>
            <a:endParaRPr lang="en-US">
              <a:cs typeface="Calibri"/>
            </a:endParaRPr>
          </a:p>
          <a:p>
            <a:r>
              <a:rPr lang="en-US"/>
              <a:t>There is also evidence suggesting that students at the university were satisfied with the interactions between themselves and the chatbot. Students were also </a:t>
            </a:r>
            <a:r>
              <a:rPr lang="en-US" u="sng"/>
              <a:t>likely</a:t>
            </a:r>
            <a:r>
              <a:rPr lang="en-US"/>
              <a:t> to recommend the chatbot to other students.</a:t>
            </a:r>
            <a:endParaRPr lang="en-US">
              <a:cs typeface="Calibri"/>
            </a:endParaRPr>
          </a:p>
          <a:p>
            <a:r>
              <a:rPr lang="en-US"/>
              <a:t>Fair team member contribution and the implementation of time management tools allowed effective communication between team members when issues occurred throughout the project such as an absence.</a:t>
            </a:r>
            <a:endParaRPr lang="en-US">
              <a:cs typeface="Calibri"/>
            </a:endParaRPr>
          </a:p>
          <a:p>
            <a:r>
              <a:rPr lang="en-US"/>
              <a:t>Due to limited time constraints, only one form of primary research was conducted throughout the project research (questionnaire). If time permitted, another form of primary research such as interviews or focus groups could have been implemented to provide further detail to either dispute or confirm our previous findings.</a:t>
            </a:r>
            <a:endParaRPr lang="en-US">
              <a:cs typeface="Calibri"/>
            </a:endParaRPr>
          </a:p>
        </p:txBody>
      </p:sp>
      <p:sp>
        <p:nvSpPr>
          <p:cNvPr id="4" name="Slide Number Placeholder 3"/>
          <p:cNvSpPr>
            <a:spLocks noGrp="1"/>
          </p:cNvSpPr>
          <p:nvPr>
            <p:ph type="sldNum" sz="quarter" idx="5"/>
          </p:nvPr>
        </p:nvSpPr>
        <p:spPr/>
        <p:txBody>
          <a:bodyPr/>
          <a:lstStyle/>
          <a:p>
            <a:fld id="{697FF5BA-1998-4711-B042-6968448043D7}" type="slidenum">
              <a:rPr lang="en-US"/>
              <a:t>10</a:t>
            </a:fld>
            <a:endParaRPr lang="en-US"/>
          </a:p>
        </p:txBody>
      </p:sp>
    </p:spTree>
    <p:extLst>
      <p:ext uri="{BB962C8B-B14F-4D97-AF65-F5344CB8AC3E}">
        <p14:creationId xmlns:p14="http://schemas.microsoft.com/office/powerpoint/2010/main" val="18409530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fld id="{697FF5BA-1998-4711-B042-6968448043D7}" type="slidenum">
              <a:rPr lang="en-US"/>
              <a:t>12</a:t>
            </a:fld>
            <a:endParaRPr lang="en-US"/>
          </a:p>
        </p:txBody>
      </p:sp>
    </p:spTree>
    <p:extLst>
      <p:ext uri="{BB962C8B-B14F-4D97-AF65-F5344CB8AC3E}">
        <p14:creationId xmlns:p14="http://schemas.microsoft.com/office/powerpoint/2010/main" val="3530907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265170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106225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836242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432754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4182573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343567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0757219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238408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837421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118163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1/20/2022</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227189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1/20/2022</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a:t>
            </a:fld>
            <a:endParaRPr lang="en-US"/>
          </a:p>
        </p:txBody>
      </p:sp>
    </p:spTree>
    <p:extLst>
      <p:ext uri="{BB962C8B-B14F-4D97-AF65-F5344CB8AC3E}">
        <p14:creationId xmlns:p14="http://schemas.microsoft.com/office/powerpoint/2010/main" val="212809683"/>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15" r:id="rId6"/>
    <p:sldLayoutId id="2147483711" r:id="rId7"/>
    <p:sldLayoutId id="2147483712" r:id="rId8"/>
    <p:sldLayoutId id="2147483713" r:id="rId9"/>
    <p:sldLayoutId id="2147483714" r:id="rId10"/>
    <p:sldLayoutId id="2147483716"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onlim.com/en/benefits-of-chatbots-for-companies-and-users/" TargetMode="External"/><Relationship Id="rId7" Type="http://schemas.openxmlformats.org/officeDocument/2006/relationships/hyperlink" Target="https://www.researchgate.net/profile/Stefan-Morana/publication/344412598_Designing_Interactive_Chatbot_Development_Systems/links/5fb7877092851c933f430590/Designing-Interactive-Chatbot-Development-Systems.pdf"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hyperlink" Target="https://www.researchgate.net/profile/Nahdatul-Akma-Ahmad/publication/327097910_Review_of_Chatbots_Design_Techniques/links/5b77cf3e4585151fd11cd905/Review-of-Chatbots-Design-Techniques.pdf" TargetMode="External"/><Relationship Id="rId5" Type="http://schemas.openxmlformats.org/officeDocument/2006/relationships/hyperlink" Target="http://www.theodora-maniou.com/wp-content/uploads/2019/05/Veglis-Maniou_Chatbot.pdf" TargetMode="External"/><Relationship Id="rId4" Type="http://schemas.openxmlformats.org/officeDocument/2006/relationships/hyperlink" Target="https://www.ecommerce-nation.com/chatbots-advantages-and-disadvantages-of-these-too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52B717E-679E-41A4-B95A-8F7DFAD3FA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23">
            <a:extLst>
              <a:ext uri="{FF2B5EF4-FFF2-40B4-BE49-F238E27FC236}">
                <a16:creationId xmlns:a16="http://schemas.microsoft.com/office/drawing/2014/main" id="{0B0EB278-F8C7-43AD-BCE2-A2F4D98C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1"/>
            <a:ext cx="7960944" cy="6859759"/>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3837993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3837993 w 6125882"/>
              <a:gd name="connsiteY4" fmla="*/ 0 h 6857998"/>
              <a:gd name="connsiteX0" fmla="*/ 3244301 w 6125882"/>
              <a:gd name="connsiteY0" fmla="*/ 0 h 6868949"/>
              <a:gd name="connsiteX1" fmla="*/ 6125882 w 6125882"/>
              <a:gd name="connsiteY1" fmla="*/ 10951 h 6868949"/>
              <a:gd name="connsiteX2" fmla="*/ 6125882 w 6125882"/>
              <a:gd name="connsiteY2" fmla="*/ 6868949 h 6868949"/>
              <a:gd name="connsiteX3" fmla="*/ 0 w 6125882"/>
              <a:gd name="connsiteY3" fmla="*/ 6856996 h 6868949"/>
              <a:gd name="connsiteX4" fmla="*/ 3244301 w 6125882"/>
              <a:gd name="connsiteY4" fmla="*/ 0 h 6868949"/>
              <a:gd name="connsiteX0" fmla="*/ 3010169 w 6125882"/>
              <a:gd name="connsiteY0" fmla="*/ 0 h 6868949"/>
              <a:gd name="connsiteX1" fmla="*/ 6125882 w 6125882"/>
              <a:gd name="connsiteY1" fmla="*/ 10951 h 6868949"/>
              <a:gd name="connsiteX2" fmla="*/ 6125882 w 6125882"/>
              <a:gd name="connsiteY2" fmla="*/ 6868949 h 6868949"/>
              <a:gd name="connsiteX3" fmla="*/ 0 w 6125882"/>
              <a:gd name="connsiteY3" fmla="*/ 6856996 h 6868949"/>
              <a:gd name="connsiteX4" fmla="*/ 3010169 w 6125882"/>
              <a:gd name="connsiteY4" fmla="*/ 0 h 6868949"/>
              <a:gd name="connsiteX0" fmla="*/ 2951635 w 6067348"/>
              <a:gd name="connsiteY0" fmla="*/ 0 h 6868949"/>
              <a:gd name="connsiteX1" fmla="*/ 6067348 w 6067348"/>
              <a:gd name="connsiteY1" fmla="*/ 10951 h 6868949"/>
              <a:gd name="connsiteX2" fmla="*/ 6067348 w 6067348"/>
              <a:gd name="connsiteY2" fmla="*/ 6868949 h 6868949"/>
              <a:gd name="connsiteX3" fmla="*/ 0 w 6067348"/>
              <a:gd name="connsiteY3" fmla="*/ 6867946 h 6868949"/>
              <a:gd name="connsiteX4" fmla="*/ 2951635 w 6067348"/>
              <a:gd name="connsiteY4" fmla="*/ 0 h 6868949"/>
              <a:gd name="connsiteX0" fmla="*/ 2762929 w 6067348"/>
              <a:gd name="connsiteY0" fmla="*/ 0 h 6859759"/>
              <a:gd name="connsiteX1" fmla="*/ 6067348 w 6067348"/>
              <a:gd name="connsiteY1" fmla="*/ 1761 h 6859759"/>
              <a:gd name="connsiteX2" fmla="*/ 6067348 w 6067348"/>
              <a:gd name="connsiteY2" fmla="*/ 6859759 h 6859759"/>
              <a:gd name="connsiteX3" fmla="*/ 0 w 6067348"/>
              <a:gd name="connsiteY3" fmla="*/ 6858756 h 6859759"/>
              <a:gd name="connsiteX4" fmla="*/ 2762929 w 6067348"/>
              <a:gd name="connsiteY4" fmla="*/ 0 h 6859759"/>
              <a:gd name="connsiteX0" fmla="*/ 2675315 w 6067348"/>
              <a:gd name="connsiteY0" fmla="*/ 0 h 6859759"/>
              <a:gd name="connsiteX1" fmla="*/ 6067348 w 6067348"/>
              <a:gd name="connsiteY1" fmla="*/ 1761 h 6859759"/>
              <a:gd name="connsiteX2" fmla="*/ 6067348 w 6067348"/>
              <a:gd name="connsiteY2" fmla="*/ 6859759 h 6859759"/>
              <a:gd name="connsiteX3" fmla="*/ 0 w 6067348"/>
              <a:gd name="connsiteY3" fmla="*/ 6858756 h 6859759"/>
              <a:gd name="connsiteX4" fmla="*/ 2675315 w 6067348"/>
              <a:gd name="connsiteY4" fmla="*/ 0 h 6859759"/>
              <a:gd name="connsiteX0" fmla="*/ 2446171 w 5838204"/>
              <a:gd name="connsiteY0" fmla="*/ 0 h 6859759"/>
              <a:gd name="connsiteX1" fmla="*/ 5838204 w 5838204"/>
              <a:gd name="connsiteY1" fmla="*/ 1761 h 6859759"/>
              <a:gd name="connsiteX2" fmla="*/ 5838204 w 5838204"/>
              <a:gd name="connsiteY2" fmla="*/ 6859759 h 6859759"/>
              <a:gd name="connsiteX3" fmla="*/ 0 w 5838204"/>
              <a:gd name="connsiteY3" fmla="*/ 6858756 h 6859759"/>
              <a:gd name="connsiteX4" fmla="*/ 2446171 w 5838204"/>
              <a:gd name="connsiteY4" fmla="*/ 0 h 6859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38204" h="6859759">
                <a:moveTo>
                  <a:pt x="2446171" y="0"/>
                </a:moveTo>
                <a:lnTo>
                  <a:pt x="5838204" y="1761"/>
                </a:lnTo>
                <a:lnTo>
                  <a:pt x="5838204" y="6859759"/>
                </a:lnTo>
                <a:lnTo>
                  <a:pt x="0" y="6858756"/>
                </a:lnTo>
                <a:lnTo>
                  <a:pt x="2446171"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60350" y="541964"/>
            <a:ext cx="4768938" cy="3818667"/>
          </a:xfrm>
        </p:spPr>
        <p:txBody>
          <a:bodyPr>
            <a:normAutofit/>
          </a:bodyPr>
          <a:lstStyle/>
          <a:p>
            <a:pPr algn="l"/>
            <a:r>
              <a:rPr lang="en-US" sz="5400">
                <a:cs typeface="Calibri Light"/>
              </a:rPr>
              <a:t>Emerging Trends </a:t>
            </a:r>
            <a:endParaRPr lang="en-US" sz="5400"/>
          </a:p>
        </p:txBody>
      </p:sp>
      <p:sp>
        <p:nvSpPr>
          <p:cNvPr id="3" name="Subtitle 2"/>
          <p:cNvSpPr>
            <a:spLocks noGrp="1"/>
          </p:cNvSpPr>
          <p:nvPr>
            <p:ph type="subTitle" idx="1"/>
          </p:nvPr>
        </p:nvSpPr>
        <p:spPr>
          <a:xfrm>
            <a:off x="960350" y="4700659"/>
            <a:ext cx="3834392" cy="1604222"/>
          </a:xfrm>
        </p:spPr>
        <p:txBody>
          <a:bodyPr vert="horz" lIns="91440" tIns="45720" rIns="91440" bIns="45720" rtlCol="0">
            <a:normAutofit/>
          </a:bodyPr>
          <a:lstStyle/>
          <a:p>
            <a:pPr algn="l"/>
            <a:r>
              <a:rPr lang="en-US">
                <a:cs typeface="Calibri"/>
              </a:rPr>
              <a:t>By</a:t>
            </a:r>
          </a:p>
          <a:p>
            <a:pPr algn="l"/>
            <a:r>
              <a:rPr lang="en-US">
                <a:cs typeface="Calibri"/>
              </a:rPr>
              <a:t>Steph, Sam, James and Aaron</a:t>
            </a:r>
          </a:p>
        </p:txBody>
      </p:sp>
      <p:cxnSp>
        <p:nvCxnSpPr>
          <p:cNvPr id="20" name="Straight Connector 19">
            <a:extLst>
              <a:ext uri="{FF2B5EF4-FFF2-40B4-BE49-F238E27FC236}">
                <a16:creationId xmlns:a16="http://schemas.microsoft.com/office/drawing/2014/main" id="{50A7A0AD-25ED-4137-AA04-A0E36CAA8E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1187" y="10631"/>
            <a:ext cx="876073" cy="68580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186F20B-6445-4368-B022-F9EABF15AE1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9307961" y="640726"/>
            <a:ext cx="2884039" cy="621727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9F97BBF-9EBF-4BEE-B39C-E6C666941D8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34086" y="0"/>
            <a:ext cx="2757914" cy="142520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Graphs on a display with reflection of office">
            <a:extLst>
              <a:ext uri="{FF2B5EF4-FFF2-40B4-BE49-F238E27FC236}">
                <a16:creationId xmlns:a16="http://schemas.microsoft.com/office/drawing/2014/main" id="{B7B16779-8FCE-424C-9883-FD593694851F}"/>
              </a:ext>
            </a:extLst>
          </p:cNvPr>
          <p:cNvPicPr>
            <a:picLocks noChangeAspect="1"/>
          </p:cNvPicPr>
          <p:nvPr/>
        </p:nvPicPr>
        <p:blipFill rotWithShape="1">
          <a:blip r:embed="rId2"/>
          <a:srcRect r="11570" b="-3"/>
          <a:stretch/>
        </p:blipFill>
        <p:spPr>
          <a:xfrm>
            <a:off x="6096000" y="1333798"/>
            <a:ext cx="5562600" cy="4198966"/>
          </a:xfrm>
          <a:prstGeom prst="rect">
            <a:avLst/>
          </a:prstGeom>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400"/>
                                        <p:tgtEl>
                                          <p:spTgt spid="3">
                                            <p:txEl>
                                              <p:pRg st="1" end="1"/>
                                            </p:txEl>
                                          </p:spTgt>
                                        </p:tgtEl>
                                      </p:cBhvr>
                                    </p:animEffect>
                                  </p:childTnLst>
                                </p:cTn>
                              </p:par>
                              <p:par>
                                <p:cTn id="11" presetID="10" presetClass="entr" presetSubtype="0" fill="hold" grpId="0" nodeType="withEffect">
                                  <p:stCondLst>
                                    <p:cond delay="10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2AA27-5CA6-4814-9B90-78C3ADCCCC7E}"/>
              </a:ext>
            </a:extLst>
          </p:cNvPr>
          <p:cNvSpPr>
            <a:spLocks noGrp="1"/>
          </p:cNvSpPr>
          <p:nvPr>
            <p:ph type="title"/>
          </p:nvPr>
        </p:nvSpPr>
        <p:spPr/>
        <p:txBody>
          <a:bodyPr/>
          <a:lstStyle/>
          <a:p>
            <a:r>
              <a:rPr lang="en-US"/>
              <a:t>Team-working &amp; </a:t>
            </a:r>
            <a:r>
              <a:rPr lang="en-GB"/>
              <a:t>organization</a:t>
            </a:r>
            <a:r>
              <a:rPr lang="en-US"/>
              <a:t> </a:t>
            </a:r>
          </a:p>
        </p:txBody>
      </p:sp>
      <p:sp>
        <p:nvSpPr>
          <p:cNvPr id="3" name="Content Placeholder 2">
            <a:extLst>
              <a:ext uri="{FF2B5EF4-FFF2-40B4-BE49-F238E27FC236}">
                <a16:creationId xmlns:a16="http://schemas.microsoft.com/office/drawing/2014/main" id="{6043CDE8-634A-4307-BC13-5E02377CF837}"/>
              </a:ext>
            </a:extLst>
          </p:cNvPr>
          <p:cNvSpPr>
            <a:spLocks noGrp="1"/>
          </p:cNvSpPr>
          <p:nvPr>
            <p:ph idx="1"/>
          </p:nvPr>
        </p:nvSpPr>
        <p:spPr/>
        <p:txBody>
          <a:bodyPr vert="horz" lIns="91440" tIns="45720" rIns="91440" bIns="45720" rtlCol="0" anchor="t">
            <a:normAutofit/>
          </a:bodyPr>
          <a:lstStyle/>
          <a:p>
            <a:r>
              <a:rPr lang="en-US"/>
              <a:t>Office 365  - OneDrive Shared Documentation</a:t>
            </a:r>
          </a:p>
        </p:txBody>
      </p:sp>
      <p:graphicFrame>
        <p:nvGraphicFramePr>
          <p:cNvPr id="6" name="Table 6">
            <a:extLst>
              <a:ext uri="{FF2B5EF4-FFF2-40B4-BE49-F238E27FC236}">
                <a16:creationId xmlns:a16="http://schemas.microsoft.com/office/drawing/2014/main" id="{A5C2E3DC-697D-49D4-8DC9-F2FECF8B5273}"/>
              </a:ext>
            </a:extLst>
          </p:cNvPr>
          <p:cNvGraphicFramePr>
            <a:graphicFrameLocks noGrp="1"/>
          </p:cNvGraphicFramePr>
          <p:nvPr>
            <p:extLst>
              <p:ext uri="{D42A27DB-BD31-4B8C-83A1-F6EECF244321}">
                <p14:modId xmlns:p14="http://schemas.microsoft.com/office/powerpoint/2010/main" val="1718185138"/>
              </p:ext>
            </p:extLst>
          </p:nvPr>
        </p:nvGraphicFramePr>
        <p:xfrm>
          <a:off x="448849" y="2630465"/>
          <a:ext cx="11412542" cy="3927737"/>
        </p:xfrm>
        <a:graphic>
          <a:graphicData uri="http://schemas.openxmlformats.org/drawingml/2006/table">
            <a:tbl>
              <a:tblPr firstRow="1" bandRow="1">
                <a:tableStyleId>{5C22544A-7EE6-4342-B048-85BDC9FD1C3A}</a:tableStyleId>
              </a:tblPr>
              <a:tblGrid>
                <a:gridCol w="2074846">
                  <a:extLst>
                    <a:ext uri="{9D8B030D-6E8A-4147-A177-3AD203B41FA5}">
                      <a16:colId xmlns:a16="http://schemas.microsoft.com/office/drawing/2014/main" val="3133928316"/>
                    </a:ext>
                  </a:extLst>
                </a:gridCol>
                <a:gridCol w="2490173">
                  <a:extLst>
                    <a:ext uri="{9D8B030D-6E8A-4147-A177-3AD203B41FA5}">
                      <a16:colId xmlns:a16="http://schemas.microsoft.com/office/drawing/2014/main" val="1686948911"/>
                    </a:ext>
                  </a:extLst>
                </a:gridCol>
                <a:gridCol w="2162493">
                  <a:extLst>
                    <a:ext uri="{9D8B030D-6E8A-4147-A177-3AD203B41FA5}">
                      <a16:colId xmlns:a16="http://schemas.microsoft.com/office/drawing/2014/main" val="36904789"/>
                    </a:ext>
                  </a:extLst>
                </a:gridCol>
                <a:gridCol w="2618437">
                  <a:extLst>
                    <a:ext uri="{9D8B030D-6E8A-4147-A177-3AD203B41FA5}">
                      <a16:colId xmlns:a16="http://schemas.microsoft.com/office/drawing/2014/main" val="1091537119"/>
                    </a:ext>
                  </a:extLst>
                </a:gridCol>
                <a:gridCol w="2066593">
                  <a:extLst>
                    <a:ext uri="{9D8B030D-6E8A-4147-A177-3AD203B41FA5}">
                      <a16:colId xmlns:a16="http://schemas.microsoft.com/office/drawing/2014/main" val="1476472528"/>
                    </a:ext>
                  </a:extLst>
                </a:gridCol>
              </a:tblGrid>
              <a:tr h="841220">
                <a:tc>
                  <a:txBody>
                    <a:bodyPr/>
                    <a:lstStyle/>
                    <a:p>
                      <a:endParaRPr lang="en-US"/>
                    </a:p>
                  </a:txBody>
                  <a:tcPr/>
                </a:tc>
                <a:tc>
                  <a:txBody>
                    <a:bodyPr/>
                    <a:lstStyle/>
                    <a:p>
                      <a:r>
                        <a:rPr lang="en-US"/>
                        <a:t>Steph</a:t>
                      </a:r>
                    </a:p>
                  </a:txBody>
                  <a:tcPr/>
                </a:tc>
                <a:tc>
                  <a:txBody>
                    <a:bodyPr/>
                    <a:lstStyle/>
                    <a:p>
                      <a:r>
                        <a:rPr lang="en-US"/>
                        <a:t>Sam</a:t>
                      </a:r>
                    </a:p>
                  </a:txBody>
                  <a:tcPr/>
                </a:tc>
                <a:tc>
                  <a:txBody>
                    <a:bodyPr/>
                    <a:lstStyle/>
                    <a:p>
                      <a:r>
                        <a:rPr lang="en-US"/>
                        <a:t>James</a:t>
                      </a:r>
                    </a:p>
                  </a:txBody>
                  <a:tcPr/>
                </a:tc>
                <a:tc>
                  <a:txBody>
                    <a:bodyPr/>
                    <a:lstStyle/>
                    <a:p>
                      <a:r>
                        <a:rPr lang="en-US"/>
                        <a:t>Aaron</a:t>
                      </a:r>
                    </a:p>
                  </a:txBody>
                  <a:tcPr/>
                </a:tc>
                <a:extLst>
                  <a:ext uri="{0D108BD9-81ED-4DB2-BD59-A6C34878D82A}">
                    <a16:rowId xmlns:a16="http://schemas.microsoft.com/office/drawing/2014/main" val="49315037"/>
                  </a:ext>
                </a:extLst>
              </a:tr>
              <a:tr h="2265863">
                <a:tc>
                  <a:txBody>
                    <a:bodyPr/>
                    <a:lstStyle/>
                    <a:p>
                      <a:r>
                        <a:rPr lang="en-US" b="1"/>
                        <a:t>Written Tasks</a:t>
                      </a:r>
                    </a:p>
                  </a:txBody>
                  <a:tcPr/>
                </a:tc>
                <a:tc>
                  <a:txBody>
                    <a:bodyPr/>
                    <a:lstStyle/>
                    <a:p>
                      <a:r>
                        <a:rPr lang="en-US"/>
                        <a:t>Methodologies </a:t>
                      </a:r>
                    </a:p>
                    <a:p>
                      <a:pPr lvl="0">
                        <a:buNone/>
                      </a:pPr>
                      <a:r>
                        <a:rPr lang="en-US"/>
                        <a:t>Minute Meetings</a:t>
                      </a:r>
                    </a:p>
                    <a:p>
                      <a:pPr lvl="0">
                        <a:buNone/>
                      </a:pPr>
                      <a:r>
                        <a:rPr lang="en-US"/>
                        <a:t>Change Management</a:t>
                      </a:r>
                    </a:p>
                    <a:p>
                      <a:pPr lvl="0">
                        <a:buNone/>
                      </a:pPr>
                      <a:r>
                        <a:rPr lang="en-US"/>
                        <a:t>Secondary Research</a:t>
                      </a:r>
                    </a:p>
                    <a:p>
                      <a:pPr lvl="0">
                        <a:buNone/>
                      </a:pPr>
                      <a:r>
                        <a:rPr lang="en-US"/>
                        <a:t>Evaluation of Sources</a:t>
                      </a:r>
                    </a:p>
                    <a:p>
                      <a:pPr lvl="0">
                        <a:buNone/>
                      </a:pPr>
                      <a:r>
                        <a:rPr lang="en-US"/>
                        <a:t>Questioning Strategies</a:t>
                      </a:r>
                    </a:p>
                    <a:p>
                      <a:pPr lvl="0">
                        <a:buNone/>
                      </a:pPr>
                      <a:r>
                        <a:rPr lang="en-US"/>
                        <a:t>Critical Evaluation</a:t>
                      </a:r>
                    </a:p>
                    <a:p>
                      <a:pPr lvl="0">
                        <a:buNone/>
                      </a:pPr>
                      <a:r>
                        <a:rPr lang="en-US"/>
                        <a:t>Chatbot Questions</a:t>
                      </a:r>
                    </a:p>
                  </a:txBody>
                  <a:tcPr/>
                </a:tc>
                <a:tc>
                  <a:txBody>
                    <a:bodyPr/>
                    <a:lstStyle/>
                    <a:p>
                      <a:r>
                        <a:rPr lang="en-US"/>
                        <a:t>Aims &amp; Objectives</a:t>
                      </a:r>
                    </a:p>
                    <a:p>
                      <a:pPr lvl="0">
                        <a:buNone/>
                      </a:pPr>
                      <a:r>
                        <a:rPr lang="en-US"/>
                        <a:t>Gantt </a:t>
                      </a:r>
                      <a:r>
                        <a:rPr lang="en-US" err="1"/>
                        <a:t>Chartt</a:t>
                      </a:r>
                      <a:endParaRPr lang="en-US"/>
                    </a:p>
                    <a:p>
                      <a:pPr lvl="0">
                        <a:buNone/>
                      </a:pPr>
                      <a:r>
                        <a:rPr lang="en-US"/>
                        <a:t>Research Progress</a:t>
                      </a:r>
                    </a:p>
                    <a:p>
                      <a:pPr lvl="0">
                        <a:buNone/>
                      </a:pPr>
                      <a:r>
                        <a:rPr lang="en-US"/>
                        <a:t>Data Types</a:t>
                      </a:r>
                    </a:p>
                    <a:p>
                      <a:pPr lvl="0">
                        <a:buNone/>
                      </a:pPr>
                      <a:r>
                        <a:rPr lang="en-US" sz="1800" b="0" i="0" u="none" strike="noStrike" noProof="0">
                          <a:latin typeface="Univers Condensed Light"/>
                        </a:rPr>
                        <a:t>Secondary Research</a:t>
                      </a:r>
                    </a:p>
                    <a:p>
                      <a:pPr lvl="0">
                        <a:buNone/>
                      </a:pPr>
                      <a:r>
                        <a:rPr lang="en-US" sz="1800" b="0" i="0" u="none" strike="noStrike" noProof="0">
                          <a:latin typeface="Univers Condensed Light"/>
                        </a:rPr>
                        <a:t>Reflection</a:t>
                      </a:r>
                    </a:p>
                  </a:txBody>
                  <a:tcPr/>
                </a:tc>
                <a:tc>
                  <a:txBody>
                    <a:bodyPr/>
                    <a:lstStyle/>
                    <a:p>
                      <a:r>
                        <a:rPr lang="en-US"/>
                        <a:t>Resources</a:t>
                      </a:r>
                    </a:p>
                    <a:p>
                      <a:pPr lvl="0">
                        <a:buNone/>
                      </a:pPr>
                      <a:r>
                        <a:rPr lang="en-US"/>
                        <a:t>Deliverables </a:t>
                      </a:r>
                    </a:p>
                    <a:p>
                      <a:pPr lvl="0">
                        <a:buNone/>
                      </a:pPr>
                      <a:r>
                        <a:rPr lang="en-US"/>
                        <a:t>Design</a:t>
                      </a:r>
                    </a:p>
                    <a:p>
                      <a:pPr lvl="0">
                        <a:buNone/>
                      </a:pPr>
                      <a:r>
                        <a:rPr lang="en-US" sz="1800" b="0" i="0" u="none" strike="noStrike" noProof="0">
                          <a:latin typeface="Univers Condensed Light"/>
                        </a:rPr>
                        <a:t>Secondary Research</a:t>
                      </a:r>
                    </a:p>
                    <a:p>
                      <a:pPr lvl="0">
                        <a:buNone/>
                      </a:pPr>
                      <a:r>
                        <a:rPr lang="en-US" sz="1800" b="0" i="0" u="none" strike="noStrike" noProof="0"/>
                        <a:t>Questioning Strategies </a:t>
                      </a:r>
                    </a:p>
                    <a:p>
                      <a:pPr lvl="0">
                        <a:buNone/>
                      </a:pPr>
                      <a:r>
                        <a:rPr lang="en-US" sz="1800" b="0" i="0" u="none" strike="noStrike" noProof="0"/>
                        <a:t>Primary Research</a:t>
                      </a:r>
                    </a:p>
                    <a:p>
                      <a:pPr lvl="0">
                        <a:buNone/>
                      </a:pPr>
                      <a:r>
                        <a:rPr lang="en-US" sz="1800" b="0" i="0" u="none" strike="noStrike" noProof="0" err="1">
                          <a:latin typeface="Univers Condensed Light"/>
                        </a:rPr>
                        <a:t>Analysing</a:t>
                      </a:r>
                      <a:r>
                        <a:rPr lang="en-US" sz="1800" b="0" i="0" u="none" strike="noStrike" noProof="0">
                          <a:latin typeface="Univers Condensed Light"/>
                        </a:rPr>
                        <a:t> &amp; Presenting Data</a:t>
                      </a:r>
                      <a:endParaRPr lang="en-US"/>
                    </a:p>
                    <a:p>
                      <a:pPr lvl="0">
                        <a:buNone/>
                      </a:pPr>
                      <a:r>
                        <a:rPr lang="en-US" sz="1800" b="0" i="0" u="none" strike="noStrike" noProof="0"/>
                        <a:t>Development</a:t>
                      </a:r>
                    </a:p>
                  </a:txBody>
                  <a:tcPr/>
                </a:tc>
                <a:tc>
                  <a:txBody>
                    <a:bodyPr/>
                    <a:lstStyle/>
                    <a:p>
                      <a:r>
                        <a:rPr lang="en-US"/>
                        <a:t>Scope</a:t>
                      </a:r>
                    </a:p>
                    <a:p>
                      <a:pPr lvl="0">
                        <a:buNone/>
                      </a:pPr>
                      <a:r>
                        <a:rPr lang="en-US"/>
                        <a:t>Risks</a:t>
                      </a:r>
                    </a:p>
                    <a:p>
                      <a:pPr lvl="0">
                        <a:buNone/>
                      </a:pPr>
                      <a:r>
                        <a:rPr lang="en-US"/>
                        <a:t>Stakeholders</a:t>
                      </a:r>
                    </a:p>
                    <a:p>
                      <a:pPr lvl="0">
                        <a:buNone/>
                      </a:pPr>
                      <a:r>
                        <a:rPr lang="en-US"/>
                        <a:t>Quality Management</a:t>
                      </a:r>
                    </a:p>
                    <a:p>
                      <a:pPr lvl="0">
                        <a:buNone/>
                      </a:pPr>
                      <a:r>
                        <a:rPr lang="en-US" sz="1800" b="0" i="0" u="none" strike="noStrike" noProof="0">
                          <a:latin typeface="Univers Condensed Light"/>
                        </a:rPr>
                        <a:t>Secondary Research</a:t>
                      </a:r>
                    </a:p>
                    <a:p>
                      <a:pPr lvl="0">
                        <a:buNone/>
                      </a:pPr>
                      <a:r>
                        <a:rPr lang="en-US" sz="1800" b="0" i="0" u="none" strike="noStrike" noProof="0">
                          <a:latin typeface="Univers Condensed Light"/>
                        </a:rPr>
                        <a:t>Chatbot Questions</a:t>
                      </a:r>
                    </a:p>
                  </a:txBody>
                  <a:tcPr/>
                </a:tc>
                <a:extLst>
                  <a:ext uri="{0D108BD9-81ED-4DB2-BD59-A6C34878D82A}">
                    <a16:rowId xmlns:a16="http://schemas.microsoft.com/office/drawing/2014/main" val="1168217757"/>
                  </a:ext>
                </a:extLst>
              </a:tr>
              <a:tr h="800517">
                <a:tc>
                  <a:txBody>
                    <a:bodyPr/>
                    <a:lstStyle/>
                    <a:p>
                      <a:r>
                        <a:rPr lang="en-US" b="1"/>
                        <a:t>PowerPoint Tasks </a:t>
                      </a:r>
                    </a:p>
                  </a:txBody>
                  <a:tcPr/>
                </a:tc>
                <a:tc>
                  <a:txBody>
                    <a:bodyPr/>
                    <a:lstStyle/>
                    <a:p>
                      <a:r>
                        <a:rPr lang="en-US"/>
                        <a:t>Evaluation </a:t>
                      </a:r>
                    </a:p>
                  </a:txBody>
                  <a:tcPr/>
                </a:tc>
                <a:tc>
                  <a:txBody>
                    <a:bodyPr/>
                    <a:lstStyle/>
                    <a:p>
                      <a:r>
                        <a:rPr lang="en-US"/>
                        <a:t>Research Progress</a:t>
                      </a:r>
                    </a:p>
                  </a:txBody>
                  <a:tcPr/>
                </a:tc>
                <a:tc>
                  <a:txBody>
                    <a:bodyPr/>
                    <a:lstStyle/>
                    <a:p>
                      <a:r>
                        <a:rPr lang="en-US"/>
                        <a:t>Project Planning</a:t>
                      </a:r>
                    </a:p>
                  </a:txBody>
                  <a:tcPr/>
                </a:tc>
                <a:tc>
                  <a:txBody>
                    <a:bodyPr/>
                    <a:lstStyle/>
                    <a:p>
                      <a:r>
                        <a:rPr lang="en-US"/>
                        <a:t>Project Inception</a:t>
                      </a:r>
                    </a:p>
                    <a:p>
                      <a:pPr lvl="0">
                        <a:buNone/>
                      </a:pPr>
                      <a:endParaRPr lang="en-US"/>
                    </a:p>
                  </a:txBody>
                  <a:tcPr/>
                </a:tc>
                <a:extLst>
                  <a:ext uri="{0D108BD9-81ED-4DB2-BD59-A6C34878D82A}">
                    <a16:rowId xmlns:a16="http://schemas.microsoft.com/office/drawing/2014/main" val="3356912723"/>
                  </a:ext>
                </a:extLst>
              </a:tr>
            </a:tbl>
          </a:graphicData>
        </a:graphic>
      </p:graphicFrame>
    </p:spTree>
    <p:extLst>
      <p:ext uri="{BB962C8B-B14F-4D97-AF65-F5344CB8AC3E}">
        <p14:creationId xmlns:p14="http://schemas.microsoft.com/office/powerpoint/2010/main" val="15700490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1" name="Rectangle 20">
            <a:extLst>
              <a:ext uri="{FF2B5EF4-FFF2-40B4-BE49-F238E27FC236}">
                <a16:creationId xmlns:a16="http://schemas.microsoft.com/office/drawing/2014/main" id="{E643F406-8795-4F5C-B80B-9420384F78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3">
            <a:extLst>
              <a:ext uri="{FF2B5EF4-FFF2-40B4-BE49-F238E27FC236}">
                <a16:creationId xmlns:a16="http://schemas.microsoft.com/office/drawing/2014/main" id="{03D0D8D8-ECB3-483E-B6C3-EC94C16079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3844" y="0"/>
            <a:ext cx="9968156" cy="6861586"/>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131490 w 6042283"/>
              <a:gd name="connsiteY0" fmla="*/ 0 h 6881904"/>
              <a:gd name="connsiteX1" fmla="*/ 6042283 w 6042283"/>
              <a:gd name="connsiteY1" fmla="*/ 0 h 6881904"/>
              <a:gd name="connsiteX2" fmla="*/ 6042283 w 6042283"/>
              <a:gd name="connsiteY2" fmla="*/ 6857998 h 6881904"/>
              <a:gd name="connsiteX3" fmla="*/ 0 w 6042283"/>
              <a:gd name="connsiteY3" fmla="*/ 6881904 h 6881904"/>
              <a:gd name="connsiteX4" fmla="*/ 1131490 w 6042283"/>
              <a:gd name="connsiteY4" fmla="*/ 0 h 6881904"/>
              <a:gd name="connsiteX0" fmla="*/ 1095204 w 6005997"/>
              <a:gd name="connsiteY0" fmla="*/ 0 h 6871744"/>
              <a:gd name="connsiteX1" fmla="*/ 6005997 w 6005997"/>
              <a:gd name="connsiteY1" fmla="*/ 0 h 6871744"/>
              <a:gd name="connsiteX2" fmla="*/ 6005997 w 6005997"/>
              <a:gd name="connsiteY2" fmla="*/ 6857998 h 6871744"/>
              <a:gd name="connsiteX3" fmla="*/ 0 w 6005997"/>
              <a:gd name="connsiteY3" fmla="*/ 6871744 h 6871744"/>
              <a:gd name="connsiteX4" fmla="*/ 1095204 w 6005997"/>
              <a:gd name="connsiteY4" fmla="*/ 0 h 6871744"/>
              <a:gd name="connsiteX0" fmla="*/ 1064966 w 5975759"/>
              <a:gd name="connsiteY0" fmla="*/ 0 h 6871744"/>
              <a:gd name="connsiteX1" fmla="*/ 5975759 w 5975759"/>
              <a:gd name="connsiteY1" fmla="*/ 0 h 6871744"/>
              <a:gd name="connsiteX2" fmla="*/ 5975759 w 5975759"/>
              <a:gd name="connsiteY2" fmla="*/ 6857998 h 6871744"/>
              <a:gd name="connsiteX3" fmla="*/ 0 w 5975759"/>
              <a:gd name="connsiteY3" fmla="*/ 6871744 h 6871744"/>
              <a:gd name="connsiteX4" fmla="*/ 1064966 w 5975759"/>
              <a:gd name="connsiteY4" fmla="*/ 0 h 6871744"/>
              <a:gd name="connsiteX0" fmla="*/ 1022633 w 5933426"/>
              <a:gd name="connsiteY0" fmla="*/ 0 h 6861584"/>
              <a:gd name="connsiteX1" fmla="*/ 5933426 w 5933426"/>
              <a:gd name="connsiteY1" fmla="*/ 0 h 6861584"/>
              <a:gd name="connsiteX2" fmla="*/ 5933426 w 5933426"/>
              <a:gd name="connsiteY2" fmla="*/ 6857998 h 6861584"/>
              <a:gd name="connsiteX3" fmla="*/ 0 w 5933426"/>
              <a:gd name="connsiteY3" fmla="*/ 6861584 h 6861584"/>
              <a:gd name="connsiteX4" fmla="*/ 1022633 w 5933426"/>
              <a:gd name="connsiteY4" fmla="*/ 0 h 6861584"/>
              <a:gd name="connsiteX0" fmla="*/ 968205 w 5933426"/>
              <a:gd name="connsiteY0" fmla="*/ 10160 h 6861584"/>
              <a:gd name="connsiteX1" fmla="*/ 5933426 w 5933426"/>
              <a:gd name="connsiteY1" fmla="*/ 0 h 6861584"/>
              <a:gd name="connsiteX2" fmla="*/ 5933426 w 5933426"/>
              <a:gd name="connsiteY2" fmla="*/ 6857998 h 6861584"/>
              <a:gd name="connsiteX3" fmla="*/ 0 w 5933426"/>
              <a:gd name="connsiteY3" fmla="*/ 6861584 h 6861584"/>
              <a:gd name="connsiteX4" fmla="*/ 968205 w 5933426"/>
              <a:gd name="connsiteY4" fmla="*/ 10160 h 6861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33426" h="6861584">
                <a:moveTo>
                  <a:pt x="968205" y="10160"/>
                </a:moveTo>
                <a:lnTo>
                  <a:pt x="5933426" y="0"/>
                </a:lnTo>
                <a:lnTo>
                  <a:pt x="5933426" y="6857998"/>
                </a:lnTo>
                <a:lnTo>
                  <a:pt x="0" y="6861584"/>
                </a:lnTo>
                <a:lnTo>
                  <a:pt x="968205" y="1016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9DA560-C2AA-4D2E-8AF7-B1F172BA1FC7}"/>
              </a:ext>
            </a:extLst>
          </p:cNvPr>
          <p:cNvSpPr>
            <a:spLocks noGrp="1"/>
          </p:cNvSpPr>
          <p:nvPr>
            <p:ph type="title"/>
          </p:nvPr>
        </p:nvSpPr>
        <p:spPr>
          <a:xfrm>
            <a:off x="3459480" y="1767840"/>
            <a:ext cx="7284720" cy="4013200"/>
          </a:xfrm>
        </p:spPr>
        <p:txBody>
          <a:bodyPr vert="horz" lIns="91440" tIns="45720" rIns="91440" bIns="45720" rtlCol="0" anchor="b">
            <a:normAutofit/>
          </a:bodyPr>
          <a:lstStyle/>
          <a:p>
            <a:r>
              <a:rPr lang="en-US" sz="6600" b="1"/>
              <a:t>evaluation</a:t>
            </a:r>
          </a:p>
        </p:txBody>
      </p:sp>
      <p:cxnSp>
        <p:nvCxnSpPr>
          <p:cNvPr id="25" name="Straight Connector 24">
            <a:extLst>
              <a:ext uri="{FF2B5EF4-FFF2-40B4-BE49-F238E27FC236}">
                <a16:creationId xmlns:a16="http://schemas.microsoft.com/office/drawing/2014/main" id="{B4D5499F-1BF0-4316-9D97-3D3D6935F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8815294" cy="250712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F4032A0-D1D1-49B7-A623-A69E3A7AD8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4350871"/>
            <a:ext cx="3036047" cy="253103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C25A706-CD7C-4740-9A93-97881DA595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040281" y="5964518"/>
            <a:ext cx="5151719" cy="91738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40067209-AFF7-4884-854B-235E78AC3B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54023" y="1386541"/>
            <a:ext cx="2049931" cy="549536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B952AFA-8284-49FB-B3E3-FA6A8BE29F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99482" y="0"/>
            <a:ext cx="1392518" cy="468555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1B29190-39D9-4EA4-9102-2A8D85D784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5640572" y="0"/>
            <a:ext cx="6551428" cy="100477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1978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473A7-74A9-4FF4-8AC2-A0E4BEE97666}"/>
              </a:ext>
            </a:extLst>
          </p:cNvPr>
          <p:cNvSpPr>
            <a:spLocks noGrp="1"/>
          </p:cNvSpPr>
          <p:nvPr>
            <p:ph type="title"/>
          </p:nvPr>
        </p:nvSpPr>
        <p:spPr/>
        <p:txBody>
          <a:bodyPr/>
          <a:lstStyle/>
          <a:p>
            <a:r>
              <a:rPr lang="en-US"/>
              <a:t>Critical evaluation</a:t>
            </a:r>
          </a:p>
        </p:txBody>
      </p:sp>
      <p:sp>
        <p:nvSpPr>
          <p:cNvPr id="3" name="Content Placeholder 2">
            <a:extLst>
              <a:ext uri="{FF2B5EF4-FFF2-40B4-BE49-F238E27FC236}">
                <a16:creationId xmlns:a16="http://schemas.microsoft.com/office/drawing/2014/main" id="{BBC870F9-B06D-4BFE-BD9F-38C40C068E2C}"/>
              </a:ext>
            </a:extLst>
          </p:cNvPr>
          <p:cNvSpPr>
            <a:spLocks noGrp="1"/>
          </p:cNvSpPr>
          <p:nvPr>
            <p:ph idx="1"/>
          </p:nvPr>
        </p:nvSpPr>
        <p:spPr>
          <a:xfrm>
            <a:off x="1143000" y="1704754"/>
            <a:ext cx="9906000" cy="4329224"/>
          </a:xfrm>
        </p:spPr>
        <p:txBody>
          <a:bodyPr vert="horz" lIns="91440" tIns="45720" rIns="91440" bIns="45720" rtlCol="0" anchor="t">
            <a:normAutofit/>
          </a:bodyPr>
          <a:lstStyle/>
          <a:p>
            <a:pPr marL="0" indent="0">
              <a:buNone/>
            </a:pPr>
            <a:r>
              <a:rPr lang="en-US"/>
              <a:t>Chatbots:</a:t>
            </a:r>
          </a:p>
          <a:p>
            <a:pPr marL="0" indent="0">
              <a:buNone/>
            </a:pPr>
            <a:endParaRPr lang="en-US"/>
          </a:p>
        </p:txBody>
      </p:sp>
      <p:graphicFrame>
        <p:nvGraphicFramePr>
          <p:cNvPr id="5" name="Table 4">
            <a:extLst>
              <a:ext uri="{FF2B5EF4-FFF2-40B4-BE49-F238E27FC236}">
                <a16:creationId xmlns:a16="http://schemas.microsoft.com/office/drawing/2014/main" id="{CD602C4E-AB62-4296-B38F-652FD716B505}"/>
              </a:ext>
            </a:extLst>
          </p:cNvPr>
          <p:cNvGraphicFramePr>
            <a:graphicFrameLocks noGrp="1"/>
          </p:cNvGraphicFramePr>
          <p:nvPr>
            <p:extLst>
              <p:ext uri="{D42A27DB-BD31-4B8C-83A1-F6EECF244321}">
                <p14:modId xmlns:p14="http://schemas.microsoft.com/office/powerpoint/2010/main" val="2939178716"/>
              </p:ext>
            </p:extLst>
          </p:nvPr>
        </p:nvGraphicFramePr>
        <p:xfrm>
          <a:off x="1193800" y="2260600"/>
          <a:ext cx="9684138" cy="4133840"/>
        </p:xfrm>
        <a:graphic>
          <a:graphicData uri="http://schemas.openxmlformats.org/drawingml/2006/table">
            <a:tbl>
              <a:tblPr firstRow="1" bandRow="1">
                <a:tableStyleId>{793D81CF-94F2-401A-BA57-92F5A7B2D0C5}</a:tableStyleId>
              </a:tblPr>
              <a:tblGrid>
                <a:gridCol w="4842069">
                  <a:extLst>
                    <a:ext uri="{9D8B030D-6E8A-4147-A177-3AD203B41FA5}">
                      <a16:colId xmlns:a16="http://schemas.microsoft.com/office/drawing/2014/main" val="3156326214"/>
                    </a:ext>
                  </a:extLst>
                </a:gridCol>
                <a:gridCol w="4842069">
                  <a:extLst>
                    <a:ext uri="{9D8B030D-6E8A-4147-A177-3AD203B41FA5}">
                      <a16:colId xmlns:a16="http://schemas.microsoft.com/office/drawing/2014/main" val="3537084498"/>
                    </a:ext>
                  </a:extLst>
                </a:gridCol>
              </a:tblGrid>
              <a:tr h="540713">
                <a:tc>
                  <a:txBody>
                    <a:bodyPr/>
                    <a:lstStyle/>
                    <a:p>
                      <a:pPr algn="ctr" rtl="0" fontAlgn="base"/>
                      <a:r>
                        <a:rPr lang="en-US" sz="2000">
                          <a:effectLst/>
                        </a:rPr>
                        <a:t>Advantages  </a:t>
                      </a:r>
                    </a:p>
                  </a:txBody>
                  <a:tcPr/>
                </a:tc>
                <a:tc>
                  <a:txBody>
                    <a:bodyPr/>
                    <a:lstStyle/>
                    <a:p>
                      <a:pPr algn="ctr" rtl="0" fontAlgn="base"/>
                      <a:r>
                        <a:rPr lang="en-US" sz="2000">
                          <a:effectLst/>
                        </a:rPr>
                        <a:t>Disadvantages  </a:t>
                      </a:r>
                    </a:p>
                  </a:txBody>
                  <a:tcPr/>
                </a:tc>
                <a:extLst>
                  <a:ext uri="{0D108BD9-81ED-4DB2-BD59-A6C34878D82A}">
                    <a16:rowId xmlns:a16="http://schemas.microsoft.com/office/drawing/2014/main" val="1878940482"/>
                  </a:ext>
                </a:extLst>
              </a:tr>
              <a:tr h="523271">
                <a:tc>
                  <a:txBody>
                    <a:bodyPr/>
                    <a:lstStyle/>
                    <a:p>
                      <a:pPr algn="l" rtl="0" fontAlgn="base"/>
                      <a:r>
                        <a:rPr lang="en-US" sz="2000">
                          <a:effectLst/>
                        </a:rPr>
                        <a:t>Available at all times </a:t>
                      </a:r>
                    </a:p>
                  </a:txBody>
                  <a:tcPr/>
                </a:tc>
                <a:tc>
                  <a:txBody>
                    <a:bodyPr/>
                    <a:lstStyle/>
                    <a:p>
                      <a:pPr algn="l" rtl="0" fontAlgn="base"/>
                      <a:r>
                        <a:rPr lang="en-US" sz="2000">
                          <a:effectLst/>
                        </a:rPr>
                        <a:t>Malfunction / downtime</a:t>
                      </a:r>
                      <a:r>
                        <a:rPr lang="en-US" sz="1800">
                          <a:effectLst/>
                        </a:rPr>
                        <a:t>  </a:t>
                      </a:r>
                    </a:p>
                  </a:txBody>
                  <a:tcPr/>
                </a:tc>
                <a:extLst>
                  <a:ext uri="{0D108BD9-81ED-4DB2-BD59-A6C34878D82A}">
                    <a16:rowId xmlns:a16="http://schemas.microsoft.com/office/drawing/2014/main" val="3407270686"/>
                  </a:ext>
                </a:extLst>
              </a:tr>
              <a:tr h="540713">
                <a:tc>
                  <a:txBody>
                    <a:bodyPr/>
                    <a:lstStyle/>
                    <a:p>
                      <a:pPr algn="l" rtl="0" fontAlgn="base"/>
                      <a:r>
                        <a:rPr lang="en-US" sz="2000">
                          <a:effectLst/>
                        </a:rPr>
                        <a:t>Helps search for information </a:t>
                      </a:r>
                    </a:p>
                  </a:txBody>
                  <a:tcPr/>
                </a:tc>
                <a:tc>
                  <a:txBody>
                    <a:bodyPr/>
                    <a:lstStyle/>
                    <a:p>
                      <a:pPr algn="l" rtl="0" fontAlgn="base"/>
                      <a:r>
                        <a:rPr lang="en-US" sz="2000">
                          <a:effectLst/>
                        </a:rPr>
                        <a:t>Sound mechanical, cannot interact as a human </a:t>
                      </a:r>
                    </a:p>
                  </a:txBody>
                  <a:tcPr/>
                </a:tc>
                <a:extLst>
                  <a:ext uri="{0D108BD9-81ED-4DB2-BD59-A6C34878D82A}">
                    <a16:rowId xmlns:a16="http://schemas.microsoft.com/office/drawing/2014/main" val="981805937"/>
                  </a:ext>
                </a:extLst>
              </a:tr>
              <a:tr h="907004">
                <a:tc>
                  <a:txBody>
                    <a:bodyPr/>
                    <a:lstStyle/>
                    <a:p>
                      <a:pPr algn="l" rtl="0" fontAlgn="base"/>
                      <a:r>
                        <a:rPr lang="en-US" sz="2000">
                          <a:effectLst/>
                        </a:rPr>
                        <a:t>Relevant communication channel for students enrolling  </a:t>
                      </a:r>
                    </a:p>
                  </a:txBody>
                  <a:tcPr/>
                </a:tc>
                <a:tc>
                  <a:txBody>
                    <a:bodyPr/>
                    <a:lstStyle/>
                    <a:p>
                      <a:pPr algn="l" rtl="0" fontAlgn="base"/>
                      <a:r>
                        <a:rPr lang="en-US" sz="2000">
                          <a:effectLst/>
                        </a:rPr>
                        <a:t>Not able to memorize a conversation already had </a:t>
                      </a:r>
                    </a:p>
                  </a:txBody>
                  <a:tcPr/>
                </a:tc>
                <a:extLst>
                  <a:ext uri="{0D108BD9-81ED-4DB2-BD59-A6C34878D82A}">
                    <a16:rowId xmlns:a16="http://schemas.microsoft.com/office/drawing/2014/main" val="1076351899"/>
                  </a:ext>
                </a:extLst>
              </a:tr>
              <a:tr h="540713">
                <a:tc>
                  <a:txBody>
                    <a:bodyPr/>
                    <a:lstStyle/>
                    <a:p>
                      <a:pPr algn="l" rtl="0" fontAlgn="base"/>
                      <a:r>
                        <a:rPr lang="en-US" sz="2000">
                          <a:effectLst/>
                        </a:rPr>
                        <a:t>Actively provides information </a:t>
                      </a:r>
                    </a:p>
                  </a:txBody>
                  <a:tcPr/>
                </a:tc>
                <a:tc>
                  <a:txBody>
                    <a:bodyPr/>
                    <a:lstStyle/>
                    <a:p>
                      <a:pPr algn="l" rtl="0" fontAlgn="base"/>
                      <a:r>
                        <a:rPr lang="en-US" sz="2000">
                          <a:effectLst/>
                        </a:rPr>
                        <a:t>Not personalized or emotive</a:t>
                      </a:r>
                      <a:r>
                        <a:rPr lang="en-US" sz="1800">
                          <a:effectLst/>
                        </a:rPr>
                        <a:t>  </a:t>
                      </a:r>
                    </a:p>
                  </a:txBody>
                  <a:tcPr/>
                </a:tc>
                <a:extLst>
                  <a:ext uri="{0D108BD9-81ED-4DB2-BD59-A6C34878D82A}">
                    <a16:rowId xmlns:a16="http://schemas.microsoft.com/office/drawing/2014/main" val="3783541327"/>
                  </a:ext>
                </a:extLst>
              </a:tr>
              <a:tr h="540713">
                <a:tc>
                  <a:txBody>
                    <a:bodyPr/>
                    <a:lstStyle/>
                    <a:p>
                      <a:pPr algn="l" rtl="0" fontAlgn="base"/>
                      <a:r>
                        <a:rPr lang="en-US" sz="2000">
                          <a:effectLst/>
                        </a:rPr>
                        <a:t>May reduce the risk of losing potential students </a:t>
                      </a:r>
                    </a:p>
                  </a:txBody>
                  <a:tcPr/>
                </a:tc>
                <a:tc>
                  <a:txBody>
                    <a:bodyPr/>
                    <a:lstStyle/>
                    <a:p>
                      <a:pPr algn="l" rtl="0" fontAlgn="base"/>
                      <a:r>
                        <a:rPr lang="en-US" sz="2000">
                          <a:effectLst/>
                        </a:rPr>
                        <a:t>Higher capacity for misunderstanding  </a:t>
                      </a:r>
                    </a:p>
                  </a:txBody>
                  <a:tcPr/>
                </a:tc>
                <a:extLst>
                  <a:ext uri="{0D108BD9-81ED-4DB2-BD59-A6C34878D82A}">
                    <a16:rowId xmlns:a16="http://schemas.microsoft.com/office/drawing/2014/main" val="2093351510"/>
                  </a:ext>
                </a:extLst>
              </a:tr>
              <a:tr h="540713">
                <a:tc>
                  <a:txBody>
                    <a:bodyPr/>
                    <a:lstStyle/>
                    <a:p>
                      <a:pPr algn="l" rtl="0" fontAlgn="base"/>
                      <a:r>
                        <a:rPr lang="en-US" sz="2000">
                          <a:effectLst/>
                        </a:rPr>
                        <a:t>Can answer questions </a:t>
                      </a:r>
                    </a:p>
                  </a:txBody>
                  <a:tcPr/>
                </a:tc>
                <a:tc>
                  <a:txBody>
                    <a:bodyPr/>
                    <a:lstStyle/>
                    <a:p>
                      <a:pPr algn="l" rtl="0" fontAlgn="base"/>
                      <a:r>
                        <a:rPr lang="en-US" sz="2000">
                          <a:effectLst/>
                        </a:rPr>
                        <a:t>May not be able to answer all questions </a:t>
                      </a:r>
                    </a:p>
                  </a:txBody>
                  <a:tcPr/>
                </a:tc>
                <a:extLst>
                  <a:ext uri="{0D108BD9-81ED-4DB2-BD59-A6C34878D82A}">
                    <a16:rowId xmlns:a16="http://schemas.microsoft.com/office/drawing/2014/main" val="3250908909"/>
                  </a:ext>
                </a:extLst>
              </a:tr>
            </a:tbl>
          </a:graphicData>
        </a:graphic>
      </p:graphicFrame>
    </p:spTree>
    <p:extLst>
      <p:ext uri="{BB962C8B-B14F-4D97-AF65-F5344CB8AC3E}">
        <p14:creationId xmlns:p14="http://schemas.microsoft.com/office/powerpoint/2010/main" val="1822790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473A7-74A9-4FF4-8AC2-A0E4BEE97666}"/>
              </a:ext>
            </a:extLst>
          </p:cNvPr>
          <p:cNvSpPr>
            <a:spLocks noGrp="1"/>
          </p:cNvSpPr>
          <p:nvPr>
            <p:ph type="title"/>
          </p:nvPr>
        </p:nvSpPr>
        <p:spPr/>
        <p:txBody>
          <a:bodyPr/>
          <a:lstStyle/>
          <a:p>
            <a:r>
              <a:rPr lang="en-US"/>
              <a:t>Critical evaluation</a:t>
            </a:r>
          </a:p>
        </p:txBody>
      </p:sp>
      <p:sp>
        <p:nvSpPr>
          <p:cNvPr id="3" name="Content Placeholder 2">
            <a:extLst>
              <a:ext uri="{FF2B5EF4-FFF2-40B4-BE49-F238E27FC236}">
                <a16:creationId xmlns:a16="http://schemas.microsoft.com/office/drawing/2014/main" id="{BBC870F9-B06D-4BFE-BD9F-38C40C068E2C}"/>
              </a:ext>
            </a:extLst>
          </p:cNvPr>
          <p:cNvSpPr>
            <a:spLocks noGrp="1"/>
          </p:cNvSpPr>
          <p:nvPr>
            <p:ph idx="1"/>
          </p:nvPr>
        </p:nvSpPr>
        <p:spPr>
          <a:xfrm>
            <a:off x="1143000" y="1704754"/>
            <a:ext cx="9906000" cy="4329224"/>
          </a:xfrm>
        </p:spPr>
        <p:txBody>
          <a:bodyPr vert="horz" lIns="91440" tIns="45720" rIns="91440" bIns="45720" rtlCol="0" anchor="t">
            <a:normAutofit/>
          </a:bodyPr>
          <a:lstStyle/>
          <a:p>
            <a:pPr marL="0" indent="0">
              <a:buNone/>
            </a:pPr>
            <a:r>
              <a:rPr lang="en-US"/>
              <a:t>Chatbot Development:</a:t>
            </a:r>
          </a:p>
          <a:p>
            <a:pPr marL="0" indent="0">
              <a:buNone/>
            </a:pPr>
            <a:endParaRPr lang="en-US"/>
          </a:p>
        </p:txBody>
      </p:sp>
      <p:graphicFrame>
        <p:nvGraphicFramePr>
          <p:cNvPr id="5" name="Table 4">
            <a:extLst>
              <a:ext uri="{FF2B5EF4-FFF2-40B4-BE49-F238E27FC236}">
                <a16:creationId xmlns:a16="http://schemas.microsoft.com/office/drawing/2014/main" id="{CD602C4E-AB62-4296-B38F-652FD716B505}"/>
              </a:ext>
            </a:extLst>
          </p:cNvPr>
          <p:cNvGraphicFramePr>
            <a:graphicFrameLocks noGrp="1"/>
          </p:cNvGraphicFramePr>
          <p:nvPr>
            <p:extLst>
              <p:ext uri="{D42A27DB-BD31-4B8C-83A1-F6EECF244321}">
                <p14:modId xmlns:p14="http://schemas.microsoft.com/office/powerpoint/2010/main" val="3274651497"/>
              </p:ext>
            </p:extLst>
          </p:nvPr>
        </p:nvGraphicFramePr>
        <p:xfrm>
          <a:off x="1206500" y="2260600"/>
          <a:ext cx="9715840" cy="3209159"/>
        </p:xfrm>
        <a:graphic>
          <a:graphicData uri="http://schemas.openxmlformats.org/drawingml/2006/table">
            <a:tbl>
              <a:tblPr firstRow="1" bandRow="1">
                <a:tableStyleId>{793D81CF-94F2-401A-BA57-92F5A7B2D0C5}</a:tableStyleId>
              </a:tblPr>
              <a:tblGrid>
                <a:gridCol w="4857920">
                  <a:extLst>
                    <a:ext uri="{9D8B030D-6E8A-4147-A177-3AD203B41FA5}">
                      <a16:colId xmlns:a16="http://schemas.microsoft.com/office/drawing/2014/main" val="3156326214"/>
                    </a:ext>
                  </a:extLst>
                </a:gridCol>
                <a:gridCol w="4857920">
                  <a:extLst>
                    <a:ext uri="{9D8B030D-6E8A-4147-A177-3AD203B41FA5}">
                      <a16:colId xmlns:a16="http://schemas.microsoft.com/office/drawing/2014/main" val="3537084498"/>
                    </a:ext>
                  </a:extLst>
                </a:gridCol>
              </a:tblGrid>
              <a:tr h="540713">
                <a:tc>
                  <a:txBody>
                    <a:bodyPr/>
                    <a:lstStyle/>
                    <a:p>
                      <a:pPr algn="ctr" rtl="0" fontAlgn="base"/>
                      <a:r>
                        <a:rPr lang="en-US" sz="2000">
                          <a:effectLst/>
                        </a:rPr>
                        <a:t>Advantages  </a:t>
                      </a:r>
                    </a:p>
                  </a:txBody>
                  <a:tcPr/>
                </a:tc>
                <a:tc>
                  <a:txBody>
                    <a:bodyPr/>
                    <a:lstStyle/>
                    <a:p>
                      <a:pPr algn="ctr" rtl="0" fontAlgn="base"/>
                      <a:r>
                        <a:rPr lang="en-US" sz="2000">
                          <a:effectLst/>
                        </a:rPr>
                        <a:t>Disadvantages  </a:t>
                      </a:r>
                    </a:p>
                  </a:txBody>
                  <a:tcPr/>
                </a:tc>
                <a:extLst>
                  <a:ext uri="{0D108BD9-81ED-4DB2-BD59-A6C34878D82A}">
                    <a16:rowId xmlns:a16="http://schemas.microsoft.com/office/drawing/2014/main" val="1878940482"/>
                  </a:ext>
                </a:extLst>
              </a:tr>
              <a:tr h="523271">
                <a:tc>
                  <a:txBody>
                    <a:bodyPr/>
                    <a:lstStyle/>
                    <a:p>
                      <a:pPr algn="l" rtl="0" fontAlgn="base"/>
                      <a:r>
                        <a:rPr lang="en-US" sz="2000">
                          <a:effectLst/>
                        </a:rPr>
                        <a:t>Allowed for our vision </a:t>
                      </a:r>
                    </a:p>
                  </a:txBody>
                  <a:tcPr/>
                </a:tc>
                <a:tc>
                  <a:txBody>
                    <a:bodyPr/>
                    <a:lstStyle/>
                    <a:p>
                      <a:pPr algn="l" rtl="0" fontAlgn="base"/>
                      <a:r>
                        <a:rPr lang="en-US" sz="2000">
                          <a:effectLst/>
                        </a:rPr>
                        <a:t>Time-consuming </a:t>
                      </a:r>
                    </a:p>
                  </a:txBody>
                  <a:tcPr/>
                </a:tc>
                <a:extLst>
                  <a:ext uri="{0D108BD9-81ED-4DB2-BD59-A6C34878D82A}">
                    <a16:rowId xmlns:a16="http://schemas.microsoft.com/office/drawing/2014/main" val="3407270686"/>
                  </a:ext>
                </a:extLst>
              </a:tr>
              <a:tr h="540713">
                <a:tc>
                  <a:txBody>
                    <a:bodyPr/>
                    <a:lstStyle/>
                    <a:p>
                      <a:pPr algn="l" rtl="0" fontAlgn="base"/>
                      <a:r>
                        <a:rPr lang="en-US" sz="2000">
                          <a:effectLst/>
                        </a:rPr>
                        <a:t>Any framework</a:t>
                      </a:r>
                    </a:p>
                  </a:txBody>
                  <a:tcPr/>
                </a:tc>
                <a:tc>
                  <a:txBody>
                    <a:bodyPr/>
                    <a:lstStyle/>
                    <a:p>
                      <a:pPr algn="l" rtl="0" fontAlgn="base"/>
                      <a:r>
                        <a:rPr lang="en-US" sz="2000">
                          <a:effectLst/>
                        </a:rPr>
                        <a:t>Little research</a:t>
                      </a:r>
                    </a:p>
                  </a:txBody>
                  <a:tcPr/>
                </a:tc>
                <a:extLst>
                  <a:ext uri="{0D108BD9-81ED-4DB2-BD59-A6C34878D82A}">
                    <a16:rowId xmlns:a16="http://schemas.microsoft.com/office/drawing/2014/main" val="981805937"/>
                  </a:ext>
                </a:extLst>
              </a:tr>
              <a:tr h="523036">
                <a:tc>
                  <a:txBody>
                    <a:bodyPr/>
                    <a:lstStyle/>
                    <a:p>
                      <a:pPr algn="l" rtl="0" fontAlgn="base"/>
                      <a:r>
                        <a:rPr lang="en-US" sz="2000">
                          <a:effectLst/>
                        </a:rPr>
                        <a:t>Any API</a:t>
                      </a:r>
                    </a:p>
                  </a:txBody>
                  <a:tcPr/>
                </a:tc>
                <a:tc>
                  <a:txBody>
                    <a:bodyPr/>
                    <a:lstStyle/>
                    <a:p>
                      <a:pPr algn="l" rtl="0" fontAlgn="base"/>
                      <a:r>
                        <a:rPr lang="en-US" sz="2000">
                          <a:effectLst/>
                        </a:rPr>
                        <a:t>Platform used </a:t>
                      </a:r>
                    </a:p>
                  </a:txBody>
                  <a:tcPr/>
                </a:tc>
                <a:extLst>
                  <a:ext uri="{0D108BD9-81ED-4DB2-BD59-A6C34878D82A}">
                    <a16:rowId xmlns:a16="http://schemas.microsoft.com/office/drawing/2014/main" val="1076351899"/>
                  </a:ext>
                </a:extLst>
              </a:tr>
              <a:tr h="540713">
                <a:tc>
                  <a:txBody>
                    <a:bodyPr/>
                    <a:lstStyle/>
                    <a:p>
                      <a:pPr lvl="0" algn="l">
                        <a:buNone/>
                      </a:pPr>
                      <a:r>
                        <a:rPr lang="en-US" sz="2000" u="none" strike="noStrike" noProof="0">
                          <a:effectLst/>
                        </a:rPr>
                        <a:t>Useful tools</a:t>
                      </a:r>
                      <a:endParaRPr lang="en-US"/>
                    </a:p>
                  </a:txBody>
                  <a:tcPr/>
                </a:tc>
                <a:tc>
                  <a:txBody>
                    <a:bodyPr/>
                    <a:lstStyle/>
                    <a:p>
                      <a:pPr algn="l" rtl="0" fontAlgn="base"/>
                      <a:r>
                        <a:rPr lang="en-US" sz="2000">
                          <a:effectLst/>
                        </a:rPr>
                        <a:t>Deadline date</a:t>
                      </a:r>
                      <a:r>
                        <a:rPr lang="en-US" sz="1800">
                          <a:effectLst/>
                        </a:rPr>
                        <a:t> </a:t>
                      </a:r>
                    </a:p>
                  </a:txBody>
                  <a:tcPr/>
                </a:tc>
                <a:extLst>
                  <a:ext uri="{0D108BD9-81ED-4DB2-BD59-A6C34878D82A}">
                    <a16:rowId xmlns:a16="http://schemas.microsoft.com/office/drawing/2014/main" val="3783541327"/>
                  </a:ext>
                </a:extLst>
              </a:tr>
              <a:tr h="540713">
                <a:tc>
                  <a:txBody>
                    <a:bodyPr/>
                    <a:lstStyle/>
                    <a:p>
                      <a:pPr algn="l" rtl="0" fontAlgn="base"/>
                      <a:r>
                        <a:rPr lang="en-US" sz="2000" u="none" strike="noStrike" noProof="0">
                          <a:effectLst/>
                        </a:rPr>
                        <a:t>Privacy and Security </a:t>
                      </a:r>
                      <a:endParaRPr lang="en-US" sz="2000">
                        <a:effectLst/>
                      </a:endParaRPr>
                    </a:p>
                  </a:txBody>
                  <a:tcPr/>
                </a:tc>
                <a:tc>
                  <a:txBody>
                    <a:bodyPr/>
                    <a:lstStyle/>
                    <a:p>
                      <a:pPr algn="l" rtl="0" fontAlgn="base"/>
                      <a:r>
                        <a:rPr lang="en-US" sz="2000">
                          <a:effectLst/>
                        </a:rPr>
                        <a:t>Flexibility </a:t>
                      </a:r>
                    </a:p>
                  </a:txBody>
                  <a:tcPr/>
                </a:tc>
                <a:extLst>
                  <a:ext uri="{0D108BD9-81ED-4DB2-BD59-A6C34878D82A}">
                    <a16:rowId xmlns:a16="http://schemas.microsoft.com/office/drawing/2014/main" val="2093351510"/>
                  </a:ext>
                </a:extLst>
              </a:tr>
            </a:tbl>
          </a:graphicData>
        </a:graphic>
      </p:graphicFrame>
    </p:spTree>
    <p:extLst>
      <p:ext uri="{BB962C8B-B14F-4D97-AF65-F5344CB8AC3E}">
        <p14:creationId xmlns:p14="http://schemas.microsoft.com/office/powerpoint/2010/main" val="2766172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30C71-D2EC-4AC0-9BA6-D0B8E555A6BE}"/>
              </a:ext>
            </a:extLst>
          </p:cNvPr>
          <p:cNvSpPr>
            <a:spLocks noGrp="1"/>
          </p:cNvSpPr>
          <p:nvPr>
            <p:ph type="title"/>
          </p:nvPr>
        </p:nvSpPr>
        <p:spPr/>
        <p:txBody>
          <a:bodyPr/>
          <a:lstStyle/>
          <a:p>
            <a:r>
              <a:rPr lang="en-US"/>
              <a:t>Analyzing and presenting data</a:t>
            </a:r>
          </a:p>
        </p:txBody>
      </p:sp>
      <p:pic>
        <p:nvPicPr>
          <p:cNvPr id="4" name="Picture 4" descr="Chart, pie chart&#10;&#10;Description automatically generated">
            <a:extLst>
              <a:ext uri="{FF2B5EF4-FFF2-40B4-BE49-F238E27FC236}">
                <a16:creationId xmlns:a16="http://schemas.microsoft.com/office/drawing/2014/main" id="{FC4A09C2-EA5D-4B90-AB98-ACBF28FAE613}"/>
              </a:ext>
            </a:extLst>
          </p:cNvPr>
          <p:cNvPicPr>
            <a:picLocks noChangeAspect="1"/>
          </p:cNvPicPr>
          <p:nvPr/>
        </p:nvPicPr>
        <p:blipFill>
          <a:blip r:embed="rId3"/>
          <a:stretch>
            <a:fillRect/>
          </a:stretch>
        </p:blipFill>
        <p:spPr>
          <a:xfrm>
            <a:off x="2989847" y="2105096"/>
            <a:ext cx="6262436" cy="3840941"/>
          </a:xfrm>
          <a:prstGeom prst="rect">
            <a:avLst/>
          </a:prstGeom>
        </p:spPr>
      </p:pic>
    </p:spTree>
    <p:extLst>
      <p:ext uri="{BB962C8B-B14F-4D97-AF65-F5344CB8AC3E}">
        <p14:creationId xmlns:p14="http://schemas.microsoft.com/office/powerpoint/2010/main" val="4066315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30C71-D2EC-4AC0-9BA6-D0B8E555A6BE}"/>
              </a:ext>
            </a:extLst>
          </p:cNvPr>
          <p:cNvSpPr>
            <a:spLocks noGrp="1"/>
          </p:cNvSpPr>
          <p:nvPr>
            <p:ph type="title"/>
          </p:nvPr>
        </p:nvSpPr>
        <p:spPr/>
        <p:txBody>
          <a:bodyPr/>
          <a:lstStyle/>
          <a:p>
            <a:r>
              <a:rPr lang="en-US"/>
              <a:t>Analyzing and presenting data</a:t>
            </a:r>
          </a:p>
        </p:txBody>
      </p:sp>
      <p:pic>
        <p:nvPicPr>
          <p:cNvPr id="3" name="Picture 4" descr="Chart, bar chart, histogram&#10;&#10;Description automatically generated">
            <a:extLst>
              <a:ext uri="{FF2B5EF4-FFF2-40B4-BE49-F238E27FC236}">
                <a16:creationId xmlns:a16="http://schemas.microsoft.com/office/drawing/2014/main" id="{05568D63-B3D5-4F0E-A6B4-2734614EA248}"/>
              </a:ext>
            </a:extLst>
          </p:cNvPr>
          <p:cNvPicPr>
            <a:picLocks noChangeAspect="1"/>
          </p:cNvPicPr>
          <p:nvPr/>
        </p:nvPicPr>
        <p:blipFill>
          <a:blip r:embed="rId3"/>
          <a:stretch>
            <a:fillRect/>
          </a:stretch>
        </p:blipFill>
        <p:spPr>
          <a:xfrm>
            <a:off x="673768" y="2240460"/>
            <a:ext cx="5360068" cy="3109001"/>
          </a:xfrm>
          <a:prstGeom prst="rect">
            <a:avLst/>
          </a:prstGeom>
        </p:spPr>
      </p:pic>
      <p:pic>
        <p:nvPicPr>
          <p:cNvPr id="5" name="Picture 5" descr="Chart, bar chart&#10;&#10;Description automatically generated">
            <a:extLst>
              <a:ext uri="{FF2B5EF4-FFF2-40B4-BE49-F238E27FC236}">
                <a16:creationId xmlns:a16="http://schemas.microsoft.com/office/drawing/2014/main" id="{464A37AD-A568-42CB-AD8C-76167067EE7B}"/>
              </a:ext>
            </a:extLst>
          </p:cNvPr>
          <p:cNvPicPr>
            <a:picLocks noChangeAspect="1"/>
          </p:cNvPicPr>
          <p:nvPr/>
        </p:nvPicPr>
        <p:blipFill>
          <a:blip r:embed="rId4"/>
          <a:stretch>
            <a:fillRect/>
          </a:stretch>
        </p:blipFill>
        <p:spPr>
          <a:xfrm>
            <a:off x="6248400" y="2236316"/>
            <a:ext cx="5189621" cy="3117289"/>
          </a:xfrm>
          <a:prstGeom prst="rect">
            <a:avLst/>
          </a:prstGeom>
        </p:spPr>
      </p:pic>
    </p:spTree>
    <p:extLst>
      <p:ext uri="{BB962C8B-B14F-4D97-AF65-F5344CB8AC3E}">
        <p14:creationId xmlns:p14="http://schemas.microsoft.com/office/powerpoint/2010/main" val="90671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30C71-D2EC-4AC0-9BA6-D0B8E555A6BE}"/>
              </a:ext>
            </a:extLst>
          </p:cNvPr>
          <p:cNvSpPr>
            <a:spLocks noGrp="1"/>
          </p:cNvSpPr>
          <p:nvPr>
            <p:ph type="title"/>
          </p:nvPr>
        </p:nvSpPr>
        <p:spPr/>
        <p:txBody>
          <a:bodyPr/>
          <a:lstStyle/>
          <a:p>
            <a:r>
              <a:rPr lang="en-US"/>
              <a:t>Analyzing and presenting data</a:t>
            </a:r>
          </a:p>
        </p:txBody>
      </p:sp>
      <p:pic>
        <p:nvPicPr>
          <p:cNvPr id="4" name="Picture 5" descr="Chart, pie chart&#10;&#10;Description automatically generated">
            <a:extLst>
              <a:ext uri="{FF2B5EF4-FFF2-40B4-BE49-F238E27FC236}">
                <a16:creationId xmlns:a16="http://schemas.microsoft.com/office/drawing/2014/main" id="{5B469DBC-BC6C-4604-89BD-42BE5775BE49}"/>
              </a:ext>
            </a:extLst>
          </p:cNvPr>
          <p:cNvPicPr>
            <a:picLocks noChangeAspect="1"/>
          </p:cNvPicPr>
          <p:nvPr/>
        </p:nvPicPr>
        <p:blipFill>
          <a:blip r:embed="rId3"/>
          <a:stretch>
            <a:fillRect/>
          </a:stretch>
        </p:blipFill>
        <p:spPr>
          <a:xfrm>
            <a:off x="2989847" y="2150918"/>
            <a:ext cx="6322594" cy="3649033"/>
          </a:xfrm>
          <a:prstGeom prst="rect">
            <a:avLst/>
          </a:prstGeom>
        </p:spPr>
      </p:pic>
    </p:spTree>
    <p:extLst>
      <p:ext uri="{BB962C8B-B14F-4D97-AF65-F5344CB8AC3E}">
        <p14:creationId xmlns:p14="http://schemas.microsoft.com/office/powerpoint/2010/main" val="9622586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6CA7A60-8DF8-4B78-BFE3-B372B90AB9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469A5737-8D36-4BF8-AC7D-2AA2B6B633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8"/>
            <a:ext cx="3818316" cy="6900306"/>
          </a:xfrm>
          <a:custGeom>
            <a:avLst/>
            <a:gdLst>
              <a:gd name="connsiteX0" fmla="*/ 0 w 4584879"/>
              <a:gd name="connsiteY0" fmla="*/ 0 h 6863976"/>
              <a:gd name="connsiteX1" fmla="*/ 4584879 w 4584879"/>
              <a:gd name="connsiteY1" fmla="*/ 0 h 6863976"/>
              <a:gd name="connsiteX2" fmla="*/ 2493114 w 4584879"/>
              <a:gd name="connsiteY2" fmla="*/ 6863976 h 6863976"/>
              <a:gd name="connsiteX3" fmla="*/ 0 w 4584879"/>
              <a:gd name="connsiteY3" fmla="*/ 6863976 h 6863976"/>
              <a:gd name="connsiteX0" fmla="*/ 0 w 3818316"/>
              <a:gd name="connsiteY0" fmla="*/ 0 h 6863976"/>
              <a:gd name="connsiteX1" fmla="*/ 3818316 w 3818316"/>
              <a:gd name="connsiteY1" fmla="*/ 0 h 6863976"/>
              <a:gd name="connsiteX2" fmla="*/ 2493114 w 3818316"/>
              <a:gd name="connsiteY2" fmla="*/ 6863976 h 6863976"/>
              <a:gd name="connsiteX3" fmla="*/ 0 w 3818316"/>
              <a:gd name="connsiteY3" fmla="*/ 6863976 h 6863976"/>
              <a:gd name="connsiteX4" fmla="*/ 0 w 3818316"/>
              <a:gd name="connsiteY4" fmla="*/ 0 h 6863976"/>
              <a:gd name="connsiteX0" fmla="*/ 0 w 3818316"/>
              <a:gd name="connsiteY0" fmla="*/ 0 h 6863976"/>
              <a:gd name="connsiteX1" fmla="*/ 3818316 w 3818316"/>
              <a:gd name="connsiteY1" fmla="*/ 0 h 6863976"/>
              <a:gd name="connsiteX2" fmla="*/ 2252194 w 3818316"/>
              <a:gd name="connsiteY2" fmla="*/ 6853025 h 6863976"/>
              <a:gd name="connsiteX3" fmla="*/ 0 w 3818316"/>
              <a:gd name="connsiteY3" fmla="*/ 6863976 h 6863976"/>
              <a:gd name="connsiteX4" fmla="*/ 0 w 3818316"/>
              <a:gd name="connsiteY4" fmla="*/ 0 h 6863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8316" h="6863976">
                <a:moveTo>
                  <a:pt x="0" y="0"/>
                </a:moveTo>
                <a:lnTo>
                  <a:pt x="3818316" y="0"/>
                </a:lnTo>
                <a:lnTo>
                  <a:pt x="2252194" y="6853025"/>
                </a:lnTo>
                <a:lnTo>
                  <a:pt x="0" y="6863976"/>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B530C71-D2EC-4AC0-9BA6-D0B8E555A6BE}"/>
              </a:ext>
            </a:extLst>
          </p:cNvPr>
          <p:cNvSpPr>
            <a:spLocks noGrp="1"/>
          </p:cNvSpPr>
          <p:nvPr>
            <p:ph type="title"/>
          </p:nvPr>
        </p:nvSpPr>
        <p:spPr>
          <a:xfrm>
            <a:off x="64110" y="41274"/>
            <a:ext cx="3551954" cy="1857375"/>
          </a:xfrm>
        </p:spPr>
        <p:txBody>
          <a:bodyPr anchor="t">
            <a:noAutofit/>
          </a:bodyPr>
          <a:lstStyle/>
          <a:p>
            <a:r>
              <a:rPr lang="en-US" sz="4000"/>
              <a:t>Analyzing and presenting data</a:t>
            </a:r>
          </a:p>
        </p:txBody>
      </p:sp>
      <p:cxnSp>
        <p:nvCxnSpPr>
          <p:cNvPr id="16" name="Straight Connector 15">
            <a:extLst>
              <a:ext uri="{FF2B5EF4-FFF2-40B4-BE49-F238E27FC236}">
                <a16:creationId xmlns:a16="http://schemas.microsoft.com/office/drawing/2014/main" id="{72ECE8B0-6962-4F5B-830A-E8F8F9726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2759626"/>
            <a:ext cx="3484282" cy="409538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EAF673E-0279-495F-A8A9-F84D0AB5A4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5259294"/>
            <a:ext cx="4748213" cy="159571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graphicFrame>
        <p:nvGraphicFramePr>
          <p:cNvPr id="8" name="Content Placeholder 2">
            <a:extLst>
              <a:ext uri="{FF2B5EF4-FFF2-40B4-BE49-F238E27FC236}">
                <a16:creationId xmlns:a16="http://schemas.microsoft.com/office/drawing/2014/main" id="{58EBD064-7A8C-48CA-B61E-4F1516D4F329}"/>
              </a:ext>
            </a:extLst>
          </p:cNvPr>
          <p:cNvGraphicFramePr>
            <a:graphicFrameLocks noGrp="1"/>
          </p:cNvGraphicFramePr>
          <p:nvPr>
            <p:ph idx="1"/>
            <p:extLst>
              <p:ext uri="{D42A27DB-BD31-4B8C-83A1-F6EECF244321}">
                <p14:modId xmlns:p14="http://schemas.microsoft.com/office/powerpoint/2010/main" val="2216272642"/>
              </p:ext>
            </p:extLst>
          </p:nvPr>
        </p:nvGraphicFramePr>
        <p:xfrm>
          <a:off x="4106586" y="788465"/>
          <a:ext cx="7424423" cy="52456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726347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8">
            <a:extLst>
              <a:ext uri="{FF2B5EF4-FFF2-40B4-BE49-F238E27FC236}">
                <a16:creationId xmlns:a16="http://schemas.microsoft.com/office/drawing/2014/main" id="{A6CA7A60-8DF8-4B78-BFE3-B372B90AB9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10">
            <a:extLst>
              <a:ext uri="{FF2B5EF4-FFF2-40B4-BE49-F238E27FC236}">
                <a16:creationId xmlns:a16="http://schemas.microsoft.com/office/drawing/2014/main" id="{469A5737-8D36-4BF8-AC7D-2AA2B6B633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68"/>
            <a:ext cx="3818316" cy="6900306"/>
          </a:xfrm>
          <a:custGeom>
            <a:avLst/>
            <a:gdLst>
              <a:gd name="connsiteX0" fmla="*/ 0 w 4584879"/>
              <a:gd name="connsiteY0" fmla="*/ 0 h 6863976"/>
              <a:gd name="connsiteX1" fmla="*/ 4584879 w 4584879"/>
              <a:gd name="connsiteY1" fmla="*/ 0 h 6863976"/>
              <a:gd name="connsiteX2" fmla="*/ 2493114 w 4584879"/>
              <a:gd name="connsiteY2" fmla="*/ 6863976 h 6863976"/>
              <a:gd name="connsiteX3" fmla="*/ 0 w 4584879"/>
              <a:gd name="connsiteY3" fmla="*/ 6863976 h 6863976"/>
              <a:gd name="connsiteX0" fmla="*/ 0 w 3818316"/>
              <a:gd name="connsiteY0" fmla="*/ 0 h 6863976"/>
              <a:gd name="connsiteX1" fmla="*/ 3818316 w 3818316"/>
              <a:gd name="connsiteY1" fmla="*/ 0 h 6863976"/>
              <a:gd name="connsiteX2" fmla="*/ 2493114 w 3818316"/>
              <a:gd name="connsiteY2" fmla="*/ 6863976 h 6863976"/>
              <a:gd name="connsiteX3" fmla="*/ 0 w 3818316"/>
              <a:gd name="connsiteY3" fmla="*/ 6863976 h 6863976"/>
              <a:gd name="connsiteX4" fmla="*/ 0 w 3818316"/>
              <a:gd name="connsiteY4" fmla="*/ 0 h 6863976"/>
              <a:gd name="connsiteX0" fmla="*/ 0 w 3818316"/>
              <a:gd name="connsiteY0" fmla="*/ 0 h 6863976"/>
              <a:gd name="connsiteX1" fmla="*/ 3818316 w 3818316"/>
              <a:gd name="connsiteY1" fmla="*/ 0 h 6863976"/>
              <a:gd name="connsiteX2" fmla="*/ 2252194 w 3818316"/>
              <a:gd name="connsiteY2" fmla="*/ 6853025 h 6863976"/>
              <a:gd name="connsiteX3" fmla="*/ 0 w 3818316"/>
              <a:gd name="connsiteY3" fmla="*/ 6863976 h 6863976"/>
              <a:gd name="connsiteX4" fmla="*/ 0 w 3818316"/>
              <a:gd name="connsiteY4" fmla="*/ 0 h 6863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8316" h="6863976">
                <a:moveTo>
                  <a:pt x="0" y="0"/>
                </a:moveTo>
                <a:lnTo>
                  <a:pt x="3818316" y="0"/>
                </a:lnTo>
                <a:lnTo>
                  <a:pt x="2252194" y="6853025"/>
                </a:lnTo>
                <a:lnTo>
                  <a:pt x="0" y="6863976"/>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F42F57F-89E1-49CE-BFD9-149DF9F68E49}"/>
              </a:ext>
            </a:extLst>
          </p:cNvPr>
          <p:cNvSpPr>
            <a:spLocks noGrp="1"/>
          </p:cNvSpPr>
          <p:nvPr>
            <p:ph type="title"/>
          </p:nvPr>
        </p:nvSpPr>
        <p:spPr>
          <a:xfrm>
            <a:off x="26010" y="549274"/>
            <a:ext cx="3767854" cy="1857375"/>
          </a:xfrm>
        </p:spPr>
        <p:txBody>
          <a:bodyPr anchor="t">
            <a:normAutofit/>
          </a:bodyPr>
          <a:lstStyle/>
          <a:p>
            <a:r>
              <a:rPr lang="en-US" sz="4000"/>
              <a:t>reflection</a:t>
            </a:r>
          </a:p>
        </p:txBody>
      </p:sp>
      <p:cxnSp>
        <p:nvCxnSpPr>
          <p:cNvPr id="17" name="Straight Connector 12">
            <a:extLst>
              <a:ext uri="{FF2B5EF4-FFF2-40B4-BE49-F238E27FC236}">
                <a16:creationId xmlns:a16="http://schemas.microsoft.com/office/drawing/2014/main" id="{72ECE8B0-6962-4F5B-830A-E8F8F9726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2759626"/>
            <a:ext cx="3484282" cy="409538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4">
            <a:extLst>
              <a:ext uri="{FF2B5EF4-FFF2-40B4-BE49-F238E27FC236}">
                <a16:creationId xmlns:a16="http://schemas.microsoft.com/office/drawing/2014/main" id="{FEAF673E-0279-495F-A8A9-F84D0AB5A4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5259294"/>
            <a:ext cx="4748213" cy="159571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graphicFrame>
        <p:nvGraphicFramePr>
          <p:cNvPr id="21" name="Content Placeholder 2">
            <a:extLst>
              <a:ext uri="{FF2B5EF4-FFF2-40B4-BE49-F238E27FC236}">
                <a16:creationId xmlns:a16="http://schemas.microsoft.com/office/drawing/2014/main" id="{9B29EF9F-7BB0-4973-8E30-50BACB7EEC5D}"/>
              </a:ext>
            </a:extLst>
          </p:cNvPr>
          <p:cNvGraphicFramePr>
            <a:graphicFrameLocks noGrp="1"/>
          </p:cNvGraphicFramePr>
          <p:nvPr>
            <p:ph idx="1"/>
            <p:extLst>
              <p:ext uri="{D42A27DB-BD31-4B8C-83A1-F6EECF244321}">
                <p14:modId xmlns:p14="http://schemas.microsoft.com/office/powerpoint/2010/main" val="450113060"/>
              </p:ext>
            </p:extLst>
          </p:nvPr>
        </p:nvGraphicFramePr>
        <p:xfrm>
          <a:off x="4106586" y="788465"/>
          <a:ext cx="7424423" cy="52456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61952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4436E0F2-A64B-471E-93C0-8DFE08CC57C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C1E3AB1-2A8C-4607-9FAE-D8BDB280FE1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6D66059-832F-40B6-A35F-F56C8F38A1E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515E2ED-7EA9-448D-83FA-54C3DF9723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0595356-EABD-4767-AC9D-EA21FF115E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8CD9F06-9628-469C-B788-A894E3E0828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550A431-0B61-421B-B4B7-24C0CFF0F9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useBgFill="1">
        <p:nvSpPr>
          <p:cNvPr id="21" name="Rectangle 20">
            <a:extLst>
              <a:ext uri="{FF2B5EF4-FFF2-40B4-BE49-F238E27FC236}">
                <a16:creationId xmlns:a16="http://schemas.microsoft.com/office/drawing/2014/main" id="{E643F406-8795-4F5C-B80B-9420384F78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3">
            <a:extLst>
              <a:ext uri="{FF2B5EF4-FFF2-40B4-BE49-F238E27FC236}">
                <a16:creationId xmlns:a16="http://schemas.microsoft.com/office/drawing/2014/main" id="{03D0D8D8-ECB3-483E-B6C3-EC94C16079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3844" y="0"/>
            <a:ext cx="9968156" cy="6861586"/>
          </a:xfrm>
          <a:custGeom>
            <a:avLst/>
            <a:gdLst>
              <a:gd name="connsiteX0" fmla="*/ 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0 w 5803153"/>
              <a:gd name="connsiteY4" fmla="*/ 0 h 6857998"/>
              <a:gd name="connsiteX0" fmla="*/ 1016000 w 5803153"/>
              <a:gd name="connsiteY0" fmla="*/ 0 h 6857998"/>
              <a:gd name="connsiteX1" fmla="*/ 5803153 w 5803153"/>
              <a:gd name="connsiteY1" fmla="*/ 0 h 6857998"/>
              <a:gd name="connsiteX2" fmla="*/ 5803153 w 5803153"/>
              <a:gd name="connsiteY2" fmla="*/ 6857998 h 6857998"/>
              <a:gd name="connsiteX3" fmla="*/ 0 w 5803153"/>
              <a:gd name="connsiteY3" fmla="*/ 6857998 h 6857998"/>
              <a:gd name="connsiteX4" fmla="*/ 1016000 w 5803153"/>
              <a:gd name="connsiteY4" fmla="*/ 0 h 6857998"/>
              <a:gd name="connsiteX0" fmla="*/ 133872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338729 w 6125882"/>
              <a:gd name="connsiteY4" fmla="*/ 0 h 6857998"/>
              <a:gd name="connsiteX0" fmla="*/ 1697317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697317 w 6125882"/>
              <a:gd name="connsiteY4" fmla="*/ 0 h 6857998"/>
              <a:gd name="connsiteX0" fmla="*/ 2702091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2702091 w 6125882"/>
              <a:gd name="connsiteY4" fmla="*/ 0 h 6857998"/>
              <a:gd name="connsiteX0" fmla="*/ 1215089 w 6125882"/>
              <a:gd name="connsiteY0" fmla="*/ 0 h 6857998"/>
              <a:gd name="connsiteX1" fmla="*/ 6125882 w 6125882"/>
              <a:gd name="connsiteY1" fmla="*/ 0 h 6857998"/>
              <a:gd name="connsiteX2" fmla="*/ 6125882 w 6125882"/>
              <a:gd name="connsiteY2" fmla="*/ 6857998 h 6857998"/>
              <a:gd name="connsiteX3" fmla="*/ 0 w 6125882"/>
              <a:gd name="connsiteY3" fmla="*/ 6846045 h 6857998"/>
              <a:gd name="connsiteX4" fmla="*/ 1215089 w 6125882"/>
              <a:gd name="connsiteY4" fmla="*/ 0 h 6857998"/>
              <a:gd name="connsiteX0" fmla="*/ 1222204 w 6132997"/>
              <a:gd name="connsiteY0" fmla="*/ 0 h 6881904"/>
              <a:gd name="connsiteX1" fmla="*/ 6132997 w 6132997"/>
              <a:gd name="connsiteY1" fmla="*/ 0 h 6881904"/>
              <a:gd name="connsiteX2" fmla="*/ 6132997 w 6132997"/>
              <a:gd name="connsiteY2" fmla="*/ 6857998 h 6881904"/>
              <a:gd name="connsiteX3" fmla="*/ 0 w 6132997"/>
              <a:gd name="connsiteY3" fmla="*/ 6881904 h 6881904"/>
              <a:gd name="connsiteX4" fmla="*/ 1222204 w 6132997"/>
              <a:gd name="connsiteY4" fmla="*/ 0 h 6881904"/>
              <a:gd name="connsiteX0" fmla="*/ 1131490 w 6042283"/>
              <a:gd name="connsiteY0" fmla="*/ 0 h 6881904"/>
              <a:gd name="connsiteX1" fmla="*/ 6042283 w 6042283"/>
              <a:gd name="connsiteY1" fmla="*/ 0 h 6881904"/>
              <a:gd name="connsiteX2" fmla="*/ 6042283 w 6042283"/>
              <a:gd name="connsiteY2" fmla="*/ 6857998 h 6881904"/>
              <a:gd name="connsiteX3" fmla="*/ 0 w 6042283"/>
              <a:gd name="connsiteY3" fmla="*/ 6881904 h 6881904"/>
              <a:gd name="connsiteX4" fmla="*/ 1131490 w 6042283"/>
              <a:gd name="connsiteY4" fmla="*/ 0 h 6881904"/>
              <a:gd name="connsiteX0" fmla="*/ 1095204 w 6005997"/>
              <a:gd name="connsiteY0" fmla="*/ 0 h 6871744"/>
              <a:gd name="connsiteX1" fmla="*/ 6005997 w 6005997"/>
              <a:gd name="connsiteY1" fmla="*/ 0 h 6871744"/>
              <a:gd name="connsiteX2" fmla="*/ 6005997 w 6005997"/>
              <a:gd name="connsiteY2" fmla="*/ 6857998 h 6871744"/>
              <a:gd name="connsiteX3" fmla="*/ 0 w 6005997"/>
              <a:gd name="connsiteY3" fmla="*/ 6871744 h 6871744"/>
              <a:gd name="connsiteX4" fmla="*/ 1095204 w 6005997"/>
              <a:gd name="connsiteY4" fmla="*/ 0 h 6871744"/>
              <a:gd name="connsiteX0" fmla="*/ 1064966 w 5975759"/>
              <a:gd name="connsiteY0" fmla="*/ 0 h 6871744"/>
              <a:gd name="connsiteX1" fmla="*/ 5975759 w 5975759"/>
              <a:gd name="connsiteY1" fmla="*/ 0 h 6871744"/>
              <a:gd name="connsiteX2" fmla="*/ 5975759 w 5975759"/>
              <a:gd name="connsiteY2" fmla="*/ 6857998 h 6871744"/>
              <a:gd name="connsiteX3" fmla="*/ 0 w 5975759"/>
              <a:gd name="connsiteY3" fmla="*/ 6871744 h 6871744"/>
              <a:gd name="connsiteX4" fmla="*/ 1064966 w 5975759"/>
              <a:gd name="connsiteY4" fmla="*/ 0 h 6871744"/>
              <a:gd name="connsiteX0" fmla="*/ 1022633 w 5933426"/>
              <a:gd name="connsiteY0" fmla="*/ 0 h 6861584"/>
              <a:gd name="connsiteX1" fmla="*/ 5933426 w 5933426"/>
              <a:gd name="connsiteY1" fmla="*/ 0 h 6861584"/>
              <a:gd name="connsiteX2" fmla="*/ 5933426 w 5933426"/>
              <a:gd name="connsiteY2" fmla="*/ 6857998 h 6861584"/>
              <a:gd name="connsiteX3" fmla="*/ 0 w 5933426"/>
              <a:gd name="connsiteY3" fmla="*/ 6861584 h 6861584"/>
              <a:gd name="connsiteX4" fmla="*/ 1022633 w 5933426"/>
              <a:gd name="connsiteY4" fmla="*/ 0 h 6861584"/>
              <a:gd name="connsiteX0" fmla="*/ 968205 w 5933426"/>
              <a:gd name="connsiteY0" fmla="*/ 10160 h 6861584"/>
              <a:gd name="connsiteX1" fmla="*/ 5933426 w 5933426"/>
              <a:gd name="connsiteY1" fmla="*/ 0 h 6861584"/>
              <a:gd name="connsiteX2" fmla="*/ 5933426 w 5933426"/>
              <a:gd name="connsiteY2" fmla="*/ 6857998 h 6861584"/>
              <a:gd name="connsiteX3" fmla="*/ 0 w 5933426"/>
              <a:gd name="connsiteY3" fmla="*/ 6861584 h 6861584"/>
              <a:gd name="connsiteX4" fmla="*/ 968205 w 5933426"/>
              <a:gd name="connsiteY4" fmla="*/ 10160 h 6861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33426" h="6861584">
                <a:moveTo>
                  <a:pt x="968205" y="10160"/>
                </a:moveTo>
                <a:lnTo>
                  <a:pt x="5933426" y="0"/>
                </a:lnTo>
                <a:lnTo>
                  <a:pt x="5933426" y="6857998"/>
                </a:lnTo>
                <a:lnTo>
                  <a:pt x="0" y="6861584"/>
                </a:lnTo>
                <a:lnTo>
                  <a:pt x="968205" y="1016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9DA560-C2AA-4D2E-8AF7-B1F172BA1FC7}"/>
              </a:ext>
            </a:extLst>
          </p:cNvPr>
          <p:cNvSpPr>
            <a:spLocks noGrp="1"/>
          </p:cNvSpPr>
          <p:nvPr>
            <p:ph type="title"/>
          </p:nvPr>
        </p:nvSpPr>
        <p:spPr>
          <a:xfrm>
            <a:off x="3459480" y="1767840"/>
            <a:ext cx="7284720" cy="4013200"/>
          </a:xfrm>
        </p:spPr>
        <p:txBody>
          <a:bodyPr vert="horz" lIns="91440" tIns="45720" rIns="91440" bIns="45720" rtlCol="0" anchor="b">
            <a:normAutofit/>
          </a:bodyPr>
          <a:lstStyle/>
          <a:p>
            <a:r>
              <a:rPr lang="en-US" sz="6600" b="1"/>
              <a:t>references</a:t>
            </a:r>
          </a:p>
        </p:txBody>
      </p:sp>
      <p:cxnSp>
        <p:nvCxnSpPr>
          <p:cNvPr id="25" name="Straight Connector 24">
            <a:extLst>
              <a:ext uri="{FF2B5EF4-FFF2-40B4-BE49-F238E27FC236}">
                <a16:creationId xmlns:a16="http://schemas.microsoft.com/office/drawing/2014/main" id="{B4D5499F-1BF0-4316-9D97-3D3D6935F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8815294" cy="2507129"/>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F4032A0-D1D1-49B7-A623-A69E3A7AD8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4350871"/>
            <a:ext cx="3036047" cy="253103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C25A706-CD7C-4740-9A93-97881DA595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040281" y="5964518"/>
            <a:ext cx="5151719" cy="91738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40067209-AFF7-4884-854B-235E78AC3BA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54023" y="1386541"/>
            <a:ext cx="2049931" cy="549536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8B952AFA-8284-49FB-B3E3-FA6A8BE29F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10799482" y="0"/>
            <a:ext cx="1392518" cy="468555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1B29190-39D9-4EA4-9102-2A8D85D784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5640572" y="0"/>
            <a:ext cx="6551428" cy="100477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67549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473A7-74A9-4FF4-8AC2-A0E4BEE97666}"/>
              </a:ext>
            </a:extLst>
          </p:cNvPr>
          <p:cNvSpPr>
            <a:spLocks noGrp="1"/>
          </p:cNvSpPr>
          <p:nvPr>
            <p:ph type="title"/>
          </p:nvPr>
        </p:nvSpPr>
        <p:spPr/>
        <p:txBody>
          <a:bodyPr/>
          <a:lstStyle/>
          <a:p>
            <a:r>
              <a:rPr lang="en-US"/>
              <a:t>References Used</a:t>
            </a:r>
          </a:p>
        </p:txBody>
      </p:sp>
      <p:sp>
        <p:nvSpPr>
          <p:cNvPr id="3" name="Content Placeholder 2">
            <a:extLst>
              <a:ext uri="{FF2B5EF4-FFF2-40B4-BE49-F238E27FC236}">
                <a16:creationId xmlns:a16="http://schemas.microsoft.com/office/drawing/2014/main" id="{BBC870F9-B06D-4BFE-BD9F-38C40C068E2C}"/>
              </a:ext>
            </a:extLst>
          </p:cNvPr>
          <p:cNvSpPr>
            <a:spLocks noGrp="1"/>
          </p:cNvSpPr>
          <p:nvPr>
            <p:ph idx="1"/>
          </p:nvPr>
        </p:nvSpPr>
        <p:spPr>
          <a:xfrm>
            <a:off x="1143000" y="2009554"/>
            <a:ext cx="9906000" cy="4628768"/>
          </a:xfrm>
        </p:spPr>
        <p:txBody>
          <a:bodyPr vert="horz" lIns="91440" tIns="45720" rIns="91440" bIns="45720" rtlCol="0" anchor="t">
            <a:normAutofit/>
          </a:bodyPr>
          <a:lstStyle/>
          <a:p>
            <a:pPr marL="0" indent="0">
              <a:buNone/>
            </a:pPr>
            <a:r>
              <a:rPr lang="en-US" sz="1600">
                <a:ea typeface="+mn-lt"/>
                <a:cs typeface="+mn-lt"/>
              </a:rPr>
              <a:t>9.    The 10 Most Important Benefits Of Chatbots For Companies And Users. AI Chatbot Platform from </a:t>
            </a:r>
            <a:r>
              <a:rPr lang="en-US" sz="1600" err="1">
                <a:ea typeface="+mn-lt"/>
                <a:cs typeface="+mn-lt"/>
              </a:rPr>
              <a:t>Onlim</a:t>
            </a:r>
            <a:r>
              <a:rPr lang="en-US" sz="1600">
                <a:ea typeface="+mn-lt"/>
                <a:cs typeface="+mn-lt"/>
              </a:rPr>
              <a:t>. 2020. [accessed 1 Jan 2022] Available from: </a:t>
            </a:r>
            <a:r>
              <a:rPr lang="en-US" sz="1600">
                <a:ea typeface="+mn-lt"/>
                <a:cs typeface="+mn-lt"/>
                <a:hlinkClick r:id="rId3"/>
              </a:rPr>
              <a:t>https://onlim.com/en/benefits-of-chatbots-for-companies-and-users/</a:t>
            </a:r>
            <a:r>
              <a:rPr lang="en-US" sz="1600">
                <a:ea typeface="+mn-lt"/>
                <a:cs typeface="+mn-lt"/>
              </a:rPr>
              <a:t> </a:t>
            </a:r>
            <a:endParaRPr lang="en-US"/>
          </a:p>
          <a:p>
            <a:pPr marL="0" indent="0">
              <a:buNone/>
            </a:pPr>
            <a:r>
              <a:rPr lang="en-US" sz="1600">
                <a:ea typeface="+mn-lt"/>
                <a:cs typeface="+mn-lt"/>
              </a:rPr>
              <a:t>10.   Nation E. Chatbots: Advantages and Disadvantages of these Tools. E-Commerce Nation. 2018. [accessed 1 Jan 2022] Available from: </a:t>
            </a:r>
            <a:r>
              <a:rPr lang="en-US" sz="1600">
                <a:ea typeface="+mn-lt"/>
                <a:cs typeface="+mn-lt"/>
                <a:hlinkClick r:id="rId4"/>
              </a:rPr>
              <a:t>https://www.ecommerce-nation.com/chatbots-advantages-and-disadvantages-of-these-tools/</a:t>
            </a:r>
            <a:r>
              <a:rPr lang="en-US" sz="1600">
                <a:ea typeface="+mn-lt"/>
                <a:cs typeface="+mn-lt"/>
              </a:rPr>
              <a:t> </a:t>
            </a:r>
          </a:p>
          <a:p>
            <a:pPr marL="0" indent="0">
              <a:buNone/>
            </a:pPr>
            <a:r>
              <a:rPr lang="en-US" sz="1600"/>
              <a:t>11.   </a:t>
            </a:r>
            <a:r>
              <a:rPr lang="en-US" sz="1600" err="1">
                <a:ea typeface="+mn-lt"/>
                <a:cs typeface="+mn-lt"/>
              </a:rPr>
              <a:t>Veglis</a:t>
            </a:r>
            <a:r>
              <a:rPr lang="en-US" sz="1600">
                <a:ea typeface="+mn-lt"/>
                <a:cs typeface="+mn-lt"/>
              </a:rPr>
              <a:t> A. Chatbots on the Rise. Theodora-maniou.com. 2019. [accessed 6 Jan 2022] Available from: </a:t>
            </a:r>
            <a:r>
              <a:rPr lang="en-US" sz="1600">
                <a:ea typeface="+mn-lt"/>
                <a:cs typeface="+mn-lt"/>
                <a:hlinkClick r:id="rId5"/>
              </a:rPr>
              <a:t>http://www.theodora-maniou.com/wp-content/uploads/2019/05/Veglis-Maniou_Chatbot.pdf</a:t>
            </a:r>
            <a:endParaRPr lang="en-US" sz="1600"/>
          </a:p>
          <a:p>
            <a:pPr marL="0" indent="0">
              <a:buNone/>
            </a:pPr>
            <a:r>
              <a:rPr lang="en-US" sz="1600"/>
              <a:t>12.   </a:t>
            </a:r>
            <a:r>
              <a:rPr lang="en-US" sz="1600">
                <a:ea typeface="+mn-lt"/>
                <a:cs typeface="+mn-lt"/>
              </a:rPr>
              <a:t>Ahmad N. Review of Chatbots Design Techniques. </a:t>
            </a:r>
            <a:r>
              <a:rPr lang="en-US" sz="1600" err="1">
                <a:ea typeface="+mn-lt"/>
                <a:cs typeface="+mn-lt"/>
              </a:rPr>
              <a:t>researchgate</a:t>
            </a:r>
            <a:r>
              <a:rPr lang="en-US" sz="1600">
                <a:ea typeface="+mn-lt"/>
                <a:cs typeface="+mn-lt"/>
              </a:rPr>
              <a:t>. 2018. [accessed 6 Jan 2022] Available from: </a:t>
            </a:r>
            <a:r>
              <a:rPr lang="en-US" sz="1600">
                <a:ea typeface="+mn-lt"/>
                <a:cs typeface="+mn-lt"/>
                <a:hlinkClick r:id="rId6"/>
              </a:rPr>
              <a:t>https://www.researchgate.net/profile/Nahdatul-Akma-Ahmad/publication/327097910_Review_of_Chatbots_Design_Techniques/links/5b77cf3e4585151fd11cd905/Review-of-Chatbots-Design-Techniques.pdf</a:t>
            </a:r>
            <a:r>
              <a:rPr lang="en-US" sz="1600">
                <a:ea typeface="+mn-lt"/>
                <a:cs typeface="+mn-lt"/>
              </a:rPr>
              <a:t> </a:t>
            </a:r>
          </a:p>
          <a:p>
            <a:pPr marL="0" indent="0">
              <a:buNone/>
            </a:pPr>
            <a:r>
              <a:rPr lang="en-US" sz="1600"/>
              <a:t>13.   </a:t>
            </a:r>
            <a:r>
              <a:rPr lang="en-US" sz="1600">
                <a:ea typeface="+mn-lt"/>
                <a:cs typeface="+mn-lt"/>
              </a:rPr>
              <a:t>Feine J. Designing Interactive Chatbot Development Systems. </a:t>
            </a:r>
            <a:r>
              <a:rPr lang="en-US" sz="1600" err="1">
                <a:ea typeface="+mn-lt"/>
                <a:cs typeface="+mn-lt"/>
              </a:rPr>
              <a:t>researchgate</a:t>
            </a:r>
            <a:r>
              <a:rPr lang="en-US" sz="1600">
                <a:ea typeface="+mn-lt"/>
                <a:cs typeface="+mn-lt"/>
              </a:rPr>
              <a:t>. 2020. [accessed 6 Jan 2022] Available from: </a:t>
            </a:r>
            <a:r>
              <a:rPr lang="en-US" sz="1600">
                <a:ea typeface="+mn-lt"/>
                <a:cs typeface="+mn-lt"/>
                <a:hlinkClick r:id="rId7"/>
              </a:rPr>
              <a:t>https://www.researchgate.net/profile/Stefan-Morana/publication/344412598_Designing_Interactive_Chatbot_Development_Systems/links/5fb7877092851c933f430590/Designing-Interactive-Chatbot-Development-Systems.pdf</a:t>
            </a:r>
            <a:endParaRPr lang="en-US" sz="1600"/>
          </a:p>
          <a:p>
            <a:pPr marL="0" indent="0">
              <a:buNone/>
            </a:pPr>
            <a:endParaRPr lang="en-US" sz="1600"/>
          </a:p>
          <a:p>
            <a:pPr marL="342900" indent="-342900">
              <a:buAutoNum type="arabicPeriod"/>
            </a:pPr>
            <a:endParaRPr lang="en-US" sz="1600"/>
          </a:p>
          <a:p>
            <a:pPr marL="342900" indent="-342900">
              <a:buAutoNum type="arabicPeriod"/>
            </a:pPr>
            <a:endParaRPr lang="en-US" sz="1600"/>
          </a:p>
          <a:p>
            <a:pPr marL="342900" indent="-342900">
              <a:buAutoNum type="arabicPeriod"/>
            </a:pPr>
            <a:endParaRPr lang="en-US" sz="1600"/>
          </a:p>
          <a:p>
            <a:pPr marL="342900" indent="-342900">
              <a:buAutoNum type="arabicPeriod"/>
            </a:pPr>
            <a:endParaRPr lang="en-US" sz="1600"/>
          </a:p>
          <a:p>
            <a:pPr marL="342900" indent="-342900">
              <a:buAutoNum type="arabicPeriod"/>
            </a:pPr>
            <a:endParaRPr lang="en-US" sz="1600"/>
          </a:p>
          <a:p>
            <a:pPr marL="342900" indent="-342900">
              <a:buAutoNum type="arabicPeriod"/>
            </a:pPr>
            <a:endParaRPr lang="en-US" sz="1600"/>
          </a:p>
          <a:p>
            <a:pPr marL="342900" indent="-342900">
              <a:buAutoNum type="arabicPeriod"/>
            </a:pPr>
            <a:endParaRPr lang="en-US" sz="1600"/>
          </a:p>
          <a:p>
            <a:pPr marL="342900" indent="-342900">
              <a:buAutoNum type="arabicPeriod"/>
            </a:pPr>
            <a:endParaRPr lang="en-US" sz="1600"/>
          </a:p>
          <a:p>
            <a:pPr marL="457200" indent="-457200">
              <a:buAutoNum type="arabicPeriod"/>
            </a:pPr>
            <a:endParaRPr lang="en-US"/>
          </a:p>
        </p:txBody>
      </p:sp>
    </p:spTree>
    <p:extLst>
      <p:ext uri="{BB962C8B-B14F-4D97-AF65-F5344CB8AC3E}">
        <p14:creationId xmlns:p14="http://schemas.microsoft.com/office/powerpoint/2010/main" val="59475677"/>
      </p:ext>
    </p:extLst>
  </p:cSld>
  <p:clrMapOvr>
    <a:masterClrMapping/>
  </p:clrMapOvr>
</p:sld>
</file>

<file path=ppt/theme/theme1.xml><?xml version="1.0" encoding="utf-8"?>
<a:theme xmlns:a="http://schemas.openxmlformats.org/drawingml/2006/main" name="AngleLinesVTI">
  <a:themeElements>
    <a:clrScheme name="Custom 34">
      <a:dk1>
        <a:sysClr val="windowText" lastClr="000000"/>
      </a:dk1>
      <a:lt1>
        <a:sysClr val="window" lastClr="FFFFFF"/>
      </a:lt1>
      <a:dk2>
        <a:srgbClr val="001E2E"/>
      </a:dk2>
      <a:lt2>
        <a:srgbClr val="F0ECEC"/>
      </a:lt2>
      <a:accent1>
        <a:srgbClr val="155767"/>
      </a:accent1>
      <a:accent2>
        <a:srgbClr val="BA9CA0"/>
      </a:accent2>
      <a:accent3>
        <a:srgbClr val="A57931"/>
      </a:accent3>
      <a:accent4>
        <a:srgbClr val="0E577C"/>
      </a:accent4>
      <a:accent5>
        <a:srgbClr val="CC846E"/>
      </a:accent5>
      <a:accent6>
        <a:srgbClr val="93767A"/>
      </a:accent6>
      <a:hlink>
        <a:srgbClr val="0563C1"/>
      </a:hlink>
      <a:folHlink>
        <a:srgbClr val="954F72"/>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1667</Words>
  <Application>Microsoft Office PowerPoint</Application>
  <PresentationFormat>Widescreen</PresentationFormat>
  <Paragraphs>156</Paragraphs>
  <Slides>12</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Arial,Sans-Serif</vt:lpstr>
      <vt:lpstr>Calibri</vt:lpstr>
      <vt:lpstr>Univers Condensed Light</vt:lpstr>
      <vt:lpstr>Walbaum Display Light</vt:lpstr>
      <vt:lpstr>AngleLinesVTI</vt:lpstr>
      <vt:lpstr>Emerging Trends </vt:lpstr>
      <vt:lpstr>Team-working &amp; organization </vt:lpstr>
      <vt:lpstr>evaluation</vt:lpstr>
      <vt:lpstr>Critical evaluation</vt:lpstr>
      <vt:lpstr>Critical evaluation</vt:lpstr>
      <vt:lpstr>Analyzing and presenting data</vt:lpstr>
      <vt:lpstr>Analyzing and presenting data</vt:lpstr>
      <vt:lpstr>Analyzing and presenting data</vt:lpstr>
      <vt:lpstr>Analyzing and presenting data</vt:lpstr>
      <vt:lpstr>reflection</vt:lpstr>
      <vt:lpstr>references</vt:lpstr>
      <vt:lpstr>References Used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steph challenger</dc:creator>
  <cp:lastModifiedBy>133155 (Steph Challenger)</cp:lastModifiedBy>
  <cp:revision>3</cp:revision>
  <dcterms:created xsi:type="dcterms:W3CDTF">2021-11-04T10:35:18Z</dcterms:created>
  <dcterms:modified xsi:type="dcterms:W3CDTF">2022-01-20T10:32:35Z</dcterms:modified>
</cp:coreProperties>
</file>