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79" r:id="rId26"/>
  </p:sldIdLst>
  <p:sldSz cx="18288000" cy="10287000"/>
  <p:notesSz cx="6858000" cy="9144000"/>
  <p:embeddedFontLst>
    <p:embeddedFont>
      <p:font typeface="Canva Sans" panose="020B0604020202020204" charset="0"/>
      <p:regular r:id="rId27"/>
    </p:embeddedFont>
    <p:embeddedFont>
      <p:font typeface="Canva Sans Bold" panose="020B0604020202020204" charset="0"/>
      <p:regular r:id="rId28"/>
    </p:embeddedFont>
    <p:embeddedFont>
      <p:font typeface="Canva Sans Bold Italics" panose="020B0604020202020204" charset="0"/>
      <p:regular r:id="rId29"/>
    </p:embeddedFont>
    <p:embeddedFont>
      <p:font typeface="Canva Sans Italics" panose="020B0604020202020204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CA3F66-4C05-4847-BEA1-2D0136EBA3E1}" v="9" dt="2026-04-13T08:00:45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0" d="100"/>
          <a:sy n="60" d="100"/>
        </p:scale>
        <p:origin x="72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Ruggiero" userId="79a2782c-a3f4-494d-a818-5230618017ed" providerId="ADAL" clId="{10667EAE-C7CD-4BD6-8DAD-9BD7C8964230}"/>
    <pc:docChg chg="undo custSel addSld delSld modSld sldOrd">
      <pc:chgData name="Rhys Ruggiero" userId="79a2782c-a3f4-494d-a818-5230618017ed" providerId="ADAL" clId="{10667EAE-C7CD-4BD6-8DAD-9BD7C8964230}" dt="2026-04-13T08:01:44.586" v="63" actId="12788"/>
      <pc:docMkLst>
        <pc:docMk/>
      </pc:docMkLst>
      <pc:sldChg chg="modSp">
        <pc:chgData name="Rhys Ruggiero" userId="79a2782c-a3f4-494d-a818-5230618017ed" providerId="ADAL" clId="{10667EAE-C7CD-4BD6-8DAD-9BD7C8964230}" dt="2026-04-13T03:46:56.271" v="10"/>
        <pc:sldMkLst>
          <pc:docMk/>
          <pc:sldMk cId="0" sldId="257"/>
        </pc:sldMkLst>
        <pc:spChg chg="mod">
          <ac:chgData name="Rhys Ruggiero" userId="79a2782c-a3f4-494d-a818-5230618017ed" providerId="ADAL" clId="{10667EAE-C7CD-4BD6-8DAD-9BD7C8964230}" dt="2026-04-13T03:46:56.271" v="10"/>
          <ac:spMkLst>
            <pc:docMk/>
            <pc:sldMk cId="0" sldId="257"/>
            <ac:spMk id="2" creationId="{00000000-0000-0000-0000-000000000000}"/>
          </ac:spMkLst>
        </pc:spChg>
      </pc:sldChg>
      <pc:sldChg chg="modSp mod">
        <pc:chgData name="Rhys Ruggiero" userId="79a2782c-a3f4-494d-a818-5230618017ed" providerId="ADAL" clId="{10667EAE-C7CD-4BD6-8DAD-9BD7C8964230}" dt="2026-04-13T03:46:19.879" v="9" actId="1076"/>
        <pc:sldMkLst>
          <pc:docMk/>
          <pc:sldMk cId="0" sldId="259"/>
        </pc:sldMkLst>
        <pc:spChg chg="mod">
          <ac:chgData name="Rhys Ruggiero" userId="79a2782c-a3f4-494d-a818-5230618017ed" providerId="ADAL" clId="{10667EAE-C7CD-4BD6-8DAD-9BD7C8964230}" dt="2026-04-13T03:46:19.879" v="9" actId="1076"/>
          <ac:spMkLst>
            <pc:docMk/>
            <pc:sldMk cId="0" sldId="259"/>
            <ac:spMk id="9" creationId="{00000000-0000-0000-0000-000000000000}"/>
          </ac:spMkLst>
        </pc:spChg>
      </pc:sldChg>
      <pc:sldChg chg="modSp mod">
        <pc:chgData name="Rhys Ruggiero" userId="79a2782c-a3f4-494d-a818-5230618017ed" providerId="ADAL" clId="{10667EAE-C7CD-4BD6-8DAD-9BD7C8964230}" dt="2026-04-13T03:44:29.632" v="0" actId="207"/>
        <pc:sldMkLst>
          <pc:docMk/>
          <pc:sldMk cId="0" sldId="267"/>
        </pc:sldMkLst>
        <pc:spChg chg="mod">
          <ac:chgData name="Rhys Ruggiero" userId="79a2782c-a3f4-494d-a818-5230618017ed" providerId="ADAL" clId="{10667EAE-C7CD-4BD6-8DAD-9BD7C8964230}" dt="2026-04-13T03:44:29.632" v="0" actId="207"/>
          <ac:spMkLst>
            <pc:docMk/>
            <pc:sldMk cId="0" sldId="267"/>
            <ac:spMk id="4" creationId="{00000000-0000-0000-0000-000000000000}"/>
          </ac:spMkLst>
        </pc:spChg>
      </pc:sldChg>
      <pc:sldChg chg="modSp mod">
        <pc:chgData name="Rhys Ruggiero" userId="79a2782c-a3f4-494d-a818-5230618017ed" providerId="ADAL" clId="{10667EAE-C7CD-4BD6-8DAD-9BD7C8964230}" dt="2026-04-13T03:44:35.043" v="1" actId="207"/>
        <pc:sldMkLst>
          <pc:docMk/>
          <pc:sldMk cId="0" sldId="268"/>
        </pc:sldMkLst>
        <pc:spChg chg="mod">
          <ac:chgData name="Rhys Ruggiero" userId="79a2782c-a3f4-494d-a818-5230618017ed" providerId="ADAL" clId="{10667EAE-C7CD-4BD6-8DAD-9BD7C8964230}" dt="2026-04-13T03:44:35.043" v="1" actId="207"/>
          <ac:spMkLst>
            <pc:docMk/>
            <pc:sldMk cId="0" sldId="268"/>
            <ac:spMk id="4" creationId="{00000000-0000-0000-0000-000000000000}"/>
          </ac:spMkLst>
        </pc:spChg>
      </pc:sldChg>
      <pc:sldChg chg="modSp mod">
        <pc:chgData name="Rhys Ruggiero" userId="79a2782c-a3f4-494d-a818-5230618017ed" providerId="ADAL" clId="{10667EAE-C7CD-4BD6-8DAD-9BD7C8964230}" dt="2026-04-13T03:44:40.338" v="2" actId="207"/>
        <pc:sldMkLst>
          <pc:docMk/>
          <pc:sldMk cId="0" sldId="269"/>
        </pc:sldMkLst>
        <pc:spChg chg="mod">
          <ac:chgData name="Rhys Ruggiero" userId="79a2782c-a3f4-494d-a818-5230618017ed" providerId="ADAL" clId="{10667EAE-C7CD-4BD6-8DAD-9BD7C8964230}" dt="2026-04-13T03:44:40.338" v="2" actId="207"/>
          <ac:spMkLst>
            <pc:docMk/>
            <pc:sldMk cId="0" sldId="269"/>
            <ac:spMk id="6" creationId="{00000000-0000-0000-0000-000000000000}"/>
          </ac:spMkLst>
        </pc:spChg>
      </pc:sldChg>
      <pc:sldChg chg="modSp mod">
        <pc:chgData name="Rhys Ruggiero" userId="79a2782c-a3f4-494d-a818-5230618017ed" providerId="ADAL" clId="{10667EAE-C7CD-4BD6-8DAD-9BD7C8964230}" dt="2026-04-13T03:44:46.116" v="3" actId="207"/>
        <pc:sldMkLst>
          <pc:docMk/>
          <pc:sldMk cId="0" sldId="270"/>
        </pc:sldMkLst>
        <pc:spChg chg="mod">
          <ac:chgData name="Rhys Ruggiero" userId="79a2782c-a3f4-494d-a818-5230618017ed" providerId="ADAL" clId="{10667EAE-C7CD-4BD6-8DAD-9BD7C8964230}" dt="2026-04-13T03:44:46.116" v="3" actId="207"/>
          <ac:spMkLst>
            <pc:docMk/>
            <pc:sldMk cId="0" sldId="270"/>
            <ac:spMk id="4" creationId="{00000000-0000-0000-0000-000000000000}"/>
          </ac:spMkLst>
        </pc:spChg>
      </pc:sldChg>
      <pc:sldChg chg="modSp">
        <pc:chgData name="Rhys Ruggiero" userId="79a2782c-a3f4-494d-a818-5230618017ed" providerId="ADAL" clId="{10667EAE-C7CD-4BD6-8DAD-9BD7C8964230}" dt="2026-04-13T07:59:10.880" v="25"/>
        <pc:sldMkLst>
          <pc:docMk/>
          <pc:sldMk cId="0" sldId="276"/>
        </pc:sldMkLst>
        <pc:spChg chg="mod">
          <ac:chgData name="Rhys Ruggiero" userId="79a2782c-a3f4-494d-a818-5230618017ed" providerId="ADAL" clId="{10667EAE-C7CD-4BD6-8DAD-9BD7C8964230}" dt="2026-04-13T07:59:10.880" v="25"/>
          <ac:spMkLst>
            <pc:docMk/>
            <pc:sldMk cId="0" sldId="276"/>
            <ac:spMk id="3" creationId="{00000000-0000-0000-0000-000000000000}"/>
          </ac:spMkLst>
        </pc:spChg>
      </pc:sldChg>
      <pc:sldChg chg="modSp mod">
        <pc:chgData name="Rhys Ruggiero" userId="79a2782c-a3f4-494d-a818-5230618017ed" providerId="ADAL" clId="{10667EAE-C7CD-4BD6-8DAD-9BD7C8964230}" dt="2026-04-13T08:00:15.313" v="49" actId="20577"/>
        <pc:sldMkLst>
          <pc:docMk/>
          <pc:sldMk cId="0" sldId="277"/>
        </pc:sldMkLst>
        <pc:spChg chg="mod">
          <ac:chgData name="Rhys Ruggiero" userId="79a2782c-a3f4-494d-a818-5230618017ed" providerId="ADAL" clId="{10667EAE-C7CD-4BD6-8DAD-9BD7C8964230}" dt="2026-04-13T08:00:15.313" v="49" actId="20577"/>
          <ac:spMkLst>
            <pc:docMk/>
            <pc:sldMk cId="0" sldId="277"/>
            <ac:spMk id="3" creationId="{00000000-0000-0000-0000-000000000000}"/>
          </ac:spMkLst>
        </pc:spChg>
      </pc:sldChg>
      <pc:sldChg chg="del">
        <pc:chgData name="Rhys Ruggiero" userId="79a2782c-a3f4-494d-a818-5230618017ed" providerId="ADAL" clId="{10667EAE-C7CD-4BD6-8DAD-9BD7C8964230}" dt="2026-04-13T03:44:53.052" v="4" actId="47"/>
        <pc:sldMkLst>
          <pc:docMk/>
          <pc:sldMk cId="0" sldId="280"/>
        </pc:sldMkLst>
      </pc:sldChg>
      <pc:sldChg chg="addSp delSp modSp add mod ord">
        <pc:chgData name="Rhys Ruggiero" userId="79a2782c-a3f4-494d-a818-5230618017ed" providerId="ADAL" clId="{10667EAE-C7CD-4BD6-8DAD-9BD7C8964230}" dt="2026-04-13T08:01:44.586" v="63" actId="12788"/>
        <pc:sldMkLst>
          <pc:docMk/>
          <pc:sldMk cId="2986421175" sldId="280"/>
        </pc:sldMkLst>
        <pc:spChg chg="del mod">
          <ac:chgData name="Rhys Ruggiero" userId="79a2782c-a3f4-494d-a818-5230618017ed" providerId="ADAL" clId="{10667EAE-C7CD-4BD6-8DAD-9BD7C8964230}" dt="2026-04-13T08:00:47.676" v="53" actId="478"/>
          <ac:spMkLst>
            <pc:docMk/>
            <pc:sldMk cId="2986421175" sldId="280"/>
            <ac:spMk id="2" creationId="{3370DC85-492B-727D-024A-14F02779E9EF}"/>
          </ac:spMkLst>
        </pc:spChg>
        <pc:spChg chg="del">
          <ac:chgData name="Rhys Ruggiero" userId="79a2782c-a3f4-494d-a818-5230618017ed" providerId="ADAL" clId="{10667EAE-C7CD-4BD6-8DAD-9BD7C8964230}" dt="2026-04-13T03:48:19.502" v="22" actId="478"/>
          <ac:spMkLst>
            <pc:docMk/>
            <pc:sldMk cId="2986421175" sldId="280"/>
            <ac:spMk id="3" creationId="{E894D50C-30F1-174E-E8AA-74462D0B2941}"/>
          </ac:spMkLst>
        </pc:spChg>
        <pc:spChg chg="add mod">
          <ac:chgData name="Rhys Ruggiero" userId="79a2782c-a3f4-494d-a818-5230618017ed" providerId="ADAL" clId="{10667EAE-C7CD-4BD6-8DAD-9BD7C8964230}" dt="2026-04-13T08:00:45.723" v="52"/>
          <ac:spMkLst>
            <pc:docMk/>
            <pc:sldMk cId="2986421175" sldId="280"/>
            <ac:spMk id="3" creationId="{F35B545A-A781-DF7A-DEE5-1648A5E9FF99}"/>
          </ac:spMkLst>
        </pc:spChg>
        <pc:spChg chg="add mod">
          <ac:chgData name="Rhys Ruggiero" userId="79a2782c-a3f4-494d-a818-5230618017ed" providerId="ADAL" clId="{10667EAE-C7CD-4BD6-8DAD-9BD7C8964230}" dt="2026-04-13T08:01:44.586" v="63" actId="12788"/>
          <ac:spMkLst>
            <pc:docMk/>
            <pc:sldMk cId="2986421175" sldId="280"/>
            <ac:spMk id="5" creationId="{AFC956B8-879C-1DE3-28BF-FC9BAE6F37C4}"/>
          </ac:spMkLst>
        </pc:spChg>
      </pc:sldChg>
      <pc:sldChg chg="del">
        <pc:chgData name="Rhys Ruggiero" userId="79a2782c-a3f4-494d-a818-5230618017ed" providerId="ADAL" clId="{10667EAE-C7CD-4BD6-8DAD-9BD7C8964230}" dt="2026-04-13T03:44:54.148" v="5" actId="47"/>
        <pc:sldMkLst>
          <pc:docMk/>
          <pc:sldMk cId="0" sldId="281"/>
        </pc:sldMkLst>
      </pc:sldChg>
      <pc:sldChg chg="del">
        <pc:chgData name="Rhys Ruggiero" userId="79a2782c-a3f4-494d-a818-5230618017ed" providerId="ADAL" clId="{10667EAE-C7CD-4BD6-8DAD-9BD7C8964230}" dt="2026-04-13T03:44:57.790" v="6" actId="47"/>
        <pc:sldMkLst>
          <pc:docMk/>
          <pc:sldMk cId="0" sldId="28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m365.cloud.microsoft/chat?FORM=undexpand&amp;fromcode=edgesidebar&amp;redirectid=acc53c56-d59f-4605-9001-58a4bfb1d5b1&amp;auth=2a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616518"/>
            <a:ext cx="16230600" cy="4977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19"/>
              </a:lnSpc>
              <a:spcBef>
                <a:spcPct val="0"/>
              </a:spcBef>
            </a:pPr>
            <a:r>
              <a:rPr lang="en-US" sz="37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Cyflwynwch yn feirniadol asesiad o sefyllfa/gymdogaeth ieithyddol benodol, gan gynnig syniadau a chynlluniau ar gyfer adfer iaith yn y sefyllfa honno. </a:t>
            </a:r>
          </a:p>
          <a:p>
            <a:pPr algn="l">
              <a:lnSpc>
                <a:spcPts val="4759"/>
              </a:lnSpc>
              <a:spcBef>
                <a:spcPct val="0"/>
              </a:spcBef>
            </a:pPr>
            <a:endParaRPr lang="en-US" sz="37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Rhys Ruggiero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Tystysgrif Ôl-Raddedig mewn Polisi a Chynllunio Iaith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Modiwl: Hyrwyddo'r Gymraeg (ECDA7009C)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Cyflwyniad Seminar Unigol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227580" y="8836025"/>
            <a:ext cx="4031720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Dydd Llun, 13 Ebrill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71550"/>
            <a:ext cx="16634336" cy="8793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99"/>
              </a:lnSpc>
            </a:pPr>
            <a:r>
              <a:rPr lang="en-US" sz="3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Datganiad</a:t>
            </a:r>
            <a:r>
              <a:rPr lang="en-US" sz="3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3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ddefnydd</a:t>
            </a:r>
            <a:r>
              <a:rPr lang="en-US" sz="3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deallusrwydd</a:t>
            </a:r>
            <a:r>
              <a:rPr lang="en-US" sz="3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artiffisial</a:t>
            </a:r>
            <a:r>
              <a:rPr lang="en-US" sz="3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l">
              <a:lnSpc>
                <a:spcPts val="3500"/>
              </a:lnSpc>
            </a:pPr>
            <a:endParaRPr lang="en-US" sz="34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Rwy’n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cydnabod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offeryn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deallusrwydd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artiffisial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Co-Pilot </a:t>
            </a:r>
          </a:p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</a:t>
            </a:r>
            <a:r>
              <a:rPr lang="en-US" sz="17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m365.cloud.microsoft/chat/conversation/f6e5c27a-e685-4e49-9b30-7de2a9f64f9f?FORM=undexpand&amp;fromcode=edgesidebar&amp;redirectid=acc53c56-d59f-4605-9001-58a4bfb1d5b1&amp;auth=2a&amp;redirfrom=CsrToSSR"/>
              </a:rPr>
              <a:t>https://m365.cloud.microsoft/chat?FORM=undexpand&amp;fromcode=edgesidebar&amp;redirectid=acc53c56-d59f-4605-9001-58a4bfb1d5b1&amp;auth=2a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)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9 Ebrill 2026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gymharu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nghynllun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cyflwyniad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nealltwriaeth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o’r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dasg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gallu’r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offeryn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ateb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Defnyddiais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anogwr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</a:t>
            </a:r>
          </a:p>
          <a:p>
            <a:pPr algn="l">
              <a:lnSpc>
                <a:spcPts val="2380"/>
              </a:lnSpc>
              <a:spcBef>
                <a:spcPct val="0"/>
              </a:spcBef>
            </a:pPr>
            <a:endParaRPr lang="en-US" sz="24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67039" lvl="1" indent="-183519" algn="just">
              <a:lnSpc>
                <a:spcPts val="2380"/>
              </a:lnSpc>
              <a:spcBef>
                <a:spcPct val="0"/>
              </a:spcBef>
              <a:buAutoNum type="arabicPeriod"/>
            </a:pP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Elli di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fi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gynllunio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aseiniad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modiwl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Hyrwyddo’r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Tystysgrif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Ôl-Raddedig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mewn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Polisi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Chynllunio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Iaith.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Teitl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aseiniad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yw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Cyflwynwch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feirniadol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asesiad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sefyllfa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/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gymdogaeth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ieithyddol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benodol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 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gynnig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syniadau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chynlluniau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adfer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sefyllfa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honno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  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Rwyf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atodi'r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fanyleb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asesu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Rwyf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dewis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canolbwyntio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sefyllfa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ieithyddol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nghymdogaeth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Lower layer Super Output Area - W01000461, Powys 001A,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ardal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Llanfyllin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Rwyf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ddemograffeg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ardal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ddefnyddio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data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o'r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cyfrifiad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2021, yr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ymdrechion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sydd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bryd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ddogfennaeth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cyngor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yr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fenter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ystyried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sydd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bryd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gellir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adfer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sefyllfa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Adroddiadau'r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Comisiwn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Cymunedau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Bil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ac Addysg,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strategaeth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2050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Deddf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Llesiant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Cenedlaethau’r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Dyfodol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(Cymru) 2015, ac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ystyried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berthynas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rhwng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macro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micro o ran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cynllunio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ieithyddol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pa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deipolegau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gall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hefyd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cysyniad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gadernid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newid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ymddygiad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cymdeithasol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pha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bethau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gallwn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awgrymu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gyflawni'r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newid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hwn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gymdeithas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unrhyw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gwestiynau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angen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allu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fi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gynllunio'r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cyflwyniad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effeithiol</a:t>
            </a:r>
            <a:r>
              <a:rPr lang="en-US" sz="1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just">
              <a:lnSpc>
                <a:spcPts val="3360"/>
              </a:lnSpc>
              <a:spcBef>
                <a:spcPct val="0"/>
              </a:spcBef>
            </a:pPr>
            <a:endParaRPr lang="en-US" sz="17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wnes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hefyd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ddefnydd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rhaglen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cywiro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Cysill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wirio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darllenadwyedd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gramadeg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chystrawen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nghyflwyniad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12 Ebrill 2026. 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Rwy’n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cadarnhau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cyflwyno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unrhyw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destun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deallusrwydd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artiffisial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cynhyrchiol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ngwaith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hun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Rwy’n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cadarnhau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gennyf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gopïau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o’m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drafftiau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nodiadau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ac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unrhyw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adnoddau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eraill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defnyddiais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offer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deallusrwydd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artiffisial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gellir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gofyn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mi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darparu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fel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tystiolaeth</a:t>
            </a:r>
            <a:r>
              <a:rPr lang="en-US" sz="2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810" r="-10810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810" r="-10810"/>
            </a:stretch>
          </a:blipFill>
        </p:spPr>
        <p:txBody>
          <a:bodyPr/>
          <a:lstStyle/>
          <a:p>
            <a:endParaRPr lang="cy-GB"/>
          </a:p>
        </p:txBody>
      </p:sp>
      <p:grpSp>
        <p:nvGrpSpPr>
          <p:cNvPr id="3" name="Group 3"/>
          <p:cNvGrpSpPr/>
          <p:nvPr/>
        </p:nvGrpSpPr>
        <p:grpSpPr>
          <a:xfrm>
            <a:off x="2126955" y="1601234"/>
            <a:ext cx="14034091" cy="7084532"/>
            <a:chOff x="0" y="0"/>
            <a:chExt cx="18712121" cy="94460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094781" cy="9446043"/>
            </a:xfrm>
            <a:custGeom>
              <a:avLst/>
              <a:gdLst/>
              <a:ahLst/>
              <a:cxnLst/>
              <a:rect l="l" t="t" r="r" b="b"/>
              <a:pathLst>
                <a:path w="11094781" h="9446043">
                  <a:moveTo>
                    <a:pt x="0" y="0"/>
                  </a:moveTo>
                  <a:lnTo>
                    <a:pt x="11094781" y="0"/>
                  </a:lnTo>
                  <a:lnTo>
                    <a:pt x="11094781" y="9446043"/>
                  </a:lnTo>
                  <a:lnTo>
                    <a:pt x="0" y="94460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cy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8911641" y="241004"/>
              <a:ext cx="9796759" cy="4482017"/>
            </a:xfrm>
            <a:custGeom>
              <a:avLst/>
              <a:gdLst/>
              <a:ahLst/>
              <a:cxnLst/>
              <a:rect l="l" t="t" r="r" b="b"/>
              <a:pathLst>
                <a:path w="9796759" h="4482017">
                  <a:moveTo>
                    <a:pt x="0" y="0"/>
                  </a:moveTo>
                  <a:lnTo>
                    <a:pt x="9796759" y="0"/>
                  </a:lnTo>
                  <a:lnTo>
                    <a:pt x="9796759" y="4482018"/>
                  </a:lnTo>
                  <a:lnTo>
                    <a:pt x="0" y="44820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6" name="AutoShape 6"/>
            <p:cNvSpPr/>
            <p:nvPr/>
          </p:nvSpPr>
          <p:spPr>
            <a:xfrm flipV="1">
              <a:off x="8132096" y="4723022"/>
              <a:ext cx="10576303" cy="1566476"/>
            </a:xfrm>
            <a:prstGeom prst="line">
              <a:avLst/>
            </a:prstGeom>
            <a:ln w="50800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7" name="AutoShape 7"/>
            <p:cNvSpPr/>
            <p:nvPr/>
          </p:nvSpPr>
          <p:spPr>
            <a:xfrm flipV="1">
              <a:off x="7232707" y="241004"/>
              <a:ext cx="1716136" cy="5704239"/>
            </a:xfrm>
            <a:prstGeom prst="line">
              <a:avLst/>
            </a:prstGeom>
            <a:ln w="50800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4705165" y="2992360"/>
              <a:ext cx="1137599" cy="3176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43"/>
                </a:lnSpc>
                <a:spcBef>
                  <a:spcPct val="0"/>
                </a:spcBef>
              </a:pPr>
              <a:r>
                <a:rPr lang="en-US" sz="145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Llanfyllin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2192140" y="6220192"/>
            <a:ext cx="3421653" cy="2416046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ACHEI </a:t>
            </a:r>
          </a:p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W01000461</a:t>
            </a:r>
          </a:p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Powys 001A</a:t>
            </a:r>
          </a:p>
          <a:p>
            <a:pPr algn="ctr">
              <a:lnSpc>
                <a:spcPts val="3499"/>
              </a:lnSpc>
            </a:pPr>
            <a:r>
              <a:rPr lang="en-US" sz="2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Llanfyllin</a:t>
            </a:r>
            <a:endParaRPr lang="en-US" sz="24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20"/>
              </a:lnSpc>
            </a:pPr>
            <a:endParaRPr lang="en-US" sz="24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</a:t>
            </a:r>
            <a:r>
              <a:rPr lang="en-US" sz="18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2021 - ONS, (2023)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3493371" y="700693"/>
            <a:ext cx="11301259" cy="5551743"/>
          </a:xfrm>
          <a:custGeom>
            <a:avLst/>
            <a:gdLst/>
            <a:ahLst/>
            <a:cxnLst/>
            <a:rect l="l" t="t" r="r" b="b"/>
            <a:pathLst>
              <a:path w="11301259" h="5551743">
                <a:moveTo>
                  <a:pt x="0" y="0"/>
                </a:moveTo>
                <a:lnTo>
                  <a:pt x="11301258" y="0"/>
                </a:lnTo>
                <a:lnTo>
                  <a:pt x="11301258" y="5551743"/>
                </a:lnTo>
                <a:lnTo>
                  <a:pt x="0" y="55517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3493371" y="6252436"/>
            <a:ext cx="11301259" cy="3333871"/>
          </a:xfrm>
          <a:custGeom>
            <a:avLst/>
            <a:gdLst/>
            <a:ahLst/>
            <a:cxnLst/>
            <a:rect l="l" t="t" r="r" b="b"/>
            <a:pathLst>
              <a:path w="11301259" h="3333871">
                <a:moveTo>
                  <a:pt x="0" y="0"/>
                </a:moveTo>
                <a:lnTo>
                  <a:pt x="11301258" y="0"/>
                </a:lnTo>
                <a:lnTo>
                  <a:pt x="11301258" y="3333871"/>
                </a:lnTo>
                <a:lnTo>
                  <a:pt x="0" y="33338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0746224" y="9557732"/>
            <a:ext cx="6671925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Llywodraeth Cymru. (2021) Tud 10-11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57935" y="2181962"/>
            <a:ext cx="12772131" cy="5923076"/>
          </a:xfrm>
          <a:custGeom>
            <a:avLst/>
            <a:gdLst/>
            <a:ahLst/>
            <a:cxnLst/>
            <a:rect l="l" t="t" r="r" b="b"/>
            <a:pathLst>
              <a:path w="12772131" h="5923076">
                <a:moveTo>
                  <a:pt x="0" y="0"/>
                </a:moveTo>
                <a:lnTo>
                  <a:pt x="12772130" y="0"/>
                </a:lnTo>
                <a:lnTo>
                  <a:pt x="12772130" y="5923076"/>
                </a:lnTo>
                <a:lnTo>
                  <a:pt x="0" y="59230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4181758" y="9342919"/>
            <a:ext cx="3077542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2011 - ONS, (2013)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24417" y="1028700"/>
            <a:ext cx="15239166" cy="6495694"/>
          </a:xfrm>
          <a:custGeom>
            <a:avLst/>
            <a:gdLst/>
            <a:ahLst/>
            <a:cxnLst/>
            <a:rect l="l" t="t" r="r" b="b"/>
            <a:pathLst>
              <a:path w="15239166" h="6495694">
                <a:moveTo>
                  <a:pt x="0" y="0"/>
                </a:moveTo>
                <a:lnTo>
                  <a:pt x="15239166" y="0"/>
                </a:lnTo>
                <a:lnTo>
                  <a:pt x="15239166" y="6495694"/>
                </a:lnTo>
                <a:lnTo>
                  <a:pt x="0" y="64956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5735762" y="8743950"/>
            <a:ext cx="6816477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48.2% o’r boblogaeth dros 50 oed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181758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28700"/>
            <a:ext cx="8115300" cy="5072191"/>
          </a:xfrm>
          <a:custGeom>
            <a:avLst/>
            <a:gdLst/>
            <a:ahLst/>
            <a:cxnLst/>
            <a:rect l="l" t="t" r="r" b="b"/>
            <a:pathLst>
              <a:path w="8115300" h="5072191">
                <a:moveTo>
                  <a:pt x="0" y="0"/>
                </a:moveTo>
                <a:lnTo>
                  <a:pt x="8115300" y="0"/>
                </a:lnTo>
                <a:lnTo>
                  <a:pt x="8115300" y="5072191"/>
                </a:lnTo>
                <a:lnTo>
                  <a:pt x="0" y="507219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098" b="-109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9701229" y="1028700"/>
            <a:ext cx="7127303" cy="5072191"/>
          </a:xfrm>
          <a:custGeom>
            <a:avLst/>
            <a:gdLst/>
            <a:ahLst/>
            <a:cxnLst/>
            <a:rect l="l" t="t" r="r" b="b"/>
            <a:pathLst>
              <a:path w="7127303" h="5072191">
                <a:moveTo>
                  <a:pt x="0" y="0"/>
                </a:moveTo>
                <a:lnTo>
                  <a:pt x="7127303" y="0"/>
                </a:lnTo>
                <a:lnTo>
                  <a:pt x="7127303" y="5072191"/>
                </a:lnTo>
                <a:lnTo>
                  <a:pt x="0" y="50721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028700" y="7181850"/>
            <a:ext cx="8115300" cy="1581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1538 (97%) yn dweud mai Cymraeg neu Saesneg oedd eu prif iaith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·10 (3%) yn datgan iaith arall fel prif iaith.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44000" y="7181850"/>
            <a:ext cx="8115300" cy="1581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589 (37.2%) wedi eu geni yng Nghymru.</a:t>
            </a:r>
          </a:p>
          <a:p>
            <a:pPr marL="647702" lvl="1" indent="-323851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921 (58.2%) wedi eu geni yn Lloegr</a:t>
            </a:r>
          </a:p>
          <a:p>
            <a:pPr marL="647702" lvl="1" indent="-323851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72 (4.6%) Arall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4181758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756528" y="1028700"/>
            <a:ext cx="10774943" cy="7582866"/>
          </a:xfrm>
          <a:custGeom>
            <a:avLst/>
            <a:gdLst/>
            <a:ahLst/>
            <a:cxnLst/>
            <a:rect l="l" t="t" r="r" b="b"/>
            <a:pathLst>
              <a:path w="10774943" h="7582866">
                <a:moveTo>
                  <a:pt x="0" y="0"/>
                </a:moveTo>
                <a:lnTo>
                  <a:pt x="10774944" y="0"/>
                </a:lnTo>
                <a:lnTo>
                  <a:pt x="10774944" y="7582866"/>
                </a:lnTo>
                <a:lnTo>
                  <a:pt x="0" y="75828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2957029" y="8743950"/>
            <a:ext cx="12373942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· 652 (41.5%) o’r boblogaeth yn ystyried eu hunain yn Gymry yn unig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181758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811959"/>
            <a:ext cx="16230600" cy="8663083"/>
          </a:xfrm>
          <a:custGeom>
            <a:avLst/>
            <a:gdLst/>
            <a:ahLst/>
            <a:cxnLst/>
            <a:rect l="l" t="t" r="r" b="b"/>
            <a:pathLst>
              <a:path w="16230600" h="8663083">
                <a:moveTo>
                  <a:pt x="0" y="0"/>
                </a:moveTo>
                <a:lnTo>
                  <a:pt x="16230600" y="0"/>
                </a:lnTo>
                <a:lnTo>
                  <a:pt x="16230600" y="8663082"/>
                </a:lnTo>
                <a:lnTo>
                  <a:pt x="0" y="86630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4191283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793087"/>
            <a:ext cx="7582420" cy="4350413"/>
          </a:xfrm>
          <a:custGeom>
            <a:avLst/>
            <a:gdLst/>
            <a:ahLst/>
            <a:cxnLst/>
            <a:rect l="l" t="t" r="r" b="b"/>
            <a:pathLst>
              <a:path w="7582420" h="4350413">
                <a:moveTo>
                  <a:pt x="0" y="0"/>
                </a:moveTo>
                <a:lnTo>
                  <a:pt x="7582420" y="0"/>
                </a:lnTo>
                <a:lnTo>
                  <a:pt x="7582420" y="4350413"/>
                </a:lnTo>
                <a:lnTo>
                  <a:pt x="0" y="43504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3493371" y="5143500"/>
            <a:ext cx="11301259" cy="4421618"/>
          </a:xfrm>
          <a:custGeom>
            <a:avLst/>
            <a:gdLst/>
            <a:ahLst/>
            <a:cxnLst/>
            <a:rect l="l" t="t" r="r" b="b"/>
            <a:pathLst>
              <a:path w="11301259" h="4421618">
                <a:moveTo>
                  <a:pt x="0" y="0"/>
                </a:moveTo>
                <a:lnTo>
                  <a:pt x="11301258" y="0"/>
                </a:lnTo>
                <a:lnTo>
                  <a:pt x="11301258" y="4421618"/>
                </a:lnTo>
                <a:lnTo>
                  <a:pt x="0" y="44216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9676880" y="793087"/>
            <a:ext cx="7582420" cy="4350413"/>
          </a:xfrm>
          <a:custGeom>
            <a:avLst/>
            <a:gdLst/>
            <a:ahLst/>
            <a:cxnLst/>
            <a:rect l="l" t="t" r="r" b="b"/>
            <a:pathLst>
              <a:path w="7582420" h="4350413">
                <a:moveTo>
                  <a:pt x="0" y="0"/>
                </a:moveTo>
                <a:lnTo>
                  <a:pt x="7582420" y="0"/>
                </a:lnTo>
                <a:lnTo>
                  <a:pt x="7582420" y="4350413"/>
                </a:lnTo>
                <a:lnTo>
                  <a:pt x="0" y="43504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525" b="-1525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4181758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r="-3312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6764363" y="1028700"/>
            <a:ext cx="4759274" cy="2295650"/>
          </a:xfrm>
          <a:custGeom>
            <a:avLst/>
            <a:gdLst/>
            <a:ahLst/>
            <a:cxnLst/>
            <a:rect l="l" t="t" r="r" b="b"/>
            <a:pathLst>
              <a:path w="4759274" h="2295650">
                <a:moveTo>
                  <a:pt x="0" y="0"/>
                </a:moveTo>
                <a:lnTo>
                  <a:pt x="4759274" y="0"/>
                </a:lnTo>
                <a:lnTo>
                  <a:pt x="4759274" y="2295650"/>
                </a:lnTo>
                <a:lnTo>
                  <a:pt x="0" y="22956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028700" y="5076825"/>
            <a:ext cx="16230600" cy="2230120"/>
          </a:xfrm>
          <a:prstGeom prst="rect">
            <a:avLst/>
          </a:prstGeom>
          <a:solidFill>
            <a:schemeClr val="bg1"/>
          </a:solidFill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“O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ganlyniad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,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dylid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deall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rôl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yr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ysgol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nid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fel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‘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gofod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Cymraeg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’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yn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unig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,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ond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hefyd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fel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pont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gymdeithasol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ac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ieithyddol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sy’n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galluogi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cymdeithasoli’r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Gymraeg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y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tu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hwnt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i’w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3399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gatiau</a:t>
            </a:r>
            <a:r>
              <a:rPr lang="en-US" sz="3399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.”</a:t>
            </a: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Adroddiad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Comisiwn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Cymunedau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(2026), Tud 60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r="-3312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028700" y="1342073"/>
            <a:ext cx="16230600" cy="7303770"/>
          </a:xfrm>
          <a:custGeom>
            <a:avLst/>
            <a:gdLst/>
            <a:ahLst/>
            <a:cxnLst/>
            <a:rect l="l" t="t" r="r" b="b"/>
            <a:pathLst>
              <a:path w="16230600" h="7303770">
                <a:moveTo>
                  <a:pt x="0" y="0"/>
                </a:moveTo>
                <a:lnTo>
                  <a:pt x="16230600" y="0"/>
                </a:lnTo>
                <a:lnTo>
                  <a:pt x="16230600" y="7303770"/>
                </a:lnTo>
                <a:lnTo>
                  <a:pt x="0" y="73037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3459474" y="9059863"/>
            <a:ext cx="3948995" cy="349249"/>
          </a:xfrm>
          <a:prstGeom prst="rect">
            <a:avLst/>
          </a:prstGeom>
          <a:solidFill>
            <a:schemeClr val="bg1"/>
          </a:solidFill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</a:t>
            </a:r>
            <a:r>
              <a:rPr lang="en-US" sz="20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Llanfyllin</a:t>
            </a: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(2025), </a:t>
            </a:r>
            <a:r>
              <a:rPr lang="en-US" sz="20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tud</a:t>
            </a: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951052" y="501968"/>
            <a:ext cx="1038589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Cynllun Cyflawni Ysgol (Iaith Gymraeg) 2025-2028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r="-3312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776414" y="4091667"/>
            <a:ext cx="8719861" cy="5231917"/>
          </a:xfrm>
          <a:custGeom>
            <a:avLst/>
            <a:gdLst/>
            <a:ahLst/>
            <a:cxnLst/>
            <a:rect l="l" t="t" r="r" b="b"/>
            <a:pathLst>
              <a:path w="8719861" h="5231917">
                <a:moveTo>
                  <a:pt x="0" y="0"/>
                </a:moveTo>
                <a:lnTo>
                  <a:pt x="8719862" y="0"/>
                </a:lnTo>
                <a:lnTo>
                  <a:pt x="8719862" y="5231917"/>
                </a:lnTo>
                <a:lnTo>
                  <a:pt x="0" y="5231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776414" y="963416"/>
            <a:ext cx="8719861" cy="3128250"/>
          </a:xfrm>
          <a:custGeom>
            <a:avLst/>
            <a:gdLst/>
            <a:ahLst/>
            <a:cxnLst/>
            <a:rect l="l" t="t" r="r" b="b"/>
            <a:pathLst>
              <a:path w="8719861" h="3128250">
                <a:moveTo>
                  <a:pt x="0" y="0"/>
                </a:moveTo>
                <a:lnTo>
                  <a:pt x="8719862" y="0"/>
                </a:lnTo>
                <a:lnTo>
                  <a:pt x="8719862" y="3128251"/>
                </a:lnTo>
                <a:lnTo>
                  <a:pt x="0" y="31282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9496276" y="963416"/>
            <a:ext cx="8015310" cy="8360167"/>
          </a:xfrm>
          <a:custGeom>
            <a:avLst/>
            <a:gdLst/>
            <a:ahLst/>
            <a:cxnLst/>
            <a:rect l="l" t="t" r="r" b="b"/>
            <a:pathLst>
              <a:path w="8015310" h="8360167">
                <a:moveTo>
                  <a:pt x="0" y="0"/>
                </a:moveTo>
                <a:lnTo>
                  <a:pt x="8015310" y="0"/>
                </a:lnTo>
                <a:lnTo>
                  <a:pt x="8015310" y="8360168"/>
                </a:lnTo>
                <a:lnTo>
                  <a:pt x="0" y="836016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13325816" y="9541158"/>
            <a:ext cx="4185770" cy="297180"/>
          </a:xfrm>
          <a:prstGeom prst="rect">
            <a:avLst/>
          </a:prstGeom>
          <a:solidFill>
            <a:schemeClr val="bg1"/>
          </a:solidFill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Llywodraeth</a:t>
            </a:r>
            <a:r>
              <a:rPr lang="en-US" sz="18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Cymru (2021), Tud 14,19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879" r="-3312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028700" y="1028700"/>
            <a:ext cx="16230600" cy="7609256"/>
          </a:xfrm>
          <a:custGeom>
            <a:avLst/>
            <a:gdLst/>
            <a:ahLst/>
            <a:cxnLst/>
            <a:rect l="l" t="t" r="r" b="b"/>
            <a:pathLst>
              <a:path w="16230600" h="7609256">
                <a:moveTo>
                  <a:pt x="0" y="0"/>
                </a:moveTo>
                <a:lnTo>
                  <a:pt x="16230600" y="0"/>
                </a:lnTo>
                <a:lnTo>
                  <a:pt x="16230600" y="7609256"/>
                </a:lnTo>
                <a:lnTo>
                  <a:pt x="0" y="76092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2558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3459474" y="9059863"/>
            <a:ext cx="3948995" cy="349249"/>
          </a:xfrm>
          <a:prstGeom prst="rect">
            <a:avLst/>
          </a:prstGeom>
          <a:solidFill>
            <a:schemeClr val="bg1"/>
          </a:solidFill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</a:t>
            </a:r>
            <a:r>
              <a:rPr lang="en-US" sz="20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Llanfyllin</a:t>
            </a: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(2025), </a:t>
            </a:r>
            <a:r>
              <a:rPr lang="en-US" sz="20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tud</a:t>
            </a: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9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3937" y="1357521"/>
            <a:ext cx="16240125" cy="7571958"/>
          </a:xfrm>
          <a:custGeom>
            <a:avLst/>
            <a:gdLst/>
            <a:ahLst/>
            <a:cxnLst/>
            <a:rect l="l" t="t" r="r" b="b"/>
            <a:pathLst>
              <a:path w="16240125" h="7571958">
                <a:moveTo>
                  <a:pt x="0" y="0"/>
                </a:moveTo>
                <a:lnTo>
                  <a:pt x="16240126" y="0"/>
                </a:lnTo>
                <a:lnTo>
                  <a:pt x="16240126" y="7571958"/>
                </a:lnTo>
                <a:lnTo>
                  <a:pt x="0" y="75719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4181758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493371" y="5167786"/>
            <a:ext cx="11301259" cy="4139086"/>
          </a:xfrm>
          <a:custGeom>
            <a:avLst/>
            <a:gdLst/>
            <a:ahLst/>
            <a:cxnLst/>
            <a:rect l="l" t="t" r="r" b="b"/>
            <a:pathLst>
              <a:path w="11301259" h="4139086">
                <a:moveTo>
                  <a:pt x="0" y="0"/>
                </a:moveTo>
                <a:lnTo>
                  <a:pt x="11301258" y="0"/>
                </a:lnTo>
                <a:lnTo>
                  <a:pt x="11301258" y="4139086"/>
                </a:lnTo>
                <a:lnTo>
                  <a:pt x="0" y="41390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3493371" y="1028700"/>
            <a:ext cx="11301259" cy="4139086"/>
          </a:xfrm>
          <a:custGeom>
            <a:avLst/>
            <a:gdLst/>
            <a:ahLst/>
            <a:cxnLst/>
            <a:rect l="l" t="t" r="r" b="b"/>
            <a:pathLst>
              <a:path w="11301259" h="4139086">
                <a:moveTo>
                  <a:pt x="0" y="0"/>
                </a:moveTo>
                <a:lnTo>
                  <a:pt x="11301258" y="0"/>
                </a:lnTo>
                <a:lnTo>
                  <a:pt x="11301258" y="4139086"/>
                </a:lnTo>
                <a:lnTo>
                  <a:pt x="0" y="41390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AutoShape 4"/>
          <p:cNvSpPr/>
          <p:nvPr/>
        </p:nvSpPr>
        <p:spPr>
          <a:xfrm flipH="1">
            <a:off x="7486457" y="7108954"/>
            <a:ext cx="1258085" cy="1079085"/>
          </a:xfrm>
          <a:prstGeom prst="line">
            <a:avLst/>
          </a:prstGeom>
          <a:ln w="38100" cap="flat">
            <a:solidFill>
              <a:srgbClr val="7ED957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cy-GB"/>
          </a:p>
        </p:txBody>
      </p:sp>
      <p:sp>
        <p:nvSpPr>
          <p:cNvPr id="5" name="AutoShape 5"/>
          <p:cNvSpPr/>
          <p:nvPr/>
        </p:nvSpPr>
        <p:spPr>
          <a:xfrm>
            <a:off x="8744542" y="7108954"/>
            <a:ext cx="0" cy="1079085"/>
          </a:xfrm>
          <a:prstGeom prst="line">
            <a:avLst/>
          </a:prstGeom>
          <a:ln w="38100" cap="flat">
            <a:solidFill>
              <a:srgbClr val="7ED957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cy-GB"/>
          </a:p>
        </p:txBody>
      </p:sp>
      <p:sp>
        <p:nvSpPr>
          <p:cNvPr id="6" name="AutoShape 6"/>
          <p:cNvSpPr/>
          <p:nvPr/>
        </p:nvSpPr>
        <p:spPr>
          <a:xfrm>
            <a:off x="8744542" y="7108954"/>
            <a:ext cx="960408" cy="1188222"/>
          </a:xfrm>
          <a:prstGeom prst="line">
            <a:avLst/>
          </a:prstGeom>
          <a:ln w="38100" cap="flat">
            <a:solidFill>
              <a:srgbClr val="7ED957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cy-GB"/>
          </a:p>
        </p:txBody>
      </p:sp>
      <p:sp>
        <p:nvSpPr>
          <p:cNvPr id="7" name="AutoShape 7"/>
          <p:cNvSpPr/>
          <p:nvPr/>
        </p:nvSpPr>
        <p:spPr>
          <a:xfrm>
            <a:off x="8744542" y="7108954"/>
            <a:ext cx="2302405" cy="1188222"/>
          </a:xfrm>
          <a:prstGeom prst="line">
            <a:avLst/>
          </a:prstGeom>
          <a:ln w="38100" cap="flat">
            <a:solidFill>
              <a:srgbClr val="7ED957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cy-GB"/>
          </a:p>
        </p:txBody>
      </p:sp>
      <p:sp>
        <p:nvSpPr>
          <p:cNvPr id="8" name="AutoShape 8"/>
          <p:cNvSpPr/>
          <p:nvPr/>
        </p:nvSpPr>
        <p:spPr>
          <a:xfrm flipH="1">
            <a:off x="6146513" y="7108954"/>
            <a:ext cx="2598029" cy="915379"/>
          </a:xfrm>
          <a:prstGeom prst="line">
            <a:avLst/>
          </a:prstGeom>
          <a:ln w="38100" cap="flat">
            <a:solidFill>
              <a:srgbClr val="7ED957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cy-GB"/>
          </a:p>
        </p:txBody>
      </p:sp>
      <p:sp>
        <p:nvSpPr>
          <p:cNvPr id="9" name="TextBox 9"/>
          <p:cNvSpPr txBox="1"/>
          <p:nvPr/>
        </p:nvSpPr>
        <p:spPr>
          <a:xfrm>
            <a:off x="8387764" y="6600245"/>
            <a:ext cx="713556" cy="43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=128</a:t>
            </a:r>
          </a:p>
        </p:txBody>
      </p:sp>
      <p:sp>
        <p:nvSpPr>
          <p:cNvPr id="10" name="AutoShape 10"/>
          <p:cNvSpPr/>
          <p:nvPr/>
        </p:nvSpPr>
        <p:spPr>
          <a:xfrm flipH="1" flipV="1">
            <a:off x="5790270" y="4832283"/>
            <a:ext cx="2401138" cy="1825112"/>
          </a:xfrm>
          <a:prstGeom prst="line">
            <a:avLst/>
          </a:prstGeom>
          <a:ln w="38100" cap="flat">
            <a:solidFill>
              <a:srgbClr val="FF3131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cy-GB"/>
          </a:p>
        </p:txBody>
      </p:sp>
      <p:sp>
        <p:nvSpPr>
          <p:cNvPr id="11" name="TextBox 11"/>
          <p:cNvSpPr txBox="1"/>
          <p:nvPr/>
        </p:nvSpPr>
        <p:spPr>
          <a:xfrm>
            <a:off x="14181758" y="9657244"/>
            <a:ext cx="3077542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Cyfrifiad 2021 - ONS, (2023)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831975"/>
            <a:ext cx="16230600" cy="6565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“Yn y cyd-destunau hyn, mae llawer o siaradwyr Cymraeg wedi caffael yr iaith drwy’r system addysg yn hytrach nag yn y cartref, ac fel y gwelwn isod, maent yn llai tebygol o’i throsglwyddo’n awtomatig i’r genhedlaeth nesaf. Mae hyn yn creu cylch lle mae’r ysgol yn dod yn brif safle trosglwyddo.”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 i="1">
              <a:solidFill>
                <a:srgbClr val="000000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 y Comisiwn Cymunedau Cymraeg. (2026), tud 40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“[to attempt to revive language} without having safeguarded [intergenerational language transmission] is equivalent to constantly blowing air into a tire that still has a puncture.”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Fishman, J. (1991)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Ble byddai Llanfyllin ar raddfa GIDS Fishman?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Lefel 7: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trosglwyddiad teuluol yn gwanhau → tystiolaeth o rieni di-gymraeg heb ddewis addysg Gymraeg.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Lefel 6: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addysg Gymraeg yn bodoli, ond nid yw’n rheoli ecosystem y gymuned.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254251"/>
            <a:ext cx="16230600" cy="7004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cynllunio iaith yn gweithredu ar sawl lefel: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Macro (cenedlaethol)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strategaethau Cymraeg 2050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Bil y Gymraeg ac Addysg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Adroddiad y Comisiwn Cymunedau Cymraeg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Meso (sefydliadol)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Cyngor Sir</a:t>
            </a:r>
          </a:p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Llanfyllin -</a:t>
            </a: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llwybrau addysg Cyfrwng Cymraeg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Micro (lleol)</a:t>
            </a:r>
          </a:p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penderfyniadau llywodraethwyr ysgol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digwyddiadau cymunedol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busnesau lleol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cadernid iaith bersonol unigolion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Beth sy’n mynd o’i le?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Beth sy’n mynd o’i le?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3146425"/>
            <a:ext cx="16230600" cy="5251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Dewis Rhesymol – pam dewis Saesneg?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 o’r Saesneg = llai o gost gymdeithasol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 Cymraeg = angen mwy o ymdrech gymunedol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dyw’r Gymraeg ddim yn teimlo’n naturiol oherwydd diffyg normau Cymraeg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Newid ymddygiad → newid normau cyhoeddus, nid unigolion yn unig.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‘There is no such thing as neutral design’</a:t>
            </a:r>
            <a:r>
              <a:rPr lang="en-US" sz="2500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 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Thaler, R. H., &amp; Sunstein, C. (2008)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Cynllun Creu Cadernid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933100"/>
            <a:ext cx="16230600" cy="5805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Haen 1 — Addysg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“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Yr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ysgol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fel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ecosystem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ar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gyfer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cymdeithasoli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iaith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”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Comisiwn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Cymunedau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Cymraeg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 (2026),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tud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59</a:t>
            </a:r>
          </a:p>
          <a:p>
            <a:pPr algn="r">
              <a:lnSpc>
                <a:spcPts val="3500"/>
              </a:lnSpc>
              <a:spcBef>
                <a:spcPct val="0"/>
              </a:spcBef>
            </a:pPr>
            <a:endParaRPr lang="en-US" sz="25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539754" lvl="1" indent="-269877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cy-GB" sz="2800" dirty="0"/>
              <a:t>Cynyddu’r nifer sy’n dewis y llwybr </a:t>
            </a:r>
            <a:r>
              <a:rPr lang="cy-GB" sz="2800" b="1" dirty="0"/>
              <a:t>Cyfrwng Cymraeg </a:t>
            </a:r>
            <a:r>
              <a:rPr lang="cy-GB" sz="2800" dirty="0"/>
              <a:t>i 40% erbyn 2030 yn unol â’r Bil y Gymraeg ac Addysg.</a:t>
            </a:r>
            <a:endParaRPr lang="en-US" sz="2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Ehangu’r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cynnig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Cyfnod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Uwchradd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gynnwys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Lefel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Gweithio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Menter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Maldwyn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redeg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pontio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rieni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megis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1079509" lvl="2" indent="-359836" algn="l">
              <a:lnSpc>
                <a:spcPts val="3500"/>
              </a:lnSpc>
              <a:spcBef>
                <a:spcPct val="0"/>
              </a:spcBef>
              <a:buAutoNum type="alphaL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‘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cadernid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’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rieni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sy’n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holl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staff a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llywodraethwyr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marL="1079509" lvl="2" indent="-359836" algn="l">
              <a:lnSpc>
                <a:spcPts val="3500"/>
              </a:lnSpc>
              <a:spcBef>
                <a:spcPct val="0"/>
              </a:spcBef>
              <a:buAutoNum type="alphaL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‘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dewis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addysg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’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rieni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di-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endParaRPr lang="en-US" sz="2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Darbwyllo’r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Llywodraethwyr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ddarllen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Adroddiad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Comisiwn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Cymunedau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â’r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Bil y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ac Addysg er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cael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dealltwriaeth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weledigaeth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(Macro)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er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gallu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cefnogi’r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effeithiol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sicrhau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dyfodol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llewyrchus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Cynllun Creu Cadernid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692401"/>
            <a:ext cx="16230600" cy="5805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Haen 2 — Polisi a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Llywodraeth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Leol</a:t>
            </a:r>
            <a:endParaRPr lang="en-US" sz="25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r">
              <a:lnSpc>
                <a:spcPts val="3500"/>
              </a:lnSpc>
              <a:spcBef>
                <a:spcPct val="0"/>
              </a:spcBef>
            </a:pPr>
            <a:endParaRPr lang="en-US" sz="25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269877" lvl="1" algn="ctr">
              <a:lnSpc>
                <a:spcPts val="3500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“Dylai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awdurdodau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lleol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gefnogi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ysgolion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a’u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cymunedau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o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rieni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a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gofalwyr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chwarae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rôl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ganolog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mewn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cymdeithasoli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ieithyddol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y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tu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hwnt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addysg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5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ffurfiol</a:t>
            </a:r>
            <a:r>
              <a:rPr lang="en-US" sz="25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.”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269877" lvl="1" algn="r">
              <a:lnSpc>
                <a:spcPts val="3500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Comisiwn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Cymunedau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5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Cymraeg</a:t>
            </a:r>
            <a:r>
              <a:rPr lang="en-US" sz="25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 (2026)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AutoNum type="arabicPeriod"/>
            </a:pPr>
            <a:endParaRPr lang="en-US" sz="2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AutoNum type="arabicPeriod"/>
            </a:pPr>
            <a:endParaRPr lang="en-US" sz="2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39754" lvl="1" indent="-269877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cy-GB" sz="2800" dirty="0"/>
              <a:t>Y Cyngor Sir i gryfhau eu polisïau a’u gweledigaeth nhw dros y Gymraeg gan roi mwy o hyder a chefnogaeth i ysgolion wneud penderfyniadau mawr ynglŷn â’u darpariaeth.</a:t>
            </a:r>
          </a:p>
          <a:p>
            <a:pPr marL="539754" lvl="1" indent="-269877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Cynllun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10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mlynedd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ardal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unol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â 2050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Comisiwn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Cymunedau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marL="539754" lvl="1" indent="-269877" algn="l">
              <a:lnSpc>
                <a:spcPts val="3500"/>
              </a:lnSpc>
              <a:spcBef>
                <a:spcPct val="0"/>
              </a:spcBef>
              <a:buAutoNum type="arabi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Cytundeb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partneriaeth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rhwng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Cyngor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Powys, Ysgol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Llanfyllin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Menter Iaith</a:t>
            </a:r>
          </a:p>
          <a:p>
            <a:pPr marL="1079509" lvl="2" indent="-359836" algn="l">
              <a:lnSpc>
                <a:spcPts val="3500"/>
              </a:lnSpc>
              <a:spcBef>
                <a:spcPct val="0"/>
              </a:spcBef>
              <a:buAutoNum type="alphaL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Ariannu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rôl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swyddogion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ymgysylltu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â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theuluoedd</a:t>
            </a:r>
            <a:endParaRPr lang="en-US" sz="2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1079509" lvl="2" indent="-359836" algn="l">
              <a:lnSpc>
                <a:spcPts val="3500"/>
              </a:lnSpc>
              <a:spcBef>
                <a:spcPct val="0"/>
              </a:spcBef>
              <a:buAutoNum type="alphaLcPeriod"/>
            </a:pP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Ariannu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rôl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swyddog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ymgysylltu</a:t>
            </a:r>
            <a:r>
              <a:rPr lang="en-US" sz="25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â </a:t>
            </a:r>
            <a:r>
              <a:rPr lang="en-US" sz="2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busnesau</a:t>
            </a:r>
            <a:endParaRPr lang="en-US" sz="2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Cynllun</a:t>
            </a:r>
            <a:r>
              <a:rPr lang="en-US" sz="4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Creu </a:t>
            </a:r>
            <a:r>
              <a:rPr lang="en-US" sz="4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Cadernid</a:t>
            </a:r>
            <a:endParaRPr lang="en-US" sz="44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8700" y="1920824"/>
            <a:ext cx="16230600" cy="7752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Haen 3 — Y </a:t>
            </a:r>
            <a:r>
              <a:rPr lang="en-US" sz="23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Gymuned</a:t>
            </a:r>
            <a:endParaRPr lang="en-US" sz="23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220"/>
              </a:lnSpc>
              <a:spcBef>
                <a:spcPct val="0"/>
              </a:spcBef>
            </a:pPr>
            <a:endParaRPr lang="en-US" sz="23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“Iaith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genedlaethol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yw’r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Gymraeg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sy’n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perthyn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bawb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yng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Nghymru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ogystal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ag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i’w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siaradwyr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yng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ngweddill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y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byd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. Er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mwyn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cryfhau’r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Gymraeg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fel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iaith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genedlaethol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fyw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,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mae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angen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ei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chryfhau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fel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iaith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gymunedol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.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Dylid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grymuso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cymunedau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Cymraeg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ledled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Cymru, a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chryfhau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hefyd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gynaliadwyedd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y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Gymraeg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mewn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cymunedau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Cymraeg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, a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dylai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polisi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cyhoeddus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adlewyrchu’r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nodau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hyn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yn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</a:t>
            </a:r>
            <a:r>
              <a:rPr lang="en-US" sz="2000" i="1" dirty="0" err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llawn</a:t>
            </a:r>
            <a:r>
              <a:rPr lang="en-US" sz="2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.”</a:t>
            </a:r>
          </a:p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Adroddiad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Comisiwn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Cymunedau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Cymraeg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 (2026),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tud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111</a:t>
            </a:r>
          </a:p>
          <a:p>
            <a:pPr algn="r">
              <a:lnSpc>
                <a:spcPts val="3220"/>
              </a:lnSpc>
              <a:spcBef>
                <a:spcPct val="0"/>
              </a:spcBef>
            </a:pPr>
            <a:endParaRPr lang="en-US" sz="20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496575" lvl="1" indent="-248288" algn="l">
              <a:lnSpc>
                <a:spcPts val="3220"/>
              </a:lnSpc>
              <a:spcBef>
                <a:spcPct val="0"/>
              </a:spcBef>
              <a:buAutoNum type="arabicPeriod"/>
            </a:pP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Creu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Ardaloedd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dref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chaffis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busnesau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siopau’n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</a:t>
            </a: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Sefydlu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arferion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ieithyddol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datblygu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cynllun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“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Cynnig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” ac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datblygu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sgiliau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gweithlu</a:t>
            </a:r>
            <a:endParaRPr lang="en-US" sz="23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Llywio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datblygiadau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technolegol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chreu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gofod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digidol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496575" lvl="1" indent="-248288" algn="l">
              <a:lnSpc>
                <a:spcPts val="3220"/>
              </a:lnSpc>
              <a:spcBef>
                <a:spcPct val="0"/>
              </a:spcBef>
              <a:buAutoNum type="arabi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Gweithio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Menter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Maldwyn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â’r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Urdd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hwyluso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gweithgareddau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cymdeithasol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endParaRPr lang="en-US" sz="23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Mudiadau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chlybiau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pobl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ifanc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chynnal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Gigs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chwaraeon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drwy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gyfrwng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endParaRPr lang="en-US" sz="23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Sesiynau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rieni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di-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Chlwb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oedolion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marL="496575" lvl="1" indent="-248288" algn="l">
              <a:lnSpc>
                <a:spcPts val="3220"/>
              </a:lnSpc>
              <a:spcBef>
                <a:spcPct val="0"/>
              </a:spcBef>
              <a:buAutoNum type="arabi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Gwelededd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endParaRPr lang="en-US" sz="23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atgyfnerthu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agweddau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cadarnhaol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tuag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at y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a’u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rhywbeth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sy’n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perthyn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bawb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993151" lvl="2" indent="-331050" algn="l">
              <a:lnSpc>
                <a:spcPts val="3220"/>
              </a:lnSpc>
              <a:spcBef>
                <a:spcPct val="0"/>
              </a:spcBef>
              <a:buAutoNum type="alphaLcPeriod"/>
            </a:pP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cefnogi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gynnal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o’r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allan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oed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pan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yw’r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rhiant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neu’r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gofalwr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gallu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hun</a:t>
            </a:r>
            <a:r>
              <a:rPr lang="en-US" sz="23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F00B5E-7187-B31E-BC95-DFC810BB0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5B545A-A781-DF7A-DEE5-1648A5E9FF99}"/>
              </a:ext>
            </a:extLst>
          </p:cNvPr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99"/>
              </a:lnSpc>
              <a:spcBef>
                <a:spcPct val="0"/>
              </a:spcBef>
            </a:pPr>
            <a:r>
              <a:rPr lang="en-US" sz="44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Casgliad</a:t>
            </a:r>
            <a:endParaRPr lang="en-US" sz="44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AFC956B8-879C-1DE3-28BF-FC9BAE6F37C4}"/>
              </a:ext>
            </a:extLst>
          </p:cNvPr>
          <p:cNvSpPr txBox="1"/>
          <p:nvPr/>
        </p:nvSpPr>
        <p:spPr>
          <a:xfrm>
            <a:off x="876300" y="3589229"/>
            <a:ext cx="16535400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cy-GB" sz="2800" b="0" i="1" dirty="0">
                <a:solidFill>
                  <a:srgbClr val="000000"/>
                </a:solidFill>
                <a:effectLst/>
              </a:rPr>
              <a:t>“Gan fod y Gymraeg yn perthyn i bob un ohonom, o bob cefndir, dylai’r Gymraeg gyrraedd pob cymuned. Ni ddylai neb fethu cyrraedd cyfleoedd i ddefnyddio’r Gymraeg ar sail amddifadedd cymdeithasol. </a:t>
            </a:r>
            <a:endParaRPr lang="cy-GB" sz="2800" dirty="0">
              <a:effectLst/>
            </a:endParaRPr>
          </a:p>
          <a:p>
            <a:pPr algn="ctr" rtl="0">
              <a:buNone/>
            </a:pPr>
            <a:r>
              <a:rPr lang="cy-GB" sz="2800" b="0" i="1" dirty="0">
                <a:solidFill>
                  <a:srgbClr val="000000"/>
                </a:solidFill>
                <a:effectLst/>
              </a:rPr>
              <a:t>Golyga hyn sicrhau amodau, adnoddau ac amgylchiadau priodol i’r iaith fod yn rhan o fywyd bob dydd i blant, pobl a chymunedau. Yn rhy aml mae’n rhaid i unigolion ymdrechu i gael cyrraedd y Gymraeg—yn eu cymunedau, eu gofodau cymdeithasol a digidol, mewn gweithleoedd ac mewn gweithgareddau ymarferol a hamdden. </a:t>
            </a:r>
            <a:endParaRPr lang="cy-GB" sz="2800" dirty="0">
              <a:effectLst/>
            </a:endParaRPr>
          </a:p>
          <a:p>
            <a:pPr algn="ctr" rtl="0">
              <a:buNone/>
            </a:pPr>
            <a:r>
              <a:rPr lang="cy-GB" sz="2800" b="0" i="1" dirty="0">
                <a:solidFill>
                  <a:srgbClr val="000000"/>
                </a:solidFill>
                <a:effectLst/>
              </a:rPr>
              <a:t>Dyma’r newid sydd angen ei roi ar waith o fewn ardaloedd o arwyddocâd ieithyddol dwysedd canolig ac is.”</a:t>
            </a:r>
            <a:endParaRPr lang="cy-GB" sz="2800" dirty="0">
              <a:effectLst/>
            </a:endParaRPr>
          </a:p>
          <a:p>
            <a:pPr algn="r" rtl="0">
              <a:buNone/>
            </a:pPr>
            <a:r>
              <a:rPr lang="cy-GB" sz="2800" b="1" i="0" dirty="0">
                <a:solidFill>
                  <a:srgbClr val="000000"/>
                </a:solidFill>
                <a:effectLst/>
              </a:rPr>
              <a:t>Adroddiad y Comisiwn Cymunedau Cymraeg. (2026), </a:t>
            </a:r>
            <a:r>
              <a:rPr lang="cy-GB" sz="2800" b="1" i="0" dirty="0" err="1">
                <a:solidFill>
                  <a:srgbClr val="000000"/>
                </a:solidFill>
                <a:effectLst/>
              </a:rPr>
              <a:t>tud</a:t>
            </a:r>
            <a:r>
              <a:rPr lang="cy-GB" sz="2800" b="1" i="0" dirty="0">
                <a:solidFill>
                  <a:srgbClr val="000000"/>
                </a:solidFill>
                <a:effectLst/>
              </a:rPr>
              <a:t> 111</a:t>
            </a:r>
            <a:endParaRPr lang="cy-GB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864211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57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52500"/>
            <a:ext cx="7350549" cy="752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Cyfeiriadau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575561"/>
            <a:ext cx="16230600" cy="6682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Adroddiad y Comisiwn Cymunedau Cymraeg. (2026)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Cyrraedd Pob Cymuned, Cryfhau’r Gymraeg.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 Cymru. https://www.llyw.cymru/sites/default/files/publications/2026-03/adroddiad-y-comisiwn-cymunedau-cymraeg-ar-gymunedau-sydd-a-dwysedd-canolig-neu-is-o-siaradwyr-cymraeg.pdf (Cyrchwyd: Ebrill 2026).</a:t>
            </a:r>
          </a:p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Cyfrifiad 2021. (2023)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Powys LSOA W01000461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Swyddfa Ystadegau Gwladol (ONS). https://www.ons.gov.uk/datasets/create (Cyrchwyd: Ebrill 2026).</a:t>
            </a:r>
          </a:p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Fishman, J. (1991)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Reversing Language Shift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Clevedon: Multilingual Matters.</a:t>
            </a:r>
          </a:p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 Cymru. (2021)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Canllawiau ar Gategoreiddio Ysgolion yn ôl y Darpariaeth Cyfrwng Cymraeg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Llywodraeth Cymru. https://www.llyw.cymru/sites/default/files/publications/2021-12/canllawiau-ar-gategoreiddio-ysgolion-yn-ol-y-ddarpariaeth-cyfrwng-cymraeg.pdf (Cyrchwyd: Ebrill 2026).</a:t>
            </a:r>
          </a:p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Llywodraeth Cymru. (2017)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Cymraeg 2050: Miliwn o Siaradwyr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Llywodraeth Cymru. Ar gael yn: https://www.llyw.cymru (Cyrchwyd: Ebrill 2026).</a:t>
            </a:r>
          </a:p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Thaler, R. H., &amp; Sunstein, C. (2008).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Nudge: Improving decisions about health, wealth, and happiness. 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 Haven, CT: Yale University Press</a:t>
            </a:r>
          </a:p>
          <a:p>
            <a:pPr marL="518165" lvl="1" indent="-259082" algn="l">
              <a:lnSpc>
                <a:spcPts val="3360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Ysgol Llanfyllin. (2025)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Welsh Delivery Plan 2025–2028.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https://llanfyllin.powys.sch.uk/wp-content/uploads/2025/12/Welsh-Delivery-Plan-All-age-dual-stream.pdf (Cyrchwyd: Ebrill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1791</Words>
  <Application>Microsoft Office PowerPoint</Application>
  <PresentationFormat>Personol</PresentationFormat>
  <Paragraphs>144</Paragraphs>
  <Slides>25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25</vt:i4>
      </vt:variant>
    </vt:vector>
  </HeadingPairs>
  <TitlesOfParts>
    <vt:vector size="32" baseType="lpstr">
      <vt:lpstr>Calibri</vt:lpstr>
      <vt:lpstr>Arial</vt:lpstr>
      <vt:lpstr>Canva Sans</vt:lpstr>
      <vt:lpstr>Canva Sans Italics</vt:lpstr>
      <vt:lpstr>Canva Sans Bold</vt:lpstr>
      <vt:lpstr>Canva Sans Bold Italics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Cyflwynwch yn feirniadol asesiad o sefyllfa/gymdogaeth ieithyddol benodol, gan gynnig syniadau a chynlluniau ar gyfer adfer iaith yn y sefyllfa honno.</dc:title>
  <cp:lastModifiedBy>Rhys Ruggiero</cp:lastModifiedBy>
  <cp:revision>1</cp:revision>
  <dcterms:created xsi:type="dcterms:W3CDTF">2006-08-16T00:00:00Z</dcterms:created>
  <dcterms:modified xsi:type="dcterms:W3CDTF">2026-04-13T08:01:50Z</dcterms:modified>
  <dc:identifier>DAXDXZ8J39Q</dc:identifier>
</cp:coreProperties>
</file>