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1" r:id="rId1"/>
  </p:sldMasterIdLst>
  <p:notesMasterIdLst>
    <p:notesMasterId r:id="rId50"/>
  </p:notesMasterIdLst>
  <p:sldIdLst>
    <p:sldId id="256" r:id="rId2"/>
    <p:sldId id="308" r:id="rId3"/>
    <p:sldId id="324" r:id="rId4"/>
    <p:sldId id="309" r:id="rId5"/>
    <p:sldId id="327" r:id="rId6"/>
    <p:sldId id="328" r:id="rId7"/>
    <p:sldId id="325" r:id="rId8"/>
    <p:sldId id="310" r:id="rId9"/>
    <p:sldId id="326" r:id="rId10"/>
    <p:sldId id="329" r:id="rId11"/>
    <p:sldId id="330" r:id="rId12"/>
    <p:sldId id="311" r:id="rId13"/>
    <p:sldId id="331" r:id="rId14"/>
    <p:sldId id="313" r:id="rId15"/>
    <p:sldId id="314" r:id="rId16"/>
    <p:sldId id="347" r:id="rId17"/>
    <p:sldId id="348" r:id="rId18"/>
    <p:sldId id="332" r:id="rId19"/>
    <p:sldId id="349" r:id="rId20"/>
    <p:sldId id="333" r:id="rId21"/>
    <p:sldId id="334" r:id="rId22"/>
    <p:sldId id="335" r:id="rId23"/>
    <p:sldId id="336" r:id="rId24"/>
    <p:sldId id="337" r:id="rId25"/>
    <p:sldId id="316" r:id="rId26"/>
    <p:sldId id="317" r:id="rId27"/>
    <p:sldId id="318" r:id="rId28"/>
    <p:sldId id="319" r:id="rId29"/>
    <p:sldId id="339" r:id="rId30"/>
    <p:sldId id="338" r:id="rId31"/>
    <p:sldId id="340" r:id="rId32"/>
    <p:sldId id="341" r:id="rId33"/>
    <p:sldId id="342" r:id="rId34"/>
    <p:sldId id="343" r:id="rId35"/>
    <p:sldId id="344" r:id="rId36"/>
    <p:sldId id="345" r:id="rId37"/>
    <p:sldId id="346" r:id="rId38"/>
    <p:sldId id="350" r:id="rId39"/>
    <p:sldId id="351" r:id="rId40"/>
    <p:sldId id="352" r:id="rId41"/>
    <p:sldId id="353" r:id="rId42"/>
    <p:sldId id="354" r:id="rId43"/>
    <p:sldId id="355" r:id="rId44"/>
    <p:sldId id="356" r:id="rId45"/>
    <p:sldId id="357" r:id="rId46"/>
    <p:sldId id="358" r:id="rId47"/>
    <p:sldId id="360" r:id="rId48"/>
    <p:sldId id="323" r:id="rId4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99" autoAdjust="0"/>
    <p:restoredTop sz="94660"/>
  </p:normalViewPr>
  <p:slideViewPr>
    <p:cSldViewPr snapToGrid="0" snapToObjects="1">
      <p:cViewPr varScale="1">
        <p:scale>
          <a:sx n="87" d="100"/>
          <a:sy n="87" d="100"/>
        </p:scale>
        <p:origin x="1110" y="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presProps" Target="pres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20E22BC-02AC-F54D-B916-D41ABB6F8744}" type="datetimeFigureOut">
              <a:rPr lang="en-US" smtClean="0"/>
              <a:t>11/22/2016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C62A1D-4582-E74C-92F5-73A3ECD25D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20891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1pPr>
            <a:lvl2pPr marL="742950" indent="-28575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7F6D41D7-CADB-7D4A-A6C6-CF1C7D552F8A}" type="slidenum">
              <a:rPr lang="en-US" sz="800"/>
              <a:pPr/>
              <a:t>2</a:t>
            </a:fld>
            <a:endParaRPr lang="en-US" sz="800"/>
          </a:p>
        </p:txBody>
      </p:sp>
      <p:sp>
        <p:nvSpPr>
          <p:cNvPr id="235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35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84481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1pPr>
            <a:lvl2pPr marL="742950" indent="-28575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E1E22F0-AE65-E745-9643-2FD676378CBB}" type="slidenum">
              <a:rPr lang="en-US" sz="800"/>
              <a:pPr/>
              <a:t>4</a:t>
            </a:fld>
            <a:endParaRPr lang="en-US" sz="800"/>
          </a:p>
        </p:txBody>
      </p:sp>
      <p:sp>
        <p:nvSpPr>
          <p:cNvPr id="245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019313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5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152518741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6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247621601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1pPr>
            <a:lvl2pPr marL="742950" indent="-28575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E1E22F0-AE65-E745-9643-2FD676378CBB}" type="slidenum">
              <a:rPr lang="en-US" sz="800"/>
              <a:pPr/>
              <a:t>7</a:t>
            </a:fld>
            <a:endParaRPr lang="en-US" sz="800"/>
          </a:p>
        </p:txBody>
      </p:sp>
      <p:sp>
        <p:nvSpPr>
          <p:cNvPr id="245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775923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1pPr>
            <a:lvl2pPr marL="742950" indent="-28575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24FDC49F-9C43-8848-894A-8227B5222FDB}" type="slidenum">
              <a:rPr lang="en-US" sz="800"/>
              <a:pPr/>
              <a:t>8</a:t>
            </a:fld>
            <a:endParaRPr lang="en-US" sz="800"/>
          </a:p>
        </p:txBody>
      </p:sp>
      <p:sp>
        <p:nvSpPr>
          <p:cNvPr id="256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560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478887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10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r>
              <a:rPr lang="en-US" b="1" dirty="0" smtClean="0"/>
              <a:t>3.1 </a:t>
            </a:r>
            <a:r>
              <a:rPr lang="en-US" b="1" dirty="0" err="1" smtClean="0"/>
              <a:t>VLAN</a:t>
            </a:r>
            <a:r>
              <a:rPr lang="en-US" b="1" dirty="0" smtClean="0"/>
              <a:t> Segmentation</a:t>
            </a:r>
          </a:p>
          <a:p>
            <a:pPr>
              <a:buFontTx/>
              <a:buNone/>
            </a:pPr>
            <a:r>
              <a:rPr lang="en-US" b="1" dirty="0" smtClean="0"/>
              <a:t>3.1.1 Overview</a:t>
            </a:r>
            <a:r>
              <a:rPr lang="en-US" b="1" baseline="0" dirty="0" smtClean="0"/>
              <a:t> of </a:t>
            </a:r>
            <a:r>
              <a:rPr lang="en-US" b="1" baseline="0" dirty="0" err="1" smtClean="0"/>
              <a:t>VLANs</a:t>
            </a:r>
            <a:endParaRPr lang="en-US" b="1" dirty="0" smtClean="0"/>
          </a:p>
          <a:p>
            <a:pPr>
              <a:buFontTx/>
              <a:buNone/>
            </a:pPr>
            <a:r>
              <a:rPr lang="en-US" b="1" dirty="0" smtClean="0"/>
              <a:t>3.1.1.4 </a:t>
            </a:r>
            <a:r>
              <a:rPr lang="en-US" b="1" dirty="0" smtClean="0">
                <a:ea typeface="ＭＳ Ｐゴシック" pitchFamily="34" charset="-128"/>
              </a:rPr>
              <a:t>Voice </a:t>
            </a:r>
            <a:r>
              <a:rPr lang="en-US" b="1" dirty="0" err="1" smtClean="0">
                <a:ea typeface="ＭＳ Ｐゴシック" pitchFamily="34" charset="-128"/>
              </a:rPr>
              <a:t>VLANs</a:t>
            </a: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142445863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11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r>
              <a:rPr lang="en-US" b="1" dirty="0" smtClean="0"/>
              <a:t>3.1 </a:t>
            </a:r>
            <a:r>
              <a:rPr lang="en-US" b="1" dirty="0" err="1" smtClean="0"/>
              <a:t>VLAN</a:t>
            </a:r>
            <a:r>
              <a:rPr lang="en-US" b="1" dirty="0" smtClean="0"/>
              <a:t> Segmentation</a:t>
            </a:r>
          </a:p>
          <a:p>
            <a:pPr>
              <a:buFontTx/>
              <a:buNone/>
            </a:pPr>
            <a:r>
              <a:rPr lang="en-US" b="1" dirty="0" smtClean="0"/>
              <a:t>3.1.1 Overview</a:t>
            </a:r>
            <a:r>
              <a:rPr lang="en-US" b="1" baseline="0" dirty="0" smtClean="0"/>
              <a:t> of </a:t>
            </a:r>
            <a:r>
              <a:rPr lang="en-US" b="1" baseline="0" dirty="0" err="1" smtClean="0"/>
              <a:t>VLANs</a:t>
            </a:r>
            <a:endParaRPr lang="en-US" b="1" dirty="0" smtClean="0"/>
          </a:p>
          <a:p>
            <a:pPr>
              <a:buFontTx/>
              <a:buNone/>
            </a:pPr>
            <a:r>
              <a:rPr lang="en-US" b="1" dirty="0" smtClean="0"/>
              <a:t>3.1.1.4 </a:t>
            </a:r>
            <a:r>
              <a:rPr lang="en-US" b="1" dirty="0" smtClean="0">
                <a:ea typeface="ＭＳ Ｐゴシック" pitchFamily="34" charset="-128"/>
              </a:rPr>
              <a:t>Voice </a:t>
            </a:r>
            <a:r>
              <a:rPr lang="en-US" b="1" dirty="0" err="1" smtClean="0">
                <a:ea typeface="ＭＳ Ｐゴシック" pitchFamily="34" charset="-128"/>
              </a:rPr>
              <a:t>VLANs</a:t>
            </a: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388005201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1pPr>
            <a:lvl2pPr marL="742950" indent="-28575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168A6172-BBA6-3749-97C9-E3B32B39AC73}" type="slidenum">
              <a:rPr lang="en-US" sz="800"/>
              <a:pPr/>
              <a:t>12</a:t>
            </a:fld>
            <a:endParaRPr lang="en-US" sz="800"/>
          </a:p>
        </p:txBody>
      </p:sp>
      <p:sp>
        <p:nvSpPr>
          <p:cNvPr id="266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VLAN Management Policy Server</a:t>
            </a:r>
          </a:p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012399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13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250737246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1pPr>
            <a:lvl2pPr marL="742950" indent="-28575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BBB0C45D-C49B-DD44-B72D-3CC2EF096A69}" type="slidenum">
              <a:rPr lang="en-US" sz="800"/>
              <a:pPr/>
              <a:t>14</a:t>
            </a:fld>
            <a:endParaRPr lang="en-US" sz="800"/>
          </a:p>
        </p:txBody>
      </p:sp>
      <p:sp>
        <p:nvSpPr>
          <p:cNvPr id="286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164062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1pPr>
            <a:lvl2pPr marL="742950" indent="-28575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520B791F-CE4C-334A-8447-029A0772C36E}" type="slidenum">
              <a:rPr lang="en-US" sz="800"/>
              <a:pPr/>
              <a:t>15</a:t>
            </a:fld>
            <a:endParaRPr lang="en-US" sz="800"/>
          </a:p>
        </p:txBody>
      </p:sp>
      <p:sp>
        <p:nvSpPr>
          <p:cNvPr id="296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322203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16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82300582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17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44185022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18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150936874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1pPr>
            <a:lvl2pPr marL="742950" indent="-28575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F305D8CB-05D1-8040-9CE5-21043BA26D37}" type="slidenum">
              <a:rPr lang="en-US" sz="800"/>
              <a:pPr/>
              <a:t>19</a:t>
            </a:fld>
            <a:endParaRPr lang="en-US" sz="800"/>
          </a:p>
        </p:txBody>
      </p:sp>
      <p:sp>
        <p:nvSpPr>
          <p:cNvPr id="276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765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159168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20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223977533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21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147461499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22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407947519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23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42687082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24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3730945669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1pPr>
            <a:lvl2pPr marL="742950" indent="-28575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E3A690B6-1D72-7842-8EEC-377A0FA59940}" type="slidenum">
              <a:rPr lang="en-US" sz="800"/>
              <a:pPr/>
              <a:t>25</a:t>
            </a:fld>
            <a:endParaRPr lang="en-US" sz="800"/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160429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1pPr>
            <a:lvl2pPr marL="742950" indent="-28575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4E8E4986-F4BF-5541-9D12-2A33D723276D}" type="slidenum">
              <a:rPr lang="en-US" sz="800"/>
              <a:pPr/>
              <a:t>26</a:t>
            </a:fld>
            <a:endParaRPr lang="en-US" sz="800"/>
          </a:p>
        </p:txBody>
      </p:sp>
      <p:sp>
        <p:nvSpPr>
          <p:cNvPr id="327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284521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1pPr>
            <a:lvl2pPr marL="742950" indent="-28575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8469F955-A829-F24D-84F6-AD31501EC5D8}" type="slidenum">
              <a:rPr lang="en-US" sz="800"/>
              <a:pPr/>
              <a:t>27</a:t>
            </a:fld>
            <a:endParaRPr lang="en-US" sz="800"/>
          </a:p>
        </p:txBody>
      </p:sp>
      <p:sp>
        <p:nvSpPr>
          <p:cNvPr id="337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3366595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1pPr>
            <a:lvl2pPr marL="742950" indent="-28575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F24F882-9D6F-6046-9D39-FC881F8DE82C}" type="slidenum">
              <a:rPr lang="en-US" sz="800"/>
              <a:pPr/>
              <a:t>28</a:t>
            </a:fld>
            <a:endParaRPr lang="en-US" sz="80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3199980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29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3208695046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30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1331742894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31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126507017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32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2292000592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33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2591154545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34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3308852974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35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2547813984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36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3854571876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37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91497570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38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2378882322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39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2956563595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40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591732484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41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3258002545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42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871077857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43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4030043110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44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1185542495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45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1297905487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46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2734233247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47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3974227363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891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891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1pPr>
            <a:lvl2pPr marL="742950" indent="-28575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52C85CAA-F48D-DA4B-B0F8-90AA2236614A}" type="slidenum">
              <a:rPr lang="en-US" sz="800"/>
              <a:pPr/>
              <a:t>48</a:t>
            </a:fld>
            <a:endParaRPr lang="en-US" sz="800"/>
          </a:p>
        </p:txBody>
      </p:sp>
    </p:spTree>
    <p:extLst>
      <p:ext uri="{BB962C8B-B14F-4D97-AF65-F5344CB8AC3E}">
        <p14:creationId xmlns:p14="http://schemas.microsoft.com/office/powerpoint/2010/main" val="13379554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328166" y="1295400"/>
            <a:ext cx="6487668" cy="3152887"/>
          </a:xfrm>
          <a:prstGeom prst="rect">
            <a:avLst/>
          </a:prstGeo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/>
          <a:p>
            <a: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</a:pPr>
            <a:endParaRPr sz="3200" kern="120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22921" y="1523999"/>
            <a:ext cx="6498158" cy="1724867"/>
          </a:xfrm>
        </p:spPr>
        <p:txBody>
          <a:bodyPr vert="horz" lIns="91440" tIns="45720" rIns="91440" bIns="45720" rtlCol="0" anchor="b" anchorCtr="0">
            <a:noAutofit/>
          </a:bodyPr>
          <a:lstStyle>
            <a:lvl1pPr marL="0" indent="0" algn="ctr" defTabSz="914400" rtl="0" eaLnBrk="1" latinLnBrk="0" hangingPunct="1">
              <a:spcBef>
                <a:spcPct val="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4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22921" y="3299012"/>
            <a:ext cx="6498159" cy="916641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ts val="3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t>11/22/2016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3538" y="3352801"/>
            <a:ext cx="8416925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63538" y="4771029"/>
            <a:ext cx="8416925" cy="972671"/>
          </a:xfrm>
        </p:spPr>
        <p:txBody>
          <a:bodyPr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t>11/22/2016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  <p:sp>
        <p:nvSpPr>
          <p:cNvPr id="9" name="Picture Placeholder 2"/>
          <p:cNvSpPr>
            <a:spLocks noGrp="1"/>
          </p:cNvSpPr>
          <p:nvPr>
            <p:ph type="pic" idx="13"/>
          </p:nvPr>
        </p:nvSpPr>
        <p:spPr>
          <a:xfrm>
            <a:off x="370980" y="363538"/>
            <a:ext cx="8402040" cy="2836862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2403144"/>
            <a:ext cx="8056563" cy="1362075"/>
          </a:xfrm>
        </p:spPr>
        <p:txBody>
          <a:bodyPr anchor="b" anchorCtr="0"/>
          <a:lstStyle>
            <a:lvl1pPr algn="ctr">
              <a:defRPr sz="4600" b="0" cap="none" baseline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3736005"/>
            <a:ext cx="8056563" cy="1500187"/>
          </a:xfrm>
        </p:spPr>
        <p:txBody>
          <a:bodyPr anchor="t" anchorCtr="0"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t>11/22/2016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49275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1071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t>11/22/2016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4" y="107576"/>
            <a:ext cx="8042276" cy="1336956"/>
          </a:xfrm>
        </p:spPr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4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9274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1070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1070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t>11/22/2016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t>11/22/2016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t>11/22/2016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9" y="611872"/>
            <a:ext cx="3840480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2824" y="368300"/>
            <a:ext cx="3840480" cy="5575300"/>
          </a:xfrm>
        </p:spPr>
        <p:txBody>
          <a:bodyPr>
            <a:normAutofit/>
          </a:bodyPr>
          <a:lstStyle>
            <a:lvl1pPr>
              <a:spcBef>
                <a:spcPts val="2000"/>
              </a:spcBef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9" y="1787856"/>
            <a:ext cx="3840480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t>11/22/2016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8" y="611872"/>
            <a:ext cx="4079545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8" y="1787856"/>
            <a:ext cx="4079545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t>11/22/2016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  <p:sp>
        <p:nvSpPr>
          <p:cNvPr id="8" name="Picture Placeholder 2"/>
          <p:cNvSpPr>
            <a:spLocks noGrp="1"/>
          </p:cNvSpPr>
          <p:nvPr>
            <p:ph type="pic" idx="1"/>
          </p:nvPr>
        </p:nvSpPr>
        <p:spPr>
          <a:xfrm>
            <a:off x="5090617" y="359392"/>
            <a:ext cx="3657600" cy="5318077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32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t>11/22/2016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69792" y="368301"/>
            <a:ext cx="1524000" cy="5575300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49274" y="368301"/>
            <a:ext cx="6689726" cy="5575300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t>11/22/2016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cid:image005.png@01CEBADB.7545DCC0" TargetMode="Externa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GB" dirty="0" smtClean="0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1600201"/>
            <a:ext cx="8042276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 smtClean="0"/>
              <a:t>Click to edit Master text styles</a:t>
            </a:r>
          </a:p>
          <a:p>
            <a:pPr lvl="1"/>
            <a:r>
              <a:rPr lang="en-GB" dirty="0" smtClean="0"/>
              <a:t>Second level</a:t>
            </a:r>
          </a:p>
          <a:p>
            <a:pPr lvl="2"/>
            <a:r>
              <a:rPr lang="en-GB" dirty="0" smtClean="0"/>
              <a:t>Third level</a:t>
            </a:r>
          </a:p>
          <a:p>
            <a:pPr lvl="3"/>
            <a:r>
              <a:rPr lang="en-GB" dirty="0" smtClean="0"/>
              <a:t>Fourth level</a:t>
            </a:r>
          </a:p>
          <a:p>
            <a:pPr lvl="4"/>
            <a:r>
              <a:rPr lang="en-GB" dirty="0" smtClean="0"/>
              <a:t>Fifth level</a:t>
            </a:r>
            <a:endParaRPr dirty="0"/>
          </a:p>
        </p:txBody>
      </p:sp>
      <p:sp>
        <p:nvSpPr>
          <p:cNvPr id="10" name="TextBox 9"/>
          <p:cNvSpPr txBox="1"/>
          <p:nvPr userDrawn="1"/>
        </p:nvSpPr>
        <p:spPr>
          <a:xfrm>
            <a:off x="7059404" y="6449297"/>
            <a:ext cx="196417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00" b="1" dirty="0" smtClean="0">
                <a:solidFill>
                  <a:schemeClr val="tx2">
                    <a:lumMod val="90000"/>
                    <a:lumOff val="10000"/>
                  </a:schemeClr>
                </a:solidFill>
                <a:latin typeface="+mj-lt"/>
                <a:cs typeface="Apple Chancery"/>
              </a:rPr>
              <a:t>Virtual LANs</a:t>
            </a:r>
          </a:p>
        </p:txBody>
      </p:sp>
      <p:pic>
        <p:nvPicPr>
          <p:cNvPr id="11" name="Picture 10" descr="cid:image005.png@01CEBADB.7545DCC0"/>
          <p:cNvPicPr/>
          <p:nvPr userDrawn="1"/>
        </p:nvPicPr>
        <p:blipFill>
          <a:blip r:embed="rId14" r:link="rId1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8800" y="-98888"/>
            <a:ext cx="2405380" cy="863600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Picture 7" descr="U:\UWTSD Logo.jpg"/>
          <p:cNvPicPr/>
          <p:nvPr userDrawn="1"/>
        </p:nvPicPr>
        <p:blipFill>
          <a:blip r:embed="rId16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183" y="-3858"/>
            <a:ext cx="2303780" cy="920115"/>
          </a:xfrm>
          <a:prstGeom prst="rect">
            <a:avLst/>
          </a:prstGeom>
          <a:noFill/>
          <a:ln>
            <a:noFill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7" r:id="rId6"/>
    <p:sldLayoutId id="2147483688" r:id="rId7"/>
    <p:sldLayoutId id="2147483689" r:id="rId8"/>
    <p:sldLayoutId id="2147483690" r:id="rId9"/>
    <p:sldLayoutId id="2147483691" r:id="rId10"/>
    <p:sldLayoutId id="2147483692" r:id="rId11"/>
    <p:sldLayoutId id="2147483693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6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349250" indent="-349250" algn="l" defTabSz="914400" rtl="0" eaLnBrk="1" latinLnBrk="0" hangingPunct="1">
        <a:spcBef>
          <a:spcPts val="2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2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96837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263650" indent="-295275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54622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828800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1177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398713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6892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tif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tiff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2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22921" y="2761226"/>
            <a:ext cx="6498158" cy="1037999"/>
          </a:xfrm>
        </p:spPr>
        <p:txBody>
          <a:bodyPr/>
          <a:lstStyle/>
          <a:p>
            <a:r>
              <a:rPr lang="en-US" altLang="ja-JP" sz="4800" dirty="0" smtClean="0">
                <a:latin typeface="Arial" charset="0"/>
                <a:cs typeface="ＭＳ Ｐゴシック" charset="0"/>
              </a:rPr>
              <a:t>Virtual LAN</a:t>
            </a:r>
            <a:br>
              <a:rPr lang="en-US" altLang="ja-JP" sz="4800" dirty="0" smtClean="0">
                <a:latin typeface="Arial" charset="0"/>
                <a:cs typeface="ＭＳ Ｐゴシック" charset="0"/>
              </a:rPr>
            </a:br>
            <a:r>
              <a:rPr lang="en-US" altLang="ja-JP" sz="4800" dirty="0">
                <a:latin typeface="Arial" charset="0"/>
                <a:cs typeface="ＭＳ Ｐゴシック" charset="0"/>
              </a:rPr>
              <a:t/>
            </a:r>
            <a:br>
              <a:rPr lang="en-US" altLang="ja-JP" sz="4800" dirty="0">
                <a:latin typeface="Arial" charset="0"/>
                <a:cs typeface="ＭＳ Ｐゴシック" charset="0"/>
              </a:rPr>
            </a:br>
            <a:r>
              <a:rPr lang="en-US" altLang="ja-JP" sz="2800" dirty="0" smtClean="0">
                <a:solidFill>
                  <a:schemeClr val="bg2">
                    <a:lumMod val="25000"/>
                  </a:schemeClr>
                </a:solidFill>
                <a:latin typeface="Arial" charset="0"/>
                <a:cs typeface="ＭＳ Ｐゴシック" charset="0"/>
              </a:rPr>
              <a:t>Lecture 3</a:t>
            </a:r>
            <a:endParaRPr lang="en-US" sz="2800" dirty="0">
              <a:solidFill>
                <a:schemeClr val="bg2">
                  <a:lumMod val="25000"/>
                </a:schemeClr>
              </a:solidFill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660449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>
                <a:latin typeface="Arial" charset="0"/>
              </a:rPr>
              <a:t>Objectives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55638" y="1666875"/>
            <a:ext cx="7940675" cy="4802188"/>
          </a:xfrm>
        </p:spPr>
        <p:txBody>
          <a:bodyPr/>
          <a:lstStyle/>
          <a:p>
            <a:pPr marL="457200" indent="-457200"/>
            <a:r>
              <a:rPr lang="en-CA" altLang="ja-JP" dirty="0">
                <a:solidFill>
                  <a:srgbClr val="0D0D0D"/>
                </a:solidFill>
                <a:latin typeface="Arial" charset="0"/>
                <a:cs typeface="ＭＳ Ｐゴシック" charset="0"/>
              </a:rPr>
              <a:t>Role of VLANs in a converged network. </a:t>
            </a:r>
          </a:p>
          <a:p>
            <a:pPr marL="457200" indent="-457200"/>
            <a:r>
              <a:rPr lang="en-CA" altLang="ja-JP" dirty="0">
                <a:solidFill>
                  <a:srgbClr val="0D0D0D"/>
                </a:solidFill>
                <a:latin typeface="Arial" charset="0"/>
                <a:cs typeface="ＭＳ Ｐゴシック" charset="0"/>
              </a:rPr>
              <a:t>Role of </a:t>
            </a:r>
            <a:r>
              <a:rPr lang="en-CA" altLang="ja-JP" dirty="0" err="1">
                <a:solidFill>
                  <a:srgbClr val="0D0D0D"/>
                </a:solidFill>
                <a:latin typeface="Arial" charset="0"/>
                <a:cs typeface="ＭＳ Ｐゴシック" charset="0"/>
              </a:rPr>
              <a:t>trunking</a:t>
            </a:r>
            <a:r>
              <a:rPr lang="en-CA" altLang="ja-JP" dirty="0">
                <a:solidFill>
                  <a:srgbClr val="0D0D0D"/>
                </a:solidFill>
                <a:latin typeface="Arial" charset="0"/>
                <a:cs typeface="ＭＳ Ｐゴシック" charset="0"/>
              </a:rPr>
              <a:t> VLANs in a converged network. </a:t>
            </a:r>
          </a:p>
          <a:p>
            <a:pPr marL="457200" indent="-457200"/>
            <a:r>
              <a:rPr lang="en-CA" altLang="ja-JP" dirty="0">
                <a:solidFill>
                  <a:srgbClr val="0D0D0D"/>
                </a:solidFill>
                <a:latin typeface="Arial" charset="0"/>
                <a:cs typeface="ＭＳ Ｐゴシック" charset="0"/>
              </a:rPr>
              <a:t>Configure VLANs on the switches in a converged network topology. </a:t>
            </a:r>
          </a:p>
          <a:p>
            <a:pPr marL="457200" indent="-457200"/>
            <a:r>
              <a:rPr lang="en-CA" altLang="ja-JP" dirty="0">
                <a:solidFill>
                  <a:srgbClr val="0D0D0D"/>
                </a:solidFill>
                <a:latin typeface="Arial" charset="0"/>
                <a:cs typeface="ＭＳ Ｐゴシック" charset="0"/>
              </a:rPr>
              <a:t>Troubleshoot the common software or hardware misconfigurations associated with VLANs on switches in a converged network topology. </a:t>
            </a:r>
            <a:endParaRPr lang="en-US" dirty="0">
              <a:solidFill>
                <a:srgbClr val="0D0D0D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88078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44076"/>
            <a:ext cx="8042276" cy="1336956"/>
          </a:xfrm>
        </p:spPr>
        <p:txBody>
          <a:bodyPr/>
          <a:lstStyle/>
          <a:p>
            <a:r>
              <a:rPr lang="en-US" sz="3200" dirty="0" smtClean="0"/>
              <a:t>Before VLAN</a:t>
            </a:r>
            <a:endParaRPr lang="en-US" sz="3200" dirty="0"/>
          </a:p>
        </p:txBody>
      </p:sp>
      <p:pic>
        <p:nvPicPr>
          <p:cNvPr id="6" name="Picture 5" descr="Untitled.tiff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39724" y="1666874"/>
            <a:ext cx="6850175" cy="3025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36601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2947402" y="499149"/>
            <a:ext cx="2487027" cy="644180"/>
          </a:xfrm>
        </p:spPr>
        <p:txBody>
          <a:bodyPr/>
          <a:lstStyle/>
          <a:p>
            <a:pPr eaLnBrk="1" hangingPunct="1"/>
            <a:r>
              <a:rPr lang="en-CA" altLang="ja-JP" sz="3200" dirty="0" smtClean="0">
                <a:latin typeface="Arial" charset="0"/>
                <a:cs typeface="ＭＳ Ｐゴシック" charset="0"/>
              </a:rPr>
              <a:t>VLANs</a:t>
            </a:r>
            <a:endParaRPr lang="en-US" sz="3200" dirty="0">
              <a:latin typeface="Arial" charset="0"/>
            </a:endParaRPr>
          </a:p>
        </p:txBody>
      </p:sp>
      <p:pic>
        <p:nvPicPr>
          <p:cNvPr id="6147" name="Picture 11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775" y="2908300"/>
            <a:ext cx="3304461" cy="317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1"/>
          <p:cNvSpPr/>
          <p:nvPr/>
        </p:nvSpPr>
        <p:spPr>
          <a:xfrm>
            <a:off x="674140" y="1428029"/>
            <a:ext cx="821109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smtClean="0"/>
              <a:t>A </a:t>
            </a:r>
            <a:r>
              <a:rPr lang="en-US" dirty="0"/>
              <a:t>VLAN allows a network administrator to create groups of logically networked devices that act as if they are on their own independent network, even if they share a common infrastructure with other VLANs.</a:t>
            </a:r>
          </a:p>
        </p:txBody>
      </p:sp>
      <p:sp>
        <p:nvSpPr>
          <p:cNvPr id="5" name="Rectangle 4"/>
          <p:cNvSpPr/>
          <p:nvPr/>
        </p:nvSpPr>
        <p:spPr>
          <a:xfrm>
            <a:off x="313553" y="2469263"/>
            <a:ext cx="5267221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dirty="0"/>
              <a:t>A VLAN is a logically separate IP </a:t>
            </a:r>
            <a:r>
              <a:rPr lang="en-US" dirty="0" err="1"/>
              <a:t>subnetwork</a:t>
            </a:r>
            <a:r>
              <a:rPr lang="en-US" dirty="0"/>
              <a:t>. </a:t>
            </a:r>
            <a:endParaRPr lang="en-US" dirty="0" smtClean="0"/>
          </a:p>
          <a:p>
            <a:pPr marL="285750" indent="-285750">
              <a:buFont typeface="Arial"/>
              <a:buChar char="•"/>
            </a:pPr>
            <a:endParaRPr lang="en-US" dirty="0" smtClean="0"/>
          </a:p>
          <a:p>
            <a:pPr marL="285750" indent="-285750">
              <a:buFont typeface="Arial"/>
              <a:buChar char="•"/>
            </a:pPr>
            <a:r>
              <a:rPr lang="en-US" dirty="0" smtClean="0"/>
              <a:t>VLANs </a:t>
            </a:r>
            <a:r>
              <a:rPr lang="en-US" dirty="0"/>
              <a:t>allow multiple IP networks and subnets to exist on the same switched network</a:t>
            </a:r>
            <a:r>
              <a:rPr lang="en-US" dirty="0" smtClean="0"/>
              <a:t>.</a:t>
            </a:r>
          </a:p>
          <a:p>
            <a:pPr marL="285750" indent="-285750">
              <a:buFont typeface="Arial"/>
              <a:buChar char="•"/>
            </a:pPr>
            <a:endParaRPr lang="en-US" dirty="0" smtClean="0"/>
          </a:p>
          <a:p>
            <a:pPr marL="285750" indent="-285750">
              <a:buFont typeface="Arial"/>
              <a:buChar char="•"/>
            </a:pPr>
            <a:r>
              <a:rPr lang="en-US" dirty="0" smtClean="0"/>
              <a:t>Each VLAN must </a:t>
            </a:r>
            <a:r>
              <a:rPr lang="en-US" dirty="0"/>
              <a:t>have an IP address and a subnet mask that is consistent for that VLAN. </a:t>
            </a:r>
            <a:endParaRPr lang="en-US" dirty="0" smtClean="0"/>
          </a:p>
          <a:p>
            <a:pPr marL="285750" indent="-285750">
              <a:buFont typeface="Arial"/>
              <a:buChar char="•"/>
            </a:pPr>
            <a:endParaRPr lang="en-US" dirty="0" smtClean="0"/>
          </a:p>
          <a:p>
            <a:pPr marL="285750" indent="-285750">
              <a:buFont typeface="Arial"/>
              <a:buChar char="•"/>
            </a:pPr>
            <a:r>
              <a:rPr lang="en-US" dirty="0" smtClean="0"/>
              <a:t>The </a:t>
            </a:r>
            <a:r>
              <a:rPr lang="en-US" dirty="0"/>
              <a:t>switch has to be configured with the VLAN and each port in the VLAN must be assigned to the VLAN.</a:t>
            </a:r>
          </a:p>
        </p:txBody>
      </p:sp>
    </p:spTree>
    <p:extLst>
      <p:ext uri="{BB962C8B-B14F-4D97-AF65-F5344CB8AC3E}">
        <p14:creationId xmlns:p14="http://schemas.microsoft.com/office/powerpoint/2010/main" val="1436705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3600" dirty="0" smtClean="0">
                <a:ea typeface="ＭＳ Ｐゴシック" pitchFamily="34" charset="-128"/>
              </a:rPr>
              <a:t>VLAN Definitions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41123" y="1477510"/>
            <a:ext cx="7940675" cy="4850719"/>
          </a:xfrm>
        </p:spPr>
        <p:txBody>
          <a:bodyPr>
            <a:normAutofit fontScale="92500" lnSpcReduction="10000"/>
          </a:bodyPr>
          <a:lstStyle/>
          <a:p>
            <a:r>
              <a:rPr lang="en-US" dirty="0" err="1" smtClean="0">
                <a:solidFill>
                  <a:srgbClr val="000000"/>
                </a:solidFill>
              </a:rPr>
              <a:t>VLAN</a:t>
            </a:r>
            <a:r>
              <a:rPr lang="en-US" dirty="0" smtClean="0">
                <a:solidFill>
                  <a:srgbClr val="000000"/>
                </a:solidFill>
              </a:rPr>
              <a:t> (virtual LAN) is a logical partition of a layer 2 network</a:t>
            </a:r>
          </a:p>
          <a:p>
            <a:r>
              <a:rPr lang="en-US" dirty="0" smtClean="0">
                <a:solidFill>
                  <a:srgbClr val="000000"/>
                </a:solidFill>
              </a:rPr>
              <a:t>Multiple partition can be created, allowing for multiple </a:t>
            </a:r>
            <a:r>
              <a:rPr lang="en-US" dirty="0" err="1" smtClean="0">
                <a:solidFill>
                  <a:srgbClr val="000000"/>
                </a:solidFill>
              </a:rPr>
              <a:t>VLANs</a:t>
            </a:r>
            <a:r>
              <a:rPr lang="en-US" dirty="0" smtClean="0">
                <a:solidFill>
                  <a:srgbClr val="000000"/>
                </a:solidFill>
              </a:rPr>
              <a:t> to co-exist</a:t>
            </a:r>
          </a:p>
          <a:p>
            <a:r>
              <a:rPr lang="en-US" dirty="0" smtClean="0">
                <a:solidFill>
                  <a:srgbClr val="000000"/>
                </a:solidFill>
              </a:rPr>
              <a:t>Each </a:t>
            </a:r>
            <a:r>
              <a:rPr lang="en-US" dirty="0" err="1" smtClean="0">
                <a:solidFill>
                  <a:srgbClr val="000000"/>
                </a:solidFill>
              </a:rPr>
              <a:t>VLAN</a:t>
            </a:r>
            <a:r>
              <a:rPr lang="en-US" dirty="0" smtClean="0">
                <a:solidFill>
                  <a:srgbClr val="000000"/>
                </a:solidFill>
              </a:rPr>
              <a:t> is a broadcast domain, usually with its own IP network</a:t>
            </a:r>
          </a:p>
          <a:p>
            <a:r>
              <a:rPr lang="en-US" dirty="0" err="1" smtClean="0">
                <a:solidFill>
                  <a:srgbClr val="000000"/>
                </a:solidFill>
              </a:rPr>
              <a:t>VLANS</a:t>
            </a:r>
            <a:r>
              <a:rPr lang="en-US" dirty="0" smtClean="0">
                <a:solidFill>
                  <a:srgbClr val="000000"/>
                </a:solidFill>
              </a:rPr>
              <a:t> are mutually isolated and packets can only pass between them through a router</a:t>
            </a:r>
          </a:p>
          <a:p>
            <a:r>
              <a:rPr lang="en-US" dirty="0" smtClean="0">
                <a:solidFill>
                  <a:srgbClr val="000000"/>
                </a:solidFill>
              </a:rPr>
              <a:t>The partitioning of the layer 2 network takes inside a layer 2 device, usually a switch.</a:t>
            </a:r>
          </a:p>
          <a:p>
            <a:r>
              <a:rPr lang="en-US" dirty="0" smtClean="0">
                <a:solidFill>
                  <a:srgbClr val="000000"/>
                </a:solidFill>
              </a:rPr>
              <a:t>The hosts grouped within a </a:t>
            </a:r>
            <a:r>
              <a:rPr lang="en-US" dirty="0" err="1" smtClean="0">
                <a:solidFill>
                  <a:srgbClr val="000000"/>
                </a:solidFill>
              </a:rPr>
              <a:t>VLAN</a:t>
            </a:r>
            <a:r>
              <a:rPr lang="en-US" dirty="0" smtClean="0">
                <a:solidFill>
                  <a:srgbClr val="000000"/>
                </a:solidFill>
              </a:rPr>
              <a:t> are unaware of the </a:t>
            </a:r>
            <a:r>
              <a:rPr lang="en-US" dirty="0" err="1" smtClean="0">
                <a:solidFill>
                  <a:srgbClr val="000000"/>
                </a:solidFill>
              </a:rPr>
              <a:t>VLAN’s</a:t>
            </a:r>
            <a:r>
              <a:rPr lang="en-US" dirty="0" smtClean="0">
                <a:solidFill>
                  <a:srgbClr val="000000"/>
                </a:solidFill>
              </a:rPr>
              <a:t> existence</a:t>
            </a:r>
          </a:p>
          <a:p>
            <a:endParaRPr 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8212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3600" dirty="0" smtClean="0">
                <a:ea typeface="ＭＳ Ｐゴシック" pitchFamily="34" charset="-128"/>
              </a:rPr>
              <a:t>VLAN Definitions</a:t>
            </a: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3858" y="1477963"/>
            <a:ext cx="6175659" cy="4849812"/>
          </a:xfrm>
        </p:spPr>
      </p:pic>
    </p:spTree>
    <p:extLst>
      <p:ext uri="{BB962C8B-B14F-4D97-AF65-F5344CB8AC3E}">
        <p14:creationId xmlns:p14="http://schemas.microsoft.com/office/powerpoint/2010/main" val="13313925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460375" y="531813"/>
            <a:ext cx="8145463" cy="838200"/>
          </a:xfrm>
        </p:spPr>
        <p:txBody>
          <a:bodyPr/>
          <a:lstStyle/>
          <a:p>
            <a:pPr eaLnBrk="1" hangingPunct="1"/>
            <a:r>
              <a:rPr lang="en-CA" altLang="ja-JP" sz="3200" dirty="0" smtClean="0">
                <a:latin typeface="Arial" charset="0"/>
                <a:cs typeface="ＭＳ Ｐゴシック" charset="0"/>
              </a:rPr>
              <a:t>Benefits of a VLAN</a:t>
            </a:r>
            <a:endParaRPr lang="en-US" sz="3200" dirty="0">
              <a:latin typeface="Arial" charset="0"/>
            </a:endParaRPr>
          </a:p>
        </p:txBody>
      </p:sp>
      <p:pic>
        <p:nvPicPr>
          <p:cNvPr id="6148" name="Picture 12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0713" y="2001838"/>
            <a:ext cx="4713287" cy="4070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49" name="TextBox 5"/>
          <p:cNvSpPr txBox="1">
            <a:spLocks noChangeArrowheads="1"/>
          </p:cNvSpPr>
          <p:nvPr/>
        </p:nvSpPr>
        <p:spPr bwMode="auto">
          <a:xfrm>
            <a:off x="5399088" y="1512888"/>
            <a:ext cx="3025775" cy="31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r>
              <a:rPr lang="en-GB" sz="1600"/>
              <a:t>Benefits of VLAN</a:t>
            </a:r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434568" y="1827213"/>
            <a:ext cx="3996145" cy="41549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400" dirty="0" smtClean="0"/>
              <a:t>Security</a:t>
            </a:r>
          </a:p>
          <a:p>
            <a:pPr marL="285750" indent="-285750">
              <a:buFont typeface="Arial"/>
              <a:buChar char="•"/>
            </a:pPr>
            <a:r>
              <a:rPr lang="en-US" sz="2400" dirty="0" smtClean="0"/>
              <a:t>Cost Reduction</a:t>
            </a:r>
          </a:p>
          <a:p>
            <a:pPr marL="285750" indent="-285750">
              <a:buFont typeface="Arial"/>
              <a:buChar char="•"/>
            </a:pPr>
            <a:r>
              <a:rPr lang="en-US" sz="2400" dirty="0" smtClean="0"/>
              <a:t>Higher performance</a:t>
            </a:r>
          </a:p>
          <a:p>
            <a:pPr marL="285750" indent="-285750">
              <a:buFont typeface="Arial"/>
              <a:buChar char="•"/>
            </a:pPr>
            <a:r>
              <a:rPr lang="en-US" sz="2400" dirty="0" smtClean="0"/>
              <a:t>Broadcast storm mitigation</a:t>
            </a:r>
          </a:p>
          <a:p>
            <a:pPr marL="285750" indent="-285750">
              <a:buFont typeface="Arial"/>
              <a:buChar char="•"/>
            </a:pPr>
            <a:r>
              <a:rPr lang="en-US" sz="2400" dirty="0" smtClean="0"/>
              <a:t>Improved IT staff efficiency</a:t>
            </a:r>
          </a:p>
          <a:p>
            <a:pPr marL="285750" indent="-285750">
              <a:buFont typeface="Arial"/>
              <a:buChar char="•"/>
            </a:pPr>
            <a:r>
              <a:rPr lang="en-US" sz="2400" dirty="0" smtClean="0"/>
              <a:t>Simpler project or application management</a:t>
            </a:r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639562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CA" altLang="ja-JP" sz="3200" dirty="0" smtClean="0">
                <a:latin typeface="Arial" charset="0"/>
                <a:cs typeface="ＭＳ Ｐゴシック" charset="0"/>
              </a:rPr>
              <a:t>VLAN Characteristics</a:t>
            </a:r>
            <a:endParaRPr lang="en-US" sz="3200" dirty="0">
              <a:latin typeface="Arial" charset="0"/>
            </a:endParaRPr>
          </a:p>
        </p:txBody>
      </p:sp>
      <p:pic>
        <p:nvPicPr>
          <p:cNvPr id="2" name="Picture 1" descr="Untitled.tiff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9774" y="1749424"/>
            <a:ext cx="7546975" cy="39400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38726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924299"/>
          </a:xfrm>
        </p:spPr>
        <p:txBody>
          <a:bodyPr/>
          <a:lstStyle/>
          <a:p>
            <a:r>
              <a:rPr lang="en-US" sz="3200" dirty="0" smtClean="0"/>
              <a:t>VLAN Types</a:t>
            </a:r>
            <a:endParaRPr lang="en-US" sz="3200" dirty="0"/>
          </a:p>
        </p:txBody>
      </p:sp>
      <p:sp>
        <p:nvSpPr>
          <p:cNvPr id="6" name="TextBox 5"/>
          <p:cNvSpPr txBox="1"/>
          <p:nvPr/>
        </p:nvSpPr>
        <p:spPr>
          <a:xfrm>
            <a:off x="698501" y="1270427"/>
            <a:ext cx="806612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US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Data VLAN </a:t>
            </a:r>
            <a:r>
              <a:rPr lang="en-US" dirty="0" smtClean="0"/>
              <a:t>- </a:t>
            </a:r>
            <a:r>
              <a:rPr lang="en-GB" dirty="0"/>
              <a:t>A data VLAN is a VLAN that is configured to carry only user-generated traffic. A VLAN could carry voice-based traffic or traffic used to manage the switch, but this traffic would not be part of a data VLAN.</a:t>
            </a:r>
            <a:endParaRPr lang="en-US" dirty="0" smtClean="0"/>
          </a:p>
          <a:p>
            <a:pPr marL="342900" indent="-342900">
              <a:buFont typeface="Arial"/>
              <a:buChar char="•"/>
            </a:pPr>
            <a:endParaRPr lang="en-US" dirty="0" smtClean="0"/>
          </a:p>
          <a:p>
            <a:pPr marL="342900" indent="-342900">
              <a:buFont typeface="Arial"/>
              <a:buChar char="•"/>
            </a:pPr>
            <a:r>
              <a:rPr lang="en-US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Default VLAN</a:t>
            </a:r>
            <a:r>
              <a:rPr lang="en-US" dirty="0" smtClean="0"/>
              <a:t> - </a:t>
            </a:r>
            <a:r>
              <a:rPr lang="en-GB" dirty="0"/>
              <a:t>All switch ports become a member of the default VLAN after the initial boot up of the switch</a:t>
            </a:r>
            <a:r>
              <a:rPr lang="en-GB" dirty="0" smtClean="0"/>
              <a:t>.</a:t>
            </a:r>
          </a:p>
          <a:p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698501" y="3480999"/>
            <a:ext cx="806612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US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Native VLAN </a:t>
            </a:r>
            <a:r>
              <a:rPr lang="en-US" dirty="0" smtClean="0"/>
              <a:t>- </a:t>
            </a:r>
            <a:r>
              <a:rPr lang="en-GB" dirty="0"/>
              <a:t>A native VLAN is assigned to an 802.1Q trunk port. An 802.1Q trunk port supports traffic coming from many VLANs (tagged traffic) as well as traffic that does not come from a VLAN (untagged traffic).</a:t>
            </a:r>
            <a:endParaRPr lang="en-US" dirty="0" smtClean="0"/>
          </a:p>
          <a:p>
            <a:pPr marL="342900" indent="-342900">
              <a:buFont typeface="Arial"/>
              <a:buChar char="•"/>
            </a:pPr>
            <a:endParaRPr lang="en-US" dirty="0" smtClean="0"/>
          </a:p>
          <a:p>
            <a:pPr marL="342900" indent="-342900">
              <a:buFont typeface="Arial"/>
              <a:buChar char="•"/>
            </a:pPr>
            <a:r>
              <a:rPr lang="en-US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Management VLAN </a:t>
            </a:r>
            <a:r>
              <a:rPr lang="en-US" dirty="0" smtClean="0"/>
              <a:t>- </a:t>
            </a:r>
            <a:r>
              <a:rPr lang="en-GB" dirty="0"/>
              <a:t>A management VLAN is any VLAN you configure to access the management capabilities of a switch. VLAN 1 would serve as the management VLAN if you did not proactively define a unique VLAN to serve as the management VLAN.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6373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332241"/>
            <a:ext cx="8145462" cy="838200"/>
          </a:xfrm>
        </p:spPr>
        <p:txBody>
          <a:bodyPr/>
          <a:lstStyle/>
          <a:p>
            <a:pPr eaLnBrk="1" hangingPunct="1"/>
            <a:r>
              <a:rPr lang="en-US" sz="3600" dirty="0" smtClean="0">
                <a:ea typeface="ＭＳ Ｐゴシック" pitchFamily="34" charset="-128"/>
              </a:rPr>
              <a:t>Voice VLANs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41123" y="1299710"/>
            <a:ext cx="7940675" cy="4850719"/>
          </a:xfrm>
        </p:spPr>
        <p:txBody>
          <a:bodyPr>
            <a:normAutofit fontScale="92500" lnSpcReduction="10000"/>
          </a:bodyPr>
          <a:lstStyle/>
          <a:p>
            <a:r>
              <a:rPr lang="en-US" dirty="0">
                <a:solidFill>
                  <a:srgbClr val="000000"/>
                </a:solidFill>
              </a:rPr>
              <a:t>VoIP </a:t>
            </a:r>
            <a:r>
              <a:rPr lang="en-US" dirty="0" smtClean="0">
                <a:solidFill>
                  <a:srgbClr val="000000"/>
                </a:solidFill>
              </a:rPr>
              <a:t>traffic is time-sensitive and requires</a:t>
            </a:r>
            <a:r>
              <a:rPr lang="en-US" dirty="0">
                <a:solidFill>
                  <a:srgbClr val="000000"/>
                </a:solidFill>
              </a:rPr>
              <a:t>: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en-US" dirty="0">
                <a:solidFill>
                  <a:srgbClr val="000000"/>
                </a:solidFill>
              </a:rPr>
              <a:t>Assured bandwidth to ensure voice quality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en-US" dirty="0">
                <a:solidFill>
                  <a:srgbClr val="000000"/>
                </a:solidFill>
              </a:rPr>
              <a:t>Transmission priority over other types of network traffic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en-US" dirty="0">
                <a:solidFill>
                  <a:srgbClr val="000000"/>
                </a:solidFill>
              </a:rPr>
              <a:t>Ability to be routed around congested areas on the network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en-US" dirty="0">
                <a:solidFill>
                  <a:srgbClr val="000000"/>
                </a:solidFill>
              </a:rPr>
              <a:t>Delay of less than 150 </a:t>
            </a:r>
            <a:r>
              <a:rPr lang="en-US" dirty="0" err="1">
                <a:solidFill>
                  <a:srgbClr val="000000"/>
                </a:solidFill>
              </a:rPr>
              <a:t>ms</a:t>
            </a:r>
            <a:r>
              <a:rPr lang="en-US" dirty="0">
                <a:solidFill>
                  <a:srgbClr val="000000"/>
                </a:solidFill>
              </a:rPr>
              <a:t> across the </a:t>
            </a:r>
            <a:r>
              <a:rPr lang="en-US" dirty="0" smtClean="0">
                <a:solidFill>
                  <a:srgbClr val="000000"/>
                </a:solidFill>
              </a:rPr>
              <a:t>network</a:t>
            </a:r>
          </a:p>
          <a:p>
            <a:r>
              <a:rPr lang="en-US" dirty="0" smtClean="0">
                <a:solidFill>
                  <a:srgbClr val="000000"/>
                </a:solidFill>
              </a:rPr>
              <a:t>The </a:t>
            </a:r>
            <a:r>
              <a:rPr lang="en-US" dirty="0">
                <a:solidFill>
                  <a:srgbClr val="000000"/>
                </a:solidFill>
              </a:rPr>
              <a:t>voice </a:t>
            </a:r>
            <a:r>
              <a:rPr lang="en-US" dirty="0" err="1">
                <a:solidFill>
                  <a:srgbClr val="000000"/>
                </a:solidFill>
              </a:rPr>
              <a:t>VLAN</a:t>
            </a:r>
            <a:r>
              <a:rPr lang="en-US" dirty="0">
                <a:solidFill>
                  <a:srgbClr val="000000"/>
                </a:solidFill>
              </a:rPr>
              <a:t> feature enables access ports to carry IP voice traffic from an IP </a:t>
            </a:r>
            <a:r>
              <a:rPr lang="en-US" dirty="0" smtClean="0">
                <a:solidFill>
                  <a:srgbClr val="000000"/>
                </a:solidFill>
              </a:rPr>
              <a:t>phone</a:t>
            </a:r>
          </a:p>
          <a:p>
            <a:r>
              <a:rPr lang="en-US" dirty="0">
                <a:solidFill>
                  <a:srgbClr val="000000"/>
                </a:solidFill>
              </a:rPr>
              <a:t>The switch can connect to a Cisco 7960 IP Phone and carry IP voice </a:t>
            </a:r>
            <a:r>
              <a:rPr lang="en-US" dirty="0" smtClean="0">
                <a:solidFill>
                  <a:srgbClr val="000000"/>
                </a:solidFill>
              </a:rPr>
              <a:t>traffic</a:t>
            </a:r>
          </a:p>
          <a:p>
            <a:r>
              <a:rPr lang="en-US" dirty="0">
                <a:solidFill>
                  <a:srgbClr val="000000"/>
                </a:solidFill>
              </a:rPr>
              <a:t>Because the sound quality of an IP phone call can deteriorate if the data is unevenly sent, the switch supports quality of service (</a:t>
            </a:r>
            <a:r>
              <a:rPr lang="en-US" dirty="0" err="1">
                <a:solidFill>
                  <a:srgbClr val="000000"/>
                </a:solidFill>
              </a:rPr>
              <a:t>QoS</a:t>
            </a:r>
            <a:r>
              <a:rPr lang="en-US" dirty="0" smtClean="0">
                <a:solidFill>
                  <a:srgbClr val="000000"/>
                </a:solidFill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578763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cisco.com/en/US/i/000001-100000/70001-75000/74001-75000/74710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53" y="3757016"/>
            <a:ext cx="4931655" cy="2941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205241"/>
            <a:ext cx="8145462" cy="838200"/>
          </a:xfrm>
        </p:spPr>
        <p:txBody>
          <a:bodyPr/>
          <a:lstStyle/>
          <a:p>
            <a:pPr eaLnBrk="1" hangingPunct="1"/>
            <a:r>
              <a:rPr lang="en-US" sz="3600" dirty="0" smtClean="0">
                <a:ea typeface="ＭＳ Ｐゴシック" pitchFamily="34" charset="-128"/>
              </a:rPr>
              <a:t>Voice VLANs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41123" y="1331656"/>
            <a:ext cx="7940675" cy="4850719"/>
          </a:xfrm>
        </p:spPr>
        <p:txBody>
          <a:bodyPr/>
          <a:lstStyle/>
          <a:p>
            <a:r>
              <a:rPr lang="en-US" dirty="0" smtClean="0">
                <a:solidFill>
                  <a:srgbClr val="000000"/>
                </a:solidFill>
              </a:rPr>
              <a:t>The </a:t>
            </a:r>
            <a:r>
              <a:rPr lang="en-US" dirty="0">
                <a:solidFill>
                  <a:srgbClr val="000000"/>
                </a:solidFill>
              </a:rPr>
              <a:t>Cisco 7960 IP Phone contains an integrated three-port 10/100 </a:t>
            </a:r>
            <a:r>
              <a:rPr lang="en-US" dirty="0" smtClean="0">
                <a:solidFill>
                  <a:srgbClr val="000000"/>
                </a:solidFill>
              </a:rPr>
              <a:t>switch:</a:t>
            </a:r>
            <a:endParaRPr lang="en-US" dirty="0">
              <a:solidFill>
                <a:srgbClr val="000000"/>
              </a:solidFill>
            </a:endParaRPr>
          </a:p>
          <a:p>
            <a:pPr marL="800100" lvl="1" indent="-342900">
              <a:buFont typeface="Arial" pitchFamily="34" charset="0"/>
              <a:buChar char="•"/>
            </a:pPr>
            <a:r>
              <a:rPr lang="en-US" dirty="0" smtClean="0">
                <a:solidFill>
                  <a:srgbClr val="000000"/>
                </a:solidFill>
              </a:rPr>
              <a:t>Port </a:t>
            </a:r>
            <a:r>
              <a:rPr lang="en-US" dirty="0">
                <a:solidFill>
                  <a:srgbClr val="000000"/>
                </a:solidFill>
              </a:rPr>
              <a:t>1 connects to the </a:t>
            </a:r>
            <a:r>
              <a:rPr lang="en-US" dirty="0" smtClean="0">
                <a:solidFill>
                  <a:srgbClr val="000000"/>
                </a:solidFill>
              </a:rPr>
              <a:t>switch</a:t>
            </a:r>
            <a:endParaRPr lang="en-US" dirty="0">
              <a:solidFill>
                <a:srgbClr val="000000"/>
              </a:solidFill>
            </a:endParaRPr>
          </a:p>
          <a:p>
            <a:pPr marL="800100" lvl="1" indent="-342900">
              <a:buFont typeface="Arial" pitchFamily="34" charset="0"/>
              <a:buChar char="•"/>
            </a:pPr>
            <a:r>
              <a:rPr lang="en-US" dirty="0" smtClean="0">
                <a:solidFill>
                  <a:srgbClr val="000000"/>
                </a:solidFill>
              </a:rPr>
              <a:t>Port </a:t>
            </a:r>
            <a:r>
              <a:rPr lang="en-US" dirty="0">
                <a:solidFill>
                  <a:srgbClr val="000000"/>
                </a:solidFill>
              </a:rPr>
              <a:t>2 is an internal 10/100 interface that carries the IP phone </a:t>
            </a:r>
            <a:r>
              <a:rPr lang="en-US" dirty="0" smtClean="0">
                <a:solidFill>
                  <a:srgbClr val="000000"/>
                </a:solidFill>
              </a:rPr>
              <a:t>traffic</a:t>
            </a:r>
            <a:endParaRPr lang="en-US" dirty="0">
              <a:solidFill>
                <a:srgbClr val="000000"/>
              </a:solidFill>
            </a:endParaRPr>
          </a:p>
          <a:p>
            <a:pPr marL="800100" lvl="1" indent="-342900">
              <a:buFont typeface="Arial" pitchFamily="34" charset="0"/>
              <a:buChar char="•"/>
            </a:pPr>
            <a:r>
              <a:rPr lang="en-US" dirty="0" smtClean="0">
                <a:solidFill>
                  <a:srgbClr val="000000"/>
                </a:solidFill>
              </a:rPr>
              <a:t>Port </a:t>
            </a:r>
            <a:r>
              <a:rPr lang="en-US" dirty="0">
                <a:solidFill>
                  <a:srgbClr val="000000"/>
                </a:solidFill>
              </a:rPr>
              <a:t>3 (access port) connects to a PC or other device.</a:t>
            </a:r>
          </a:p>
          <a:p>
            <a:pPr marL="0" indent="0">
              <a:buNone/>
            </a:pPr>
            <a:endParaRPr lang="en-US" dirty="0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77172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549275" y="472701"/>
            <a:ext cx="8042276" cy="1003674"/>
          </a:xfrm>
        </p:spPr>
        <p:txBody>
          <a:bodyPr/>
          <a:lstStyle/>
          <a:p>
            <a:pPr eaLnBrk="1" hangingPunct="1"/>
            <a:r>
              <a:rPr lang="en-CA" altLang="ja-JP" sz="3200" dirty="0" smtClean="0">
                <a:latin typeface="Arial" charset="0"/>
                <a:cs typeface="ＭＳ Ｐゴシック" charset="0"/>
              </a:rPr>
              <a:t>VLAN Port membership modes</a:t>
            </a:r>
            <a:endParaRPr lang="en-US" sz="3200" dirty="0">
              <a:latin typeface="Arial" charset="0"/>
            </a:endParaRPr>
          </a:p>
        </p:txBody>
      </p:sp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9625" y="1797050"/>
            <a:ext cx="7617538" cy="3768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41893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332241"/>
            <a:ext cx="8145462" cy="838200"/>
          </a:xfrm>
        </p:spPr>
        <p:txBody>
          <a:bodyPr/>
          <a:lstStyle/>
          <a:p>
            <a:pPr eaLnBrk="1" hangingPunct="1"/>
            <a:r>
              <a:rPr lang="en-US" sz="3600" dirty="0" smtClean="0">
                <a:ea typeface="ＭＳ Ｐゴシック" pitchFamily="34" charset="-128"/>
              </a:rPr>
              <a:t>VLAN Trunks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41123" y="1477510"/>
            <a:ext cx="7940675" cy="4850719"/>
          </a:xfrm>
        </p:spPr>
        <p:txBody>
          <a:bodyPr/>
          <a:lstStyle/>
          <a:p>
            <a:r>
              <a:rPr lang="en-US" dirty="0" smtClean="0">
                <a:solidFill>
                  <a:srgbClr val="000000"/>
                </a:solidFill>
              </a:rPr>
              <a:t>A </a:t>
            </a:r>
            <a:r>
              <a:rPr lang="en-US" dirty="0" err="1" smtClean="0">
                <a:solidFill>
                  <a:srgbClr val="000000"/>
                </a:solidFill>
              </a:rPr>
              <a:t>VLAN</a:t>
            </a:r>
            <a:r>
              <a:rPr lang="en-US" dirty="0" smtClean="0">
                <a:solidFill>
                  <a:srgbClr val="000000"/>
                </a:solidFill>
              </a:rPr>
              <a:t> trunk carries more than one </a:t>
            </a:r>
            <a:r>
              <a:rPr lang="en-US" dirty="0" err="1" smtClean="0">
                <a:solidFill>
                  <a:srgbClr val="000000"/>
                </a:solidFill>
              </a:rPr>
              <a:t>VLAN</a:t>
            </a:r>
            <a:endParaRPr lang="en-US" dirty="0" smtClean="0">
              <a:solidFill>
                <a:srgbClr val="000000"/>
              </a:solidFill>
            </a:endParaRPr>
          </a:p>
          <a:p>
            <a:r>
              <a:rPr lang="en-US" dirty="0" smtClean="0">
                <a:solidFill>
                  <a:srgbClr val="000000"/>
                </a:solidFill>
              </a:rPr>
              <a:t>Usually established between switches so same-</a:t>
            </a:r>
            <a:r>
              <a:rPr lang="en-US" dirty="0" err="1" smtClean="0">
                <a:solidFill>
                  <a:srgbClr val="000000"/>
                </a:solidFill>
              </a:rPr>
              <a:t>VLAN</a:t>
            </a:r>
            <a:r>
              <a:rPr lang="en-US" dirty="0" smtClean="0">
                <a:solidFill>
                  <a:srgbClr val="000000"/>
                </a:solidFill>
              </a:rPr>
              <a:t> devices can communicate even if physically connected to different switches</a:t>
            </a:r>
          </a:p>
          <a:p>
            <a:r>
              <a:rPr lang="en-US" dirty="0" smtClean="0">
                <a:solidFill>
                  <a:srgbClr val="000000"/>
                </a:solidFill>
              </a:rPr>
              <a:t>A </a:t>
            </a:r>
            <a:r>
              <a:rPr lang="en-US" dirty="0" err="1" smtClean="0">
                <a:solidFill>
                  <a:srgbClr val="000000"/>
                </a:solidFill>
              </a:rPr>
              <a:t>VLAN</a:t>
            </a:r>
            <a:r>
              <a:rPr lang="en-US" dirty="0" smtClean="0">
                <a:solidFill>
                  <a:srgbClr val="000000"/>
                </a:solidFill>
              </a:rPr>
              <a:t> trunk is not associated to any </a:t>
            </a:r>
            <a:r>
              <a:rPr lang="en-US" dirty="0" err="1" smtClean="0">
                <a:solidFill>
                  <a:srgbClr val="000000"/>
                </a:solidFill>
              </a:rPr>
              <a:t>VLANs</a:t>
            </a:r>
            <a:r>
              <a:rPr lang="en-US" dirty="0" smtClean="0">
                <a:solidFill>
                  <a:srgbClr val="000000"/>
                </a:solidFill>
              </a:rPr>
              <a:t>. Neither is the trunk ports used to establish the trunk link</a:t>
            </a:r>
          </a:p>
          <a:p>
            <a:r>
              <a:rPr lang="en-US" dirty="0" smtClean="0">
                <a:solidFill>
                  <a:srgbClr val="000000"/>
                </a:solidFill>
              </a:rPr>
              <a:t>Cisco </a:t>
            </a:r>
            <a:r>
              <a:rPr lang="en-US" dirty="0" err="1" smtClean="0">
                <a:solidFill>
                  <a:srgbClr val="000000"/>
                </a:solidFill>
              </a:rPr>
              <a:t>IOS</a:t>
            </a:r>
            <a:r>
              <a:rPr lang="en-US" dirty="0" smtClean="0">
                <a:solidFill>
                  <a:srgbClr val="000000"/>
                </a:solidFill>
              </a:rPr>
              <a:t> supports </a:t>
            </a:r>
            <a:r>
              <a:rPr lang="en-US" dirty="0" err="1" smtClean="0">
                <a:solidFill>
                  <a:srgbClr val="000000"/>
                </a:solidFill>
              </a:rPr>
              <a:t>IEEE802.1q</a:t>
            </a:r>
            <a:r>
              <a:rPr lang="en-US" dirty="0" smtClean="0">
                <a:solidFill>
                  <a:srgbClr val="000000"/>
                </a:solidFill>
              </a:rPr>
              <a:t>, a popular </a:t>
            </a:r>
            <a:r>
              <a:rPr lang="en-US" dirty="0" err="1" smtClean="0">
                <a:solidFill>
                  <a:srgbClr val="000000"/>
                </a:solidFill>
              </a:rPr>
              <a:t>VLAN</a:t>
            </a:r>
            <a:r>
              <a:rPr lang="en-US" dirty="0" smtClean="0">
                <a:solidFill>
                  <a:srgbClr val="000000"/>
                </a:solidFill>
              </a:rPr>
              <a:t> trunk protocol</a:t>
            </a:r>
          </a:p>
          <a:p>
            <a:endParaRPr lang="en-US" dirty="0" smtClean="0">
              <a:solidFill>
                <a:srgbClr val="000000"/>
              </a:solidFill>
            </a:endParaRPr>
          </a:p>
          <a:p>
            <a:endParaRPr lang="en-US" dirty="0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3099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68263"/>
            <a:ext cx="8145463" cy="838200"/>
          </a:xfrm>
        </p:spPr>
        <p:txBody>
          <a:bodyPr/>
          <a:lstStyle/>
          <a:p>
            <a:pPr eaLnBrk="1" hangingPunct="1"/>
            <a:r>
              <a:rPr lang="en-CA" altLang="ja-JP" sz="2800" dirty="0" smtClean="0">
                <a:latin typeface="Arial" charset="0"/>
                <a:cs typeface="ＭＳ Ｐゴシック" charset="0"/>
              </a:rPr>
              <a:t>VLAN Trunking</a:t>
            </a:r>
            <a:endParaRPr lang="en-US" sz="2800" dirty="0">
              <a:latin typeface="Arial" charset="0"/>
            </a:endParaRPr>
          </a:p>
        </p:txBody>
      </p:sp>
      <p:pic>
        <p:nvPicPr>
          <p:cNvPr id="10243" name="Picture 4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" y="2523331"/>
            <a:ext cx="4787900" cy="3300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4" name="Picture 5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5288" y="3407569"/>
            <a:ext cx="3433762" cy="2416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5" name="TextBox 5"/>
          <p:cNvSpPr txBox="1">
            <a:spLocks noChangeArrowheads="1"/>
          </p:cNvSpPr>
          <p:nvPr/>
        </p:nvSpPr>
        <p:spPr bwMode="auto">
          <a:xfrm>
            <a:off x="1143000" y="5823744"/>
            <a:ext cx="2711450" cy="341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r>
              <a:rPr lang="en-GB" sz="1800" dirty="0"/>
              <a:t>Without VLAN trunk</a:t>
            </a:r>
          </a:p>
        </p:txBody>
      </p:sp>
      <p:sp>
        <p:nvSpPr>
          <p:cNvPr id="10246" name="TextBox 6"/>
          <p:cNvSpPr txBox="1">
            <a:spLocks noChangeArrowheads="1"/>
          </p:cNvSpPr>
          <p:nvPr/>
        </p:nvSpPr>
        <p:spPr bwMode="auto">
          <a:xfrm>
            <a:off x="5672138" y="5994400"/>
            <a:ext cx="2709862" cy="341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r>
              <a:rPr lang="en-GB" sz="1800" dirty="0"/>
              <a:t>With VLAN trunk</a:t>
            </a:r>
          </a:p>
        </p:txBody>
      </p:sp>
      <p:sp>
        <p:nvSpPr>
          <p:cNvPr id="2" name="Rectangle 1"/>
          <p:cNvSpPr/>
          <p:nvPr/>
        </p:nvSpPr>
        <p:spPr>
          <a:xfrm>
            <a:off x="381000" y="1240402"/>
            <a:ext cx="8366125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A trunk is a point-to-point link between two network devices that carries more than one VLAN. A VLAN trunk allows you to extend the VLANs across an entire network. </a:t>
            </a:r>
          </a:p>
        </p:txBody>
      </p:sp>
    </p:spTree>
    <p:extLst>
      <p:ext uri="{BB962C8B-B14F-4D97-AF65-F5344CB8AC3E}">
        <p14:creationId xmlns:p14="http://schemas.microsoft.com/office/powerpoint/2010/main" val="42703812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549275" y="44076"/>
            <a:ext cx="8042276" cy="1336956"/>
          </a:xfrm>
        </p:spPr>
        <p:txBody>
          <a:bodyPr/>
          <a:lstStyle/>
          <a:p>
            <a:pPr eaLnBrk="1" hangingPunct="1"/>
            <a:r>
              <a:rPr lang="en-CA" altLang="ja-JP" sz="3200" dirty="0">
                <a:latin typeface="Arial" charset="0"/>
                <a:cs typeface="ＭＳ Ｐゴシック" charset="0"/>
              </a:rPr>
              <a:t>Trunking Operation</a:t>
            </a:r>
            <a:endParaRPr lang="en-US" sz="3200" dirty="0">
              <a:latin typeface="Arial" charset="0"/>
            </a:endParaRPr>
          </a:p>
        </p:txBody>
      </p:sp>
      <p:pic>
        <p:nvPicPr>
          <p:cNvPr id="11268" name="Picture 4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1100" y="1525588"/>
            <a:ext cx="6884988" cy="4075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98462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Dynamic </a:t>
            </a:r>
            <a:r>
              <a:rPr lang="en-US" sz="1800" dirty="0" err="1" smtClean="0">
                <a:ea typeface="ＭＳ Ｐゴシック" pitchFamily="34" charset="-128"/>
              </a:rPr>
              <a:t>Trunking</a:t>
            </a:r>
            <a:r>
              <a:rPr lang="en-US" sz="1800" dirty="0" smtClean="0">
                <a:ea typeface="ＭＳ Ｐゴシック" pitchFamily="34" charset="-128"/>
              </a:rPr>
              <a:t> Protocol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sz="2700" dirty="0" smtClean="0">
                <a:ea typeface="ＭＳ Ｐゴシック" pitchFamily="34" charset="-128"/>
              </a:rPr>
              <a:t>Introduction to DTP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41124" y="1375911"/>
            <a:ext cx="7940675" cy="4734605"/>
          </a:xfrm>
        </p:spPr>
        <p:txBody>
          <a:bodyPr>
            <a:normAutofit fontScale="92500" lnSpcReduction="10000"/>
          </a:bodyPr>
          <a:lstStyle/>
          <a:p>
            <a:r>
              <a:rPr lang="en-US" dirty="0" smtClean="0">
                <a:solidFill>
                  <a:srgbClr val="000000"/>
                </a:solidFill>
              </a:rPr>
              <a:t>Switch ports can be manually configured to form trunks</a:t>
            </a:r>
          </a:p>
          <a:p>
            <a:r>
              <a:rPr lang="en-US" dirty="0" smtClean="0">
                <a:solidFill>
                  <a:srgbClr val="000000"/>
                </a:solidFill>
              </a:rPr>
              <a:t>Switch ports can also be configured to negotiate and establish a trunk link with a connected peer</a:t>
            </a:r>
          </a:p>
          <a:p>
            <a:r>
              <a:rPr lang="en-US" dirty="0" smtClean="0">
                <a:solidFill>
                  <a:srgbClr val="000000"/>
                </a:solidFill>
              </a:rPr>
              <a:t>Dynamic </a:t>
            </a:r>
            <a:r>
              <a:rPr lang="en-US" dirty="0" err="1" smtClean="0">
                <a:solidFill>
                  <a:srgbClr val="000000"/>
                </a:solidFill>
              </a:rPr>
              <a:t>Trunking</a:t>
            </a:r>
            <a:r>
              <a:rPr lang="en-US" dirty="0" smtClean="0">
                <a:solidFill>
                  <a:srgbClr val="000000"/>
                </a:solidFill>
              </a:rPr>
              <a:t> Protocol (DTP) is a protocol to manage trunk negotiation</a:t>
            </a:r>
          </a:p>
          <a:p>
            <a:r>
              <a:rPr lang="en-US" dirty="0">
                <a:solidFill>
                  <a:srgbClr val="000000"/>
                </a:solidFill>
              </a:rPr>
              <a:t>DTP is a Cisco proprietary </a:t>
            </a:r>
            <a:r>
              <a:rPr lang="en-US" dirty="0" smtClean="0">
                <a:solidFill>
                  <a:srgbClr val="000000"/>
                </a:solidFill>
              </a:rPr>
              <a:t>protocol and is enabled by default in Cisco Catalyst 2960 and 3560 switches</a:t>
            </a:r>
          </a:p>
          <a:p>
            <a:r>
              <a:rPr lang="en-US" dirty="0" smtClean="0">
                <a:solidFill>
                  <a:srgbClr val="000000"/>
                </a:solidFill>
              </a:rPr>
              <a:t>If </a:t>
            </a:r>
            <a:r>
              <a:rPr lang="en-US" dirty="0">
                <a:solidFill>
                  <a:srgbClr val="000000"/>
                </a:solidFill>
              </a:rPr>
              <a:t>the port on the neighbor switch is configured in a trunk mode that supports </a:t>
            </a:r>
            <a:r>
              <a:rPr lang="en-US" dirty="0" smtClean="0">
                <a:solidFill>
                  <a:srgbClr val="000000"/>
                </a:solidFill>
              </a:rPr>
              <a:t>DTP, it manages the negotiation</a:t>
            </a:r>
          </a:p>
          <a:p>
            <a:r>
              <a:rPr lang="en-US" dirty="0">
                <a:solidFill>
                  <a:srgbClr val="000000"/>
                </a:solidFill>
              </a:rPr>
              <a:t>The default DTP configuration for Cisco Catalyst 2960 and 3560 switches is dynamic auto</a:t>
            </a:r>
            <a:endParaRPr lang="en-US" dirty="0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1995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4732" y="3888850"/>
            <a:ext cx="6569393" cy="26508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3600" dirty="0" smtClean="0">
                <a:ea typeface="ＭＳ Ｐゴシック" pitchFamily="34" charset="-128"/>
              </a:rPr>
              <a:t>Negotiated Interface Modes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41124" y="1375911"/>
            <a:ext cx="7940675" cy="2484889"/>
          </a:xfrm>
        </p:spPr>
        <p:txBody>
          <a:bodyPr/>
          <a:lstStyle/>
          <a:p>
            <a:r>
              <a:rPr lang="en-US" dirty="0" smtClean="0">
                <a:solidFill>
                  <a:srgbClr val="000000"/>
                </a:solidFill>
              </a:rPr>
              <a:t>Cisco Catalyst 2960 and 3560 support the following trunk modes:</a:t>
            </a:r>
          </a:p>
          <a:p>
            <a:pPr lvl="1">
              <a:buFont typeface="Arial" pitchFamily="34" charset="0"/>
              <a:buChar char="•"/>
            </a:pPr>
            <a:r>
              <a:rPr lang="en-US" dirty="0" err="1" smtClean="0">
                <a:solidFill>
                  <a:srgbClr val="000000"/>
                </a:solidFill>
              </a:rPr>
              <a:t>switchport</a:t>
            </a:r>
            <a:r>
              <a:rPr lang="en-US" dirty="0" smtClean="0">
                <a:solidFill>
                  <a:srgbClr val="000000"/>
                </a:solidFill>
              </a:rPr>
              <a:t> mode dynamic auto</a:t>
            </a:r>
          </a:p>
          <a:p>
            <a:pPr lvl="1">
              <a:buFont typeface="Arial" pitchFamily="34" charset="0"/>
              <a:buChar char="•"/>
            </a:pPr>
            <a:r>
              <a:rPr lang="en-US" dirty="0" err="1" smtClean="0">
                <a:solidFill>
                  <a:srgbClr val="000000"/>
                </a:solidFill>
              </a:rPr>
              <a:t>switchport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>
                <a:solidFill>
                  <a:srgbClr val="000000"/>
                </a:solidFill>
              </a:rPr>
              <a:t>mode dynamic </a:t>
            </a:r>
            <a:r>
              <a:rPr lang="en-US" dirty="0" smtClean="0">
                <a:solidFill>
                  <a:srgbClr val="000000"/>
                </a:solidFill>
              </a:rPr>
              <a:t>desirable</a:t>
            </a:r>
            <a:endParaRPr lang="en-US" dirty="0">
              <a:solidFill>
                <a:srgbClr val="000000"/>
              </a:solidFill>
            </a:endParaRPr>
          </a:p>
          <a:p>
            <a:pPr lvl="1">
              <a:buFont typeface="Arial" pitchFamily="34" charset="0"/>
              <a:buChar char="•"/>
            </a:pPr>
            <a:r>
              <a:rPr lang="en-US" dirty="0" err="1">
                <a:solidFill>
                  <a:srgbClr val="000000"/>
                </a:solidFill>
              </a:rPr>
              <a:t>switchport</a:t>
            </a:r>
            <a:r>
              <a:rPr lang="en-US" dirty="0">
                <a:solidFill>
                  <a:srgbClr val="000000"/>
                </a:solidFill>
              </a:rPr>
              <a:t> mode </a:t>
            </a:r>
            <a:r>
              <a:rPr lang="en-US" dirty="0" smtClean="0">
                <a:solidFill>
                  <a:srgbClr val="000000"/>
                </a:solidFill>
              </a:rPr>
              <a:t>trunk</a:t>
            </a:r>
            <a:endParaRPr lang="en-US" dirty="0">
              <a:solidFill>
                <a:srgbClr val="000000"/>
              </a:solidFill>
            </a:endParaRPr>
          </a:p>
          <a:p>
            <a:pPr lvl="1">
              <a:buFont typeface="Arial" pitchFamily="34" charset="0"/>
              <a:buChar char="•"/>
            </a:pPr>
            <a:r>
              <a:rPr lang="en-US" dirty="0" err="1">
                <a:solidFill>
                  <a:srgbClr val="000000"/>
                </a:solidFill>
              </a:rPr>
              <a:t>switchport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nonegotiate</a:t>
            </a:r>
            <a:endParaRPr 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3564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3000" dirty="0" smtClean="0">
                <a:ea typeface="ＭＳ Ｐゴシック" pitchFamily="34" charset="-128"/>
              </a:rPr>
              <a:t>Controlling Broadcast Domains with VLANs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41124" y="1462995"/>
            <a:ext cx="7940675" cy="4734605"/>
          </a:xfrm>
        </p:spPr>
        <p:txBody>
          <a:bodyPr>
            <a:normAutofit/>
          </a:bodyPr>
          <a:lstStyle/>
          <a:p>
            <a:r>
              <a:rPr lang="en-US" sz="2000" dirty="0" err="1" smtClean="0">
                <a:solidFill>
                  <a:srgbClr val="000000"/>
                </a:solidFill>
              </a:rPr>
              <a:t>VLANs</a:t>
            </a:r>
            <a:r>
              <a:rPr lang="en-US" sz="2000" dirty="0" smtClean="0">
                <a:solidFill>
                  <a:srgbClr val="000000"/>
                </a:solidFill>
              </a:rPr>
              <a:t> can be used to limit the reach of broadcast frames</a:t>
            </a:r>
          </a:p>
          <a:p>
            <a:r>
              <a:rPr lang="en-US" sz="2000" dirty="0" smtClean="0">
                <a:solidFill>
                  <a:srgbClr val="000000"/>
                </a:solidFill>
              </a:rPr>
              <a:t>A </a:t>
            </a:r>
            <a:r>
              <a:rPr lang="en-US" sz="2000" dirty="0" err="1" smtClean="0">
                <a:solidFill>
                  <a:srgbClr val="000000"/>
                </a:solidFill>
              </a:rPr>
              <a:t>VLAN</a:t>
            </a:r>
            <a:r>
              <a:rPr lang="en-US" sz="2000" dirty="0" smtClean="0">
                <a:solidFill>
                  <a:srgbClr val="000000"/>
                </a:solidFill>
              </a:rPr>
              <a:t> is a broadcast domain of its own</a:t>
            </a:r>
          </a:p>
          <a:p>
            <a:r>
              <a:rPr lang="en-US" sz="2000" dirty="0" smtClean="0">
                <a:solidFill>
                  <a:srgbClr val="000000"/>
                </a:solidFill>
              </a:rPr>
              <a:t>Therefore, a broadcast frame sent by a device in a specific </a:t>
            </a:r>
            <a:r>
              <a:rPr lang="en-US" sz="2000" dirty="0" err="1" smtClean="0">
                <a:solidFill>
                  <a:srgbClr val="000000"/>
                </a:solidFill>
              </a:rPr>
              <a:t>VLAN</a:t>
            </a:r>
            <a:r>
              <a:rPr lang="en-US" sz="2000" dirty="0" smtClean="0">
                <a:solidFill>
                  <a:srgbClr val="000000"/>
                </a:solidFill>
              </a:rPr>
              <a:t> is forwarded within that </a:t>
            </a:r>
            <a:r>
              <a:rPr lang="en-US" sz="2000" dirty="0" err="1" smtClean="0">
                <a:solidFill>
                  <a:srgbClr val="000000"/>
                </a:solidFill>
              </a:rPr>
              <a:t>VLAN</a:t>
            </a:r>
            <a:r>
              <a:rPr lang="en-US" sz="2000" dirty="0" smtClean="0">
                <a:solidFill>
                  <a:srgbClr val="000000"/>
                </a:solidFill>
              </a:rPr>
              <a:t> only.</a:t>
            </a:r>
          </a:p>
          <a:p>
            <a:r>
              <a:rPr lang="en-US" sz="2000" dirty="0" smtClean="0">
                <a:solidFill>
                  <a:srgbClr val="000000"/>
                </a:solidFill>
              </a:rPr>
              <a:t>This help controlling the reach of broadcast frames and their impact in the network</a:t>
            </a:r>
          </a:p>
          <a:p>
            <a:r>
              <a:rPr lang="en-US" sz="2000" dirty="0">
                <a:solidFill>
                  <a:srgbClr val="000000"/>
                </a:solidFill>
              </a:rPr>
              <a:t> </a:t>
            </a:r>
            <a:r>
              <a:rPr lang="en-US" sz="2000" dirty="0" smtClean="0">
                <a:solidFill>
                  <a:srgbClr val="000000"/>
                </a:solidFill>
              </a:rPr>
              <a:t>Unicast and multicast frames are forwarded within the originating </a:t>
            </a:r>
            <a:r>
              <a:rPr lang="en-US" sz="2000" dirty="0" err="1" smtClean="0">
                <a:solidFill>
                  <a:srgbClr val="000000"/>
                </a:solidFill>
              </a:rPr>
              <a:t>VLAN</a:t>
            </a:r>
            <a:r>
              <a:rPr lang="en-US" sz="2000" dirty="0" smtClean="0">
                <a:solidFill>
                  <a:srgbClr val="000000"/>
                </a:solidFill>
              </a:rPr>
              <a:t> as well</a:t>
            </a:r>
          </a:p>
          <a:p>
            <a:endParaRPr lang="en-US" sz="20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93170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549275" y="44076"/>
            <a:ext cx="8042276" cy="749674"/>
          </a:xfrm>
        </p:spPr>
        <p:txBody>
          <a:bodyPr/>
          <a:lstStyle/>
          <a:p>
            <a:pPr eaLnBrk="1" hangingPunct="1"/>
            <a:r>
              <a:rPr lang="en-GB" altLang="ja-JP" sz="3200" dirty="0" smtClean="0">
                <a:latin typeface="Arial" charset="0"/>
                <a:cs typeface="ＭＳ Ｐゴシック" charset="0"/>
              </a:rPr>
              <a:t>Broadcast Domains</a:t>
            </a:r>
            <a:endParaRPr lang="en-US" sz="3200" dirty="0">
              <a:latin typeface="Arial" charset="0"/>
            </a:endParaRPr>
          </a:p>
        </p:txBody>
      </p:sp>
      <p:pic>
        <p:nvPicPr>
          <p:cNvPr id="9220" name="Picture 5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775" y="1079500"/>
            <a:ext cx="4970805" cy="2587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Picture 1" descr="Untitled.tiff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24898" y="3905250"/>
            <a:ext cx="5519101" cy="2425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9677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459241"/>
            <a:ext cx="8145462" cy="838200"/>
          </a:xfrm>
        </p:spPr>
        <p:txBody>
          <a:bodyPr/>
          <a:lstStyle/>
          <a:p>
            <a:pPr eaLnBrk="1" hangingPunct="1"/>
            <a:r>
              <a:rPr lang="en-US" sz="2700" dirty="0" smtClean="0">
                <a:ea typeface="ＭＳ Ｐゴシック" pitchFamily="34" charset="-128"/>
              </a:rPr>
              <a:t>Tagging Ethernet Frames for VLAN Identification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41124" y="1375911"/>
            <a:ext cx="7940675" cy="4734605"/>
          </a:xfrm>
        </p:spPr>
        <p:txBody>
          <a:bodyPr>
            <a:noAutofit/>
          </a:bodyPr>
          <a:lstStyle/>
          <a:p>
            <a:r>
              <a:rPr lang="en-US" sz="2000" dirty="0" smtClean="0">
                <a:solidFill>
                  <a:srgbClr val="000000"/>
                </a:solidFill>
              </a:rPr>
              <a:t>Frame tagging is used to properly transmit multiple </a:t>
            </a:r>
            <a:r>
              <a:rPr lang="en-US" sz="2000" dirty="0" err="1" smtClean="0">
                <a:solidFill>
                  <a:srgbClr val="000000"/>
                </a:solidFill>
              </a:rPr>
              <a:t>VLAN</a:t>
            </a:r>
            <a:r>
              <a:rPr lang="en-US" sz="2000" dirty="0" smtClean="0">
                <a:solidFill>
                  <a:srgbClr val="000000"/>
                </a:solidFill>
              </a:rPr>
              <a:t> frames through a trunk link</a:t>
            </a:r>
          </a:p>
          <a:p>
            <a:r>
              <a:rPr lang="en-US" sz="2000" dirty="0" smtClean="0">
                <a:solidFill>
                  <a:srgbClr val="000000"/>
                </a:solidFill>
              </a:rPr>
              <a:t>Switches will tag frames to identify the </a:t>
            </a:r>
            <a:r>
              <a:rPr lang="en-US" sz="2000" dirty="0" err="1" smtClean="0">
                <a:solidFill>
                  <a:srgbClr val="000000"/>
                </a:solidFill>
              </a:rPr>
              <a:t>VLAN</a:t>
            </a:r>
            <a:r>
              <a:rPr lang="en-US" sz="2000" dirty="0" smtClean="0">
                <a:solidFill>
                  <a:srgbClr val="000000"/>
                </a:solidFill>
              </a:rPr>
              <a:t> they belong. </a:t>
            </a:r>
            <a:r>
              <a:rPr lang="en-US" sz="2000" dirty="0">
                <a:solidFill>
                  <a:srgbClr val="000000"/>
                </a:solidFill>
              </a:rPr>
              <a:t>Different tagging protocols exist, with IEEE </a:t>
            </a:r>
            <a:r>
              <a:rPr lang="en-US" sz="2000" dirty="0" err="1">
                <a:solidFill>
                  <a:srgbClr val="000000"/>
                </a:solidFill>
              </a:rPr>
              <a:t>802.1q</a:t>
            </a:r>
            <a:r>
              <a:rPr lang="en-US" sz="2000" dirty="0">
                <a:solidFill>
                  <a:srgbClr val="000000"/>
                </a:solidFill>
              </a:rPr>
              <a:t> being a very popular </a:t>
            </a:r>
            <a:r>
              <a:rPr lang="en-US" sz="2000" dirty="0" smtClean="0">
                <a:solidFill>
                  <a:srgbClr val="000000"/>
                </a:solidFill>
              </a:rPr>
              <a:t>one</a:t>
            </a:r>
          </a:p>
          <a:p>
            <a:r>
              <a:rPr lang="en-US" sz="2000" dirty="0">
                <a:solidFill>
                  <a:srgbClr val="000000"/>
                </a:solidFill>
              </a:rPr>
              <a:t>The protocol defines the structure of the tagging header added to the frame</a:t>
            </a:r>
          </a:p>
          <a:p>
            <a:r>
              <a:rPr lang="en-US" sz="2000" dirty="0" smtClean="0">
                <a:solidFill>
                  <a:srgbClr val="000000"/>
                </a:solidFill>
              </a:rPr>
              <a:t>Switches will add </a:t>
            </a:r>
            <a:r>
              <a:rPr lang="en-US" sz="2000" dirty="0" err="1" smtClean="0">
                <a:solidFill>
                  <a:srgbClr val="000000"/>
                </a:solidFill>
              </a:rPr>
              <a:t>VLAN</a:t>
            </a:r>
            <a:r>
              <a:rPr lang="en-US" sz="2000" dirty="0" smtClean="0">
                <a:solidFill>
                  <a:srgbClr val="000000"/>
                </a:solidFill>
              </a:rPr>
              <a:t> tags to the frames before placing them into trunk links and remove the tags before forwarding frames through non-trunk ports</a:t>
            </a:r>
          </a:p>
          <a:p>
            <a:r>
              <a:rPr lang="en-US" sz="2000" dirty="0" smtClean="0">
                <a:solidFill>
                  <a:srgbClr val="000000"/>
                </a:solidFill>
              </a:rPr>
              <a:t>Once properly tagged, the frames can transverse any number of switches via trunk links and still be forward within the correct </a:t>
            </a:r>
            <a:r>
              <a:rPr lang="en-US" sz="2000" dirty="0" err="1" smtClean="0">
                <a:solidFill>
                  <a:srgbClr val="000000"/>
                </a:solidFill>
              </a:rPr>
              <a:t>VLAN</a:t>
            </a:r>
            <a:r>
              <a:rPr lang="en-US" sz="2000" dirty="0" smtClean="0">
                <a:solidFill>
                  <a:srgbClr val="000000"/>
                </a:solidFill>
              </a:rPr>
              <a:t> at the destination</a:t>
            </a:r>
          </a:p>
        </p:txBody>
      </p:sp>
    </p:spTree>
    <p:extLst>
      <p:ext uri="{BB962C8B-B14F-4D97-AF65-F5344CB8AC3E}">
        <p14:creationId xmlns:p14="http://schemas.microsoft.com/office/powerpoint/2010/main" val="1074546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446541"/>
            <a:ext cx="8145462" cy="838200"/>
          </a:xfrm>
        </p:spPr>
        <p:txBody>
          <a:bodyPr/>
          <a:lstStyle/>
          <a:p>
            <a:pPr eaLnBrk="1" hangingPunct="1"/>
            <a:r>
              <a:rPr lang="en-US" sz="2700" dirty="0" smtClean="0">
                <a:ea typeface="ＭＳ Ｐゴシック" pitchFamily="34" charset="-128"/>
              </a:rPr>
              <a:t>Tagging Ethernet Frames for VLAN Identification</a:t>
            </a:r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9541" y="1480346"/>
            <a:ext cx="7664292" cy="49328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475221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3200" dirty="0" smtClean="0">
                <a:ea typeface="ＭＳ Ｐゴシック" pitchFamily="34" charset="-128"/>
              </a:rPr>
              <a:t>Native VLANs and 802.1q Tagging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81467" y="1506538"/>
            <a:ext cx="7940675" cy="4807176"/>
          </a:xfrm>
        </p:spPr>
        <p:txBody>
          <a:bodyPr>
            <a:normAutofit/>
          </a:bodyPr>
          <a:lstStyle/>
          <a:p>
            <a:r>
              <a:rPr lang="en-US" sz="2000" dirty="0" smtClean="0">
                <a:solidFill>
                  <a:srgbClr val="000000"/>
                </a:solidFill>
              </a:rPr>
              <a:t>A frame that belongs to the native </a:t>
            </a:r>
            <a:r>
              <a:rPr lang="en-US" sz="2000" dirty="0" err="1" smtClean="0">
                <a:solidFill>
                  <a:srgbClr val="000000"/>
                </a:solidFill>
              </a:rPr>
              <a:t>VLAN</a:t>
            </a:r>
            <a:r>
              <a:rPr lang="en-US" sz="2000" dirty="0" smtClean="0">
                <a:solidFill>
                  <a:srgbClr val="000000"/>
                </a:solidFill>
              </a:rPr>
              <a:t> will not be tagged</a:t>
            </a:r>
          </a:p>
          <a:p>
            <a:r>
              <a:rPr lang="en-US" sz="2000" dirty="0" smtClean="0">
                <a:solidFill>
                  <a:srgbClr val="000000"/>
                </a:solidFill>
              </a:rPr>
              <a:t>A frame that is received untagged will remain untagged and placed in the native </a:t>
            </a:r>
            <a:r>
              <a:rPr lang="en-US" sz="2000" dirty="0" err="1" smtClean="0">
                <a:solidFill>
                  <a:srgbClr val="000000"/>
                </a:solidFill>
              </a:rPr>
              <a:t>VLAN</a:t>
            </a:r>
            <a:r>
              <a:rPr lang="en-US" sz="2000" dirty="0" smtClean="0">
                <a:solidFill>
                  <a:srgbClr val="000000"/>
                </a:solidFill>
              </a:rPr>
              <a:t> when forwarded</a:t>
            </a:r>
          </a:p>
          <a:p>
            <a:r>
              <a:rPr lang="en-US" sz="2000" dirty="0" smtClean="0">
                <a:solidFill>
                  <a:srgbClr val="000000"/>
                </a:solidFill>
              </a:rPr>
              <a:t>If there are not ports associated to the native </a:t>
            </a:r>
            <a:r>
              <a:rPr lang="en-US" sz="2000" dirty="0" err="1" smtClean="0">
                <a:solidFill>
                  <a:srgbClr val="000000"/>
                </a:solidFill>
              </a:rPr>
              <a:t>VLAN</a:t>
            </a:r>
            <a:r>
              <a:rPr lang="en-US" sz="2000" dirty="0" smtClean="0">
                <a:solidFill>
                  <a:srgbClr val="000000"/>
                </a:solidFill>
              </a:rPr>
              <a:t> and no other trunk links, an untagged frame will be dropped</a:t>
            </a:r>
          </a:p>
          <a:p>
            <a:r>
              <a:rPr lang="en-US" sz="2000" dirty="0" smtClean="0">
                <a:solidFill>
                  <a:srgbClr val="000000"/>
                </a:solidFill>
              </a:rPr>
              <a:t>In Cisco switches, the native </a:t>
            </a:r>
            <a:r>
              <a:rPr lang="en-US" sz="2000" dirty="0" err="1" smtClean="0">
                <a:solidFill>
                  <a:srgbClr val="000000"/>
                </a:solidFill>
              </a:rPr>
              <a:t>VLAN</a:t>
            </a:r>
            <a:r>
              <a:rPr lang="en-US" sz="2000" dirty="0" smtClean="0">
                <a:solidFill>
                  <a:srgbClr val="000000"/>
                </a:solidFill>
              </a:rPr>
              <a:t> is </a:t>
            </a:r>
            <a:r>
              <a:rPr lang="en-US" sz="2000" dirty="0" err="1" smtClean="0">
                <a:solidFill>
                  <a:srgbClr val="000000"/>
                </a:solidFill>
              </a:rPr>
              <a:t>VLAN</a:t>
            </a:r>
            <a:r>
              <a:rPr lang="en-US" sz="2000" dirty="0" smtClean="0">
                <a:solidFill>
                  <a:srgbClr val="000000"/>
                </a:solidFill>
              </a:rPr>
              <a:t> 1 by default</a:t>
            </a:r>
          </a:p>
          <a:p>
            <a:endParaRPr lang="en-US" sz="20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0520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421141"/>
            <a:ext cx="8145462" cy="838200"/>
          </a:xfrm>
        </p:spPr>
        <p:txBody>
          <a:bodyPr/>
          <a:lstStyle/>
          <a:p>
            <a:pPr eaLnBrk="1" hangingPunct="1"/>
            <a:r>
              <a:rPr lang="en-US" sz="3600" dirty="0" smtClean="0">
                <a:ea typeface="ＭＳ Ｐゴシック" pitchFamily="34" charset="-128"/>
              </a:rPr>
              <a:t>Voice VLAN Tagging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5771" y="1354726"/>
            <a:ext cx="6998970" cy="52806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31091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3600" dirty="0" smtClean="0">
                <a:ea typeface="ＭＳ Ｐゴシック" pitchFamily="34" charset="-128"/>
              </a:rPr>
              <a:t>VLAN Ranges On Catalyst Switches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41123" y="1477510"/>
            <a:ext cx="7940675" cy="4850719"/>
          </a:xfrm>
        </p:spPr>
        <p:txBody>
          <a:bodyPr>
            <a:normAutofit/>
          </a:bodyPr>
          <a:lstStyle/>
          <a:p>
            <a:r>
              <a:rPr lang="en-US" sz="2000" dirty="0" smtClean="0">
                <a:solidFill>
                  <a:srgbClr val="000000"/>
                </a:solidFill>
              </a:rPr>
              <a:t>The </a:t>
            </a:r>
            <a:r>
              <a:rPr lang="en-US" sz="2000" dirty="0">
                <a:solidFill>
                  <a:srgbClr val="000000"/>
                </a:solidFill>
              </a:rPr>
              <a:t>Catalyst 2960 and 3560 Series switches support over 4,000 </a:t>
            </a:r>
            <a:r>
              <a:rPr lang="en-US" sz="2000" dirty="0" err="1" smtClean="0">
                <a:solidFill>
                  <a:srgbClr val="000000"/>
                </a:solidFill>
              </a:rPr>
              <a:t>VLANs</a:t>
            </a:r>
            <a:endParaRPr lang="en-US" sz="2000" dirty="0" smtClean="0">
              <a:solidFill>
                <a:srgbClr val="000000"/>
              </a:solidFill>
            </a:endParaRPr>
          </a:p>
          <a:p>
            <a:r>
              <a:rPr lang="en-US" sz="2000" dirty="0" smtClean="0">
                <a:solidFill>
                  <a:srgbClr val="000000"/>
                </a:solidFill>
              </a:rPr>
              <a:t>These </a:t>
            </a:r>
            <a:r>
              <a:rPr lang="en-US" sz="2000" dirty="0" err="1" smtClean="0">
                <a:solidFill>
                  <a:srgbClr val="000000"/>
                </a:solidFill>
              </a:rPr>
              <a:t>VLANs</a:t>
            </a:r>
            <a:r>
              <a:rPr lang="en-US" sz="2000" dirty="0" smtClean="0">
                <a:solidFill>
                  <a:srgbClr val="000000"/>
                </a:solidFill>
              </a:rPr>
              <a:t> are split into 2 categories:</a:t>
            </a:r>
          </a:p>
          <a:p>
            <a:r>
              <a:rPr lang="en-US" sz="2000" dirty="0" smtClean="0">
                <a:solidFill>
                  <a:srgbClr val="000000"/>
                </a:solidFill>
              </a:rPr>
              <a:t>Normal Range </a:t>
            </a:r>
            <a:r>
              <a:rPr lang="en-US" sz="2000" dirty="0" err="1" smtClean="0">
                <a:solidFill>
                  <a:srgbClr val="000000"/>
                </a:solidFill>
              </a:rPr>
              <a:t>VLANs</a:t>
            </a:r>
            <a:endParaRPr lang="en-US" sz="2000" dirty="0" smtClean="0">
              <a:solidFill>
                <a:srgbClr val="000000"/>
              </a:solidFill>
            </a:endParaRPr>
          </a:p>
          <a:p>
            <a:pPr marL="800100" lvl="1" indent="-342900">
              <a:buFont typeface="Arial" pitchFamily="34" charset="0"/>
              <a:buChar char="•"/>
            </a:pPr>
            <a:r>
              <a:rPr lang="en-US" sz="1800" dirty="0" err="1" smtClean="0">
                <a:solidFill>
                  <a:srgbClr val="000000"/>
                </a:solidFill>
              </a:rPr>
              <a:t>VLAN</a:t>
            </a:r>
            <a:r>
              <a:rPr lang="en-US" sz="1800" dirty="0" smtClean="0">
                <a:solidFill>
                  <a:srgbClr val="000000"/>
                </a:solidFill>
              </a:rPr>
              <a:t> numbers from 1 through 1005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en-US" sz="1800" dirty="0" smtClean="0">
                <a:solidFill>
                  <a:srgbClr val="000000"/>
                </a:solidFill>
              </a:rPr>
              <a:t>Configurations stored </a:t>
            </a:r>
            <a:r>
              <a:rPr lang="en-US" sz="1800" dirty="0">
                <a:solidFill>
                  <a:srgbClr val="000000"/>
                </a:solidFill>
              </a:rPr>
              <a:t>in </a:t>
            </a:r>
            <a:r>
              <a:rPr lang="en-US" sz="1800" dirty="0" smtClean="0">
                <a:solidFill>
                  <a:srgbClr val="000000"/>
                </a:solidFill>
              </a:rPr>
              <a:t>the vlan.dat (in the flash)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en-US" sz="1800" dirty="0" err="1" smtClean="0">
                <a:solidFill>
                  <a:srgbClr val="000000"/>
                </a:solidFill>
              </a:rPr>
              <a:t>VTP</a:t>
            </a:r>
            <a:r>
              <a:rPr lang="en-US" sz="1800" dirty="0" smtClean="0">
                <a:solidFill>
                  <a:srgbClr val="000000"/>
                </a:solidFill>
              </a:rPr>
              <a:t> can </a:t>
            </a:r>
            <a:r>
              <a:rPr lang="en-US" sz="1800" dirty="0">
                <a:solidFill>
                  <a:srgbClr val="000000"/>
                </a:solidFill>
              </a:rPr>
              <a:t>only learn and store normal range </a:t>
            </a:r>
            <a:r>
              <a:rPr lang="en-US" sz="1800" dirty="0" err="1">
                <a:solidFill>
                  <a:srgbClr val="000000"/>
                </a:solidFill>
              </a:rPr>
              <a:t>VLANs</a:t>
            </a:r>
            <a:endParaRPr lang="en-US" sz="1800" dirty="0">
              <a:solidFill>
                <a:srgbClr val="000000"/>
              </a:solidFill>
            </a:endParaRPr>
          </a:p>
          <a:p>
            <a:r>
              <a:rPr lang="en-US" sz="2000" dirty="0" smtClean="0">
                <a:solidFill>
                  <a:srgbClr val="000000"/>
                </a:solidFill>
              </a:rPr>
              <a:t>Extended Range </a:t>
            </a:r>
            <a:r>
              <a:rPr lang="en-US" sz="2000" dirty="0" err="1" smtClean="0">
                <a:solidFill>
                  <a:srgbClr val="000000"/>
                </a:solidFill>
              </a:rPr>
              <a:t>VLANs</a:t>
            </a:r>
            <a:endParaRPr lang="en-US" sz="2000" dirty="0">
              <a:solidFill>
                <a:srgbClr val="000000"/>
              </a:solidFill>
            </a:endParaRPr>
          </a:p>
          <a:p>
            <a:pPr marL="800100" lvl="1" indent="-342900">
              <a:buFont typeface="Arial" pitchFamily="34" charset="0"/>
              <a:buChar char="•"/>
            </a:pPr>
            <a:r>
              <a:rPr lang="en-US" sz="1800" dirty="0" err="1" smtClean="0">
                <a:solidFill>
                  <a:srgbClr val="000000"/>
                </a:solidFill>
              </a:rPr>
              <a:t>VLAN</a:t>
            </a:r>
            <a:r>
              <a:rPr lang="en-US" sz="1800" dirty="0" smtClean="0">
                <a:solidFill>
                  <a:srgbClr val="000000"/>
                </a:solidFill>
              </a:rPr>
              <a:t> </a:t>
            </a:r>
            <a:r>
              <a:rPr lang="en-US" sz="1800" dirty="0">
                <a:solidFill>
                  <a:srgbClr val="000000"/>
                </a:solidFill>
              </a:rPr>
              <a:t>numbers from </a:t>
            </a:r>
            <a:r>
              <a:rPr lang="en-US" sz="1800" dirty="0" smtClean="0">
                <a:solidFill>
                  <a:srgbClr val="000000"/>
                </a:solidFill>
              </a:rPr>
              <a:t>1006 </a:t>
            </a:r>
            <a:r>
              <a:rPr lang="en-US" sz="1800" dirty="0">
                <a:solidFill>
                  <a:srgbClr val="000000"/>
                </a:solidFill>
              </a:rPr>
              <a:t>through </a:t>
            </a:r>
            <a:r>
              <a:rPr lang="en-US" sz="1800" dirty="0" smtClean="0">
                <a:solidFill>
                  <a:srgbClr val="000000"/>
                </a:solidFill>
              </a:rPr>
              <a:t>4096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en-US" sz="1800" dirty="0" smtClean="0">
                <a:solidFill>
                  <a:srgbClr val="000000"/>
                </a:solidFill>
              </a:rPr>
              <a:t>Configurations stored </a:t>
            </a:r>
            <a:r>
              <a:rPr lang="en-US" sz="1800" dirty="0">
                <a:solidFill>
                  <a:srgbClr val="000000"/>
                </a:solidFill>
              </a:rPr>
              <a:t>in </a:t>
            </a:r>
            <a:r>
              <a:rPr lang="en-US" sz="1800" dirty="0" smtClean="0">
                <a:solidFill>
                  <a:srgbClr val="000000"/>
                </a:solidFill>
              </a:rPr>
              <a:t>the running-</a:t>
            </a:r>
            <a:r>
              <a:rPr lang="en-US" sz="1800" dirty="0" err="1" smtClean="0">
                <a:solidFill>
                  <a:srgbClr val="000000"/>
                </a:solidFill>
              </a:rPr>
              <a:t>config</a:t>
            </a:r>
            <a:r>
              <a:rPr lang="en-US" sz="1800" dirty="0" smtClean="0">
                <a:solidFill>
                  <a:srgbClr val="000000"/>
                </a:solidFill>
              </a:rPr>
              <a:t> (in the </a:t>
            </a:r>
            <a:r>
              <a:rPr lang="en-US" sz="1800" dirty="0" err="1" smtClean="0">
                <a:solidFill>
                  <a:srgbClr val="000000"/>
                </a:solidFill>
              </a:rPr>
              <a:t>NVRAM</a:t>
            </a:r>
            <a:r>
              <a:rPr lang="en-US" sz="1800" dirty="0" smtClean="0">
                <a:solidFill>
                  <a:srgbClr val="000000"/>
                </a:solidFill>
              </a:rPr>
              <a:t>)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en-US" sz="1800" dirty="0" err="1">
                <a:solidFill>
                  <a:srgbClr val="000000"/>
                </a:solidFill>
              </a:rPr>
              <a:t>VTP</a:t>
            </a:r>
            <a:r>
              <a:rPr lang="en-US" sz="1800" dirty="0">
                <a:solidFill>
                  <a:srgbClr val="000000"/>
                </a:solidFill>
              </a:rPr>
              <a:t> does not learn extended range </a:t>
            </a:r>
            <a:r>
              <a:rPr lang="en-US" sz="1800" dirty="0" err="1">
                <a:solidFill>
                  <a:srgbClr val="000000"/>
                </a:solidFill>
              </a:rPr>
              <a:t>VLANs</a:t>
            </a:r>
            <a:endParaRPr lang="en-US" sz="1800" dirty="0" smtClean="0">
              <a:solidFill>
                <a:srgbClr val="000000"/>
              </a:solidFill>
            </a:endParaRPr>
          </a:p>
          <a:p>
            <a:pPr marL="0" indent="0">
              <a:buNone/>
            </a:pPr>
            <a:endParaRPr lang="en-US" sz="2000" dirty="0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8237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CA" altLang="ja-JP" sz="2800">
                <a:latin typeface="Arial" charset="0"/>
                <a:cs typeface="ＭＳ Ｐゴシック" charset="0"/>
              </a:rPr>
              <a:t>Configure trunks and VLANs</a:t>
            </a:r>
            <a:endParaRPr lang="en-US" sz="2800">
              <a:latin typeface="Arial" charset="0"/>
            </a:endParaRPr>
          </a:p>
        </p:txBody>
      </p:sp>
      <p:pic>
        <p:nvPicPr>
          <p:cNvPr id="13315" name="Picture 4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4950" y="1660525"/>
            <a:ext cx="5653088" cy="3557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52101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307975" y="542925"/>
            <a:ext cx="8145463" cy="838200"/>
          </a:xfrm>
        </p:spPr>
        <p:txBody>
          <a:bodyPr/>
          <a:lstStyle/>
          <a:p>
            <a:pPr eaLnBrk="1" hangingPunct="1"/>
            <a:r>
              <a:rPr lang="en-CA" altLang="ja-JP" sz="3200" dirty="0">
                <a:latin typeface="Arial" charset="0"/>
                <a:cs typeface="ＭＳ Ｐゴシック" charset="0"/>
              </a:rPr>
              <a:t>Cisco IOS commands to create a VLAN</a:t>
            </a:r>
            <a:endParaRPr lang="en-US" sz="3200" dirty="0">
              <a:latin typeface="Arial" charset="0"/>
            </a:endParaRPr>
          </a:p>
        </p:txBody>
      </p:sp>
      <p:pic>
        <p:nvPicPr>
          <p:cNvPr id="14340" name="Picture 4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6938" y="1911350"/>
            <a:ext cx="7578725" cy="3440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452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CA" altLang="ja-JP" sz="3200" dirty="0">
                <a:latin typeface="Arial" charset="0"/>
                <a:cs typeface="ＭＳ Ｐゴシック" charset="0"/>
              </a:rPr>
              <a:t>Cisco IOS commands to manage VLANs</a:t>
            </a:r>
            <a:endParaRPr lang="en-US" sz="3200" dirty="0">
              <a:latin typeface="Arial" charset="0"/>
            </a:endParaRPr>
          </a:p>
        </p:txBody>
      </p:sp>
      <p:pic>
        <p:nvPicPr>
          <p:cNvPr id="15363" name="Picture 4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0638" y="1663700"/>
            <a:ext cx="6850062" cy="4252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805905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662781" y="679451"/>
            <a:ext cx="7621588" cy="631825"/>
          </a:xfrm>
        </p:spPr>
        <p:txBody>
          <a:bodyPr/>
          <a:lstStyle/>
          <a:p>
            <a:pPr eaLnBrk="1" hangingPunct="1"/>
            <a:r>
              <a:rPr lang="en-CA" altLang="ja-JP" sz="3200" dirty="0">
                <a:latin typeface="Arial" charset="0"/>
                <a:cs typeface="ＭＳ Ｐゴシック" charset="0"/>
              </a:rPr>
              <a:t>Assign Switch port to </a:t>
            </a:r>
            <a:r>
              <a:rPr lang="en-CA" altLang="ja-JP" sz="2800" dirty="0">
                <a:latin typeface="Arial" charset="0"/>
                <a:cs typeface="ＭＳ Ｐゴシック" charset="0"/>
              </a:rPr>
              <a:t>VLAN</a:t>
            </a:r>
            <a:endParaRPr lang="en-US" sz="2800" dirty="0">
              <a:latin typeface="Arial" charset="0"/>
            </a:endParaRPr>
          </a:p>
        </p:txBody>
      </p:sp>
      <p:pic>
        <p:nvPicPr>
          <p:cNvPr id="16387" name="Picture 5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5688" y="1758951"/>
            <a:ext cx="6934200" cy="2830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88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7425" y="4733925"/>
            <a:ext cx="6972300" cy="2076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89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9775" y="4237038"/>
            <a:ext cx="2152650" cy="190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90" name="Picture 8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2524" y="1558926"/>
            <a:ext cx="1781175" cy="200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999566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3600" dirty="0" smtClean="0">
                <a:ea typeface="ＭＳ Ｐゴシック" pitchFamily="34" charset="-128"/>
              </a:rPr>
              <a:t>Changing VLAN Port Membership</a:t>
            </a: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8968" y="1343136"/>
            <a:ext cx="6485438" cy="5351688"/>
          </a:xfrm>
        </p:spPr>
      </p:pic>
    </p:spTree>
    <p:extLst>
      <p:ext uri="{BB962C8B-B14F-4D97-AF65-F5344CB8AC3E}">
        <p14:creationId xmlns:p14="http://schemas.microsoft.com/office/powerpoint/2010/main" val="1683428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3600" dirty="0" smtClean="0">
                <a:ea typeface="ＭＳ Ｐゴシック" pitchFamily="34" charset="-128"/>
              </a:rPr>
              <a:t>Removing VLAN Port Membership</a:t>
            </a: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5116" y="1343136"/>
            <a:ext cx="7573142" cy="5351688"/>
          </a:xfrm>
        </p:spPr>
      </p:pic>
    </p:spTree>
    <p:extLst>
      <p:ext uri="{BB962C8B-B14F-4D97-AF65-F5344CB8AC3E}">
        <p14:creationId xmlns:p14="http://schemas.microsoft.com/office/powerpoint/2010/main" val="36402278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421141"/>
            <a:ext cx="8145462" cy="838200"/>
          </a:xfrm>
        </p:spPr>
        <p:txBody>
          <a:bodyPr/>
          <a:lstStyle/>
          <a:p>
            <a:pPr eaLnBrk="1" hangingPunct="1"/>
            <a:r>
              <a:rPr lang="en-US" sz="4000" dirty="0" smtClean="0">
                <a:ea typeface="ＭＳ Ｐゴシック" pitchFamily="34" charset="-128"/>
              </a:rPr>
              <a:t>Deleting VLANs</a:t>
            </a: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4696" y="1451469"/>
            <a:ext cx="7133982" cy="5105995"/>
          </a:xfrm>
        </p:spPr>
      </p:pic>
    </p:spTree>
    <p:extLst>
      <p:ext uri="{BB962C8B-B14F-4D97-AF65-F5344CB8AC3E}">
        <p14:creationId xmlns:p14="http://schemas.microsoft.com/office/powerpoint/2010/main" val="21383806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3600" dirty="0" smtClean="0">
                <a:ea typeface="ＭＳ Ｐゴシック" pitchFamily="34" charset="-128"/>
              </a:rPr>
              <a:t>Verifying VLAN Information</a:t>
            </a: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0458" y="1451469"/>
            <a:ext cx="6862457" cy="5105995"/>
          </a:xfrm>
        </p:spPr>
      </p:pic>
    </p:spTree>
    <p:extLst>
      <p:ext uri="{BB962C8B-B14F-4D97-AF65-F5344CB8AC3E}">
        <p14:creationId xmlns:p14="http://schemas.microsoft.com/office/powerpoint/2010/main" val="1086103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3600" dirty="0" smtClean="0">
                <a:ea typeface="ＭＳ Ｐゴシック" pitchFamily="34" charset="-128"/>
              </a:rPr>
              <a:t>Verifying VLAN Information</a:t>
            </a: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0458" y="1479408"/>
            <a:ext cx="6862457" cy="5050116"/>
          </a:xfrm>
        </p:spPr>
      </p:pic>
    </p:spTree>
    <p:extLst>
      <p:ext uri="{BB962C8B-B14F-4D97-AF65-F5344CB8AC3E}">
        <p14:creationId xmlns:p14="http://schemas.microsoft.com/office/powerpoint/2010/main" val="3666807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3200" dirty="0" smtClean="0">
                <a:ea typeface="ＭＳ Ｐゴシック" pitchFamily="34" charset="-128"/>
              </a:rPr>
              <a:t>Configuring IEEE 802.1q Trunk Links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396" y="1383881"/>
            <a:ext cx="7721918" cy="34806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752" y="4930435"/>
            <a:ext cx="7687342" cy="1728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57938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3600" dirty="0" smtClean="0">
                <a:ea typeface="ＭＳ Ｐゴシック" pitchFamily="34" charset="-128"/>
              </a:rPr>
              <a:t>Resetting the Trunk To Default State</a:t>
            </a:r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3948" y="1334201"/>
            <a:ext cx="6936105" cy="54378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30727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3600" dirty="0" smtClean="0">
                <a:ea typeface="ＭＳ Ｐゴシック" pitchFamily="34" charset="-128"/>
              </a:rPr>
              <a:t>Resetting the Trunk To Default State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673" y="1499361"/>
            <a:ext cx="8354654" cy="50203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11671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3600" dirty="0" smtClean="0">
                <a:ea typeface="ＭＳ Ｐゴシック" pitchFamily="34" charset="-128"/>
              </a:rPr>
              <a:t>Verifying Trunk Configuration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9363" y="1328118"/>
            <a:ext cx="5715000" cy="53080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84994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3180" y="4205467"/>
            <a:ext cx="4837641" cy="25691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3600" dirty="0" smtClean="0">
                <a:ea typeface="ＭＳ Ｐゴシック" pitchFamily="34" charset="-128"/>
              </a:rPr>
              <a:t>Addressing Issues with VLAN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41124" y="1375911"/>
            <a:ext cx="7940675" cy="2484889"/>
          </a:xfrm>
        </p:spPr>
        <p:txBody>
          <a:bodyPr>
            <a:normAutofit fontScale="92500" lnSpcReduction="20000"/>
          </a:bodyPr>
          <a:lstStyle/>
          <a:p>
            <a:r>
              <a:rPr lang="en-US" dirty="0" smtClean="0">
                <a:solidFill>
                  <a:srgbClr val="000000"/>
                </a:solidFill>
              </a:rPr>
              <a:t>It is very common practice to associate a </a:t>
            </a:r>
            <a:r>
              <a:rPr lang="en-US" dirty="0" err="1" smtClean="0">
                <a:solidFill>
                  <a:srgbClr val="000000"/>
                </a:solidFill>
              </a:rPr>
              <a:t>VLAN</a:t>
            </a:r>
            <a:r>
              <a:rPr lang="en-US" dirty="0" smtClean="0">
                <a:solidFill>
                  <a:srgbClr val="000000"/>
                </a:solidFill>
              </a:rPr>
              <a:t> with a IP network</a:t>
            </a:r>
          </a:p>
          <a:p>
            <a:r>
              <a:rPr lang="en-US" dirty="0" smtClean="0">
                <a:solidFill>
                  <a:srgbClr val="000000"/>
                </a:solidFill>
              </a:rPr>
              <a:t>Since different IP networks only communicate through a router, all devices within a </a:t>
            </a:r>
            <a:r>
              <a:rPr lang="en-US" dirty="0" err="1" smtClean="0">
                <a:solidFill>
                  <a:srgbClr val="000000"/>
                </a:solidFill>
              </a:rPr>
              <a:t>VLAN</a:t>
            </a:r>
            <a:r>
              <a:rPr lang="en-US" dirty="0" smtClean="0">
                <a:solidFill>
                  <a:srgbClr val="000000"/>
                </a:solidFill>
              </a:rPr>
              <a:t> must be part of the same IP network in order to communicate</a:t>
            </a:r>
          </a:p>
          <a:p>
            <a:r>
              <a:rPr lang="en-US" dirty="0" smtClean="0">
                <a:solidFill>
                  <a:srgbClr val="000000"/>
                </a:solidFill>
              </a:rPr>
              <a:t>In the picture below, </a:t>
            </a:r>
            <a:r>
              <a:rPr lang="en-US" dirty="0" err="1" smtClean="0">
                <a:solidFill>
                  <a:srgbClr val="000000"/>
                </a:solidFill>
              </a:rPr>
              <a:t>PC1</a:t>
            </a:r>
            <a:r>
              <a:rPr lang="en-US" dirty="0" smtClean="0">
                <a:solidFill>
                  <a:srgbClr val="000000"/>
                </a:solidFill>
              </a:rPr>
              <a:t> can’t communicate to the server because it has a wrong IP address configured</a:t>
            </a:r>
          </a:p>
          <a:p>
            <a:endParaRPr lang="en-US" dirty="0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43028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3550" y="2292803"/>
            <a:ext cx="6400800" cy="436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3600" dirty="0" smtClean="0">
                <a:ea typeface="ＭＳ Ｐゴシック" pitchFamily="34" charset="-128"/>
              </a:rPr>
              <a:t>Missing VLANs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41124" y="1375911"/>
            <a:ext cx="7940675" cy="2484889"/>
          </a:xfrm>
        </p:spPr>
        <p:txBody>
          <a:bodyPr>
            <a:normAutofit/>
          </a:bodyPr>
          <a:lstStyle/>
          <a:p>
            <a:r>
              <a:rPr lang="en-US" sz="2000" dirty="0" smtClean="0">
                <a:solidFill>
                  <a:srgbClr val="000000"/>
                </a:solidFill>
              </a:rPr>
              <a:t>If all IP addresses mismatch have been solved but device still can’t connect, check if the </a:t>
            </a:r>
            <a:r>
              <a:rPr lang="en-US" sz="2000" dirty="0" err="1" smtClean="0">
                <a:solidFill>
                  <a:srgbClr val="000000"/>
                </a:solidFill>
              </a:rPr>
              <a:t>VLAN</a:t>
            </a:r>
            <a:r>
              <a:rPr lang="en-US" sz="2000" dirty="0" smtClean="0">
                <a:solidFill>
                  <a:srgbClr val="000000"/>
                </a:solidFill>
              </a:rPr>
              <a:t> exists in the switch.</a:t>
            </a:r>
          </a:p>
        </p:txBody>
      </p:sp>
    </p:spTree>
    <p:extLst>
      <p:ext uri="{BB962C8B-B14F-4D97-AF65-F5344CB8AC3E}">
        <p14:creationId xmlns:p14="http://schemas.microsoft.com/office/powerpoint/2010/main" val="22085528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3200" dirty="0" smtClean="0">
                <a:ea typeface="ＭＳ Ｐゴシック" pitchFamily="34" charset="-128"/>
              </a:rPr>
              <a:t>Introduction to Troubleshooting Trunks</a:t>
            </a:r>
          </a:p>
        </p:txBody>
      </p:sp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28" y="1739516"/>
            <a:ext cx="7779544" cy="46562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20542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3200" dirty="0" smtClean="0">
                <a:ea typeface="ＭＳ Ｐゴシック" pitchFamily="34" charset="-128"/>
              </a:rPr>
              <a:t>Common Problems With Trunks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41124" y="1375911"/>
            <a:ext cx="7940675" cy="2484889"/>
          </a:xfrm>
        </p:spPr>
        <p:txBody>
          <a:bodyPr>
            <a:noAutofit/>
          </a:bodyPr>
          <a:lstStyle/>
          <a:p>
            <a:r>
              <a:rPr lang="en-US" sz="2000" dirty="0" err="1">
                <a:solidFill>
                  <a:srgbClr val="000000"/>
                </a:solidFill>
              </a:rPr>
              <a:t>Trunking</a:t>
            </a:r>
            <a:r>
              <a:rPr lang="en-US" sz="2000" dirty="0">
                <a:solidFill>
                  <a:srgbClr val="000000"/>
                </a:solidFill>
              </a:rPr>
              <a:t> issues are usually associated with incorrect configurations. </a:t>
            </a:r>
            <a:endParaRPr lang="en-US" sz="2000" dirty="0" smtClean="0">
              <a:solidFill>
                <a:srgbClr val="000000"/>
              </a:solidFill>
            </a:endParaRPr>
          </a:p>
          <a:p>
            <a:r>
              <a:rPr lang="en-US" sz="2000" dirty="0" smtClean="0">
                <a:solidFill>
                  <a:srgbClr val="000000"/>
                </a:solidFill>
              </a:rPr>
              <a:t>The </a:t>
            </a:r>
            <a:r>
              <a:rPr lang="en-US" sz="2000" dirty="0">
                <a:solidFill>
                  <a:srgbClr val="000000"/>
                </a:solidFill>
              </a:rPr>
              <a:t>most </a:t>
            </a:r>
            <a:r>
              <a:rPr lang="en-US" sz="2000" dirty="0" smtClean="0">
                <a:solidFill>
                  <a:srgbClr val="000000"/>
                </a:solidFill>
              </a:rPr>
              <a:t>common type of trunk configuration errors are:</a:t>
            </a:r>
            <a:endParaRPr lang="en-US" sz="2000" dirty="0">
              <a:solidFill>
                <a:srgbClr val="000000"/>
              </a:solidFill>
            </a:endParaRPr>
          </a:p>
          <a:p>
            <a:pPr marL="914400" lvl="1" indent="-457200">
              <a:buFont typeface="+mj-lt"/>
              <a:buAutoNum type="arabicPeriod"/>
            </a:pPr>
            <a:r>
              <a:rPr lang="en-US" sz="1800" dirty="0">
                <a:solidFill>
                  <a:srgbClr val="000000"/>
                </a:solidFill>
              </a:rPr>
              <a:t>Native </a:t>
            </a:r>
            <a:r>
              <a:rPr lang="en-US" sz="1800" dirty="0" err="1">
                <a:solidFill>
                  <a:srgbClr val="000000"/>
                </a:solidFill>
              </a:rPr>
              <a:t>VLAN</a:t>
            </a:r>
            <a:r>
              <a:rPr lang="en-US" sz="1800" dirty="0">
                <a:solidFill>
                  <a:srgbClr val="000000"/>
                </a:solidFill>
              </a:rPr>
              <a:t> </a:t>
            </a:r>
            <a:r>
              <a:rPr lang="en-US" sz="1800" dirty="0" smtClean="0">
                <a:solidFill>
                  <a:srgbClr val="000000"/>
                </a:solidFill>
              </a:rPr>
              <a:t>mismatches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US" sz="1800" dirty="0" smtClean="0">
                <a:solidFill>
                  <a:srgbClr val="000000"/>
                </a:solidFill>
              </a:rPr>
              <a:t>Trunk </a:t>
            </a:r>
            <a:r>
              <a:rPr lang="en-US" sz="1800" dirty="0">
                <a:solidFill>
                  <a:srgbClr val="000000"/>
                </a:solidFill>
              </a:rPr>
              <a:t>mode mismatches 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US" sz="1800" dirty="0">
                <a:solidFill>
                  <a:srgbClr val="000000"/>
                </a:solidFill>
              </a:rPr>
              <a:t>Allowed </a:t>
            </a:r>
            <a:r>
              <a:rPr lang="en-US" sz="1800" dirty="0" err="1">
                <a:solidFill>
                  <a:srgbClr val="000000"/>
                </a:solidFill>
              </a:rPr>
              <a:t>VLANs</a:t>
            </a:r>
            <a:r>
              <a:rPr lang="en-US" sz="1800" dirty="0">
                <a:solidFill>
                  <a:srgbClr val="000000"/>
                </a:solidFill>
              </a:rPr>
              <a:t> on </a:t>
            </a:r>
            <a:r>
              <a:rPr lang="en-US" sz="1800" dirty="0" smtClean="0">
                <a:solidFill>
                  <a:srgbClr val="000000"/>
                </a:solidFill>
              </a:rPr>
              <a:t>trunks</a:t>
            </a:r>
            <a:endParaRPr lang="en-US" sz="1800" dirty="0">
              <a:solidFill>
                <a:srgbClr val="000000"/>
              </a:solidFill>
            </a:endParaRPr>
          </a:p>
          <a:p>
            <a:pPr marL="461963" indent="-342900"/>
            <a:r>
              <a:rPr lang="en-US" sz="2000" dirty="0" smtClean="0">
                <a:solidFill>
                  <a:srgbClr val="000000"/>
                </a:solidFill>
              </a:rPr>
              <a:t>If a trunk problem is detected, the best practice guidelines recommend to troubleshoot in the order shown above.</a:t>
            </a:r>
          </a:p>
        </p:txBody>
      </p:sp>
    </p:spTree>
    <p:extLst>
      <p:ext uri="{BB962C8B-B14F-4D97-AF65-F5344CB8AC3E}">
        <p14:creationId xmlns:p14="http://schemas.microsoft.com/office/powerpoint/2010/main" val="14964703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3200" dirty="0" smtClean="0">
                <a:ea typeface="ＭＳ Ｐゴシック" pitchFamily="34" charset="-128"/>
              </a:rPr>
              <a:t>Trunk Mode Mismatches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41124" y="1375911"/>
            <a:ext cx="7940675" cy="2804203"/>
          </a:xfrm>
        </p:spPr>
        <p:txBody>
          <a:bodyPr>
            <a:normAutofit fontScale="92500" lnSpcReduction="10000"/>
          </a:bodyPr>
          <a:lstStyle/>
          <a:p>
            <a:r>
              <a:rPr lang="en-US" dirty="0" smtClean="0">
                <a:solidFill>
                  <a:srgbClr val="000000"/>
                </a:solidFill>
              </a:rPr>
              <a:t>If </a:t>
            </a:r>
            <a:r>
              <a:rPr lang="en-US" dirty="0">
                <a:solidFill>
                  <a:srgbClr val="000000"/>
                </a:solidFill>
              </a:rPr>
              <a:t>a port on a trunk link is configured with a trunk mode that is incompatible with the neighboring trunk port, a trunk </a:t>
            </a:r>
            <a:r>
              <a:rPr lang="en-US" dirty="0" smtClean="0">
                <a:solidFill>
                  <a:srgbClr val="000000"/>
                </a:solidFill>
              </a:rPr>
              <a:t>link </a:t>
            </a:r>
            <a:r>
              <a:rPr lang="en-US" dirty="0">
                <a:solidFill>
                  <a:srgbClr val="000000"/>
                </a:solidFill>
              </a:rPr>
              <a:t>fails to form between the two </a:t>
            </a:r>
            <a:r>
              <a:rPr lang="en-US" dirty="0" smtClean="0">
                <a:solidFill>
                  <a:srgbClr val="000000"/>
                </a:solidFill>
              </a:rPr>
              <a:t>switches</a:t>
            </a:r>
          </a:p>
          <a:p>
            <a:r>
              <a:rPr lang="en-US" dirty="0">
                <a:solidFill>
                  <a:srgbClr val="000000"/>
                </a:solidFill>
              </a:rPr>
              <a:t>Check the status of the trunk ports on </a:t>
            </a:r>
            <a:r>
              <a:rPr lang="en-US" dirty="0" smtClean="0">
                <a:solidFill>
                  <a:srgbClr val="000000"/>
                </a:solidFill>
              </a:rPr>
              <a:t>the switches using </a:t>
            </a:r>
            <a:r>
              <a:rPr lang="en-US" dirty="0">
                <a:solidFill>
                  <a:srgbClr val="000000"/>
                </a:solidFill>
              </a:rPr>
              <a:t>the</a:t>
            </a:r>
            <a:r>
              <a:rPr lang="en-US" b="1" dirty="0">
                <a:solidFill>
                  <a:srgbClr val="000000"/>
                </a:solidFill>
              </a:rPr>
              <a:t> show interfaces </a:t>
            </a:r>
            <a:r>
              <a:rPr lang="en-US" b="1" dirty="0" smtClean="0">
                <a:solidFill>
                  <a:srgbClr val="000000"/>
                </a:solidFill>
              </a:rPr>
              <a:t>trunk </a:t>
            </a:r>
            <a:r>
              <a:rPr lang="en-US" dirty="0" smtClean="0">
                <a:solidFill>
                  <a:srgbClr val="000000"/>
                </a:solidFill>
              </a:rPr>
              <a:t>command</a:t>
            </a:r>
          </a:p>
          <a:p>
            <a:r>
              <a:rPr lang="en-US" dirty="0" smtClean="0">
                <a:solidFill>
                  <a:srgbClr val="000000"/>
                </a:solidFill>
              </a:rPr>
              <a:t>To fix the problem, configure the interfaces with proper trunk modes.</a:t>
            </a:r>
          </a:p>
          <a:p>
            <a:endParaRPr lang="en-US" dirty="0" smtClean="0">
              <a:solidFill>
                <a:srgbClr val="000000"/>
              </a:solidFill>
            </a:endParaRP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8481" y="4256080"/>
            <a:ext cx="5972175" cy="2409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708146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3600" dirty="0" smtClean="0">
                <a:ea typeface="ＭＳ Ｐゴシック" pitchFamily="34" charset="-128"/>
              </a:rPr>
              <a:t>Incorrect VLAN List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41124" y="1375911"/>
            <a:ext cx="7940675" cy="2804203"/>
          </a:xfrm>
        </p:spPr>
        <p:txBody>
          <a:bodyPr/>
          <a:lstStyle/>
          <a:p>
            <a:r>
              <a:rPr lang="en-US" dirty="0" err="1" smtClean="0">
                <a:solidFill>
                  <a:srgbClr val="000000"/>
                </a:solidFill>
              </a:rPr>
              <a:t>VLANs</a:t>
            </a:r>
            <a:r>
              <a:rPr lang="en-US" dirty="0" smtClean="0">
                <a:solidFill>
                  <a:srgbClr val="000000"/>
                </a:solidFill>
              </a:rPr>
              <a:t> must be allowed in the trunk before their frames can be transmitted across the link</a:t>
            </a:r>
          </a:p>
          <a:p>
            <a:r>
              <a:rPr lang="en-US" dirty="0" smtClean="0">
                <a:solidFill>
                  <a:srgbClr val="000000"/>
                </a:solidFill>
              </a:rPr>
              <a:t>Use the </a:t>
            </a:r>
            <a:r>
              <a:rPr lang="en-US" b="1" dirty="0" err="1">
                <a:solidFill>
                  <a:srgbClr val="000000"/>
                </a:solidFill>
              </a:rPr>
              <a:t>switchport</a:t>
            </a:r>
            <a:r>
              <a:rPr lang="en-US" b="1" dirty="0">
                <a:solidFill>
                  <a:srgbClr val="000000"/>
                </a:solidFill>
              </a:rPr>
              <a:t> trunk allowed </a:t>
            </a:r>
            <a:r>
              <a:rPr lang="en-US" b="1" dirty="0" err="1" smtClean="0">
                <a:solidFill>
                  <a:srgbClr val="000000"/>
                </a:solidFill>
              </a:rPr>
              <a:t>vlan</a:t>
            </a:r>
            <a:r>
              <a:rPr lang="en-US" b="1" dirty="0" smtClean="0">
                <a:solidFill>
                  <a:srgbClr val="000000"/>
                </a:solidFill>
              </a:rPr>
              <a:t> </a:t>
            </a:r>
            <a:r>
              <a:rPr lang="en-US" dirty="0" smtClean="0">
                <a:solidFill>
                  <a:srgbClr val="000000"/>
                </a:solidFill>
              </a:rPr>
              <a:t>command to </a:t>
            </a:r>
            <a:r>
              <a:rPr lang="en-US" dirty="0" err="1" smtClean="0">
                <a:solidFill>
                  <a:srgbClr val="000000"/>
                </a:solidFill>
              </a:rPr>
              <a:t>specifuy</a:t>
            </a:r>
            <a:r>
              <a:rPr lang="en-US" dirty="0" smtClean="0">
                <a:solidFill>
                  <a:srgbClr val="000000"/>
                </a:solidFill>
              </a:rPr>
              <a:t> which </a:t>
            </a:r>
            <a:r>
              <a:rPr lang="en-US" dirty="0" err="1" smtClean="0">
                <a:solidFill>
                  <a:srgbClr val="000000"/>
                </a:solidFill>
              </a:rPr>
              <a:t>VLANs</a:t>
            </a:r>
            <a:r>
              <a:rPr lang="en-US" dirty="0" smtClean="0">
                <a:solidFill>
                  <a:srgbClr val="000000"/>
                </a:solidFill>
              </a:rPr>
              <a:t> are allowed in a trunk link</a:t>
            </a:r>
          </a:p>
          <a:p>
            <a:r>
              <a:rPr lang="en-US" dirty="0" smtClean="0">
                <a:solidFill>
                  <a:srgbClr val="000000"/>
                </a:solidFill>
              </a:rPr>
              <a:t>To ensure the correct </a:t>
            </a:r>
            <a:r>
              <a:rPr lang="en-US" dirty="0" err="1" smtClean="0">
                <a:solidFill>
                  <a:srgbClr val="000000"/>
                </a:solidFill>
              </a:rPr>
              <a:t>VLANs</a:t>
            </a:r>
            <a:r>
              <a:rPr lang="en-US" dirty="0" smtClean="0">
                <a:solidFill>
                  <a:srgbClr val="000000"/>
                </a:solidFill>
              </a:rPr>
              <a:t> are permitted in a trunk, used the </a:t>
            </a:r>
            <a:r>
              <a:rPr lang="en-US" b="1" dirty="0" smtClean="0">
                <a:solidFill>
                  <a:srgbClr val="000000"/>
                </a:solidFill>
              </a:rPr>
              <a:t>show </a:t>
            </a:r>
            <a:r>
              <a:rPr lang="en-US" b="1" dirty="0">
                <a:solidFill>
                  <a:srgbClr val="000000"/>
                </a:solidFill>
              </a:rPr>
              <a:t>interfaces </a:t>
            </a:r>
            <a:r>
              <a:rPr lang="en-US" b="1" dirty="0" smtClean="0">
                <a:solidFill>
                  <a:srgbClr val="000000"/>
                </a:solidFill>
              </a:rPr>
              <a:t>trunk </a:t>
            </a:r>
            <a:r>
              <a:rPr lang="en-US" dirty="0" smtClean="0">
                <a:solidFill>
                  <a:srgbClr val="000000"/>
                </a:solidFill>
              </a:rPr>
              <a:t>command</a:t>
            </a:r>
            <a:endParaRPr lang="en-US" b="1" dirty="0" smtClean="0">
              <a:solidFill>
                <a:srgbClr val="000000"/>
              </a:solidFill>
            </a:endParaRPr>
          </a:p>
          <a:p>
            <a:endParaRPr lang="en-US" dirty="0" smtClean="0">
              <a:solidFill>
                <a:srgbClr val="000000"/>
              </a:solidFill>
            </a:endParaRPr>
          </a:p>
          <a:p>
            <a:endParaRPr lang="en-US" dirty="0" smtClean="0">
              <a:solidFill>
                <a:srgbClr val="000000"/>
              </a:solidFill>
            </a:endParaRPr>
          </a:p>
          <a:p>
            <a:endParaRPr lang="en-US" dirty="0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984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3200" dirty="0" smtClean="0">
                <a:ea typeface="ＭＳ Ｐゴシック" pitchFamily="34" charset="-128"/>
              </a:rPr>
              <a:t>Switch spoofing Attack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41124" y="1317855"/>
            <a:ext cx="7940675" cy="5039403"/>
          </a:xfrm>
        </p:spPr>
        <p:txBody>
          <a:bodyPr>
            <a:normAutofit fontScale="92500"/>
          </a:bodyPr>
          <a:lstStyle/>
          <a:p>
            <a:r>
              <a:rPr lang="en-US" dirty="0">
                <a:solidFill>
                  <a:srgbClr val="000000"/>
                </a:solidFill>
              </a:rPr>
              <a:t>There are a number of different types of </a:t>
            </a:r>
            <a:r>
              <a:rPr lang="en-US" dirty="0" err="1">
                <a:solidFill>
                  <a:srgbClr val="000000"/>
                </a:solidFill>
              </a:rPr>
              <a:t>VLAN</a:t>
            </a:r>
            <a:r>
              <a:rPr lang="en-US" dirty="0">
                <a:solidFill>
                  <a:srgbClr val="000000"/>
                </a:solidFill>
              </a:rPr>
              <a:t> attacks in modern switched </a:t>
            </a:r>
            <a:r>
              <a:rPr lang="en-US" dirty="0" smtClean="0">
                <a:solidFill>
                  <a:srgbClr val="000000"/>
                </a:solidFill>
              </a:rPr>
              <a:t>networks. </a:t>
            </a:r>
            <a:r>
              <a:rPr lang="en-US" dirty="0" err="1" smtClean="0">
                <a:solidFill>
                  <a:srgbClr val="000000"/>
                </a:solidFill>
              </a:rPr>
              <a:t>VLAN</a:t>
            </a:r>
            <a:r>
              <a:rPr lang="en-US" dirty="0" smtClean="0">
                <a:solidFill>
                  <a:srgbClr val="000000"/>
                </a:solidFill>
              </a:rPr>
              <a:t> hopping is one them. </a:t>
            </a:r>
          </a:p>
          <a:p>
            <a:r>
              <a:rPr lang="en-US" dirty="0" smtClean="0">
                <a:solidFill>
                  <a:srgbClr val="000000"/>
                </a:solidFill>
              </a:rPr>
              <a:t>The </a:t>
            </a:r>
            <a:r>
              <a:rPr lang="en-US" dirty="0">
                <a:solidFill>
                  <a:srgbClr val="000000"/>
                </a:solidFill>
              </a:rPr>
              <a:t>default </a:t>
            </a:r>
            <a:r>
              <a:rPr lang="en-US" dirty="0" smtClean="0">
                <a:solidFill>
                  <a:srgbClr val="000000"/>
                </a:solidFill>
              </a:rPr>
              <a:t>configuration </a:t>
            </a:r>
            <a:r>
              <a:rPr lang="en-US" dirty="0">
                <a:solidFill>
                  <a:srgbClr val="000000"/>
                </a:solidFill>
              </a:rPr>
              <a:t>of the switch port is dynamic </a:t>
            </a:r>
            <a:r>
              <a:rPr lang="en-US" dirty="0" smtClean="0">
                <a:solidFill>
                  <a:srgbClr val="000000"/>
                </a:solidFill>
              </a:rPr>
              <a:t>auto</a:t>
            </a:r>
          </a:p>
          <a:p>
            <a:r>
              <a:rPr lang="en-US" dirty="0" smtClean="0">
                <a:solidFill>
                  <a:srgbClr val="000000"/>
                </a:solidFill>
              </a:rPr>
              <a:t>By configuring a host to act as a switch and form a trunk, an attacker could gain access to any </a:t>
            </a:r>
            <a:r>
              <a:rPr lang="en-US" dirty="0" err="1" smtClean="0">
                <a:solidFill>
                  <a:srgbClr val="000000"/>
                </a:solidFill>
              </a:rPr>
              <a:t>VLAN</a:t>
            </a:r>
            <a:r>
              <a:rPr lang="en-US" dirty="0" smtClean="0">
                <a:solidFill>
                  <a:srgbClr val="000000"/>
                </a:solidFill>
              </a:rPr>
              <a:t> in the network.</a:t>
            </a:r>
          </a:p>
          <a:p>
            <a:r>
              <a:rPr lang="en-US" dirty="0">
                <a:solidFill>
                  <a:srgbClr val="000000"/>
                </a:solidFill>
              </a:rPr>
              <a:t>Because the attacker is now able to access other </a:t>
            </a:r>
            <a:r>
              <a:rPr lang="en-US" dirty="0" err="1">
                <a:solidFill>
                  <a:srgbClr val="000000"/>
                </a:solidFill>
              </a:rPr>
              <a:t>VLANs</a:t>
            </a:r>
            <a:r>
              <a:rPr lang="en-US" dirty="0">
                <a:solidFill>
                  <a:srgbClr val="000000"/>
                </a:solidFill>
              </a:rPr>
              <a:t>, this is called a </a:t>
            </a:r>
            <a:r>
              <a:rPr lang="en-US" dirty="0" err="1">
                <a:solidFill>
                  <a:srgbClr val="000000"/>
                </a:solidFill>
              </a:rPr>
              <a:t>VLAN</a:t>
            </a:r>
            <a:r>
              <a:rPr lang="en-US" dirty="0">
                <a:solidFill>
                  <a:srgbClr val="000000"/>
                </a:solidFill>
              </a:rPr>
              <a:t> hopping </a:t>
            </a:r>
            <a:r>
              <a:rPr lang="en-US" dirty="0" smtClean="0">
                <a:solidFill>
                  <a:srgbClr val="000000"/>
                </a:solidFill>
              </a:rPr>
              <a:t>attack</a:t>
            </a:r>
          </a:p>
          <a:p>
            <a:r>
              <a:rPr lang="en-US" dirty="0" smtClean="0">
                <a:solidFill>
                  <a:srgbClr val="000000"/>
                </a:solidFill>
              </a:rPr>
              <a:t>To prevent </a:t>
            </a:r>
            <a:r>
              <a:rPr lang="en-US" dirty="0">
                <a:solidFill>
                  <a:srgbClr val="000000"/>
                </a:solidFill>
              </a:rPr>
              <a:t>a basic switch spoofing </a:t>
            </a:r>
            <a:r>
              <a:rPr lang="en-US" dirty="0" smtClean="0">
                <a:solidFill>
                  <a:srgbClr val="000000"/>
                </a:solidFill>
              </a:rPr>
              <a:t>attack, </a:t>
            </a:r>
            <a:r>
              <a:rPr lang="en-US" dirty="0">
                <a:solidFill>
                  <a:srgbClr val="000000"/>
                </a:solidFill>
              </a:rPr>
              <a:t>turn off </a:t>
            </a:r>
            <a:r>
              <a:rPr lang="en-US" dirty="0" err="1">
                <a:solidFill>
                  <a:srgbClr val="000000"/>
                </a:solidFill>
              </a:rPr>
              <a:t>trunking</a:t>
            </a:r>
            <a:r>
              <a:rPr lang="en-US" dirty="0">
                <a:solidFill>
                  <a:srgbClr val="000000"/>
                </a:solidFill>
              </a:rPr>
              <a:t> on all ports, except the ones that specifically require </a:t>
            </a:r>
            <a:r>
              <a:rPr lang="en-US" dirty="0" err="1">
                <a:solidFill>
                  <a:srgbClr val="000000"/>
                </a:solidFill>
              </a:rPr>
              <a:t>trunking</a:t>
            </a:r>
            <a:endParaRPr lang="en-US" dirty="0" smtClean="0">
              <a:solidFill>
                <a:srgbClr val="000000"/>
              </a:solidFill>
            </a:endParaRPr>
          </a:p>
          <a:p>
            <a:endParaRPr lang="en-US" dirty="0" smtClean="0">
              <a:solidFill>
                <a:srgbClr val="000000"/>
              </a:solidFill>
            </a:endParaRPr>
          </a:p>
          <a:p>
            <a:endParaRPr lang="en-US" dirty="0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2409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3200" dirty="0" smtClean="0">
                <a:ea typeface="ＭＳ Ｐゴシック" pitchFamily="34" charset="-128"/>
              </a:rPr>
              <a:t>Double-Tagging Attack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41124" y="1317855"/>
            <a:ext cx="7940675" cy="5039403"/>
          </a:xfrm>
        </p:spPr>
        <p:txBody>
          <a:bodyPr>
            <a:normAutofit lnSpcReduction="10000"/>
          </a:bodyPr>
          <a:lstStyle/>
          <a:p>
            <a:r>
              <a:rPr lang="en-US" dirty="0" smtClean="0">
                <a:solidFill>
                  <a:srgbClr val="000000"/>
                </a:solidFill>
              </a:rPr>
              <a:t>The double-tagging attack takes </a:t>
            </a:r>
            <a:r>
              <a:rPr lang="en-US" dirty="0">
                <a:solidFill>
                  <a:srgbClr val="000000"/>
                </a:solidFill>
              </a:rPr>
              <a:t>advantage of the way that hardware on most switches </a:t>
            </a:r>
            <a:r>
              <a:rPr lang="en-US" dirty="0" smtClean="0">
                <a:solidFill>
                  <a:srgbClr val="000000"/>
                </a:solidFill>
              </a:rPr>
              <a:t>de-encapsulate </a:t>
            </a:r>
            <a:r>
              <a:rPr lang="en-US" dirty="0" err="1" smtClean="0">
                <a:solidFill>
                  <a:srgbClr val="000000"/>
                </a:solidFill>
              </a:rPr>
              <a:t>802.1Q</a:t>
            </a:r>
            <a:r>
              <a:rPr lang="en-US" dirty="0" smtClean="0">
                <a:solidFill>
                  <a:srgbClr val="000000"/>
                </a:solidFill>
              </a:rPr>
              <a:t> tags</a:t>
            </a:r>
          </a:p>
          <a:p>
            <a:r>
              <a:rPr lang="en-US" dirty="0">
                <a:solidFill>
                  <a:srgbClr val="000000"/>
                </a:solidFill>
              </a:rPr>
              <a:t>Most switches perform only one level of </a:t>
            </a:r>
            <a:r>
              <a:rPr lang="en-US" dirty="0" err="1">
                <a:solidFill>
                  <a:srgbClr val="000000"/>
                </a:solidFill>
              </a:rPr>
              <a:t>802.1Q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dirty="0" smtClean="0">
                <a:solidFill>
                  <a:srgbClr val="000000"/>
                </a:solidFill>
              </a:rPr>
              <a:t>de-encapsulation, allowing an attacker to embed a second, unauthorized attack header in the frame</a:t>
            </a:r>
          </a:p>
          <a:p>
            <a:r>
              <a:rPr lang="en-US" dirty="0" smtClean="0">
                <a:solidFill>
                  <a:srgbClr val="000000"/>
                </a:solidFill>
              </a:rPr>
              <a:t>After removing the first and legit </a:t>
            </a:r>
            <a:r>
              <a:rPr lang="en-US" dirty="0" err="1" smtClean="0">
                <a:solidFill>
                  <a:srgbClr val="000000"/>
                </a:solidFill>
              </a:rPr>
              <a:t>802.1Q</a:t>
            </a:r>
            <a:r>
              <a:rPr lang="en-US" dirty="0" smtClean="0">
                <a:solidFill>
                  <a:srgbClr val="000000"/>
                </a:solidFill>
              </a:rPr>
              <a:t> header, the switch forwards the frame to the </a:t>
            </a:r>
            <a:r>
              <a:rPr lang="en-US" dirty="0" err="1" smtClean="0">
                <a:solidFill>
                  <a:srgbClr val="000000"/>
                </a:solidFill>
              </a:rPr>
              <a:t>VLAN</a:t>
            </a:r>
            <a:r>
              <a:rPr lang="en-US" dirty="0" smtClean="0">
                <a:solidFill>
                  <a:srgbClr val="000000"/>
                </a:solidFill>
              </a:rPr>
              <a:t> specified in the unauthorized </a:t>
            </a:r>
            <a:r>
              <a:rPr lang="en-US" dirty="0" err="1" smtClean="0">
                <a:solidFill>
                  <a:srgbClr val="000000"/>
                </a:solidFill>
              </a:rPr>
              <a:t>802.1Q</a:t>
            </a:r>
            <a:r>
              <a:rPr lang="en-US" dirty="0" smtClean="0">
                <a:solidFill>
                  <a:srgbClr val="000000"/>
                </a:solidFill>
              </a:rPr>
              <a:t> header</a:t>
            </a:r>
          </a:p>
          <a:p>
            <a:r>
              <a:rPr lang="en-US" dirty="0">
                <a:solidFill>
                  <a:srgbClr val="000000"/>
                </a:solidFill>
              </a:rPr>
              <a:t>The best approach to mitigating double-tagging attacks is to ensure that the native </a:t>
            </a:r>
            <a:r>
              <a:rPr lang="en-US" dirty="0" err="1">
                <a:solidFill>
                  <a:srgbClr val="000000"/>
                </a:solidFill>
              </a:rPr>
              <a:t>VLAN</a:t>
            </a:r>
            <a:r>
              <a:rPr lang="en-US" dirty="0">
                <a:solidFill>
                  <a:srgbClr val="000000"/>
                </a:solidFill>
              </a:rPr>
              <a:t> of the trunk ports is different from the </a:t>
            </a:r>
            <a:r>
              <a:rPr lang="en-US" dirty="0" err="1">
                <a:solidFill>
                  <a:srgbClr val="000000"/>
                </a:solidFill>
              </a:rPr>
              <a:t>VLAN</a:t>
            </a:r>
            <a:r>
              <a:rPr lang="en-US" dirty="0">
                <a:solidFill>
                  <a:srgbClr val="000000"/>
                </a:solidFill>
              </a:rPr>
              <a:t> of any user ports</a:t>
            </a:r>
            <a:endParaRPr lang="en-US" dirty="0" smtClean="0">
              <a:solidFill>
                <a:srgbClr val="000000"/>
              </a:solidFill>
            </a:endParaRPr>
          </a:p>
          <a:p>
            <a:endParaRPr lang="en-US" dirty="0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2440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3200" dirty="0" smtClean="0">
                <a:ea typeface="ＭＳ Ｐゴシック" pitchFamily="34" charset="-128"/>
              </a:rPr>
              <a:t>Double-Tagging Attack</a:t>
            </a: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8750" y="1398844"/>
            <a:ext cx="6286500" cy="5221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083457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3200" dirty="0" smtClean="0">
                <a:ea typeface="ＭＳ Ｐゴシック" pitchFamily="34" charset="-128"/>
              </a:rPr>
              <a:t>VLAN Design Guideline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41124" y="1361397"/>
            <a:ext cx="7762647" cy="5039403"/>
          </a:xfrm>
        </p:spPr>
        <p:txBody>
          <a:bodyPr>
            <a:noAutofit/>
          </a:bodyPr>
          <a:lstStyle/>
          <a:p>
            <a:r>
              <a:rPr lang="en-US" sz="2000" dirty="0" smtClean="0">
                <a:solidFill>
                  <a:srgbClr val="000000"/>
                </a:solidFill>
              </a:rPr>
              <a:t>Move all ports from </a:t>
            </a:r>
            <a:r>
              <a:rPr lang="en-US" sz="2000" dirty="0" err="1" smtClean="0">
                <a:solidFill>
                  <a:srgbClr val="000000"/>
                </a:solidFill>
              </a:rPr>
              <a:t>VLAN1</a:t>
            </a:r>
            <a:r>
              <a:rPr lang="en-US" sz="2000" dirty="0" smtClean="0">
                <a:solidFill>
                  <a:srgbClr val="000000"/>
                </a:solidFill>
              </a:rPr>
              <a:t> and assign them to a not-in-use </a:t>
            </a:r>
            <a:r>
              <a:rPr lang="en-US" sz="2000" dirty="0" err="1" smtClean="0">
                <a:solidFill>
                  <a:srgbClr val="000000"/>
                </a:solidFill>
              </a:rPr>
              <a:t>VLAN</a:t>
            </a:r>
            <a:endParaRPr lang="en-US" sz="2000" dirty="0" smtClean="0">
              <a:solidFill>
                <a:srgbClr val="000000"/>
              </a:solidFill>
            </a:endParaRPr>
          </a:p>
          <a:p>
            <a:r>
              <a:rPr lang="en-US" sz="2000" dirty="0" smtClean="0">
                <a:solidFill>
                  <a:srgbClr val="000000"/>
                </a:solidFill>
              </a:rPr>
              <a:t>Shut down all unused switch ports</a:t>
            </a:r>
          </a:p>
          <a:p>
            <a:r>
              <a:rPr lang="en-US" sz="2000" dirty="0" smtClean="0">
                <a:solidFill>
                  <a:srgbClr val="000000"/>
                </a:solidFill>
              </a:rPr>
              <a:t>Separate management and user data traffic</a:t>
            </a:r>
          </a:p>
          <a:p>
            <a:r>
              <a:rPr lang="en-US" sz="2000" dirty="0" smtClean="0">
                <a:solidFill>
                  <a:srgbClr val="000000"/>
                </a:solidFill>
              </a:rPr>
              <a:t>Change the management </a:t>
            </a:r>
            <a:r>
              <a:rPr lang="en-US" sz="2000" dirty="0" err="1" smtClean="0">
                <a:solidFill>
                  <a:srgbClr val="000000"/>
                </a:solidFill>
              </a:rPr>
              <a:t>VLAN</a:t>
            </a:r>
            <a:r>
              <a:rPr lang="en-US" sz="2000" dirty="0" smtClean="0">
                <a:solidFill>
                  <a:srgbClr val="000000"/>
                </a:solidFill>
              </a:rPr>
              <a:t> to a </a:t>
            </a:r>
            <a:r>
              <a:rPr lang="en-US" sz="2000" dirty="0" err="1" smtClean="0">
                <a:solidFill>
                  <a:srgbClr val="000000"/>
                </a:solidFill>
              </a:rPr>
              <a:t>VLAN</a:t>
            </a:r>
            <a:r>
              <a:rPr lang="en-US" sz="2000" dirty="0" smtClean="0">
                <a:solidFill>
                  <a:srgbClr val="000000"/>
                </a:solidFill>
              </a:rPr>
              <a:t> other than </a:t>
            </a:r>
            <a:r>
              <a:rPr lang="en-US" sz="2000" dirty="0" err="1" smtClean="0">
                <a:solidFill>
                  <a:srgbClr val="000000"/>
                </a:solidFill>
              </a:rPr>
              <a:t>VLAN1</a:t>
            </a:r>
            <a:r>
              <a:rPr lang="en-US" sz="2000" dirty="0" smtClean="0">
                <a:solidFill>
                  <a:srgbClr val="000000"/>
                </a:solidFill>
              </a:rPr>
              <a:t>. The same goes to the native </a:t>
            </a:r>
            <a:r>
              <a:rPr lang="en-US" sz="2000" dirty="0" err="1" smtClean="0">
                <a:solidFill>
                  <a:srgbClr val="000000"/>
                </a:solidFill>
              </a:rPr>
              <a:t>VLAN</a:t>
            </a:r>
            <a:endParaRPr lang="en-US" sz="2000" dirty="0" smtClean="0">
              <a:solidFill>
                <a:srgbClr val="000000"/>
              </a:solidFill>
            </a:endParaRPr>
          </a:p>
          <a:p>
            <a:r>
              <a:rPr lang="en-US" sz="2000" dirty="0" smtClean="0">
                <a:solidFill>
                  <a:srgbClr val="000000"/>
                </a:solidFill>
              </a:rPr>
              <a:t>Make sure that only devices in the management </a:t>
            </a:r>
            <a:r>
              <a:rPr lang="en-US" sz="2000" dirty="0" err="1" smtClean="0">
                <a:solidFill>
                  <a:srgbClr val="000000"/>
                </a:solidFill>
              </a:rPr>
              <a:t>VLAN</a:t>
            </a:r>
            <a:r>
              <a:rPr lang="en-US" sz="2000" dirty="0" smtClean="0">
                <a:solidFill>
                  <a:srgbClr val="000000"/>
                </a:solidFill>
              </a:rPr>
              <a:t> can connect to the switches</a:t>
            </a:r>
          </a:p>
          <a:p>
            <a:r>
              <a:rPr lang="en-US" sz="2000" dirty="0" smtClean="0">
                <a:solidFill>
                  <a:srgbClr val="000000"/>
                </a:solidFill>
              </a:rPr>
              <a:t>The switch should only accept </a:t>
            </a:r>
            <a:r>
              <a:rPr lang="en-US" sz="2000" dirty="0" err="1" smtClean="0">
                <a:solidFill>
                  <a:srgbClr val="000000"/>
                </a:solidFill>
              </a:rPr>
              <a:t>SSH</a:t>
            </a:r>
            <a:r>
              <a:rPr lang="en-US" sz="2000" dirty="0" smtClean="0">
                <a:solidFill>
                  <a:srgbClr val="000000"/>
                </a:solidFill>
              </a:rPr>
              <a:t> connections</a:t>
            </a:r>
          </a:p>
          <a:p>
            <a:r>
              <a:rPr lang="en-US" sz="2000" dirty="0" smtClean="0">
                <a:solidFill>
                  <a:srgbClr val="000000"/>
                </a:solidFill>
              </a:rPr>
              <a:t>Disable </a:t>
            </a:r>
            <a:r>
              <a:rPr lang="en-US" sz="2000" dirty="0" err="1" smtClean="0">
                <a:solidFill>
                  <a:srgbClr val="000000"/>
                </a:solidFill>
              </a:rPr>
              <a:t>autonegotiation</a:t>
            </a:r>
            <a:r>
              <a:rPr lang="en-US" sz="2000" dirty="0" smtClean="0">
                <a:solidFill>
                  <a:srgbClr val="000000"/>
                </a:solidFill>
              </a:rPr>
              <a:t> on trunk ports</a:t>
            </a:r>
          </a:p>
          <a:p>
            <a:r>
              <a:rPr lang="en-US" sz="2000" dirty="0">
                <a:solidFill>
                  <a:srgbClr val="000000"/>
                </a:solidFill>
              </a:rPr>
              <a:t>D</a:t>
            </a:r>
            <a:r>
              <a:rPr lang="en-US" sz="2000" dirty="0" smtClean="0">
                <a:solidFill>
                  <a:srgbClr val="000000"/>
                </a:solidFill>
              </a:rPr>
              <a:t>o </a:t>
            </a:r>
            <a:r>
              <a:rPr lang="en-US" sz="2000" dirty="0">
                <a:solidFill>
                  <a:srgbClr val="000000"/>
                </a:solidFill>
              </a:rPr>
              <a:t>not use </a:t>
            </a:r>
            <a:r>
              <a:rPr lang="en-US" sz="2000" dirty="0" smtClean="0">
                <a:solidFill>
                  <a:srgbClr val="000000"/>
                </a:solidFill>
              </a:rPr>
              <a:t>the auto </a:t>
            </a:r>
            <a:r>
              <a:rPr lang="en-US" sz="2000" dirty="0">
                <a:solidFill>
                  <a:srgbClr val="000000"/>
                </a:solidFill>
              </a:rPr>
              <a:t>or </a:t>
            </a:r>
            <a:r>
              <a:rPr lang="en-US" sz="2000" dirty="0" smtClean="0">
                <a:solidFill>
                  <a:srgbClr val="000000"/>
                </a:solidFill>
              </a:rPr>
              <a:t>desirable </a:t>
            </a:r>
            <a:r>
              <a:rPr lang="en-US" sz="2000" dirty="0">
                <a:solidFill>
                  <a:srgbClr val="000000"/>
                </a:solidFill>
              </a:rPr>
              <a:t>switch port modes</a:t>
            </a:r>
          </a:p>
          <a:p>
            <a:endParaRPr lang="en-US" sz="2000" dirty="0" smtClean="0">
              <a:solidFill>
                <a:srgbClr val="000000"/>
              </a:solidFill>
            </a:endParaRPr>
          </a:p>
          <a:p>
            <a:endParaRPr lang="en-US" sz="2000" dirty="0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16978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746125"/>
            <a:ext cx="8145463" cy="838200"/>
          </a:xfrm>
        </p:spPr>
        <p:txBody>
          <a:bodyPr/>
          <a:lstStyle/>
          <a:p>
            <a:pPr eaLnBrk="1" hangingPunct="1"/>
            <a:r>
              <a:rPr lang="en-US" dirty="0">
                <a:latin typeface="Arial" charset="0"/>
              </a:rPr>
              <a:t>Summary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61950" y="1587500"/>
            <a:ext cx="8553450" cy="4867275"/>
          </a:xfrm>
        </p:spPr>
        <p:txBody>
          <a:bodyPr>
            <a:normAutofit/>
          </a:bodyPr>
          <a:lstStyle/>
          <a:p>
            <a:r>
              <a:rPr lang="en-US" sz="2000" dirty="0" smtClean="0">
                <a:solidFill>
                  <a:schemeClr val="tx1"/>
                </a:solidFill>
                <a:latin typeface="Arial" charset="0"/>
              </a:rPr>
              <a:t>VLANS</a:t>
            </a:r>
            <a:endParaRPr lang="en-US" sz="2000" dirty="0">
              <a:solidFill>
                <a:schemeClr val="tx1"/>
              </a:solidFill>
              <a:latin typeface="Arial" charset="0"/>
            </a:endParaRPr>
          </a:p>
          <a:p>
            <a:r>
              <a:rPr lang="en-US" sz="2000" dirty="0">
                <a:solidFill>
                  <a:schemeClr val="tx1"/>
                </a:solidFill>
                <a:latin typeface="Arial" charset="0"/>
              </a:rPr>
              <a:t>Types of Traffic on a VLAN include</a:t>
            </a:r>
          </a:p>
          <a:p>
            <a:r>
              <a:rPr lang="en-US" sz="2000" dirty="0" smtClean="0">
                <a:solidFill>
                  <a:schemeClr val="tx1"/>
                </a:solidFill>
                <a:latin typeface="Arial" charset="0"/>
              </a:rPr>
              <a:t>Communication </a:t>
            </a:r>
            <a:r>
              <a:rPr lang="en-US" sz="2000" dirty="0">
                <a:solidFill>
                  <a:schemeClr val="tx1"/>
                </a:solidFill>
                <a:latin typeface="Arial" charset="0"/>
              </a:rPr>
              <a:t>between different VLANs requires the use </a:t>
            </a:r>
            <a:r>
              <a:rPr lang="en-US" sz="2000" dirty="0" smtClean="0">
                <a:solidFill>
                  <a:schemeClr val="tx1"/>
                </a:solidFill>
                <a:latin typeface="Arial" charset="0"/>
              </a:rPr>
              <a:t>of Trunks</a:t>
            </a:r>
          </a:p>
          <a:p>
            <a:r>
              <a:rPr lang="en-US" sz="2000" smtClean="0">
                <a:solidFill>
                  <a:schemeClr val="tx1"/>
                </a:solidFill>
                <a:latin typeface="Arial" charset="0"/>
              </a:rPr>
              <a:t>Configuration and Troubleshooting</a:t>
            </a:r>
            <a:endParaRPr lang="en-US" sz="2000" dirty="0">
              <a:solidFill>
                <a:schemeClr val="tx1"/>
              </a:solidFill>
              <a:latin typeface="Arial" charset="0"/>
            </a:endParaRPr>
          </a:p>
          <a:p>
            <a:pPr>
              <a:buFont typeface="Wingdings" charset="0"/>
              <a:buNone/>
            </a:pPr>
            <a:r>
              <a:rPr lang="en-US" sz="2000" dirty="0">
                <a:solidFill>
                  <a:schemeClr val="tx1"/>
                </a:solidFill>
                <a:latin typeface="Arial" charset="0"/>
              </a:rPr>
              <a:t>		</a:t>
            </a:r>
          </a:p>
          <a:p>
            <a:pPr lvl="1" indent="0"/>
            <a:endParaRPr lang="en-US" sz="1400" dirty="0">
              <a:solidFill>
                <a:schemeClr val="tx1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56075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eeze">
  <a:themeElements>
    <a:clrScheme name="Breeze">
      <a:dk1>
        <a:sysClr val="windowText" lastClr="000000"/>
      </a:dk1>
      <a:lt1>
        <a:sysClr val="window" lastClr="FFFFFF"/>
      </a:lt1>
      <a:dk2>
        <a:srgbClr val="09213B"/>
      </a:dk2>
      <a:lt2>
        <a:srgbClr val="D5EDF4"/>
      </a:lt2>
      <a:accent1>
        <a:srgbClr val="2C7C9F"/>
      </a:accent1>
      <a:accent2>
        <a:srgbClr val="244A58"/>
      </a:accent2>
      <a:accent3>
        <a:srgbClr val="E2751D"/>
      </a:accent3>
      <a:accent4>
        <a:srgbClr val="FFB400"/>
      </a:accent4>
      <a:accent5>
        <a:srgbClr val="7EB606"/>
      </a:accent5>
      <a:accent6>
        <a:srgbClr val="C00000"/>
      </a:accent6>
      <a:hlink>
        <a:srgbClr val="7030A0"/>
      </a:hlink>
      <a:folHlink>
        <a:srgbClr val="00B0F0"/>
      </a:folHlink>
    </a:clrScheme>
    <a:fontScheme name="Breeze">
      <a:maj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ajorFont>
      <a:min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inorFont>
    </a:fontScheme>
    <a:fmtScheme name="Breeze">
      <a:fillStyleLst>
        <a:solidFill>
          <a:schemeClr val="phClr"/>
        </a:solidFill>
        <a:gradFill rotWithShape="1">
          <a:gsLst>
            <a:gs pos="31000">
              <a:schemeClr val="phClr">
                <a:tint val="100000"/>
                <a:shade val="100000"/>
                <a:satMod val="120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shade val="100000"/>
                <a:satMod val="120000"/>
              </a:schemeClr>
            </a:gs>
            <a:gs pos="69000">
              <a:schemeClr val="phClr">
                <a:tint val="80000"/>
                <a:shade val="100000"/>
                <a:satMod val="150000"/>
              </a:schemeClr>
            </a:gs>
            <a:gs pos="100000">
              <a:schemeClr val="phClr">
                <a:tint val="50000"/>
                <a:shade val="100000"/>
                <a:satMod val="15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dbl" algn="ctr">
          <a:solidFill>
            <a:schemeClr val="phClr"/>
          </a:solidFill>
          <a:prstDash val="solid"/>
        </a:ln>
        <a:ln w="31750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sx="101000" sy="101000" rotWithShape="0">
              <a:srgbClr val="000000">
                <a:alpha val="40000"/>
              </a:srgbClr>
            </a:outerShdw>
          </a:effectLst>
        </a:effectStyle>
        <a:effectStyle>
          <a:effectLst>
            <a:innerShdw blurRad="127000" dist="25400" dir="13500000">
              <a:srgbClr val="C0C0C0">
                <a:alpha val="75000"/>
              </a:srgbClr>
            </a:innerShdw>
            <a:outerShdw blurRad="88900" dist="25400" dir="5400000" sx="102000" sy="102000" algn="ctr" rotWithShape="0">
              <a:srgbClr val="C0C0C0">
                <a:alpha val="40000"/>
              </a:srgbClr>
            </a:outerShdw>
          </a:effectLst>
          <a:scene3d>
            <a:camera prst="perspectiveLeft" fov="300000"/>
            <a:lightRig rig="soft" dir="l">
              <a:rot lat="0" lon="0" rev="4200000"/>
            </a:lightRig>
          </a:scene3d>
          <a:sp3d extrusionH="38100" prstMaterial="powder">
            <a:bevelT w="50800" h="88900" prst="convex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0000"/>
                <a:satMod val="400000"/>
              </a:schemeClr>
              <a:schemeClr val="phClr">
                <a:tint val="10000"/>
                <a:satMod val="20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Breeze.thmx</Template>
  <TotalTime>1613</TotalTime>
  <Words>1693</Words>
  <Application>Microsoft Office PowerPoint</Application>
  <PresentationFormat>On-screen Show (4:3)</PresentationFormat>
  <Paragraphs>224</Paragraphs>
  <Slides>48</Slides>
  <Notes>45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48</vt:i4>
      </vt:variant>
    </vt:vector>
  </HeadingPairs>
  <TitlesOfParts>
    <vt:vector size="57" baseType="lpstr">
      <vt:lpstr>ＭＳ Ｐゴシック</vt:lpstr>
      <vt:lpstr>Apple Chancery</vt:lpstr>
      <vt:lpstr>Arial</vt:lpstr>
      <vt:lpstr>Calibri</vt:lpstr>
      <vt:lpstr>News Gothic MT</vt:lpstr>
      <vt:lpstr>Times New Roman</vt:lpstr>
      <vt:lpstr>Wingdings</vt:lpstr>
      <vt:lpstr>Wingdings 2</vt:lpstr>
      <vt:lpstr>Breeze</vt:lpstr>
      <vt:lpstr>Virtual LAN  Lecture 3</vt:lpstr>
      <vt:lpstr>Objectives</vt:lpstr>
      <vt:lpstr>Before VLAN</vt:lpstr>
      <vt:lpstr>VLANs</vt:lpstr>
      <vt:lpstr>VLAN Definitions</vt:lpstr>
      <vt:lpstr>VLAN Definitions</vt:lpstr>
      <vt:lpstr>Benefits of a VLAN</vt:lpstr>
      <vt:lpstr>VLAN Characteristics</vt:lpstr>
      <vt:lpstr>VLAN Types</vt:lpstr>
      <vt:lpstr>Voice VLANs</vt:lpstr>
      <vt:lpstr>Voice VLANs</vt:lpstr>
      <vt:lpstr>VLAN Port membership modes</vt:lpstr>
      <vt:lpstr>VLAN Trunks</vt:lpstr>
      <vt:lpstr>VLAN Trunking</vt:lpstr>
      <vt:lpstr>Trunking Operation</vt:lpstr>
      <vt:lpstr>Dynamic Trunking Protocol Introduction to DTP</vt:lpstr>
      <vt:lpstr>Negotiated Interface Modes</vt:lpstr>
      <vt:lpstr>Controlling Broadcast Domains with VLANs</vt:lpstr>
      <vt:lpstr>Broadcast Domains</vt:lpstr>
      <vt:lpstr>Tagging Ethernet Frames for VLAN Identification</vt:lpstr>
      <vt:lpstr>Tagging Ethernet Frames for VLAN Identification</vt:lpstr>
      <vt:lpstr>Native VLANs and 802.1q Tagging</vt:lpstr>
      <vt:lpstr>Voice VLAN Tagging</vt:lpstr>
      <vt:lpstr>VLAN Ranges On Catalyst Switches</vt:lpstr>
      <vt:lpstr>Configure trunks and VLANs</vt:lpstr>
      <vt:lpstr>Cisco IOS commands to create a VLAN</vt:lpstr>
      <vt:lpstr>Cisco IOS commands to manage VLANs</vt:lpstr>
      <vt:lpstr>Assign Switch port to VLAN</vt:lpstr>
      <vt:lpstr>Changing VLAN Port Membership</vt:lpstr>
      <vt:lpstr>Removing VLAN Port Membership</vt:lpstr>
      <vt:lpstr>Deleting VLANs</vt:lpstr>
      <vt:lpstr>Verifying VLAN Information</vt:lpstr>
      <vt:lpstr>Verifying VLAN Information</vt:lpstr>
      <vt:lpstr>Configuring IEEE 802.1q Trunk Links</vt:lpstr>
      <vt:lpstr>Resetting the Trunk To Default State</vt:lpstr>
      <vt:lpstr>Resetting the Trunk To Default State</vt:lpstr>
      <vt:lpstr>Verifying Trunk Configuration</vt:lpstr>
      <vt:lpstr>Addressing Issues with VLAN</vt:lpstr>
      <vt:lpstr>Missing VLANs</vt:lpstr>
      <vt:lpstr>Introduction to Troubleshooting Trunks</vt:lpstr>
      <vt:lpstr>Common Problems With Trunks</vt:lpstr>
      <vt:lpstr>Trunk Mode Mismatches</vt:lpstr>
      <vt:lpstr>Incorrect VLAN List</vt:lpstr>
      <vt:lpstr>Switch spoofing Attack</vt:lpstr>
      <vt:lpstr>Double-Tagging Attack</vt:lpstr>
      <vt:lpstr>Double-Tagging Attack</vt:lpstr>
      <vt:lpstr>VLAN Design Guideline</vt:lpstr>
      <vt:lpstr>Summary</vt:lpstr>
    </vt:vector>
  </TitlesOfParts>
  <Company>Swansea Metropolitan University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Kapilan Radhakrishnan</dc:creator>
  <cp:lastModifiedBy>Radhakrishnan, Kapilan</cp:lastModifiedBy>
  <cp:revision>110</cp:revision>
  <dcterms:created xsi:type="dcterms:W3CDTF">2011-10-03T10:20:59Z</dcterms:created>
  <dcterms:modified xsi:type="dcterms:W3CDTF">2016-11-22T11:33:43Z</dcterms:modified>
</cp:coreProperties>
</file>