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EFC"/>
    <a:srgbClr val="B2DDF8"/>
    <a:srgbClr val="8FCEF5"/>
    <a:srgbClr val="FBF7E5"/>
    <a:srgbClr val="FCF9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481" autoAdjust="0"/>
    <p:restoredTop sz="94660"/>
  </p:normalViewPr>
  <p:slideViewPr>
    <p:cSldViewPr snapToGrid="0">
      <p:cViewPr varScale="1">
        <p:scale>
          <a:sx n="64" d="100"/>
          <a:sy n="64" d="100"/>
        </p:scale>
        <p:origin x="1058"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475017-8D72-4535-9B6C-3CAF90CAB99F}" type="datetimeFigureOut">
              <a:rPr lang="en-GB" smtClean="0"/>
              <a:t>25/04/2018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C83B29-8036-4AFC-9110-4838E918590C}" type="slidenum">
              <a:rPr lang="en-GB" smtClean="0"/>
              <a:t>‹#›</a:t>
            </a:fld>
            <a:endParaRPr lang="en-GB"/>
          </a:p>
        </p:txBody>
      </p:sp>
    </p:spTree>
    <p:extLst>
      <p:ext uri="{BB962C8B-B14F-4D97-AF65-F5344CB8AC3E}">
        <p14:creationId xmlns:p14="http://schemas.microsoft.com/office/powerpoint/2010/main" val="3303621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A172F-F766-47E4-B646-3C1057AAF4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A1C16A-78B3-4358-B264-D56463CE62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C13B00-F8D2-4DD5-BAC7-62B6B1D40494}"/>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CC0D5EA8-4876-47A7-8570-9F7BEA12B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E15F86-5E45-418D-9DA3-9AC85B4D9A68}"/>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136072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DA7A-C7FE-4FB8-9D21-C30632EED3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3B07A2-E2CB-494D-96A6-F13EEE1442F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EF76D4-49AB-4383-942E-85CF4153CD25}"/>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173DB1E9-C8D2-471B-B9EC-152B871CEC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1AE3C-2B22-47C5-8773-752941893E69}"/>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1041577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2DE9-D624-45A5-8190-70CC4A06A6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894C3-6FBC-4121-BA23-380C60E3C6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5B6C65-9283-4603-8B30-534491EE86E4}"/>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E593BA55-365B-463B-9D9A-59EFF03829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B1876-1964-40C8-BB92-4C5A11BA69F5}"/>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3247220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B52A9-AB3A-4244-8D0A-F893A68CDA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F31F20-8410-43B5-92DA-5893E7BC7E6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096AAA-9AC5-440B-BD6D-17E99D77CCB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0AA461-DF33-4CC3-80B7-6D36C06046FA}"/>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6" name="Footer Placeholder 5">
            <a:extLst>
              <a:ext uri="{FF2B5EF4-FFF2-40B4-BE49-F238E27FC236}">
                <a16:creationId xmlns:a16="http://schemas.microsoft.com/office/drawing/2014/main" id="{2071FA20-B2BA-447B-B5E9-C0C5954EEE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95DE41-3040-44FB-892E-D0F3B76FE5CD}"/>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267848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721A9-5145-4273-BD12-DB6D129F83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382CA2-E3B0-46C4-A319-049EF571A9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5790A97-F9E4-41E4-BC90-077EECF0C1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7EE16A-C6D7-49E5-ACAD-122DCCB1BC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05FE056-6CE5-4BC9-9845-32ACDDEDB99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DCFD75-E6CE-4919-8DCE-221C7F7ACC56}"/>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8" name="Footer Placeholder 7">
            <a:extLst>
              <a:ext uri="{FF2B5EF4-FFF2-40B4-BE49-F238E27FC236}">
                <a16:creationId xmlns:a16="http://schemas.microsoft.com/office/drawing/2014/main" id="{402FE7F5-2D65-4285-8CC5-93D9ECFE44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B5D8F4-3824-42D9-89BB-F30C4A747FD1}"/>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3700840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16492-1BF1-4721-A538-E596E588D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3803B6-F969-4082-B10F-5806F6353731}"/>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4" name="Footer Placeholder 3">
            <a:extLst>
              <a:ext uri="{FF2B5EF4-FFF2-40B4-BE49-F238E27FC236}">
                <a16:creationId xmlns:a16="http://schemas.microsoft.com/office/drawing/2014/main" id="{FA6E80CA-84EF-461A-923F-4E4A930337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B80394-61FA-488C-8531-E11D5E574FAA}"/>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2074999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B75930-2957-4775-8AE2-9CC4E620BF13}"/>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3" name="Footer Placeholder 2">
            <a:extLst>
              <a:ext uri="{FF2B5EF4-FFF2-40B4-BE49-F238E27FC236}">
                <a16:creationId xmlns:a16="http://schemas.microsoft.com/office/drawing/2014/main" id="{8FB0773A-E28E-4A03-89E1-E7073FD938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C92472-6C0A-4923-B2BF-B57B3E3265F6}"/>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16460132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B7C2E-F332-4047-A702-77B4C809EA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26E374-1297-45DD-9E5D-203938F899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7D3968-0D23-4F26-A40D-2911764BDE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6A258EA-EE9E-4D83-83AC-BE2DC9E35A99}"/>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6" name="Footer Placeholder 5">
            <a:extLst>
              <a:ext uri="{FF2B5EF4-FFF2-40B4-BE49-F238E27FC236}">
                <a16:creationId xmlns:a16="http://schemas.microsoft.com/office/drawing/2014/main" id="{356997DA-6117-40D4-97D9-6A59A348F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70089A-E835-4D6F-A779-171459E6D72F}"/>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4105563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06E70-8160-4F34-95A8-2BE8CB9060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4F48DC-A1C1-4B9D-BF0D-AFF2748763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7E6300-3A5B-4862-827C-E2B7909F9C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A404E9E-2FFF-4D2F-979F-D35C3B5F2B02}"/>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6" name="Footer Placeholder 5">
            <a:extLst>
              <a:ext uri="{FF2B5EF4-FFF2-40B4-BE49-F238E27FC236}">
                <a16:creationId xmlns:a16="http://schemas.microsoft.com/office/drawing/2014/main" id="{57F008D6-ED79-4AC4-88AE-85E63721E4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73B7B2-AC26-431F-BEEF-0305483ACE53}"/>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2326277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0691F-3663-44C0-99AA-AA206BD53D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DF7E91-D5CC-40D9-9EA8-C80F1A0B8CD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E37566-19AC-49FB-8ED3-22F01FEE350B}"/>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A8A78824-8B8A-42A3-A74C-C396D0D296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3508AD-3724-4139-9D21-C7976E08CDC1}"/>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3391654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E29653-5C4D-4963-A550-672C6C9AAD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BCBE2C-1A8B-4ADF-9E2B-A59E9E00921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427DF-4988-485A-9865-9852A6EE37B2}"/>
              </a:ext>
            </a:extLst>
          </p:cNvPr>
          <p:cNvSpPr>
            <a:spLocks noGrp="1"/>
          </p:cNvSpPr>
          <p:nvPr>
            <p:ph type="dt" sz="half" idx="10"/>
          </p:nvPr>
        </p:nvSpPr>
        <p:spPr/>
        <p:txBody>
          <a:body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267C4D70-52A2-4F95-B0C2-27F1AC5A30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A63A2A-A893-45CB-8F08-5A1B41EF75F2}"/>
              </a:ext>
            </a:extLst>
          </p:cNvPr>
          <p:cNvSpPr>
            <a:spLocks noGrp="1"/>
          </p:cNvSpPr>
          <p:nvPr>
            <p:ph type="sldNum" sz="quarter" idx="12"/>
          </p:nvPr>
        </p:nvSpPr>
        <p:spPr/>
        <p:txBody>
          <a:bodyPr/>
          <a:lstStyle/>
          <a:p>
            <a:fld id="{B936B3EC-99D4-46BF-A73F-DD612AA0F09A}" type="slidenum">
              <a:rPr lang="en-GB" smtClean="0"/>
              <a:t>‹#›</a:t>
            </a:fld>
            <a:endParaRPr lang="en-GB"/>
          </a:p>
        </p:txBody>
      </p:sp>
    </p:spTree>
    <p:extLst>
      <p:ext uri="{BB962C8B-B14F-4D97-AF65-F5344CB8AC3E}">
        <p14:creationId xmlns:p14="http://schemas.microsoft.com/office/powerpoint/2010/main" val="2350376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AB4A1A-AC11-4F79-A4D2-20413D1D79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AAD7EF-759D-44F9-97C7-438166E472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EB9684-40F6-44CE-A2D5-835CDECFF6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8FACA1-BB44-4F20-BD58-5A6C02691527}" type="datetimeFigureOut">
              <a:rPr lang="en-GB" smtClean="0"/>
              <a:t>25/04/2018</a:t>
            </a:fld>
            <a:endParaRPr lang="en-GB"/>
          </a:p>
        </p:txBody>
      </p:sp>
      <p:sp>
        <p:nvSpPr>
          <p:cNvPr id="5" name="Footer Placeholder 4">
            <a:extLst>
              <a:ext uri="{FF2B5EF4-FFF2-40B4-BE49-F238E27FC236}">
                <a16:creationId xmlns:a16="http://schemas.microsoft.com/office/drawing/2014/main" id="{533D21A9-A052-4A26-83FD-8C3A18B2F6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0A3969D-59AB-4C30-839D-8824EB532D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36B3EC-99D4-46BF-A73F-DD612AA0F09A}" type="slidenum">
              <a:rPr lang="en-GB" smtClean="0"/>
              <a:t>‹#›</a:t>
            </a:fld>
            <a:endParaRPr lang="en-GB"/>
          </a:p>
        </p:txBody>
      </p:sp>
    </p:spTree>
    <p:extLst>
      <p:ext uri="{BB962C8B-B14F-4D97-AF65-F5344CB8AC3E}">
        <p14:creationId xmlns:p14="http://schemas.microsoft.com/office/powerpoint/2010/main" val="2893711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B2DDF8"/>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98DA0E-4EDB-46BF-B2A9-EBD5855C18A7}"/>
              </a:ext>
            </a:extLst>
          </p:cNvPr>
          <p:cNvSpPr/>
          <p:nvPr/>
        </p:nvSpPr>
        <p:spPr>
          <a:xfrm>
            <a:off x="262181" y="1112297"/>
            <a:ext cx="3698536" cy="2501967"/>
          </a:xfrm>
          <a:prstGeom prst="rect">
            <a:avLst/>
          </a:prstGeom>
          <a:solidFill>
            <a:srgbClr val="FEFEFC"/>
          </a:solidFill>
          <a:ln w="19050">
            <a:solidFill>
              <a:schemeClr val="tx1"/>
            </a:solidFill>
          </a:ln>
        </p:spPr>
        <p:txBody>
          <a:bodyPr wrap="square">
            <a:spAutoFit/>
          </a:bodyPr>
          <a:lstStyle/>
          <a:p>
            <a:pPr>
              <a:lnSpc>
                <a:spcPct val="110000"/>
              </a:lnSpc>
              <a:spcAft>
                <a:spcPts val="0"/>
              </a:spcAft>
            </a:pPr>
            <a:r>
              <a:rPr lang="en-GB" sz="1300" dirty="0">
                <a:latin typeface="Calibri" panose="020F0502020204030204" pitchFamily="34" charset="0"/>
                <a:ea typeface="DengXian" panose="02010600030101010101" pitchFamily="2" charset="-122"/>
                <a:cs typeface="Times New Roman" panose="02020603050405020304" pitchFamily="18" charset="0"/>
              </a:rPr>
              <a:t>Censorship in China is a serious issue, particularly surrounding the topics of politics, religion, and anything that threatens the Communist Party. It is more important than ever that the government ensures “The Great Firewall of China” works sufficiently, as it is China’s main line of defence when it comes to regulating online media content. The government does not often specify what can or cannot be done, so if they simply do not like something someone has posted, they can remove it without having to worry about specific laws. </a:t>
            </a:r>
          </a:p>
        </p:txBody>
      </p:sp>
      <p:sp>
        <p:nvSpPr>
          <p:cNvPr id="5" name="Rectangle 4">
            <a:extLst>
              <a:ext uri="{FF2B5EF4-FFF2-40B4-BE49-F238E27FC236}">
                <a16:creationId xmlns:a16="http://schemas.microsoft.com/office/drawing/2014/main" id="{82079830-17CC-410E-B161-23FE6906FCA8}"/>
              </a:ext>
            </a:extLst>
          </p:cNvPr>
          <p:cNvSpPr/>
          <p:nvPr/>
        </p:nvSpPr>
        <p:spPr>
          <a:xfrm>
            <a:off x="4270756" y="1955313"/>
            <a:ext cx="3709687" cy="4702569"/>
          </a:xfrm>
          <a:prstGeom prst="rect">
            <a:avLst/>
          </a:prstGeom>
          <a:solidFill>
            <a:srgbClr val="FEFEFC"/>
          </a:solidFill>
          <a:ln w="19050">
            <a:solidFill>
              <a:schemeClr val="tx1"/>
            </a:solidFill>
          </a:ln>
        </p:spPr>
        <p:txBody>
          <a:bodyPr wrap="square">
            <a:spAutoFit/>
          </a:bodyPr>
          <a:lstStyle/>
          <a:p>
            <a:pPr>
              <a:lnSpc>
                <a:spcPct val="110000"/>
              </a:lnSpc>
              <a:spcAft>
                <a:spcPts val="0"/>
              </a:spcAft>
            </a:pPr>
            <a:r>
              <a:rPr lang="en-GB" sz="1300" dirty="0">
                <a:latin typeface="Calibri" panose="020F0502020204030204" pitchFamily="34" charset="0"/>
                <a:ea typeface="DengXian" panose="02010600030101010101" pitchFamily="2" charset="-122"/>
                <a:cs typeface="Times New Roman" panose="02020603050405020304" pitchFamily="18" charset="0"/>
              </a:rPr>
              <a:t>User-generated content on the internet has become more popular recently due to the stricter laws surrounding censorship in Chinese media. China’s “Online Big Movies” or “OBM” are gaining popularity because they are further out of reach of officials, making it harder for their content to be restricted. There are millions of OBM’s available on the internet with more being added every day, making it nearly impossible to regulate each one.</a:t>
            </a:r>
          </a:p>
          <a:p>
            <a:pPr>
              <a:lnSpc>
                <a:spcPct val="110000"/>
              </a:lnSpc>
              <a:spcAft>
                <a:spcPts val="0"/>
              </a:spcAft>
            </a:pPr>
            <a:endParaRPr lang="en-GB" sz="1300" dirty="0">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Aft>
                <a:spcPts val="0"/>
              </a:spcAft>
            </a:pPr>
            <a:r>
              <a:rPr lang="en-GB" sz="1300" dirty="0">
                <a:latin typeface="Calibri" panose="020F0502020204030204" pitchFamily="34" charset="0"/>
                <a:ea typeface="DengXian" panose="02010600030101010101" pitchFamily="2" charset="-122"/>
                <a:cs typeface="Times New Roman" panose="02020603050405020304" pitchFamily="18" charset="0"/>
              </a:rPr>
              <a:t>Amongst the topics banned by the government are time travel, and political unrest, so many western shows based on these themes are banned in China, for instance Dr Who. </a:t>
            </a:r>
            <a:r>
              <a:rPr lang="en-GB" sz="1300" dirty="0">
                <a:solidFill>
                  <a:srgbClr val="262626"/>
                </a:solidFill>
                <a:latin typeface="Calibri" panose="020F0502020204030204" pitchFamily="34" charset="0"/>
                <a:ea typeface="DengXian" panose="02010600030101010101" pitchFamily="2" charset="-122"/>
                <a:cs typeface="Calibri" panose="020F0502020204030204" pitchFamily="34" charset="0"/>
              </a:rPr>
              <a:t>Film critic Raymond Zhou suggested a reason the censors were so keen to kill sci-fi shows: "Most time travel content that I've seen ... is actually not heavy on science, but an excuse to comment on current affairs.". The Communist Party is anxious about its people wanting political change so implements strict laws regarding censorship. </a:t>
            </a:r>
            <a:endParaRPr lang="en-GB" sz="1300" dirty="0">
              <a:latin typeface="Calibri" panose="020F0502020204030204" pitchFamily="34" charset="0"/>
              <a:ea typeface="DengXian" panose="02010600030101010101" pitchFamily="2" charset="-122"/>
              <a:cs typeface="Times New Roman" panose="02020603050405020304" pitchFamily="18" charset="0"/>
            </a:endParaRPr>
          </a:p>
        </p:txBody>
      </p:sp>
      <p:sp>
        <p:nvSpPr>
          <p:cNvPr id="6" name="Rectangle 5">
            <a:extLst>
              <a:ext uri="{FF2B5EF4-FFF2-40B4-BE49-F238E27FC236}">
                <a16:creationId xmlns:a16="http://schemas.microsoft.com/office/drawing/2014/main" id="{958E5862-DB33-428F-A79A-E5A6D49B6EE3}"/>
              </a:ext>
            </a:extLst>
          </p:cNvPr>
          <p:cNvSpPr/>
          <p:nvPr/>
        </p:nvSpPr>
        <p:spPr>
          <a:xfrm>
            <a:off x="8246261" y="1112297"/>
            <a:ext cx="3683558" cy="2501967"/>
          </a:xfrm>
          <a:prstGeom prst="rect">
            <a:avLst/>
          </a:prstGeom>
          <a:solidFill>
            <a:srgbClr val="FEFEFC"/>
          </a:solidFill>
          <a:ln w="19050">
            <a:solidFill>
              <a:schemeClr val="tx1"/>
            </a:solidFill>
          </a:ln>
        </p:spPr>
        <p:txBody>
          <a:bodyPr wrap="square">
            <a:spAutoFit/>
          </a:bodyPr>
          <a:lstStyle/>
          <a:p>
            <a:pPr>
              <a:lnSpc>
                <a:spcPct val="110000"/>
              </a:lnSpc>
            </a:pPr>
            <a:r>
              <a:rPr lang="en-GB" sz="1300" dirty="0">
                <a:latin typeface="Calibri" panose="020F0502020204030204" pitchFamily="34" charset="0"/>
                <a:ea typeface="DengXian" panose="02010600030101010101" pitchFamily="2" charset="-122"/>
                <a:cs typeface="Times New Roman" panose="02020603050405020304" pitchFamily="18" charset="0"/>
              </a:rPr>
              <a:t>After watching a Vice documentary titled “Beating Film Censorship in China: Online Big Movies” I realised how much impact user generated content has on the spread and consumption of Chinese media content. This lead me to research what the Chinese government has banned and with political unrest being amongst them, how much it fears the opinions of its people. There is an abundance of websites and blogs dedicated to discussing the issues with media censorship in China, as well as ways in which one can get past the restrictions.</a:t>
            </a:r>
            <a:endParaRPr lang="en-GB" sz="1300" dirty="0"/>
          </a:p>
        </p:txBody>
      </p:sp>
      <p:sp>
        <p:nvSpPr>
          <p:cNvPr id="7" name="Rectangle 6">
            <a:extLst>
              <a:ext uri="{FF2B5EF4-FFF2-40B4-BE49-F238E27FC236}">
                <a16:creationId xmlns:a16="http://schemas.microsoft.com/office/drawing/2014/main" id="{E59FAE0C-F169-4608-BF61-2BC29DEE877A}"/>
              </a:ext>
            </a:extLst>
          </p:cNvPr>
          <p:cNvSpPr/>
          <p:nvPr/>
        </p:nvSpPr>
        <p:spPr>
          <a:xfrm>
            <a:off x="2380349" y="7092434"/>
            <a:ext cx="5892062" cy="369332"/>
          </a:xfrm>
          <a:prstGeom prst="rect">
            <a:avLst/>
          </a:prstGeom>
        </p:spPr>
        <p:txBody>
          <a:bodyPr wrap="none">
            <a:spAutoFit/>
          </a:bodyPr>
          <a:lstStyle/>
          <a:p>
            <a:r>
              <a:rPr lang="en-GB" dirty="0"/>
              <a:t>https://www.go-globe.com/blog/online-video-market-china/</a:t>
            </a:r>
          </a:p>
        </p:txBody>
      </p:sp>
      <p:pic>
        <p:nvPicPr>
          <p:cNvPr id="8" name="Picture 7">
            <a:extLst>
              <a:ext uri="{FF2B5EF4-FFF2-40B4-BE49-F238E27FC236}">
                <a16:creationId xmlns:a16="http://schemas.microsoft.com/office/drawing/2014/main" id="{2DF696F0-4484-4568-B481-7810BB3E164A}"/>
              </a:ext>
            </a:extLst>
          </p:cNvPr>
          <p:cNvPicPr>
            <a:picLocks noChangeAspect="1"/>
          </p:cNvPicPr>
          <p:nvPr/>
        </p:nvPicPr>
        <p:blipFill rotWithShape="1">
          <a:blip r:embed="rId2"/>
          <a:srcRect l="15500" t="39000" r="50813" b="13000"/>
          <a:stretch/>
        </p:blipFill>
        <p:spPr>
          <a:xfrm>
            <a:off x="8272411" y="3846830"/>
            <a:ext cx="3535154" cy="2833370"/>
          </a:xfrm>
          <a:prstGeom prst="rect">
            <a:avLst/>
          </a:prstGeom>
        </p:spPr>
      </p:pic>
      <p:pic>
        <p:nvPicPr>
          <p:cNvPr id="1026" name="Picture 2" descr="The Great Firewall of China - TOP 10 Websites Blocked in China">
            <a:extLst>
              <a:ext uri="{FF2B5EF4-FFF2-40B4-BE49-F238E27FC236}">
                <a16:creationId xmlns:a16="http://schemas.microsoft.com/office/drawing/2014/main" id="{D692FC23-1B07-41D3-8223-FD4C18E0D5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66"/>
          <a:stretch/>
        </p:blipFill>
        <p:spPr bwMode="auto">
          <a:xfrm>
            <a:off x="295252" y="3894794"/>
            <a:ext cx="3543220" cy="278540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77FA6C94-E09D-46CC-BBD2-A30BCFDD303C}"/>
              </a:ext>
            </a:extLst>
          </p:cNvPr>
          <p:cNvSpPr/>
          <p:nvPr/>
        </p:nvSpPr>
        <p:spPr>
          <a:xfrm>
            <a:off x="295252" y="185436"/>
            <a:ext cx="11634567" cy="646331"/>
          </a:xfrm>
          <a:prstGeom prst="rect">
            <a:avLst/>
          </a:prstGeom>
          <a:solidFill>
            <a:srgbClr val="FEFEFC"/>
          </a:solidFill>
          <a:ln w="38100">
            <a:solidFill>
              <a:srgbClr val="FF0000"/>
            </a:solidFill>
          </a:ln>
        </p:spPr>
        <p:txBody>
          <a:bodyPr wrap="square">
            <a:spAutoFit/>
          </a:bodyPr>
          <a:lstStyle/>
          <a:p>
            <a:pPr algn="ctr"/>
            <a:r>
              <a:rPr lang="en-GB" sz="3600" b="1" dirty="0">
                <a:latin typeface="Calibri" panose="020F0502020204030204" pitchFamily="34" charset="0"/>
                <a:ea typeface="DengXian" panose="02010600030101010101" pitchFamily="2" charset="-122"/>
                <a:cs typeface="Times New Roman" panose="02020603050405020304" pitchFamily="18" charset="0"/>
              </a:rPr>
              <a:t>How The Internet has changed TV consumption in China</a:t>
            </a:r>
            <a:endParaRPr lang="en-GB" sz="3600" b="1" dirty="0"/>
          </a:p>
        </p:txBody>
      </p:sp>
      <p:sp>
        <p:nvSpPr>
          <p:cNvPr id="10" name="Rectangle 9">
            <a:extLst>
              <a:ext uri="{FF2B5EF4-FFF2-40B4-BE49-F238E27FC236}">
                <a16:creationId xmlns:a16="http://schemas.microsoft.com/office/drawing/2014/main" id="{188E18F6-4772-47EE-87A8-411DFF992425}"/>
              </a:ext>
            </a:extLst>
          </p:cNvPr>
          <p:cNvSpPr/>
          <p:nvPr/>
        </p:nvSpPr>
        <p:spPr>
          <a:xfrm>
            <a:off x="4226535" y="1112297"/>
            <a:ext cx="3815339" cy="461665"/>
          </a:xfrm>
          <a:prstGeom prst="rect">
            <a:avLst/>
          </a:prstGeom>
          <a:solidFill>
            <a:srgbClr val="FEFEFC"/>
          </a:solidFill>
          <a:ln w="28575">
            <a:solidFill>
              <a:srgbClr val="FF0000"/>
            </a:solidFill>
          </a:ln>
        </p:spPr>
        <p:txBody>
          <a:bodyPr wrap="square">
            <a:spAutoFit/>
          </a:bodyPr>
          <a:lstStyle/>
          <a:p>
            <a:pPr algn="ctr"/>
            <a:r>
              <a:rPr lang="en-GB" sz="2400" dirty="0"/>
              <a:t>“The Great Firewall of China”</a:t>
            </a:r>
          </a:p>
        </p:txBody>
      </p:sp>
    </p:spTree>
    <p:extLst>
      <p:ext uri="{BB962C8B-B14F-4D97-AF65-F5344CB8AC3E}">
        <p14:creationId xmlns:p14="http://schemas.microsoft.com/office/powerpoint/2010/main" val="41788343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4490</TotalTime>
  <Words>396</Words>
  <Application>Microsoft Office PowerPoint</Application>
  <PresentationFormat>Widescreen</PresentationFormat>
  <Paragraphs>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DengXian</vt: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Hanna (1701163)</dc:creator>
  <cp:lastModifiedBy>Catherine Hanna (1701163)</cp:lastModifiedBy>
  <cp:revision>25</cp:revision>
  <dcterms:created xsi:type="dcterms:W3CDTF">2018-04-21T11:21:56Z</dcterms:created>
  <dcterms:modified xsi:type="dcterms:W3CDTF">2018-04-25T20:53:08Z</dcterms:modified>
</cp:coreProperties>
</file>