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60" r:id="rId3"/>
    <p:sldId id="273" r:id="rId4"/>
    <p:sldId id="257" r:id="rId5"/>
    <p:sldId id="279" r:id="rId6"/>
    <p:sldId id="258" r:id="rId7"/>
    <p:sldId id="259" r:id="rId8"/>
    <p:sldId id="275" r:id="rId9"/>
    <p:sldId id="276" r:id="rId10"/>
    <p:sldId id="274" r:id="rId11"/>
    <p:sldId id="278" r:id="rId12"/>
    <p:sldId id="284" r:id="rId13"/>
    <p:sldId id="286" r:id="rId14"/>
    <p:sldId id="287" r:id="rId15"/>
    <p:sldId id="277" r:id="rId16"/>
    <p:sldId id="263" r:id="rId17"/>
    <p:sldId id="264" r:id="rId18"/>
    <p:sldId id="265" r:id="rId19"/>
    <p:sldId id="266" r:id="rId20"/>
    <p:sldId id="280" r:id="rId21"/>
    <p:sldId id="281" r:id="rId22"/>
    <p:sldId id="267" r:id="rId23"/>
    <p:sldId id="282" r:id="rId24"/>
    <p:sldId id="268" r:id="rId25"/>
    <p:sldId id="269" r:id="rId26"/>
    <p:sldId id="270" r:id="rId27"/>
    <p:sldId id="289" r:id="rId28"/>
    <p:sldId id="288" r:id="rId29"/>
    <p:sldId id="271" r:id="rId30"/>
    <p:sldId id="27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172FD4-6795-462E-98A4-22A43078A801}" v="18" dt="2026-05-20T06:53:34.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p:scale>
          <a:sx n="70" d="100"/>
          <a:sy n="70" d="100"/>
        </p:scale>
        <p:origin x="-96"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F12ED7-EB09-4FCE-A3E5-776EA04B1A35}"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60B16C3C-E537-4F3B-B08E-1938D022F955}">
      <dgm:prSet/>
      <dgm:spPr/>
      <dgm:t>
        <a:bodyPr/>
        <a:lstStyle/>
        <a:p>
          <a:r>
            <a:rPr lang="en-GB" baseline="0"/>
            <a:t>Namibia</a:t>
          </a:r>
          <a:endParaRPr lang="en-US"/>
        </a:p>
      </dgm:t>
    </dgm:pt>
    <dgm:pt modelId="{EEFC03E8-9DC0-430F-8BF8-FD41B24D5DFA}" type="parTrans" cxnId="{A791BA6C-9C94-4471-AA49-0704B04FD054}">
      <dgm:prSet/>
      <dgm:spPr/>
      <dgm:t>
        <a:bodyPr/>
        <a:lstStyle/>
        <a:p>
          <a:endParaRPr lang="en-US"/>
        </a:p>
      </dgm:t>
    </dgm:pt>
    <dgm:pt modelId="{FDEDF6C4-64DD-45D7-9399-19232F99CAB7}" type="sibTrans" cxnId="{A791BA6C-9C94-4471-AA49-0704B04FD054}">
      <dgm:prSet/>
      <dgm:spPr/>
      <dgm:t>
        <a:bodyPr/>
        <a:lstStyle/>
        <a:p>
          <a:endParaRPr lang="en-US"/>
        </a:p>
      </dgm:t>
    </dgm:pt>
    <dgm:pt modelId="{C67395EB-1EB3-47DD-A8C2-AD9D33B7843B}">
      <dgm:prSet/>
      <dgm:spPr/>
      <dgm:t>
        <a:bodyPr/>
        <a:lstStyle/>
        <a:p>
          <a:r>
            <a:rPr lang="en-GB" baseline="0"/>
            <a:t>The Holocaust</a:t>
          </a:r>
          <a:endParaRPr lang="en-US"/>
        </a:p>
      </dgm:t>
    </dgm:pt>
    <dgm:pt modelId="{A48A2B46-8D07-427F-A7B4-6E2C3A6D077E}" type="parTrans" cxnId="{59805EFD-BE5A-4F31-A9A2-1C555FD42A3C}">
      <dgm:prSet/>
      <dgm:spPr/>
      <dgm:t>
        <a:bodyPr/>
        <a:lstStyle/>
        <a:p>
          <a:endParaRPr lang="en-US"/>
        </a:p>
      </dgm:t>
    </dgm:pt>
    <dgm:pt modelId="{D49C1EB4-B24E-427A-A87F-981B3A6361C6}" type="sibTrans" cxnId="{59805EFD-BE5A-4F31-A9A2-1C555FD42A3C}">
      <dgm:prSet/>
      <dgm:spPr/>
      <dgm:t>
        <a:bodyPr/>
        <a:lstStyle/>
        <a:p>
          <a:endParaRPr lang="en-US"/>
        </a:p>
      </dgm:t>
    </dgm:pt>
    <dgm:pt modelId="{5FAFB10A-86B2-4D0B-A290-3A70D1275C9D}">
      <dgm:prSet/>
      <dgm:spPr/>
      <dgm:t>
        <a:bodyPr/>
        <a:lstStyle/>
        <a:p>
          <a:r>
            <a:rPr lang="en-GB" baseline="0"/>
            <a:t>Cambodia</a:t>
          </a:r>
          <a:endParaRPr lang="en-US"/>
        </a:p>
      </dgm:t>
    </dgm:pt>
    <dgm:pt modelId="{A18B3890-EAB0-43DD-B580-E91FF8F94048}" type="parTrans" cxnId="{6039B4DB-F020-4DD2-A177-FAECD6192D3C}">
      <dgm:prSet/>
      <dgm:spPr/>
      <dgm:t>
        <a:bodyPr/>
        <a:lstStyle/>
        <a:p>
          <a:endParaRPr lang="en-US"/>
        </a:p>
      </dgm:t>
    </dgm:pt>
    <dgm:pt modelId="{1EB6DEE2-5B7A-4700-8581-36EFB5179F27}" type="sibTrans" cxnId="{6039B4DB-F020-4DD2-A177-FAECD6192D3C}">
      <dgm:prSet/>
      <dgm:spPr/>
      <dgm:t>
        <a:bodyPr/>
        <a:lstStyle/>
        <a:p>
          <a:endParaRPr lang="en-US"/>
        </a:p>
      </dgm:t>
    </dgm:pt>
    <dgm:pt modelId="{AE26B521-A95C-42B1-99FF-B96805B88994}">
      <dgm:prSet/>
      <dgm:spPr/>
      <dgm:t>
        <a:bodyPr/>
        <a:lstStyle/>
        <a:p>
          <a:r>
            <a:rPr lang="en-GB" baseline="0"/>
            <a:t>Bosnia</a:t>
          </a:r>
          <a:endParaRPr lang="en-US"/>
        </a:p>
      </dgm:t>
    </dgm:pt>
    <dgm:pt modelId="{263AA819-5F2A-428B-8845-2A230D043CC0}" type="parTrans" cxnId="{EB8EFF23-4A20-4B46-849A-EED33A9F226B}">
      <dgm:prSet/>
      <dgm:spPr/>
      <dgm:t>
        <a:bodyPr/>
        <a:lstStyle/>
        <a:p>
          <a:endParaRPr lang="en-US"/>
        </a:p>
      </dgm:t>
    </dgm:pt>
    <dgm:pt modelId="{C45D302E-07AD-4F06-A142-E70B303E360C}" type="sibTrans" cxnId="{EB8EFF23-4A20-4B46-849A-EED33A9F226B}">
      <dgm:prSet/>
      <dgm:spPr/>
      <dgm:t>
        <a:bodyPr/>
        <a:lstStyle/>
        <a:p>
          <a:endParaRPr lang="en-US"/>
        </a:p>
      </dgm:t>
    </dgm:pt>
    <dgm:pt modelId="{26FB0D9A-9C85-4502-A031-1D20B3AEB2EB}">
      <dgm:prSet/>
      <dgm:spPr/>
      <dgm:t>
        <a:bodyPr/>
        <a:lstStyle/>
        <a:p>
          <a:r>
            <a:rPr lang="en-GB" baseline="0"/>
            <a:t>Darfur</a:t>
          </a:r>
          <a:endParaRPr lang="en-US"/>
        </a:p>
      </dgm:t>
    </dgm:pt>
    <dgm:pt modelId="{A87331AB-D60A-4DCC-972C-32627E067E7A}" type="parTrans" cxnId="{593F41CD-2106-429A-81EE-EB7165C5EE08}">
      <dgm:prSet/>
      <dgm:spPr/>
      <dgm:t>
        <a:bodyPr/>
        <a:lstStyle/>
        <a:p>
          <a:endParaRPr lang="en-US"/>
        </a:p>
      </dgm:t>
    </dgm:pt>
    <dgm:pt modelId="{3BF0019D-C4AB-4A2C-BB13-EA4C28AB5051}" type="sibTrans" cxnId="{593F41CD-2106-429A-81EE-EB7165C5EE08}">
      <dgm:prSet/>
      <dgm:spPr/>
      <dgm:t>
        <a:bodyPr/>
        <a:lstStyle/>
        <a:p>
          <a:endParaRPr lang="en-US"/>
        </a:p>
      </dgm:t>
    </dgm:pt>
    <dgm:pt modelId="{2B531199-0D3F-44F9-AA69-E92CDECB0A6A}">
      <dgm:prSet/>
      <dgm:spPr/>
      <dgm:t>
        <a:bodyPr/>
        <a:lstStyle/>
        <a:p>
          <a:r>
            <a:rPr lang="en-GB" baseline="0"/>
            <a:t>South Sudan</a:t>
          </a:r>
          <a:endParaRPr lang="en-US"/>
        </a:p>
      </dgm:t>
    </dgm:pt>
    <dgm:pt modelId="{486113E2-719A-40F9-815D-558849101910}" type="parTrans" cxnId="{E81F31F0-1A77-4157-9D2D-C14CD55ED64A}">
      <dgm:prSet/>
      <dgm:spPr/>
      <dgm:t>
        <a:bodyPr/>
        <a:lstStyle/>
        <a:p>
          <a:endParaRPr lang="en-US"/>
        </a:p>
      </dgm:t>
    </dgm:pt>
    <dgm:pt modelId="{F426CA5F-6BB3-4CBF-B74A-1CC00FE67A65}" type="sibTrans" cxnId="{E81F31F0-1A77-4157-9D2D-C14CD55ED64A}">
      <dgm:prSet/>
      <dgm:spPr/>
      <dgm:t>
        <a:bodyPr/>
        <a:lstStyle/>
        <a:p>
          <a:endParaRPr lang="en-US"/>
        </a:p>
      </dgm:t>
    </dgm:pt>
    <dgm:pt modelId="{8E37A1BC-0877-4C7B-9456-1C6BB6CC2464}">
      <dgm:prSet/>
      <dgm:spPr/>
      <dgm:t>
        <a:bodyPr/>
        <a:lstStyle/>
        <a:p>
          <a:r>
            <a:rPr lang="en-GB" baseline="0"/>
            <a:t>Rwanda</a:t>
          </a:r>
          <a:endParaRPr lang="en-US"/>
        </a:p>
      </dgm:t>
    </dgm:pt>
    <dgm:pt modelId="{8BACE612-4945-45CC-8BCD-5714CC76BE4F}" type="parTrans" cxnId="{54431906-B2F8-4D60-82C4-FFA0B708B599}">
      <dgm:prSet/>
      <dgm:spPr/>
      <dgm:t>
        <a:bodyPr/>
        <a:lstStyle/>
        <a:p>
          <a:endParaRPr lang="en-US"/>
        </a:p>
      </dgm:t>
    </dgm:pt>
    <dgm:pt modelId="{1979D658-B73B-4493-AF86-F65EBC8C74E0}" type="sibTrans" cxnId="{54431906-B2F8-4D60-82C4-FFA0B708B599}">
      <dgm:prSet/>
      <dgm:spPr/>
      <dgm:t>
        <a:bodyPr/>
        <a:lstStyle/>
        <a:p>
          <a:endParaRPr lang="en-US"/>
        </a:p>
      </dgm:t>
    </dgm:pt>
    <dgm:pt modelId="{A5650E65-4101-439E-AE26-37BBB34E13E7}" type="pres">
      <dgm:prSet presAssocID="{35F12ED7-EB09-4FCE-A3E5-776EA04B1A35}" presName="diagram" presStyleCnt="0">
        <dgm:presLayoutVars>
          <dgm:dir/>
          <dgm:resizeHandles val="exact"/>
        </dgm:presLayoutVars>
      </dgm:prSet>
      <dgm:spPr/>
    </dgm:pt>
    <dgm:pt modelId="{6CE57F97-2DBF-426F-9D7E-3B9D8983FA1F}" type="pres">
      <dgm:prSet presAssocID="{60B16C3C-E537-4F3B-B08E-1938D022F955}" presName="node" presStyleLbl="node1" presStyleIdx="0" presStyleCnt="7">
        <dgm:presLayoutVars>
          <dgm:bulletEnabled val="1"/>
        </dgm:presLayoutVars>
      </dgm:prSet>
      <dgm:spPr/>
    </dgm:pt>
    <dgm:pt modelId="{6E0FD5D0-9A2C-4595-B656-E30095AC3E38}" type="pres">
      <dgm:prSet presAssocID="{FDEDF6C4-64DD-45D7-9399-19232F99CAB7}" presName="sibTrans" presStyleCnt="0"/>
      <dgm:spPr/>
    </dgm:pt>
    <dgm:pt modelId="{BB171076-56F4-4D5D-A570-AC43CF7901D9}" type="pres">
      <dgm:prSet presAssocID="{C67395EB-1EB3-47DD-A8C2-AD9D33B7843B}" presName="node" presStyleLbl="node1" presStyleIdx="1" presStyleCnt="7">
        <dgm:presLayoutVars>
          <dgm:bulletEnabled val="1"/>
        </dgm:presLayoutVars>
      </dgm:prSet>
      <dgm:spPr/>
    </dgm:pt>
    <dgm:pt modelId="{5760B58C-52C0-44F1-BF7D-342FEFE58F13}" type="pres">
      <dgm:prSet presAssocID="{D49C1EB4-B24E-427A-A87F-981B3A6361C6}" presName="sibTrans" presStyleCnt="0"/>
      <dgm:spPr/>
    </dgm:pt>
    <dgm:pt modelId="{EEF362AC-2C54-4D53-998B-CA7791AB3830}" type="pres">
      <dgm:prSet presAssocID="{5FAFB10A-86B2-4D0B-A290-3A70D1275C9D}" presName="node" presStyleLbl="node1" presStyleIdx="2" presStyleCnt="7">
        <dgm:presLayoutVars>
          <dgm:bulletEnabled val="1"/>
        </dgm:presLayoutVars>
      </dgm:prSet>
      <dgm:spPr/>
    </dgm:pt>
    <dgm:pt modelId="{66766866-E5E8-4488-80A8-28EFA85F0984}" type="pres">
      <dgm:prSet presAssocID="{1EB6DEE2-5B7A-4700-8581-36EFB5179F27}" presName="sibTrans" presStyleCnt="0"/>
      <dgm:spPr/>
    </dgm:pt>
    <dgm:pt modelId="{26495E77-79C8-4D6D-8A7C-AA999B2C709A}" type="pres">
      <dgm:prSet presAssocID="{AE26B521-A95C-42B1-99FF-B96805B88994}" presName="node" presStyleLbl="node1" presStyleIdx="3" presStyleCnt="7">
        <dgm:presLayoutVars>
          <dgm:bulletEnabled val="1"/>
        </dgm:presLayoutVars>
      </dgm:prSet>
      <dgm:spPr/>
    </dgm:pt>
    <dgm:pt modelId="{CD505E53-240B-4C96-BA8F-A8221B67BB05}" type="pres">
      <dgm:prSet presAssocID="{C45D302E-07AD-4F06-A142-E70B303E360C}" presName="sibTrans" presStyleCnt="0"/>
      <dgm:spPr/>
    </dgm:pt>
    <dgm:pt modelId="{C7376507-6815-4A93-B313-23E529E8FAA0}" type="pres">
      <dgm:prSet presAssocID="{26FB0D9A-9C85-4502-A031-1D20B3AEB2EB}" presName="node" presStyleLbl="node1" presStyleIdx="4" presStyleCnt="7">
        <dgm:presLayoutVars>
          <dgm:bulletEnabled val="1"/>
        </dgm:presLayoutVars>
      </dgm:prSet>
      <dgm:spPr/>
    </dgm:pt>
    <dgm:pt modelId="{0D8F3866-C401-41C6-92D5-CDB0CCC9DD18}" type="pres">
      <dgm:prSet presAssocID="{3BF0019D-C4AB-4A2C-BB13-EA4C28AB5051}" presName="sibTrans" presStyleCnt="0"/>
      <dgm:spPr/>
    </dgm:pt>
    <dgm:pt modelId="{AAF675D8-42DD-488F-B70D-76E3D5A9E314}" type="pres">
      <dgm:prSet presAssocID="{2B531199-0D3F-44F9-AA69-E92CDECB0A6A}" presName="node" presStyleLbl="node1" presStyleIdx="5" presStyleCnt="7">
        <dgm:presLayoutVars>
          <dgm:bulletEnabled val="1"/>
        </dgm:presLayoutVars>
      </dgm:prSet>
      <dgm:spPr/>
    </dgm:pt>
    <dgm:pt modelId="{A06281D7-11F6-4307-9B3E-BB69D71BC219}" type="pres">
      <dgm:prSet presAssocID="{F426CA5F-6BB3-4CBF-B74A-1CC00FE67A65}" presName="sibTrans" presStyleCnt="0"/>
      <dgm:spPr/>
    </dgm:pt>
    <dgm:pt modelId="{B3320856-B8C9-4FCF-9EBB-467A2F8C4A75}" type="pres">
      <dgm:prSet presAssocID="{8E37A1BC-0877-4C7B-9456-1C6BB6CC2464}" presName="node" presStyleLbl="node1" presStyleIdx="6" presStyleCnt="7">
        <dgm:presLayoutVars>
          <dgm:bulletEnabled val="1"/>
        </dgm:presLayoutVars>
      </dgm:prSet>
      <dgm:spPr/>
    </dgm:pt>
  </dgm:ptLst>
  <dgm:cxnLst>
    <dgm:cxn modelId="{54431906-B2F8-4D60-82C4-FFA0B708B599}" srcId="{35F12ED7-EB09-4FCE-A3E5-776EA04B1A35}" destId="{8E37A1BC-0877-4C7B-9456-1C6BB6CC2464}" srcOrd="6" destOrd="0" parTransId="{8BACE612-4945-45CC-8BCD-5714CC76BE4F}" sibTransId="{1979D658-B73B-4493-AF86-F65EBC8C74E0}"/>
    <dgm:cxn modelId="{EB8EFF23-4A20-4B46-849A-EED33A9F226B}" srcId="{35F12ED7-EB09-4FCE-A3E5-776EA04B1A35}" destId="{AE26B521-A95C-42B1-99FF-B96805B88994}" srcOrd="3" destOrd="0" parTransId="{263AA819-5F2A-428B-8845-2A230D043CC0}" sibTransId="{C45D302E-07AD-4F06-A142-E70B303E360C}"/>
    <dgm:cxn modelId="{2B9E6C28-4659-42B9-AD92-0E45D659893D}" type="presOf" srcId="{8E37A1BC-0877-4C7B-9456-1C6BB6CC2464}" destId="{B3320856-B8C9-4FCF-9EBB-467A2F8C4A75}" srcOrd="0" destOrd="0" presId="urn:microsoft.com/office/officeart/2005/8/layout/default"/>
    <dgm:cxn modelId="{80951B3F-F5A7-4F29-A21D-E258C3EED9C5}" type="presOf" srcId="{26FB0D9A-9C85-4502-A031-1D20B3AEB2EB}" destId="{C7376507-6815-4A93-B313-23E529E8FAA0}" srcOrd="0" destOrd="0" presId="urn:microsoft.com/office/officeart/2005/8/layout/default"/>
    <dgm:cxn modelId="{5AAD4945-6A38-4F2B-9F35-107717D3D40F}" type="presOf" srcId="{35F12ED7-EB09-4FCE-A3E5-776EA04B1A35}" destId="{A5650E65-4101-439E-AE26-37BBB34E13E7}" srcOrd="0" destOrd="0" presId="urn:microsoft.com/office/officeart/2005/8/layout/default"/>
    <dgm:cxn modelId="{B6879B6C-A89D-4D91-83D6-B91266CE3459}" type="presOf" srcId="{AE26B521-A95C-42B1-99FF-B96805B88994}" destId="{26495E77-79C8-4D6D-8A7C-AA999B2C709A}" srcOrd="0" destOrd="0" presId="urn:microsoft.com/office/officeart/2005/8/layout/default"/>
    <dgm:cxn modelId="{A791BA6C-9C94-4471-AA49-0704B04FD054}" srcId="{35F12ED7-EB09-4FCE-A3E5-776EA04B1A35}" destId="{60B16C3C-E537-4F3B-B08E-1938D022F955}" srcOrd="0" destOrd="0" parTransId="{EEFC03E8-9DC0-430F-8BF8-FD41B24D5DFA}" sibTransId="{FDEDF6C4-64DD-45D7-9399-19232F99CAB7}"/>
    <dgm:cxn modelId="{F1C9D98F-CF5C-4349-B2EC-40671CC29131}" type="presOf" srcId="{C67395EB-1EB3-47DD-A8C2-AD9D33B7843B}" destId="{BB171076-56F4-4D5D-A570-AC43CF7901D9}" srcOrd="0" destOrd="0" presId="urn:microsoft.com/office/officeart/2005/8/layout/default"/>
    <dgm:cxn modelId="{4A4AE8B9-EDFD-4D05-93A4-0162389A4A2C}" type="presOf" srcId="{60B16C3C-E537-4F3B-B08E-1938D022F955}" destId="{6CE57F97-2DBF-426F-9D7E-3B9D8983FA1F}" srcOrd="0" destOrd="0" presId="urn:microsoft.com/office/officeart/2005/8/layout/default"/>
    <dgm:cxn modelId="{593F41CD-2106-429A-81EE-EB7165C5EE08}" srcId="{35F12ED7-EB09-4FCE-A3E5-776EA04B1A35}" destId="{26FB0D9A-9C85-4502-A031-1D20B3AEB2EB}" srcOrd="4" destOrd="0" parTransId="{A87331AB-D60A-4DCC-972C-32627E067E7A}" sibTransId="{3BF0019D-C4AB-4A2C-BB13-EA4C28AB5051}"/>
    <dgm:cxn modelId="{6039B4DB-F020-4DD2-A177-FAECD6192D3C}" srcId="{35F12ED7-EB09-4FCE-A3E5-776EA04B1A35}" destId="{5FAFB10A-86B2-4D0B-A290-3A70D1275C9D}" srcOrd="2" destOrd="0" parTransId="{A18B3890-EAB0-43DD-B580-E91FF8F94048}" sibTransId="{1EB6DEE2-5B7A-4700-8581-36EFB5179F27}"/>
    <dgm:cxn modelId="{80FADEDF-8B6D-43D8-AEBB-2BAF37D47CF7}" type="presOf" srcId="{2B531199-0D3F-44F9-AA69-E92CDECB0A6A}" destId="{AAF675D8-42DD-488F-B70D-76E3D5A9E314}" srcOrd="0" destOrd="0" presId="urn:microsoft.com/office/officeart/2005/8/layout/default"/>
    <dgm:cxn modelId="{E81F31F0-1A77-4157-9D2D-C14CD55ED64A}" srcId="{35F12ED7-EB09-4FCE-A3E5-776EA04B1A35}" destId="{2B531199-0D3F-44F9-AA69-E92CDECB0A6A}" srcOrd="5" destOrd="0" parTransId="{486113E2-719A-40F9-815D-558849101910}" sibTransId="{F426CA5F-6BB3-4CBF-B74A-1CC00FE67A65}"/>
    <dgm:cxn modelId="{0D922DF1-02BE-474D-9FE7-DC4E90533201}" type="presOf" srcId="{5FAFB10A-86B2-4D0B-A290-3A70D1275C9D}" destId="{EEF362AC-2C54-4D53-998B-CA7791AB3830}" srcOrd="0" destOrd="0" presId="urn:microsoft.com/office/officeart/2005/8/layout/default"/>
    <dgm:cxn modelId="{59805EFD-BE5A-4F31-A9A2-1C555FD42A3C}" srcId="{35F12ED7-EB09-4FCE-A3E5-776EA04B1A35}" destId="{C67395EB-1EB3-47DD-A8C2-AD9D33B7843B}" srcOrd="1" destOrd="0" parTransId="{A48A2B46-8D07-427F-A7B4-6E2C3A6D077E}" sibTransId="{D49C1EB4-B24E-427A-A87F-981B3A6361C6}"/>
    <dgm:cxn modelId="{42EECF54-6F11-42A1-8A67-116CDA98F2D6}" type="presParOf" srcId="{A5650E65-4101-439E-AE26-37BBB34E13E7}" destId="{6CE57F97-2DBF-426F-9D7E-3B9D8983FA1F}" srcOrd="0" destOrd="0" presId="urn:microsoft.com/office/officeart/2005/8/layout/default"/>
    <dgm:cxn modelId="{9B6FA045-E3A5-4AD5-83C3-87138C5589D4}" type="presParOf" srcId="{A5650E65-4101-439E-AE26-37BBB34E13E7}" destId="{6E0FD5D0-9A2C-4595-B656-E30095AC3E38}" srcOrd="1" destOrd="0" presId="urn:microsoft.com/office/officeart/2005/8/layout/default"/>
    <dgm:cxn modelId="{FFE55861-E559-4D11-B2C0-2DE0B78B473E}" type="presParOf" srcId="{A5650E65-4101-439E-AE26-37BBB34E13E7}" destId="{BB171076-56F4-4D5D-A570-AC43CF7901D9}" srcOrd="2" destOrd="0" presId="urn:microsoft.com/office/officeart/2005/8/layout/default"/>
    <dgm:cxn modelId="{B410B8A2-79EA-40A3-BEE4-60D0E9BC06C9}" type="presParOf" srcId="{A5650E65-4101-439E-AE26-37BBB34E13E7}" destId="{5760B58C-52C0-44F1-BF7D-342FEFE58F13}" srcOrd="3" destOrd="0" presId="urn:microsoft.com/office/officeart/2005/8/layout/default"/>
    <dgm:cxn modelId="{5AB6BA3F-38F6-4094-8519-833E0F53BA1D}" type="presParOf" srcId="{A5650E65-4101-439E-AE26-37BBB34E13E7}" destId="{EEF362AC-2C54-4D53-998B-CA7791AB3830}" srcOrd="4" destOrd="0" presId="urn:microsoft.com/office/officeart/2005/8/layout/default"/>
    <dgm:cxn modelId="{841C0E54-4F33-497C-96F0-14E9F2521B85}" type="presParOf" srcId="{A5650E65-4101-439E-AE26-37BBB34E13E7}" destId="{66766866-E5E8-4488-80A8-28EFA85F0984}" srcOrd="5" destOrd="0" presId="urn:microsoft.com/office/officeart/2005/8/layout/default"/>
    <dgm:cxn modelId="{211A469B-5D30-46AA-A96F-7654E1087DF3}" type="presParOf" srcId="{A5650E65-4101-439E-AE26-37BBB34E13E7}" destId="{26495E77-79C8-4D6D-8A7C-AA999B2C709A}" srcOrd="6" destOrd="0" presId="urn:microsoft.com/office/officeart/2005/8/layout/default"/>
    <dgm:cxn modelId="{9FF1FE37-6D6F-4E6D-903A-39CA2E712A25}" type="presParOf" srcId="{A5650E65-4101-439E-AE26-37BBB34E13E7}" destId="{CD505E53-240B-4C96-BA8F-A8221B67BB05}" srcOrd="7" destOrd="0" presId="urn:microsoft.com/office/officeart/2005/8/layout/default"/>
    <dgm:cxn modelId="{9CEA52BF-9170-4FF8-95E5-BB11491288F0}" type="presParOf" srcId="{A5650E65-4101-439E-AE26-37BBB34E13E7}" destId="{C7376507-6815-4A93-B313-23E529E8FAA0}" srcOrd="8" destOrd="0" presId="urn:microsoft.com/office/officeart/2005/8/layout/default"/>
    <dgm:cxn modelId="{B8F02B96-234A-46B1-8E2E-7D59462E53EA}" type="presParOf" srcId="{A5650E65-4101-439E-AE26-37BBB34E13E7}" destId="{0D8F3866-C401-41C6-92D5-CDB0CCC9DD18}" srcOrd="9" destOrd="0" presId="urn:microsoft.com/office/officeart/2005/8/layout/default"/>
    <dgm:cxn modelId="{988028A6-B52A-43ED-B31A-C4AB640C2F03}" type="presParOf" srcId="{A5650E65-4101-439E-AE26-37BBB34E13E7}" destId="{AAF675D8-42DD-488F-B70D-76E3D5A9E314}" srcOrd="10" destOrd="0" presId="urn:microsoft.com/office/officeart/2005/8/layout/default"/>
    <dgm:cxn modelId="{EBF92C71-5E29-43DE-B7AF-E30B46847120}" type="presParOf" srcId="{A5650E65-4101-439E-AE26-37BBB34E13E7}" destId="{A06281D7-11F6-4307-9B3E-BB69D71BC219}" srcOrd="11" destOrd="0" presId="urn:microsoft.com/office/officeart/2005/8/layout/default"/>
    <dgm:cxn modelId="{5F0CE051-015B-4135-BFA7-BE119B3AABC0}" type="presParOf" srcId="{A5650E65-4101-439E-AE26-37BBB34E13E7}" destId="{B3320856-B8C9-4FCF-9EBB-467A2F8C4A75}"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73A440-45E1-4411-905A-350AF9568ADC}"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888A305F-F3B4-462D-B81C-A88A439D021F}">
      <dgm:prSet/>
      <dgm:spPr/>
      <dgm:t>
        <a:bodyPr/>
        <a:lstStyle/>
        <a:p>
          <a:r>
            <a:rPr lang="en-GB" baseline="0"/>
            <a:t>Portfolio part 1 due Sunday 14 June 2026 at 23:59 PM </a:t>
          </a:r>
          <a:endParaRPr lang="en-US"/>
        </a:p>
      </dgm:t>
    </dgm:pt>
    <dgm:pt modelId="{CBB507B6-051A-494F-9204-ECF063963E83}" type="parTrans" cxnId="{58445758-50AA-4BEB-9094-7783B2DD54F2}">
      <dgm:prSet/>
      <dgm:spPr/>
      <dgm:t>
        <a:bodyPr/>
        <a:lstStyle/>
        <a:p>
          <a:endParaRPr lang="en-US"/>
        </a:p>
      </dgm:t>
    </dgm:pt>
    <dgm:pt modelId="{A5F641DF-0ED0-4917-8DDD-E2A5C884351A}" type="sibTrans" cxnId="{58445758-50AA-4BEB-9094-7783B2DD54F2}">
      <dgm:prSet/>
      <dgm:spPr/>
      <dgm:t>
        <a:bodyPr/>
        <a:lstStyle/>
        <a:p>
          <a:endParaRPr lang="en-US"/>
        </a:p>
      </dgm:t>
    </dgm:pt>
    <dgm:pt modelId="{130EBFC8-CA96-4BCA-8DEF-15A7E372CA0E}">
      <dgm:prSet/>
      <dgm:spPr/>
      <dgm:t>
        <a:bodyPr/>
        <a:lstStyle/>
        <a:p>
          <a:r>
            <a:rPr lang="en-GB" baseline="0"/>
            <a:t>Portfolio part 2 due Sunday 5 July 2026 at 23:59 PM </a:t>
          </a:r>
          <a:endParaRPr lang="en-US"/>
        </a:p>
      </dgm:t>
    </dgm:pt>
    <dgm:pt modelId="{AEAE8A5F-3D89-4907-AD8C-DF49CF88E690}" type="parTrans" cxnId="{9AC47AD8-CE8A-4A9C-8955-6CD423D39F8D}">
      <dgm:prSet/>
      <dgm:spPr/>
      <dgm:t>
        <a:bodyPr/>
        <a:lstStyle/>
        <a:p>
          <a:endParaRPr lang="en-US"/>
        </a:p>
      </dgm:t>
    </dgm:pt>
    <dgm:pt modelId="{61772319-FCB0-4577-864B-D380938FB6D3}" type="sibTrans" cxnId="{9AC47AD8-CE8A-4A9C-8955-6CD423D39F8D}">
      <dgm:prSet/>
      <dgm:spPr/>
      <dgm:t>
        <a:bodyPr/>
        <a:lstStyle/>
        <a:p>
          <a:endParaRPr lang="en-US"/>
        </a:p>
      </dgm:t>
    </dgm:pt>
    <dgm:pt modelId="{76EC7C8C-8BB5-4E24-A86F-DAA4C3CCB4F2}">
      <dgm:prSet/>
      <dgm:spPr/>
      <dgm:t>
        <a:bodyPr/>
        <a:lstStyle/>
        <a:p>
          <a:r>
            <a:rPr lang="en-GB" baseline="0"/>
            <a:t>Essay due Sunday 31 July 2026 at 23:59 PM  </a:t>
          </a:r>
          <a:endParaRPr lang="en-US"/>
        </a:p>
      </dgm:t>
    </dgm:pt>
    <dgm:pt modelId="{81509AC5-681D-4AFD-B5F1-2E5100EC27B6}" type="parTrans" cxnId="{94F0C133-C951-4988-A5E4-A82DC8DF8684}">
      <dgm:prSet/>
      <dgm:spPr/>
      <dgm:t>
        <a:bodyPr/>
        <a:lstStyle/>
        <a:p>
          <a:endParaRPr lang="en-US"/>
        </a:p>
      </dgm:t>
    </dgm:pt>
    <dgm:pt modelId="{FC441C74-086A-41F3-9F87-6DA2E1425D69}" type="sibTrans" cxnId="{94F0C133-C951-4988-A5E4-A82DC8DF8684}">
      <dgm:prSet/>
      <dgm:spPr/>
      <dgm:t>
        <a:bodyPr/>
        <a:lstStyle/>
        <a:p>
          <a:endParaRPr lang="en-US"/>
        </a:p>
      </dgm:t>
    </dgm:pt>
    <dgm:pt modelId="{B54520FB-B733-4B05-9CC1-A0AC5A2E0146}">
      <dgm:prSet/>
      <dgm:spPr/>
      <dgm:t>
        <a:bodyPr/>
        <a:lstStyle/>
        <a:p>
          <a:r>
            <a:rPr lang="en-GB" baseline="0"/>
            <a:t>Your assignments will be based on the same case study</a:t>
          </a:r>
          <a:endParaRPr lang="en-US"/>
        </a:p>
      </dgm:t>
    </dgm:pt>
    <dgm:pt modelId="{516395A1-1CFC-497F-AE94-81C4C8FE293C}" type="parTrans" cxnId="{F5C173D1-366C-4DA7-8A7E-7AF87C31DE85}">
      <dgm:prSet/>
      <dgm:spPr/>
      <dgm:t>
        <a:bodyPr/>
        <a:lstStyle/>
        <a:p>
          <a:endParaRPr lang="en-US"/>
        </a:p>
      </dgm:t>
    </dgm:pt>
    <dgm:pt modelId="{17FCDFD7-B661-42E7-8F4F-CE58B8649B9C}" type="sibTrans" cxnId="{F5C173D1-366C-4DA7-8A7E-7AF87C31DE85}">
      <dgm:prSet/>
      <dgm:spPr/>
      <dgm:t>
        <a:bodyPr/>
        <a:lstStyle/>
        <a:p>
          <a:endParaRPr lang="en-US"/>
        </a:p>
      </dgm:t>
    </dgm:pt>
    <dgm:pt modelId="{4FD131C2-61DF-41C0-B304-B42C124E0A38}" type="pres">
      <dgm:prSet presAssocID="{A273A440-45E1-4411-905A-350AF9568ADC}" presName="hierChild1" presStyleCnt="0">
        <dgm:presLayoutVars>
          <dgm:chPref val="1"/>
          <dgm:dir/>
          <dgm:animOne val="branch"/>
          <dgm:animLvl val="lvl"/>
          <dgm:resizeHandles/>
        </dgm:presLayoutVars>
      </dgm:prSet>
      <dgm:spPr/>
    </dgm:pt>
    <dgm:pt modelId="{C261C1C8-4FF8-4C4F-AD1A-8917AA88C149}" type="pres">
      <dgm:prSet presAssocID="{888A305F-F3B4-462D-B81C-A88A439D021F}" presName="hierRoot1" presStyleCnt="0"/>
      <dgm:spPr/>
    </dgm:pt>
    <dgm:pt modelId="{7A465AA7-8918-439F-9B75-0C4075DE4D1E}" type="pres">
      <dgm:prSet presAssocID="{888A305F-F3B4-462D-B81C-A88A439D021F}" presName="composite" presStyleCnt="0"/>
      <dgm:spPr/>
    </dgm:pt>
    <dgm:pt modelId="{9EFF42DB-6092-4AA8-8031-C6AE79A07D85}" type="pres">
      <dgm:prSet presAssocID="{888A305F-F3B4-462D-B81C-A88A439D021F}" presName="background" presStyleLbl="node0" presStyleIdx="0" presStyleCnt="4"/>
      <dgm:spPr/>
    </dgm:pt>
    <dgm:pt modelId="{65C434F7-A55B-4FF0-9D8A-2AEA5C5ED92A}" type="pres">
      <dgm:prSet presAssocID="{888A305F-F3B4-462D-B81C-A88A439D021F}" presName="text" presStyleLbl="fgAcc0" presStyleIdx="0" presStyleCnt="4">
        <dgm:presLayoutVars>
          <dgm:chPref val="3"/>
        </dgm:presLayoutVars>
      </dgm:prSet>
      <dgm:spPr/>
    </dgm:pt>
    <dgm:pt modelId="{44A0CD91-B75B-4CE0-A2E0-96148F300404}" type="pres">
      <dgm:prSet presAssocID="{888A305F-F3B4-462D-B81C-A88A439D021F}" presName="hierChild2" presStyleCnt="0"/>
      <dgm:spPr/>
    </dgm:pt>
    <dgm:pt modelId="{94956FB3-C8F6-42D0-8623-B10B2AC17F77}" type="pres">
      <dgm:prSet presAssocID="{130EBFC8-CA96-4BCA-8DEF-15A7E372CA0E}" presName="hierRoot1" presStyleCnt="0"/>
      <dgm:spPr/>
    </dgm:pt>
    <dgm:pt modelId="{FAA8D294-1B7C-4D9D-B62B-7084C543BAAF}" type="pres">
      <dgm:prSet presAssocID="{130EBFC8-CA96-4BCA-8DEF-15A7E372CA0E}" presName="composite" presStyleCnt="0"/>
      <dgm:spPr/>
    </dgm:pt>
    <dgm:pt modelId="{A24EEA29-964D-4F87-B419-EE559D0752F6}" type="pres">
      <dgm:prSet presAssocID="{130EBFC8-CA96-4BCA-8DEF-15A7E372CA0E}" presName="background" presStyleLbl="node0" presStyleIdx="1" presStyleCnt="4"/>
      <dgm:spPr/>
    </dgm:pt>
    <dgm:pt modelId="{249661C3-3664-4DDC-9982-CFA58CD37E66}" type="pres">
      <dgm:prSet presAssocID="{130EBFC8-CA96-4BCA-8DEF-15A7E372CA0E}" presName="text" presStyleLbl="fgAcc0" presStyleIdx="1" presStyleCnt="4">
        <dgm:presLayoutVars>
          <dgm:chPref val="3"/>
        </dgm:presLayoutVars>
      </dgm:prSet>
      <dgm:spPr/>
    </dgm:pt>
    <dgm:pt modelId="{9287313C-7BC3-4938-A872-6FCD45C9E6F2}" type="pres">
      <dgm:prSet presAssocID="{130EBFC8-CA96-4BCA-8DEF-15A7E372CA0E}" presName="hierChild2" presStyleCnt="0"/>
      <dgm:spPr/>
    </dgm:pt>
    <dgm:pt modelId="{74DA5745-72B0-42D6-BE8E-A30116EE9D53}" type="pres">
      <dgm:prSet presAssocID="{76EC7C8C-8BB5-4E24-A86F-DAA4C3CCB4F2}" presName="hierRoot1" presStyleCnt="0"/>
      <dgm:spPr/>
    </dgm:pt>
    <dgm:pt modelId="{C3C3F95F-0515-4891-880D-EDC2BCA99C73}" type="pres">
      <dgm:prSet presAssocID="{76EC7C8C-8BB5-4E24-A86F-DAA4C3CCB4F2}" presName="composite" presStyleCnt="0"/>
      <dgm:spPr/>
    </dgm:pt>
    <dgm:pt modelId="{765C6A8F-90DD-4CEA-B8FE-2FAC3407DDF8}" type="pres">
      <dgm:prSet presAssocID="{76EC7C8C-8BB5-4E24-A86F-DAA4C3CCB4F2}" presName="background" presStyleLbl="node0" presStyleIdx="2" presStyleCnt="4"/>
      <dgm:spPr/>
    </dgm:pt>
    <dgm:pt modelId="{58FBE0D5-3C05-4036-A9C2-A3CA514B3200}" type="pres">
      <dgm:prSet presAssocID="{76EC7C8C-8BB5-4E24-A86F-DAA4C3CCB4F2}" presName="text" presStyleLbl="fgAcc0" presStyleIdx="2" presStyleCnt="4">
        <dgm:presLayoutVars>
          <dgm:chPref val="3"/>
        </dgm:presLayoutVars>
      </dgm:prSet>
      <dgm:spPr/>
    </dgm:pt>
    <dgm:pt modelId="{D9BBED61-4806-43AB-A386-8179530FA2AE}" type="pres">
      <dgm:prSet presAssocID="{76EC7C8C-8BB5-4E24-A86F-DAA4C3CCB4F2}" presName="hierChild2" presStyleCnt="0"/>
      <dgm:spPr/>
    </dgm:pt>
    <dgm:pt modelId="{B3348241-62DE-4D83-ABE5-DC5EFA1D7636}" type="pres">
      <dgm:prSet presAssocID="{B54520FB-B733-4B05-9CC1-A0AC5A2E0146}" presName="hierRoot1" presStyleCnt="0"/>
      <dgm:spPr/>
    </dgm:pt>
    <dgm:pt modelId="{7291BE05-C75F-47AA-A2F4-9C160F4420A3}" type="pres">
      <dgm:prSet presAssocID="{B54520FB-B733-4B05-9CC1-A0AC5A2E0146}" presName="composite" presStyleCnt="0"/>
      <dgm:spPr/>
    </dgm:pt>
    <dgm:pt modelId="{F51A7EC1-B03C-4A8F-A72B-C6D63AEB7602}" type="pres">
      <dgm:prSet presAssocID="{B54520FB-B733-4B05-9CC1-A0AC5A2E0146}" presName="background" presStyleLbl="node0" presStyleIdx="3" presStyleCnt="4"/>
      <dgm:spPr/>
    </dgm:pt>
    <dgm:pt modelId="{FBFCD746-A3DF-4412-A680-5329B40DB234}" type="pres">
      <dgm:prSet presAssocID="{B54520FB-B733-4B05-9CC1-A0AC5A2E0146}" presName="text" presStyleLbl="fgAcc0" presStyleIdx="3" presStyleCnt="4">
        <dgm:presLayoutVars>
          <dgm:chPref val="3"/>
        </dgm:presLayoutVars>
      </dgm:prSet>
      <dgm:spPr/>
    </dgm:pt>
    <dgm:pt modelId="{59B5307C-AED9-43E8-A0AF-0575991E7FA2}" type="pres">
      <dgm:prSet presAssocID="{B54520FB-B733-4B05-9CC1-A0AC5A2E0146}" presName="hierChild2" presStyleCnt="0"/>
      <dgm:spPr/>
    </dgm:pt>
  </dgm:ptLst>
  <dgm:cxnLst>
    <dgm:cxn modelId="{C322C02A-5ACA-49A5-9DF0-3239944783BC}" type="presOf" srcId="{130EBFC8-CA96-4BCA-8DEF-15A7E372CA0E}" destId="{249661C3-3664-4DDC-9982-CFA58CD37E66}" srcOrd="0" destOrd="0" presId="urn:microsoft.com/office/officeart/2005/8/layout/hierarchy1"/>
    <dgm:cxn modelId="{94F0C133-C951-4988-A5E4-A82DC8DF8684}" srcId="{A273A440-45E1-4411-905A-350AF9568ADC}" destId="{76EC7C8C-8BB5-4E24-A86F-DAA4C3CCB4F2}" srcOrd="2" destOrd="0" parTransId="{81509AC5-681D-4AFD-B5F1-2E5100EC27B6}" sibTransId="{FC441C74-086A-41F3-9F87-6DA2E1425D69}"/>
    <dgm:cxn modelId="{42B75334-AD12-4E28-9FFB-75486FFD56DF}" type="presOf" srcId="{A273A440-45E1-4411-905A-350AF9568ADC}" destId="{4FD131C2-61DF-41C0-B304-B42C124E0A38}" srcOrd="0" destOrd="0" presId="urn:microsoft.com/office/officeart/2005/8/layout/hierarchy1"/>
    <dgm:cxn modelId="{B77C6F74-D2D1-46C0-BDB6-80827F5267FA}" type="presOf" srcId="{888A305F-F3B4-462D-B81C-A88A439D021F}" destId="{65C434F7-A55B-4FF0-9D8A-2AEA5C5ED92A}" srcOrd="0" destOrd="0" presId="urn:microsoft.com/office/officeart/2005/8/layout/hierarchy1"/>
    <dgm:cxn modelId="{58445758-50AA-4BEB-9094-7783B2DD54F2}" srcId="{A273A440-45E1-4411-905A-350AF9568ADC}" destId="{888A305F-F3B4-462D-B81C-A88A439D021F}" srcOrd="0" destOrd="0" parTransId="{CBB507B6-051A-494F-9204-ECF063963E83}" sibTransId="{A5F641DF-0ED0-4917-8DDD-E2A5C884351A}"/>
    <dgm:cxn modelId="{7E77E978-7B92-4E36-A610-0056137483CC}" type="presOf" srcId="{B54520FB-B733-4B05-9CC1-A0AC5A2E0146}" destId="{FBFCD746-A3DF-4412-A680-5329B40DB234}" srcOrd="0" destOrd="0" presId="urn:microsoft.com/office/officeart/2005/8/layout/hierarchy1"/>
    <dgm:cxn modelId="{66659EBF-498C-47C2-9B83-CEB4D25A8575}" type="presOf" srcId="{76EC7C8C-8BB5-4E24-A86F-DAA4C3CCB4F2}" destId="{58FBE0D5-3C05-4036-A9C2-A3CA514B3200}" srcOrd="0" destOrd="0" presId="urn:microsoft.com/office/officeart/2005/8/layout/hierarchy1"/>
    <dgm:cxn modelId="{F5C173D1-366C-4DA7-8A7E-7AF87C31DE85}" srcId="{A273A440-45E1-4411-905A-350AF9568ADC}" destId="{B54520FB-B733-4B05-9CC1-A0AC5A2E0146}" srcOrd="3" destOrd="0" parTransId="{516395A1-1CFC-497F-AE94-81C4C8FE293C}" sibTransId="{17FCDFD7-B661-42E7-8F4F-CE58B8649B9C}"/>
    <dgm:cxn modelId="{9AC47AD8-CE8A-4A9C-8955-6CD423D39F8D}" srcId="{A273A440-45E1-4411-905A-350AF9568ADC}" destId="{130EBFC8-CA96-4BCA-8DEF-15A7E372CA0E}" srcOrd="1" destOrd="0" parTransId="{AEAE8A5F-3D89-4907-AD8C-DF49CF88E690}" sibTransId="{61772319-FCB0-4577-864B-D380938FB6D3}"/>
    <dgm:cxn modelId="{9DC48F44-AF54-40F1-A082-9FE3849F2051}" type="presParOf" srcId="{4FD131C2-61DF-41C0-B304-B42C124E0A38}" destId="{C261C1C8-4FF8-4C4F-AD1A-8917AA88C149}" srcOrd="0" destOrd="0" presId="urn:microsoft.com/office/officeart/2005/8/layout/hierarchy1"/>
    <dgm:cxn modelId="{9A76AF39-E584-4EB9-86AE-09205D030A06}" type="presParOf" srcId="{C261C1C8-4FF8-4C4F-AD1A-8917AA88C149}" destId="{7A465AA7-8918-439F-9B75-0C4075DE4D1E}" srcOrd="0" destOrd="0" presId="urn:microsoft.com/office/officeart/2005/8/layout/hierarchy1"/>
    <dgm:cxn modelId="{EE766913-36FF-4557-91BD-D92584A38659}" type="presParOf" srcId="{7A465AA7-8918-439F-9B75-0C4075DE4D1E}" destId="{9EFF42DB-6092-4AA8-8031-C6AE79A07D85}" srcOrd="0" destOrd="0" presId="urn:microsoft.com/office/officeart/2005/8/layout/hierarchy1"/>
    <dgm:cxn modelId="{B0D74087-5D4E-42CE-B55B-3251F52B2E9D}" type="presParOf" srcId="{7A465AA7-8918-439F-9B75-0C4075DE4D1E}" destId="{65C434F7-A55B-4FF0-9D8A-2AEA5C5ED92A}" srcOrd="1" destOrd="0" presId="urn:microsoft.com/office/officeart/2005/8/layout/hierarchy1"/>
    <dgm:cxn modelId="{44CFBCDA-5A42-46F9-8D60-BBF5C0EC1AEA}" type="presParOf" srcId="{C261C1C8-4FF8-4C4F-AD1A-8917AA88C149}" destId="{44A0CD91-B75B-4CE0-A2E0-96148F300404}" srcOrd="1" destOrd="0" presId="urn:microsoft.com/office/officeart/2005/8/layout/hierarchy1"/>
    <dgm:cxn modelId="{CEB7D161-6DC1-46A7-BAF4-63BB3D578819}" type="presParOf" srcId="{4FD131C2-61DF-41C0-B304-B42C124E0A38}" destId="{94956FB3-C8F6-42D0-8623-B10B2AC17F77}" srcOrd="1" destOrd="0" presId="urn:microsoft.com/office/officeart/2005/8/layout/hierarchy1"/>
    <dgm:cxn modelId="{5FCA34C6-D6A8-407C-8323-4D246CA3860E}" type="presParOf" srcId="{94956FB3-C8F6-42D0-8623-B10B2AC17F77}" destId="{FAA8D294-1B7C-4D9D-B62B-7084C543BAAF}" srcOrd="0" destOrd="0" presId="urn:microsoft.com/office/officeart/2005/8/layout/hierarchy1"/>
    <dgm:cxn modelId="{B0BB3728-59AD-411E-85DC-8A0693A81896}" type="presParOf" srcId="{FAA8D294-1B7C-4D9D-B62B-7084C543BAAF}" destId="{A24EEA29-964D-4F87-B419-EE559D0752F6}" srcOrd="0" destOrd="0" presId="urn:microsoft.com/office/officeart/2005/8/layout/hierarchy1"/>
    <dgm:cxn modelId="{311791E8-138B-4CE4-9F64-5B92B4C1A462}" type="presParOf" srcId="{FAA8D294-1B7C-4D9D-B62B-7084C543BAAF}" destId="{249661C3-3664-4DDC-9982-CFA58CD37E66}" srcOrd="1" destOrd="0" presId="urn:microsoft.com/office/officeart/2005/8/layout/hierarchy1"/>
    <dgm:cxn modelId="{FA42E2F8-B3B2-483C-A74A-6C4CA5BA3D25}" type="presParOf" srcId="{94956FB3-C8F6-42D0-8623-B10B2AC17F77}" destId="{9287313C-7BC3-4938-A872-6FCD45C9E6F2}" srcOrd="1" destOrd="0" presId="urn:microsoft.com/office/officeart/2005/8/layout/hierarchy1"/>
    <dgm:cxn modelId="{AE1E5EE6-110D-481D-92BB-C82DF356AD96}" type="presParOf" srcId="{4FD131C2-61DF-41C0-B304-B42C124E0A38}" destId="{74DA5745-72B0-42D6-BE8E-A30116EE9D53}" srcOrd="2" destOrd="0" presId="urn:microsoft.com/office/officeart/2005/8/layout/hierarchy1"/>
    <dgm:cxn modelId="{F7456389-EEAB-4E06-BD8B-08190BE2FAA4}" type="presParOf" srcId="{74DA5745-72B0-42D6-BE8E-A30116EE9D53}" destId="{C3C3F95F-0515-4891-880D-EDC2BCA99C73}" srcOrd="0" destOrd="0" presId="urn:microsoft.com/office/officeart/2005/8/layout/hierarchy1"/>
    <dgm:cxn modelId="{FD510A8F-2A19-466B-A05A-B88D07133887}" type="presParOf" srcId="{C3C3F95F-0515-4891-880D-EDC2BCA99C73}" destId="{765C6A8F-90DD-4CEA-B8FE-2FAC3407DDF8}" srcOrd="0" destOrd="0" presId="urn:microsoft.com/office/officeart/2005/8/layout/hierarchy1"/>
    <dgm:cxn modelId="{198C9E24-F3C5-4130-923E-50B79CF807F9}" type="presParOf" srcId="{C3C3F95F-0515-4891-880D-EDC2BCA99C73}" destId="{58FBE0D5-3C05-4036-A9C2-A3CA514B3200}" srcOrd="1" destOrd="0" presId="urn:microsoft.com/office/officeart/2005/8/layout/hierarchy1"/>
    <dgm:cxn modelId="{95F9B1C3-567E-43E6-9E12-9A8C2C63B49E}" type="presParOf" srcId="{74DA5745-72B0-42D6-BE8E-A30116EE9D53}" destId="{D9BBED61-4806-43AB-A386-8179530FA2AE}" srcOrd="1" destOrd="0" presId="urn:microsoft.com/office/officeart/2005/8/layout/hierarchy1"/>
    <dgm:cxn modelId="{10806CB8-8657-4CE3-8ABF-8297DB3C6107}" type="presParOf" srcId="{4FD131C2-61DF-41C0-B304-B42C124E0A38}" destId="{B3348241-62DE-4D83-ABE5-DC5EFA1D7636}" srcOrd="3" destOrd="0" presId="urn:microsoft.com/office/officeart/2005/8/layout/hierarchy1"/>
    <dgm:cxn modelId="{27505F21-B96B-43AA-BF48-C03E5DC6449A}" type="presParOf" srcId="{B3348241-62DE-4D83-ABE5-DC5EFA1D7636}" destId="{7291BE05-C75F-47AA-A2F4-9C160F4420A3}" srcOrd="0" destOrd="0" presId="urn:microsoft.com/office/officeart/2005/8/layout/hierarchy1"/>
    <dgm:cxn modelId="{FAF03402-CF5A-42A0-91B8-6A6F106073B9}" type="presParOf" srcId="{7291BE05-C75F-47AA-A2F4-9C160F4420A3}" destId="{F51A7EC1-B03C-4A8F-A72B-C6D63AEB7602}" srcOrd="0" destOrd="0" presId="urn:microsoft.com/office/officeart/2005/8/layout/hierarchy1"/>
    <dgm:cxn modelId="{071D0AD7-E0DA-4F07-9883-43EAD136831A}" type="presParOf" srcId="{7291BE05-C75F-47AA-A2F4-9C160F4420A3}" destId="{FBFCD746-A3DF-4412-A680-5329B40DB234}" srcOrd="1" destOrd="0" presId="urn:microsoft.com/office/officeart/2005/8/layout/hierarchy1"/>
    <dgm:cxn modelId="{531BDF2A-ED75-458A-837D-C7C202B85266}" type="presParOf" srcId="{B3348241-62DE-4D83-ABE5-DC5EFA1D7636}" destId="{59B5307C-AED9-43E8-A0AF-0575991E7FA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57F97-2DBF-426F-9D7E-3B9D8983FA1F}">
      <dsp:nvSpPr>
        <dsp:cNvPr id="0" name=""/>
        <dsp:cNvSpPr/>
      </dsp:nvSpPr>
      <dsp:spPr>
        <a:xfrm>
          <a:off x="3008" y="130984"/>
          <a:ext cx="2386496" cy="143189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Namibia</a:t>
          </a:r>
          <a:endParaRPr lang="en-US" sz="3700" kern="1200"/>
        </a:p>
      </dsp:txBody>
      <dsp:txXfrm>
        <a:off x="3008" y="130984"/>
        <a:ext cx="2386496" cy="1431897"/>
      </dsp:txXfrm>
    </dsp:sp>
    <dsp:sp modelId="{BB171076-56F4-4D5D-A570-AC43CF7901D9}">
      <dsp:nvSpPr>
        <dsp:cNvPr id="0" name=""/>
        <dsp:cNvSpPr/>
      </dsp:nvSpPr>
      <dsp:spPr>
        <a:xfrm>
          <a:off x="2628153" y="130984"/>
          <a:ext cx="2386496" cy="1431897"/>
        </a:xfrm>
        <a:prstGeom prst="rect">
          <a:avLst/>
        </a:prstGeom>
        <a:gradFill rotWithShape="0">
          <a:gsLst>
            <a:gs pos="0">
              <a:schemeClr val="accent5">
                <a:hueOff val="0"/>
                <a:satOff val="0"/>
                <a:lumOff val="-3726"/>
                <a:alphaOff val="0"/>
                <a:satMod val="103000"/>
                <a:lumMod val="102000"/>
                <a:tint val="94000"/>
              </a:schemeClr>
            </a:gs>
            <a:gs pos="50000">
              <a:schemeClr val="accent5">
                <a:hueOff val="0"/>
                <a:satOff val="0"/>
                <a:lumOff val="-3726"/>
                <a:alphaOff val="0"/>
                <a:satMod val="110000"/>
                <a:lumMod val="100000"/>
                <a:shade val="100000"/>
              </a:schemeClr>
            </a:gs>
            <a:gs pos="100000">
              <a:schemeClr val="accent5">
                <a:hueOff val="0"/>
                <a:satOff val="0"/>
                <a:lumOff val="-3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The Holocaust</a:t>
          </a:r>
          <a:endParaRPr lang="en-US" sz="3700" kern="1200"/>
        </a:p>
      </dsp:txBody>
      <dsp:txXfrm>
        <a:off x="2628153" y="130984"/>
        <a:ext cx="2386496" cy="1431897"/>
      </dsp:txXfrm>
    </dsp:sp>
    <dsp:sp modelId="{EEF362AC-2C54-4D53-998B-CA7791AB3830}">
      <dsp:nvSpPr>
        <dsp:cNvPr id="0" name=""/>
        <dsp:cNvSpPr/>
      </dsp:nvSpPr>
      <dsp:spPr>
        <a:xfrm>
          <a:off x="5253299" y="130984"/>
          <a:ext cx="2386496" cy="1431897"/>
        </a:xfrm>
        <a:prstGeom prst="rect">
          <a:avLst/>
        </a:prstGeom>
        <a:gradFill rotWithShape="0">
          <a:gsLst>
            <a:gs pos="0">
              <a:schemeClr val="accent5">
                <a:hueOff val="0"/>
                <a:satOff val="0"/>
                <a:lumOff val="-7451"/>
                <a:alphaOff val="0"/>
                <a:satMod val="103000"/>
                <a:lumMod val="102000"/>
                <a:tint val="94000"/>
              </a:schemeClr>
            </a:gs>
            <a:gs pos="50000">
              <a:schemeClr val="accent5">
                <a:hueOff val="0"/>
                <a:satOff val="0"/>
                <a:lumOff val="-7451"/>
                <a:alphaOff val="0"/>
                <a:satMod val="110000"/>
                <a:lumMod val="100000"/>
                <a:shade val="100000"/>
              </a:schemeClr>
            </a:gs>
            <a:gs pos="100000">
              <a:schemeClr val="accent5">
                <a:hueOff val="0"/>
                <a:satOff val="0"/>
                <a:lumOff val="-7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Cambodia</a:t>
          </a:r>
          <a:endParaRPr lang="en-US" sz="3700" kern="1200"/>
        </a:p>
      </dsp:txBody>
      <dsp:txXfrm>
        <a:off x="5253299" y="130984"/>
        <a:ext cx="2386496" cy="1431897"/>
      </dsp:txXfrm>
    </dsp:sp>
    <dsp:sp modelId="{26495E77-79C8-4D6D-8A7C-AA999B2C709A}">
      <dsp:nvSpPr>
        <dsp:cNvPr id="0" name=""/>
        <dsp:cNvSpPr/>
      </dsp:nvSpPr>
      <dsp:spPr>
        <a:xfrm>
          <a:off x="7878445" y="130984"/>
          <a:ext cx="2386496" cy="1431897"/>
        </a:xfrm>
        <a:prstGeom prst="rect">
          <a:avLst/>
        </a:prstGeom>
        <a:gradFill rotWithShape="0">
          <a:gsLst>
            <a:gs pos="0">
              <a:schemeClr val="accent5">
                <a:hueOff val="0"/>
                <a:satOff val="0"/>
                <a:lumOff val="-11176"/>
                <a:alphaOff val="0"/>
                <a:satMod val="103000"/>
                <a:lumMod val="102000"/>
                <a:tint val="94000"/>
              </a:schemeClr>
            </a:gs>
            <a:gs pos="50000">
              <a:schemeClr val="accent5">
                <a:hueOff val="0"/>
                <a:satOff val="0"/>
                <a:lumOff val="-11176"/>
                <a:alphaOff val="0"/>
                <a:satMod val="110000"/>
                <a:lumMod val="100000"/>
                <a:shade val="100000"/>
              </a:schemeClr>
            </a:gs>
            <a:gs pos="100000">
              <a:schemeClr val="accent5">
                <a:hueOff val="0"/>
                <a:satOff val="0"/>
                <a:lumOff val="-111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Bosnia</a:t>
          </a:r>
          <a:endParaRPr lang="en-US" sz="3700" kern="1200"/>
        </a:p>
      </dsp:txBody>
      <dsp:txXfrm>
        <a:off x="7878445" y="130984"/>
        <a:ext cx="2386496" cy="1431897"/>
      </dsp:txXfrm>
    </dsp:sp>
    <dsp:sp modelId="{C7376507-6815-4A93-B313-23E529E8FAA0}">
      <dsp:nvSpPr>
        <dsp:cNvPr id="0" name=""/>
        <dsp:cNvSpPr/>
      </dsp:nvSpPr>
      <dsp:spPr>
        <a:xfrm>
          <a:off x="1315581" y="1801531"/>
          <a:ext cx="2386496" cy="1431897"/>
        </a:xfrm>
        <a:prstGeom prst="rect">
          <a:avLst/>
        </a:prstGeom>
        <a:gradFill rotWithShape="0">
          <a:gsLst>
            <a:gs pos="0">
              <a:schemeClr val="accent5">
                <a:hueOff val="0"/>
                <a:satOff val="0"/>
                <a:lumOff val="-14902"/>
                <a:alphaOff val="0"/>
                <a:satMod val="103000"/>
                <a:lumMod val="102000"/>
                <a:tint val="94000"/>
              </a:schemeClr>
            </a:gs>
            <a:gs pos="50000">
              <a:schemeClr val="accent5">
                <a:hueOff val="0"/>
                <a:satOff val="0"/>
                <a:lumOff val="-14902"/>
                <a:alphaOff val="0"/>
                <a:satMod val="110000"/>
                <a:lumMod val="100000"/>
                <a:shade val="100000"/>
              </a:schemeClr>
            </a:gs>
            <a:gs pos="100000">
              <a:schemeClr val="accent5">
                <a:hueOff val="0"/>
                <a:satOff val="0"/>
                <a:lumOff val="-14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Darfur</a:t>
          </a:r>
          <a:endParaRPr lang="en-US" sz="3700" kern="1200"/>
        </a:p>
      </dsp:txBody>
      <dsp:txXfrm>
        <a:off x="1315581" y="1801531"/>
        <a:ext cx="2386496" cy="1431897"/>
      </dsp:txXfrm>
    </dsp:sp>
    <dsp:sp modelId="{AAF675D8-42DD-488F-B70D-76E3D5A9E314}">
      <dsp:nvSpPr>
        <dsp:cNvPr id="0" name=""/>
        <dsp:cNvSpPr/>
      </dsp:nvSpPr>
      <dsp:spPr>
        <a:xfrm>
          <a:off x="3940726" y="1801531"/>
          <a:ext cx="2386496" cy="1431897"/>
        </a:xfrm>
        <a:prstGeom prst="rect">
          <a:avLst/>
        </a:prstGeom>
        <a:gradFill rotWithShape="0">
          <a:gsLst>
            <a:gs pos="0">
              <a:schemeClr val="accent5">
                <a:hueOff val="0"/>
                <a:satOff val="0"/>
                <a:lumOff val="-18627"/>
                <a:alphaOff val="0"/>
                <a:satMod val="103000"/>
                <a:lumMod val="102000"/>
                <a:tint val="94000"/>
              </a:schemeClr>
            </a:gs>
            <a:gs pos="50000">
              <a:schemeClr val="accent5">
                <a:hueOff val="0"/>
                <a:satOff val="0"/>
                <a:lumOff val="-18627"/>
                <a:alphaOff val="0"/>
                <a:satMod val="110000"/>
                <a:lumMod val="100000"/>
                <a:shade val="100000"/>
              </a:schemeClr>
            </a:gs>
            <a:gs pos="100000">
              <a:schemeClr val="accent5">
                <a:hueOff val="0"/>
                <a:satOff val="0"/>
                <a:lumOff val="-186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South Sudan</a:t>
          </a:r>
          <a:endParaRPr lang="en-US" sz="3700" kern="1200"/>
        </a:p>
      </dsp:txBody>
      <dsp:txXfrm>
        <a:off x="3940726" y="1801531"/>
        <a:ext cx="2386496" cy="1431897"/>
      </dsp:txXfrm>
    </dsp:sp>
    <dsp:sp modelId="{B3320856-B8C9-4FCF-9EBB-467A2F8C4A75}">
      <dsp:nvSpPr>
        <dsp:cNvPr id="0" name=""/>
        <dsp:cNvSpPr/>
      </dsp:nvSpPr>
      <dsp:spPr>
        <a:xfrm>
          <a:off x="6565872" y="1801531"/>
          <a:ext cx="2386496" cy="1431897"/>
        </a:xfrm>
        <a:prstGeom prst="rect">
          <a:avLst/>
        </a:prstGeom>
        <a:gradFill rotWithShape="0">
          <a:gsLst>
            <a:gs pos="0">
              <a:schemeClr val="accent5">
                <a:hueOff val="0"/>
                <a:satOff val="0"/>
                <a:lumOff val="-22353"/>
                <a:alphaOff val="0"/>
                <a:satMod val="103000"/>
                <a:lumMod val="102000"/>
                <a:tint val="94000"/>
              </a:schemeClr>
            </a:gs>
            <a:gs pos="50000">
              <a:schemeClr val="accent5">
                <a:hueOff val="0"/>
                <a:satOff val="0"/>
                <a:lumOff val="-22353"/>
                <a:alphaOff val="0"/>
                <a:satMod val="110000"/>
                <a:lumMod val="100000"/>
                <a:shade val="100000"/>
              </a:schemeClr>
            </a:gs>
            <a:gs pos="100000">
              <a:schemeClr val="accent5">
                <a:hueOff val="0"/>
                <a:satOff val="0"/>
                <a:lumOff val="-2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Rwanda</a:t>
          </a:r>
          <a:endParaRPr lang="en-US" sz="3700" kern="1200"/>
        </a:p>
      </dsp:txBody>
      <dsp:txXfrm>
        <a:off x="6565872" y="1801531"/>
        <a:ext cx="2386496" cy="14318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F42DB-6092-4AA8-8031-C6AE79A07D85}">
      <dsp:nvSpPr>
        <dsp:cNvPr id="0" name=""/>
        <dsp:cNvSpPr/>
      </dsp:nvSpPr>
      <dsp:spPr>
        <a:xfrm>
          <a:off x="3008" y="696162"/>
          <a:ext cx="2147846" cy="13638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5C434F7-A55B-4FF0-9D8A-2AEA5C5ED92A}">
      <dsp:nvSpPr>
        <dsp:cNvPr id="0" name=""/>
        <dsp:cNvSpPr/>
      </dsp:nvSpPr>
      <dsp:spPr>
        <a:xfrm>
          <a:off x="241657" y="922879"/>
          <a:ext cx="2147846" cy="136388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Portfolio part 1 due Sunday 14 June 2026 at 23:59 PM </a:t>
          </a:r>
          <a:endParaRPr lang="en-US" sz="2000" kern="1200"/>
        </a:p>
      </dsp:txBody>
      <dsp:txXfrm>
        <a:off x="281604" y="962826"/>
        <a:ext cx="2067952" cy="1283988"/>
      </dsp:txXfrm>
    </dsp:sp>
    <dsp:sp modelId="{A24EEA29-964D-4F87-B419-EE559D0752F6}">
      <dsp:nvSpPr>
        <dsp:cNvPr id="0" name=""/>
        <dsp:cNvSpPr/>
      </dsp:nvSpPr>
      <dsp:spPr>
        <a:xfrm>
          <a:off x="2628153" y="696162"/>
          <a:ext cx="2147846" cy="13638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49661C3-3664-4DDC-9982-CFA58CD37E66}">
      <dsp:nvSpPr>
        <dsp:cNvPr id="0" name=""/>
        <dsp:cNvSpPr/>
      </dsp:nvSpPr>
      <dsp:spPr>
        <a:xfrm>
          <a:off x="2866803" y="922879"/>
          <a:ext cx="2147846" cy="136388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Portfolio part 2 due Sunday 5 July 2026 at 23:59 PM </a:t>
          </a:r>
          <a:endParaRPr lang="en-US" sz="2000" kern="1200"/>
        </a:p>
      </dsp:txBody>
      <dsp:txXfrm>
        <a:off x="2906750" y="962826"/>
        <a:ext cx="2067952" cy="1283988"/>
      </dsp:txXfrm>
    </dsp:sp>
    <dsp:sp modelId="{765C6A8F-90DD-4CEA-B8FE-2FAC3407DDF8}">
      <dsp:nvSpPr>
        <dsp:cNvPr id="0" name=""/>
        <dsp:cNvSpPr/>
      </dsp:nvSpPr>
      <dsp:spPr>
        <a:xfrm>
          <a:off x="5253299" y="696162"/>
          <a:ext cx="2147846" cy="13638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8FBE0D5-3C05-4036-A9C2-A3CA514B3200}">
      <dsp:nvSpPr>
        <dsp:cNvPr id="0" name=""/>
        <dsp:cNvSpPr/>
      </dsp:nvSpPr>
      <dsp:spPr>
        <a:xfrm>
          <a:off x="5491949" y="922879"/>
          <a:ext cx="2147846" cy="136388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Essay due Sunday 31 July 2026 at 23:59 PM  </a:t>
          </a:r>
          <a:endParaRPr lang="en-US" sz="2000" kern="1200"/>
        </a:p>
      </dsp:txBody>
      <dsp:txXfrm>
        <a:off x="5531896" y="962826"/>
        <a:ext cx="2067952" cy="1283988"/>
      </dsp:txXfrm>
    </dsp:sp>
    <dsp:sp modelId="{F51A7EC1-B03C-4A8F-A72B-C6D63AEB7602}">
      <dsp:nvSpPr>
        <dsp:cNvPr id="0" name=""/>
        <dsp:cNvSpPr/>
      </dsp:nvSpPr>
      <dsp:spPr>
        <a:xfrm>
          <a:off x="7878445" y="696162"/>
          <a:ext cx="2147846" cy="136388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BFCD746-A3DF-4412-A680-5329B40DB234}">
      <dsp:nvSpPr>
        <dsp:cNvPr id="0" name=""/>
        <dsp:cNvSpPr/>
      </dsp:nvSpPr>
      <dsp:spPr>
        <a:xfrm>
          <a:off x="8117095" y="922879"/>
          <a:ext cx="2147846" cy="136388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Your assignments will be based on the same case study</a:t>
          </a:r>
          <a:endParaRPr lang="en-US" sz="2000" kern="1200"/>
        </a:p>
      </dsp:txBody>
      <dsp:txXfrm>
        <a:off x="8157042" y="962826"/>
        <a:ext cx="2067952" cy="128398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42DB4-9B23-4ABD-BE49-B8DCB0B4A38E}" type="datetimeFigureOut">
              <a:rPr lang="en-GB" smtClean="0"/>
              <a:t>20/05/2026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30730-25E5-45C3-88F6-81010C4D19DE}" type="slidenum">
              <a:rPr lang="en-GB" smtClean="0"/>
              <a:t>‹#›</a:t>
            </a:fld>
            <a:endParaRPr lang="en-GB"/>
          </a:p>
        </p:txBody>
      </p:sp>
    </p:spTree>
    <p:extLst>
      <p:ext uri="{BB962C8B-B14F-4D97-AF65-F5344CB8AC3E}">
        <p14:creationId xmlns:p14="http://schemas.microsoft.com/office/powerpoint/2010/main" val="583010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C30730-25E5-45C3-88F6-81010C4D19DE}" type="slidenum">
              <a:rPr lang="en-GB" smtClean="0"/>
              <a:t>6</a:t>
            </a:fld>
            <a:endParaRPr lang="en-GB"/>
          </a:p>
        </p:txBody>
      </p:sp>
    </p:spTree>
    <p:extLst>
      <p:ext uri="{BB962C8B-B14F-4D97-AF65-F5344CB8AC3E}">
        <p14:creationId xmlns:p14="http://schemas.microsoft.com/office/powerpoint/2010/main" val="251004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5/20/2026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5/20/2026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5/20/2026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5/20/2026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5300814" y="1482634"/>
            <a:ext cx="5928018" cy="3046798"/>
          </a:xfrm>
        </p:spPr>
        <p:txBody>
          <a:bodyPr>
            <a:normAutofit/>
          </a:bodyPr>
          <a:lstStyle/>
          <a:p>
            <a:pPr algn="l"/>
            <a:r>
              <a:rPr lang="en-GB" sz="4800" dirty="0">
                <a:solidFill>
                  <a:schemeClr val="bg1"/>
                </a:solidFill>
              </a:rPr>
              <a:t>HPHI4903 Pathways to evil: Genocide – History, theory and denial</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5300814" y="4686300"/>
            <a:ext cx="5928018" cy="1057276"/>
          </a:xfrm>
        </p:spPr>
        <p:txBody>
          <a:bodyPr>
            <a:normAutofit/>
          </a:bodyPr>
          <a:lstStyle/>
          <a:p>
            <a:pPr algn="l">
              <a:lnSpc>
                <a:spcPct val="91000"/>
              </a:lnSpc>
            </a:pPr>
            <a:r>
              <a:rPr lang="en-GB" sz="2800" dirty="0"/>
              <a:t>Session 1: Introduction</a:t>
            </a:r>
          </a:p>
          <a:p>
            <a:pPr algn="l">
              <a:lnSpc>
                <a:spcPct val="91000"/>
              </a:lnSpc>
            </a:pPr>
            <a:r>
              <a:rPr lang="en-GB" sz="2800" dirty="0"/>
              <a:t>Dr Rhian Elinor Keyse</a:t>
            </a:r>
          </a:p>
        </p:txBody>
      </p:sp>
      <p:pic>
        <p:nvPicPr>
          <p:cNvPr id="4" name="Picture 3" descr="A group of people standing in front of a statue&#10;&#10;Description automatically generated">
            <a:extLst>
              <a:ext uri="{FF2B5EF4-FFF2-40B4-BE49-F238E27FC236}">
                <a16:creationId xmlns:a16="http://schemas.microsoft.com/office/drawing/2014/main" id="{61F8D5A1-45F6-DDD5-B261-EA3D74B30C52}"/>
              </a:ext>
            </a:extLst>
          </p:cNvPr>
          <p:cNvPicPr>
            <a:picLocks noChangeAspect="1"/>
          </p:cNvPicPr>
          <p:nvPr/>
        </p:nvPicPr>
        <p:blipFill>
          <a:blip r:embed="rId2"/>
          <a:srcRect l="22622" r="10347" b="-2"/>
          <a:stretch/>
        </p:blipFill>
        <p:spPr>
          <a:xfrm>
            <a:off x="20" y="736600"/>
            <a:ext cx="4657328" cy="5384798"/>
          </a:xfrm>
          <a:prstGeom prst="rect">
            <a:avLst/>
          </a:prstGeom>
        </p:spPr>
      </p:pic>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p:txBody>
          <a:bodyPr>
            <a:normAutofit fontScale="70000" lnSpcReduction="20000"/>
          </a:bodyPr>
          <a:lstStyle/>
          <a:p>
            <a:pPr>
              <a:lnSpc>
                <a:spcPct val="115000"/>
              </a:lnSpc>
              <a:spcAft>
                <a:spcPts val="0"/>
              </a:spcAft>
            </a:pPr>
            <a:r>
              <a:rPr lang="en-GB"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kern="100" dirty="0">
                <a:effectLst/>
                <a:ea typeface="DengXian" panose="02010600030101010101" pitchFamily="2" charset="-122"/>
                <a:cs typeface="Arial" panose="020B0604020202020204" pitchFamily="34" charset="0"/>
              </a:rPr>
              <a:t>If there is anything that concerns you in the course outline, please do not hesitate to contact me. </a:t>
            </a:r>
          </a:p>
          <a:p>
            <a:pPr>
              <a:lnSpc>
                <a:spcPct val="115000"/>
              </a:lnSpc>
              <a:spcAft>
                <a:spcPts val="0"/>
              </a:spcAft>
            </a:pPr>
            <a:r>
              <a:rPr lang="en-GB"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2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2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2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lstStyle/>
          <a:p>
            <a:r>
              <a:rPr lang="en-GB" dirty="0"/>
              <a:t>Welcome and introductions</a:t>
            </a:r>
          </a:p>
          <a:p>
            <a:r>
              <a:rPr lang="en-GB" dirty="0"/>
              <a:t>Reviewing the learning outcomes</a:t>
            </a:r>
          </a:p>
          <a:p>
            <a:r>
              <a:rPr lang="en-GB" dirty="0"/>
              <a:t>Class schedule</a:t>
            </a:r>
          </a:p>
          <a:p>
            <a:r>
              <a:rPr lang="en-GB" dirty="0"/>
              <a:t>Discussing expectations</a:t>
            </a:r>
          </a:p>
          <a:p>
            <a:r>
              <a:rPr lang="en-GB" dirty="0"/>
              <a:t>Information on assignments</a:t>
            </a:r>
          </a:p>
          <a:p>
            <a:r>
              <a:rPr lang="en-GB" dirty="0"/>
              <a:t>Taking care of ourselves</a:t>
            </a:r>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2E786-FB7F-4C78-4869-9053C4539E4F}"/>
              </a:ext>
            </a:extLst>
          </p:cNvPr>
          <p:cNvSpPr>
            <a:spLocks noGrp="1"/>
          </p:cNvSpPr>
          <p:nvPr>
            <p:ph type="title"/>
          </p:nvPr>
        </p:nvSpPr>
        <p:spPr/>
        <p:txBody>
          <a:bodyPr>
            <a:normAutofit fontScale="90000"/>
          </a:bodyPr>
          <a:lstStyle/>
          <a:p>
            <a:r>
              <a:rPr lang="en-GB" dirty="0"/>
              <a:t>Welcome and introductions</a:t>
            </a:r>
          </a:p>
        </p:txBody>
      </p:sp>
      <p:sp>
        <p:nvSpPr>
          <p:cNvPr id="3" name="Content Placeholder 2">
            <a:extLst>
              <a:ext uri="{FF2B5EF4-FFF2-40B4-BE49-F238E27FC236}">
                <a16:creationId xmlns:a16="http://schemas.microsoft.com/office/drawing/2014/main" id="{122522FD-AE68-CEDE-05FB-EA89854013D9}"/>
              </a:ext>
            </a:extLst>
          </p:cNvPr>
          <p:cNvSpPr>
            <a:spLocks noGrp="1"/>
          </p:cNvSpPr>
          <p:nvPr>
            <p:ph idx="1"/>
          </p:nvPr>
        </p:nvSpPr>
        <p:spPr/>
        <p:txBody>
          <a:bodyPr/>
          <a:lstStyle/>
          <a:p>
            <a:r>
              <a:rPr lang="en-GB" dirty="0"/>
              <a:t>My email: r.keyse@uwtsd.ac.uk</a:t>
            </a:r>
          </a:p>
        </p:txBody>
      </p:sp>
    </p:spTree>
    <p:extLst>
      <p:ext uri="{BB962C8B-B14F-4D97-AF65-F5344CB8AC3E}">
        <p14:creationId xmlns:p14="http://schemas.microsoft.com/office/powerpoint/2010/main" val="3354875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8BCD-D739-40B6-9FF6-5EC74B8DF952}"/>
              </a:ext>
            </a:extLst>
          </p:cNvPr>
          <p:cNvSpPr>
            <a:spLocks noGrp="1"/>
          </p:cNvSpPr>
          <p:nvPr>
            <p:ph type="title"/>
          </p:nvPr>
        </p:nvSpPr>
        <p:spPr/>
        <p:txBody>
          <a:bodyPr/>
          <a:lstStyle/>
          <a:p>
            <a:r>
              <a:rPr lang="en-GB" dirty="0" err="1"/>
              <a:t>AIms</a:t>
            </a:r>
            <a:endParaRPr lang="en-GB" dirty="0"/>
          </a:p>
        </p:txBody>
      </p:sp>
      <p:sp>
        <p:nvSpPr>
          <p:cNvPr id="3" name="Content Placeholder 2">
            <a:extLst>
              <a:ext uri="{FF2B5EF4-FFF2-40B4-BE49-F238E27FC236}">
                <a16:creationId xmlns:a16="http://schemas.microsoft.com/office/drawing/2014/main" id="{195211AF-C2A7-BBB0-9823-271F30F21F17}"/>
              </a:ext>
            </a:extLst>
          </p:cNvPr>
          <p:cNvSpPr>
            <a:spLocks noGrp="1"/>
          </p:cNvSpPr>
          <p:nvPr>
            <p:ph idx="1"/>
          </p:nvPr>
        </p:nvSpPr>
        <p:spPr/>
        <p:txBody>
          <a:bodyPr>
            <a:normAutofit lnSpcReduction="10000"/>
          </a:bodyPr>
          <a:lstStyle/>
          <a:p>
            <a:r>
              <a:rPr lang="en-GB" sz="3200" kern="100" dirty="0">
                <a:effectLst/>
                <a:ea typeface="DengXian" panose="02010600030101010101" pitchFamily="2" charset="-122"/>
                <a:cs typeface="Arial" panose="020B0604020202020204" pitchFamily="34" charset="0"/>
              </a:rPr>
              <a:t>This module aims to encourage students to acquire a broad knowledge of the nature of genocide, and the debates and interpretations surrounding the complex and sensitive subject of genocide and other violations of human rights. This should be achieved through an analysis of case studies and the historiographical debates surrounding the subject matter.</a:t>
            </a:r>
          </a:p>
          <a:p>
            <a:endParaRPr lang="en-GB" dirty="0"/>
          </a:p>
        </p:txBody>
      </p:sp>
    </p:spTree>
    <p:extLst>
      <p:ext uri="{BB962C8B-B14F-4D97-AF65-F5344CB8AC3E}">
        <p14:creationId xmlns:p14="http://schemas.microsoft.com/office/powerpoint/2010/main" val="1526376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575A-A760-E7ED-4EC0-BB386292FB05}"/>
              </a:ext>
            </a:extLst>
          </p:cNvPr>
          <p:cNvSpPr>
            <a:spLocks noGrp="1"/>
          </p:cNvSpPr>
          <p:nvPr>
            <p:ph type="title"/>
          </p:nvPr>
        </p:nvSpPr>
        <p:spPr/>
        <p:txBody>
          <a:bodyPr>
            <a:normAutofit/>
          </a:bodyPr>
          <a:lstStyle/>
          <a:p>
            <a:r>
              <a:rPr lang="en-GB" dirty="0"/>
              <a:t>Learning objectives</a:t>
            </a:r>
          </a:p>
        </p:txBody>
      </p:sp>
      <p:sp>
        <p:nvSpPr>
          <p:cNvPr id="3" name="Content Placeholder 2">
            <a:extLst>
              <a:ext uri="{FF2B5EF4-FFF2-40B4-BE49-F238E27FC236}">
                <a16:creationId xmlns:a16="http://schemas.microsoft.com/office/drawing/2014/main" id="{BE759497-BAFD-5076-4FB0-E7AFF2121DE9}"/>
              </a:ext>
            </a:extLst>
          </p:cNvPr>
          <p:cNvSpPr>
            <a:spLocks noGrp="1"/>
          </p:cNvSpPr>
          <p:nvPr>
            <p:ph idx="1"/>
          </p:nvPr>
        </p:nvSpPr>
        <p:spPr/>
        <p:txBody>
          <a:bodyPr>
            <a:normAutofit fontScale="92500" lnSpcReduction="10000"/>
          </a:bodyPr>
          <a:lstStyle/>
          <a:p>
            <a:pPr>
              <a:lnSpc>
                <a:spcPct val="100000"/>
              </a:lnSpc>
              <a:spcAft>
                <a:spcPts val="800"/>
              </a:spcAft>
            </a:pPr>
            <a:r>
              <a:rPr lang="en-GB" sz="3200" kern="100" dirty="0">
                <a:effectLst/>
                <a:ea typeface="DengXian" panose="02010600030101010101" pitchFamily="2" charset="-122"/>
                <a:cs typeface="Arial" panose="020B0604020202020204" pitchFamily="34" charset="0"/>
              </a:rPr>
              <a:t>By the end of the module you should be able to:</a:t>
            </a:r>
          </a:p>
          <a:p>
            <a:pPr marL="342900" lvl="0" indent="-342900">
              <a:lnSpc>
                <a:spcPct val="115000"/>
              </a:lnSpc>
              <a:buFont typeface="Symbol" panose="05050102010706020507" pitchFamily="18" charset="2"/>
              <a:buChar char=""/>
            </a:pPr>
            <a:r>
              <a:rPr lang="en-GB" sz="2400" kern="100" dirty="0">
                <a:effectLst/>
                <a:ea typeface="DengXian" panose="02010600030101010101" pitchFamily="2" charset="-122"/>
                <a:cs typeface="Arial" panose="020B0604020202020204" pitchFamily="34" charset="0"/>
              </a:rPr>
              <a:t>Demonstrate understanding of the different approaches applicable to Genocide Studies, including exploring what characteristics define violent acts against humanity as ‘genocide’.</a:t>
            </a:r>
          </a:p>
          <a:p>
            <a:pPr marL="342900" lvl="0" indent="-342900">
              <a:lnSpc>
                <a:spcPct val="115000"/>
              </a:lnSpc>
              <a:buFont typeface="Symbol" panose="05050102010706020507" pitchFamily="18" charset="2"/>
              <a:buChar char=""/>
            </a:pPr>
            <a:r>
              <a:rPr lang="en-GB" sz="2400" kern="100" dirty="0">
                <a:effectLst/>
                <a:ea typeface="DengXian" panose="02010600030101010101" pitchFamily="2" charset="-122"/>
                <a:cs typeface="Arial" panose="020B0604020202020204" pitchFamily="34" charset="0"/>
              </a:rPr>
              <a:t>Demonstrate knowledge of examples of genocide and why these events have been described as acts of ‘genocide’.</a:t>
            </a:r>
          </a:p>
          <a:p>
            <a:pPr marL="342900" lvl="0" indent="-342900">
              <a:lnSpc>
                <a:spcPct val="115000"/>
              </a:lnSpc>
              <a:spcAft>
                <a:spcPts val="800"/>
              </a:spcAft>
              <a:buFont typeface="Symbol" panose="05050102010706020507" pitchFamily="18" charset="2"/>
              <a:buChar char=""/>
            </a:pPr>
            <a:r>
              <a:rPr lang="en-GB" sz="2400" kern="100" dirty="0">
                <a:effectLst/>
                <a:ea typeface="DengXian" panose="02010600030101010101" pitchFamily="2" charset="-122"/>
                <a:cs typeface="Arial" panose="020B0604020202020204" pitchFamily="34" charset="0"/>
              </a:rPr>
              <a:t>Discuss historiographical debates and </a:t>
            </a:r>
            <a:r>
              <a:rPr lang="en-GB" sz="2400" kern="100" dirty="0" err="1">
                <a:effectLst/>
                <a:ea typeface="DengXian" panose="02010600030101010101" pitchFamily="2" charset="-122"/>
                <a:cs typeface="Arial" panose="020B0604020202020204" pitchFamily="34" charset="0"/>
              </a:rPr>
              <a:t>intepretations</a:t>
            </a:r>
            <a:r>
              <a:rPr lang="en-GB" sz="2400" kern="100" dirty="0">
                <a:effectLst/>
                <a:ea typeface="DengXian" panose="02010600030101010101" pitchFamily="2" charset="-122"/>
                <a:cs typeface="Arial" panose="020B0604020202020204" pitchFamily="34" charset="0"/>
              </a:rPr>
              <a:t> surrounding genocide studies.</a:t>
            </a:r>
          </a:p>
        </p:txBody>
      </p:sp>
    </p:spTree>
    <p:extLst>
      <p:ext uri="{BB962C8B-B14F-4D97-AF65-F5344CB8AC3E}">
        <p14:creationId xmlns:p14="http://schemas.microsoft.com/office/powerpoint/2010/main" val="593835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21031-2634-4E0A-9E39-6A743D654970}"/>
              </a:ext>
            </a:extLst>
          </p:cNvPr>
          <p:cNvSpPr>
            <a:spLocks noGrp="1"/>
          </p:cNvSpPr>
          <p:nvPr>
            <p:ph type="title"/>
          </p:nvPr>
        </p:nvSpPr>
        <p:spPr/>
        <p:txBody>
          <a:bodyPr/>
          <a:lstStyle/>
          <a:p>
            <a:r>
              <a:rPr lang="en-GB" dirty="0"/>
              <a:t>We’ll do this by:</a:t>
            </a:r>
          </a:p>
        </p:txBody>
      </p:sp>
      <p:sp>
        <p:nvSpPr>
          <p:cNvPr id="3" name="Content Placeholder 2">
            <a:extLst>
              <a:ext uri="{FF2B5EF4-FFF2-40B4-BE49-F238E27FC236}">
                <a16:creationId xmlns:a16="http://schemas.microsoft.com/office/drawing/2014/main" id="{1F3BA30D-9831-A480-81BA-88800BA1D55E}"/>
              </a:ext>
            </a:extLst>
          </p:cNvPr>
          <p:cNvSpPr>
            <a:spLocks noGrp="1"/>
          </p:cNvSpPr>
          <p:nvPr>
            <p:ph idx="1"/>
          </p:nvPr>
        </p:nvSpPr>
        <p:spPr/>
        <p:txBody>
          <a:bodyPr>
            <a:normAutofit fontScale="40000" lnSpcReduction="20000"/>
          </a:bodyPr>
          <a:lstStyle/>
          <a:p>
            <a:pPr marL="285750" indent="-285750">
              <a:lnSpc>
                <a:spcPct val="120000"/>
              </a:lnSpc>
              <a:spcBef>
                <a:spcPts val="0"/>
              </a:spcBef>
              <a:spcAft>
                <a:spcPts val="0"/>
              </a:spcAft>
              <a:buFont typeface="Arial" panose="020B0604020202020204" pitchFamily="34" charset="0"/>
              <a:buChar char="•"/>
            </a:pPr>
            <a:r>
              <a:rPr lang="en-GB" sz="11200" kern="100" dirty="0">
                <a:ea typeface="DengXian" panose="02010600030101010101" pitchFamily="2" charset="-122"/>
                <a:cs typeface="Arial" panose="020B0604020202020204" pitchFamily="34" charset="0"/>
              </a:rPr>
              <a:t>Looking at and explanations of genocide and violations of human rights</a:t>
            </a:r>
          </a:p>
          <a:p>
            <a:pPr marL="285750" indent="-285750">
              <a:lnSpc>
                <a:spcPct val="120000"/>
              </a:lnSpc>
              <a:spcBef>
                <a:spcPts val="0"/>
              </a:spcBef>
              <a:spcAft>
                <a:spcPts val="0"/>
              </a:spcAft>
              <a:buFont typeface="Arial" panose="020B0604020202020204" pitchFamily="34" charset="0"/>
              <a:buChar char="•"/>
            </a:pPr>
            <a:r>
              <a:rPr lang="en-GB" sz="11200" kern="100" dirty="0">
                <a:ea typeface="DengXian" panose="02010600030101010101" pitchFamily="2" charset="-122"/>
                <a:cs typeface="Arial" panose="020B0604020202020204" pitchFamily="34" charset="0"/>
              </a:rPr>
              <a:t>Analysing case studies and scholarly debates</a:t>
            </a:r>
          </a:p>
          <a:p>
            <a:endParaRPr lang="en-GB" dirty="0"/>
          </a:p>
        </p:txBody>
      </p:sp>
    </p:spTree>
    <p:extLst>
      <p:ext uri="{BB962C8B-B14F-4D97-AF65-F5344CB8AC3E}">
        <p14:creationId xmlns:p14="http://schemas.microsoft.com/office/powerpoint/2010/main" val="1338878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75F3D-87B1-5860-DDFA-81F1CA46B78B}"/>
              </a:ext>
            </a:extLst>
          </p:cNvPr>
          <p:cNvSpPr>
            <a:spLocks noGrp="1"/>
          </p:cNvSpPr>
          <p:nvPr>
            <p:ph type="title"/>
          </p:nvPr>
        </p:nvSpPr>
        <p:spPr/>
        <p:txBody>
          <a:bodyPr>
            <a:normAutofit fontScale="90000"/>
          </a:bodyPr>
          <a:lstStyle/>
          <a:p>
            <a:r>
              <a:rPr lang="en-GB" dirty="0"/>
              <a:t>Interdisciplinary approaches</a:t>
            </a:r>
          </a:p>
        </p:txBody>
      </p:sp>
      <p:sp>
        <p:nvSpPr>
          <p:cNvPr id="3" name="Content Placeholder 2">
            <a:extLst>
              <a:ext uri="{FF2B5EF4-FFF2-40B4-BE49-F238E27FC236}">
                <a16:creationId xmlns:a16="http://schemas.microsoft.com/office/drawing/2014/main" id="{66E9D681-7D76-3F58-A4A6-91C5EA47FC24}"/>
              </a:ext>
            </a:extLst>
          </p:cNvPr>
          <p:cNvSpPr>
            <a:spLocks noGrp="1"/>
          </p:cNvSpPr>
          <p:nvPr>
            <p:ph idx="1"/>
          </p:nvPr>
        </p:nvSpPr>
        <p:spPr/>
        <p:txBody>
          <a:bodyPr>
            <a:normAutofit fontScale="25000" lnSpcReduction="20000"/>
          </a:bodyPr>
          <a:lstStyle/>
          <a:p>
            <a:r>
              <a:rPr lang="en-GB" sz="9600" kern="100" dirty="0">
                <a:ea typeface="DengXian" panose="02010600030101010101" pitchFamily="2" charset="-122"/>
                <a:cs typeface="Arial" panose="020B0604020202020204" pitchFamily="34" charset="0"/>
              </a:rPr>
              <a:t>History</a:t>
            </a:r>
          </a:p>
          <a:p>
            <a:r>
              <a:rPr lang="en-GB" sz="9600" kern="100" dirty="0">
                <a:effectLst/>
                <a:ea typeface="DengXian" panose="02010600030101010101" pitchFamily="2" charset="-122"/>
                <a:cs typeface="Arial" panose="020B0604020202020204" pitchFamily="34" charset="0"/>
              </a:rPr>
              <a:t>Anthrop</a:t>
            </a:r>
            <a:r>
              <a:rPr lang="en-GB" sz="9600" kern="100" dirty="0">
                <a:ea typeface="DengXian" panose="02010600030101010101" pitchFamily="2" charset="-122"/>
                <a:cs typeface="Arial" panose="020B0604020202020204" pitchFamily="34" charset="0"/>
              </a:rPr>
              <a:t>ology</a:t>
            </a:r>
          </a:p>
          <a:p>
            <a:r>
              <a:rPr lang="en-GB" sz="9600" kern="100" dirty="0">
                <a:effectLst/>
                <a:ea typeface="DengXian" panose="02010600030101010101" pitchFamily="2" charset="-122"/>
                <a:cs typeface="Arial" panose="020B0604020202020204" pitchFamily="34" charset="0"/>
              </a:rPr>
              <a:t>Sociology</a:t>
            </a:r>
          </a:p>
          <a:p>
            <a:r>
              <a:rPr lang="en-GB" sz="9600" kern="100" dirty="0">
                <a:ea typeface="DengXian" panose="02010600030101010101" pitchFamily="2" charset="-122"/>
                <a:cs typeface="Arial" panose="020B0604020202020204" pitchFamily="34" charset="0"/>
              </a:rPr>
              <a:t>Psychology</a:t>
            </a:r>
          </a:p>
          <a:p>
            <a:r>
              <a:rPr lang="en-GB" sz="9600" kern="100" dirty="0">
                <a:effectLst/>
                <a:ea typeface="DengXian" panose="02010600030101010101" pitchFamily="2" charset="-122"/>
                <a:cs typeface="Arial" panose="020B0604020202020204" pitchFamily="34" charset="0"/>
              </a:rPr>
              <a:t>Criminology</a:t>
            </a:r>
          </a:p>
          <a:p>
            <a:r>
              <a:rPr lang="en-GB" sz="9600" kern="100" dirty="0">
                <a:ea typeface="DengXian" panose="02010600030101010101" pitchFamily="2" charset="-122"/>
                <a:cs typeface="Arial" panose="020B0604020202020204" pitchFamily="34" charset="0"/>
              </a:rPr>
              <a:t>Political Science</a:t>
            </a:r>
          </a:p>
          <a:p>
            <a:r>
              <a:rPr lang="en-GB" sz="9600" kern="100" dirty="0">
                <a:effectLst/>
                <a:ea typeface="DengXian" panose="02010600030101010101" pitchFamily="2" charset="-122"/>
                <a:cs typeface="Arial" panose="020B0604020202020204" pitchFamily="34" charset="0"/>
              </a:rPr>
              <a:t>International Relations</a:t>
            </a:r>
          </a:p>
          <a:p>
            <a:endParaRPr lang="en-GB" dirty="0"/>
          </a:p>
        </p:txBody>
      </p:sp>
    </p:spTree>
    <p:extLst>
      <p:ext uri="{BB962C8B-B14F-4D97-AF65-F5344CB8AC3E}">
        <p14:creationId xmlns:p14="http://schemas.microsoft.com/office/powerpoint/2010/main" val="339397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E2DAF-8AA9-70B3-A963-ECEEA64A7424}"/>
              </a:ext>
            </a:extLst>
          </p:cNvPr>
          <p:cNvSpPr>
            <a:spLocks noGrp="1"/>
          </p:cNvSpPr>
          <p:nvPr>
            <p:ph type="title"/>
          </p:nvPr>
        </p:nvSpPr>
        <p:spPr/>
        <p:txBody>
          <a:bodyPr/>
          <a:lstStyle/>
          <a:p>
            <a:r>
              <a:rPr lang="en-GB" dirty="0"/>
              <a:t>THEMES</a:t>
            </a:r>
          </a:p>
        </p:txBody>
      </p:sp>
      <p:sp>
        <p:nvSpPr>
          <p:cNvPr id="3" name="Content Placeholder 2">
            <a:extLst>
              <a:ext uri="{FF2B5EF4-FFF2-40B4-BE49-F238E27FC236}">
                <a16:creationId xmlns:a16="http://schemas.microsoft.com/office/drawing/2014/main" id="{CA8E23C9-E782-CCDF-5C50-C1FDFC601986}"/>
              </a:ext>
            </a:extLst>
          </p:cNvPr>
          <p:cNvSpPr>
            <a:spLocks noGrp="1"/>
          </p:cNvSpPr>
          <p:nvPr>
            <p:ph idx="1"/>
          </p:nvPr>
        </p:nvSpPr>
        <p:spPr/>
        <p:txBody>
          <a:bodyPr>
            <a:normAutofit fontScale="85000" lnSpcReduction="20000"/>
          </a:bodyPr>
          <a:lstStyle/>
          <a:p>
            <a:r>
              <a:rPr lang="en-GB" dirty="0"/>
              <a:t>Modernity</a:t>
            </a:r>
          </a:p>
          <a:p>
            <a:r>
              <a:rPr lang="en-GB" dirty="0"/>
              <a:t>The rise of the state</a:t>
            </a:r>
          </a:p>
          <a:p>
            <a:r>
              <a:rPr lang="en-GB" dirty="0"/>
              <a:t>Globalisation</a:t>
            </a:r>
          </a:p>
          <a:p>
            <a:r>
              <a:rPr lang="en-GB" dirty="0"/>
              <a:t>Gender</a:t>
            </a:r>
          </a:p>
          <a:p>
            <a:r>
              <a:rPr lang="en-GB" dirty="0"/>
              <a:t>Imperialism and colonialism</a:t>
            </a:r>
          </a:p>
          <a:p>
            <a:r>
              <a:rPr lang="en-GB" dirty="0"/>
              <a:t>War</a:t>
            </a:r>
          </a:p>
          <a:p>
            <a:r>
              <a:rPr lang="en-GB" dirty="0"/>
              <a:t>Historical memory (and forgetting)</a:t>
            </a:r>
          </a:p>
          <a:p>
            <a:r>
              <a:rPr lang="en-GB" dirty="0"/>
              <a:t>Heritage and memorialisation</a:t>
            </a:r>
          </a:p>
        </p:txBody>
      </p:sp>
    </p:spTree>
    <p:extLst>
      <p:ext uri="{BB962C8B-B14F-4D97-AF65-F5344CB8AC3E}">
        <p14:creationId xmlns:p14="http://schemas.microsoft.com/office/powerpoint/2010/main" val="3145707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4688-93D6-0E26-7E1F-823C795090E0}"/>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3E2E3573-B570-E43E-0058-EAC3A02602DD}"/>
              </a:ext>
            </a:extLst>
          </p:cNvPr>
          <p:cNvSpPr>
            <a:spLocks noGrp="1"/>
          </p:cNvSpPr>
          <p:nvPr>
            <p:ph idx="1"/>
          </p:nvPr>
        </p:nvSpPr>
        <p:spPr/>
        <p:txBody>
          <a:bodyPr>
            <a:normAutofit fontScale="32500" lnSpcReduction="20000"/>
          </a:bodyPr>
          <a:lstStyle/>
          <a:p>
            <a:pPr marL="285750" indent="-285750">
              <a:lnSpc>
                <a:spcPct val="120000"/>
              </a:lnSpc>
              <a:spcBef>
                <a:spcPts val="0"/>
              </a:spcBef>
              <a:spcAft>
                <a:spcPts val="0"/>
              </a:spcAft>
              <a:buFont typeface="Arial" panose="020B0604020202020204" pitchFamily="34" charset="0"/>
              <a:buChar char="•"/>
            </a:pPr>
            <a:r>
              <a:rPr lang="en-GB" sz="11200" kern="100" dirty="0">
                <a:ea typeface="DengXian" panose="02010600030101010101" pitchFamily="2" charset="-122"/>
                <a:cs typeface="Arial" panose="020B0604020202020204" pitchFamily="34" charset="0"/>
              </a:rPr>
              <a:t>Thinking about key questions: </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is genocide? Are current definitions adequate?</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leads to genocide? </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causes some people to commit it?</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How do people resist genocide?</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How are the legacies of violence remembered? </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is the role of genocide denial?</a:t>
            </a:r>
          </a:p>
          <a:p>
            <a:endParaRPr lang="en-GB" dirty="0"/>
          </a:p>
        </p:txBody>
      </p:sp>
    </p:spTree>
    <p:extLst>
      <p:ext uri="{BB962C8B-B14F-4D97-AF65-F5344CB8AC3E}">
        <p14:creationId xmlns:p14="http://schemas.microsoft.com/office/powerpoint/2010/main" val="2851029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0B988-AD4C-4530-A426-199C927B7BD7}"/>
              </a:ext>
            </a:extLst>
          </p:cNvPr>
          <p:cNvSpPr>
            <a:spLocks noGrp="1"/>
          </p:cNvSpPr>
          <p:nvPr>
            <p:ph type="title"/>
          </p:nvPr>
        </p:nvSpPr>
        <p:spPr/>
        <p:txBody>
          <a:bodyPr/>
          <a:lstStyle/>
          <a:p>
            <a:r>
              <a:rPr lang="en-GB" dirty="0"/>
              <a:t>GENOCIDE STUDIES</a:t>
            </a:r>
          </a:p>
        </p:txBody>
      </p:sp>
      <p:sp>
        <p:nvSpPr>
          <p:cNvPr id="3" name="Content Placeholder 2">
            <a:extLst>
              <a:ext uri="{FF2B5EF4-FFF2-40B4-BE49-F238E27FC236}">
                <a16:creationId xmlns:a16="http://schemas.microsoft.com/office/drawing/2014/main" id="{81CB11BD-9DB0-8A0C-44D7-5FF2AC9C269F}"/>
              </a:ext>
            </a:extLst>
          </p:cNvPr>
          <p:cNvSpPr>
            <a:spLocks noGrp="1"/>
          </p:cNvSpPr>
          <p:nvPr>
            <p:ph idx="1"/>
          </p:nvPr>
        </p:nvSpPr>
        <p:spPr/>
        <p:txBody>
          <a:bodyPr/>
          <a:lstStyle/>
          <a:p>
            <a:r>
              <a:rPr lang="en-GB" dirty="0"/>
              <a:t>Interdisciplinary field</a:t>
            </a:r>
          </a:p>
          <a:p>
            <a:r>
              <a:rPr lang="en-GB" dirty="0"/>
              <a:t>Gap between 1940s coining of the term ‘genocide’ and the drafting of the 1948 UN Convention and the early 1980s.</a:t>
            </a:r>
          </a:p>
          <a:p>
            <a:r>
              <a:rPr lang="en-GB" dirty="0"/>
              <a:t>1980s and 1990s – Genocide Studies emerges as a concrete field.</a:t>
            </a:r>
          </a:p>
        </p:txBody>
      </p:sp>
    </p:spTree>
    <p:extLst>
      <p:ext uri="{BB962C8B-B14F-4D97-AF65-F5344CB8AC3E}">
        <p14:creationId xmlns:p14="http://schemas.microsoft.com/office/powerpoint/2010/main" val="91263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8C9DC9D-E991-D2E7-1851-9439BBA7F834}"/>
              </a:ext>
            </a:extLst>
          </p:cNvPr>
          <p:cNvGraphicFramePr>
            <a:graphicFrameLocks noGrp="1"/>
          </p:cNvGraphicFramePr>
          <p:nvPr>
            <p:extLst>
              <p:ext uri="{D42A27DB-BD31-4B8C-83A1-F6EECF244321}">
                <p14:modId xmlns:p14="http://schemas.microsoft.com/office/powerpoint/2010/main" val="2336364683"/>
              </p:ext>
            </p:extLst>
          </p:nvPr>
        </p:nvGraphicFramePr>
        <p:xfrm>
          <a:off x="989463" y="57750"/>
          <a:ext cx="10276764" cy="6711540"/>
        </p:xfrm>
        <a:graphic>
          <a:graphicData uri="http://schemas.openxmlformats.org/drawingml/2006/table">
            <a:tbl>
              <a:tblPr firstRow="1" bandRow="1">
                <a:tableStyleId>{073A0DAA-6AF3-43AB-8588-CEC1D06C72B9}</a:tableStyleId>
              </a:tblPr>
              <a:tblGrid>
                <a:gridCol w="5138382">
                  <a:extLst>
                    <a:ext uri="{9D8B030D-6E8A-4147-A177-3AD203B41FA5}">
                      <a16:colId xmlns:a16="http://schemas.microsoft.com/office/drawing/2014/main" val="1270445111"/>
                    </a:ext>
                  </a:extLst>
                </a:gridCol>
                <a:gridCol w="5138382">
                  <a:extLst>
                    <a:ext uri="{9D8B030D-6E8A-4147-A177-3AD203B41FA5}">
                      <a16:colId xmlns:a16="http://schemas.microsoft.com/office/drawing/2014/main" val="3322716158"/>
                    </a:ext>
                  </a:extLst>
                </a:gridCol>
              </a:tblGrid>
              <a:tr h="384937">
                <a:tc>
                  <a:txBody>
                    <a:bodyPr/>
                    <a:lstStyle/>
                    <a:p>
                      <a:r>
                        <a:rPr lang="en-GB" dirty="0"/>
                        <a:t>Date and Time</a:t>
                      </a:r>
                    </a:p>
                  </a:txBody>
                  <a:tcPr/>
                </a:tc>
                <a:tc>
                  <a:txBody>
                    <a:bodyPr/>
                    <a:lstStyle/>
                    <a:p>
                      <a:r>
                        <a:rPr lang="en-GB" dirty="0"/>
                        <a:t>Class details</a:t>
                      </a:r>
                    </a:p>
                  </a:txBody>
                  <a:tcPr/>
                </a:tc>
                <a:extLst>
                  <a:ext uri="{0D108BD9-81ED-4DB2-BD59-A6C34878D82A}">
                    <a16:rowId xmlns:a16="http://schemas.microsoft.com/office/drawing/2014/main" val="638314236"/>
                  </a:ext>
                </a:extLst>
              </a:tr>
              <a:tr h="771553">
                <a:tc>
                  <a:txBody>
                    <a:bodyPr/>
                    <a:lstStyle/>
                    <a:p>
                      <a:pPr marL="76200" marR="76200">
                        <a:lnSpc>
                          <a:spcPct val="115000"/>
                        </a:lnSpc>
                        <a:spcAft>
                          <a:spcPts val="800"/>
                        </a:spcAft>
                        <a:buNone/>
                      </a:pPr>
                      <a:r>
                        <a:rPr lang="en-GB" sz="1800" b="1" kern="0" cap="none" spc="0" dirty="0">
                          <a:solidFill>
                            <a:schemeClr val="tx1"/>
                          </a:solidFill>
                          <a:effectLst/>
                        </a:rPr>
                        <a:t>Wednesday 20 May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1: Introduction to the module</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1320480183"/>
                  </a:ext>
                </a:extLst>
              </a:tr>
              <a:tr h="384937">
                <a:tc>
                  <a:txBody>
                    <a:bodyPr/>
                    <a:lstStyle/>
                    <a:p>
                      <a:pPr marL="76200" marR="76200">
                        <a:lnSpc>
                          <a:spcPct val="115000"/>
                        </a:lnSpc>
                        <a:spcAft>
                          <a:spcPts val="800"/>
                        </a:spcAft>
                        <a:buNone/>
                      </a:pPr>
                      <a:r>
                        <a:rPr lang="en-GB" sz="1800" b="1" kern="0" cap="none" spc="0" dirty="0">
                          <a:solidFill>
                            <a:schemeClr val="tx1"/>
                          </a:solidFill>
                          <a:effectLst/>
                        </a:rPr>
                        <a:t>W/c 25 May 2026</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NO CLASS THIS WEEK – reading week</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2242298112"/>
                  </a:ext>
                </a:extLst>
              </a:tr>
              <a:tr h="771553">
                <a:tc>
                  <a:txBody>
                    <a:bodyPr/>
                    <a:lstStyle/>
                    <a:p>
                      <a:pPr marL="76200" marR="76200">
                        <a:lnSpc>
                          <a:spcPct val="115000"/>
                        </a:lnSpc>
                        <a:spcAft>
                          <a:spcPts val="800"/>
                        </a:spcAft>
                        <a:buNone/>
                      </a:pPr>
                      <a:r>
                        <a:rPr lang="en-GB" sz="1800" b="1" kern="0" cap="none" spc="0" dirty="0">
                          <a:solidFill>
                            <a:schemeClr val="tx1"/>
                          </a:solidFill>
                          <a:effectLst/>
                        </a:rPr>
                        <a:t>Monday 1 June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2: Defining genocide</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3092301248"/>
                  </a:ext>
                </a:extLst>
              </a:tr>
              <a:tr h="1099014">
                <a:tc>
                  <a:txBody>
                    <a:bodyPr/>
                    <a:lstStyle/>
                    <a:p>
                      <a:pPr marL="76200" marR="76200">
                        <a:lnSpc>
                          <a:spcPct val="115000"/>
                        </a:lnSpc>
                        <a:spcAft>
                          <a:spcPts val="800"/>
                        </a:spcAft>
                        <a:buNone/>
                      </a:pPr>
                      <a:r>
                        <a:rPr lang="en-GB" sz="1800" b="1" kern="0" cap="none" spc="0" dirty="0">
                          <a:solidFill>
                            <a:schemeClr val="tx1"/>
                          </a:solidFill>
                          <a:effectLst/>
                        </a:rPr>
                        <a:t>Wednesday 3 June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3: Genocide in Namibia: On the path to Auschwitz?</a:t>
                      </a:r>
                      <a:endParaRPr lang="en-GB" sz="1800" kern="100" cap="none" spc="0" dirty="0">
                        <a:solidFill>
                          <a:schemeClr val="tx1"/>
                        </a:solidFill>
                        <a:effectLst/>
                      </a:endParaRPr>
                    </a:p>
                    <a:p>
                      <a:pPr marL="76200" marR="76200">
                        <a:lnSpc>
                          <a:spcPct val="115000"/>
                        </a:lnSpc>
                        <a:spcAft>
                          <a:spcPts val="800"/>
                        </a:spcAft>
                        <a:buNone/>
                      </a:pPr>
                      <a:r>
                        <a:rPr lang="en-GB" sz="1800" kern="0" cap="none" spc="0" dirty="0">
                          <a:solidFill>
                            <a:schemeClr val="tx1"/>
                          </a:solidFill>
                          <a:effectLst/>
                        </a:rPr>
                        <a:t>Assignment workshop</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1481925904"/>
                  </a:ext>
                </a:extLst>
              </a:tr>
              <a:tr h="1099014">
                <a:tc>
                  <a:txBody>
                    <a:bodyPr/>
                    <a:lstStyle/>
                    <a:p>
                      <a:pPr marL="76200" marR="76200">
                        <a:lnSpc>
                          <a:spcPct val="115000"/>
                        </a:lnSpc>
                        <a:spcAft>
                          <a:spcPts val="800"/>
                        </a:spcAft>
                        <a:buNone/>
                      </a:pPr>
                      <a:r>
                        <a:rPr lang="en-GB" sz="1800" b="1" kern="0" cap="none" spc="0" dirty="0">
                          <a:solidFill>
                            <a:schemeClr val="tx1"/>
                          </a:solidFill>
                          <a:effectLst/>
                        </a:rPr>
                        <a:t>Wednesday 3 June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3: Genocide in Namibia: On the path to Auschwitz?</a:t>
                      </a:r>
                      <a:endParaRPr lang="en-GB" sz="1800" kern="100" cap="none" spc="0" dirty="0">
                        <a:solidFill>
                          <a:schemeClr val="tx1"/>
                        </a:solidFill>
                        <a:effectLst/>
                      </a:endParaRPr>
                    </a:p>
                    <a:p>
                      <a:pPr marL="76200" marR="76200">
                        <a:lnSpc>
                          <a:spcPct val="115000"/>
                        </a:lnSpc>
                        <a:spcAft>
                          <a:spcPts val="800"/>
                        </a:spcAft>
                        <a:buNone/>
                      </a:pPr>
                      <a:r>
                        <a:rPr lang="en-GB" sz="1800" kern="0" cap="none" spc="0" dirty="0">
                          <a:solidFill>
                            <a:schemeClr val="tx1"/>
                          </a:solidFill>
                          <a:effectLst/>
                        </a:rPr>
                        <a:t>Assignment workshop</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3812110212"/>
                  </a:ext>
                </a:extLst>
              </a:tr>
              <a:tr h="1428979">
                <a:tc>
                  <a:txBody>
                    <a:bodyPr/>
                    <a:lstStyle/>
                    <a:p>
                      <a:pPr marL="76200" marR="76200">
                        <a:lnSpc>
                          <a:spcPct val="115000"/>
                        </a:lnSpc>
                        <a:spcAft>
                          <a:spcPts val="800"/>
                        </a:spcAft>
                        <a:buNone/>
                      </a:pPr>
                      <a:r>
                        <a:rPr lang="en-GB" sz="1800" b="1" kern="0" cap="none" spc="0" dirty="0">
                          <a:solidFill>
                            <a:schemeClr val="tx1"/>
                          </a:solidFill>
                          <a:effectLst/>
                        </a:rPr>
                        <a:t>Thursday 11 June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 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a:lnSpc>
                          <a:spcPct val="115000"/>
                        </a:lnSpc>
                        <a:spcAft>
                          <a:spcPts val="800"/>
                        </a:spcAft>
                        <a:buNone/>
                      </a:pPr>
                      <a:r>
                        <a:rPr lang="en-GB" sz="1800" kern="100" cap="none" spc="0" dirty="0">
                          <a:solidFill>
                            <a:schemeClr val="tx1"/>
                          </a:solidFill>
                          <a:effectLst/>
                        </a:rPr>
                        <a:t>4: Plan or a gruesome accident? Origins of the Holocaust </a:t>
                      </a:r>
                    </a:p>
                    <a:p>
                      <a:pPr>
                        <a:lnSpc>
                          <a:spcPct val="115000"/>
                        </a:lnSpc>
                        <a:spcAft>
                          <a:spcPts val="800"/>
                        </a:spcAft>
                        <a:buNone/>
                      </a:pPr>
                      <a:r>
                        <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rPr>
                        <a:t>PORTFOLIO PART 1 due  Sunday 14 June 23:59PM</a:t>
                      </a:r>
                    </a:p>
                  </a:txBody>
                  <a:tcPr marL="20112" marR="14365" marT="0" marB="28731"/>
                </a:tc>
                <a:extLst>
                  <a:ext uri="{0D108BD9-81ED-4DB2-BD59-A6C34878D82A}">
                    <a16:rowId xmlns:a16="http://schemas.microsoft.com/office/drawing/2014/main" val="3595771856"/>
                  </a:ext>
                </a:extLst>
              </a:tr>
              <a:tr h="771553">
                <a:tc>
                  <a:txBody>
                    <a:bodyPr/>
                    <a:lstStyle/>
                    <a:p>
                      <a:pPr marL="76200" marR="76200">
                        <a:lnSpc>
                          <a:spcPct val="115000"/>
                        </a:lnSpc>
                        <a:spcAft>
                          <a:spcPts val="800"/>
                        </a:spcAft>
                        <a:buNone/>
                      </a:pPr>
                      <a:r>
                        <a:rPr lang="en-GB" sz="1800" b="1" kern="0" cap="none" spc="0" dirty="0">
                          <a:solidFill>
                            <a:schemeClr val="tx1"/>
                          </a:solidFill>
                          <a:effectLst/>
                        </a:rPr>
                        <a:t>Thursday 18 June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 noon </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5: Ordinary killers? Holocaust perpetrators </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1224890345"/>
                  </a:ext>
                </a:extLst>
              </a:tr>
            </a:tbl>
          </a:graphicData>
        </a:graphic>
      </p:graphicFrame>
    </p:spTree>
    <p:extLst>
      <p:ext uri="{BB962C8B-B14F-4D97-AF65-F5344CB8AC3E}">
        <p14:creationId xmlns:p14="http://schemas.microsoft.com/office/powerpoint/2010/main" val="1852606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9A31D-1DBC-E604-125F-5403B9EFFD3A}"/>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8C1E0F9-F4E5-1DED-4547-7EFE9333C58C}"/>
              </a:ext>
            </a:extLst>
          </p:cNvPr>
          <p:cNvGraphicFramePr>
            <a:graphicFrameLocks noGrp="1"/>
          </p:cNvGraphicFramePr>
          <p:nvPr>
            <p:extLst>
              <p:ext uri="{D42A27DB-BD31-4B8C-83A1-F6EECF244321}">
                <p14:modId xmlns:p14="http://schemas.microsoft.com/office/powerpoint/2010/main" val="2316121350"/>
              </p:ext>
            </p:extLst>
          </p:nvPr>
        </p:nvGraphicFramePr>
        <p:xfrm>
          <a:off x="735842" y="125989"/>
          <a:ext cx="10720316" cy="6322577"/>
        </p:xfrm>
        <a:graphic>
          <a:graphicData uri="http://schemas.openxmlformats.org/drawingml/2006/table">
            <a:tbl>
              <a:tblPr firstRow="1" bandRow="1">
                <a:tableStyleId>{073A0DAA-6AF3-43AB-8588-CEC1D06C72B9}</a:tableStyleId>
              </a:tblPr>
              <a:tblGrid>
                <a:gridCol w="5360158">
                  <a:extLst>
                    <a:ext uri="{9D8B030D-6E8A-4147-A177-3AD203B41FA5}">
                      <a16:colId xmlns:a16="http://schemas.microsoft.com/office/drawing/2014/main" val="1270445111"/>
                    </a:ext>
                  </a:extLst>
                </a:gridCol>
                <a:gridCol w="5360158">
                  <a:extLst>
                    <a:ext uri="{9D8B030D-6E8A-4147-A177-3AD203B41FA5}">
                      <a16:colId xmlns:a16="http://schemas.microsoft.com/office/drawing/2014/main" val="3322716158"/>
                    </a:ext>
                  </a:extLst>
                </a:gridCol>
              </a:tblGrid>
              <a:tr h="460175">
                <a:tc>
                  <a:txBody>
                    <a:bodyPr/>
                    <a:lstStyle/>
                    <a:p>
                      <a:r>
                        <a:rPr lang="en-GB" dirty="0"/>
                        <a:t>Date and Time</a:t>
                      </a:r>
                    </a:p>
                  </a:txBody>
                  <a:tcPr/>
                </a:tc>
                <a:tc>
                  <a:txBody>
                    <a:bodyPr/>
                    <a:lstStyle/>
                    <a:p>
                      <a:r>
                        <a:rPr lang="en-GB" dirty="0"/>
                        <a:t>Class details</a:t>
                      </a:r>
                    </a:p>
                  </a:txBody>
                  <a:tcPr/>
                </a:tc>
                <a:extLst>
                  <a:ext uri="{0D108BD9-81ED-4DB2-BD59-A6C34878D82A}">
                    <a16:rowId xmlns:a16="http://schemas.microsoft.com/office/drawing/2014/main" val="638314236"/>
                  </a:ext>
                </a:extLst>
              </a:tr>
              <a:tr h="922356">
                <a:tc>
                  <a:txBody>
                    <a:bodyPr/>
                    <a:lstStyle/>
                    <a:p>
                      <a:pPr marL="76200" marR="76200">
                        <a:lnSpc>
                          <a:spcPct val="115000"/>
                        </a:lnSpc>
                        <a:spcAft>
                          <a:spcPts val="800"/>
                        </a:spcAft>
                        <a:buNone/>
                      </a:pPr>
                      <a:r>
                        <a:rPr lang="en-GB" sz="1800" b="1" kern="0" cap="none" spc="0" dirty="0">
                          <a:solidFill>
                            <a:schemeClr val="tx1"/>
                          </a:solidFill>
                          <a:effectLst/>
                        </a:rPr>
                        <a:t>Wednesday 24 June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 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6: Holocaust remembrance and denial </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1320480183"/>
                  </a:ext>
                </a:extLst>
              </a:tr>
              <a:tr h="1390048">
                <a:tc>
                  <a:txBody>
                    <a:bodyPr/>
                    <a:lstStyle/>
                    <a:p>
                      <a:pPr marL="76200" marR="76200">
                        <a:lnSpc>
                          <a:spcPct val="115000"/>
                        </a:lnSpc>
                        <a:spcAft>
                          <a:spcPts val="800"/>
                        </a:spcAft>
                        <a:buNone/>
                      </a:pPr>
                      <a:r>
                        <a:rPr lang="en-GB" sz="1800" b="1" kern="0" cap="none" spc="0" dirty="0">
                          <a:solidFill>
                            <a:schemeClr val="tx1"/>
                          </a:solidFill>
                          <a:effectLst/>
                        </a:rPr>
                        <a:t>Wednesday 1 July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10am-12noon </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7: ‘Auto-genocide’ in Cambodia</a:t>
                      </a:r>
                      <a:endParaRPr lang="en-GB" sz="1800" kern="100" cap="none" spc="0" dirty="0">
                        <a:solidFill>
                          <a:schemeClr val="tx1"/>
                        </a:solidFill>
                        <a:effectLst/>
                      </a:endParaRPr>
                    </a:p>
                    <a:p>
                      <a:pPr marL="76200" marR="76200">
                        <a:lnSpc>
                          <a:spcPct val="115000"/>
                        </a:lnSpc>
                        <a:spcAft>
                          <a:spcPts val="800"/>
                        </a:spcAft>
                        <a:buNone/>
                      </a:pPr>
                      <a:r>
                        <a:rPr lang="en-GB" sz="1800" kern="0" cap="none" spc="0" dirty="0">
                          <a:solidFill>
                            <a:schemeClr val="tx1"/>
                          </a:solidFill>
                          <a:effectLst/>
                        </a:rPr>
                        <a:t>Assignment workshop</a:t>
                      </a:r>
                    </a:p>
                    <a:p>
                      <a:pPr marL="76200" marR="76200">
                        <a:lnSpc>
                          <a:spcPct val="115000"/>
                        </a:lnSpc>
                        <a:spcAft>
                          <a:spcPts val="800"/>
                        </a:spcAft>
                        <a:buNone/>
                      </a:pPr>
                      <a:r>
                        <a:rPr lang="en-GB" sz="1800" b="1" kern="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rPr>
                        <a:t>PORTFOLIO PART 2 due Sunday 5 July 23:59 PM</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2242298112"/>
                  </a:ext>
                </a:extLst>
              </a:tr>
              <a:tr h="922356">
                <a:tc>
                  <a:txBody>
                    <a:bodyPr/>
                    <a:lstStyle/>
                    <a:p>
                      <a:pPr marL="76200" marR="76200">
                        <a:lnSpc>
                          <a:spcPct val="115000"/>
                        </a:lnSpc>
                        <a:spcAft>
                          <a:spcPts val="800"/>
                        </a:spcAft>
                        <a:buNone/>
                      </a:pPr>
                      <a:r>
                        <a:rPr lang="en-GB" sz="1800" b="1" kern="0" cap="none" spc="0" dirty="0">
                          <a:solidFill>
                            <a:schemeClr val="tx1"/>
                          </a:solidFill>
                          <a:effectLst/>
                        </a:rPr>
                        <a:t>Thursday 9 July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 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8: The fall of Yugoslavia and genocide in Bosnia</a:t>
                      </a:r>
                      <a:endParaRPr lang="en-GB" sz="1800" kern="100" cap="none" spc="0" dirty="0">
                        <a:solidFill>
                          <a:schemeClr val="tx1"/>
                        </a:solidFill>
                        <a:effectLst/>
                      </a:endParaRPr>
                    </a:p>
                    <a:p>
                      <a:pPr marL="76200" marR="76200">
                        <a:lnSpc>
                          <a:spcPct val="115000"/>
                        </a:lnSpc>
                        <a:spcAft>
                          <a:spcPts val="800"/>
                        </a:spcAft>
                        <a:buNone/>
                      </a:pPr>
                      <a:r>
                        <a:rPr lang="en-GB" sz="1800" kern="0" cap="none" spc="0" dirty="0">
                          <a:solidFill>
                            <a:schemeClr val="tx1"/>
                          </a:solidFill>
                          <a:effectLst/>
                        </a:rPr>
                        <a:t> </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3092301248"/>
                  </a:ext>
                </a:extLst>
              </a:tr>
              <a:tr h="1313821">
                <a:tc>
                  <a:txBody>
                    <a:bodyPr/>
                    <a:lstStyle/>
                    <a:p>
                      <a:pPr marL="76200" marR="76200">
                        <a:lnSpc>
                          <a:spcPct val="115000"/>
                        </a:lnSpc>
                        <a:spcAft>
                          <a:spcPts val="800"/>
                        </a:spcAft>
                        <a:buNone/>
                      </a:pPr>
                      <a:r>
                        <a:rPr lang="en-GB" sz="1800" b="1" kern="0" cap="none" spc="0" dirty="0">
                          <a:solidFill>
                            <a:schemeClr val="tx1"/>
                          </a:solidFill>
                          <a:effectLst/>
                        </a:rPr>
                        <a:t>Wednesday 15  July 2026</a:t>
                      </a:r>
                      <a:endParaRPr lang="en-GB" sz="1800" b="1" kern="100" cap="none" spc="0" dirty="0">
                        <a:solidFill>
                          <a:schemeClr val="tx1"/>
                        </a:solidFill>
                        <a:effectLst/>
                      </a:endParaRPr>
                    </a:p>
                    <a:p>
                      <a:pPr marL="76200" marR="76200">
                        <a:lnSpc>
                          <a:spcPct val="115000"/>
                        </a:lnSpc>
                        <a:spcAft>
                          <a:spcPts val="800"/>
                        </a:spcAft>
                        <a:buNone/>
                      </a:pPr>
                      <a:r>
                        <a:rPr lang="en-GB" sz="1800" b="1" kern="0" cap="none" spc="0" dirty="0">
                          <a:solidFill>
                            <a:schemeClr val="tx1"/>
                          </a:solidFill>
                          <a:effectLst/>
                        </a:rPr>
                        <a:t>10am-12 noon</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9: Darfur and South Sudan</a:t>
                      </a:r>
                    </a:p>
                    <a:p>
                      <a:pPr marL="76200" marR="76200">
                        <a:lnSpc>
                          <a:spcPct val="115000"/>
                        </a:lnSpc>
                        <a:spcAft>
                          <a:spcPts val="800"/>
                        </a:spcAft>
                        <a:buNone/>
                      </a:pPr>
                      <a:r>
                        <a:rPr lang="en-GB" sz="1800" kern="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rPr>
                        <a:t>Guest lecture with Dr Ryan Joseph O’Byrne</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1481925904"/>
                  </a:ext>
                </a:extLst>
              </a:tr>
              <a:tr h="1313821">
                <a:tc>
                  <a:txBody>
                    <a:bodyPr/>
                    <a:lstStyle/>
                    <a:p>
                      <a:pPr marL="76200" marR="76200">
                        <a:lnSpc>
                          <a:spcPct val="115000"/>
                        </a:lnSpc>
                        <a:spcAft>
                          <a:spcPts val="800"/>
                        </a:spcAft>
                        <a:buNone/>
                      </a:pPr>
                      <a:r>
                        <a:rPr lang="en-GB" sz="1800" b="1" kern="0" cap="none" spc="0" dirty="0">
                          <a:solidFill>
                            <a:schemeClr val="tx1"/>
                          </a:solidFill>
                          <a:effectLst/>
                        </a:rPr>
                        <a:t>Wednesday 22 July 2026</a:t>
                      </a:r>
                      <a:endParaRPr lang="en-GB" sz="1800" b="1"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tc>
                  <a:txBody>
                    <a:bodyPr/>
                    <a:lstStyle/>
                    <a:p>
                      <a:pPr marL="76200" marR="76200">
                        <a:lnSpc>
                          <a:spcPct val="115000"/>
                        </a:lnSpc>
                        <a:spcAft>
                          <a:spcPts val="800"/>
                        </a:spcAft>
                        <a:buNone/>
                      </a:pPr>
                      <a:r>
                        <a:rPr lang="en-GB" sz="1800" kern="0" cap="none" spc="0" dirty="0">
                          <a:solidFill>
                            <a:schemeClr val="tx1"/>
                          </a:solidFill>
                          <a:effectLst/>
                        </a:rPr>
                        <a:t>10: Gender and genocide in Rwanda</a:t>
                      </a:r>
                    </a:p>
                    <a:p>
                      <a:pPr marL="76200" marR="76200">
                        <a:lnSpc>
                          <a:spcPct val="115000"/>
                        </a:lnSpc>
                        <a:spcAft>
                          <a:spcPts val="800"/>
                        </a:spcAft>
                        <a:buNone/>
                      </a:pPr>
                      <a:r>
                        <a:rPr lang="en-GB" sz="1800" kern="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rPr>
                        <a:t>ESSAY due Sunday 31 July 23:59 PM</a:t>
                      </a:r>
                      <a:endParaRPr lang="en-GB" sz="18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0112" marR="14365" marT="0" marB="28731"/>
                </a:tc>
                <a:extLst>
                  <a:ext uri="{0D108BD9-81ED-4DB2-BD59-A6C34878D82A}">
                    <a16:rowId xmlns:a16="http://schemas.microsoft.com/office/drawing/2014/main" val="3812110212"/>
                  </a:ext>
                </a:extLst>
              </a:tr>
            </a:tbl>
          </a:graphicData>
        </a:graphic>
      </p:graphicFrame>
    </p:spTree>
    <p:extLst>
      <p:ext uri="{BB962C8B-B14F-4D97-AF65-F5344CB8AC3E}">
        <p14:creationId xmlns:p14="http://schemas.microsoft.com/office/powerpoint/2010/main" val="1226103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1570A3-96AC-16E3-DD67-F6372978C13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187E0-5B79-2747-443E-2EFBEA05E7AB}"/>
              </a:ext>
            </a:extLst>
          </p:cNvPr>
          <p:cNvSpPr>
            <a:spLocks noGrp="1"/>
          </p:cNvSpPr>
          <p:nvPr>
            <p:ph type="title"/>
          </p:nvPr>
        </p:nvSpPr>
        <p:spPr>
          <a:xfrm>
            <a:off x="960120" y="317814"/>
            <a:ext cx="10268712" cy="1700784"/>
          </a:xfrm>
        </p:spPr>
        <p:txBody>
          <a:bodyPr>
            <a:normAutofit/>
          </a:bodyPr>
          <a:lstStyle/>
          <a:p>
            <a:r>
              <a:rPr lang="en-GB" dirty="0"/>
              <a:t>Our case studies</a:t>
            </a:r>
          </a:p>
        </p:txBody>
      </p:sp>
      <p:graphicFrame>
        <p:nvGraphicFramePr>
          <p:cNvPr id="5" name="Content Placeholder 2">
            <a:extLst>
              <a:ext uri="{FF2B5EF4-FFF2-40B4-BE49-F238E27FC236}">
                <a16:creationId xmlns:a16="http://schemas.microsoft.com/office/drawing/2014/main" id="{05402D2F-94B6-600F-5831-485BED701946}"/>
              </a:ext>
            </a:extLst>
          </p:cNvPr>
          <p:cNvGraphicFramePr>
            <a:graphicFrameLocks noGrp="1"/>
          </p:cNvGraphicFramePr>
          <p:nvPr>
            <p:ph idx="1"/>
            <p:extLst>
              <p:ext uri="{D42A27DB-BD31-4B8C-83A1-F6EECF244321}">
                <p14:modId xmlns:p14="http://schemas.microsoft.com/office/powerpoint/2010/main" val="224177220"/>
              </p:ext>
            </p:extLst>
          </p:nvPr>
        </p:nvGraphicFramePr>
        <p:xfrm>
          <a:off x="960438" y="2745545"/>
          <a:ext cx="10267950" cy="336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630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BE3E9-E0D7-49FF-7CE8-79C13E930AD5}"/>
              </a:ext>
            </a:extLst>
          </p:cNvPr>
          <p:cNvSpPr>
            <a:spLocks noGrp="1"/>
          </p:cNvSpPr>
          <p:nvPr>
            <p:ph type="title"/>
          </p:nvPr>
        </p:nvSpPr>
        <p:spPr/>
        <p:txBody>
          <a:bodyPr/>
          <a:lstStyle/>
          <a:p>
            <a:r>
              <a:rPr lang="en-GB" dirty="0"/>
              <a:t>Our case studies</a:t>
            </a:r>
          </a:p>
        </p:txBody>
      </p:sp>
      <p:sp>
        <p:nvSpPr>
          <p:cNvPr id="3" name="Content Placeholder 2">
            <a:extLst>
              <a:ext uri="{FF2B5EF4-FFF2-40B4-BE49-F238E27FC236}">
                <a16:creationId xmlns:a16="http://schemas.microsoft.com/office/drawing/2014/main" id="{152C9876-9EA3-B6DC-9656-0A7018F0D26F}"/>
              </a:ext>
            </a:extLst>
          </p:cNvPr>
          <p:cNvSpPr>
            <a:spLocks noGrp="1"/>
          </p:cNvSpPr>
          <p:nvPr>
            <p:ph idx="1"/>
          </p:nvPr>
        </p:nvSpPr>
        <p:spPr/>
        <p:txBody>
          <a:bodyPr/>
          <a:lstStyle/>
          <a:p>
            <a:r>
              <a:rPr lang="en-GB" dirty="0"/>
              <a:t>Comparative approaches – not hierarchical</a:t>
            </a:r>
          </a:p>
        </p:txBody>
      </p:sp>
    </p:spTree>
    <p:extLst>
      <p:ext uri="{BB962C8B-B14F-4D97-AF65-F5344CB8AC3E}">
        <p14:creationId xmlns:p14="http://schemas.microsoft.com/office/powerpoint/2010/main" val="154687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15FCA-C3F4-2D87-803A-B116D33C9AE8}"/>
              </a:ext>
            </a:extLst>
          </p:cNvPr>
          <p:cNvSpPr>
            <a:spLocks noGrp="1"/>
          </p:cNvSpPr>
          <p:nvPr>
            <p:ph type="title"/>
          </p:nvPr>
        </p:nvSpPr>
        <p:spPr>
          <a:xfrm>
            <a:off x="5300811" y="317500"/>
            <a:ext cx="5927576" cy="1701800"/>
          </a:xfrm>
        </p:spPr>
        <p:txBody>
          <a:bodyPr>
            <a:normAutofit/>
          </a:bodyPr>
          <a:lstStyle/>
          <a:p>
            <a:r>
              <a:rPr lang="en-GB" dirty="0"/>
              <a:t>READING</a:t>
            </a:r>
          </a:p>
        </p:txBody>
      </p:sp>
      <p:pic>
        <p:nvPicPr>
          <p:cNvPr id="5" name="Picture 4" descr="An open book and on top are eyeglasses and pen">
            <a:extLst>
              <a:ext uri="{FF2B5EF4-FFF2-40B4-BE49-F238E27FC236}">
                <a16:creationId xmlns:a16="http://schemas.microsoft.com/office/drawing/2014/main" id="{78FB4C15-77F3-4491-E4AD-9CB5B8EE01E1}"/>
              </a:ext>
            </a:extLst>
          </p:cNvPr>
          <p:cNvPicPr>
            <a:picLocks noChangeAspect="1"/>
          </p:cNvPicPr>
          <p:nvPr/>
        </p:nvPicPr>
        <p:blipFill>
          <a:blip r:embed="rId2"/>
          <a:srcRect l="17424" r="37245"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1E8B6ED9-DA58-417A-B210-142391E34E01}"/>
              </a:ext>
            </a:extLst>
          </p:cNvPr>
          <p:cNvSpPr>
            <a:spLocks noGrp="1"/>
          </p:cNvSpPr>
          <p:nvPr>
            <p:ph idx="1"/>
          </p:nvPr>
        </p:nvSpPr>
        <p:spPr>
          <a:xfrm>
            <a:off x="5300810" y="2587624"/>
            <a:ext cx="6548915" cy="3952875"/>
          </a:xfrm>
        </p:spPr>
        <p:txBody>
          <a:bodyPr anchor="t">
            <a:normAutofit/>
          </a:bodyPr>
          <a:lstStyle/>
          <a:p>
            <a:pPr>
              <a:lnSpc>
                <a:spcPct val="91000"/>
              </a:lnSpc>
            </a:pPr>
            <a:r>
              <a:rPr lang="en-GB" sz="2000" dirty="0"/>
              <a:t>There will be reading for each class</a:t>
            </a:r>
          </a:p>
          <a:p>
            <a:pPr>
              <a:lnSpc>
                <a:spcPct val="91000"/>
              </a:lnSpc>
            </a:pPr>
            <a:r>
              <a:rPr lang="en-GB" sz="2000" dirty="0"/>
              <a:t>Please make sure you do engage with it and bring your notes to class – class exercises will be based on the reading you’ve done.</a:t>
            </a:r>
          </a:p>
          <a:p>
            <a:pPr>
              <a:lnSpc>
                <a:spcPct val="91000"/>
              </a:lnSpc>
            </a:pPr>
            <a:r>
              <a:rPr lang="en-GB" sz="2000" dirty="0"/>
              <a:t>All of the reading should be available easily:</a:t>
            </a:r>
          </a:p>
          <a:p>
            <a:pPr>
              <a:lnSpc>
                <a:spcPct val="91000"/>
              </a:lnSpc>
            </a:pPr>
            <a:r>
              <a:rPr lang="en-GB" sz="2000" dirty="0"/>
              <a:t>Available through the library catalogue</a:t>
            </a:r>
          </a:p>
          <a:p>
            <a:pPr>
              <a:lnSpc>
                <a:spcPct val="91000"/>
              </a:lnSpc>
            </a:pPr>
            <a:r>
              <a:rPr lang="en-GB" sz="2000" dirty="0"/>
              <a:t>Other items can be found on Google Scholar</a:t>
            </a:r>
          </a:p>
          <a:p>
            <a:pPr>
              <a:lnSpc>
                <a:spcPct val="91000"/>
              </a:lnSpc>
            </a:pPr>
            <a:r>
              <a:rPr lang="en-GB" sz="2000" dirty="0"/>
              <a:t>Please do contact me if you struggle to find something on the list.</a:t>
            </a:r>
          </a:p>
        </p:txBody>
      </p:sp>
    </p:spTree>
    <p:extLst>
      <p:ext uri="{BB962C8B-B14F-4D97-AF65-F5344CB8AC3E}">
        <p14:creationId xmlns:p14="http://schemas.microsoft.com/office/powerpoint/2010/main" val="2354664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99B32-7E22-7997-6A47-70F54BD520DF}"/>
              </a:ext>
            </a:extLst>
          </p:cNvPr>
          <p:cNvSpPr>
            <a:spLocks noGrp="1"/>
          </p:cNvSpPr>
          <p:nvPr>
            <p:ph type="title"/>
          </p:nvPr>
        </p:nvSpPr>
        <p:spPr>
          <a:xfrm>
            <a:off x="5300811" y="317500"/>
            <a:ext cx="5927576" cy="1701800"/>
          </a:xfrm>
        </p:spPr>
        <p:txBody>
          <a:bodyPr>
            <a:normAutofit/>
          </a:bodyPr>
          <a:lstStyle/>
          <a:p>
            <a:r>
              <a:rPr lang="en-GB" dirty="0"/>
              <a:t>READING</a:t>
            </a:r>
          </a:p>
        </p:txBody>
      </p:sp>
      <p:pic>
        <p:nvPicPr>
          <p:cNvPr id="5" name="Picture 4" descr="Open book">
            <a:extLst>
              <a:ext uri="{FF2B5EF4-FFF2-40B4-BE49-F238E27FC236}">
                <a16:creationId xmlns:a16="http://schemas.microsoft.com/office/drawing/2014/main" id="{8570A5A9-D433-6046-569C-E9FECAFF2BD3}"/>
              </a:ext>
            </a:extLst>
          </p:cNvPr>
          <p:cNvPicPr>
            <a:picLocks noChangeAspect="1"/>
          </p:cNvPicPr>
          <p:nvPr/>
        </p:nvPicPr>
        <p:blipFill>
          <a:blip r:embed="rId2"/>
          <a:srcRect l="26682" r="27987"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FF56D942-2A89-89F6-4EEF-460F190A26BF}"/>
              </a:ext>
            </a:extLst>
          </p:cNvPr>
          <p:cNvSpPr>
            <a:spLocks noGrp="1"/>
          </p:cNvSpPr>
          <p:nvPr>
            <p:ph idx="1"/>
          </p:nvPr>
        </p:nvSpPr>
        <p:spPr>
          <a:xfrm>
            <a:off x="5300810" y="2587625"/>
            <a:ext cx="5927577" cy="3594100"/>
          </a:xfrm>
        </p:spPr>
        <p:txBody>
          <a:bodyPr anchor="t">
            <a:normAutofit/>
          </a:bodyPr>
          <a:lstStyle/>
          <a:p>
            <a:pPr>
              <a:lnSpc>
                <a:spcPct val="91000"/>
              </a:lnSpc>
            </a:pPr>
            <a:r>
              <a:rPr lang="en-GB" dirty="0"/>
              <a:t>Reading lists in the handbook – extensive, you’re not expected to read everything</a:t>
            </a:r>
            <a:endParaRPr lang="en-GB"/>
          </a:p>
          <a:p>
            <a:pPr>
              <a:lnSpc>
                <a:spcPct val="91000"/>
              </a:lnSpc>
            </a:pPr>
            <a:r>
              <a:rPr lang="en-GB" dirty="0"/>
              <a:t>Not exhaustive – your own research is welcomed and encouraged</a:t>
            </a:r>
            <a:endParaRPr lang="en-GB"/>
          </a:p>
          <a:p>
            <a:pPr>
              <a:lnSpc>
                <a:spcPct val="91000"/>
              </a:lnSpc>
            </a:pPr>
            <a:r>
              <a:rPr lang="en-GB" dirty="0"/>
              <a:t>Academic sources should be prioritised and form the majority of your assignment bibliographies.</a:t>
            </a:r>
            <a:endParaRPr lang="en-GB"/>
          </a:p>
        </p:txBody>
      </p:sp>
    </p:spTree>
    <p:extLst>
      <p:ext uri="{BB962C8B-B14F-4D97-AF65-F5344CB8AC3E}">
        <p14:creationId xmlns:p14="http://schemas.microsoft.com/office/powerpoint/2010/main" val="3435225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DBB5A-0086-6322-760D-D8E30C5F4FF6}"/>
              </a:ext>
            </a:extLst>
          </p:cNvPr>
          <p:cNvSpPr>
            <a:spLocks noGrp="1"/>
          </p:cNvSpPr>
          <p:nvPr>
            <p:ph type="title"/>
          </p:nvPr>
        </p:nvSpPr>
        <p:spPr>
          <a:xfrm>
            <a:off x="960120" y="317814"/>
            <a:ext cx="10268712" cy="1700784"/>
          </a:xfrm>
        </p:spPr>
        <p:txBody>
          <a:bodyPr>
            <a:normAutofit/>
          </a:bodyPr>
          <a:lstStyle/>
          <a:p>
            <a:r>
              <a:rPr lang="en-GB"/>
              <a:t>Assignments</a:t>
            </a:r>
            <a:endParaRPr lang="en-GB" dirty="0"/>
          </a:p>
        </p:txBody>
      </p:sp>
      <p:sp>
        <p:nvSpPr>
          <p:cNvPr id="14" name="Rectangle 13">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5" name="Content Placeholder 2">
            <a:extLst>
              <a:ext uri="{FF2B5EF4-FFF2-40B4-BE49-F238E27FC236}">
                <a16:creationId xmlns:a16="http://schemas.microsoft.com/office/drawing/2014/main" id="{18F398BC-9BC3-D315-A521-E19296278815}"/>
              </a:ext>
            </a:extLst>
          </p:cNvPr>
          <p:cNvGraphicFramePr>
            <a:graphicFrameLocks noGrp="1"/>
          </p:cNvGraphicFramePr>
          <p:nvPr>
            <p:ph idx="1"/>
            <p:extLst>
              <p:ext uri="{D42A27DB-BD31-4B8C-83A1-F6EECF244321}">
                <p14:modId xmlns:p14="http://schemas.microsoft.com/office/powerpoint/2010/main" val="463404740"/>
              </p:ext>
            </p:extLst>
          </p:nvPr>
        </p:nvGraphicFramePr>
        <p:xfrm>
          <a:off x="960438" y="2749620"/>
          <a:ext cx="10267950" cy="2982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685626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3626-5E6E-6F26-6EBE-AFD5BB79AA1C}"/>
              </a:ext>
            </a:extLst>
          </p:cNvPr>
          <p:cNvSpPr>
            <a:spLocks noGrp="1"/>
          </p:cNvSpPr>
          <p:nvPr>
            <p:ph type="title"/>
          </p:nvPr>
        </p:nvSpPr>
        <p:spPr/>
        <p:txBody>
          <a:bodyPr>
            <a:normAutofit fontScale="90000"/>
          </a:bodyPr>
          <a:lstStyle/>
          <a:p>
            <a:r>
              <a:rPr lang="en-GB" dirty="0"/>
              <a:t>Portfolio Part 1: Literature Review (1000 Words)</a:t>
            </a:r>
          </a:p>
        </p:txBody>
      </p:sp>
      <p:sp>
        <p:nvSpPr>
          <p:cNvPr id="3" name="Content Placeholder 2">
            <a:extLst>
              <a:ext uri="{FF2B5EF4-FFF2-40B4-BE49-F238E27FC236}">
                <a16:creationId xmlns:a16="http://schemas.microsoft.com/office/drawing/2014/main" id="{0D44B4D7-43E8-E861-CE8C-43A1D744464A}"/>
              </a:ext>
            </a:extLst>
          </p:cNvPr>
          <p:cNvSpPr>
            <a:spLocks noGrp="1"/>
          </p:cNvSpPr>
          <p:nvPr>
            <p:ph idx="1"/>
          </p:nvPr>
        </p:nvSpPr>
        <p:spPr/>
        <p:txBody>
          <a:bodyPr>
            <a:normAutofit fontScale="92500" lnSpcReduction="20000"/>
          </a:bodyPr>
          <a:lstStyle/>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For your chosen case study:</a:t>
            </a:r>
          </a:p>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Identify 2 scholarly texts. These must be articles from peer-reviewed academic journals, chapters from edited collections, or monographs – you can choose texts from the reading list or research your own (check with me that they’re suitable!).</a:t>
            </a:r>
          </a:p>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Write 500 words about each of these texts, focusing on:</a:t>
            </a:r>
          </a:p>
          <a:p>
            <a:pPr marL="342900" lvl="0" indent="-342900">
              <a:lnSpc>
                <a:spcPct val="110000"/>
              </a:lnSpc>
              <a:spcBef>
                <a:spcPts val="0"/>
              </a:spcBef>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The main argument of the text</a:t>
            </a:r>
          </a:p>
          <a:p>
            <a:pPr marL="342900" lvl="0" indent="-342900">
              <a:lnSpc>
                <a:spcPct val="110000"/>
              </a:lnSpc>
              <a:spcBef>
                <a:spcPts val="0"/>
              </a:spcBef>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The strengths and weaknesses of the argument</a:t>
            </a:r>
          </a:p>
          <a:p>
            <a:pPr marL="342900" lvl="0" indent="-342900">
              <a:lnSpc>
                <a:spcPct val="110000"/>
              </a:lnSpc>
              <a:spcBef>
                <a:spcPts val="0"/>
              </a:spcBef>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How it relates to the other literature you have read</a:t>
            </a:r>
          </a:p>
          <a:p>
            <a:pPr marL="342900" lvl="0" indent="-342900">
              <a:lnSpc>
                <a:spcPct val="110000"/>
              </a:lnSpc>
              <a:spcBef>
                <a:spcPts val="0"/>
              </a:spcBef>
              <a:spcAft>
                <a:spcPts val="800"/>
              </a:spcAft>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How it is useful for your understanding of your chosen case study.</a:t>
            </a:r>
          </a:p>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Your work should include references and a bibliography.</a:t>
            </a:r>
          </a:p>
        </p:txBody>
      </p:sp>
    </p:spTree>
    <p:extLst>
      <p:ext uri="{BB962C8B-B14F-4D97-AF65-F5344CB8AC3E}">
        <p14:creationId xmlns:p14="http://schemas.microsoft.com/office/powerpoint/2010/main" val="39683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0079F2-B60D-45EC-D928-57FFACE923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F5FBB4-0B6F-1ED6-1228-BBBB4A7F43C9}"/>
              </a:ext>
            </a:extLst>
          </p:cNvPr>
          <p:cNvSpPr>
            <a:spLocks noGrp="1"/>
          </p:cNvSpPr>
          <p:nvPr>
            <p:ph type="title"/>
          </p:nvPr>
        </p:nvSpPr>
        <p:spPr/>
        <p:txBody>
          <a:bodyPr>
            <a:normAutofit fontScale="90000"/>
          </a:bodyPr>
          <a:lstStyle/>
          <a:p>
            <a:r>
              <a:rPr lang="en-GB" dirty="0"/>
              <a:t>Portfolio Part 2: Primary source analysis (1000 Words)</a:t>
            </a:r>
          </a:p>
        </p:txBody>
      </p:sp>
      <p:sp>
        <p:nvSpPr>
          <p:cNvPr id="3" name="Content Placeholder 2">
            <a:extLst>
              <a:ext uri="{FF2B5EF4-FFF2-40B4-BE49-F238E27FC236}">
                <a16:creationId xmlns:a16="http://schemas.microsoft.com/office/drawing/2014/main" id="{3A2D4E46-82D5-4069-FD47-058E508BFB53}"/>
              </a:ext>
            </a:extLst>
          </p:cNvPr>
          <p:cNvSpPr>
            <a:spLocks noGrp="1"/>
          </p:cNvSpPr>
          <p:nvPr>
            <p:ph idx="1"/>
          </p:nvPr>
        </p:nvSpPr>
        <p:spPr/>
        <p:txBody>
          <a:bodyPr>
            <a:normAutofit fontScale="92500" lnSpcReduction="10000"/>
          </a:bodyPr>
          <a:lstStyle/>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For your chosen case study:</a:t>
            </a:r>
          </a:p>
          <a:p>
            <a:pPr>
              <a:lnSpc>
                <a:spcPct val="120000"/>
              </a:lnSpc>
              <a:spcAft>
                <a:spcPts val="0"/>
              </a:spcAft>
            </a:pPr>
            <a:r>
              <a:rPr lang="en-GB" sz="2400" kern="100" dirty="0">
                <a:effectLst/>
                <a:ea typeface="DengXian" panose="02010600030101010101" pitchFamily="2" charset="-122"/>
                <a:cs typeface="Arial" panose="020B0604020202020204" pitchFamily="34" charset="0"/>
              </a:rPr>
              <a:t>Choose one primary source and analyse it to answer the question “What does [your primary source] reveal about [your chosen case study]?”</a:t>
            </a:r>
          </a:p>
          <a:p>
            <a:pPr>
              <a:lnSpc>
                <a:spcPct val="120000"/>
              </a:lnSpc>
              <a:spcAft>
                <a:spcPts val="0"/>
              </a:spcAft>
            </a:pPr>
            <a:r>
              <a:rPr lang="en-GB" sz="2400" kern="100" dirty="0">
                <a:effectLst/>
                <a:ea typeface="DengXian" panose="02010600030101010101" pitchFamily="2" charset="-122"/>
                <a:cs typeface="Arial" panose="020B0604020202020204" pitchFamily="34" charset="0"/>
              </a:rPr>
              <a:t>I have provided a selection of primary source documents for each of the case studies we will examine during the course (you can also choose your own, but </a:t>
            </a:r>
            <a:r>
              <a:rPr lang="en-GB" sz="2400" b="1" kern="100" dirty="0">
                <a:effectLst/>
                <a:ea typeface="DengXian" panose="02010600030101010101" pitchFamily="2" charset="-122"/>
                <a:cs typeface="Arial" panose="020B0604020202020204" pitchFamily="34" charset="0"/>
              </a:rPr>
              <a:t>we will need to discuss this).</a:t>
            </a:r>
          </a:p>
          <a:p>
            <a:pPr>
              <a:lnSpc>
                <a:spcPct val="120000"/>
              </a:lnSpc>
              <a:spcAft>
                <a:spcPts val="0"/>
              </a:spcAft>
            </a:pPr>
            <a:r>
              <a:rPr lang="en-GB" sz="2400" kern="100" dirty="0">
                <a:ea typeface="DengXian" panose="02010600030101010101" pitchFamily="2" charset="-122"/>
                <a:cs typeface="Arial" panose="020B0604020202020204" pitchFamily="34" charset="0"/>
              </a:rPr>
              <a:t>F</a:t>
            </a:r>
            <a:r>
              <a:rPr lang="en-GB" sz="2400" kern="100" dirty="0">
                <a:effectLst/>
                <a:ea typeface="DengXian" panose="02010600030101010101" pitchFamily="2" charset="-122"/>
                <a:cs typeface="Arial" panose="020B0604020202020204" pitchFamily="34" charset="0"/>
              </a:rPr>
              <a:t>ocus on what the primary source tells you, and keep references to the scholarship minimal. </a:t>
            </a:r>
          </a:p>
        </p:txBody>
      </p:sp>
    </p:spTree>
    <p:extLst>
      <p:ext uri="{BB962C8B-B14F-4D97-AF65-F5344CB8AC3E}">
        <p14:creationId xmlns:p14="http://schemas.microsoft.com/office/powerpoint/2010/main" val="536798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E10CF-B15A-0691-540B-86B458A002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44A07C-52E9-50B2-099F-AC1F6DF683A0}"/>
              </a:ext>
            </a:extLst>
          </p:cNvPr>
          <p:cNvSpPr>
            <a:spLocks noGrp="1"/>
          </p:cNvSpPr>
          <p:nvPr>
            <p:ph type="title"/>
          </p:nvPr>
        </p:nvSpPr>
        <p:spPr/>
        <p:txBody>
          <a:bodyPr>
            <a:normAutofit fontScale="90000"/>
          </a:bodyPr>
          <a:lstStyle/>
          <a:p>
            <a:r>
              <a:rPr lang="en-GB" dirty="0"/>
              <a:t>Portfolio Part 2: Primary source analysis (1000 Words)</a:t>
            </a:r>
          </a:p>
        </p:txBody>
      </p:sp>
      <p:sp>
        <p:nvSpPr>
          <p:cNvPr id="3" name="Content Placeholder 2">
            <a:extLst>
              <a:ext uri="{FF2B5EF4-FFF2-40B4-BE49-F238E27FC236}">
                <a16:creationId xmlns:a16="http://schemas.microsoft.com/office/drawing/2014/main" id="{2760976F-D67D-7AF6-D2F8-D22F6AD1CC21}"/>
              </a:ext>
            </a:extLst>
          </p:cNvPr>
          <p:cNvSpPr>
            <a:spLocks noGrp="1"/>
          </p:cNvSpPr>
          <p:nvPr>
            <p:ph idx="1"/>
          </p:nvPr>
        </p:nvSpPr>
        <p:spPr/>
        <p:txBody>
          <a:bodyPr>
            <a:normAutofit fontScale="92500" lnSpcReduction="10000"/>
          </a:bodyPr>
          <a:lstStyle/>
          <a:p>
            <a:pPr>
              <a:lnSpc>
                <a:spcPct val="120000"/>
              </a:lnSpc>
              <a:spcAft>
                <a:spcPts val="0"/>
              </a:spcAft>
            </a:pPr>
            <a:r>
              <a:rPr lang="en-GB" sz="2000" kern="100" dirty="0">
                <a:effectLst/>
                <a:ea typeface="DengXian" panose="02010600030101010101" pitchFamily="2" charset="-122"/>
                <a:cs typeface="Arial" panose="020B0604020202020204" pitchFamily="34" charset="0"/>
              </a:rPr>
              <a:t>A primary source is a document from the period under examination. This could be (not an exhaustive list!):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A newspaper/magazine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Government sources </a:t>
            </a:r>
          </a:p>
          <a:p>
            <a:pPr marL="342900" lvl="0" indent="-342900">
              <a:lnSpc>
                <a:spcPct val="120000"/>
              </a:lnSpc>
              <a:spcAft>
                <a:spcPts val="0"/>
              </a:spcAft>
              <a:buSzPts val="1000"/>
              <a:buFont typeface="Symbol" panose="05050102010706020507" pitchFamily="18" charset="2"/>
              <a:buChar char=""/>
              <a:tabLst>
                <a:tab pos="457200" algn="l"/>
              </a:tabLst>
            </a:pPr>
            <a:r>
              <a:rPr lang="fr-FR" sz="2000" kern="100" dirty="0">
                <a:effectLst/>
                <a:ea typeface="DengXian" panose="02010600030101010101" pitchFamily="2" charset="-122"/>
                <a:cs typeface="Arial" panose="020B0604020202020204" pitchFamily="34" charset="0"/>
              </a:rPr>
              <a:t>Propaganda e.g. posters, radio </a:t>
            </a:r>
            <a:r>
              <a:rPr lang="fr-FR" sz="2000" kern="100" dirty="0" err="1">
                <a:effectLst/>
                <a:ea typeface="DengXian" panose="02010600030101010101" pitchFamily="2" charset="-122"/>
                <a:cs typeface="Arial" panose="020B0604020202020204" pitchFamily="34" charset="0"/>
              </a:rPr>
              <a:t>transcripts</a:t>
            </a:r>
            <a:r>
              <a:rPr lang="fr-FR" sz="2000" kern="100" dirty="0">
                <a:effectLst/>
                <a:ea typeface="DengXian" panose="02010600030101010101" pitchFamily="2" charset="-122"/>
                <a:cs typeface="Arial" panose="020B0604020202020204" pitchFamily="34" charset="0"/>
              </a:rPr>
              <a:t>, film sources </a:t>
            </a:r>
            <a:endParaRPr lang="en-GB" sz="2000" kern="100" dirty="0">
              <a:effectLst/>
              <a:ea typeface="DengXian" panose="02010600030101010101" pitchFamily="2" charset="-122"/>
              <a:cs typeface="Arial" panose="020B0604020202020204" pitchFamily="34" charset="0"/>
            </a:endParaRPr>
          </a:p>
          <a:p>
            <a:pPr marL="342900" lvl="0" indent="-342900">
              <a:lnSpc>
                <a:spcPct val="120000"/>
              </a:lnSpc>
              <a:spcAft>
                <a:spcPts val="0"/>
              </a:spcAft>
              <a:buSzPts val="1000"/>
              <a:buFont typeface="Symbol" panose="05050102010706020507" pitchFamily="18" charset="2"/>
              <a:buChar char=""/>
              <a:tabLst>
                <a:tab pos="457200" algn="l"/>
              </a:tabLst>
            </a:pPr>
            <a:r>
              <a:rPr lang="fr-FR" sz="2000" kern="100" dirty="0" err="1">
                <a:effectLst/>
                <a:ea typeface="DengXian" panose="02010600030101010101" pitchFamily="2" charset="-122"/>
                <a:cs typeface="Arial" panose="020B0604020202020204" pitchFamily="34" charset="0"/>
              </a:rPr>
              <a:t>Photographs</a:t>
            </a:r>
            <a:r>
              <a:rPr lang="en-GB" sz="2000" kern="100" dirty="0">
                <a:effectLst/>
                <a:ea typeface="DengXian" panose="02010600030101010101" pitchFamily="2" charset="-122"/>
                <a:cs typeface="Arial" panose="020B0604020202020204" pitchFamily="34" charset="0"/>
              </a:rPr>
              <a:t> </a:t>
            </a:r>
          </a:p>
          <a:p>
            <a:pPr marL="342900" lvl="0" indent="-342900">
              <a:lnSpc>
                <a:spcPct val="120000"/>
              </a:lnSpc>
              <a:spcAft>
                <a:spcPts val="0"/>
              </a:spcAft>
              <a:buSzPts val="1000"/>
              <a:buFont typeface="Symbol" panose="05050102010706020507" pitchFamily="18" charset="2"/>
              <a:buChar char=""/>
              <a:tabLst>
                <a:tab pos="457200" algn="l"/>
              </a:tabLst>
            </a:pPr>
            <a:r>
              <a:rPr lang="fr-FR" sz="2000" kern="100" dirty="0">
                <a:effectLst/>
                <a:ea typeface="DengXian" panose="02010600030101010101" pitchFamily="2" charset="-122"/>
                <a:cs typeface="Arial" panose="020B0604020202020204" pitchFamily="34" charset="0"/>
              </a:rPr>
              <a:t>Survivor </a:t>
            </a:r>
            <a:r>
              <a:rPr lang="fr-FR" sz="2000" kern="100" dirty="0" err="1">
                <a:effectLst/>
                <a:ea typeface="DengXian" panose="02010600030101010101" pitchFamily="2" charset="-122"/>
                <a:cs typeface="Arial" panose="020B0604020202020204" pitchFamily="34" charset="0"/>
              </a:rPr>
              <a:t>testimonies</a:t>
            </a:r>
            <a:r>
              <a:rPr lang="en-GB" sz="2000" kern="100" dirty="0">
                <a:effectLst/>
                <a:ea typeface="DengXian" panose="02010600030101010101" pitchFamily="2" charset="-122"/>
                <a:cs typeface="Arial" panose="020B0604020202020204" pitchFamily="34" charset="0"/>
              </a:rPr>
              <a:t>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Court transcripts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Legal judgements </a:t>
            </a:r>
          </a:p>
        </p:txBody>
      </p:sp>
    </p:spTree>
    <p:extLst>
      <p:ext uri="{BB962C8B-B14F-4D97-AF65-F5344CB8AC3E}">
        <p14:creationId xmlns:p14="http://schemas.microsoft.com/office/powerpoint/2010/main" val="290600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53ED8-90EE-247D-DAED-69E5A6499A54}"/>
              </a:ext>
            </a:extLst>
          </p:cNvPr>
          <p:cNvSpPr>
            <a:spLocks noGrp="1"/>
          </p:cNvSpPr>
          <p:nvPr>
            <p:ph type="title"/>
          </p:nvPr>
        </p:nvSpPr>
        <p:spPr>
          <a:xfrm>
            <a:off x="5300811" y="317500"/>
            <a:ext cx="5927576" cy="1701800"/>
          </a:xfrm>
        </p:spPr>
        <p:txBody>
          <a:bodyPr>
            <a:normAutofit/>
          </a:bodyPr>
          <a:lstStyle/>
          <a:p>
            <a:r>
              <a:rPr lang="en-GB" dirty="0"/>
              <a:t>ESSAY</a:t>
            </a:r>
          </a:p>
        </p:txBody>
      </p:sp>
      <p:pic>
        <p:nvPicPr>
          <p:cNvPr id="5" name="Picture 4" descr="Stack of magazines on table">
            <a:extLst>
              <a:ext uri="{FF2B5EF4-FFF2-40B4-BE49-F238E27FC236}">
                <a16:creationId xmlns:a16="http://schemas.microsoft.com/office/drawing/2014/main" id="{C1FE2B15-10A1-2B1B-66C1-A94824AC8F88}"/>
              </a:ext>
            </a:extLst>
          </p:cNvPr>
          <p:cNvPicPr>
            <a:picLocks noChangeAspect="1"/>
          </p:cNvPicPr>
          <p:nvPr/>
        </p:nvPicPr>
        <p:blipFill>
          <a:blip r:embed="rId2"/>
          <a:srcRect l="43670" r="10999"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BCDC2E65-BA2E-52FC-1A55-D66B274AE62F}"/>
              </a:ext>
            </a:extLst>
          </p:cNvPr>
          <p:cNvSpPr>
            <a:spLocks noGrp="1"/>
          </p:cNvSpPr>
          <p:nvPr>
            <p:ph idx="1"/>
          </p:nvPr>
        </p:nvSpPr>
        <p:spPr>
          <a:xfrm>
            <a:off x="5367311" y="2582489"/>
            <a:ext cx="5927577" cy="3594100"/>
          </a:xfrm>
        </p:spPr>
        <p:txBody>
          <a:bodyPr anchor="t">
            <a:normAutofit fontScale="92500"/>
          </a:bodyPr>
          <a:lstStyle/>
          <a:p>
            <a:pPr>
              <a:lnSpc>
                <a:spcPct val="120000"/>
              </a:lnSpc>
              <a:spcBef>
                <a:spcPts val="0"/>
              </a:spcBef>
              <a:spcAft>
                <a:spcPts val="0"/>
              </a:spcAft>
            </a:pPr>
            <a:r>
              <a:rPr lang="en-GB" sz="2400" kern="0" dirty="0">
                <a:solidFill>
                  <a:srgbClr val="1D2125"/>
                </a:solidFill>
                <a:effectLst/>
                <a:ea typeface="Times New Roman" panose="02020603050405020304" pitchFamily="18" charset="0"/>
                <a:cs typeface="Segoe UI" panose="020B0502040204020203" pitchFamily="34" charset="0"/>
              </a:rPr>
              <a:t>Your essay must focus on the same case study that you covered in your portfolio. </a:t>
            </a:r>
            <a:endParaRPr lang="en-GB" sz="2400" kern="100" dirty="0">
              <a:effectLst/>
              <a:ea typeface="DengXian" panose="02010600030101010101" pitchFamily="2" charset="-122"/>
              <a:cs typeface="Arial" panose="020B0604020202020204" pitchFamily="34" charset="0"/>
            </a:endParaRPr>
          </a:p>
          <a:p>
            <a:pPr>
              <a:lnSpc>
                <a:spcPct val="120000"/>
              </a:lnSpc>
              <a:spcBef>
                <a:spcPts val="0"/>
              </a:spcBef>
              <a:spcAft>
                <a:spcPts val="0"/>
              </a:spcAft>
            </a:pPr>
            <a:r>
              <a:rPr lang="en-GB" sz="2400" kern="0" dirty="0">
                <a:solidFill>
                  <a:srgbClr val="1D2125"/>
                </a:solidFill>
                <a:effectLst/>
                <a:ea typeface="Times New Roman" panose="02020603050405020304" pitchFamily="18" charset="0"/>
                <a:cs typeface="Segoe UI" panose="020B0502040204020203" pitchFamily="34" charset="0"/>
              </a:rPr>
              <a:t>Choose a different primary source (either one provided by the tutor or one you have chosen yourself verified as appropriate by the tutor). </a:t>
            </a:r>
          </a:p>
          <a:p>
            <a:pPr>
              <a:lnSpc>
                <a:spcPct val="120000"/>
              </a:lnSpc>
              <a:spcBef>
                <a:spcPts val="0"/>
              </a:spcBef>
              <a:spcAft>
                <a:spcPts val="0"/>
              </a:spcAft>
            </a:pPr>
            <a:r>
              <a:rPr lang="en-GB" sz="2400" kern="0" dirty="0">
                <a:solidFill>
                  <a:srgbClr val="1D2125"/>
                </a:solidFill>
                <a:effectLst/>
                <a:ea typeface="Times New Roman" panose="02020603050405020304" pitchFamily="18" charset="0"/>
                <a:cs typeface="Segoe UI" panose="020B0502040204020203" pitchFamily="34" charset="0"/>
              </a:rPr>
              <a:t>Answer the question: “What does [chosen primary source] tell us about [chosen genocide case study]?</a:t>
            </a:r>
            <a:endParaRPr lang="en-GB" sz="24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021921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67BB73-57E5-0C77-8E04-8DDBD71AD1C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054A8C-B4EC-3E5A-737B-37583CDBA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1A1FFB-1E45-C712-D24B-0A0F69678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79204-1FE4-259D-BA13-25B63B16D808}"/>
              </a:ext>
            </a:extLst>
          </p:cNvPr>
          <p:cNvSpPr>
            <a:spLocks noGrp="1"/>
          </p:cNvSpPr>
          <p:nvPr>
            <p:ph type="title"/>
          </p:nvPr>
        </p:nvSpPr>
        <p:spPr>
          <a:xfrm>
            <a:off x="5300811" y="317500"/>
            <a:ext cx="5927576" cy="1701800"/>
          </a:xfrm>
        </p:spPr>
        <p:txBody>
          <a:bodyPr>
            <a:normAutofit/>
          </a:bodyPr>
          <a:lstStyle/>
          <a:p>
            <a:r>
              <a:rPr lang="en-GB" dirty="0"/>
              <a:t>ESSAY</a:t>
            </a:r>
          </a:p>
        </p:txBody>
      </p:sp>
      <p:pic>
        <p:nvPicPr>
          <p:cNvPr id="5" name="Picture 4" descr="Stack of magazines on table">
            <a:extLst>
              <a:ext uri="{FF2B5EF4-FFF2-40B4-BE49-F238E27FC236}">
                <a16:creationId xmlns:a16="http://schemas.microsoft.com/office/drawing/2014/main" id="{C2845460-CD1A-04CB-DDC9-0D74AED8DD7D}"/>
              </a:ext>
            </a:extLst>
          </p:cNvPr>
          <p:cNvPicPr>
            <a:picLocks noChangeAspect="1"/>
          </p:cNvPicPr>
          <p:nvPr/>
        </p:nvPicPr>
        <p:blipFill>
          <a:blip r:embed="rId2"/>
          <a:srcRect l="43670" r="10999"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CD1A1250-B4AB-5EE4-D2FE-0488036BD92C}"/>
              </a:ext>
            </a:extLst>
          </p:cNvPr>
          <p:cNvSpPr>
            <a:spLocks noGrp="1"/>
          </p:cNvSpPr>
          <p:nvPr>
            <p:ph idx="1"/>
          </p:nvPr>
        </p:nvSpPr>
        <p:spPr>
          <a:xfrm>
            <a:off x="5367311" y="2582489"/>
            <a:ext cx="5927577" cy="3594100"/>
          </a:xfrm>
        </p:spPr>
        <p:txBody>
          <a:bodyPr anchor="t">
            <a:normAutofit fontScale="92500" lnSpcReduction="20000"/>
          </a:bodyPr>
          <a:lstStyle/>
          <a:p>
            <a:pPr>
              <a:lnSpc>
                <a:spcPct val="120000"/>
              </a:lnSpc>
              <a:spcBef>
                <a:spcPts val="0"/>
              </a:spcBef>
              <a:spcAft>
                <a:spcPts val="0"/>
              </a:spcAft>
            </a:pPr>
            <a:r>
              <a:rPr lang="en-GB" sz="1800" kern="0" dirty="0">
                <a:solidFill>
                  <a:srgbClr val="1D2125"/>
                </a:solidFill>
                <a:effectLst/>
                <a:ea typeface="Times New Roman" panose="02020603050405020304" pitchFamily="18" charset="0"/>
                <a:cs typeface="Segoe UI" panose="020B0502040204020203" pitchFamily="34" charset="0"/>
              </a:rPr>
              <a:t> For this assignment, you’re bringing together your literature and primary source analysis skills. You will need to contextualise the primary source within the secondary literature (scholarly sources), aiming to enter a conversation with other authors writing about this genocide. </a:t>
            </a:r>
            <a:endParaRPr lang="en-GB" sz="1800" kern="100" dirty="0">
              <a:effectLst/>
              <a:ea typeface="DengXian" panose="02010600030101010101" pitchFamily="2" charset="-122"/>
              <a:cs typeface="Arial" panose="020B0604020202020204" pitchFamily="34" charset="0"/>
            </a:endParaRPr>
          </a:p>
          <a:p>
            <a:pPr>
              <a:lnSpc>
                <a:spcPct val="120000"/>
              </a:lnSpc>
              <a:spcBef>
                <a:spcPts val="0"/>
              </a:spcBef>
              <a:spcAft>
                <a:spcPts val="0"/>
              </a:spcAft>
            </a:pPr>
            <a:r>
              <a:rPr lang="en-GB" sz="1800" kern="0" dirty="0">
                <a:solidFill>
                  <a:srgbClr val="1D2125"/>
                </a:solidFill>
                <a:effectLst/>
                <a:ea typeface="Times New Roman" panose="02020603050405020304" pitchFamily="18" charset="0"/>
                <a:cs typeface="Segoe UI" panose="020B0502040204020203" pitchFamily="34" charset="0"/>
              </a:rPr>
              <a:t> You will need to </a:t>
            </a:r>
            <a:endParaRPr lang="en-GB" sz="1800" kern="100" dirty="0">
              <a:effectLst/>
              <a:ea typeface="DengXian" panose="02010600030101010101" pitchFamily="2" charset="-122"/>
              <a:cs typeface="Arial" panose="020B0604020202020204" pitchFamily="34" charset="0"/>
            </a:endParaRPr>
          </a:p>
          <a:p>
            <a:pPr marL="342900" lvl="0" indent="-342900">
              <a:lnSpc>
                <a:spcPct val="120000"/>
              </a:lnSpc>
              <a:spcBef>
                <a:spcPts val="0"/>
              </a:spcBef>
              <a:spcAft>
                <a:spcPts val="0"/>
              </a:spcAft>
              <a:buSzPts val="1000"/>
              <a:buFont typeface="Symbol" panose="05050102010706020507" pitchFamily="18" charset="2"/>
              <a:buChar char=""/>
              <a:tabLst>
                <a:tab pos="457200" algn="l"/>
              </a:tabLst>
            </a:pPr>
            <a:r>
              <a:rPr lang="en-GB" sz="1800" kern="0" dirty="0">
                <a:solidFill>
                  <a:srgbClr val="1D2125"/>
                </a:solidFill>
                <a:effectLst/>
                <a:ea typeface="Times New Roman" panose="02020603050405020304" pitchFamily="18" charset="0"/>
                <a:cs typeface="Segoe UI" panose="020B0502040204020203" pitchFamily="34" charset="0"/>
              </a:rPr>
              <a:t>Establish the state of the field (literature review) </a:t>
            </a:r>
            <a:endParaRPr lang="en-GB" sz="1800" kern="100" dirty="0">
              <a:solidFill>
                <a:srgbClr val="1D2125"/>
              </a:solidFill>
              <a:effectLst/>
              <a:ea typeface="DengXian" panose="02010600030101010101" pitchFamily="2" charset="-122"/>
              <a:cs typeface="Arial" panose="020B0604020202020204" pitchFamily="34" charset="0"/>
            </a:endParaRPr>
          </a:p>
          <a:p>
            <a:pPr marL="342900" lvl="0" indent="-342900">
              <a:lnSpc>
                <a:spcPct val="120000"/>
              </a:lnSpc>
              <a:spcBef>
                <a:spcPts val="0"/>
              </a:spcBef>
              <a:spcAft>
                <a:spcPts val="0"/>
              </a:spcAft>
              <a:buSzPts val="1000"/>
              <a:buFont typeface="Symbol" panose="05050102010706020507" pitchFamily="18" charset="2"/>
              <a:buChar char=""/>
              <a:tabLst>
                <a:tab pos="457200" algn="l"/>
              </a:tabLst>
            </a:pPr>
            <a:r>
              <a:rPr lang="en-GB" sz="1800" kern="0" dirty="0">
                <a:solidFill>
                  <a:srgbClr val="1D2125"/>
                </a:solidFill>
                <a:effectLst/>
                <a:ea typeface="Times New Roman" panose="02020603050405020304" pitchFamily="18" charset="0"/>
                <a:cs typeface="Segoe UI" panose="020B0502040204020203" pitchFamily="34" charset="0"/>
              </a:rPr>
              <a:t>Analyse your primary source </a:t>
            </a:r>
            <a:endParaRPr lang="en-GB" sz="1800" kern="100" dirty="0">
              <a:solidFill>
                <a:srgbClr val="1D2125"/>
              </a:solidFill>
              <a:effectLst/>
              <a:ea typeface="DengXian" panose="02010600030101010101" pitchFamily="2" charset="-122"/>
              <a:cs typeface="Arial" panose="020B0604020202020204" pitchFamily="34" charset="0"/>
            </a:endParaRPr>
          </a:p>
          <a:p>
            <a:pPr marL="342900" lvl="0" indent="-342900">
              <a:lnSpc>
                <a:spcPct val="120000"/>
              </a:lnSpc>
              <a:spcBef>
                <a:spcPts val="0"/>
              </a:spcBef>
              <a:spcAft>
                <a:spcPts val="0"/>
              </a:spcAft>
              <a:buSzPts val="1000"/>
              <a:buFont typeface="Symbol" panose="05050102010706020507" pitchFamily="18" charset="2"/>
              <a:buChar char=""/>
              <a:tabLst>
                <a:tab pos="457200" algn="l"/>
              </a:tabLst>
            </a:pPr>
            <a:r>
              <a:rPr lang="en-GB" sz="1800" kern="0" dirty="0">
                <a:solidFill>
                  <a:srgbClr val="1D2125"/>
                </a:solidFill>
                <a:effectLst/>
                <a:ea typeface="Times New Roman" panose="02020603050405020304" pitchFamily="18" charset="0"/>
                <a:cs typeface="Segoe UI" panose="020B0502040204020203" pitchFamily="34" charset="0"/>
              </a:rPr>
              <a:t>Explain how your interpretation relates to the existing literature – does it support/contradict/nuance scholarly consensus?</a:t>
            </a:r>
            <a:endParaRPr lang="en-GB" sz="1800" kern="100" dirty="0">
              <a:solidFill>
                <a:srgbClr val="1D2125"/>
              </a:solidFill>
              <a:effectLst/>
              <a:ea typeface="DengXian" panose="02010600030101010101" pitchFamily="2" charset="-122"/>
              <a:cs typeface="Arial" panose="020B0604020202020204" pitchFamily="34" charset="0"/>
            </a:endParaRPr>
          </a:p>
          <a:p>
            <a:pPr>
              <a:lnSpc>
                <a:spcPct val="120000"/>
              </a:lnSpc>
              <a:spcBef>
                <a:spcPts val="0"/>
              </a:spcBef>
              <a:spcAft>
                <a:spcPts val="0"/>
              </a:spcAft>
            </a:pPr>
            <a:r>
              <a:rPr lang="en-GB" sz="1800" kern="0" dirty="0">
                <a:solidFill>
                  <a:srgbClr val="1D2125"/>
                </a:solidFill>
                <a:effectLst/>
                <a:ea typeface="Times New Roman" panose="02020603050405020304" pitchFamily="18" charset="0"/>
                <a:cs typeface="Segoe UI" panose="020B0502040204020203" pitchFamily="34" charset="0"/>
              </a:rPr>
              <a:t> Your essay should have references and a bibliography.</a:t>
            </a:r>
            <a:endParaRPr lang="en-GB" sz="18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83535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C46D-F839-9661-31FA-BE7E0B657A0F}"/>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E2AEF0C5-F8F9-B1C2-9F6E-D8E3CA23A195}"/>
              </a:ext>
            </a:extLst>
          </p:cNvPr>
          <p:cNvSpPr>
            <a:spLocks noGrp="1"/>
          </p:cNvSpPr>
          <p:nvPr>
            <p:ph idx="1"/>
          </p:nvPr>
        </p:nvSpPr>
        <p:spPr/>
        <p:txBody>
          <a:bodyPr/>
          <a:lstStyle/>
          <a:p>
            <a:r>
              <a:rPr lang="en-GB" dirty="0"/>
              <a:t>Referencing – Harvard or MHRA</a:t>
            </a:r>
          </a:p>
          <a:p>
            <a:r>
              <a:rPr lang="en-GB" dirty="0"/>
              <a:t>Use of AI – the only permitted use for this module is for proofreading.</a:t>
            </a:r>
          </a:p>
          <a:p>
            <a:r>
              <a:rPr lang="en-GB" dirty="0"/>
              <a:t>Please include the appropriate AI declaration in your assignment.</a:t>
            </a:r>
          </a:p>
        </p:txBody>
      </p:sp>
    </p:spTree>
    <p:extLst>
      <p:ext uri="{BB962C8B-B14F-4D97-AF65-F5344CB8AC3E}">
        <p14:creationId xmlns:p14="http://schemas.microsoft.com/office/powerpoint/2010/main" val="32294921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27D8-37CB-1B49-4366-662D06B8F839}"/>
              </a:ext>
            </a:extLst>
          </p:cNvPr>
          <p:cNvSpPr>
            <a:spLocks noGrp="1"/>
          </p:cNvSpPr>
          <p:nvPr>
            <p:ph type="title"/>
          </p:nvPr>
        </p:nvSpPr>
        <p:spPr/>
        <p:txBody>
          <a:bodyPr/>
          <a:lstStyle/>
          <a:p>
            <a:r>
              <a:rPr lang="en-GB" dirty="0"/>
              <a:t>Taking care of ourselves</a:t>
            </a:r>
          </a:p>
        </p:txBody>
      </p:sp>
      <p:sp>
        <p:nvSpPr>
          <p:cNvPr id="3" name="Content Placeholder 2">
            <a:extLst>
              <a:ext uri="{FF2B5EF4-FFF2-40B4-BE49-F238E27FC236}">
                <a16:creationId xmlns:a16="http://schemas.microsoft.com/office/drawing/2014/main" id="{633BF813-0BB9-4238-7B61-31AF7830862E}"/>
              </a:ext>
            </a:extLst>
          </p:cNvPr>
          <p:cNvSpPr>
            <a:spLocks noGrp="1"/>
          </p:cNvSpPr>
          <p:nvPr>
            <p:ph idx="1"/>
          </p:nvPr>
        </p:nvSpPr>
        <p:spPr/>
        <p:txBody>
          <a:bodyPr/>
          <a:lstStyle/>
          <a:p>
            <a:r>
              <a:rPr lang="en-GB" dirty="0"/>
              <a:t>Challenging unhelpful beliefs – it’s okay to be affected by this material</a:t>
            </a:r>
          </a:p>
          <a:p>
            <a:r>
              <a:rPr lang="en-GB" dirty="0"/>
              <a:t>What are some strategies you have already that you might use?</a:t>
            </a:r>
          </a:p>
        </p:txBody>
      </p:sp>
    </p:spTree>
    <p:extLst>
      <p:ext uri="{BB962C8B-B14F-4D97-AF65-F5344CB8AC3E}">
        <p14:creationId xmlns:p14="http://schemas.microsoft.com/office/powerpoint/2010/main" val="2494624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6EEE2-D521-388B-04D4-9A4EAF10C098}"/>
              </a:ext>
            </a:extLst>
          </p:cNvPr>
          <p:cNvSpPr>
            <a:spLocks noGrp="1"/>
          </p:cNvSpPr>
          <p:nvPr>
            <p:ph type="title"/>
          </p:nvPr>
        </p:nvSpPr>
        <p:spPr>
          <a:xfrm>
            <a:off x="960120" y="643467"/>
            <a:ext cx="4628638" cy="5571066"/>
          </a:xfrm>
        </p:spPr>
        <p:txBody>
          <a:bodyPr>
            <a:normAutofit/>
          </a:bodyPr>
          <a:lstStyle/>
          <a:p>
            <a:r>
              <a:rPr lang="en-GB"/>
              <a:t>Taking care of ourselves</a:t>
            </a:r>
            <a:endParaRPr lang="en-GB" dirty="0"/>
          </a:p>
        </p:txBody>
      </p:sp>
      <p:sp>
        <p:nvSpPr>
          <p:cNvPr id="3" name="Content Placeholder 2">
            <a:extLst>
              <a:ext uri="{FF2B5EF4-FFF2-40B4-BE49-F238E27FC236}">
                <a16:creationId xmlns:a16="http://schemas.microsoft.com/office/drawing/2014/main" id="{C4F0C7F6-88BB-B2DA-AE83-EAAEDE91C4A8}"/>
              </a:ext>
            </a:extLst>
          </p:cNvPr>
          <p:cNvSpPr>
            <a:spLocks noGrp="1"/>
          </p:cNvSpPr>
          <p:nvPr>
            <p:ph idx="1"/>
          </p:nvPr>
        </p:nvSpPr>
        <p:spPr>
          <a:xfrm>
            <a:off x="6575296" y="643467"/>
            <a:ext cx="4653536" cy="5571066"/>
          </a:xfrm>
        </p:spPr>
        <p:txBody>
          <a:bodyPr anchor="ctr">
            <a:normAutofit/>
          </a:bodyPr>
          <a:lstStyle/>
          <a:p>
            <a:pPr marL="342900" indent="-342900">
              <a:lnSpc>
                <a:spcPct val="91000"/>
              </a:lnSpc>
              <a:buFont typeface="Arial" panose="020B0604020202020204" pitchFamily="34" charset="0"/>
              <a:buChar char="•"/>
            </a:pPr>
            <a:r>
              <a:rPr lang="en-GB" sz="2000" dirty="0"/>
              <a:t>Sharing with each other how the material is impacting us emotionally</a:t>
            </a:r>
          </a:p>
          <a:p>
            <a:pPr marL="342900" indent="-342900">
              <a:lnSpc>
                <a:spcPct val="91000"/>
              </a:lnSpc>
              <a:buFont typeface="Arial" panose="020B0604020202020204" pitchFamily="34" charset="0"/>
              <a:buChar char="•"/>
            </a:pPr>
            <a:r>
              <a:rPr lang="en-GB" sz="2000" dirty="0"/>
              <a:t>Notice and name your feelings</a:t>
            </a:r>
          </a:p>
          <a:p>
            <a:pPr marL="342900" indent="-342900">
              <a:lnSpc>
                <a:spcPct val="91000"/>
              </a:lnSpc>
              <a:buFont typeface="Arial" panose="020B0604020202020204" pitchFamily="34" charset="0"/>
              <a:buChar char="•"/>
            </a:pPr>
            <a:r>
              <a:rPr lang="en-GB" sz="2000" dirty="0"/>
              <a:t>Journalling</a:t>
            </a:r>
          </a:p>
          <a:p>
            <a:pPr marL="342900" indent="-342900">
              <a:lnSpc>
                <a:spcPct val="91000"/>
              </a:lnSpc>
              <a:buFont typeface="Arial" panose="020B0604020202020204" pitchFamily="34" charset="0"/>
              <a:buChar char="•"/>
            </a:pPr>
            <a:r>
              <a:rPr lang="en-GB" sz="2000" dirty="0"/>
              <a:t>Setting boundaries:</a:t>
            </a:r>
          </a:p>
          <a:p>
            <a:pPr marL="617220" lvl="1" indent="-342900">
              <a:lnSpc>
                <a:spcPct val="91000"/>
              </a:lnSpc>
              <a:buFont typeface="Arial" panose="020B0604020202020204" pitchFamily="34" charset="0"/>
              <a:buChar char="•"/>
            </a:pPr>
            <a:r>
              <a:rPr lang="en-GB" sz="1700" dirty="0"/>
              <a:t>‘Closing’ things at the end of work sessions</a:t>
            </a:r>
          </a:p>
          <a:p>
            <a:pPr marL="617220" lvl="1" indent="-342900">
              <a:lnSpc>
                <a:spcPct val="91000"/>
              </a:lnSpc>
              <a:buFont typeface="Arial" panose="020B0604020202020204" pitchFamily="34" charset="0"/>
              <a:buChar char="•"/>
            </a:pPr>
            <a:r>
              <a:rPr lang="en-GB" sz="1700" dirty="0"/>
              <a:t>Setting physical boundaries e.g. around work space</a:t>
            </a:r>
          </a:p>
          <a:p>
            <a:pPr marL="617220" lvl="1" indent="-342900">
              <a:lnSpc>
                <a:spcPct val="91000"/>
              </a:lnSpc>
              <a:buFont typeface="Arial" panose="020B0604020202020204" pitchFamily="34" charset="0"/>
              <a:buChar char="•"/>
            </a:pPr>
            <a:r>
              <a:rPr lang="en-GB" sz="1700" dirty="0"/>
              <a:t>Having specific times when you work with this material</a:t>
            </a:r>
          </a:p>
          <a:p>
            <a:pPr marL="617220" lvl="1" indent="-342900">
              <a:lnSpc>
                <a:spcPct val="91000"/>
              </a:lnSpc>
              <a:buFont typeface="Arial" panose="020B0604020202020204" pitchFamily="34" charset="0"/>
              <a:buChar char="•"/>
            </a:pPr>
            <a:r>
              <a:rPr lang="en-GB" sz="1700" dirty="0"/>
              <a:t>Building in regular breaks</a:t>
            </a:r>
          </a:p>
          <a:p>
            <a:pPr marL="617220" lvl="1" indent="-342900">
              <a:lnSpc>
                <a:spcPct val="91000"/>
              </a:lnSpc>
              <a:buFont typeface="Arial" panose="020B0604020202020204" pitchFamily="34" charset="0"/>
              <a:buChar char="•"/>
            </a:pPr>
            <a:r>
              <a:rPr lang="en-GB" sz="1700" dirty="0"/>
              <a:t>Having leisure time</a:t>
            </a:r>
          </a:p>
        </p:txBody>
      </p:sp>
    </p:spTree>
    <p:extLst>
      <p:ext uri="{BB962C8B-B14F-4D97-AF65-F5344CB8AC3E}">
        <p14:creationId xmlns:p14="http://schemas.microsoft.com/office/powerpoint/2010/main" val="2980863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4156B2-90C9-7513-EA24-890C0E987943}"/>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C3B053-6919-2C22-473F-A47B91FFE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715D92C-D7A1-2563-A334-DD790285E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66A91-5724-5FE2-FC3F-CA4222E11F6C}"/>
              </a:ext>
            </a:extLst>
          </p:cNvPr>
          <p:cNvSpPr>
            <a:spLocks noGrp="1"/>
          </p:cNvSpPr>
          <p:nvPr>
            <p:ph type="title"/>
          </p:nvPr>
        </p:nvSpPr>
        <p:spPr>
          <a:xfrm>
            <a:off x="960120" y="643467"/>
            <a:ext cx="4628638" cy="5571066"/>
          </a:xfrm>
        </p:spPr>
        <p:txBody>
          <a:bodyPr>
            <a:normAutofit/>
          </a:bodyPr>
          <a:lstStyle/>
          <a:p>
            <a:r>
              <a:rPr lang="en-GB"/>
              <a:t>Taking care of ourselves</a:t>
            </a:r>
            <a:endParaRPr lang="en-GB" dirty="0"/>
          </a:p>
        </p:txBody>
      </p:sp>
      <p:sp>
        <p:nvSpPr>
          <p:cNvPr id="3" name="Content Placeholder 2">
            <a:extLst>
              <a:ext uri="{FF2B5EF4-FFF2-40B4-BE49-F238E27FC236}">
                <a16:creationId xmlns:a16="http://schemas.microsoft.com/office/drawing/2014/main" id="{5AB5486E-C29A-9E9D-4D53-3796778792C2}"/>
              </a:ext>
            </a:extLst>
          </p:cNvPr>
          <p:cNvSpPr>
            <a:spLocks noGrp="1"/>
          </p:cNvSpPr>
          <p:nvPr>
            <p:ph idx="1"/>
          </p:nvPr>
        </p:nvSpPr>
        <p:spPr>
          <a:xfrm>
            <a:off x="6575296" y="643467"/>
            <a:ext cx="4653536" cy="5571066"/>
          </a:xfrm>
        </p:spPr>
        <p:txBody>
          <a:bodyPr anchor="ctr">
            <a:normAutofit/>
          </a:bodyPr>
          <a:lstStyle/>
          <a:p>
            <a:pPr marL="342900" indent="-342900">
              <a:lnSpc>
                <a:spcPct val="91000"/>
              </a:lnSpc>
              <a:buFont typeface="Arial" panose="020B0604020202020204" pitchFamily="34" charset="0"/>
              <a:buChar char="•"/>
            </a:pPr>
            <a:r>
              <a:rPr lang="en-GB" sz="2000" dirty="0"/>
              <a:t>Sharing with each other how the material is impacting us emotionally</a:t>
            </a:r>
          </a:p>
          <a:p>
            <a:pPr marL="342900" indent="-342900">
              <a:lnSpc>
                <a:spcPct val="91000"/>
              </a:lnSpc>
              <a:buFont typeface="Arial" panose="020B0604020202020204" pitchFamily="34" charset="0"/>
              <a:buChar char="•"/>
            </a:pPr>
            <a:r>
              <a:rPr lang="en-GB" sz="2000" dirty="0"/>
              <a:t>Notice and name your feelings</a:t>
            </a:r>
          </a:p>
          <a:p>
            <a:pPr marL="342900" indent="-342900">
              <a:lnSpc>
                <a:spcPct val="91000"/>
              </a:lnSpc>
              <a:buFont typeface="Arial" panose="020B0604020202020204" pitchFamily="34" charset="0"/>
              <a:buChar char="•"/>
            </a:pPr>
            <a:r>
              <a:rPr lang="en-GB" sz="2000" dirty="0"/>
              <a:t>Journalling</a:t>
            </a:r>
          </a:p>
        </p:txBody>
      </p:sp>
    </p:spTree>
    <p:extLst>
      <p:ext uri="{BB962C8B-B14F-4D97-AF65-F5344CB8AC3E}">
        <p14:creationId xmlns:p14="http://schemas.microsoft.com/office/powerpoint/2010/main" val="215856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903618-577C-C23F-5391-9F57318933F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FF047F-EEFD-DAC3-4490-9C2EEEF4F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FE29E-DFA3-B90D-072D-D63FA9056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6E980-1A12-FA77-9123-12BA38BFC405}"/>
              </a:ext>
            </a:extLst>
          </p:cNvPr>
          <p:cNvSpPr>
            <a:spLocks noGrp="1"/>
          </p:cNvSpPr>
          <p:nvPr>
            <p:ph type="title"/>
          </p:nvPr>
        </p:nvSpPr>
        <p:spPr>
          <a:xfrm>
            <a:off x="960120" y="643467"/>
            <a:ext cx="4628638" cy="5571066"/>
          </a:xfrm>
        </p:spPr>
        <p:txBody>
          <a:bodyPr>
            <a:normAutofit/>
          </a:bodyPr>
          <a:lstStyle/>
          <a:p>
            <a:r>
              <a:rPr lang="en-GB"/>
              <a:t>Taking care of ourselves</a:t>
            </a:r>
            <a:endParaRPr lang="en-GB" dirty="0"/>
          </a:p>
        </p:txBody>
      </p:sp>
      <p:sp>
        <p:nvSpPr>
          <p:cNvPr id="3" name="Content Placeholder 2">
            <a:extLst>
              <a:ext uri="{FF2B5EF4-FFF2-40B4-BE49-F238E27FC236}">
                <a16:creationId xmlns:a16="http://schemas.microsoft.com/office/drawing/2014/main" id="{322D7140-3F86-B3CF-0A44-9E7F6D5AC448}"/>
              </a:ext>
            </a:extLst>
          </p:cNvPr>
          <p:cNvSpPr>
            <a:spLocks noGrp="1"/>
          </p:cNvSpPr>
          <p:nvPr>
            <p:ph idx="1"/>
          </p:nvPr>
        </p:nvSpPr>
        <p:spPr>
          <a:xfrm>
            <a:off x="6575296" y="643467"/>
            <a:ext cx="4653536" cy="5571066"/>
          </a:xfrm>
        </p:spPr>
        <p:txBody>
          <a:bodyPr anchor="ctr">
            <a:normAutofit/>
          </a:bodyPr>
          <a:lstStyle/>
          <a:p>
            <a:pPr marL="342900" indent="-342900">
              <a:lnSpc>
                <a:spcPct val="91000"/>
              </a:lnSpc>
              <a:buFont typeface="Arial" panose="020B0604020202020204" pitchFamily="34" charset="0"/>
              <a:buChar char="•"/>
            </a:pPr>
            <a:r>
              <a:rPr lang="en-GB" sz="2000" dirty="0"/>
              <a:t>Getting into nature</a:t>
            </a:r>
          </a:p>
          <a:p>
            <a:pPr marL="342900" indent="-342900">
              <a:lnSpc>
                <a:spcPct val="91000"/>
              </a:lnSpc>
              <a:buFont typeface="Arial" panose="020B0604020202020204" pitchFamily="34" charset="0"/>
              <a:buChar char="•"/>
            </a:pPr>
            <a:r>
              <a:rPr lang="en-GB" sz="2000" dirty="0"/>
              <a:t>Focus on resistance and resilience</a:t>
            </a:r>
          </a:p>
          <a:p>
            <a:pPr marL="342900" indent="-342900">
              <a:lnSpc>
                <a:spcPct val="91000"/>
              </a:lnSpc>
              <a:buFont typeface="Arial" panose="020B0604020202020204" pitchFamily="34" charset="0"/>
              <a:buChar char="•"/>
            </a:pPr>
            <a:r>
              <a:rPr lang="en-GB" sz="2000" dirty="0"/>
              <a:t>Activism</a:t>
            </a:r>
          </a:p>
          <a:p>
            <a:pPr marL="342900" indent="-342900">
              <a:lnSpc>
                <a:spcPct val="91000"/>
              </a:lnSpc>
              <a:buFont typeface="Arial" panose="020B0604020202020204" pitchFamily="34" charset="0"/>
              <a:buChar char="•"/>
            </a:pPr>
            <a:r>
              <a:rPr lang="en-GB" sz="2000" dirty="0"/>
              <a:t>Seeking support if you need it</a:t>
            </a:r>
          </a:p>
          <a:p>
            <a:pPr>
              <a:lnSpc>
                <a:spcPct val="91000"/>
              </a:lnSpc>
            </a:pPr>
            <a:endParaRPr lang="en-GB" sz="2000" dirty="0"/>
          </a:p>
        </p:txBody>
      </p:sp>
    </p:spTree>
    <p:extLst>
      <p:ext uri="{BB962C8B-B14F-4D97-AF65-F5344CB8AC3E}">
        <p14:creationId xmlns:p14="http://schemas.microsoft.com/office/powerpoint/2010/main" val="4294660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1C856-C394-1C74-849F-577319E4739B}"/>
              </a:ext>
            </a:extLst>
          </p:cNvPr>
          <p:cNvSpPr>
            <a:spLocks noGrp="1"/>
          </p:cNvSpPr>
          <p:nvPr>
            <p:ph type="title"/>
          </p:nvPr>
        </p:nvSpPr>
        <p:spPr/>
        <p:txBody>
          <a:bodyPr/>
          <a:lstStyle/>
          <a:p>
            <a:r>
              <a:rPr lang="en-GB" dirty="0"/>
              <a:t>Taking care of ourselves</a:t>
            </a:r>
          </a:p>
        </p:txBody>
      </p:sp>
      <p:sp>
        <p:nvSpPr>
          <p:cNvPr id="3" name="Content Placeholder 2">
            <a:extLst>
              <a:ext uri="{FF2B5EF4-FFF2-40B4-BE49-F238E27FC236}">
                <a16:creationId xmlns:a16="http://schemas.microsoft.com/office/drawing/2014/main" id="{A30E258B-5EFB-167B-0F08-5B0DF46B0F72}"/>
              </a:ext>
            </a:extLst>
          </p:cNvPr>
          <p:cNvSpPr>
            <a:spLocks noGrp="1"/>
          </p:cNvSpPr>
          <p:nvPr>
            <p:ph idx="1"/>
          </p:nvPr>
        </p:nvSpPr>
        <p:spPr/>
        <p:txBody>
          <a:bodyPr/>
          <a:lstStyle/>
          <a:p>
            <a:r>
              <a:rPr lang="en-GB" dirty="0"/>
              <a:t>It’s not one-size-fits-all</a:t>
            </a:r>
          </a:p>
          <a:p>
            <a:r>
              <a:rPr lang="en-GB" dirty="0"/>
              <a:t>Try things and see what works for you</a:t>
            </a:r>
          </a:p>
          <a:p>
            <a:endParaRPr lang="en-GB" dirty="0"/>
          </a:p>
        </p:txBody>
      </p:sp>
    </p:spTree>
    <p:extLst>
      <p:ext uri="{BB962C8B-B14F-4D97-AF65-F5344CB8AC3E}">
        <p14:creationId xmlns:p14="http://schemas.microsoft.com/office/powerpoint/2010/main" val="19034958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94C7-17AF-99A2-778D-8B88A21575AF}"/>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50F43556-E213-930E-8D9F-70671845E3A2}"/>
              </a:ext>
            </a:extLst>
          </p:cNvPr>
          <p:cNvSpPr>
            <a:spLocks noGrp="1"/>
          </p:cNvSpPr>
          <p:nvPr>
            <p:ph idx="1"/>
          </p:nvPr>
        </p:nvSpPr>
        <p:spPr/>
        <p:txBody>
          <a:bodyPr>
            <a:normAutofit/>
          </a:bodyPr>
          <a:lstStyle/>
          <a:p>
            <a:r>
              <a:rPr lang="en-GB" dirty="0"/>
              <a:t>No class – Reading Week</a:t>
            </a:r>
          </a:p>
          <a:p>
            <a:r>
              <a:rPr lang="en-GB" dirty="0"/>
              <a:t>Two classes in the following week</a:t>
            </a:r>
          </a:p>
          <a:p>
            <a:r>
              <a:rPr lang="en-GB" dirty="0"/>
              <a:t>Please work through the material on Moodle for sessions 2 and 3, and consider which case study you’d like to focus on for your </a:t>
            </a:r>
            <a:r>
              <a:rPr lang="en-GB"/>
              <a:t>assignment.</a:t>
            </a:r>
            <a:endParaRPr lang="en-GB" dirty="0"/>
          </a:p>
        </p:txBody>
      </p:sp>
    </p:spTree>
    <p:extLst>
      <p:ext uri="{BB962C8B-B14F-4D97-AF65-F5344CB8AC3E}">
        <p14:creationId xmlns:p14="http://schemas.microsoft.com/office/powerpoint/2010/main" val="1290422586"/>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1469</Words>
  <Application>Microsoft Office PowerPoint</Application>
  <PresentationFormat>Widescreen</PresentationFormat>
  <Paragraphs>200</Paragraphs>
  <Slides>30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DengXian</vt:lpstr>
      <vt:lpstr>Aptos</vt:lpstr>
      <vt:lpstr>Arial</vt:lpstr>
      <vt:lpstr>Franklin Gothic Demi Cond</vt:lpstr>
      <vt:lpstr>Franklin Gothic Medium</vt:lpstr>
      <vt:lpstr>Symbol</vt:lpstr>
      <vt:lpstr>Times New Roman</vt:lpstr>
      <vt:lpstr>Wingdings</vt:lpstr>
      <vt:lpstr>JuxtaposeVTI</vt:lpstr>
      <vt:lpstr>HPHI4903 Pathways to evil: Genocide – History, theory and denial</vt:lpstr>
      <vt:lpstr>CONTENT NOTE</vt:lpstr>
      <vt:lpstr>This session</vt:lpstr>
      <vt:lpstr>Welcome and introductions</vt:lpstr>
      <vt:lpstr>AIms</vt:lpstr>
      <vt:lpstr>Learning objectives</vt:lpstr>
      <vt:lpstr>We’ll do this by:</vt:lpstr>
      <vt:lpstr>Interdisciplinary approaches</vt:lpstr>
      <vt:lpstr>THEMES</vt:lpstr>
      <vt:lpstr>KEY QUESTIONS</vt:lpstr>
      <vt:lpstr>GENOCIDE STUDIES</vt:lpstr>
      <vt:lpstr>PowerPoint Presentation</vt:lpstr>
      <vt:lpstr>PowerPoint Presentation</vt:lpstr>
      <vt:lpstr>Our case studies</vt:lpstr>
      <vt:lpstr>Our case studies</vt:lpstr>
      <vt:lpstr>READING</vt:lpstr>
      <vt:lpstr>READING</vt:lpstr>
      <vt:lpstr>Assignments</vt:lpstr>
      <vt:lpstr>Portfolio Part 1: Literature Review (1000 Words)</vt:lpstr>
      <vt:lpstr>Portfolio Part 2: Primary source analysis (1000 Words)</vt:lpstr>
      <vt:lpstr>Portfolio Part 2: Primary source analysis (1000 Words)</vt:lpstr>
      <vt:lpstr>ESSAY</vt:lpstr>
      <vt:lpstr>ESSAY</vt:lpstr>
      <vt:lpstr>Assignments</vt:lpstr>
      <vt:lpstr>Taking care of ourselves</vt:lpstr>
      <vt:lpstr>Taking care of ourselves</vt:lpstr>
      <vt:lpstr>Taking care of ourselves</vt:lpstr>
      <vt:lpstr>Taking care of ourselves</vt:lpstr>
      <vt:lpstr>Taking care of ourselves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2025-01-11T12:39:22Z</dcterms:created>
  <dcterms:modified xsi:type="dcterms:W3CDTF">2026-05-20T06:56:04Z</dcterms:modified>
</cp:coreProperties>
</file>