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253674-64FA-7077-30DA-99F65F8599BB}" v="632" dt="2023-09-12T08:50:01.484"/>
    <p1510:client id="{1553E15D-9883-6779-627C-44F7980F4939}" v="522" dt="2023-09-15T13:25:11.726"/>
    <p1510:client id="{27A5A8AC-B57F-C9E2-B4D7-1A7EFA2B0761}" v="1425" dt="2023-09-12T08:37:01.687"/>
    <p1510:client id="{47477DE5-0E0D-5D77-024D-18BDA02F64DE}" v="943" dt="2023-09-12T10:15:42.313"/>
    <p1510:client id="{74219A85-3C28-F89C-E8CA-7DA884B914A8}" v="15" dt="2023-09-13T09:00:04.326"/>
    <p1510:client id="{8E6E2874-DE39-9E01-ED50-39D050871FC9}" v="366" dt="2023-09-12T18:38:26.521"/>
    <p1510:client id="{AD6CC4F9-BF91-2B0E-4CAE-EE71A05B1D90}" v="1391" dt="2023-09-15T12:22:09.134"/>
    <p1510:client id="{C3B9019B-98C9-98A8-0A16-03446B94FEF1}" v="1430" dt="2023-09-13T08:57:15.871"/>
    <p1510:client id="{E0727876-0C0E-9FD3-FC61-256CB19C1A7E}" v="1" dt="2023-09-12T17:49:23.475"/>
    <p1510:client id="{E8F44430-7A87-69FD-9F1B-968EC0F2D8D1}" v="397" dt="2023-09-06T18:44:46.633"/>
    <p1510:client id="{F0C3B6DE-B284-335B-7FC8-6C6687297B86}" v="256" dt="2023-09-15T17:27:48.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42614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1386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7275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89818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17484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2167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16457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7801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5335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6889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04221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9/15/2023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265813339"/>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9043" y="113658"/>
            <a:ext cx="9067799" cy="475339"/>
          </a:xfrm>
          <a:solidFill>
            <a:schemeClr val="bg1"/>
          </a:solidFill>
          <a:ln>
            <a:solidFill>
              <a:srgbClr val="0070C0"/>
            </a:solidFill>
          </a:ln>
        </p:spPr>
        <p:txBody>
          <a:bodyPr anchor="b">
            <a:normAutofit fontScale="90000"/>
          </a:bodyPr>
          <a:lstStyle/>
          <a:p>
            <a:r>
              <a:rPr lang="en-US" sz="3200" dirty="0">
                <a:solidFill>
                  <a:srgbClr val="00B0F0"/>
                </a:solidFill>
                <a:cs typeface="Sabon Next LT"/>
              </a:rPr>
              <a:t>Skills for developing effective study skills.</a:t>
            </a:r>
          </a:p>
        </p:txBody>
      </p:sp>
      <p:sp>
        <p:nvSpPr>
          <p:cNvPr id="4" name="TextBox 3">
            <a:extLst>
              <a:ext uri="{FF2B5EF4-FFF2-40B4-BE49-F238E27FC236}">
                <a16:creationId xmlns:a16="http://schemas.microsoft.com/office/drawing/2014/main" id="{0E48F4F0-BD56-290C-AADA-F238D0D9A67C}"/>
              </a:ext>
            </a:extLst>
          </p:cNvPr>
          <p:cNvSpPr txBox="1"/>
          <p:nvPr/>
        </p:nvSpPr>
        <p:spPr>
          <a:xfrm>
            <a:off x="10531185" y="310942"/>
            <a:ext cx="110289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dirty="0">
                <a:latin typeface="Arial Nova"/>
              </a:rPr>
              <a:t>ECEY4008/C</a:t>
            </a:r>
          </a:p>
          <a:p>
            <a:r>
              <a:rPr lang="en-US" sz="1000" dirty="0">
                <a:latin typeface="Arial Nova"/>
              </a:rPr>
              <a:t>23</a:t>
            </a:r>
            <a:r>
              <a:rPr lang="en-US" sz="1000" dirty="0"/>
              <a:t>07162</a:t>
            </a:r>
          </a:p>
          <a:p>
            <a:r>
              <a:rPr lang="en-US" sz="1000" dirty="0"/>
              <a:t> 800  words</a:t>
            </a:r>
          </a:p>
        </p:txBody>
      </p:sp>
      <p:sp>
        <p:nvSpPr>
          <p:cNvPr id="5" name="TextBox 4">
            <a:extLst>
              <a:ext uri="{FF2B5EF4-FFF2-40B4-BE49-F238E27FC236}">
                <a16:creationId xmlns:a16="http://schemas.microsoft.com/office/drawing/2014/main" id="{8CD53989-0E2B-BB53-1AEF-C15589017D60}"/>
              </a:ext>
            </a:extLst>
          </p:cNvPr>
          <p:cNvSpPr txBox="1"/>
          <p:nvPr/>
        </p:nvSpPr>
        <p:spPr>
          <a:xfrm>
            <a:off x="1145589" y="581005"/>
            <a:ext cx="9242719" cy="830997"/>
          </a:xfrm>
          <a:prstGeom prst="rect">
            <a:avLst/>
          </a:prstGeom>
          <a:no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rgbClr val="7030A0"/>
                </a:solidFill>
                <a:latin typeface="Arial Nova"/>
              </a:rPr>
              <a:t>Introduction; </a:t>
            </a:r>
            <a:r>
              <a:rPr lang="en-US" sz="1400" dirty="0">
                <a:solidFill>
                  <a:srgbClr val="7030A0"/>
                </a:solidFill>
                <a:latin typeface="Arial Nova"/>
              </a:rPr>
              <a:t>I will be discussing three points to be examined that suggest the development of effective study skills for students, time management, critical thinking and note taking. several authors suggest that these three areas can greatly benefit ones studying.</a:t>
            </a:r>
          </a:p>
        </p:txBody>
      </p:sp>
      <p:sp>
        <p:nvSpPr>
          <p:cNvPr id="7" name="TextBox 6">
            <a:extLst>
              <a:ext uri="{FF2B5EF4-FFF2-40B4-BE49-F238E27FC236}">
                <a16:creationId xmlns:a16="http://schemas.microsoft.com/office/drawing/2014/main" id="{EBBE4FF6-5C6C-FD18-D859-914AE44A8F3C}"/>
              </a:ext>
            </a:extLst>
          </p:cNvPr>
          <p:cNvSpPr txBox="1"/>
          <p:nvPr/>
        </p:nvSpPr>
        <p:spPr>
          <a:xfrm>
            <a:off x="6584220" y="1347508"/>
            <a:ext cx="2769081" cy="369332"/>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Critical thinking</a:t>
            </a:r>
          </a:p>
        </p:txBody>
      </p:sp>
      <p:sp>
        <p:nvSpPr>
          <p:cNvPr id="9" name="TextBox 8">
            <a:extLst>
              <a:ext uri="{FF2B5EF4-FFF2-40B4-BE49-F238E27FC236}">
                <a16:creationId xmlns:a16="http://schemas.microsoft.com/office/drawing/2014/main" id="{4D64F79E-C8EE-6695-A897-D16F56B33269}"/>
              </a:ext>
            </a:extLst>
          </p:cNvPr>
          <p:cNvSpPr txBox="1"/>
          <p:nvPr/>
        </p:nvSpPr>
        <p:spPr>
          <a:xfrm>
            <a:off x="179699" y="1461982"/>
            <a:ext cx="6346511"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Nova"/>
              </a:rPr>
              <a:t>Time management</a:t>
            </a:r>
            <a:endParaRPr lang="en-US" dirty="0" err="1"/>
          </a:p>
        </p:txBody>
      </p:sp>
      <p:sp>
        <p:nvSpPr>
          <p:cNvPr id="11" name="TextBox 10">
            <a:extLst>
              <a:ext uri="{FF2B5EF4-FFF2-40B4-BE49-F238E27FC236}">
                <a16:creationId xmlns:a16="http://schemas.microsoft.com/office/drawing/2014/main" id="{17E64B98-0384-1AD7-AF27-6C1197A63306}"/>
              </a:ext>
            </a:extLst>
          </p:cNvPr>
          <p:cNvSpPr txBox="1"/>
          <p:nvPr/>
        </p:nvSpPr>
        <p:spPr>
          <a:xfrm>
            <a:off x="9449327" y="1347392"/>
            <a:ext cx="2040919" cy="369332"/>
          </a:xfrm>
          <a:prstGeom prst="rect">
            <a:avLst/>
          </a:prstGeom>
          <a:solidFill>
            <a:schemeClr val="bg2">
              <a:lumMod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Note taking</a:t>
            </a:r>
          </a:p>
        </p:txBody>
      </p:sp>
      <p:sp>
        <p:nvSpPr>
          <p:cNvPr id="19" name="TextBox 18">
            <a:extLst>
              <a:ext uri="{FF2B5EF4-FFF2-40B4-BE49-F238E27FC236}">
                <a16:creationId xmlns:a16="http://schemas.microsoft.com/office/drawing/2014/main" id="{A0EAABD7-327C-4C05-335A-9B48D18F7829}"/>
              </a:ext>
            </a:extLst>
          </p:cNvPr>
          <p:cNvSpPr txBox="1"/>
          <p:nvPr/>
        </p:nvSpPr>
        <p:spPr>
          <a:xfrm>
            <a:off x="2878666" y="4169833"/>
            <a:ext cx="2743200"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47FC4768-F913-8F6B-B5E3-92A44041F802}"/>
              </a:ext>
            </a:extLst>
          </p:cNvPr>
          <p:cNvSpPr txBox="1"/>
          <p:nvPr/>
        </p:nvSpPr>
        <p:spPr>
          <a:xfrm>
            <a:off x="2545080" y="4484223"/>
            <a:ext cx="25188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latin typeface="Arial Nova"/>
              </a:rPr>
              <a:t>Conclusio</a:t>
            </a:r>
            <a:r>
              <a:rPr lang="en-US" dirty="0"/>
              <a:t>n.</a:t>
            </a:r>
          </a:p>
        </p:txBody>
      </p:sp>
      <p:sp>
        <p:nvSpPr>
          <p:cNvPr id="6" name="TextBox 5">
            <a:extLst>
              <a:ext uri="{FF2B5EF4-FFF2-40B4-BE49-F238E27FC236}">
                <a16:creationId xmlns:a16="http://schemas.microsoft.com/office/drawing/2014/main" id="{481A9F02-70DB-F1CD-7279-96EAE5DEFBDD}"/>
              </a:ext>
            </a:extLst>
          </p:cNvPr>
          <p:cNvSpPr txBox="1"/>
          <p:nvPr/>
        </p:nvSpPr>
        <p:spPr>
          <a:xfrm>
            <a:off x="9250625" y="1707548"/>
            <a:ext cx="293771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Nova"/>
              </a:rPr>
              <a:t>Cottrell. S suggests" that useful</a:t>
            </a:r>
            <a:r>
              <a:rPr lang="en-US" sz="1200" dirty="0">
                <a:solidFill>
                  <a:schemeClr val="bg1"/>
                </a:solidFill>
                <a:latin typeface="Arial Nova"/>
              </a:rPr>
              <a:t> </a:t>
            </a:r>
            <a:r>
              <a:rPr lang="en-US" sz="1200" dirty="0">
                <a:latin typeface="Arial Nova"/>
              </a:rPr>
              <a:t>strategies for note taking are to note</a:t>
            </a:r>
            <a:r>
              <a:rPr lang="en-US" sz="1200" dirty="0">
                <a:solidFill>
                  <a:schemeClr val="bg1"/>
                </a:solidFill>
                <a:latin typeface="Arial Nova"/>
              </a:rPr>
              <a:t>  </a:t>
            </a:r>
            <a:r>
              <a:rPr lang="en-US" sz="1200" dirty="0">
                <a:latin typeface="Arial Nova"/>
              </a:rPr>
              <a:t>words and phrases, to order and number them and to make the notes memorable"(page227).</a:t>
            </a:r>
          </a:p>
          <a:p>
            <a:r>
              <a:rPr lang="en-US" sz="1200" dirty="0">
                <a:latin typeface="Arial Nova"/>
              </a:rPr>
              <a:t>One cannot ignore the fact that clear ,tidy and </a:t>
            </a:r>
            <a:r>
              <a:rPr lang="en-US" sz="1200" err="1">
                <a:latin typeface="Arial Nova"/>
              </a:rPr>
              <a:t>colour</a:t>
            </a:r>
            <a:r>
              <a:rPr lang="en-US" sz="1200" dirty="0">
                <a:latin typeface="Arial Nova"/>
              </a:rPr>
              <a:t> coded note making can be considered as a useful record of relevant  information apart from that note making can be seen to help organize the points one might  need to address in their  assignments.</a:t>
            </a:r>
          </a:p>
          <a:p>
            <a:r>
              <a:rPr lang="en-US" sz="1200" dirty="0">
                <a:latin typeface="Arial Nova"/>
              </a:rPr>
              <a:t>In my current  role as a parent group facilitator, I use note taking as a essential part of my ongoing training courses I attend  to remember vital and crucial information that </a:t>
            </a:r>
          </a:p>
          <a:p>
            <a:r>
              <a:rPr lang="en-US" sz="1200" dirty="0">
                <a:latin typeface="Arial Nova"/>
              </a:rPr>
              <a:t>I need  to deliver a beneficial service to my customers. Therefore, one must agree that note making is an essential study skill and aids the retainment of information.</a:t>
            </a:r>
          </a:p>
        </p:txBody>
      </p:sp>
      <p:sp>
        <p:nvSpPr>
          <p:cNvPr id="22" name="TextBox 21">
            <a:extLst>
              <a:ext uri="{FF2B5EF4-FFF2-40B4-BE49-F238E27FC236}">
                <a16:creationId xmlns:a16="http://schemas.microsoft.com/office/drawing/2014/main" id="{9C7B76CB-87D8-9786-1E7E-F3BE57E17E19}"/>
              </a:ext>
            </a:extLst>
          </p:cNvPr>
          <p:cNvSpPr txBox="1"/>
          <p:nvPr/>
        </p:nvSpPr>
        <p:spPr>
          <a:xfrm>
            <a:off x="6643441" y="1646914"/>
            <a:ext cx="2538027"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R</a:t>
            </a:r>
            <a:r>
              <a:rPr lang="en-US" sz="1200" dirty="0">
                <a:latin typeface="Arial Nova"/>
              </a:rPr>
              <a:t>eynolds .L suggests that "critical thinking requires us to question everything ,including things that may normally be accepted 'de facto'."</a:t>
            </a:r>
            <a:endParaRPr lang="en-US" sz="1200">
              <a:latin typeface="Arial Nova"/>
              <a:cs typeface="Calibri"/>
            </a:endParaRPr>
          </a:p>
          <a:p>
            <a:r>
              <a:rPr lang="en-US" sz="1200" dirty="0">
                <a:latin typeface="Arial Nova"/>
              </a:rPr>
              <a:t>To begin with its important  that we look at the argument and  should not oppose arguments in an unfair way and to always be cautious and use credited sources to research our argument .There are at least three points to examine when critically  writing</a:t>
            </a:r>
            <a:endParaRPr lang="en-US" sz="1200">
              <a:latin typeface="Arial Nova"/>
              <a:cs typeface="Calibri"/>
            </a:endParaRPr>
          </a:p>
          <a:p>
            <a:r>
              <a:rPr lang="en-US" sz="1200" dirty="0">
                <a:latin typeface="Arial Nova"/>
              </a:rPr>
              <a:t>*look objectively (is the point valid?)</a:t>
            </a:r>
            <a:endParaRPr lang="en-US" sz="1200">
              <a:latin typeface="Arial Nova"/>
              <a:cs typeface="Calibri"/>
            </a:endParaRPr>
          </a:p>
          <a:p>
            <a:r>
              <a:rPr lang="en-US" sz="1200" dirty="0">
                <a:latin typeface="Arial Nova"/>
              </a:rPr>
              <a:t>*In the second place never rely on your own values or personal beliefs</a:t>
            </a:r>
            <a:endParaRPr lang="en-US" sz="1200">
              <a:latin typeface="Arial Nova"/>
              <a:cs typeface="Calibri"/>
            </a:endParaRPr>
          </a:p>
          <a:p>
            <a:r>
              <a:rPr lang="en-US" sz="1200" dirty="0">
                <a:latin typeface="Arial Nova"/>
              </a:rPr>
              <a:t>*Thirdly always examine the positive and negative aspects of the argument.</a:t>
            </a:r>
            <a:endParaRPr lang="en-US" sz="1200">
              <a:latin typeface="Arial Nova"/>
              <a:cs typeface="Calibri" panose="020F0502020204030204"/>
            </a:endParaRPr>
          </a:p>
          <a:p>
            <a:r>
              <a:rPr lang="en-US" sz="1200" dirty="0">
                <a:latin typeface="Arial Nova"/>
                <a:cs typeface="Calibri" panose="020F0502020204030204"/>
              </a:rPr>
              <a:t>As a result, one should always ensure they are building a strong case within their writing and draw our own conclusion using sources one has read seen and heard.</a:t>
            </a:r>
          </a:p>
        </p:txBody>
      </p:sp>
      <p:sp>
        <p:nvSpPr>
          <p:cNvPr id="23" name="TextBox 22">
            <a:extLst>
              <a:ext uri="{FF2B5EF4-FFF2-40B4-BE49-F238E27FC236}">
                <a16:creationId xmlns:a16="http://schemas.microsoft.com/office/drawing/2014/main" id="{F48D41DC-8669-D007-73C3-30ED070E46F5}"/>
              </a:ext>
            </a:extLst>
          </p:cNvPr>
          <p:cNvSpPr txBox="1"/>
          <p:nvPr/>
        </p:nvSpPr>
        <p:spPr>
          <a:xfrm>
            <a:off x="168017" y="2002318"/>
            <a:ext cx="2219272"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L</a:t>
            </a:r>
            <a:r>
              <a:rPr lang="en-US" sz="1200" dirty="0">
                <a:latin typeface="Arial Nova"/>
              </a:rPr>
              <a:t>et us begin by considering time management to be a fundamental part of effective study skills it  is a  known fact that using your time managing and organizing  your work will benefit your studies.</a:t>
            </a:r>
            <a:endParaRPr lang="en-US" sz="1200">
              <a:latin typeface="Arial Nova"/>
              <a:cs typeface="Calibri"/>
            </a:endParaRPr>
          </a:p>
          <a:p>
            <a:r>
              <a:rPr lang="en-US" sz="1200" dirty="0">
                <a:latin typeface="Arial Nova"/>
              </a:rPr>
              <a:t>Cottrell. S suggests you *"plan a daily routine</a:t>
            </a:r>
            <a:endParaRPr lang="en-US" sz="1200">
              <a:latin typeface="Arial Nova"/>
              <a:cs typeface="Calibri"/>
            </a:endParaRPr>
          </a:p>
          <a:p>
            <a:r>
              <a:rPr lang="en-US" sz="1200" dirty="0">
                <a:latin typeface="Arial Nova"/>
              </a:rPr>
              <a:t>*monitor time for online studies</a:t>
            </a:r>
            <a:endParaRPr lang="en-US" sz="1200">
              <a:latin typeface="Arial Nova"/>
              <a:cs typeface="Calibri"/>
            </a:endParaRPr>
          </a:p>
          <a:p>
            <a:r>
              <a:rPr lang="en-US" sz="1200" dirty="0">
                <a:latin typeface="Arial Nova"/>
              </a:rPr>
              <a:t>*use a timer</a:t>
            </a:r>
            <a:endParaRPr lang="en-US" sz="1200">
              <a:latin typeface="Arial Nova"/>
              <a:cs typeface="Calibri"/>
            </a:endParaRPr>
          </a:p>
          <a:p>
            <a:r>
              <a:rPr lang="en-US" sz="1200" dirty="0">
                <a:latin typeface="Arial Nova"/>
              </a:rPr>
              <a:t>*use smart reading strategies".</a:t>
            </a:r>
            <a:endParaRPr lang="en-US" sz="1200">
              <a:latin typeface="Arial Nova"/>
              <a:cs typeface="Calibri"/>
            </a:endParaRPr>
          </a:p>
          <a:p>
            <a:r>
              <a:rPr lang="en-US" sz="1200" dirty="0">
                <a:latin typeface="Arial Nova"/>
              </a:rPr>
              <a:t>To put it more simply we must designate time to several areas of life that need prioritizing.</a:t>
            </a:r>
            <a:endParaRPr lang="en-US" sz="1200">
              <a:latin typeface="Arial Nova"/>
              <a:cs typeface="Calibri" panose="020F0502020204030204"/>
            </a:endParaRPr>
          </a:p>
          <a:p>
            <a:r>
              <a:rPr lang="en-US" sz="1200" dirty="0">
                <a:latin typeface="Arial Nova"/>
                <a:cs typeface="Calibri" panose="020F0502020204030204"/>
              </a:rPr>
              <a:t>An equally important aspect is being aware of one's assignment deadline  and managing time accordingly.</a:t>
            </a:r>
          </a:p>
          <a:p>
            <a:endParaRPr lang="en-US" sz="1200" dirty="0">
              <a:latin typeface="Arial Nova"/>
              <a:cs typeface="Calibri" panose="020F0502020204030204"/>
            </a:endParaRPr>
          </a:p>
        </p:txBody>
      </p:sp>
      <p:sp>
        <p:nvSpPr>
          <p:cNvPr id="24" name="Oval 23">
            <a:extLst>
              <a:ext uri="{FF2B5EF4-FFF2-40B4-BE49-F238E27FC236}">
                <a16:creationId xmlns:a16="http://schemas.microsoft.com/office/drawing/2014/main" id="{391C7804-0C42-8341-68F1-42FDBBCF7C5A}"/>
              </a:ext>
            </a:extLst>
          </p:cNvPr>
          <p:cNvSpPr/>
          <p:nvPr/>
        </p:nvSpPr>
        <p:spPr>
          <a:xfrm>
            <a:off x="3989844" y="2539108"/>
            <a:ext cx="2054914" cy="1040377"/>
          </a:xfrm>
          <a:prstGeom prst="ellipse">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756FC83E-750F-EAFA-E38B-3867CDC9C185}"/>
              </a:ext>
            </a:extLst>
          </p:cNvPr>
          <p:cNvSpPr txBox="1"/>
          <p:nvPr/>
        </p:nvSpPr>
        <p:spPr>
          <a:xfrm>
            <a:off x="4348325" y="2696598"/>
            <a:ext cx="19116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Three big time management issues for students</a:t>
            </a:r>
          </a:p>
        </p:txBody>
      </p:sp>
      <p:sp>
        <p:nvSpPr>
          <p:cNvPr id="30" name="TextBox 29">
            <a:extLst>
              <a:ext uri="{FF2B5EF4-FFF2-40B4-BE49-F238E27FC236}">
                <a16:creationId xmlns:a16="http://schemas.microsoft.com/office/drawing/2014/main" id="{2B0141BE-4E12-AFF8-2838-6C7C890692AF}"/>
              </a:ext>
            </a:extLst>
          </p:cNvPr>
          <p:cNvSpPr txBox="1"/>
          <p:nvPr/>
        </p:nvSpPr>
        <p:spPr>
          <a:xfrm>
            <a:off x="4474408" y="1834199"/>
            <a:ext cx="156946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highlight>
                  <a:srgbClr val="C0C0C0"/>
                </a:highlight>
              </a:rPr>
              <a:t>Planning;</a:t>
            </a:r>
          </a:p>
          <a:p>
            <a:r>
              <a:rPr lang="en-US" sz="1200" dirty="0">
                <a:highlight>
                  <a:srgbClr val="C0C0C0"/>
                </a:highlight>
              </a:rPr>
              <a:t>Not having a realistic plan or no plan at all to manage time.</a:t>
            </a:r>
          </a:p>
          <a:p>
            <a:endParaRPr lang="en-US" sz="1200">
              <a:highlight>
                <a:srgbClr val="C0C0C0"/>
              </a:highlight>
            </a:endParaRPr>
          </a:p>
        </p:txBody>
      </p:sp>
      <p:sp>
        <p:nvSpPr>
          <p:cNvPr id="31" name="Oval 30">
            <a:extLst>
              <a:ext uri="{FF2B5EF4-FFF2-40B4-BE49-F238E27FC236}">
                <a16:creationId xmlns:a16="http://schemas.microsoft.com/office/drawing/2014/main" id="{1EE54808-65CF-6BB5-CDD2-AD66DE43F195}"/>
              </a:ext>
            </a:extLst>
          </p:cNvPr>
          <p:cNvSpPr/>
          <p:nvPr/>
        </p:nvSpPr>
        <p:spPr>
          <a:xfrm>
            <a:off x="3451860" y="1577340"/>
            <a:ext cx="43132" cy="28754"/>
          </a:xfrm>
          <a:prstGeom prst="ellipse">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7DE91538-8676-38D3-698D-E21B0AAA9655}"/>
              </a:ext>
            </a:extLst>
          </p:cNvPr>
          <p:cNvSpPr txBox="1"/>
          <p:nvPr/>
        </p:nvSpPr>
        <p:spPr>
          <a:xfrm>
            <a:off x="4462177" y="3369555"/>
            <a:ext cx="1366712" cy="830997"/>
          </a:xfrm>
          <a:prstGeom prst="rect">
            <a:avLst/>
          </a:prstGeom>
          <a:solidFill>
            <a:schemeClr val="tx1">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t>Procrastination;</a:t>
            </a:r>
          </a:p>
          <a:p>
            <a:r>
              <a:rPr lang="en-US" sz="1200" dirty="0"/>
              <a:t>Avoidance of starting some tasks.</a:t>
            </a:r>
          </a:p>
        </p:txBody>
      </p:sp>
      <p:sp>
        <p:nvSpPr>
          <p:cNvPr id="34" name="TextBox 33">
            <a:extLst>
              <a:ext uri="{FF2B5EF4-FFF2-40B4-BE49-F238E27FC236}">
                <a16:creationId xmlns:a16="http://schemas.microsoft.com/office/drawing/2014/main" id="{16A6A7C7-F574-9445-600B-6B4CF8BAEAFA}"/>
              </a:ext>
            </a:extLst>
          </p:cNvPr>
          <p:cNvSpPr txBox="1"/>
          <p:nvPr/>
        </p:nvSpPr>
        <p:spPr>
          <a:xfrm>
            <a:off x="2841635" y="2006812"/>
            <a:ext cx="150976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1200" dirty="0">
              <a:highlight>
                <a:srgbClr val="C0C0C0"/>
              </a:highlight>
              <a:cs typeface="Calibri"/>
            </a:endParaRPr>
          </a:p>
          <a:p>
            <a:r>
              <a:rPr lang="en-US" sz="1200" dirty="0">
                <a:highlight>
                  <a:srgbClr val="C0C0C0"/>
                </a:highlight>
              </a:rPr>
              <a:t>Perfectionism;</a:t>
            </a:r>
            <a:endParaRPr lang="en-US" sz="1200" dirty="0">
              <a:highlight>
                <a:srgbClr val="C0C0C0"/>
              </a:highlight>
              <a:cs typeface="Calibri"/>
            </a:endParaRPr>
          </a:p>
          <a:p>
            <a:r>
              <a:rPr lang="en-US" sz="1200" dirty="0">
                <a:highlight>
                  <a:srgbClr val="C0C0C0"/>
                </a:highlight>
              </a:rPr>
              <a:t>Aiming to get things 'perfect 'which causes tasks to stack up</a:t>
            </a:r>
            <a:endParaRPr lang="en-US" sz="1200" dirty="0">
              <a:highlight>
                <a:srgbClr val="C0C0C0"/>
              </a:highlight>
              <a:cs typeface="Calibri"/>
            </a:endParaRPr>
          </a:p>
        </p:txBody>
      </p:sp>
      <p:sp>
        <p:nvSpPr>
          <p:cNvPr id="36" name="TextBox 35">
            <a:extLst>
              <a:ext uri="{FF2B5EF4-FFF2-40B4-BE49-F238E27FC236}">
                <a16:creationId xmlns:a16="http://schemas.microsoft.com/office/drawing/2014/main" id="{A257D081-BE8B-8E24-9558-FFFEC6CB45AB}"/>
              </a:ext>
            </a:extLst>
          </p:cNvPr>
          <p:cNvSpPr txBox="1"/>
          <p:nvPr/>
        </p:nvSpPr>
        <p:spPr>
          <a:xfrm>
            <a:off x="5751754" y="3708094"/>
            <a:ext cx="7681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Moore. S</a:t>
            </a:r>
            <a:endParaRPr lang="en-US" sz="1200" dirty="0">
              <a:cs typeface="Calibri"/>
            </a:endParaRPr>
          </a:p>
          <a:p>
            <a:r>
              <a:rPr lang="en-US" sz="1200" dirty="0"/>
              <a:t>(2010)</a:t>
            </a:r>
          </a:p>
        </p:txBody>
      </p:sp>
      <p:sp>
        <p:nvSpPr>
          <p:cNvPr id="12" name="TextBox 11">
            <a:extLst>
              <a:ext uri="{FF2B5EF4-FFF2-40B4-BE49-F238E27FC236}">
                <a16:creationId xmlns:a16="http://schemas.microsoft.com/office/drawing/2014/main" id="{9E230E7B-BD8F-52CA-967E-148B42474B7C}"/>
              </a:ext>
            </a:extLst>
          </p:cNvPr>
          <p:cNvSpPr txBox="1"/>
          <p:nvPr/>
        </p:nvSpPr>
        <p:spPr>
          <a:xfrm>
            <a:off x="-460543" y="3423430"/>
            <a:ext cx="6443852" cy="3562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5" name="TextBox 14">
            <a:extLst>
              <a:ext uri="{FF2B5EF4-FFF2-40B4-BE49-F238E27FC236}">
                <a16:creationId xmlns:a16="http://schemas.microsoft.com/office/drawing/2014/main" id="{56AE9D9E-B9C1-36D4-8C74-E236EA37CEF7}"/>
              </a:ext>
            </a:extLst>
          </p:cNvPr>
          <p:cNvSpPr txBox="1"/>
          <p:nvPr/>
        </p:nvSpPr>
        <p:spPr>
          <a:xfrm>
            <a:off x="2550776" y="3424992"/>
            <a:ext cx="179231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One must admit that effective time management improves my work and home life balance.</a:t>
            </a:r>
          </a:p>
        </p:txBody>
      </p:sp>
      <p:sp>
        <p:nvSpPr>
          <p:cNvPr id="16" name="Rectangle: Folded Corner 15">
            <a:extLst>
              <a:ext uri="{FF2B5EF4-FFF2-40B4-BE49-F238E27FC236}">
                <a16:creationId xmlns:a16="http://schemas.microsoft.com/office/drawing/2014/main" id="{917F5EDC-310F-CA74-0D61-B704C44DDFE5}"/>
              </a:ext>
            </a:extLst>
          </p:cNvPr>
          <p:cNvSpPr/>
          <p:nvPr/>
        </p:nvSpPr>
        <p:spPr>
          <a:xfrm>
            <a:off x="2318197" y="4684690"/>
            <a:ext cx="21464" cy="21464"/>
          </a:xfrm>
          <a:prstGeom prst="foldedCorne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rrow: Down 2">
            <a:extLst>
              <a:ext uri="{FF2B5EF4-FFF2-40B4-BE49-F238E27FC236}">
                <a16:creationId xmlns:a16="http://schemas.microsoft.com/office/drawing/2014/main" id="{6FCE4051-F98B-6CF3-2CDB-C9865C65DFD5}"/>
              </a:ext>
            </a:extLst>
          </p:cNvPr>
          <p:cNvSpPr/>
          <p:nvPr/>
        </p:nvSpPr>
        <p:spPr>
          <a:xfrm>
            <a:off x="2688057" y="3201718"/>
            <a:ext cx="279042" cy="22538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DD02609-57A7-4775-A7E7-974517CFB10F}"/>
              </a:ext>
            </a:extLst>
          </p:cNvPr>
          <p:cNvSpPr txBox="1"/>
          <p:nvPr/>
        </p:nvSpPr>
        <p:spPr>
          <a:xfrm>
            <a:off x="6042338" y="6101366"/>
            <a:ext cx="30533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a:latin typeface="Arial Nova"/>
              <a:cs typeface="Calibri"/>
            </a:endParaRPr>
          </a:p>
        </p:txBody>
      </p:sp>
      <p:sp>
        <p:nvSpPr>
          <p:cNvPr id="17" name="TextBox 16">
            <a:extLst>
              <a:ext uri="{FF2B5EF4-FFF2-40B4-BE49-F238E27FC236}">
                <a16:creationId xmlns:a16="http://schemas.microsoft.com/office/drawing/2014/main" id="{6E6E1DCC-442D-2B72-E90C-063A65B1D3DE}"/>
              </a:ext>
            </a:extLst>
          </p:cNvPr>
          <p:cNvSpPr txBox="1"/>
          <p:nvPr/>
        </p:nvSpPr>
        <p:spPr>
          <a:xfrm>
            <a:off x="2549146" y="4814022"/>
            <a:ext cx="3947755"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To conclude after researching and reading the evidence ,one must admit that 'critical thinking is a process' (Cottrell. S 2017) and each aspect of an argument must be carefully examined throughout studying  to have evidence to support it.</a:t>
            </a:r>
          </a:p>
          <a:p>
            <a:r>
              <a:rPr lang="en-US" sz="1200" dirty="0">
                <a:cs typeface="Calibri"/>
              </a:rPr>
              <a:t>During my research I feel that note taking is a vital part of effective study skills and one of the most important aspects of developing one's study skills. Time management is essential during study to produce assignments on time ,to help with organization  skills and designate time correctly.</a:t>
            </a:r>
          </a:p>
          <a:p>
            <a:endParaRPr lang="en-US" sz="1200">
              <a:cs typeface="Calibri"/>
            </a:endParaRPr>
          </a:p>
        </p:txBody>
      </p:sp>
      <p:sp>
        <p:nvSpPr>
          <p:cNvPr id="10" name="Rectangle 9">
            <a:extLst>
              <a:ext uri="{FF2B5EF4-FFF2-40B4-BE49-F238E27FC236}">
                <a16:creationId xmlns:a16="http://schemas.microsoft.com/office/drawing/2014/main" id="{49EA93FB-774F-4150-1EDE-327B94D1D2BD}"/>
              </a:ext>
            </a:extLst>
          </p:cNvPr>
          <p:cNvSpPr/>
          <p:nvPr/>
        </p:nvSpPr>
        <p:spPr>
          <a:xfrm>
            <a:off x="3486873" y="4808317"/>
            <a:ext cx="28936" cy="2893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0C326ACE-23E1-C1C7-465C-4798F81F6456}"/>
              </a:ext>
            </a:extLst>
          </p:cNvPr>
          <p:cNvSpPr/>
          <p:nvPr/>
        </p:nvSpPr>
        <p:spPr>
          <a:xfrm flipH="1">
            <a:off x="2396922" y="4480366"/>
            <a:ext cx="4253697" cy="366530"/>
          </a:xfrm>
          <a:prstGeom prst="roundRect">
            <a:avLst/>
          </a:prstGeom>
          <a:ln/>
        </p:spPr>
        <p:style>
          <a:lnRef idx="3">
            <a:schemeClr val="lt1"/>
          </a:lnRef>
          <a:fillRef idx="1">
            <a:schemeClr val="accent2"/>
          </a:fillRef>
          <a:effectRef idx="1">
            <a:schemeClr val="accent2"/>
          </a:effectRef>
          <a:fontRef idx="minor">
            <a:schemeClr val="lt1"/>
          </a:fontRef>
        </p:style>
        <p:txBody>
          <a:bodyPr rtlCol="0" anchor="ctr"/>
          <a:lstStyle/>
          <a:p>
            <a:pPr algn="ctr"/>
            <a:r>
              <a:rPr lang="en-US" dirty="0">
                <a:solidFill>
                  <a:schemeClr val="tx1"/>
                </a:solidFill>
                <a:cs typeface="Calibri"/>
              </a:rPr>
              <a:t>Conclusion.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E8F17B-B77F-08FD-D92C-B0C34FE976BC}"/>
              </a:ext>
            </a:extLst>
          </p:cNvPr>
          <p:cNvSpPr txBox="1"/>
          <p:nvPr/>
        </p:nvSpPr>
        <p:spPr>
          <a:xfrm>
            <a:off x="2566248" y="1779244"/>
            <a:ext cx="208264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u="sng" dirty="0">
              <a:latin typeface="Calibri"/>
              <a:cs typeface="Calibri"/>
            </a:endParaRPr>
          </a:p>
          <a:p>
            <a:endParaRPr lang="en-US" sz="1200" dirty="0">
              <a:latin typeface="Arial Nova"/>
            </a:endParaRPr>
          </a:p>
          <a:p>
            <a:endParaRPr lang="en-US" sz="1200" dirty="0">
              <a:latin typeface="Arial Nova"/>
              <a:cs typeface="Calibri"/>
            </a:endParaRPr>
          </a:p>
          <a:p>
            <a:endParaRPr lang="en-US" sz="1200" dirty="0">
              <a:solidFill>
                <a:srgbClr val="000000"/>
              </a:solidFill>
              <a:latin typeface="Arial Nova"/>
              <a:cs typeface="Calibri"/>
            </a:endParaRPr>
          </a:p>
          <a:p>
            <a:r>
              <a:rPr lang="en-US" sz="1200" dirty="0">
                <a:latin typeface="Segoe UI"/>
                <a:cs typeface="Segoe UI"/>
              </a:rPr>
              <a:t>Price ,G and Maier, P.(2007)</a:t>
            </a:r>
          </a:p>
          <a:p>
            <a:r>
              <a:rPr lang="en-US" sz="1200" dirty="0">
                <a:latin typeface="Calibri"/>
                <a:cs typeface="Calibri"/>
              </a:rPr>
              <a:t>I</a:t>
            </a:r>
            <a:r>
              <a:rPr lang="en-US" sz="1200" i="1" dirty="0">
                <a:latin typeface="Calibri"/>
                <a:cs typeface="Calibri"/>
              </a:rPr>
              <a:t>n effective study skills :unlock your potential</a:t>
            </a:r>
            <a:endParaRPr lang="en-US" sz="1200" dirty="0">
              <a:latin typeface="Calibri"/>
              <a:cs typeface="Calibri"/>
            </a:endParaRPr>
          </a:p>
          <a:p>
            <a:r>
              <a:rPr lang="en-US" sz="1200" dirty="0">
                <a:latin typeface="Calibri"/>
                <a:cs typeface="Calibri"/>
              </a:rPr>
              <a:t>Harlow, England: NY.</a:t>
            </a:r>
          </a:p>
          <a:p>
            <a:endParaRPr lang="en-US" sz="1200" dirty="0">
              <a:latin typeface="Calibri"/>
              <a:cs typeface="Calibri"/>
            </a:endParaRPr>
          </a:p>
          <a:p>
            <a:endParaRPr lang="en-US" sz="1200" dirty="0">
              <a:latin typeface="Calibri"/>
              <a:cs typeface="Calibri"/>
            </a:endParaRPr>
          </a:p>
          <a:p>
            <a:endParaRPr lang="en-US" sz="1200" dirty="0">
              <a:latin typeface="Arial Nova"/>
              <a:cs typeface="Calibri"/>
            </a:endParaRPr>
          </a:p>
          <a:p>
            <a:endParaRPr lang="en-US" sz="1200" dirty="0">
              <a:cs typeface="Calibri"/>
            </a:endParaRPr>
          </a:p>
        </p:txBody>
      </p:sp>
      <p:sp>
        <p:nvSpPr>
          <p:cNvPr id="3" name="TextBox 2">
            <a:extLst>
              <a:ext uri="{FF2B5EF4-FFF2-40B4-BE49-F238E27FC236}">
                <a16:creationId xmlns:a16="http://schemas.microsoft.com/office/drawing/2014/main" id="{604E39B9-F383-6BFF-1F07-849124EA2A65}"/>
              </a:ext>
            </a:extLst>
          </p:cNvPr>
          <p:cNvSpPr txBox="1"/>
          <p:nvPr/>
        </p:nvSpPr>
        <p:spPr>
          <a:xfrm>
            <a:off x="3602621" y="583557"/>
            <a:ext cx="5636869" cy="29218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545ADAC2-89EF-20DC-8D0E-9C3F8E15D036}"/>
              </a:ext>
            </a:extLst>
          </p:cNvPr>
          <p:cNvSpPr txBox="1"/>
          <p:nvPr/>
        </p:nvSpPr>
        <p:spPr>
          <a:xfrm>
            <a:off x="130215" y="337594"/>
            <a:ext cx="2743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cs typeface="Calibri"/>
              </a:rPr>
              <a:t>Reference list</a:t>
            </a:r>
            <a:endParaRPr lang="en-US" sz="1200" dirty="0">
              <a:cs typeface="Calibri"/>
            </a:endParaRPr>
          </a:p>
          <a:p>
            <a:r>
              <a:rPr lang="en-US" sz="1200" dirty="0">
                <a:latin typeface="Segoe UI"/>
                <a:cs typeface="Segoe UI"/>
              </a:rPr>
              <a:t>Barrass. R (2005)                </a:t>
            </a:r>
          </a:p>
          <a:p>
            <a:r>
              <a:rPr lang="en-US" sz="1200" dirty="0">
                <a:latin typeface="Segoe UI"/>
                <a:cs typeface="Segoe UI"/>
              </a:rPr>
              <a:t>Harlow, England: NY.</a:t>
            </a:r>
          </a:p>
          <a:p>
            <a:r>
              <a:rPr lang="en-US" sz="1200" i="1" dirty="0">
                <a:latin typeface="Segoe UI"/>
                <a:cs typeface="Segoe UI"/>
              </a:rPr>
              <a:t>Students must write</a:t>
            </a:r>
            <a:endParaRPr lang="en-US" sz="1200" dirty="0">
              <a:latin typeface="Segoe UI"/>
              <a:cs typeface="Segoe UI"/>
            </a:endParaRPr>
          </a:p>
          <a:p>
            <a:r>
              <a:rPr lang="en-US" sz="1200" dirty="0">
                <a:latin typeface="Segoe UI"/>
                <a:cs typeface="Segoe UI"/>
              </a:rPr>
              <a:t>Third edition</a:t>
            </a:r>
          </a:p>
          <a:p>
            <a:r>
              <a:rPr lang="en-US" sz="1200" dirty="0">
                <a:latin typeface="Segoe UI"/>
                <a:cs typeface="Segoe UI"/>
              </a:rPr>
              <a:t>London: Routledge</a:t>
            </a:r>
            <a:endParaRPr lang="en-US" dirty="0"/>
          </a:p>
        </p:txBody>
      </p:sp>
      <p:sp>
        <p:nvSpPr>
          <p:cNvPr id="5" name="TextBox 4">
            <a:extLst>
              <a:ext uri="{FF2B5EF4-FFF2-40B4-BE49-F238E27FC236}">
                <a16:creationId xmlns:a16="http://schemas.microsoft.com/office/drawing/2014/main" id="{D7D0E193-1B9C-42A0-7566-1EB6CFC379DA}"/>
              </a:ext>
            </a:extLst>
          </p:cNvPr>
          <p:cNvSpPr txBox="1"/>
          <p:nvPr/>
        </p:nvSpPr>
        <p:spPr>
          <a:xfrm>
            <a:off x="7595885" y="1866417"/>
            <a:ext cx="43405" cy="868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F9B8B5EF-F243-3F3E-501F-2D7DE073FEFA}"/>
              </a:ext>
            </a:extLst>
          </p:cNvPr>
          <p:cNvSpPr txBox="1"/>
          <p:nvPr/>
        </p:nvSpPr>
        <p:spPr>
          <a:xfrm>
            <a:off x="197735" y="1639746"/>
            <a:ext cx="2743199"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Segoe UI"/>
                <a:cs typeface="Segoe UI"/>
              </a:rPr>
              <a:t>Cottrell. S(2019)</a:t>
            </a:r>
          </a:p>
          <a:p>
            <a:r>
              <a:rPr lang="en-US" sz="1200" i="1" dirty="0">
                <a:cs typeface="Calibri"/>
              </a:rPr>
              <a:t>The study skills handbook</a:t>
            </a:r>
            <a:endParaRPr lang="en-US" sz="1200" dirty="0">
              <a:cs typeface="Calibri"/>
            </a:endParaRPr>
          </a:p>
          <a:p>
            <a:r>
              <a:rPr lang="en-US" sz="1200" dirty="0">
                <a:cs typeface="Calibri"/>
              </a:rPr>
              <a:t>5th edition London :Bloomsbury</a:t>
            </a:r>
          </a:p>
          <a:p>
            <a:endParaRPr lang="en-US" sz="1200" dirty="0">
              <a:cs typeface="Calibri"/>
            </a:endParaRPr>
          </a:p>
          <a:p>
            <a:pPr algn="l"/>
            <a:endParaRPr lang="en-US" dirty="0">
              <a:cs typeface="Calibri"/>
            </a:endParaRPr>
          </a:p>
        </p:txBody>
      </p:sp>
      <p:sp>
        <p:nvSpPr>
          <p:cNvPr id="7" name="TextBox 6">
            <a:extLst>
              <a:ext uri="{FF2B5EF4-FFF2-40B4-BE49-F238E27FC236}">
                <a16:creationId xmlns:a16="http://schemas.microsoft.com/office/drawing/2014/main" id="{399FED0A-CCBE-54A6-90BB-AD5FFC822C8D}"/>
              </a:ext>
            </a:extLst>
          </p:cNvPr>
          <p:cNvSpPr txBox="1"/>
          <p:nvPr/>
        </p:nvSpPr>
        <p:spPr>
          <a:xfrm>
            <a:off x="202557" y="3872696"/>
            <a:ext cx="2743199"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Day .T</a:t>
            </a:r>
          </a:p>
          <a:p>
            <a:r>
              <a:rPr lang="en-US" sz="1200" i="1" dirty="0">
                <a:cs typeface="Calibri"/>
              </a:rPr>
              <a:t>Success in academic writing </a:t>
            </a:r>
            <a:endParaRPr lang="en-US" sz="1200" dirty="0">
              <a:cs typeface="Calibri"/>
            </a:endParaRPr>
          </a:p>
          <a:p>
            <a:r>
              <a:rPr lang="en-US" sz="1200" dirty="0">
                <a:cs typeface="Calibri"/>
              </a:rPr>
              <a:t>Third edition</a:t>
            </a:r>
          </a:p>
          <a:p>
            <a:r>
              <a:rPr lang="en-US" sz="1200" dirty="0">
                <a:latin typeface="Segoe UI"/>
                <a:cs typeface="Segoe UI"/>
              </a:rPr>
              <a:t>London: Bloomsbury</a:t>
            </a:r>
          </a:p>
          <a:p>
            <a:pPr algn="l"/>
            <a:endParaRPr lang="en-US" dirty="0">
              <a:cs typeface="Calibri"/>
            </a:endParaRPr>
          </a:p>
        </p:txBody>
      </p:sp>
      <p:sp>
        <p:nvSpPr>
          <p:cNvPr id="8" name="TextBox 7">
            <a:extLst>
              <a:ext uri="{FF2B5EF4-FFF2-40B4-BE49-F238E27FC236}">
                <a16:creationId xmlns:a16="http://schemas.microsoft.com/office/drawing/2014/main" id="{264CDE10-BB5B-6293-FA92-B89B6B02D7A1}"/>
              </a:ext>
            </a:extLst>
          </p:cNvPr>
          <p:cNvSpPr txBox="1"/>
          <p:nvPr/>
        </p:nvSpPr>
        <p:spPr>
          <a:xfrm>
            <a:off x="130214" y="2483733"/>
            <a:ext cx="27431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Segoe UI"/>
                <a:cs typeface="Segoe UI"/>
              </a:rPr>
              <a:t>Cottrell .S(2011)</a:t>
            </a:r>
          </a:p>
          <a:p>
            <a:r>
              <a:rPr lang="en-US" sz="1200" i="1" dirty="0">
                <a:latin typeface="Segoe UI"/>
                <a:cs typeface="Segoe UI"/>
              </a:rPr>
              <a:t>Critical thinking skills effective analysis, argument and reflection</a:t>
            </a:r>
            <a:endParaRPr lang="en-US" sz="1200" dirty="0">
              <a:latin typeface="Segoe UI"/>
              <a:cs typeface="Segoe UI"/>
            </a:endParaRPr>
          </a:p>
          <a:p>
            <a:r>
              <a:rPr lang="en-US" sz="1200" dirty="0">
                <a:latin typeface="Segoe UI"/>
                <a:cs typeface="Segoe UI"/>
              </a:rPr>
              <a:t>Fourth edition</a:t>
            </a:r>
          </a:p>
          <a:p>
            <a:r>
              <a:rPr lang="en-US" sz="1200" dirty="0">
                <a:latin typeface="Segoe UI"/>
                <a:cs typeface="Segoe UI"/>
              </a:rPr>
              <a:t>London ;Bloomsbury</a:t>
            </a:r>
          </a:p>
          <a:p>
            <a:pPr algn="l"/>
            <a:endParaRPr lang="en-US" dirty="0">
              <a:cs typeface="Calibri"/>
            </a:endParaRPr>
          </a:p>
        </p:txBody>
      </p:sp>
      <p:sp>
        <p:nvSpPr>
          <p:cNvPr id="9" name="TextBox 8">
            <a:extLst>
              <a:ext uri="{FF2B5EF4-FFF2-40B4-BE49-F238E27FC236}">
                <a16:creationId xmlns:a16="http://schemas.microsoft.com/office/drawing/2014/main" id="{BC8759A7-37DC-6CB6-5525-7CA0BB222B0A}"/>
              </a:ext>
            </a:extLst>
          </p:cNvPr>
          <p:cNvSpPr txBox="1"/>
          <p:nvPr/>
        </p:nvSpPr>
        <p:spPr>
          <a:xfrm>
            <a:off x="5454569" y="3964329"/>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1D718E7B-FE70-12FF-899D-9259A2C8DC77}"/>
              </a:ext>
            </a:extLst>
          </p:cNvPr>
          <p:cNvSpPr txBox="1"/>
          <p:nvPr/>
        </p:nvSpPr>
        <p:spPr>
          <a:xfrm>
            <a:off x="2570543" y="3433822"/>
            <a:ext cx="2743199"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Segoe UI"/>
                <a:cs typeface="Segoe UI"/>
              </a:rPr>
              <a:t>Renyolds. L(2013)</a:t>
            </a:r>
          </a:p>
          <a:p>
            <a:r>
              <a:rPr lang="en-US" sz="1200" dirty="0">
                <a:latin typeface="Segoe UI"/>
                <a:cs typeface="Segoe UI"/>
              </a:rPr>
              <a:t>Judge. B</a:t>
            </a:r>
          </a:p>
          <a:p>
            <a:r>
              <a:rPr lang="en-US" sz="1200" dirty="0">
                <a:latin typeface="Segoe UI"/>
                <a:cs typeface="Segoe UI"/>
              </a:rPr>
              <a:t>McCreery. E</a:t>
            </a:r>
          </a:p>
          <a:p>
            <a:r>
              <a:rPr lang="en-US" sz="1200" dirty="0">
                <a:latin typeface="Segoe UI"/>
                <a:cs typeface="Segoe UI"/>
              </a:rPr>
              <a:t>Jones .P</a:t>
            </a:r>
          </a:p>
          <a:p>
            <a:r>
              <a:rPr lang="en-US" sz="1200" i="1" dirty="0">
                <a:cs typeface="Calibri"/>
              </a:rPr>
              <a:t>Critical thinking skills for education students</a:t>
            </a:r>
            <a:endParaRPr lang="en-US" sz="1200" dirty="0">
              <a:cs typeface="Calibri"/>
            </a:endParaRPr>
          </a:p>
          <a:p>
            <a:r>
              <a:rPr lang="en-US" sz="1200" dirty="0">
                <a:cs typeface="Calibri"/>
              </a:rPr>
              <a:t>Second edition :London</a:t>
            </a:r>
          </a:p>
          <a:p>
            <a:endParaRPr lang="en-US" sz="1200" dirty="0">
              <a:cs typeface="Calibri"/>
            </a:endParaRPr>
          </a:p>
          <a:p>
            <a:pPr algn="l"/>
            <a:endParaRPr lang="en-US" dirty="0">
              <a:cs typeface="Calibri"/>
            </a:endParaRPr>
          </a:p>
        </p:txBody>
      </p:sp>
      <p:sp>
        <p:nvSpPr>
          <p:cNvPr id="11" name="TextBox 10">
            <a:extLst>
              <a:ext uri="{FF2B5EF4-FFF2-40B4-BE49-F238E27FC236}">
                <a16:creationId xmlns:a16="http://schemas.microsoft.com/office/drawing/2014/main" id="{3134E7D9-4CBB-CDD4-8CD2-697FDE72BDA5}"/>
              </a:ext>
            </a:extLst>
          </p:cNvPr>
          <p:cNvSpPr txBox="1"/>
          <p:nvPr/>
        </p:nvSpPr>
        <p:spPr>
          <a:xfrm>
            <a:off x="2522316" y="385822"/>
            <a:ext cx="27431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Moore .S(2010)</a:t>
            </a:r>
          </a:p>
          <a:p>
            <a:r>
              <a:rPr lang="en-US" sz="1200" dirty="0">
                <a:cs typeface="Calibri"/>
              </a:rPr>
              <a:t>Neville .C</a:t>
            </a:r>
          </a:p>
          <a:p>
            <a:r>
              <a:rPr lang="en-US" sz="1200" dirty="0">
                <a:cs typeface="Calibri"/>
              </a:rPr>
              <a:t>Murphy M.</a:t>
            </a:r>
          </a:p>
          <a:p>
            <a:r>
              <a:rPr lang="en-US" sz="1200" dirty="0">
                <a:cs typeface="Calibri"/>
              </a:rPr>
              <a:t>C .Cornelia</a:t>
            </a:r>
          </a:p>
          <a:p>
            <a:r>
              <a:rPr lang="en-US" sz="1200" i="1" dirty="0">
                <a:cs typeface="Calibri"/>
              </a:rPr>
              <a:t>The ultimate study skills handbook.</a:t>
            </a:r>
            <a:endParaRPr lang="en-US" sz="1200" dirty="0">
              <a:cs typeface="Calibri"/>
            </a:endParaRPr>
          </a:p>
          <a:p>
            <a:endParaRPr lang="en-US" sz="1200" dirty="0">
              <a:cs typeface="Calibri"/>
            </a:endParaRPr>
          </a:p>
          <a:p>
            <a:pPr algn="l"/>
            <a:endParaRPr lang="en-US" dirty="0">
              <a:cs typeface="Calibri"/>
            </a:endParaRPr>
          </a:p>
        </p:txBody>
      </p:sp>
      <p:sp>
        <p:nvSpPr>
          <p:cNvPr id="12" name="TextBox 11">
            <a:extLst>
              <a:ext uri="{FF2B5EF4-FFF2-40B4-BE49-F238E27FC236}">
                <a16:creationId xmlns:a16="http://schemas.microsoft.com/office/drawing/2014/main" id="{D8EC627B-9919-DE0E-8BE0-4C3B6420E11C}"/>
              </a:ext>
            </a:extLst>
          </p:cNvPr>
          <p:cNvSpPr txBox="1"/>
          <p:nvPr/>
        </p:nvSpPr>
        <p:spPr>
          <a:xfrm>
            <a:off x="2570544" y="1456480"/>
            <a:ext cx="2743199"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Pears .R(2019)</a:t>
            </a:r>
          </a:p>
          <a:p>
            <a:r>
              <a:rPr lang="en-US" sz="1200" dirty="0">
                <a:cs typeface="Calibri"/>
              </a:rPr>
              <a:t>Sheilds .G</a:t>
            </a:r>
          </a:p>
          <a:p>
            <a:r>
              <a:rPr lang="en-US" sz="1200" i="1" dirty="0">
                <a:cs typeface="Calibri"/>
              </a:rPr>
              <a:t>Cite them right-the essential referencing guide</a:t>
            </a:r>
            <a:endParaRPr lang="en-US" sz="1200" dirty="0">
              <a:cs typeface="Calibri"/>
            </a:endParaRPr>
          </a:p>
          <a:p>
            <a:r>
              <a:rPr lang="en-US" sz="1200" dirty="0">
                <a:latin typeface="Segoe UI"/>
                <a:cs typeface="Segoe UI"/>
              </a:rPr>
              <a:t>Eleventh edition</a:t>
            </a:r>
          </a:p>
          <a:p>
            <a:pPr algn="l"/>
            <a:endParaRPr lang="en-US" dirty="0">
              <a:cs typeface="Calibri"/>
            </a:endParaRPr>
          </a:p>
        </p:txBody>
      </p:sp>
    </p:spTree>
    <p:extLst>
      <p:ext uri="{BB962C8B-B14F-4D97-AF65-F5344CB8AC3E}">
        <p14:creationId xmlns:p14="http://schemas.microsoft.com/office/powerpoint/2010/main" val="8668399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Skills for developing effective study skills.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359</cp:revision>
  <dcterms:created xsi:type="dcterms:W3CDTF">2023-09-06T17:52:37Z</dcterms:created>
  <dcterms:modified xsi:type="dcterms:W3CDTF">2023-09-15T17:29:51Z</dcterms:modified>
</cp:coreProperties>
</file>