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8" r:id="rId12"/>
    <p:sldId id="269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361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40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19DAC-27E6-460D-9151-E55FC1891FFF}" type="datetimeFigureOut">
              <a:rPr lang="en-GB" smtClean="0"/>
              <a:t>26/09/2018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C84FD-F90E-439E-A2A4-5A84EFAD92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36202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19DAC-27E6-460D-9151-E55FC1891FFF}" type="datetimeFigureOut">
              <a:rPr lang="en-GB" smtClean="0"/>
              <a:t>26/09/2018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C84FD-F90E-439E-A2A4-5A84EFAD92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90894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19DAC-27E6-460D-9151-E55FC1891FFF}" type="datetimeFigureOut">
              <a:rPr lang="en-GB" smtClean="0"/>
              <a:t>26/09/2018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C84FD-F90E-439E-A2A4-5A84EFAD92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83896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19DAC-27E6-460D-9151-E55FC1891FFF}" type="datetimeFigureOut">
              <a:rPr lang="en-GB" smtClean="0"/>
              <a:t>26/09/2018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C84FD-F90E-439E-A2A4-5A84EFAD92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94819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19DAC-27E6-460D-9151-E55FC1891FFF}" type="datetimeFigureOut">
              <a:rPr lang="en-GB" smtClean="0"/>
              <a:t>26/09/2018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C84FD-F90E-439E-A2A4-5A84EFAD92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28803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19DAC-27E6-460D-9151-E55FC1891FFF}" type="datetimeFigureOut">
              <a:rPr lang="en-GB" smtClean="0"/>
              <a:t>26/09/2018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C84FD-F90E-439E-A2A4-5A84EFAD92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91099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19DAC-27E6-460D-9151-E55FC1891FFF}" type="datetimeFigureOut">
              <a:rPr lang="en-GB" smtClean="0"/>
              <a:t>26/09/2018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C84FD-F90E-439E-A2A4-5A84EFAD92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49384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19DAC-27E6-460D-9151-E55FC1891FFF}" type="datetimeFigureOut">
              <a:rPr lang="en-GB" smtClean="0"/>
              <a:t>26/09/2018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C84FD-F90E-439E-A2A4-5A84EFAD92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0574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19DAC-27E6-460D-9151-E55FC1891FFF}" type="datetimeFigureOut">
              <a:rPr lang="en-GB" smtClean="0"/>
              <a:t>26/09/2018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C84FD-F90E-439E-A2A4-5A84EFAD92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31947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19DAC-27E6-460D-9151-E55FC1891FFF}" type="datetimeFigureOut">
              <a:rPr lang="en-GB" smtClean="0"/>
              <a:t>26/09/2018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C84FD-F90E-439E-A2A4-5A84EFAD92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39342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19DAC-27E6-460D-9151-E55FC1891FFF}" type="datetimeFigureOut">
              <a:rPr lang="en-GB" smtClean="0"/>
              <a:t>26/09/2018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C84FD-F90E-439E-A2A4-5A84EFAD92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44025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19DAC-27E6-460D-9151-E55FC1891FFF}" type="datetimeFigureOut">
              <a:rPr lang="en-GB" smtClean="0"/>
              <a:t>26/09/2018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C84FD-F90E-439E-A2A4-5A84EFAD9245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460235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19DAC-27E6-460D-9151-E55FC1891FFF}" type="datetimeFigureOut">
              <a:rPr lang="en-GB" smtClean="0"/>
              <a:t>26/09/2018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C84FD-F90E-439E-A2A4-5A84EFAD92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761510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19DAC-27E6-460D-9151-E55FC1891FFF}" type="datetimeFigureOut">
              <a:rPr lang="en-GB" smtClean="0"/>
              <a:t>26/09/2018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C84FD-F90E-439E-A2A4-5A84EFAD92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5086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19DAC-27E6-460D-9151-E55FC1891FFF}" type="datetimeFigureOut">
              <a:rPr lang="en-GB" smtClean="0"/>
              <a:t>26/09/2018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C84FD-F90E-439E-A2A4-5A84EFAD92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93574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19DAC-27E6-460D-9151-E55FC1891FFF}" type="datetimeFigureOut">
              <a:rPr lang="en-GB" smtClean="0"/>
              <a:t>26/09/2018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C84FD-F90E-439E-A2A4-5A84EFAD92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67751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19DAC-27E6-460D-9151-E55FC1891FFF}" type="datetimeFigureOut">
              <a:rPr lang="en-GB" smtClean="0"/>
              <a:t>26/09/2018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C84FD-F90E-439E-A2A4-5A84EFAD92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2339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24219DAC-27E6-460D-9151-E55FC1891FFF}" type="datetimeFigureOut">
              <a:rPr lang="en-GB" smtClean="0"/>
              <a:t>26/09/2018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FC84FD-F90E-439E-A2A4-5A84EFAD92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43703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  <p:sldLayoutId id="2147483780" r:id="rId12"/>
    <p:sldLayoutId id="2147483781" r:id="rId13"/>
    <p:sldLayoutId id="2147483782" r:id="rId14"/>
    <p:sldLayoutId id="2147483783" r:id="rId15"/>
    <p:sldLayoutId id="2147483784" r:id="rId16"/>
    <p:sldLayoutId id="214748378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5VVHeOAiKzE" TargetMode="Externa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385184" y="169285"/>
            <a:ext cx="9122393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 b="1" spc="50" dirty="0" smtClean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The Positive and Negative </a:t>
            </a:r>
            <a:r>
              <a:rPr lang="en-US" sz="32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I</a:t>
            </a:r>
            <a:r>
              <a:rPr lang="en-US" sz="3200" b="1" spc="50" dirty="0" smtClean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mpacts of the Tourism Industry:</a:t>
            </a:r>
          </a:p>
        </p:txBody>
      </p:sp>
      <p:sp>
        <p:nvSpPr>
          <p:cNvPr id="5" name="Rectangle 4"/>
          <p:cNvSpPr/>
          <p:nvPr/>
        </p:nvSpPr>
        <p:spPr>
          <a:xfrm>
            <a:off x="3439077" y="4225713"/>
            <a:ext cx="2701382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1" cap="none" spc="50" dirty="0" smtClean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By Scott James </a:t>
            </a:r>
            <a:endParaRPr lang="en-US" sz="2400" b="1" cap="none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4504" y="2561071"/>
            <a:ext cx="3771900" cy="3790950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2973452" y="1246706"/>
            <a:ext cx="594585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1" cap="none" spc="50" dirty="0" smtClean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Social, Economic and Environmental.</a:t>
            </a:r>
            <a:endParaRPr lang="en-US" sz="2400" b="1" cap="none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06157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731872" y="310146"/>
            <a:ext cx="439575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cap="none" spc="50" dirty="0" smtClean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Learning Objectives </a:t>
            </a:r>
            <a:endParaRPr lang="en-US" sz="3200" b="1" cap="none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</p:txBody>
      </p:sp>
      <p:sp>
        <p:nvSpPr>
          <p:cNvPr id="5" name="AutoShape 2" descr="https://scontent-lht6-1.xx.fbcdn.net/v/t1.15752-9/42280360_334847230393244_8417620882041602048_n.jpg?_nc_cat=101&amp;oh=e2a1e01f5538c9ca884a7fc1860e20d5&amp;oe=5C2B23F0"/>
          <p:cNvSpPr>
            <a:spLocks noChangeAspect="1" noChangeArrowheads="1"/>
          </p:cNvSpPr>
          <p:nvPr/>
        </p:nvSpPr>
        <p:spPr bwMode="auto">
          <a:xfrm>
            <a:off x="687590" y="1626148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4" descr="https://scontent-lht6-1.xx.fbcdn.net/v/t1.15752-9/42280360_334847230393244_8417620882041602048_n.jpg?_nc_cat=101&amp;oh=e2a1e01f5538c9ca884a7fc1860e20d5&amp;oe=5C2B23F0"/>
          <p:cNvSpPr>
            <a:spLocks noChangeAspect="1" noChangeArrowheads="1"/>
          </p:cNvSpPr>
          <p:nvPr/>
        </p:nvSpPr>
        <p:spPr bwMode="auto">
          <a:xfrm>
            <a:off x="155574" y="-144463"/>
            <a:ext cx="2380579" cy="2380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6176" y="1806085"/>
            <a:ext cx="3790950" cy="379095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4767943" y="3400839"/>
            <a:ext cx="6096000" cy="101566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000" dirty="0" smtClean="0"/>
              <a:t>2) </a:t>
            </a:r>
            <a:r>
              <a:rPr lang="en-GB" sz="2000" dirty="0" smtClean="0"/>
              <a:t>Group work and a </a:t>
            </a:r>
            <a:r>
              <a:rPr lang="en-GB" sz="2000" dirty="0" smtClean="0"/>
              <a:t>case </a:t>
            </a:r>
            <a:r>
              <a:rPr lang="en-GB" sz="2000" dirty="0" smtClean="0"/>
              <a:t>study will be used to reinforce what different types of impacts the tourism industry has on places.</a:t>
            </a:r>
            <a:endParaRPr lang="en-GB" sz="2000" dirty="0"/>
          </a:p>
        </p:txBody>
      </p:sp>
      <p:sp>
        <p:nvSpPr>
          <p:cNvPr id="8" name="TextBox 7"/>
          <p:cNvSpPr txBox="1"/>
          <p:nvPr/>
        </p:nvSpPr>
        <p:spPr>
          <a:xfrm>
            <a:off x="4785360" y="1778548"/>
            <a:ext cx="607858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 smtClean="0"/>
              <a:t>1) Students </a:t>
            </a:r>
            <a:r>
              <a:rPr lang="en-GB" sz="2200" dirty="0"/>
              <a:t>will </a:t>
            </a:r>
            <a:r>
              <a:rPr lang="en-GB" sz="2200" dirty="0" smtClean="0"/>
              <a:t>identify </a:t>
            </a:r>
            <a:r>
              <a:rPr lang="en-GB" sz="2200" dirty="0"/>
              <a:t>some of the positive and negative </a:t>
            </a:r>
            <a:r>
              <a:rPr lang="en-GB" sz="2200" dirty="0" smtClean="0"/>
              <a:t>aspects of social</a:t>
            </a:r>
            <a:r>
              <a:rPr lang="en-GB" sz="2200" dirty="0"/>
              <a:t>, economic and environmental </a:t>
            </a:r>
            <a:r>
              <a:rPr lang="en-GB" sz="2200" dirty="0" smtClean="0"/>
              <a:t>impacts which plays a significant role on the tourism industry.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875622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435658" y="321908"/>
            <a:ext cx="441499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50" dirty="0" smtClean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**ACTIVITY**</a:t>
            </a:r>
            <a:endParaRPr lang="en-US" sz="5400" b="1" cap="none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73827" y="1692320"/>
            <a:ext cx="608491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Splitting you into 3 groups, I’m going to give you a specific impact relating to the tourism industry. These impacts are </a:t>
            </a:r>
            <a:r>
              <a:rPr lang="en-GB" sz="2000" b="1" dirty="0" smtClean="0"/>
              <a:t>social</a:t>
            </a:r>
            <a:r>
              <a:rPr lang="en-GB" sz="2000" dirty="0" smtClean="0"/>
              <a:t>, </a:t>
            </a:r>
            <a:r>
              <a:rPr lang="en-GB" sz="2000" b="1" dirty="0" smtClean="0"/>
              <a:t>economic</a:t>
            </a:r>
            <a:r>
              <a:rPr lang="en-GB" sz="2000" dirty="0" smtClean="0"/>
              <a:t> and </a:t>
            </a:r>
            <a:r>
              <a:rPr lang="en-GB" sz="2000" b="1" dirty="0" smtClean="0"/>
              <a:t>environmental</a:t>
            </a:r>
            <a:r>
              <a:rPr lang="en-GB" sz="2000" dirty="0" smtClean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5 minutes will be spent in your groups coming up with some positive and negative impacts of your specific topic.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5 minutes will be spent discussing what you have come up with.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3154718" y="5662638"/>
            <a:ext cx="478528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spc="50" dirty="0" smtClean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GOOD LUCK!!</a:t>
            </a:r>
            <a:endParaRPr lang="en-US" sz="5400" b="1" cap="none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65" t="6007" r="2182" b="12282"/>
          <a:stretch/>
        </p:blipFill>
        <p:spPr>
          <a:xfrm>
            <a:off x="6859306" y="1466689"/>
            <a:ext cx="4855408" cy="3974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4870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577780" y="490143"/>
            <a:ext cx="531908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cap="none" spc="50" dirty="0" smtClean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Social Impacts – Positive </a:t>
            </a:r>
            <a:endParaRPr lang="en-US" sz="3200" b="1" cap="none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657995" y="1899690"/>
            <a:ext cx="7053547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Tourism is closely linked to development, embracing a growing number of destinations.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It creates jobs.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Tourism can create civic pride.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Personal changes between the host and the tourist can foster a better cultural understanding.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Tour operators are opening up new experiences for people.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Money from tourism is being invested to preserve local heritage.</a:t>
            </a:r>
            <a:endParaRPr lang="en-GB" sz="20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000"/>
          <a:stretch/>
        </p:blipFill>
        <p:spPr>
          <a:xfrm>
            <a:off x="761040" y="266006"/>
            <a:ext cx="2169583" cy="206986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92" r="11157"/>
          <a:stretch/>
        </p:blipFill>
        <p:spPr>
          <a:xfrm>
            <a:off x="489845" y="4092237"/>
            <a:ext cx="2440778" cy="23790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2167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268150" y="415328"/>
            <a:ext cx="565571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cap="none" spc="50" dirty="0" smtClean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Social Impacts – Negative </a:t>
            </a:r>
            <a:endParaRPr lang="en-US" sz="3200" b="1" cap="none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355770" y="1806044"/>
            <a:ext cx="6129251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Lack of awareness with tourists to places.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Too many tourists may affect infrastructure, leading to overcrowding, which can lead to other issues like poor sanitation.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An infusion of tourists may create tension between the host destination.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Demonstration effect may lead to a loss of customs and traditions.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Prices are often hiked up.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Increase in crime. </a:t>
            </a:r>
            <a:endParaRPr lang="en-GB" sz="2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725" y="415328"/>
            <a:ext cx="2440304" cy="244030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725" y="3675017"/>
            <a:ext cx="4241414" cy="23838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4340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450548" y="407014"/>
            <a:ext cx="612218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cap="none" spc="50" dirty="0" smtClean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Economic Impacts – Positive </a:t>
            </a:r>
            <a:endParaRPr lang="en-US" sz="3200" b="1" cap="none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814245" y="1271848"/>
            <a:ext cx="6625245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Jobs created is a paramount positive economic impact. Its estimated that the industry creates 1 in 10 jobs worldwide (World Travel &amp; Tourism Council, 2017).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Many jobs are also created which supports the tourism industry.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The multiplier effect:</a:t>
            </a:r>
          </a:p>
          <a:p>
            <a:pPr marL="342900" indent="-342900">
              <a:buAutoNum type="arabicPeriod"/>
            </a:pPr>
            <a:r>
              <a:rPr lang="en-GB" sz="2000" dirty="0" smtClean="0"/>
              <a:t>Money is brought into the economy </a:t>
            </a:r>
          </a:p>
          <a:p>
            <a:pPr marL="342900" indent="-342900">
              <a:buAutoNum type="arabicPeriod"/>
            </a:pPr>
            <a:r>
              <a:rPr lang="en-GB" sz="2000" dirty="0" smtClean="0"/>
              <a:t>The money is returned to the local economy as its spent over again. </a:t>
            </a:r>
          </a:p>
          <a:p>
            <a:pPr marL="342900" indent="-342900">
              <a:buAutoNum type="arabicPeriod"/>
            </a:pPr>
            <a:r>
              <a:rPr lang="en-GB" sz="2000" dirty="0" smtClean="0"/>
              <a:t>Helps attracts additional businesses and services to the area.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Helps diversify and stabilise the economy.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000"/>
          <a:stretch/>
        </p:blipFill>
        <p:spPr>
          <a:xfrm>
            <a:off x="270194" y="313992"/>
            <a:ext cx="2169583" cy="206986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65379" y="4798648"/>
            <a:ext cx="2543694" cy="1693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8278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883220" y="232448"/>
            <a:ext cx="645881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cap="none" spc="50" dirty="0" smtClean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Economic Impacts – Negative </a:t>
            </a:r>
            <a:endParaRPr lang="en-US" sz="3200" b="1" cap="none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790604" y="1582981"/>
            <a:ext cx="7789025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The more dependant a country is on tourism, the more impact it will have when a unforeseen event takes place.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People who don’t live in tourist areas can ultimately miss out on the economic benefit.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A lot of tourist industries in LEDC’S are owned by foreign companies. Profit is often not shared fairly.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The infrastructure needed for a strong tourism industry is very expensive.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Tourism has often led to inflate property prices.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Seasonality.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A lot of jobs are low payed. A particular problem in LEDC’S.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Tourism ‘Product </a:t>
            </a:r>
            <a:r>
              <a:rPr lang="en-GB" dirty="0"/>
              <a:t>L</a:t>
            </a:r>
            <a:r>
              <a:rPr lang="en-GB" dirty="0" smtClean="0"/>
              <a:t>ife </a:t>
            </a:r>
            <a:r>
              <a:rPr lang="en-GB" dirty="0"/>
              <a:t>C</a:t>
            </a:r>
            <a:r>
              <a:rPr lang="en-GB" dirty="0" smtClean="0"/>
              <a:t>ycle.’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791" y="1306917"/>
            <a:ext cx="2440304" cy="2440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504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710395" y="116070"/>
            <a:ext cx="682109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cap="none" spc="50" dirty="0" smtClean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Environmental Impacts - Positive</a:t>
            </a:r>
            <a:endParaRPr lang="en-US" sz="3200" b="1" cap="none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705004" y="1439341"/>
            <a:ext cx="6966066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 smtClean="0"/>
              <a:t>Ecotourism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500" dirty="0" smtClean="0"/>
              <a:t>This is where tourism is directed towards exotic natural environments.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500" dirty="0" smtClean="0"/>
              <a:t>Its intended to support conservation efforts and observe wildlife, as well as educate tourists about conservation issues and research developments into fragile areas.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000"/>
          <a:stretch/>
        </p:blipFill>
        <p:spPr>
          <a:xfrm>
            <a:off x="910669" y="1013844"/>
            <a:ext cx="2169583" cy="206986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910670" y="3396712"/>
            <a:ext cx="4293098" cy="28777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Why is ecotourism important?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/>
              <a:t>The eco tourist gains more knowledge about ecosystems and the geology of specific locations, which in turn informs their conservation efforts.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/>
              <a:t>The money gained from ecotourism goes into conservation efforts.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/>
              <a:t>Ecotourism in some countries help provide their economic growth – more so than typical tourism.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/>
              <a:t>All revenue generated by ecotourism goes back into those communities.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9518" y="3000547"/>
            <a:ext cx="5057602" cy="3161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2374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899527" y="348826"/>
            <a:ext cx="715772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cap="none" spc="50" dirty="0" smtClean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Environmental Impacts - Negative</a:t>
            </a:r>
            <a:endParaRPr lang="en-US" sz="3200" b="1" cap="none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072115" y="1269154"/>
            <a:ext cx="726532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The sheer number of tourists can cause problems to an area.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Areas with high volume of tourists often struggle with waste disposal.  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Natural resources are heavily impacted because of tourism: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207886" y="3350165"/>
            <a:ext cx="4369954" cy="206210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smtClean="0"/>
              <a:t>Water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The tourism industry generally overuses water.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This leads to water shortages and degradation of water supplies, as well as generating a greater volume of water waste.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392485" y="3350438"/>
            <a:ext cx="4763193" cy="289310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smtClean="0"/>
              <a:t>Pollution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Tourism is responsible for a huge volume of pollution. Transport by air, road and travel is continually increasing with the increased volume of visitors worldwide.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A consequence of the increase in air travel is now tourists account for 60% of air travel and is now responsible for an important share of air emissions. </a:t>
            </a:r>
            <a:endParaRPr lang="en-GB" sz="16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44" y="348826"/>
            <a:ext cx="2440304" cy="2440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939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569968" y="190883"/>
            <a:ext cx="686918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50" dirty="0" smtClean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Case Study: Venice</a:t>
            </a:r>
            <a:endParaRPr lang="en-US" sz="5400" b="1" cap="none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6233" y="1267182"/>
            <a:ext cx="7112924" cy="4741949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3045258" y="6162101"/>
            <a:ext cx="59827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www.youtube.com/watch?v=5VVHeOAiKzE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3558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534272" y="0"/>
            <a:ext cx="8518741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600" b="1" cap="none" spc="50" dirty="0" smtClean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Conclusion: Have we met our learning objectives?</a:t>
            </a:r>
            <a:endParaRPr lang="en-US" sz="3600" b="1" cap="none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87349" y="1734983"/>
            <a:ext cx="530629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Are we more confident about the positive and negative impacts of social, economic and environmental factors on the tourism industry?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Did the group work at the start along with the case study help you reinforce what the impacts are?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56741" y="1369861"/>
            <a:ext cx="3422888" cy="228192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3704" y="3965320"/>
            <a:ext cx="2665787" cy="26657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0061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906693" y="1758139"/>
            <a:ext cx="8317962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50" dirty="0" smtClean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Thank you for listening and for taking part!</a:t>
            </a:r>
            <a:endParaRPr lang="en-US" sz="5400" b="1" cap="none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0277" y="3607206"/>
            <a:ext cx="3250794" cy="3250794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3135876" y="141008"/>
            <a:ext cx="547137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50" dirty="0" smtClean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Any Questions?</a:t>
            </a:r>
            <a:endParaRPr lang="en-US" sz="5400" b="1" cap="none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80451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591</TotalTime>
  <Words>767</Words>
  <Application>Microsoft Office PowerPoint</Application>
  <PresentationFormat>Widescreen</PresentationFormat>
  <Paragraphs>72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Century Gothic</vt:lpstr>
      <vt:lpstr>Wingdings 3</vt:lpstr>
      <vt:lpstr>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Scott James (P146328)</dc:creator>
  <cp:lastModifiedBy>Scott James (P146328)</cp:lastModifiedBy>
  <cp:revision>35</cp:revision>
  <dcterms:created xsi:type="dcterms:W3CDTF">2018-09-20T15:12:25Z</dcterms:created>
  <dcterms:modified xsi:type="dcterms:W3CDTF">2018-09-26T16:14:16Z</dcterms:modified>
</cp:coreProperties>
</file>