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1263" r:id="rId2"/>
    <p:sldId id="397" r:id="rId3"/>
    <p:sldId id="1264" r:id="rId4"/>
    <p:sldId id="267" r:id="rId5"/>
    <p:sldId id="261" r:id="rId6"/>
    <p:sldId id="260" r:id="rId7"/>
    <p:sldId id="268" r:id="rId8"/>
    <p:sldId id="269" r:id="rId9"/>
    <p:sldId id="1276" r:id="rId10"/>
    <p:sldId id="1267" r:id="rId11"/>
    <p:sldId id="259" r:id="rId12"/>
    <p:sldId id="280" r:id="rId13"/>
    <p:sldId id="1277" r:id="rId14"/>
    <p:sldId id="1266" r:id="rId15"/>
    <p:sldId id="1280" r:id="rId16"/>
    <p:sldId id="265" r:id="rId17"/>
    <p:sldId id="1273" r:id="rId18"/>
    <p:sldId id="1272" r:id="rId19"/>
    <p:sldId id="1279" r:id="rId20"/>
    <p:sldId id="1269" r:id="rId21"/>
    <p:sldId id="1268" r:id="rId22"/>
    <p:sldId id="1270" r:id="rId23"/>
  </p:sldIdLst>
  <p:sldSz cx="9144000" cy="6858000" type="screen4x3"/>
  <p:notesSz cx="9939338" cy="68072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FF8E2"/>
    <a:srgbClr val="FF9933"/>
    <a:srgbClr val="00AE4C"/>
    <a:srgbClr val="37508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3B51BB-8793-461B-B8D1-B99901A9C080}" v="6" dt="2023-05-22T08:54:25.5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8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620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5" d="100"/>
        <a:sy n="125" d="100"/>
      </p:scale>
      <p:origin x="0" y="-168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4307046" cy="34154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9992" y="1"/>
            <a:ext cx="4307046" cy="34154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546DF8-580E-4611-B5AA-078B95F834F8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438525" y="850900"/>
            <a:ext cx="3062288" cy="22971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3934" y="3275965"/>
            <a:ext cx="7951470" cy="268033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465659"/>
            <a:ext cx="4307046" cy="34154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9992" y="6465659"/>
            <a:ext cx="4307046" cy="34154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AEE479-3A7B-4660-8C24-BA0D336EC5ED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3146776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A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44D06B-42BC-440C-8303-6991E8D52368}" type="slidenum">
              <a:rPr lang="en-AU" smtClean="0"/>
              <a:t>2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35497279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33EC3-C2BE-4276-8199-41859C750599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78C4-9323-43A4-B415-ACBDFAEBAD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247392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33EC3-C2BE-4276-8199-41859C750599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78C4-9323-43A4-B415-ACBDFAEBAD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084269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33EC3-C2BE-4276-8199-41859C750599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78C4-9323-43A4-B415-ACBDFAEBAD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117205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33EC3-C2BE-4276-8199-41859C750599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78C4-9323-43A4-B415-ACBDFAEBAD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70926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33EC3-C2BE-4276-8199-41859C750599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78C4-9323-43A4-B415-ACBDFAEBAD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45241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33EC3-C2BE-4276-8199-41859C750599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78C4-9323-43A4-B415-ACBDFAEBAD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91155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33EC3-C2BE-4276-8199-41859C750599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78C4-9323-43A4-B415-ACBDFAEBAD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691146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33EC3-C2BE-4276-8199-41859C750599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78C4-9323-43A4-B415-ACBDFAEBAD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01048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33EC3-C2BE-4276-8199-41859C750599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78C4-9323-43A4-B415-ACBDFAEBAD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4010319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33EC3-C2BE-4276-8199-41859C750599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78C4-9323-43A4-B415-ACBDFAEBAD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816169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33EC3-C2BE-4276-8199-41859C750599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978C4-9323-43A4-B415-ACBDFAEBAD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61198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933EC3-C2BE-4276-8199-41859C750599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978C4-9323-43A4-B415-ACBDFAEBAD9B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63142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3" Type="http://schemas.openxmlformats.org/officeDocument/2006/relationships/image" Target="../media/image11.png"/><Relationship Id="rId7" Type="http://schemas.openxmlformats.org/officeDocument/2006/relationships/image" Target="../media/image15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emf"/><Relationship Id="rId5" Type="http://schemas.openxmlformats.org/officeDocument/2006/relationships/image" Target="../media/image13.jpeg"/><Relationship Id="rId4" Type="http://schemas.openxmlformats.org/officeDocument/2006/relationships/image" Target="../media/image12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emf"/><Relationship Id="rId3" Type="http://schemas.openxmlformats.org/officeDocument/2006/relationships/image" Target="../media/image27.emf"/><Relationship Id="rId7" Type="http://schemas.openxmlformats.org/officeDocument/2006/relationships/image" Target="../media/image31.e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emf"/><Relationship Id="rId5" Type="http://schemas.openxmlformats.org/officeDocument/2006/relationships/image" Target="../media/image29.emf"/><Relationship Id="rId10" Type="http://schemas.openxmlformats.org/officeDocument/2006/relationships/image" Target="../media/image34.jpeg"/><Relationship Id="rId4" Type="http://schemas.openxmlformats.org/officeDocument/2006/relationships/image" Target="../media/image28.emf"/><Relationship Id="rId9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40.png"/><Relationship Id="rId7" Type="http://schemas.microsoft.com/office/2007/relationships/hdphoto" Target="../media/hdphoto4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microsoft.com/office/2007/relationships/hdphoto" Target="../media/hdphoto3.wdp"/><Relationship Id="rId4" Type="http://schemas.openxmlformats.org/officeDocument/2006/relationships/image" Target="../media/image4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6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wkMyBida63I" TargetMode="External"/><Relationship Id="rId3" Type="http://schemas.openxmlformats.org/officeDocument/2006/relationships/image" Target="../media/image48.png"/><Relationship Id="rId7" Type="http://schemas.microsoft.com/office/2007/relationships/hdphoto" Target="../media/hdphoto5.wdp"/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hyperlink" Target="https://www.youtube.com/watch?v=VaXrX0veR9Y" TargetMode="External"/><Relationship Id="rId10" Type="http://schemas.openxmlformats.org/officeDocument/2006/relationships/hyperlink" Target="https://www.youtube.com/watch?v=o6Kq4XF1zKU" TargetMode="External"/><Relationship Id="rId4" Type="http://schemas.openxmlformats.org/officeDocument/2006/relationships/image" Target="../media/image49.png"/><Relationship Id="rId9" Type="http://schemas.openxmlformats.org/officeDocument/2006/relationships/image" Target="../media/image5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emf"/><Relationship Id="rId2" Type="http://schemas.openxmlformats.org/officeDocument/2006/relationships/image" Target="../media/image57.e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5DC5ECD-FEC1-1FB4-779E-B6D552B5BE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98" r="15279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19482" y="6434206"/>
            <a:ext cx="20251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AU" sz="2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 Alissa Flatley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E35D42-D7B4-44D8-B8B4-A5630F6ACF40}"/>
              </a:ext>
            </a:extLst>
          </p:cNvPr>
          <p:cNvSpPr txBox="1"/>
          <p:nvPr/>
        </p:nvSpPr>
        <p:spPr>
          <a:xfrm>
            <a:off x="3439307" y="6434206"/>
            <a:ext cx="5878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ACNA4007 – Physical Landscape and the Geosphere</a:t>
            </a:r>
            <a:endParaRPr lang="en-AU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F58D516-6985-43C0-9918-7C5CD0E8DF9D}"/>
              </a:ext>
            </a:extLst>
          </p:cNvPr>
          <p:cNvSpPr/>
          <p:nvPr/>
        </p:nvSpPr>
        <p:spPr>
          <a:xfrm>
            <a:off x="173839" y="97145"/>
            <a:ext cx="591693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AU" sz="54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  <a:cs typeface="Arial" pitchFamily="34" charset="0"/>
              </a:rPr>
              <a:t>Human Impact</a:t>
            </a:r>
            <a:endParaRPr lang="en-AU" sz="4800" dirty="0">
              <a:solidFill>
                <a:schemeClr val="bg1"/>
              </a:solidFill>
              <a:effectLst>
                <a:outerShdw blurRad="50800" dist="63500" dir="5400000" algn="ctr" rotWithShape="0">
                  <a:schemeClr val="bg1">
                    <a:alpha val="43000"/>
                  </a:scheme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2355A5-BCA8-58D3-3473-10AB2AC96446}"/>
              </a:ext>
            </a:extLst>
          </p:cNvPr>
          <p:cNvSpPr txBox="1"/>
          <p:nvPr/>
        </p:nvSpPr>
        <p:spPr>
          <a:xfrm>
            <a:off x="1232068" y="1020475"/>
            <a:ext cx="77380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32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  <a:cs typeface="Arial" pitchFamily="34" charset="0"/>
              </a:rPr>
              <a:t>Landscapes in the Anthropocene</a:t>
            </a:r>
            <a:endParaRPr lang="en-AU" sz="3200" dirty="0">
              <a:solidFill>
                <a:srgbClr val="002060"/>
              </a:solidFill>
            </a:endParaRPr>
          </a:p>
        </p:txBody>
      </p:sp>
      <p:pic>
        <p:nvPicPr>
          <p:cNvPr id="8" name="Picture 7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1EAB7A3A-0C15-E844-3947-1D87AF0018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839" y="5225452"/>
            <a:ext cx="2698288" cy="1247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365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F8EE9719-6165-4FDF-4BFD-B31020A00C0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3198" r="15279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1" name="Picture 2" descr="C:\Users\henne\Desktop\Presentation Lecturer\catchmentsepia.png"/>
          <p:cNvPicPr>
            <a:picLocks noChangeAspect="1" noChangeArrowheads="1"/>
          </p:cNvPicPr>
          <p:nvPr/>
        </p:nvPicPr>
        <p:blipFill>
          <a:blip r:embed="rId4" cstate="screen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20684" y="2632105"/>
            <a:ext cx="3483373" cy="2821808"/>
          </a:xfrm>
          <a:prstGeom prst="rect">
            <a:avLst/>
          </a:prstGeom>
          <a:noFill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F4EA877-2D1A-4A3D-9A0B-9E4822203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A look back…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ED8B706-4E91-4911-AC2E-AA2A8874979E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Group 4"/>
          <p:cNvGrpSpPr/>
          <p:nvPr/>
        </p:nvGrpSpPr>
        <p:grpSpPr>
          <a:xfrm>
            <a:off x="4259587" y="4701850"/>
            <a:ext cx="3503331" cy="1075576"/>
            <a:chOff x="4259587" y="4701850"/>
            <a:chExt cx="3503331" cy="1075576"/>
          </a:xfrm>
        </p:grpSpPr>
        <p:sp>
          <p:nvSpPr>
            <p:cNvPr id="28" name="Down Arrow 27"/>
            <p:cNvSpPr/>
            <p:nvPr/>
          </p:nvSpPr>
          <p:spPr>
            <a:xfrm rot="10800000">
              <a:off x="5700407" y="4701850"/>
              <a:ext cx="636204" cy="525740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4259587" y="5377316"/>
              <a:ext cx="350333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Tectonics and Interior Drivers</a:t>
              </a:r>
            </a:p>
          </p:txBody>
        </p:sp>
      </p:grpSp>
      <p:grpSp>
        <p:nvGrpSpPr>
          <p:cNvPr id="2" name="Group 1"/>
          <p:cNvGrpSpPr/>
          <p:nvPr/>
        </p:nvGrpSpPr>
        <p:grpSpPr>
          <a:xfrm>
            <a:off x="-345944" y="2835101"/>
            <a:ext cx="5403803" cy="2015886"/>
            <a:chOff x="-1949246" y="1735313"/>
            <a:chExt cx="5397402" cy="2015886"/>
          </a:xfrm>
        </p:grpSpPr>
        <p:sp>
          <p:nvSpPr>
            <p:cNvPr id="32" name="TextBox 31"/>
            <p:cNvSpPr txBox="1"/>
            <p:nvPr/>
          </p:nvSpPr>
          <p:spPr>
            <a:xfrm>
              <a:off x="1813105" y="1735313"/>
              <a:ext cx="864829" cy="3379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b="1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Erosion</a:t>
              </a: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1628958" y="3413249"/>
              <a:ext cx="1145729" cy="33795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2000" b="1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Deposition</a:t>
              </a: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-1949246" y="2541800"/>
              <a:ext cx="419476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Source-to-sink </a:t>
              </a:r>
            </a:p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(sediment cycles)</a:t>
              </a:r>
            </a:p>
          </p:txBody>
        </p:sp>
        <p:sp>
          <p:nvSpPr>
            <p:cNvPr id="36" name="Freeform 35"/>
            <p:cNvSpPr/>
            <p:nvPr/>
          </p:nvSpPr>
          <p:spPr>
            <a:xfrm>
              <a:off x="2192077" y="2208931"/>
              <a:ext cx="1256079" cy="1219200"/>
            </a:xfrm>
            <a:custGeom>
              <a:avLst/>
              <a:gdLst>
                <a:gd name="connsiteX0" fmla="*/ 0 w 1256079"/>
                <a:gd name="connsiteY0" fmla="*/ 0 h 1219200"/>
                <a:gd name="connsiteX1" fmla="*/ 167640 w 1256079"/>
                <a:gd name="connsiteY1" fmla="*/ 205740 h 1219200"/>
                <a:gd name="connsiteX2" fmla="*/ 198120 w 1256079"/>
                <a:gd name="connsiteY2" fmla="*/ 426720 h 1219200"/>
                <a:gd name="connsiteX3" fmla="*/ 396240 w 1256079"/>
                <a:gd name="connsiteY3" fmla="*/ 502920 h 1219200"/>
                <a:gd name="connsiteX4" fmla="*/ 845820 w 1256079"/>
                <a:gd name="connsiteY4" fmla="*/ 457200 h 1219200"/>
                <a:gd name="connsiteX5" fmla="*/ 1097280 w 1256079"/>
                <a:gd name="connsiteY5" fmla="*/ 434340 h 1219200"/>
                <a:gd name="connsiteX6" fmla="*/ 1249680 w 1256079"/>
                <a:gd name="connsiteY6" fmla="*/ 525780 h 1219200"/>
                <a:gd name="connsiteX7" fmla="*/ 1211580 w 1256079"/>
                <a:gd name="connsiteY7" fmla="*/ 647700 h 1219200"/>
                <a:gd name="connsiteX8" fmla="*/ 1066800 w 1256079"/>
                <a:gd name="connsiteY8" fmla="*/ 830580 h 1219200"/>
                <a:gd name="connsiteX9" fmla="*/ 1043940 w 1256079"/>
                <a:gd name="connsiteY9" fmla="*/ 990600 h 1219200"/>
                <a:gd name="connsiteX10" fmla="*/ 1242060 w 1256079"/>
                <a:gd name="connsiteY10" fmla="*/ 1219200 h 121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6079" h="1219200">
                  <a:moveTo>
                    <a:pt x="0" y="0"/>
                  </a:moveTo>
                  <a:cubicBezTo>
                    <a:pt x="67310" y="67310"/>
                    <a:pt x="134620" y="134620"/>
                    <a:pt x="167640" y="205740"/>
                  </a:cubicBezTo>
                  <a:cubicBezTo>
                    <a:pt x="200660" y="276860"/>
                    <a:pt x="160020" y="377190"/>
                    <a:pt x="198120" y="426720"/>
                  </a:cubicBezTo>
                  <a:cubicBezTo>
                    <a:pt x="236220" y="476250"/>
                    <a:pt x="288290" y="497840"/>
                    <a:pt x="396240" y="502920"/>
                  </a:cubicBezTo>
                  <a:cubicBezTo>
                    <a:pt x="504190" y="508000"/>
                    <a:pt x="845820" y="457200"/>
                    <a:pt x="845820" y="457200"/>
                  </a:cubicBezTo>
                  <a:cubicBezTo>
                    <a:pt x="962660" y="445770"/>
                    <a:pt x="1029970" y="422910"/>
                    <a:pt x="1097280" y="434340"/>
                  </a:cubicBezTo>
                  <a:cubicBezTo>
                    <a:pt x="1164590" y="445770"/>
                    <a:pt x="1230630" y="490220"/>
                    <a:pt x="1249680" y="525780"/>
                  </a:cubicBezTo>
                  <a:cubicBezTo>
                    <a:pt x="1268730" y="561340"/>
                    <a:pt x="1242060" y="596900"/>
                    <a:pt x="1211580" y="647700"/>
                  </a:cubicBezTo>
                  <a:cubicBezTo>
                    <a:pt x="1181100" y="698500"/>
                    <a:pt x="1094740" y="773430"/>
                    <a:pt x="1066800" y="830580"/>
                  </a:cubicBezTo>
                  <a:cubicBezTo>
                    <a:pt x="1038860" y="887730"/>
                    <a:pt x="1014730" y="925830"/>
                    <a:pt x="1043940" y="990600"/>
                  </a:cubicBezTo>
                  <a:cubicBezTo>
                    <a:pt x="1073150" y="1055370"/>
                    <a:pt x="1157605" y="1137285"/>
                    <a:pt x="1242060" y="1219200"/>
                  </a:cubicBezTo>
                </a:path>
              </a:pathLst>
            </a:custGeom>
            <a:noFill/>
            <a:ln>
              <a:solidFill>
                <a:srgbClr val="002060"/>
              </a:solidFill>
              <a:prstDash val="sysDash"/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4846826" y="2625756"/>
            <a:ext cx="2319166" cy="915639"/>
            <a:chOff x="4846826" y="2625756"/>
            <a:chExt cx="2319166" cy="915639"/>
          </a:xfrm>
        </p:grpSpPr>
        <p:grpSp>
          <p:nvGrpSpPr>
            <p:cNvPr id="22" name="Group 21"/>
            <p:cNvGrpSpPr/>
            <p:nvPr/>
          </p:nvGrpSpPr>
          <p:grpSpPr>
            <a:xfrm>
              <a:off x="4846826" y="2625756"/>
              <a:ext cx="961856" cy="915639"/>
              <a:chOff x="6450245" y="3536661"/>
              <a:chExt cx="1928826" cy="1928802"/>
            </a:xfrm>
            <a:effectLst/>
          </p:grpSpPr>
          <p:sp>
            <p:nvSpPr>
              <p:cNvPr id="25" name="Oval 24"/>
              <p:cNvSpPr/>
              <p:nvPr/>
            </p:nvSpPr>
            <p:spPr>
              <a:xfrm>
                <a:off x="6450245" y="3536661"/>
                <a:ext cx="1928826" cy="1928802"/>
              </a:xfrm>
              <a:prstGeom prst="ellipse">
                <a:avLst/>
              </a:prstGeom>
              <a:solidFill>
                <a:schemeClr val="bg1"/>
              </a:solidFill>
              <a:ln w="12700"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  <p:pic>
            <p:nvPicPr>
              <p:cNvPr id="26" name="Picture 12"/>
              <p:cNvPicPr>
                <a:picLocks noChangeAspect="1" noChangeArrowheads="1"/>
              </p:cNvPicPr>
              <p:nvPr/>
            </p:nvPicPr>
            <p:blipFill>
              <a:blip r:embed="rId5" cstate="screen">
                <a:lum bright="20000" contrast="-20000"/>
                <a:grayscl/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25119" y="3768607"/>
                <a:ext cx="1179082" cy="135732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</p:grpSp>
        <p:sp>
          <p:nvSpPr>
            <p:cNvPr id="24" name="TextBox 23"/>
            <p:cNvSpPr txBox="1"/>
            <p:nvPr/>
          </p:nvSpPr>
          <p:spPr>
            <a:xfrm>
              <a:off x="6025936" y="2899941"/>
              <a:ext cx="114005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Humans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2658750" y="1214553"/>
            <a:ext cx="3201674" cy="1310548"/>
            <a:chOff x="2658750" y="1214553"/>
            <a:chExt cx="3201674" cy="1310548"/>
          </a:xfrm>
        </p:grpSpPr>
        <p:sp>
          <p:nvSpPr>
            <p:cNvPr id="27" name="Down Arrow 26"/>
            <p:cNvSpPr/>
            <p:nvPr/>
          </p:nvSpPr>
          <p:spPr>
            <a:xfrm>
              <a:off x="2768368" y="1997528"/>
              <a:ext cx="573430" cy="527573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TextBox 28"/>
            <p:cNvSpPr txBox="1"/>
            <p:nvPr/>
          </p:nvSpPr>
          <p:spPr>
            <a:xfrm>
              <a:off x="2658750" y="1214553"/>
              <a:ext cx="320167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Climate &amp; Environmental Change</a:t>
              </a:r>
            </a:p>
          </p:txBody>
        </p:sp>
      </p:grpSp>
      <p:sp>
        <p:nvSpPr>
          <p:cNvPr id="4" name="Oval 3"/>
          <p:cNvSpPr/>
          <p:nvPr/>
        </p:nvSpPr>
        <p:spPr>
          <a:xfrm rot="697201">
            <a:off x="340862" y="968116"/>
            <a:ext cx="8195234" cy="5558073"/>
          </a:xfrm>
          <a:prstGeom prst="ellipse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3" name="TextBox 42"/>
          <p:cNvSpPr txBox="1"/>
          <p:nvPr/>
        </p:nvSpPr>
        <p:spPr>
          <a:xfrm>
            <a:off x="6489623" y="790256"/>
            <a:ext cx="25222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Landscapes beyond the horizon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155371" y="5777426"/>
            <a:ext cx="185461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tools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7AEB502-1E82-64C8-DA38-2B033AE3AA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38"/>
            <a:ext cx="7458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Aft>
                <a:spcPts val="1800"/>
              </a:spcAft>
            </a:pPr>
            <a:r>
              <a:rPr lang="en-AU" altLang="en-US" sz="3200" b="1" dirty="0">
                <a:solidFill>
                  <a:srgbClr val="002060"/>
                </a:solidFill>
                <a:cs typeface="Arial" panose="020B0604020202020204" pitchFamily="34" charset="0"/>
              </a:rPr>
              <a:t>People and Geomorphology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47FE591-4490-9B4A-0FDD-B61303D94A20}"/>
              </a:ext>
            </a:extLst>
          </p:cNvPr>
          <p:cNvCxnSpPr/>
          <p:nvPr/>
        </p:nvCxnSpPr>
        <p:spPr>
          <a:xfrm>
            <a:off x="198438" y="585788"/>
            <a:ext cx="8678862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86F1D29-15D5-4BC5-3093-741090D21F16}"/>
              </a:ext>
            </a:extLst>
          </p:cNvPr>
          <p:cNvSpPr txBox="1"/>
          <p:nvPr/>
        </p:nvSpPr>
        <p:spPr>
          <a:xfrm>
            <a:off x="198438" y="760603"/>
            <a:ext cx="888683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Physical processes happen over a range of scales - where do people fit in?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U" dirty="0">
              <a:solidFill>
                <a:srgbClr val="002060"/>
              </a:solidFill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97129E8-4AEF-E3A7-D388-CAF0DFA0D7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498" y="1335975"/>
            <a:ext cx="5737366" cy="3545519"/>
          </a:xfrm>
          <a:prstGeom prst="rect">
            <a:avLst/>
          </a:pr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815397E4-D492-F2CB-F380-15120C7301EF}"/>
              </a:ext>
            </a:extLst>
          </p:cNvPr>
          <p:cNvGrpSpPr/>
          <p:nvPr/>
        </p:nvGrpSpPr>
        <p:grpSpPr>
          <a:xfrm>
            <a:off x="6202931" y="1198039"/>
            <a:ext cx="2742631" cy="1714144"/>
            <a:chOff x="5990904" y="749253"/>
            <a:chExt cx="2742631" cy="1714144"/>
          </a:xfrm>
        </p:grpSpPr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28B8DDC6-6C3E-3A8E-2104-2A64CE9CC8F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990904" y="749253"/>
              <a:ext cx="2742631" cy="1714144"/>
            </a:xfrm>
            <a:prstGeom prst="rect">
              <a:avLst/>
            </a:prstGeom>
          </p:spPr>
        </p:pic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0C2C97A9-C06F-60EE-3B21-E8D53D8AEB19}"/>
                </a:ext>
              </a:extLst>
            </p:cNvPr>
            <p:cNvSpPr txBox="1"/>
            <p:nvPr/>
          </p:nvSpPr>
          <p:spPr>
            <a:xfrm>
              <a:off x="6335885" y="1320285"/>
              <a:ext cx="2226604" cy="553998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AU" b="1" dirty="0" err="1">
                  <a:solidFill>
                    <a:srgbClr val="FF0000"/>
                  </a:solidFill>
                </a:rPr>
                <a:t>Megascale</a:t>
              </a:r>
              <a:endParaRPr lang="en-AU" b="1" dirty="0">
                <a:solidFill>
                  <a:srgbClr val="FF0000"/>
                </a:solidFill>
              </a:endParaRPr>
            </a:p>
            <a:p>
              <a:pPr algn="ctr"/>
              <a:r>
                <a:rPr lang="en-AU" sz="1200" b="1" dirty="0">
                  <a:solidFill>
                    <a:srgbClr val="FF0000"/>
                  </a:solidFill>
                </a:rPr>
                <a:t>(e.g. sea level change)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93A9C91-BA72-7609-A491-B05679E5A454}"/>
              </a:ext>
            </a:extLst>
          </p:cNvPr>
          <p:cNvGrpSpPr/>
          <p:nvPr/>
        </p:nvGrpSpPr>
        <p:grpSpPr>
          <a:xfrm>
            <a:off x="128045" y="5072306"/>
            <a:ext cx="2680914" cy="1672388"/>
            <a:chOff x="168966" y="877811"/>
            <a:chExt cx="2680914" cy="1672388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4ECB0EC3-DD6D-8D89-5133-BB8A4053124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t="14253" r="19723"/>
            <a:stretch/>
          </p:blipFill>
          <p:spPr>
            <a:xfrm>
              <a:off x="168966" y="877811"/>
              <a:ext cx="2680914" cy="1672388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181ADAD3-E5C4-B2EC-2D2C-FBB70DE64679}"/>
                </a:ext>
              </a:extLst>
            </p:cNvPr>
            <p:cNvSpPr txBox="1"/>
            <p:nvPr/>
          </p:nvSpPr>
          <p:spPr>
            <a:xfrm>
              <a:off x="357041" y="1902902"/>
              <a:ext cx="2304763" cy="553998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AU" b="1" dirty="0">
                  <a:solidFill>
                    <a:srgbClr val="00B050"/>
                  </a:solidFill>
                </a:rPr>
                <a:t>Microscale </a:t>
              </a:r>
              <a:endParaRPr lang="en-AU" sz="1200" b="1" dirty="0">
                <a:solidFill>
                  <a:srgbClr val="00B050"/>
                </a:solidFill>
              </a:endParaRPr>
            </a:p>
            <a:p>
              <a:pPr algn="ctr"/>
              <a:r>
                <a:rPr lang="en-AU" sz="1200" b="1" dirty="0">
                  <a:solidFill>
                    <a:srgbClr val="00B050"/>
                  </a:solidFill>
                </a:rPr>
                <a:t>(e.g. sediment composition)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B170B88-F57C-BE95-7A6D-46CB78DD17A7}"/>
              </a:ext>
            </a:extLst>
          </p:cNvPr>
          <p:cNvGrpSpPr/>
          <p:nvPr/>
        </p:nvGrpSpPr>
        <p:grpSpPr>
          <a:xfrm>
            <a:off x="2997034" y="5072306"/>
            <a:ext cx="2682000" cy="1672388"/>
            <a:chOff x="3269219" y="877811"/>
            <a:chExt cx="2682000" cy="1672388"/>
          </a:xfrm>
        </p:grpSpPr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D5A36E4C-CA03-5B09-86A1-640692A4CEE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t="14376"/>
            <a:stretch/>
          </p:blipFill>
          <p:spPr>
            <a:xfrm>
              <a:off x="3269219" y="877811"/>
              <a:ext cx="2682000" cy="1672388"/>
            </a:xfrm>
            <a:prstGeom prst="rect">
              <a:avLst/>
            </a:prstGeom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9C082067-947F-57DE-48CA-F965C30CE43B}"/>
                </a:ext>
              </a:extLst>
            </p:cNvPr>
            <p:cNvSpPr txBox="1"/>
            <p:nvPr/>
          </p:nvSpPr>
          <p:spPr>
            <a:xfrm>
              <a:off x="3410581" y="1902902"/>
              <a:ext cx="2389348" cy="553998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AU" b="1" dirty="0">
                  <a:solidFill>
                    <a:srgbClr val="FF9933"/>
                  </a:solidFill>
                </a:rPr>
                <a:t>Meso-Macroscale</a:t>
              </a:r>
            </a:p>
            <a:p>
              <a:pPr algn="ctr"/>
              <a:r>
                <a:rPr lang="en-AU" sz="1200" b="1" dirty="0">
                  <a:solidFill>
                    <a:srgbClr val="FF9933"/>
                  </a:solidFill>
                </a:rPr>
                <a:t>(e.g. engineering structures)</a:t>
              </a:r>
            </a:p>
          </p:txBody>
        </p:sp>
      </p:grp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2BE2852E-355E-EBD5-2382-65DC5C9AB17D}"/>
              </a:ext>
            </a:extLst>
          </p:cNvPr>
          <p:cNvCxnSpPr>
            <a:cxnSpLocks/>
            <a:endCxn id="26" idx="0"/>
          </p:cNvCxnSpPr>
          <p:nvPr/>
        </p:nvCxnSpPr>
        <p:spPr>
          <a:xfrm flipH="1">
            <a:off x="1468502" y="4353886"/>
            <a:ext cx="155582" cy="1743511"/>
          </a:xfrm>
          <a:prstGeom prst="line">
            <a:avLst/>
          </a:prstGeom>
          <a:ln w="15875">
            <a:solidFill>
              <a:srgbClr val="00AE4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48B64CAE-7C4A-200D-3103-56B72BB7E38F}"/>
              </a:ext>
            </a:extLst>
          </p:cNvPr>
          <p:cNvCxnSpPr>
            <a:cxnSpLocks/>
          </p:cNvCxnSpPr>
          <p:nvPr/>
        </p:nvCxnSpPr>
        <p:spPr>
          <a:xfrm>
            <a:off x="3138396" y="3152150"/>
            <a:ext cx="999898" cy="2943848"/>
          </a:xfrm>
          <a:prstGeom prst="line">
            <a:avLst/>
          </a:prstGeom>
          <a:ln w="15875">
            <a:solidFill>
              <a:srgbClr val="FF99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C5A7BA3-225A-1D5E-31FC-C6A4CB38270B}"/>
              </a:ext>
            </a:extLst>
          </p:cNvPr>
          <p:cNvCxnSpPr>
            <a:cxnSpLocks/>
          </p:cNvCxnSpPr>
          <p:nvPr/>
        </p:nvCxnSpPr>
        <p:spPr>
          <a:xfrm>
            <a:off x="5637402" y="1903969"/>
            <a:ext cx="1015068" cy="5108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58F54E57-2C33-3336-2BAB-68B9344477C6}"/>
              </a:ext>
            </a:extLst>
          </p:cNvPr>
          <p:cNvGrpSpPr/>
          <p:nvPr/>
        </p:nvGrpSpPr>
        <p:grpSpPr>
          <a:xfrm>
            <a:off x="3493553" y="3047080"/>
            <a:ext cx="5442441" cy="3697614"/>
            <a:chOff x="3493553" y="3047080"/>
            <a:chExt cx="5442441" cy="3697614"/>
          </a:xfrm>
        </p:grpSpPr>
        <p:pic>
          <p:nvPicPr>
            <p:cNvPr id="41" name="Picture 40">
              <a:extLst>
                <a:ext uri="{FF2B5EF4-FFF2-40B4-BE49-F238E27FC236}">
                  <a16:creationId xmlns:a16="http://schemas.microsoft.com/office/drawing/2014/main" id="{691AAE7F-EDA3-FA30-BE10-61BBB9BEBBC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colorTemperature colorTemp="88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5820396" y="3047080"/>
              <a:ext cx="3115598" cy="3697614"/>
            </a:xfrm>
            <a:prstGeom prst="rect">
              <a:avLst/>
            </a:prstGeom>
          </p:spPr>
        </p:pic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2306AE7E-2516-3CB2-3E3F-5CB774AA6618}"/>
                </a:ext>
              </a:extLst>
            </p:cNvPr>
            <p:cNvSpPr txBox="1"/>
            <p:nvPr/>
          </p:nvSpPr>
          <p:spPr>
            <a:xfrm>
              <a:off x="3493553" y="3238600"/>
              <a:ext cx="2436468" cy="120032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rgbClr val="002060"/>
                  </a:solidFill>
                </a:rPr>
                <a:t>… significant impact on Earth’s geology, ecosystems, climate and landscapes ??</a:t>
              </a:r>
            </a:p>
          </p:txBody>
        </p:sp>
        <p:cxnSp>
          <p:nvCxnSpPr>
            <p:cNvPr id="49" name="Straight Arrow Connector 48">
              <a:extLst>
                <a:ext uri="{FF2B5EF4-FFF2-40B4-BE49-F238E27FC236}">
                  <a16:creationId xmlns:a16="http://schemas.microsoft.com/office/drawing/2014/main" id="{1A2F25FE-02A7-6E59-72A5-C1E927BA00D0}"/>
                </a:ext>
              </a:extLst>
            </p:cNvPr>
            <p:cNvCxnSpPr/>
            <p:nvPr/>
          </p:nvCxnSpPr>
          <p:spPr>
            <a:xfrm flipV="1">
              <a:off x="5679034" y="3429000"/>
              <a:ext cx="788878" cy="127932"/>
            </a:xfrm>
            <a:prstGeom prst="straightConnector1">
              <a:avLst/>
            </a:prstGeom>
            <a:ln w="9525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98809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2814" y="3282473"/>
            <a:ext cx="1997611" cy="268012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5017" y="3658238"/>
            <a:ext cx="1841612" cy="261390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58359" y="3173677"/>
            <a:ext cx="2031965" cy="266595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3308" y="4044958"/>
            <a:ext cx="1957280" cy="264570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629902" y="4044959"/>
            <a:ext cx="1965472" cy="253035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7" cstate="print"/>
          <a:srcRect l="4467" r="3384" b="23509"/>
          <a:stretch/>
        </p:blipFill>
        <p:spPr>
          <a:xfrm>
            <a:off x="355739" y="1469873"/>
            <a:ext cx="6050638" cy="151505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FFB1975-5B37-448A-B2BB-BCA895DBA4A0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Anthropocene…?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8EF3CF6-4732-4D16-8FB8-AD4D6B4B8E9D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92E7BB13-5D18-484C-A860-E021E227BBAB}"/>
              </a:ext>
            </a:extLst>
          </p:cNvPr>
          <p:cNvSpPr txBox="1"/>
          <p:nvPr/>
        </p:nvSpPr>
        <p:spPr>
          <a:xfrm>
            <a:off x="147671" y="708043"/>
            <a:ext cx="60506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humans become the dominant geological (ecological, geomorphic etc.) agent (driver / process) on Earth?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EE29256-02CF-4285-A9E3-5ACD94AFC59F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/>
          <a:srcRect r="22089"/>
          <a:stretch/>
        </p:blipFill>
        <p:spPr>
          <a:xfrm>
            <a:off x="6529294" y="167338"/>
            <a:ext cx="2448548" cy="235365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933C744-3619-4F0A-A9E6-939B1ECB06CD}"/>
              </a:ext>
            </a:extLst>
          </p:cNvPr>
          <p:cNvSpPr txBox="1"/>
          <p:nvPr/>
        </p:nvSpPr>
        <p:spPr>
          <a:xfrm>
            <a:off x="3548542" y="1469873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Informal term… ?</a:t>
            </a:r>
          </a:p>
        </p:txBody>
      </p:sp>
    </p:spTree>
    <p:extLst>
      <p:ext uri="{BB962C8B-B14F-4D97-AF65-F5344CB8AC3E}">
        <p14:creationId xmlns:p14="http://schemas.microsoft.com/office/powerpoint/2010/main" val="2795841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9EA8773-96FE-2AD0-7D6A-40C3BA33A1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-1" b="1896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90782" y="986443"/>
            <a:ext cx="310283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Stage 1: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1800 – 1945 – Deforestation, industrial revolution (steam engines) and increase in greenhouse effect (global warming)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F932D74-B19E-E8C4-CCEC-F690A91F4345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D9C3A779-4B5B-4AB5-6659-D8DF62E8A7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5863" y="768328"/>
            <a:ext cx="4365622" cy="26711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3A51F3-13DF-A454-F815-7B78BE1E006E}"/>
              </a:ext>
            </a:extLst>
          </p:cNvPr>
          <p:cNvSpPr txBox="1"/>
          <p:nvPr/>
        </p:nvSpPr>
        <p:spPr>
          <a:xfrm>
            <a:off x="0" y="7769"/>
            <a:ext cx="86290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Anthropocene = Global Climate Change?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E5FC095-DAB4-F608-C9A3-A93976E61E0F}"/>
              </a:ext>
            </a:extLst>
          </p:cNvPr>
          <p:cNvSpPr/>
          <p:nvPr/>
        </p:nvSpPr>
        <p:spPr>
          <a:xfrm rot="1008883">
            <a:off x="8143956" y="3282300"/>
            <a:ext cx="199552" cy="665825"/>
          </a:xfrm>
          <a:custGeom>
            <a:avLst/>
            <a:gdLst>
              <a:gd name="connsiteX0" fmla="*/ 0 w 199552"/>
              <a:gd name="connsiteY0" fmla="*/ 0 h 665825"/>
              <a:gd name="connsiteX1" fmla="*/ 195308 w 199552"/>
              <a:gd name="connsiteY1" fmla="*/ 301841 h 665825"/>
              <a:gd name="connsiteX2" fmla="*/ 115409 w 199552"/>
              <a:gd name="connsiteY2" fmla="*/ 665825 h 665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9552" h="665825">
                <a:moveTo>
                  <a:pt x="0" y="0"/>
                </a:moveTo>
                <a:cubicBezTo>
                  <a:pt x="88036" y="95435"/>
                  <a:pt x="176073" y="190870"/>
                  <a:pt x="195308" y="301841"/>
                </a:cubicBezTo>
                <a:cubicBezTo>
                  <a:pt x="214543" y="412812"/>
                  <a:pt x="164976" y="539318"/>
                  <a:pt x="115409" y="665825"/>
                </a:cubicBezTo>
              </a:path>
            </a:pathLst>
          </a:custGeom>
          <a:noFill/>
          <a:ln w="15875">
            <a:solidFill>
              <a:schemeClr val="bg1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1934E2C-BCE2-F780-ABC6-0D1C8870E529}"/>
              </a:ext>
            </a:extLst>
          </p:cNvPr>
          <p:cNvSpPr/>
          <p:nvPr/>
        </p:nvSpPr>
        <p:spPr>
          <a:xfrm>
            <a:off x="4647501" y="864066"/>
            <a:ext cx="2474752" cy="2998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AU" sz="1200" dirty="0">
                <a:solidFill>
                  <a:srgbClr val="002060"/>
                </a:solidFill>
              </a:rPr>
              <a:t>World Energy Consumption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C326748-D384-62A3-0D37-01DD034852F0}"/>
              </a:ext>
            </a:extLst>
          </p:cNvPr>
          <p:cNvGrpSpPr/>
          <p:nvPr/>
        </p:nvGrpSpPr>
        <p:grpSpPr>
          <a:xfrm>
            <a:off x="3585864" y="3615212"/>
            <a:ext cx="4365621" cy="3062286"/>
            <a:chOff x="3585864" y="3615212"/>
            <a:chExt cx="4365621" cy="3062286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AD0E95C9-2C62-A37B-40A2-4B945A43484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-4468" t="-2370" r="-4631" b="-3003"/>
            <a:stretch/>
          </p:blipFill>
          <p:spPr>
            <a:xfrm>
              <a:off x="3585864" y="3615213"/>
              <a:ext cx="4365621" cy="3062285"/>
            </a:xfrm>
            <a:prstGeom prst="rect">
              <a:avLst/>
            </a:prstGeom>
            <a:solidFill>
              <a:schemeClr val="bg1"/>
            </a:solidFill>
          </p:spPr>
        </p:pic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204D829-7557-DB40-8E31-78B7B440593A}"/>
                </a:ext>
              </a:extLst>
            </p:cNvPr>
            <p:cNvSpPr/>
            <p:nvPr/>
          </p:nvSpPr>
          <p:spPr>
            <a:xfrm>
              <a:off x="4404728" y="3615212"/>
              <a:ext cx="2474752" cy="2998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AU" sz="1200" dirty="0">
                  <a:solidFill>
                    <a:srgbClr val="002060"/>
                  </a:solidFill>
                </a:rPr>
                <a:t>Carbon dioxide variations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C482D20-80B1-9011-40F4-767F787B130D}"/>
              </a:ext>
            </a:extLst>
          </p:cNvPr>
          <p:cNvGrpSpPr/>
          <p:nvPr/>
        </p:nvGrpSpPr>
        <p:grpSpPr>
          <a:xfrm>
            <a:off x="129457" y="3035264"/>
            <a:ext cx="3102834" cy="3083845"/>
            <a:chOff x="129457" y="3035264"/>
            <a:chExt cx="3102834" cy="3083845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F681B713-17D9-B8E8-767E-FD44ECAFFDBB}"/>
                </a:ext>
              </a:extLst>
            </p:cNvPr>
            <p:cNvSpPr txBox="1"/>
            <p:nvPr/>
          </p:nvSpPr>
          <p:spPr>
            <a:xfrm>
              <a:off x="129457" y="3656896"/>
              <a:ext cx="3102834" cy="246221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spcAft>
                  <a:spcPts val="1200"/>
                </a:spcAft>
                <a:buFont typeface="Arial" panose="020B0604020202020204" pitchFamily="34" charset="0"/>
                <a:buChar char="•"/>
              </a:pPr>
              <a:r>
                <a:rPr lang="en-GB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Stage 2: </a:t>
              </a:r>
              <a:r>
                <a:rPr lang="en-GB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1945 – 2010/2015 – The “Great Acceleration” (global networks, politics and society)</a:t>
              </a:r>
            </a:p>
            <a:p>
              <a:pPr marL="342900" indent="-342900">
                <a:spcAft>
                  <a:spcPts val="1200"/>
                </a:spcAft>
                <a:buFont typeface="Arial" panose="020B0604020202020204" pitchFamily="34" charset="0"/>
                <a:buChar char="•"/>
              </a:pPr>
              <a:r>
                <a:rPr lang="en-GB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Stage 3: </a:t>
              </a:r>
              <a:r>
                <a:rPr lang="en-GB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What brings the future, increased vulnerability… ??</a:t>
              </a:r>
            </a:p>
          </p:txBody>
        </p:sp>
        <p:sp>
          <p:nvSpPr>
            <p:cNvPr id="10" name="Arrow: Down 9">
              <a:extLst>
                <a:ext uri="{FF2B5EF4-FFF2-40B4-BE49-F238E27FC236}">
                  <a16:creationId xmlns:a16="http://schemas.microsoft.com/office/drawing/2014/main" id="{C9DD1BE8-6AB9-E23A-ED63-35E425709A07}"/>
                </a:ext>
              </a:extLst>
            </p:cNvPr>
            <p:cNvSpPr/>
            <p:nvPr/>
          </p:nvSpPr>
          <p:spPr>
            <a:xfrm>
              <a:off x="1274008" y="3035264"/>
              <a:ext cx="813732" cy="373468"/>
            </a:xfrm>
            <a:prstGeom prst="downArrow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</p:spTree>
    <p:extLst>
      <p:ext uri="{BB962C8B-B14F-4D97-AF65-F5344CB8AC3E}">
        <p14:creationId xmlns:p14="http://schemas.microsoft.com/office/powerpoint/2010/main" val="432150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FFB1975-5B37-448A-B2BB-BCA895DBA4A0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Great Acceleration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8EF3CF6-4732-4D16-8FB8-AD4D6B4B8E9D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0" y="6010988"/>
            <a:ext cx="9145092" cy="707886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Scientists on the International Geosphere-Biosphere Programme</a:t>
            </a: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said that Earth is now operating in a “</a:t>
            </a:r>
            <a:r>
              <a:rPr lang="en-AU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analogue</a:t>
            </a:r>
            <a:r>
              <a:rPr lang="en-AU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 state</a:t>
            </a:r>
            <a:endParaRPr lang="en-GB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10D342-4D35-112D-265B-6E028A20FB30}"/>
              </a:ext>
            </a:extLst>
          </p:cNvPr>
          <p:cNvSpPr txBox="1"/>
          <p:nvPr/>
        </p:nvSpPr>
        <p:spPr>
          <a:xfrm>
            <a:off x="1" y="5495116"/>
            <a:ext cx="9144000" cy="400110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</a:rPr>
              <a:t>Post-1950 acceleration of the human imprint on the Earth System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EEFF1F1-0BC5-A46D-D4E1-F3F64FAD4F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945" y="713064"/>
            <a:ext cx="4263924" cy="481389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EBA9FEE-9B2B-7FEF-1E8D-D883B233E2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893" y="721453"/>
            <a:ext cx="4276858" cy="4815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808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1540" y="1796115"/>
            <a:ext cx="8280920" cy="459502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52103" y="810009"/>
            <a:ext cx="87677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Consequences permanently visible in the “rock record” - </a:t>
            </a:r>
            <a:r>
              <a:rPr lang="en-AU" sz="2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epoch ??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International Commission of Stratigraphy, “Working group </a:t>
            </a:r>
            <a:r>
              <a:rPr lang="en-AU" sz="2000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Anthropocene</a:t>
            </a:r>
            <a:r>
              <a:rPr lang="en-AU" sz="2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”</a:t>
            </a:r>
          </a:p>
        </p:txBody>
      </p:sp>
      <p:sp>
        <p:nvSpPr>
          <p:cNvPr id="5" name="Text Box 4"/>
          <p:cNvSpPr txBox="1">
            <a:spLocks noChangeArrowheads="1"/>
          </p:cNvSpPr>
          <p:nvPr/>
        </p:nvSpPr>
        <p:spPr bwMode="auto">
          <a:xfrm>
            <a:off x="1475656" y="6669360"/>
            <a:ext cx="7620000" cy="15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1pPr>
            <a:lvl2pPr marL="457200"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2pPr>
            <a:lvl3pPr marL="914400"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3pPr>
            <a:lvl4pPr marL="1371600"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4pPr>
            <a:lvl5pPr marL="1828800"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2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+mn-cs"/>
              </a:defRPr>
            </a:lvl9pPr>
          </a:lstStyle>
          <a:p>
            <a:pPr algn="r" eaLnBrk="1" hangingPunct="1"/>
            <a:r>
              <a:rPr lang="de-DE" sz="1000" dirty="0">
                <a:solidFill>
                  <a:srgbClr val="002060"/>
                </a:solidFill>
              </a:rPr>
              <a:t>SL Lewis &amp; MA Maslin</a:t>
            </a:r>
            <a:r>
              <a:rPr lang="en-GB" altLang="zh-CN" sz="1000" i="1" dirty="0">
                <a:solidFill>
                  <a:srgbClr val="002060"/>
                </a:solidFill>
                <a:ea typeface="宋体" panose="02010600030101010101" pitchFamily="2" charset="-122"/>
              </a:rPr>
              <a:t> </a:t>
            </a:r>
            <a:r>
              <a:rPr lang="en-GB" sz="1000" i="1" dirty="0">
                <a:solidFill>
                  <a:srgbClr val="002060"/>
                </a:solidFill>
              </a:rPr>
              <a:t>Nature </a:t>
            </a:r>
            <a:r>
              <a:rPr lang="en-US" sz="1000" b="1" dirty="0">
                <a:solidFill>
                  <a:srgbClr val="002060"/>
                </a:solidFill>
                <a:ea typeface="宋体" panose="02010600030101010101" pitchFamily="2" charset="-122"/>
              </a:rPr>
              <a:t>519</a:t>
            </a:r>
            <a:r>
              <a:rPr lang="en-GB" sz="1000" dirty="0">
                <a:solidFill>
                  <a:srgbClr val="002060"/>
                </a:solidFill>
              </a:rPr>
              <a:t>, </a:t>
            </a:r>
            <a:r>
              <a:rPr lang="en-GB" sz="1000" dirty="0">
                <a:solidFill>
                  <a:srgbClr val="002060"/>
                </a:solidFill>
                <a:ea typeface="宋体" panose="02010600030101010101" pitchFamily="2" charset="-122"/>
              </a:rPr>
              <a:t>171</a:t>
            </a:r>
            <a:r>
              <a:rPr lang="en-GB" sz="1000" dirty="0">
                <a:solidFill>
                  <a:srgbClr val="002060"/>
                </a:solidFill>
              </a:rPr>
              <a:t>-</a:t>
            </a:r>
            <a:r>
              <a:rPr lang="en-GB" sz="1000" dirty="0">
                <a:solidFill>
                  <a:srgbClr val="002060"/>
                </a:solidFill>
                <a:ea typeface="宋体" panose="02010600030101010101" pitchFamily="2" charset="-122"/>
              </a:rPr>
              <a:t>180</a:t>
            </a:r>
            <a:r>
              <a:rPr lang="en-GB" sz="1000" dirty="0">
                <a:solidFill>
                  <a:srgbClr val="002060"/>
                </a:solidFill>
              </a:rPr>
              <a:t> (201</a:t>
            </a:r>
            <a:r>
              <a:rPr lang="en-GB" sz="1000" dirty="0">
                <a:solidFill>
                  <a:srgbClr val="002060"/>
                </a:solidFill>
                <a:ea typeface="宋体" panose="02010600030101010101" pitchFamily="2" charset="-122"/>
              </a:rPr>
              <a:t>5</a:t>
            </a:r>
            <a:r>
              <a:rPr lang="en-GB" sz="1000" dirty="0">
                <a:solidFill>
                  <a:srgbClr val="002060"/>
                </a:solidFill>
              </a:rPr>
              <a:t>)</a:t>
            </a:r>
            <a:endParaRPr lang="en-GB" sz="1000" dirty="0">
              <a:solidFill>
                <a:srgbClr val="002060"/>
              </a:solidFill>
              <a:ea typeface="宋体" panose="02010600030101010101" pitchFamily="2" charset="-122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8EF3CF6-4732-4D16-8FB8-AD4D6B4B8E9D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C4DE743-12FA-4A21-8052-F4DE51A350FD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Anthropocene Epoch?</a:t>
            </a:r>
          </a:p>
        </p:txBody>
      </p:sp>
    </p:spTree>
    <p:extLst>
      <p:ext uri="{BB962C8B-B14F-4D97-AF65-F5344CB8AC3E}">
        <p14:creationId xmlns:p14="http://schemas.microsoft.com/office/powerpoint/2010/main" val="1501161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Documents and Settings\Administrator\Desktop\++\eps\cp\nature14258-f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3767415" cy="56217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536499" y="774662"/>
            <a:ext cx="439248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1200"/>
              </a:spcAft>
            </a:pPr>
            <a:r>
              <a:rPr lang="en-AU" sz="2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Formal criteria</a:t>
            </a:r>
          </a:p>
          <a:p>
            <a:pPr marL="457200" indent="-457200">
              <a:spcAft>
                <a:spcPts val="1200"/>
              </a:spcAft>
              <a:buFont typeface="+mj-lt"/>
              <a:buAutoNum type="arabicPeriod"/>
            </a:pPr>
            <a:r>
              <a:rPr lang="en-AU" sz="2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“recorded in geological stratigraphic material” (marker!!)</a:t>
            </a:r>
          </a:p>
          <a:p>
            <a:pPr marL="457200" indent="-457200">
              <a:buFont typeface="+mj-lt"/>
              <a:buAutoNum type="arabicPeriod"/>
            </a:pPr>
            <a:r>
              <a:rPr lang="en-AU" sz="2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“defined via lower boundary”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DDC052E-13AD-49E9-9F5B-CE1AE00319D7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BAF70F7B-CBEA-4F6F-B696-36849830DD9B}"/>
              </a:ext>
            </a:extLst>
          </p:cNvPr>
          <p:cNvSpPr txBox="1"/>
          <p:nvPr/>
        </p:nvSpPr>
        <p:spPr>
          <a:xfrm>
            <a:off x="0" y="7769"/>
            <a:ext cx="85847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define the Anthropocene Epoch?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E014D8B-E3AC-4387-94DC-2982CD5412B5}"/>
              </a:ext>
            </a:extLst>
          </p:cNvPr>
          <p:cNvSpPr txBox="1"/>
          <p:nvPr/>
        </p:nvSpPr>
        <p:spPr>
          <a:xfrm>
            <a:off x="4304191" y="3405886"/>
            <a:ext cx="47692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4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same timing around globe, not everywhere detectable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AC3B84F-B886-4951-AA2B-D2625E904138}"/>
              </a:ext>
            </a:extLst>
          </p:cNvPr>
          <p:cNvSpPr txBox="1"/>
          <p:nvPr/>
        </p:nvSpPr>
        <p:spPr>
          <a:xfrm>
            <a:off x="4402818" y="6376560"/>
            <a:ext cx="32287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4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direct link to environmental change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E2A5E34-3918-410D-9307-E9F7314650F1}"/>
              </a:ext>
            </a:extLst>
          </p:cNvPr>
          <p:cNvSpPr txBox="1"/>
          <p:nvPr/>
        </p:nvSpPr>
        <p:spPr>
          <a:xfrm>
            <a:off x="4402818" y="4431564"/>
            <a:ext cx="35941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14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– effect relation not well-established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36894B29-EB6F-4D7D-B766-5676E68C6B61}"/>
              </a:ext>
            </a:extLst>
          </p:cNvPr>
          <p:cNvGrpSpPr/>
          <p:nvPr/>
        </p:nvGrpSpPr>
        <p:grpSpPr>
          <a:xfrm>
            <a:off x="2357306" y="2505670"/>
            <a:ext cx="6617512" cy="923330"/>
            <a:chOff x="2357306" y="2505670"/>
            <a:chExt cx="6617512" cy="92333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7B2198E5-F6A3-4D40-BCFF-EA1955E3B8E0}"/>
                </a:ext>
              </a:extLst>
            </p:cNvPr>
            <p:cNvSpPr/>
            <p:nvPr/>
          </p:nvSpPr>
          <p:spPr>
            <a:xfrm>
              <a:off x="4402818" y="2505670"/>
              <a:ext cx="4572000" cy="923330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Early agriculture and increase in methane levels (and changes in atmospheric chemistry)</a:t>
              </a:r>
              <a:endPara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03FDF14-BCF3-43BD-8653-E7095D771426}"/>
                </a:ext>
              </a:extLst>
            </p:cNvPr>
            <p:cNvCxnSpPr/>
            <p:nvPr/>
          </p:nvCxnSpPr>
          <p:spPr>
            <a:xfrm>
              <a:off x="2357306" y="2575847"/>
              <a:ext cx="2214694" cy="429518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D1B65190-447A-43A6-BD05-0E36CC4EC1FD}"/>
              </a:ext>
            </a:extLst>
          </p:cNvPr>
          <p:cNvGrpSpPr/>
          <p:nvPr/>
        </p:nvGrpSpPr>
        <p:grpSpPr>
          <a:xfrm>
            <a:off x="2630831" y="3783475"/>
            <a:ext cx="6298156" cy="646331"/>
            <a:chOff x="2630831" y="3783475"/>
            <a:chExt cx="6298156" cy="646331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3A6DE21D-1292-4EE8-92FD-75F8C21E1860}"/>
                </a:ext>
              </a:extLst>
            </p:cNvPr>
            <p:cNvSpPr/>
            <p:nvPr/>
          </p:nvSpPr>
          <p:spPr>
            <a:xfrm>
              <a:off x="4356987" y="3783475"/>
              <a:ext cx="4572000" cy="646331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Anthropocene began with species exchange between Old and New</a:t>
              </a:r>
              <a:endPara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B92A449-2548-4B28-B90B-D3DDC179E021}"/>
                </a:ext>
              </a:extLst>
            </p:cNvPr>
            <p:cNvCxnSpPr>
              <a:cxnSpLocks/>
            </p:cNvCxnSpPr>
            <p:nvPr/>
          </p:nvCxnSpPr>
          <p:spPr>
            <a:xfrm>
              <a:off x="2630831" y="4005373"/>
              <a:ext cx="1855169" cy="214759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B00A0EFE-EB95-4905-8F82-561A78805E12}"/>
              </a:ext>
            </a:extLst>
          </p:cNvPr>
          <p:cNvGrpSpPr/>
          <p:nvPr/>
        </p:nvGrpSpPr>
        <p:grpSpPr>
          <a:xfrm>
            <a:off x="2630831" y="5439645"/>
            <a:ext cx="6298156" cy="848263"/>
            <a:chOff x="2630831" y="4752673"/>
            <a:chExt cx="6298156" cy="848263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117A45C0-0448-4607-A229-83D1D8D51CE4}"/>
                </a:ext>
              </a:extLst>
            </p:cNvPr>
            <p:cNvSpPr/>
            <p:nvPr/>
          </p:nvSpPr>
          <p:spPr>
            <a:xfrm>
              <a:off x="4356987" y="4954605"/>
              <a:ext cx="4572000" cy="646331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Globally recognized peak in 14C due to increased atom bomb tests</a:t>
              </a:r>
              <a:endPara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6CE42D8-BF02-41C5-8BB0-27D04BC4E726}"/>
                </a:ext>
              </a:extLst>
            </p:cNvPr>
            <p:cNvCxnSpPr>
              <a:cxnSpLocks/>
            </p:cNvCxnSpPr>
            <p:nvPr/>
          </p:nvCxnSpPr>
          <p:spPr>
            <a:xfrm>
              <a:off x="2630831" y="4752673"/>
              <a:ext cx="1855169" cy="589453"/>
            </a:xfrm>
            <a:prstGeom prst="line">
              <a:avLst/>
            </a:prstGeom>
            <a:ln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F8BF35A4-F77F-31D0-A688-F2CDD9E5DF4C}"/>
              </a:ext>
            </a:extLst>
          </p:cNvPr>
          <p:cNvSpPr/>
          <p:nvPr/>
        </p:nvSpPr>
        <p:spPr>
          <a:xfrm>
            <a:off x="4356987" y="4848798"/>
            <a:ext cx="471645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Industrialization - a sudden escalation in CO2 emissions and temperature increase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6D54788-AEAD-3173-D71F-FD64C14C5524}"/>
              </a:ext>
            </a:extLst>
          </p:cNvPr>
          <p:cNvCxnSpPr>
            <a:cxnSpLocks/>
          </p:cNvCxnSpPr>
          <p:nvPr/>
        </p:nvCxnSpPr>
        <p:spPr>
          <a:xfrm>
            <a:off x="3112316" y="4328341"/>
            <a:ext cx="1191875" cy="646331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6877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8C0FFEE7-9C88-BAC1-B4CC-A932D6FDDFED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11EDB1E-F65E-E08D-F60C-237EB5D1B7D6}"/>
              </a:ext>
            </a:extLst>
          </p:cNvPr>
          <p:cNvSpPr txBox="1"/>
          <p:nvPr/>
        </p:nvSpPr>
        <p:spPr>
          <a:xfrm>
            <a:off x="0" y="7769"/>
            <a:ext cx="85847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define the Anthropocene Epoch?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B44F36-CD9C-200E-61D3-FAE4B813241A}"/>
              </a:ext>
            </a:extLst>
          </p:cNvPr>
          <p:cNvSpPr txBox="1"/>
          <p:nvPr/>
        </p:nvSpPr>
        <p:spPr>
          <a:xfrm>
            <a:off x="3246540" y="5564798"/>
            <a:ext cx="527667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synchronous?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Preservation quality and ubiquity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Causal relationship with environmental change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Difficulties in accurately dating start…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0947481-317F-C9D4-3E8D-E24B75807878}"/>
              </a:ext>
            </a:extLst>
          </p:cNvPr>
          <p:cNvSpPr txBox="1"/>
          <p:nvPr/>
        </p:nvSpPr>
        <p:spPr>
          <a:xfrm>
            <a:off x="197893" y="5692755"/>
            <a:ext cx="19261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Issues with finding a start date…</a:t>
            </a: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006DCAEA-F940-F9E0-4156-15B9A04BF4AC}"/>
              </a:ext>
            </a:extLst>
          </p:cNvPr>
          <p:cNvSpPr/>
          <p:nvPr/>
        </p:nvSpPr>
        <p:spPr>
          <a:xfrm>
            <a:off x="2209625" y="5792470"/>
            <a:ext cx="676275" cy="723900"/>
          </a:xfrm>
          <a:prstGeom prst="rightArrow">
            <a:avLst/>
          </a:prstGeom>
          <a:noFill/>
          <a:ln w="1587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C5B5E6-CE4F-02FE-D351-C668781F5D5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4692" y="798534"/>
            <a:ext cx="8754615" cy="4688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50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98C98AF-C352-28F4-FA5B-14598FE34F12}"/>
              </a:ext>
            </a:extLst>
          </p:cNvPr>
          <p:cNvSpPr/>
          <p:nvPr/>
        </p:nvSpPr>
        <p:spPr>
          <a:xfrm>
            <a:off x="198782" y="683765"/>
            <a:ext cx="270421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The idea that the </a:t>
            </a:r>
            <a:r>
              <a:rPr lang="en-AU" b="1" dirty="0">
                <a:solidFill>
                  <a:srgbClr val="002060"/>
                </a:solidFill>
              </a:rPr>
              <a:t>rates of change </a:t>
            </a:r>
            <a:r>
              <a:rPr lang="en-AU" dirty="0">
                <a:solidFill>
                  <a:srgbClr val="002060"/>
                </a:solidFill>
              </a:rPr>
              <a:t>are still accelerating (we are in stage 3…)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796D413-76C3-1B4D-445D-E616B3917038}"/>
              </a:ext>
            </a:extLst>
          </p:cNvPr>
          <p:cNvSpPr/>
          <p:nvPr/>
        </p:nvSpPr>
        <p:spPr>
          <a:xfrm>
            <a:off x="197893" y="1975315"/>
            <a:ext cx="2705105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Populations, CO</a:t>
            </a:r>
            <a:r>
              <a:rPr lang="en-AU" baseline="30000" dirty="0">
                <a:solidFill>
                  <a:srgbClr val="002060"/>
                </a:solidFill>
              </a:rPr>
              <a:t>2</a:t>
            </a:r>
            <a:r>
              <a:rPr lang="en-AU" dirty="0">
                <a:solidFill>
                  <a:srgbClr val="002060"/>
                </a:solidFill>
              </a:rPr>
              <a:t> emissions, global warming, biodiversity loss etc. are still increasing and are not yet stabilising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186DFA9-A361-6915-4808-C893A04B0DCA}"/>
              </a:ext>
            </a:extLst>
          </p:cNvPr>
          <p:cNvSpPr/>
          <p:nvPr/>
        </p:nvSpPr>
        <p:spPr>
          <a:xfrm>
            <a:off x="197893" y="3884493"/>
            <a:ext cx="283827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spc="-10" dirty="0">
                <a:solidFill>
                  <a:srgbClr val="002060"/>
                </a:solidFill>
              </a:rPr>
              <a:t>IPCC (2019): many drastic changes triggered by climate change may lie in store: food and water shortages, mass extinctions, irreversible loss of coral reefs and ice/snow, as well as​ “abrupt changes”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C956018-A7F6-297F-1BEE-5BDE3162D361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510730A-8BE1-E748-DBAE-3FA16603C299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Anthropocene… yet?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B99AA7A-1BB3-E316-1A7F-B8FB9654E9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426" r="20812"/>
          <a:stretch/>
        </p:blipFill>
        <p:spPr>
          <a:xfrm>
            <a:off x="3036163" y="945680"/>
            <a:ext cx="5768284" cy="5135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199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FFB1975-5B37-448A-B2BB-BCA895DBA4A0}"/>
              </a:ext>
            </a:extLst>
          </p:cNvPr>
          <p:cNvSpPr txBox="1"/>
          <p:nvPr/>
        </p:nvSpPr>
        <p:spPr>
          <a:xfrm>
            <a:off x="0" y="7769"/>
            <a:ext cx="86290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 Change Impact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8EF3CF6-4732-4D16-8FB8-AD4D6B4B8E9D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C382764C-50C8-43B7-B807-7A3A393AF33E}"/>
              </a:ext>
            </a:extLst>
          </p:cNvPr>
          <p:cNvGrpSpPr/>
          <p:nvPr/>
        </p:nvGrpSpPr>
        <p:grpSpPr>
          <a:xfrm>
            <a:off x="4748773" y="4086604"/>
            <a:ext cx="4342064" cy="2434556"/>
            <a:chOff x="4748773" y="4086604"/>
            <a:chExt cx="4342064" cy="2434556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76D3ABE-F1EB-40C2-B71B-8BA4578FFE7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48773" y="4086604"/>
              <a:ext cx="4212044" cy="2434556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68D2828-9A0B-416A-BEEB-C5027C6C68C1}"/>
                </a:ext>
              </a:extLst>
            </p:cNvPr>
            <p:cNvSpPr/>
            <p:nvPr/>
          </p:nvSpPr>
          <p:spPr>
            <a:xfrm>
              <a:off x="5144915" y="5812556"/>
              <a:ext cx="3945922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below 2°C: eventually 9 m </a:t>
              </a:r>
              <a:r>
                <a:rPr lang="en-AU" dirty="0" err="1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sealevel</a:t>
              </a:r>
              <a:r>
                <a:rPr lang="en-AU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rise ! Worst-case 50 m…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59F5B20B-B73E-4EA1-ACE6-123C62F8CCDF}"/>
                </a:ext>
              </a:extLst>
            </p:cNvPr>
            <p:cNvSpPr txBox="1"/>
            <p:nvPr/>
          </p:nvSpPr>
          <p:spPr>
            <a:xfrm>
              <a:off x="5144915" y="4367766"/>
              <a:ext cx="4924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6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4</a:t>
              </a:r>
            </a:p>
          </p:txBody>
        </p: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4189D6FA-E29A-4669-B286-555C9B72F00A}"/>
              </a:ext>
            </a:extLst>
          </p:cNvPr>
          <p:cNvGrpSpPr/>
          <p:nvPr/>
        </p:nvGrpSpPr>
        <p:grpSpPr>
          <a:xfrm>
            <a:off x="83531" y="718626"/>
            <a:ext cx="8545495" cy="2072634"/>
            <a:chOff x="116831" y="674225"/>
            <a:chExt cx="8545495" cy="2072634"/>
          </a:xfrm>
        </p:grpSpPr>
        <p:sp>
          <p:nvSpPr>
            <p:cNvPr id="6" name="Rectangle 5"/>
            <p:cNvSpPr/>
            <p:nvPr/>
          </p:nvSpPr>
          <p:spPr>
            <a:xfrm>
              <a:off x="116831" y="705658"/>
              <a:ext cx="3742105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Arial" panose="020B0604020202020204" pitchFamily="34" charset="0"/>
                <a:buChar char="•"/>
              </a:pPr>
              <a:r>
                <a:rPr lang="en-GB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The Intergovernmental Panel on Climate Change (IPCC) – leading institution for studying  </a:t>
              </a:r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D6847983-8EC4-489A-8ADF-3C94F81BEDE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print"/>
            <a:srcRect l="3084" t="8395" r="4491" b="7428"/>
            <a:stretch/>
          </p:blipFill>
          <p:spPr>
            <a:xfrm>
              <a:off x="3775271" y="674225"/>
              <a:ext cx="4887055" cy="1200325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873EECBB-5730-46CA-B431-51DABA1A0C6C}"/>
                </a:ext>
              </a:extLst>
            </p:cNvPr>
            <p:cNvSpPr/>
            <p:nvPr/>
          </p:nvSpPr>
          <p:spPr>
            <a:xfrm>
              <a:off x="453736" y="1546530"/>
              <a:ext cx="3891455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GB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and documentation of climate change (United Nations Environment Programme (UNEP) and (WMO) in 1988)</a:t>
              </a:r>
              <a:endParaRPr lang="en-AU" dirty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2FE45C70-A3DF-4A84-B9B7-8FB705C361C6}"/>
              </a:ext>
            </a:extLst>
          </p:cNvPr>
          <p:cNvGrpSpPr/>
          <p:nvPr/>
        </p:nvGrpSpPr>
        <p:grpSpPr>
          <a:xfrm>
            <a:off x="183183" y="4655087"/>
            <a:ext cx="4831712" cy="2111500"/>
            <a:chOff x="183183" y="4655087"/>
            <a:chExt cx="4831712" cy="2111500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FCABADC9-0F50-44B3-B73C-E007E90FC99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83183" y="4655087"/>
              <a:ext cx="3481215" cy="1958190"/>
            </a:xfrm>
            <a:prstGeom prst="rect">
              <a:avLst/>
            </a:prstGeom>
          </p:spPr>
        </p:pic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F428802F-2C8F-4581-8187-806930DFEFF4}"/>
                </a:ext>
              </a:extLst>
            </p:cNvPr>
            <p:cNvSpPr txBox="1"/>
            <p:nvPr/>
          </p:nvSpPr>
          <p:spPr>
            <a:xfrm>
              <a:off x="253430" y="4655087"/>
              <a:ext cx="4924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6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CF6B6349-4A74-46F9-9C16-0E55816FBE36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261596" y="4858525"/>
              <a:ext cx="1753299" cy="1908062"/>
            </a:xfrm>
            <a:prstGeom prst="rect">
              <a:avLst/>
            </a:prstGeom>
          </p:spPr>
        </p:pic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FF1F74C9-FA61-4847-A916-DB80022848D7}"/>
                </a:ext>
              </a:extLst>
            </p:cNvPr>
            <p:cNvSpPr/>
            <p:nvPr/>
          </p:nvSpPr>
          <p:spPr>
            <a:xfrm>
              <a:off x="843205" y="4668230"/>
              <a:ext cx="2418392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Loss of biodiversity and mass extinction</a:t>
              </a: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DDA2DC49-0F8C-42CE-BF6D-FF8F038D2656}"/>
              </a:ext>
            </a:extLst>
          </p:cNvPr>
          <p:cNvGrpSpPr/>
          <p:nvPr/>
        </p:nvGrpSpPr>
        <p:grpSpPr>
          <a:xfrm>
            <a:off x="167602" y="2772133"/>
            <a:ext cx="4481351" cy="1800950"/>
            <a:chOff x="197893" y="2357207"/>
            <a:chExt cx="4481351" cy="1800950"/>
          </a:xfrm>
        </p:grpSpPr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F9AA7653-D752-47D4-A673-A11A1CCEAA4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16705"/>
            <a:stretch/>
          </p:blipFill>
          <p:spPr>
            <a:xfrm>
              <a:off x="197893" y="2620601"/>
              <a:ext cx="2280179" cy="1537556"/>
            </a:xfrm>
            <a:prstGeom prst="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269C5E0D-3FB8-4348-9ADC-56A7D716E87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r="26261"/>
            <a:stretch/>
          </p:blipFill>
          <p:spPr>
            <a:xfrm>
              <a:off x="1940740" y="2387313"/>
              <a:ext cx="1505960" cy="1314808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0625AD1C-F9E9-429D-9346-A5976B9B1A1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r="36496"/>
            <a:stretch/>
          </p:blipFill>
          <p:spPr>
            <a:xfrm>
              <a:off x="3310113" y="2508393"/>
              <a:ext cx="1369131" cy="1446673"/>
            </a:xfrm>
            <a:prstGeom prst="rect">
              <a:avLst/>
            </a:prstGeom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5695E9ED-B43F-4BCB-B150-4FC32A54D5AF}"/>
                </a:ext>
              </a:extLst>
            </p:cNvPr>
            <p:cNvSpPr txBox="1"/>
            <p:nvPr/>
          </p:nvSpPr>
          <p:spPr>
            <a:xfrm>
              <a:off x="1988017" y="2357207"/>
              <a:ext cx="4924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6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49C8FB3A-CCDD-4ADF-BAE7-834A4893596C}"/>
                </a:ext>
              </a:extLst>
            </p:cNvPr>
            <p:cNvSpPr/>
            <p:nvPr/>
          </p:nvSpPr>
          <p:spPr>
            <a:xfrm>
              <a:off x="1923790" y="3055790"/>
              <a:ext cx="2418392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Weather extremes and consequences…</a:t>
              </a: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D7D4150A-DC39-4491-BD52-E427828FF94E}"/>
              </a:ext>
            </a:extLst>
          </p:cNvPr>
          <p:cNvGrpSpPr/>
          <p:nvPr/>
        </p:nvGrpSpPr>
        <p:grpSpPr>
          <a:xfrm>
            <a:off x="4748773" y="2216197"/>
            <a:ext cx="2418392" cy="1725110"/>
            <a:chOff x="4748773" y="2216197"/>
            <a:chExt cx="2418392" cy="1725110"/>
          </a:xfrm>
        </p:grpSpPr>
        <p:pic>
          <p:nvPicPr>
            <p:cNvPr id="33" name="Picture 32" descr="A person standing on a rock&#10;&#10;Description generated with high confidence">
              <a:extLst>
                <a:ext uri="{FF2B5EF4-FFF2-40B4-BE49-F238E27FC236}">
                  <a16:creationId xmlns:a16="http://schemas.microsoft.com/office/drawing/2014/main" id="{B5B26BC0-5B8D-4DCB-B694-78746652A5E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6224"/>
            <a:stretch/>
          </p:blipFill>
          <p:spPr>
            <a:xfrm>
              <a:off x="4797962" y="2216197"/>
              <a:ext cx="2156511" cy="1716089"/>
            </a:xfrm>
            <a:prstGeom prst="rect">
              <a:avLst/>
            </a:prstGeom>
          </p:spPr>
        </p:pic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802514D9-D902-4901-8615-526B5CD27405}"/>
                </a:ext>
              </a:extLst>
            </p:cNvPr>
            <p:cNvSpPr/>
            <p:nvPr/>
          </p:nvSpPr>
          <p:spPr>
            <a:xfrm>
              <a:off x="4748773" y="3294976"/>
              <a:ext cx="2418392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Permafrost melting and CO2 feedback !!</a:t>
              </a: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AC0969C0-8A46-4C5B-A9AA-67AF9E930381}"/>
                </a:ext>
              </a:extLst>
            </p:cNvPr>
            <p:cNvSpPr txBox="1"/>
            <p:nvPr/>
          </p:nvSpPr>
          <p:spPr>
            <a:xfrm>
              <a:off x="6436862" y="2259055"/>
              <a:ext cx="4924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6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</p:grpSp>
      <p:pic>
        <p:nvPicPr>
          <p:cNvPr id="41" name="Picture 2" descr="D:\Dropbox\Data\Figures_Material\An Inconvenient truth.jpg">
            <a:extLst>
              <a:ext uri="{FF2B5EF4-FFF2-40B4-BE49-F238E27FC236}">
                <a16:creationId xmlns:a16="http://schemas.microsoft.com/office/drawing/2014/main" id="{D65ACDD0-40E0-42D7-9049-D0325CC3BF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 cstate="print"/>
          <a:srcRect t="-1" b="962"/>
          <a:stretch/>
        </p:blipFill>
        <p:spPr bwMode="auto">
          <a:xfrm>
            <a:off x="7117876" y="1234257"/>
            <a:ext cx="1930084" cy="27327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8944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ED222EC-70FB-CA83-06A0-16206E577D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588" r="15417"/>
          <a:stretch/>
        </p:blipFill>
        <p:spPr>
          <a:xfrm>
            <a:off x="-10347" y="-1"/>
            <a:ext cx="9154345" cy="6850231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8007876" y="6652425"/>
            <a:ext cx="1146468" cy="2308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9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http://www.fao.org/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FB1975-5B37-448A-B2BB-BCA895DBA4A0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 Use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8EF3CF6-4732-4D16-8FB8-AD4D6B4B8E9D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B8D9936F-EAC3-86CB-8026-2B70400BE5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0264" y="816445"/>
            <a:ext cx="3824636" cy="580295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B20CECE-B20A-D225-1B74-A93E832A3A1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957" y="4100567"/>
            <a:ext cx="4254848" cy="2551858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D658408-7F7D-9040-46C7-E65C47F49AC0}"/>
              </a:ext>
            </a:extLst>
          </p:cNvPr>
          <p:cNvSpPr/>
          <p:nvPr/>
        </p:nvSpPr>
        <p:spPr>
          <a:xfrm>
            <a:off x="260958" y="816445"/>
            <a:ext cx="4254848" cy="31306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AU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335BCF9-6AE7-6811-3FDC-E44F147764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958" y="863717"/>
            <a:ext cx="4151651" cy="243702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B485AAB-0DA6-9B91-36A3-18198A739884}"/>
              </a:ext>
            </a:extLst>
          </p:cNvPr>
          <p:cNvSpPr txBox="1"/>
          <p:nvPr/>
        </p:nvSpPr>
        <p:spPr>
          <a:xfrm>
            <a:off x="250612" y="3300744"/>
            <a:ext cx="4254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Forest (and vegetation) loss and land use change  – global and recent?</a:t>
            </a:r>
            <a:endParaRPr lang="en-AU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96DFCF5-772B-89BD-F6FB-1A3369A3B720}"/>
              </a:ext>
            </a:extLst>
          </p:cNvPr>
          <p:cNvSpPr txBox="1"/>
          <p:nvPr/>
        </p:nvSpPr>
        <p:spPr>
          <a:xfrm>
            <a:off x="3782315" y="2542462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sz="3600" dirty="0">
                <a:solidFill>
                  <a:srgbClr val="002060"/>
                </a:solidFill>
                <a:latin typeface="Arial Black" panose="020B0A04020102020204" pitchFamily="34" charset="0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38743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8C0FFEE7-9C88-BAC1-B4CC-A932D6FDDFED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11EDB1E-F65E-E08D-F60C-237EB5D1B7D6}"/>
              </a:ext>
            </a:extLst>
          </p:cNvPr>
          <p:cNvSpPr txBox="1"/>
          <p:nvPr/>
        </p:nvSpPr>
        <p:spPr>
          <a:xfrm>
            <a:off x="0" y="7769"/>
            <a:ext cx="85847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Anthropocene Landscapes…</a:t>
            </a:r>
          </a:p>
        </p:txBody>
      </p:sp>
      <p:pic>
        <p:nvPicPr>
          <p:cNvPr id="10" name="Picture 2" descr="C:\Users\henne\Desktop\Presentation Lecturer\catchmentsepia.png">
            <a:extLst>
              <a:ext uri="{FF2B5EF4-FFF2-40B4-BE49-F238E27FC236}">
                <a16:creationId xmlns:a16="http://schemas.microsoft.com/office/drawing/2014/main" id="{8ED36D7B-4C1D-760E-0E0A-976D173111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411379" y="2111320"/>
            <a:ext cx="4321455" cy="3144040"/>
          </a:xfrm>
          <a:prstGeom prst="rect">
            <a:avLst/>
          </a:prstGeom>
          <a:noFill/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404A2C55-26B2-DB9C-260C-919D2CC22DB7}"/>
              </a:ext>
            </a:extLst>
          </p:cNvPr>
          <p:cNvGrpSpPr/>
          <p:nvPr/>
        </p:nvGrpSpPr>
        <p:grpSpPr>
          <a:xfrm>
            <a:off x="165970" y="3234639"/>
            <a:ext cx="1512923" cy="1842853"/>
            <a:chOff x="165970" y="3234639"/>
            <a:chExt cx="1512923" cy="1842853"/>
          </a:xfrm>
        </p:grpSpPr>
        <p:sp>
          <p:nvSpPr>
            <p:cNvPr id="11" name="Down Arrow 1">
              <a:extLst>
                <a:ext uri="{FF2B5EF4-FFF2-40B4-BE49-F238E27FC236}">
                  <a16:creationId xmlns:a16="http://schemas.microsoft.com/office/drawing/2014/main" id="{3AFE9374-6EE0-16AE-9BA8-5B9F447343CA}"/>
                </a:ext>
              </a:extLst>
            </p:cNvPr>
            <p:cNvSpPr/>
            <p:nvPr/>
          </p:nvSpPr>
          <p:spPr>
            <a:xfrm rot="10800000">
              <a:off x="522323" y="3234639"/>
              <a:ext cx="712942" cy="743793"/>
            </a:xfrm>
            <a:prstGeom prst="down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D1FACBFF-8CC0-CD7B-FCD7-CAEC3DE4A6A0}"/>
                </a:ext>
              </a:extLst>
            </p:cNvPr>
            <p:cNvSpPr txBox="1"/>
            <p:nvPr/>
          </p:nvSpPr>
          <p:spPr>
            <a:xfrm>
              <a:off x="165970" y="4431161"/>
              <a:ext cx="151292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dirty="0">
                  <a:solidFill>
                    <a:srgbClr val="002060"/>
                  </a:solidFill>
                </a:rPr>
                <a:t>Endogenic processes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520F249D-D40B-81E0-9A69-CB2D57CE827D}"/>
              </a:ext>
            </a:extLst>
          </p:cNvPr>
          <p:cNvGrpSpPr/>
          <p:nvPr/>
        </p:nvGrpSpPr>
        <p:grpSpPr>
          <a:xfrm>
            <a:off x="4546992" y="1146110"/>
            <a:ext cx="1512923" cy="1810170"/>
            <a:chOff x="4546992" y="1146110"/>
            <a:chExt cx="1512923" cy="1810170"/>
          </a:xfrm>
        </p:grpSpPr>
        <p:sp>
          <p:nvSpPr>
            <p:cNvPr id="12" name="Down Arrow 27">
              <a:extLst>
                <a:ext uri="{FF2B5EF4-FFF2-40B4-BE49-F238E27FC236}">
                  <a16:creationId xmlns:a16="http://schemas.microsoft.com/office/drawing/2014/main" id="{8D29F9AB-C9A8-A0AD-7347-862E4523B18E}"/>
                </a:ext>
              </a:extLst>
            </p:cNvPr>
            <p:cNvSpPr/>
            <p:nvPr/>
          </p:nvSpPr>
          <p:spPr>
            <a:xfrm>
              <a:off x="4946982" y="2212487"/>
              <a:ext cx="712942" cy="743793"/>
            </a:xfrm>
            <a:prstGeom prst="downArrow">
              <a:avLst/>
            </a:prstGeom>
            <a:noFill/>
            <a:ln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3FFAC5BA-5C2D-E1C6-2F9B-6FCDA7EA32C9}"/>
                </a:ext>
              </a:extLst>
            </p:cNvPr>
            <p:cNvSpPr txBox="1"/>
            <p:nvPr/>
          </p:nvSpPr>
          <p:spPr>
            <a:xfrm>
              <a:off x="4546992" y="1146110"/>
              <a:ext cx="1512923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de-DE" dirty="0">
                  <a:solidFill>
                    <a:srgbClr val="002060"/>
                  </a:solidFill>
                </a:rPr>
                <a:t>Exogenic processes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57C6226-A122-3A8F-DD2E-0C34F5522FF6}"/>
              </a:ext>
            </a:extLst>
          </p:cNvPr>
          <p:cNvGrpSpPr/>
          <p:nvPr/>
        </p:nvGrpSpPr>
        <p:grpSpPr>
          <a:xfrm>
            <a:off x="207121" y="827594"/>
            <a:ext cx="5230793" cy="5444546"/>
            <a:chOff x="207121" y="827594"/>
            <a:chExt cx="5230793" cy="5444546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C4A6D8D-B481-0A6A-9285-1954049D5AD8}"/>
                </a:ext>
              </a:extLst>
            </p:cNvPr>
            <p:cNvSpPr txBox="1"/>
            <p:nvPr/>
          </p:nvSpPr>
          <p:spPr>
            <a:xfrm>
              <a:off x="4564355" y="4224819"/>
              <a:ext cx="862737" cy="1323439"/>
            </a:xfrm>
            <a:prstGeom prst="rect">
              <a:avLst/>
            </a:prstGeom>
            <a:noFill/>
            <a:effectLst>
              <a:outerShdw blurRad="63500" dist="495300" dir="18900000" sx="133000" sy="133000" algn="bl" rotWithShape="0">
                <a:schemeClr val="bg1">
                  <a:alpha val="83000"/>
                </a:scheme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en-AU" sz="8000" b="1" dirty="0">
                  <a:solidFill>
                    <a:srgbClr val="00B050"/>
                  </a:solidFill>
                  <a:effectLst>
                    <a:outerShdw blurRad="50800" dist="38100" dir="2700000" algn="tl" rotWithShape="0">
                      <a:schemeClr val="tx2">
                        <a:alpha val="40000"/>
                      </a:schemeClr>
                    </a:outerShdw>
                  </a:effectLst>
                  <a:latin typeface="Arial Black" panose="020B0A04020102020204" pitchFamily="34" charset="0"/>
                  <a:cs typeface="Arial" panose="020B0604020202020204" pitchFamily="34" charset="0"/>
                </a:rPr>
                <a:t>+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34A3D94D-8CFB-D329-AC7D-3DD550F237AA}"/>
                </a:ext>
              </a:extLst>
            </p:cNvPr>
            <p:cNvSpPr txBox="1"/>
            <p:nvPr/>
          </p:nvSpPr>
          <p:spPr>
            <a:xfrm>
              <a:off x="358662" y="5564254"/>
              <a:ext cx="507925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 algn="ctr">
                <a:buFont typeface="Arial" panose="020B0604020202020204" pitchFamily="34" charset="0"/>
                <a:buChar char="•"/>
              </a:pPr>
              <a:r>
                <a:rPr lang="en-GB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Landscapes and landforms as product of </a:t>
              </a:r>
              <a:r>
                <a:rPr lang="en-GB" sz="2000" b="1" dirty="0">
                  <a:solidFill>
                    <a:srgbClr val="FF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erosion</a:t>
              </a:r>
              <a:r>
                <a:rPr lang="en-GB" sz="2000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, transport and </a:t>
              </a:r>
              <a:r>
                <a:rPr lang="en-GB" sz="2000" b="1" dirty="0">
                  <a:solidFill>
                    <a:srgbClr val="00B05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deposition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60A07F7D-37E5-F8DF-A648-A6786139ED3A}"/>
                </a:ext>
              </a:extLst>
            </p:cNvPr>
            <p:cNvSpPr txBox="1"/>
            <p:nvPr/>
          </p:nvSpPr>
          <p:spPr>
            <a:xfrm>
              <a:off x="474401" y="1526368"/>
              <a:ext cx="800219" cy="1569660"/>
            </a:xfrm>
            <a:prstGeom prst="rect">
              <a:avLst/>
            </a:prstGeom>
            <a:noFill/>
            <a:effectLst>
              <a:outerShdw blurRad="63500" dist="495300" dir="18900000" sx="133000" sy="133000" algn="bl" rotWithShape="0">
                <a:schemeClr val="bg1">
                  <a:alpha val="83000"/>
                </a:scheme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en-AU" sz="9600" b="1" dirty="0">
                  <a:solidFill>
                    <a:srgbClr val="FF0000"/>
                  </a:solidFill>
                  <a:effectLst>
                    <a:outerShdw blurRad="50800" dist="38100" dir="2700000" algn="tl" rotWithShape="0">
                      <a:schemeClr val="tx2">
                        <a:alpha val="40000"/>
                      </a:schemeClr>
                    </a:outerShdw>
                  </a:effectLst>
                  <a:latin typeface="Arial Black" panose="020B0A04020102020204" pitchFamily="34" charset="0"/>
                  <a:cs typeface="Arial" panose="020B0604020202020204" pitchFamily="34" charset="0"/>
                </a:rPr>
                <a:t>–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A61DFC0E-F815-7C0B-6F6B-F90E072FFAB4}"/>
                </a:ext>
              </a:extLst>
            </p:cNvPr>
            <p:cNvSpPr txBox="1"/>
            <p:nvPr/>
          </p:nvSpPr>
          <p:spPr>
            <a:xfrm>
              <a:off x="207121" y="827594"/>
              <a:ext cx="5079253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342900" indent="-342900">
                <a:spcAft>
                  <a:spcPts val="1600"/>
                </a:spcAft>
                <a:buFont typeface="Arial" panose="020B0604020202020204" pitchFamily="34" charset="0"/>
                <a:buChar char="•"/>
              </a:pPr>
              <a:r>
                <a:rPr lang="en-AU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Mass continually moving through landscapes (source-to-sink)</a:t>
              </a:r>
              <a:endPara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256D3647-164B-AFC7-2679-B84152AA44F8}"/>
                </a:ext>
              </a:extLst>
            </p:cNvPr>
            <p:cNvSpPr/>
            <p:nvPr/>
          </p:nvSpPr>
          <p:spPr>
            <a:xfrm>
              <a:off x="2710308" y="2831323"/>
              <a:ext cx="1553121" cy="1454570"/>
            </a:xfrm>
            <a:custGeom>
              <a:avLst/>
              <a:gdLst>
                <a:gd name="connsiteX0" fmla="*/ 0 w 1256079"/>
                <a:gd name="connsiteY0" fmla="*/ 0 h 1219200"/>
                <a:gd name="connsiteX1" fmla="*/ 167640 w 1256079"/>
                <a:gd name="connsiteY1" fmla="*/ 205740 h 1219200"/>
                <a:gd name="connsiteX2" fmla="*/ 198120 w 1256079"/>
                <a:gd name="connsiteY2" fmla="*/ 426720 h 1219200"/>
                <a:gd name="connsiteX3" fmla="*/ 396240 w 1256079"/>
                <a:gd name="connsiteY3" fmla="*/ 502920 h 1219200"/>
                <a:gd name="connsiteX4" fmla="*/ 845820 w 1256079"/>
                <a:gd name="connsiteY4" fmla="*/ 457200 h 1219200"/>
                <a:gd name="connsiteX5" fmla="*/ 1097280 w 1256079"/>
                <a:gd name="connsiteY5" fmla="*/ 434340 h 1219200"/>
                <a:gd name="connsiteX6" fmla="*/ 1249680 w 1256079"/>
                <a:gd name="connsiteY6" fmla="*/ 525780 h 1219200"/>
                <a:gd name="connsiteX7" fmla="*/ 1211580 w 1256079"/>
                <a:gd name="connsiteY7" fmla="*/ 647700 h 1219200"/>
                <a:gd name="connsiteX8" fmla="*/ 1066800 w 1256079"/>
                <a:gd name="connsiteY8" fmla="*/ 830580 h 1219200"/>
                <a:gd name="connsiteX9" fmla="*/ 1043940 w 1256079"/>
                <a:gd name="connsiteY9" fmla="*/ 990600 h 1219200"/>
                <a:gd name="connsiteX10" fmla="*/ 1242060 w 1256079"/>
                <a:gd name="connsiteY10" fmla="*/ 1219200 h 121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56079" h="1219200">
                  <a:moveTo>
                    <a:pt x="0" y="0"/>
                  </a:moveTo>
                  <a:cubicBezTo>
                    <a:pt x="67310" y="67310"/>
                    <a:pt x="134620" y="134620"/>
                    <a:pt x="167640" y="205740"/>
                  </a:cubicBezTo>
                  <a:cubicBezTo>
                    <a:pt x="200660" y="276860"/>
                    <a:pt x="160020" y="377190"/>
                    <a:pt x="198120" y="426720"/>
                  </a:cubicBezTo>
                  <a:cubicBezTo>
                    <a:pt x="236220" y="476250"/>
                    <a:pt x="288290" y="497840"/>
                    <a:pt x="396240" y="502920"/>
                  </a:cubicBezTo>
                  <a:cubicBezTo>
                    <a:pt x="504190" y="508000"/>
                    <a:pt x="845820" y="457200"/>
                    <a:pt x="845820" y="457200"/>
                  </a:cubicBezTo>
                  <a:cubicBezTo>
                    <a:pt x="962660" y="445770"/>
                    <a:pt x="1029970" y="422910"/>
                    <a:pt x="1097280" y="434340"/>
                  </a:cubicBezTo>
                  <a:cubicBezTo>
                    <a:pt x="1164590" y="445770"/>
                    <a:pt x="1230630" y="490220"/>
                    <a:pt x="1249680" y="525780"/>
                  </a:cubicBezTo>
                  <a:cubicBezTo>
                    <a:pt x="1268730" y="561340"/>
                    <a:pt x="1242060" y="596900"/>
                    <a:pt x="1211580" y="647700"/>
                  </a:cubicBezTo>
                  <a:cubicBezTo>
                    <a:pt x="1181100" y="698500"/>
                    <a:pt x="1094740" y="773430"/>
                    <a:pt x="1066800" y="830580"/>
                  </a:cubicBezTo>
                  <a:cubicBezTo>
                    <a:pt x="1038860" y="887730"/>
                    <a:pt x="1014730" y="925830"/>
                    <a:pt x="1043940" y="990600"/>
                  </a:cubicBezTo>
                  <a:cubicBezTo>
                    <a:pt x="1073150" y="1055370"/>
                    <a:pt x="1157605" y="1137285"/>
                    <a:pt x="1242060" y="1219200"/>
                  </a:cubicBezTo>
                </a:path>
              </a:pathLst>
            </a:custGeom>
            <a:noFill/>
            <a:ln w="19050">
              <a:solidFill>
                <a:srgbClr val="002060"/>
              </a:solidFill>
              <a:prstDash val="sysDash"/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9EFE4FB0-6694-D09E-792C-54C136B89D37}"/>
              </a:ext>
            </a:extLst>
          </p:cNvPr>
          <p:cNvGrpSpPr/>
          <p:nvPr/>
        </p:nvGrpSpPr>
        <p:grpSpPr>
          <a:xfrm>
            <a:off x="5908948" y="1975032"/>
            <a:ext cx="1726733" cy="4606341"/>
            <a:chOff x="5908948" y="1975032"/>
            <a:chExt cx="1726733" cy="4606341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0B6D84B3-860B-C57B-3F4C-B8F7F0CE212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908948" y="4018399"/>
              <a:ext cx="1726733" cy="2562974"/>
            </a:xfrm>
            <a:prstGeom prst="rect">
              <a:avLst/>
            </a:prstGeom>
            <a:ln w="19050">
              <a:noFill/>
              <a:prstDash val="dash"/>
            </a:ln>
          </p:spPr>
        </p:pic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C027ADA-7787-F4A7-201D-ADDBBA1D8F61}"/>
                </a:ext>
              </a:extLst>
            </p:cNvPr>
            <p:cNvSpPr/>
            <p:nvPr/>
          </p:nvSpPr>
          <p:spPr>
            <a:xfrm rot="4169515">
              <a:off x="5646766" y="2536668"/>
              <a:ext cx="1534683" cy="411412"/>
            </a:xfrm>
            <a:custGeom>
              <a:avLst/>
              <a:gdLst>
                <a:gd name="connsiteX0" fmla="*/ 0 w 857250"/>
                <a:gd name="connsiteY0" fmla="*/ 268469 h 268469"/>
                <a:gd name="connsiteX1" fmla="*/ 409575 w 857250"/>
                <a:gd name="connsiteY1" fmla="*/ 1769 h 268469"/>
                <a:gd name="connsiteX2" fmla="*/ 857250 w 857250"/>
                <a:gd name="connsiteY2" fmla="*/ 173219 h 268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57250" h="268469">
                  <a:moveTo>
                    <a:pt x="0" y="268469"/>
                  </a:moveTo>
                  <a:cubicBezTo>
                    <a:pt x="133350" y="143056"/>
                    <a:pt x="266700" y="17644"/>
                    <a:pt x="409575" y="1769"/>
                  </a:cubicBezTo>
                  <a:cubicBezTo>
                    <a:pt x="552450" y="-14106"/>
                    <a:pt x="704850" y="79556"/>
                    <a:pt x="857250" y="173219"/>
                  </a:cubicBezTo>
                </a:path>
              </a:pathLst>
            </a:custGeom>
            <a:noFill/>
            <a:ln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8E2F78B3-8DD6-CDB3-FB46-F85625E98889}"/>
              </a:ext>
            </a:extLst>
          </p:cNvPr>
          <p:cNvGrpSpPr/>
          <p:nvPr/>
        </p:nvGrpSpPr>
        <p:grpSpPr>
          <a:xfrm>
            <a:off x="4537881" y="215545"/>
            <a:ext cx="4604089" cy="4958054"/>
            <a:chOff x="4537881" y="215545"/>
            <a:chExt cx="4604089" cy="4958054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20F369C2-5B1D-889B-9DAA-7C1A33365BC4}"/>
                </a:ext>
              </a:extLst>
            </p:cNvPr>
            <p:cNvSpPr/>
            <p:nvPr/>
          </p:nvSpPr>
          <p:spPr>
            <a:xfrm>
              <a:off x="4537881" y="943948"/>
              <a:ext cx="1512923" cy="1062386"/>
            </a:xfrm>
            <a:prstGeom prst="ellipse">
              <a:avLst/>
            </a:prstGeom>
            <a:noFill/>
            <a:ln w="22225">
              <a:solidFill>
                <a:srgbClr val="00206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19129FB5-FE9A-9D8A-F72B-2907FDD04BA1}"/>
                </a:ext>
              </a:extLst>
            </p:cNvPr>
            <p:cNvSpPr/>
            <p:nvPr/>
          </p:nvSpPr>
          <p:spPr>
            <a:xfrm rot="222731" flipV="1">
              <a:off x="6127246" y="1692705"/>
              <a:ext cx="1330565" cy="56722"/>
            </a:xfrm>
            <a:custGeom>
              <a:avLst/>
              <a:gdLst>
                <a:gd name="connsiteX0" fmla="*/ 0 w 857250"/>
                <a:gd name="connsiteY0" fmla="*/ 268469 h 268469"/>
                <a:gd name="connsiteX1" fmla="*/ 409575 w 857250"/>
                <a:gd name="connsiteY1" fmla="*/ 1769 h 268469"/>
                <a:gd name="connsiteX2" fmla="*/ 857250 w 857250"/>
                <a:gd name="connsiteY2" fmla="*/ 173219 h 268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57250" h="268469">
                  <a:moveTo>
                    <a:pt x="0" y="268469"/>
                  </a:moveTo>
                  <a:cubicBezTo>
                    <a:pt x="133350" y="143056"/>
                    <a:pt x="266700" y="17644"/>
                    <a:pt x="409575" y="1769"/>
                  </a:cubicBezTo>
                  <a:cubicBezTo>
                    <a:pt x="552450" y="-14106"/>
                    <a:pt x="704850" y="79556"/>
                    <a:pt x="857250" y="173219"/>
                  </a:cubicBezTo>
                </a:path>
              </a:pathLst>
            </a:custGeom>
            <a:noFill/>
            <a:ln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CF9C661-ACBE-BE4C-9A01-0F135860803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aturation sat="33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6875607" y="215545"/>
              <a:ext cx="1044437" cy="989050"/>
            </a:xfrm>
            <a:prstGeom prst="rect">
              <a:avLst/>
            </a:prstGeom>
          </p:spPr>
        </p:pic>
        <p:pic>
          <p:nvPicPr>
            <p:cNvPr id="9" name="Picture 8" descr="A picture containing clipart, creativity&#10;&#10;Description automatically generated">
              <a:extLst>
                <a:ext uri="{FF2B5EF4-FFF2-40B4-BE49-F238E27FC236}">
                  <a16:creationId xmlns:a16="http://schemas.microsoft.com/office/drawing/2014/main" id="{1A3B55A0-A50C-F85C-9309-38EB8B165E4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saturation sat="3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690653" y="1241076"/>
              <a:ext cx="1131324" cy="1306165"/>
            </a:xfrm>
            <a:prstGeom prst="rect">
              <a:avLst/>
            </a:prstGeom>
          </p:spPr>
        </p:pic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E791E1-2A2A-8139-0472-15159B1254F3}"/>
                </a:ext>
              </a:extLst>
            </p:cNvPr>
            <p:cNvSpPr/>
            <p:nvPr/>
          </p:nvSpPr>
          <p:spPr>
            <a:xfrm rot="20581565" flipV="1">
              <a:off x="6147350" y="1291282"/>
              <a:ext cx="769370" cy="117494"/>
            </a:xfrm>
            <a:custGeom>
              <a:avLst/>
              <a:gdLst>
                <a:gd name="connsiteX0" fmla="*/ 0 w 857250"/>
                <a:gd name="connsiteY0" fmla="*/ 268469 h 268469"/>
                <a:gd name="connsiteX1" fmla="*/ 409575 w 857250"/>
                <a:gd name="connsiteY1" fmla="*/ 1769 h 268469"/>
                <a:gd name="connsiteX2" fmla="*/ 857250 w 857250"/>
                <a:gd name="connsiteY2" fmla="*/ 173219 h 268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57250" h="268469">
                  <a:moveTo>
                    <a:pt x="0" y="268469"/>
                  </a:moveTo>
                  <a:cubicBezTo>
                    <a:pt x="133350" y="143056"/>
                    <a:pt x="266700" y="17644"/>
                    <a:pt x="409575" y="1769"/>
                  </a:cubicBezTo>
                  <a:cubicBezTo>
                    <a:pt x="552450" y="-14106"/>
                    <a:pt x="704850" y="79556"/>
                    <a:pt x="857250" y="173219"/>
                  </a:cubicBezTo>
                </a:path>
              </a:pathLst>
            </a:custGeom>
            <a:noFill/>
            <a:ln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A6591B17-3D9D-7392-B87D-9BB47AFDA12E}"/>
                </a:ext>
              </a:extLst>
            </p:cNvPr>
            <p:cNvSpPr txBox="1"/>
            <p:nvPr/>
          </p:nvSpPr>
          <p:spPr>
            <a:xfrm>
              <a:off x="7066897" y="2000079"/>
              <a:ext cx="133144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AU" sz="1400" dirty="0">
                  <a:solidFill>
                    <a:srgbClr val="002060"/>
                  </a:solidFill>
                </a:rPr>
                <a:t>vegetation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228C4198-A98D-E5E2-B5CC-C6325CA3FF1B}"/>
                </a:ext>
              </a:extLst>
            </p:cNvPr>
            <p:cNvSpPr txBox="1"/>
            <p:nvPr/>
          </p:nvSpPr>
          <p:spPr>
            <a:xfrm>
              <a:off x="7810523" y="709219"/>
              <a:ext cx="133144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AU" sz="1400" dirty="0">
                  <a:solidFill>
                    <a:srgbClr val="002060"/>
                  </a:solidFill>
                </a:rPr>
                <a:t>climate</a:t>
              </a:r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0C56A056-1E08-B725-223A-864CD8C034B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/>
            <a:srcRect l="34971" r="33819" b="11058"/>
            <a:stretch/>
          </p:blipFill>
          <p:spPr>
            <a:xfrm>
              <a:off x="7129527" y="2863199"/>
              <a:ext cx="1756283" cy="2310400"/>
            </a:xfrm>
            <a:prstGeom prst="rect">
              <a:avLst/>
            </a:prstGeom>
          </p:spPr>
        </p:pic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FDD7D72-28EB-928E-EAF7-09CAED4EDF7E}"/>
                </a:ext>
              </a:extLst>
            </p:cNvPr>
            <p:cNvSpPr/>
            <p:nvPr/>
          </p:nvSpPr>
          <p:spPr>
            <a:xfrm rot="1387002" flipV="1">
              <a:off x="5887489" y="2318428"/>
              <a:ext cx="1218132" cy="45719"/>
            </a:xfrm>
            <a:custGeom>
              <a:avLst/>
              <a:gdLst>
                <a:gd name="connsiteX0" fmla="*/ 0 w 857250"/>
                <a:gd name="connsiteY0" fmla="*/ 268469 h 268469"/>
                <a:gd name="connsiteX1" fmla="*/ 409575 w 857250"/>
                <a:gd name="connsiteY1" fmla="*/ 1769 h 268469"/>
                <a:gd name="connsiteX2" fmla="*/ 857250 w 857250"/>
                <a:gd name="connsiteY2" fmla="*/ 173219 h 2684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57250" h="268469">
                  <a:moveTo>
                    <a:pt x="0" y="268469"/>
                  </a:moveTo>
                  <a:cubicBezTo>
                    <a:pt x="133350" y="143056"/>
                    <a:pt x="266700" y="17644"/>
                    <a:pt x="409575" y="1769"/>
                  </a:cubicBezTo>
                  <a:cubicBezTo>
                    <a:pt x="552450" y="-14106"/>
                    <a:pt x="704850" y="79556"/>
                    <a:pt x="857250" y="173219"/>
                  </a:cubicBezTo>
                </a:path>
              </a:pathLst>
            </a:custGeom>
            <a:noFill/>
            <a:ln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</p:spTree>
    <p:extLst>
      <p:ext uri="{BB962C8B-B14F-4D97-AF65-F5344CB8AC3E}">
        <p14:creationId xmlns:p14="http://schemas.microsoft.com/office/powerpoint/2010/main" val="3064479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0EA35B3-709E-8CEE-A251-5C9075FE03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3022" y="735552"/>
            <a:ext cx="5754847" cy="3237101"/>
          </a:xfrm>
          <a:prstGeom prst="rect">
            <a:avLst/>
          </a:prstGeom>
        </p:spPr>
      </p:pic>
      <p:pic>
        <p:nvPicPr>
          <p:cNvPr id="3" name="Picture 6" descr="http://blogsdir.cms.rrcdn.com/3/files/2012/11/Sleipner.jpg">
            <a:extLst>
              <a:ext uri="{FF2B5EF4-FFF2-40B4-BE49-F238E27FC236}">
                <a16:creationId xmlns:a16="http://schemas.microsoft.com/office/drawing/2014/main" id="{4FE2EE72-F379-9364-F0BD-57B4FF3FC2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252" y="4122345"/>
            <a:ext cx="4355976" cy="2373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http://i.dailymail.co.uk/i/pix/2013/05/13/article-2323275-19B84177000005DC-337_964x956.jpg">
            <a:extLst>
              <a:ext uri="{FF2B5EF4-FFF2-40B4-BE49-F238E27FC236}">
                <a16:creationId xmlns:a16="http://schemas.microsoft.com/office/drawing/2014/main" id="{1557663D-6A71-9677-308E-682B51E975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949" y="2487388"/>
            <a:ext cx="3816424" cy="3784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71466F4-C196-DD26-BC56-6EACFB78D9C8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Anthropogenic Geomorphology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5606CF6-3BA1-6F07-10AA-945D18F4B9F6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354C943-40DB-65DB-EF91-6557D4CA1CA4}"/>
              </a:ext>
            </a:extLst>
          </p:cNvPr>
          <p:cNvSpPr txBox="1"/>
          <p:nvPr/>
        </p:nvSpPr>
        <p:spPr>
          <a:xfrm>
            <a:off x="110177" y="801302"/>
            <a:ext cx="257186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Mineral exploitation and building = anthropogenic erosion and sediment transport?</a:t>
            </a:r>
          </a:p>
        </p:txBody>
      </p:sp>
    </p:spTree>
    <p:extLst>
      <p:ext uri="{BB962C8B-B14F-4D97-AF65-F5344CB8AC3E}">
        <p14:creationId xmlns:p14="http://schemas.microsoft.com/office/powerpoint/2010/main" val="2759715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A picture containing outdoor, mountain, nature, sky&#10;&#10;Description automatically generated">
            <a:extLst>
              <a:ext uri="{FF2B5EF4-FFF2-40B4-BE49-F238E27FC236}">
                <a16:creationId xmlns:a16="http://schemas.microsoft.com/office/drawing/2014/main" id="{8BF56627-3D4C-0015-4E6A-4DA7AF32BB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F54013-8948-A241-8A33-E1CFAF769540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Cities &amp; Cultural Landscapes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1F5DD9-753F-B372-CFA0-08FB8536CCDB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2" name="Group 31">
            <a:extLst>
              <a:ext uri="{FF2B5EF4-FFF2-40B4-BE49-F238E27FC236}">
                <a16:creationId xmlns:a16="http://schemas.microsoft.com/office/drawing/2014/main" id="{3F4F0D12-1256-C0DA-BBC3-BFC52A96B1E7}"/>
              </a:ext>
            </a:extLst>
          </p:cNvPr>
          <p:cNvGrpSpPr/>
          <p:nvPr/>
        </p:nvGrpSpPr>
        <p:grpSpPr>
          <a:xfrm>
            <a:off x="197893" y="892426"/>
            <a:ext cx="3996370" cy="2936546"/>
            <a:chOff x="5133869" y="3822531"/>
            <a:chExt cx="3685373" cy="268062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45460AB8-3082-510D-39DC-DD2230D050F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133869" y="3822531"/>
              <a:ext cx="3685373" cy="2449610"/>
            </a:xfrm>
            <a:prstGeom prst="rect">
              <a:avLst/>
            </a:prstGeom>
          </p:spPr>
        </p:pic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B17E9C7-49A3-4533-E918-F917017B8830}"/>
                </a:ext>
              </a:extLst>
            </p:cNvPr>
            <p:cNvSpPr txBox="1"/>
            <p:nvPr/>
          </p:nvSpPr>
          <p:spPr>
            <a:xfrm>
              <a:off x="5250521" y="3869042"/>
              <a:ext cx="3452068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AU" dirty="0">
                  <a:solidFill>
                    <a:schemeClr val="bg1"/>
                  </a:solidFill>
                </a:rPr>
                <a:t> 2500 BC = ca. 4500 years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D35E1C01-6DFD-030A-EE0C-4E406B6D7F05}"/>
                </a:ext>
              </a:extLst>
            </p:cNvPr>
            <p:cNvSpPr txBox="1"/>
            <p:nvPr/>
          </p:nvSpPr>
          <p:spPr>
            <a:xfrm>
              <a:off x="5389497" y="5660291"/>
              <a:ext cx="3174114" cy="84286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Pyramids in the Egyptian desert</a:t>
              </a:r>
            </a:p>
            <a:p>
              <a:r>
                <a:rPr lang="en-AU" dirty="0">
                  <a:solidFill>
                    <a:schemeClr val="bg1"/>
                  </a:solidFill>
                </a:rPr>
                <a:t>UNESCO World Heritage</a:t>
              </a:r>
            </a:p>
            <a:p>
              <a:endParaRPr lang="en-AU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52E6D1EA-336B-047B-28A9-8DE44D4C19B7}"/>
              </a:ext>
            </a:extLst>
          </p:cNvPr>
          <p:cNvGrpSpPr/>
          <p:nvPr/>
        </p:nvGrpSpPr>
        <p:grpSpPr>
          <a:xfrm>
            <a:off x="4407379" y="900449"/>
            <a:ext cx="4586638" cy="2675454"/>
            <a:chOff x="233946" y="982389"/>
            <a:chExt cx="4753936" cy="2872967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C605188D-94A9-3710-EDEE-B26D3328E49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659" t="21784" r="14255" b="10380"/>
            <a:stretch/>
          </p:blipFill>
          <p:spPr>
            <a:xfrm>
              <a:off x="233946" y="982389"/>
              <a:ext cx="4635268" cy="2872967"/>
            </a:xfrm>
            <a:prstGeom prst="rect">
              <a:avLst/>
            </a:prstGeom>
          </p:spPr>
        </p:pic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61C6AB0-9295-277E-F434-E485261E9B8C}"/>
                </a:ext>
              </a:extLst>
            </p:cNvPr>
            <p:cNvSpPr txBox="1"/>
            <p:nvPr/>
          </p:nvSpPr>
          <p:spPr>
            <a:xfrm>
              <a:off x="262981" y="1456065"/>
              <a:ext cx="4635268" cy="30777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algn="ctr"/>
              <a:r>
                <a:rPr lang="en-AU" sz="1400" dirty="0">
                  <a:hlinkClick r:id="rId5"/>
                </a:rPr>
                <a:t>https://www.youtube.com/watch?v=VaXrX0veR9Y</a:t>
              </a:r>
              <a:r>
                <a:rPr lang="en-AU" sz="1400" dirty="0"/>
                <a:t> 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CCD7BD66-1778-F30F-2D88-B835ED0A2927}"/>
                </a:ext>
              </a:extLst>
            </p:cNvPr>
            <p:cNvSpPr txBox="1"/>
            <p:nvPr/>
          </p:nvSpPr>
          <p:spPr>
            <a:xfrm>
              <a:off x="324563" y="1034651"/>
              <a:ext cx="33906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Lost cities in the Bolivian jungle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9AEC737-48B6-11E9-76BA-FBB2F1D88846}"/>
                </a:ext>
              </a:extLst>
            </p:cNvPr>
            <p:cNvSpPr txBox="1"/>
            <p:nvPr/>
          </p:nvSpPr>
          <p:spPr>
            <a:xfrm>
              <a:off x="2109202" y="3453198"/>
              <a:ext cx="287868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AU" dirty="0">
                  <a:solidFill>
                    <a:schemeClr val="bg1"/>
                  </a:solidFill>
                </a:rPr>
                <a:t>ca. 1600 - 600 years</a:t>
              </a:r>
            </a:p>
          </p:txBody>
        </p:sp>
      </p:grpSp>
      <p:pic>
        <p:nvPicPr>
          <p:cNvPr id="28" name="Picture 27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1CF3ABA0-9D41-A2BC-5AF6-3A0E4793D394}"/>
              </a:ext>
            </a:extLst>
          </p:cNvPr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893" y="3878454"/>
            <a:ext cx="4586637" cy="268348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E4FCC4A1-6185-F745-AA3C-F98A68FDF18F}"/>
              </a:ext>
            </a:extLst>
          </p:cNvPr>
          <p:cNvSpPr txBox="1"/>
          <p:nvPr/>
        </p:nvSpPr>
        <p:spPr>
          <a:xfrm>
            <a:off x="399324" y="6163609"/>
            <a:ext cx="4197938" cy="30777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AU" sz="1400" dirty="0">
                <a:hlinkClick r:id="rId8"/>
              </a:rPr>
              <a:t>https://www.youtube.com/watch?v=wkMyBida63I</a:t>
            </a:r>
            <a:r>
              <a:rPr lang="en-AU" sz="1400" dirty="0"/>
              <a:t> 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B1DDDEC-740C-2ACD-B637-E596F8F1CED8}"/>
              </a:ext>
            </a:extLst>
          </p:cNvPr>
          <p:cNvGrpSpPr/>
          <p:nvPr/>
        </p:nvGrpSpPr>
        <p:grpSpPr>
          <a:xfrm>
            <a:off x="4940309" y="3928954"/>
            <a:ext cx="3936966" cy="2635847"/>
            <a:chOff x="945310" y="4710070"/>
            <a:chExt cx="3936966" cy="2635847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667457B0-75A2-3CCF-FA99-8C1AB53CAFBD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945310" y="4710070"/>
              <a:ext cx="3936966" cy="2635847"/>
            </a:xfrm>
            <a:prstGeom prst="rect">
              <a:avLst/>
            </a:prstGeom>
          </p:spPr>
        </p:pic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931FE703-EB84-C7C3-F838-35B8D555CE36}"/>
                </a:ext>
              </a:extLst>
            </p:cNvPr>
            <p:cNvSpPr txBox="1"/>
            <p:nvPr/>
          </p:nvSpPr>
          <p:spPr>
            <a:xfrm>
              <a:off x="1041439" y="6637908"/>
              <a:ext cx="2827283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 Angkor Wat in Cambodia (ca. 900 years)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1642CEDF-2F93-AFB8-5914-E6E457F3209A}"/>
                </a:ext>
              </a:extLst>
            </p:cNvPr>
            <p:cNvSpPr txBox="1"/>
            <p:nvPr/>
          </p:nvSpPr>
          <p:spPr>
            <a:xfrm>
              <a:off x="1143202" y="6331024"/>
              <a:ext cx="3577153" cy="276999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r>
                <a:rPr lang="en-AU" sz="1200" dirty="0">
                  <a:hlinkClick r:id="rId10"/>
                </a:rPr>
                <a:t>https://www.youtube.com/watch?v=o6Kq4XF1zKU</a:t>
              </a:r>
              <a:r>
                <a:rPr lang="en-AU" sz="1200" dirty="0"/>
                <a:t> </a:t>
              </a:r>
            </a:p>
          </p:txBody>
        </p: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16425F2C-6A05-B4F4-9C22-905D7A95A16D}"/>
              </a:ext>
            </a:extLst>
          </p:cNvPr>
          <p:cNvSpPr txBox="1"/>
          <p:nvPr/>
        </p:nvSpPr>
        <p:spPr>
          <a:xfrm>
            <a:off x="266725" y="3978627"/>
            <a:ext cx="45866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AU" dirty="0">
                <a:solidFill>
                  <a:schemeClr val="bg1"/>
                </a:solidFill>
              </a:rPr>
              <a:t>Las </a:t>
            </a:r>
            <a:r>
              <a:rPr lang="en-AU" dirty="0" err="1">
                <a:solidFill>
                  <a:schemeClr val="bg1"/>
                </a:solidFill>
              </a:rPr>
              <a:t>Medulas</a:t>
            </a:r>
            <a:r>
              <a:rPr lang="en-AU" dirty="0">
                <a:solidFill>
                  <a:schemeClr val="bg1"/>
                </a:solidFill>
              </a:rPr>
              <a:t>, Spain – Roman gold mine (1</a:t>
            </a:r>
            <a:r>
              <a:rPr lang="en-AU" baseline="30000" dirty="0">
                <a:solidFill>
                  <a:schemeClr val="bg1"/>
                </a:solidFill>
              </a:rPr>
              <a:t>st</a:t>
            </a:r>
            <a:r>
              <a:rPr lang="en-AU" dirty="0">
                <a:solidFill>
                  <a:schemeClr val="bg1"/>
                </a:solidFill>
              </a:rPr>
              <a:t> century AD), UNESCO World Heritage</a:t>
            </a:r>
          </a:p>
        </p:txBody>
      </p:sp>
    </p:spTree>
    <p:extLst>
      <p:ext uri="{BB962C8B-B14F-4D97-AF65-F5344CB8AC3E}">
        <p14:creationId xmlns:p14="http://schemas.microsoft.com/office/powerpoint/2010/main" val="838955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 descr="http://d32ogoqmya1dw8.cloudfront.net/images/NAGTWorkshops/geomorph/vignettes/earth_moved_per_capita.v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0014" y="757079"/>
            <a:ext cx="5476093" cy="3593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273249" y="6611779"/>
            <a:ext cx="87075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Hooke 2000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7F479EC8-C7CF-4CD4-9A9E-8B60D29DCE3F}"/>
              </a:ext>
            </a:extLst>
          </p:cNvPr>
          <p:cNvGrpSpPr/>
          <p:nvPr/>
        </p:nvGrpSpPr>
        <p:grpSpPr>
          <a:xfrm>
            <a:off x="3038978" y="973102"/>
            <a:ext cx="5688128" cy="5444056"/>
            <a:chOff x="3038978" y="973102"/>
            <a:chExt cx="5688128" cy="5444056"/>
          </a:xfrm>
        </p:grpSpPr>
        <p:pic>
          <p:nvPicPr>
            <p:cNvPr id="54276" name="Picture 4" descr="http://d32ogoqmya1dw8.cloudfront.net/images/NAGTWorkshops/geomorph/vignettes/total_mass_earth_moved.v2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63379" y="973102"/>
              <a:ext cx="2910520" cy="200951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3038978" y="4662832"/>
              <a:ext cx="5688128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GB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Agriculture: 1500 Gt/</a:t>
              </a:r>
              <a:r>
                <a:rPr lang="en-GB" dirty="0" err="1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yr</a:t>
              </a:r>
              <a:r>
                <a:rPr lang="en-GB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 moved (ploughing etc.) – 75 Gt/</a:t>
              </a:r>
              <a:r>
                <a:rPr lang="en-GB" dirty="0" err="1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yr</a:t>
              </a:r>
              <a:r>
                <a:rPr lang="en-GB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 eroded – 10-15 Gt/</a:t>
              </a:r>
              <a:r>
                <a:rPr lang="en-GB" dirty="0" err="1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yr</a:t>
              </a:r>
              <a:r>
                <a:rPr lang="en-GB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 reach </a:t>
              </a:r>
              <a:r>
                <a:rPr lang="en-GB" dirty="0" err="1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oceann</a:t>
              </a:r>
              <a:r>
                <a:rPr lang="en-GB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 (24 Gt/</a:t>
              </a:r>
              <a:r>
                <a:rPr lang="en-GB" dirty="0" err="1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yr</a:t>
              </a:r>
              <a:r>
                <a:rPr lang="en-GB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 ~ fluvial sediment export from continents!)</a:t>
              </a:r>
            </a:p>
            <a:p>
              <a:pPr marL="457200" indent="-457200">
                <a:buFont typeface="Arial" panose="020B0604020202020204" pitchFamily="34" charset="0"/>
                <a:buChar char="•"/>
              </a:pPr>
              <a:endParaRPr lang="en-GB" dirty="0">
                <a:solidFill>
                  <a:srgbClr val="002060"/>
                </a:solidFill>
                <a:latin typeface="Arial" pitchFamily="34" charset="0"/>
                <a:cs typeface="Arial" pitchFamily="34" charset="0"/>
              </a:endParaRPr>
            </a:p>
            <a:p>
              <a:pPr marL="457200" indent="-457200">
                <a:buFont typeface="Arial" panose="020B0604020202020204" pitchFamily="34" charset="0"/>
                <a:buChar char="•"/>
              </a:pPr>
              <a:r>
                <a:rPr lang="en-GB" dirty="0">
                  <a:solidFill>
                    <a:srgbClr val="002060"/>
                  </a:solidFill>
                  <a:latin typeface="Arial" pitchFamily="34" charset="0"/>
                  <a:cs typeface="Arial" pitchFamily="34" charset="0"/>
                </a:rPr>
                <a:t>Soil erosion ca. 10 x than through weathering and erosion alone…</a:t>
              </a:r>
            </a:p>
          </p:txBody>
        </p:sp>
      </p:grpSp>
      <p:sp>
        <p:nvSpPr>
          <p:cNvPr id="8" name="Rectangle 7"/>
          <p:cNvSpPr/>
          <p:nvPr/>
        </p:nvSpPr>
        <p:spPr>
          <a:xfrm>
            <a:off x="197893" y="757079"/>
            <a:ext cx="310985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USA in early 90s: 0.8 Gt house building, 3.2 Gt mining etc., 3 Gt roads etc (would fill Grand Canyon in 400 years !!)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Total world ca. 30-35 Gt material moved (without agriculture)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446142-EDB3-4B28-B7D2-20E0851641D3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Landscapes and “Earth Moving”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9FD2C1C-1B12-439B-8AE0-8311A07ADF02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close up of a sign&#10;&#10;Description generated with high confidence">
            <a:extLst>
              <a:ext uri="{FF2B5EF4-FFF2-40B4-BE49-F238E27FC236}">
                <a16:creationId xmlns:a16="http://schemas.microsoft.com/office/drawing/2014/main" id="{9448414D-B41D-4E71-9CCC-CF080B32B6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281" y="3493610"/>
            <a:ext cx="2080862" cy="3118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804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9316B6C-F140-05AF-7D7F-B0DF420C32E4}"/>
              </a:ext>
            </a:extLst>
          </p:cNvPr>
          <p:cNvSpPr txBox="1"/>
          <p:nvPr/>
        </p:nvSpPr>
        <p:spPr>
          <a:xfrm>
            <a:off x="197893" y="770689"/>
            <a:ext cx="880406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The Earth’s present Anthropocene </a:t>
            </a:r>
            <a:r>
              <a:rPr lang="en-AU" dirty="0">
                <a:solidFill>
                  <a:srgbClr val="FF0000"/>
                </a:solidFill>
              </a:rPr>
              <a:t>sediment load </a:t>
            </a:r>
            <a:r>
              <a:rPr lang="en-AU" dirty="0">
                <a:solidFill>
                  <a:srgbClr val="002060"/>
                </a:solidFill>
              </a:rPr>
              <a:t>(net land-to-sea sediment delivery and anthropogenic sediment production) </a:t>
            </a:r>
            <a:r>
              <a:rPr lang="en-AU" dirty="0">
                <a:solidFill>
                  <a:srgbClr val="FF0000"/>
                </a:solidFill>
              </a:rPr>
              <a:t>exceeds 300 billion tons (Gt) per year</a:t>
            </a:r>
            <a:r>
              <a:rPr lang="en-AU" dirty="0">
                <a:solidFill>
                  <a:srgbClr val="002060"/>
                </a:solidFill>
              </a:rPr>
              <a:t>, a mass flux that </a:t>
            </a:r>
            <a:r>
              <a:rPr lang="en-AU" b="1" dirty="0">
                <a:solidFill>
                  <a:srgbClr val="002060"/>
                </a:solidFill>
              </a:rPr>
              <a:t>includes a small (&lt;6%) contribution from natural processes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C3B3E5B-F85D-AD33-8A7B-EDE0A1C8E2E4}"/>
              </a:ext>
            </a:extLst>
          </p:cNvPr>
          <p:cNvSpPr txBox="1"/>
          <p:nvPr/>
        </p:nvSpPr>
        <p:spPr>
          <a:xfrm>
            <a:off x="1026782" y="6061867"/>
            <a:ext cx="71962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Anthropocene land-to-sea sediment flux (Gt per year) in 2010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E4C9DBD-8AA7-3E3E-C53E-2D8DA814E674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Anthropocene Source-to-Sink…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5B07DEA-7D79-892D-FC03-6400B3868548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EE10F65E-707F-DB87-F45D-001F66A8AE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rcRect l="3717" t="2557" r="2407" b="4912"/>
          <a:stretch/>
        </p:blipFill>
        <p:spPr>
          <a:xfrm>
            <a:off x="371944" y="2125678"/>
            <a:ext cx="8505925" cy="368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446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D5E7D02-9B33-8083-DC84-BCCB4BE2B234}"/>
              </a:ext>
            </a:extLst>
          </p:cNvPr>
          <p:cNvSpPr txBox="1"/>
          <p:nvPr/>
        </p:nvSpPr>
        <p:spPr>
          <a:xfrm>
            <a:off x="197892" y="802096"/>
            <a:ext cx="867997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FF0000"/>
                </a:solidFill>
              </a:rPr>
              <a:t>Sediment production </a:t>
            </a:r>
            <a:r>
              <a:rPr lang="en-AU" dirty="0">
                <a:solidFill>
                  <a:srgbClr val="002060"/>
                </a:solidFill>
              </a:rPr>
              <a:t>(supply) from anthropogenic soil erosion, construction activities, mineral mining, aggregate mining, and sand and gravel mining from coasts and rivers, has increased by about </a:t>
            </a:r>
            <a:r>
              <a:rPr lang="en-AU" dirty="0">
                <a:solidFill>
                  <a:srgbClr val="FF0000"/>
                </a:solidFill>
              </a:rPr>
              <a:t>467%</a:t>
            </a:r>
            <a:r>
              <a:rPr lang="en-AU" dirty="0">
                <a:solidFill>
                  <a:srgbClr val="002060"/>
                </a:solidFill>
              </a:rPr>
              <a:t> between 1950 and 2010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EF22EB5-4358-A78B-C848-11149094E3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1927" y="1934978"/>
            <a:ext cx="8500145" cy="46161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08E4AF-1E32-9CB6-C911-250ED31673B2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Anthropocene Source-to-Sink…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CF00908-9BC0-C1D0-6872-3FF526D72A45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7418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F92BD6A-FFC4-CC11-FD35-670C5FF67D4B}"/>
              </a:ext>
            </a:extLst>
          </p:cNvPr>
          <p:cNvSpPr txBox="1"/>
          <p:nvPr/>
        </p:nvSpPr>
        <p:spPr>
          <a:xfrm>
            <a:off x="98947" y="771413"/>
            <a:ext cx="538341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Transport of sediment to the coastal ocean (via rivers, wind, coastal erosion, and ice loss) has </a:t>
            </a:r>
            <a:r>
              <a:rPr lang="en-AU" dirty="0">
                <a:solidFill>
                  <a:srgbClr val="FF0000"/>
                </a:solidFill>
              </a:rPr>
              <a:t>decreased by 23% </a:t>
            </a:r>
            <a:r>
              <a:rPr lang="en-AU" dirty="0">
                <a:solidFill>
                  <a:srgbClr val="002060"/>
                </a:solidFill>
              </a:rPr>
              <a:t>between 1950 and 2010, transport of fluvial particulates including organic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B0019E9-C525-F85D-0026-79FC34ED7D3F}"/>
              </a:ext>
            </a:extLst>
          </p:cNvPr>
          <p:cNvGrpSpPr/>
          <p:nvPr/>
        </p:nvGrpSpPr>
        <p:grpSpPr>
          <a:xfrm>
            <a:off x="98944" y="2651998"/>
            <a:ext cx="8653544" cy="2042279"/>
            <a:chOff x="98944" y="2651998"/>
            <a:chExt cx="8653544" cy="2042279"/>
          </a:xfrm>
        </p:grpSpPr>
        <p:pic>
          <p:nvPicPr>
            <p:cNvPr id="2" name="Picture 1">
              <a:extLst>
                <a:ext uri="{FF2B5EF4-FFF2-40B4-BE49-F238E27FC236}">
                  <a16:creationId xmlns:a16="http://schemas.microsoft.com/office/drawing/2014/main" id="{65991D02-BBCD-00A3-202A-89272C5D90A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369075" y="2651998"/>
              <a:ext cx="5383413" cy="2042279"/>
            </a:xfrm>
            <a:prstGeom prst="rect">
              <a:avLst/>
            </a:prstGeom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0C49E728-F2A2-C2DC-5F59-C205EC61416C}"/>
                </a:ext>
              </a:extLst>
            </p:cNvPr>
            <p:cNvSpPr txBox="1"/>
            <p:nvPr/>
          </p:nvSpPr>
          <p:spPr>
            <a:xfrm>
              <a:off x="98944" y="2741572"/>
              <a:ext cx="3230182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>
                  <a:solidFill>
                    <a:srgbClr val="002060"/>
                  </a:solidFill>
                </a:rPr>
                <a:t>If it were not for sequestration of sediment behind dams, global rivers would have increased their particulate loads by </a:t>
              </a:r>
              <a:r>
                <a:rPr lang="en-AU" dirty="0">
                  <a:solidFill>
                    <a:srgbClr val="FF0000"/>
                  </a:solidFill>
                </a:rPr>
                <a:t>212%</a:t>
              </a:r>
              <a:r>
                <a:rPr lang="en-AU" dirty="0">
                  <a:solidFill>
                    <a:srgbClr val="002060"/>
                  </a:solidFill>
                </a:rPr>
                <a:t> between 1950 and 2010</a:t>
              </a:r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E4561388-3F80-7AF8-D31E-CD79A6888496}"/>
              </a:ext>
            </a:extLst>
          </p:cNvPr>
          <p:cNvSpPr txBox="1"/>
          <p:nvPr/>
        </p:nvSpPr>
        <p:spPr>
          <a:xfrm>
            <a:off x="4371013" y="4926911"/>
            <a:ext cx="477298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And the marine sedimentary environment? From resuspension of seafloor sediment from trawling, dredging and land reclamation, anthropogenic transport seems to have increased by </a:t>
            </a:r>
            <a:r>
              <a:rPr lang="en-AU" dirty="0">
                <a:solidFill>
                  <a:srgbClr val="FF0000"/>
                </a:solidFill>
              </a:rPr>
              <a:t>780%</a:t>
            </a:r>
            <a:r>
              <a:rPr lang="en-AU" dirty="0">
                <a:solidFill>
                  <a:srgbClr val="002060"/>
                </a:solidFill>
              </a:rPr>
              <a:t> between 1950 and 2010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464F1A2-5309-9812-746D-0579F942F81E}"/>
              </a:ext>
            </a:extLst>
          </p:cNvPr>
          <p:cNvGrpSpPr/>
          <p:nvPr/>
        </p:nvGrpSpPr>
        <p:grpSpPr>
          <a:xfrm>
            <a:off x="98944" y="4105453"/>
            <a:ext cx="4348769" cy="2575784"/>
            <a:chOff x="98944" y="4105453"/>
            <a:chExt cx="4348769" cy="2575784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422E2B3-7954-11D3-7BC0-E98BE4A691C2}"/>
                </a:ext>
              </a:extLst>
            </p:cNvPr>
            <p:cNvSpPr txBox="1"/>
            <p:nvPr/>
          </p:nvSpPr>
          <p:spPr>
            <a:xfrm>
              <a:off x="98944" y="4926911"/>
              <a:ext cx="4348769" cy="175432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>
                  <a:solidFill>
                    <a:srgbClr val="FF0000"/>
                  </a:solidFill>
                </a:rPr>
                <a:t>Sediment consumption </a:t>
              </a:r>
              <a:r>
                <a:rPr lang="en-AU" dirty="0">
                  <a:solidFill>
                    <a:srgbClr val="002060"/>
                  </a:solidFill>
                </a:rPr>
                <a:t>in the Anthropocene, including from reservoir sequestration, highway development and coal and concrete consumption, has increased by about </a:t>
              </a:r>
              <a:r>
                <a:rPr lang="en-AU" dirty="0">
                  <a:solidFill>
                    <a:srgbClr val="FF0000"/>
                  </a:solidFill>
                </a:rPr>
                <a:t>2,550%</a:t>
              </a:r>
              <a:r>
                <a:rPr lang="en-AU" dirty="0">
                  <a:solidFill>
                    <a:srgbClr val="002060"/>
                  </a:solidFill>
                </a:rPr>
                <a:t> between 1950 and 2010</a:t>
              </a:r>
            </a:p>
          </p:txBody>
        </p:sp>
        <p:sp>
          <p:nvSpPr>
            <p:cNvPr id="4" name="Arrow: Down 3">
              <a:extLst>
                <a:ext uri="{FF2B5EF4-FFF2-40B4-BE49-F238E27FC236}">
                  <a16:creationId xmlns:a16="http://schemas.microsoft.com/office/drawing/2014/main" id="{83CBB91D-5522-F6B1-B4D5-3F42E3F850D7}"/>
                </a:ext>
              </a:extLst>
            </p:cNvPr>
            <p:cNvSpPr/>
            <p:nvPr/>
          </p:nvSpPr>
          <p:spPr>
            <a:xfrm>
              <a:off x="3539740" y="4105453"/>
              <a:ext cx="831273" cy="406213"/>
            </a:xfrm>
            <a:prstGeom prst="downArrow">
              <a:avLst/>
            </a:prstGeom>
            <a:noFill/>
            <a:ln w="15875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CEF515C5-42D4-00A7-E43F-C653D24458D8}"/>
              </a:ext>
            </a:extLst>
          </p:cNvPr>
          <p:cNvSpPr txBox="1"/>
          <p:nvPr/>
        </p:nvSpPr>
        <p:spPr>
          <a:xfrm>
            <a:off x="399495" y="1899110"/>
            <a:ext cx="91351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dirty="0">
                <a:solidFill>
                  <a:srgbClr val="002060"/>
                </a:solidFill>
              </a:rPr>
              <a:t>carbon has decreased by 49% over the same period; offsets include increases in sediment delivery by icebergs and glacial melt</a:t>
            </a:r>
            <a:endParaRPr lang="en-AU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C284A41-3D76-C97D-F70C-8372C85B06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711"/>
          <a:stretch/>
        </p:blipFill>
        <p:spPr>
          <a:xfrm>
            <a:off x="5584053" y="29542"/>
            <a:ext cx="3457957" cy="175893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3CCC36C-BC9F-79C8-39A3-1B906E7F4B28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Anthropocene Source-to-Sink…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8C16148-5AC0-6558-3AF0-21087D208AEF}"/>
              </a:ext>
            </a:extLst>
          </p:cNvPr>
          <p:cNvCxnSpPr>
            <a:cxnSpLocks/>
          </p:cNvCxnSpPr>
          <p:nvPr/>
        </p:nvCxnSpPr>
        <p:spPr>
          <a:xfrm>
            <a:off x="197893" y="585860"/>
            <a:ext cx="7180807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5043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5985E77D-7979-E44A-45BC-DD530FDF182D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45EFE175-C00B-B152-D3A5-04784E06203B}"/>
              </a:ext>
            </a:extLst>
          </p:cNvPr>
          <p:cNvSpPr txBox="1"/>
          <p:nvPr/>
        </p:nvSpPr>
        <p:spPr>
          <a:xfrm>
            <a:off x="0" y="7769"/>
            <a:ext cx="70970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Anthropocene Geology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4F748-7EB4-E5A1-CC35-63A375AEFB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919" r="4402"/>
          <a:stretch/>
        </p:blipFill>
        <p:spPr>
          <a:xfrm>
            <a:off x="291885" y="789766"/>
            <a:ext cx="4245996" cy="26392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D21189-21BA-A071-E9C0-B555B59211D4}"/>
              </a:ext>
            </a:extLst>
          </p:cNvPr>
          <p:cNvSpPr txBox="1"/>
          <p:nvPr/>
        </p:nvSpPr>
        <p:spPr>
          <a:xfrm>
            <a:off x="291885" y="796449"/>
            <a:ext cx="2297491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AU" sz="1600" dirty="0">
                <a:solidFill>
                  <a:schemeClr val="bg1"/>
                </a:solidFill>
              </a:rPr>
              <a:t>…newly named rock, called </a:t>
            </a:r>
            <a:r>
              <a:rPr lang="en-AU" sz="1600" dirty="0" err="1">
                <a:solidFill>
                  <a:schemeClr val="bg1"/>
                </a:solidFill>
              </a:rPr>
              <a:t>plastiglomerate</a:t>
            </a:r>
            <a:r>
              <a:rPr lang="en-AU" sz="1600" dirty="0">
                <a:solidFill>
                  <a:schemeClr val="bg1"/>
                </a:solidFill>
              </a:rPr>
              <a:t>, is made of lava rock, green and red netting, yellow rope and melted plastic. It was found on a beach in Hawaii, incorporated into lava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C9DCA3C-570C-4DC4-F522-1B6BC0BFF0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74" r="2833" b="8290"/>
          <a:stretch/>
        </p:blipFill>
        <p:spPr>
          <a:xfrm>
            <a:off x="4606121" y="673797"/>
            <a:ext cx="4437961" cy="284313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0942111-8CC0-4232-B2B9-7A3101EAC615}"/>
              </a:ext>
            </a:extLst>
          </p:cNvPr>
          <p:cNvSpPr txBox="1"/>
          <p:nvPr/>
        </p:nvSpPr>
        <p:spPr>
          <a:xfrm>
            <a:off x="6872287" y="4011730"/>
            <a:ext cx="20055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Plastic = new rock type &amp; sediment ??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A309631-8B32-0139-FF98-0CA44678D265}"/>
              </a:ext>
            </a:extLst>
          </p:cNvPr>
          <p:cNvGrpSpPr/>
          <p:nvPr/>
        </p:nvGrpSpPr>
        <p:grpSpPr>
          <a:xfrm>
            <a:off x="291885" y="3516935"/>
            <a:ext cx="8585984" cy="3204162"/>
            <a:chOff x="291885" y="3516935"/>
            <a:chExt cx="8585984" cy="3204162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79B91BC7-CFEF-DB22-9567-874447532B62}"/>
                </a:ext>
              </a:extLst>
            </p:cNvPr>
            <p:cNvSpPr txBox="1"/>
            <p:nvPr/>
          </p:nvSpPr>
          <p:spPr>
            <a:xfrm>
              <a:off x="6872287" y="5071811"/>
              <a:ext cx="2005582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>
                  <a:solidFill>
                    <a:srgbClr val="002060"/>
                  </a:solidFill>
                </a:rPr>
                <a:t>Rivers are the main road for  plastic pollution</a:t>
              </a:r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55AAFE6B-01E9-5764-054A-C387D3493C8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91885" y="3516935"/>
              <a:ext cx="6527659" cy="320416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516345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A962576-F2F7-5A12-BE78-25CDCDE0199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77" b="4077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83D6889-4964-8F0A-1917-0C4A73F649D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24" t="9064" r="7707" b="21906"/>
          <a:stretch/>
        </p:blipFill>
        <p:spPr>
          <a:xfrm>
            <a:off x="381516" y="726086"/>
            <a:ext cx="8380968" cy="36207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D7D897E-F369-B4B6-7C65-54DF6DCED5F7}"/>
              </a:ext>
            </a:extLst>
          </p:cNvPr>
          <p:cNvSpPr txBox="1"/>
          <p:nvPr/>
        </p:nvSpPr>
        <p:spPr>
          <a:xfrm>
            <a:off x="3527570" y="6488668"/>
            <a:ext cx="551576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AU" sz="1400" u="sng" dirty="0">
                <a:solidFill>
                  <a:schemeClr val="bg1"/>
                </a:solidFill>
              </a:rPr>
              <a:t>https://doi.org/10.1016/j.marpolbul.2020.111198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86058FB-8200-7230-FC4E-59A96522FC76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7B88B6A6-BE1E-7CF1-3D4A-9D49F065A4A6}"/>
              </a:ext>
            </a:extLst>
          </p:cNvPr>
          <p:cNvSpPr txBox="1"/>
          <p:nvPr/>
        </p:nvSpPr>
        <p:spPr>
          <a:xfrm>
            <a:off x="0" y="7769"/>
            <a:ext cx="7528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Anthropocene Sediment Transport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4D97194-B7EC-E7EE-C8ED-02343D741B10}"/>
              </a:ext>
            </a:extLst>
          </p:cNvPr>
          <p:cNvSpPr txBox="1"/>
          <p:nvPr/>
        </p:nvSpPr>
        <p:spPr>
          <a:xfrm>
            <a:off x="4673600" y="5780782"/>
            <a:ext cx="29671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Plastic = integrated in the stratigraphic record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B85036-E2D2-87E3-2D51-B772A377E22F}"/>
              </a:ext>
            </a:extLst>
          </p:cNvPr>
          <p:cNvSpPr txBox="1"/>
          <p:nvPr/>
        </p:nvSpPr>
        <p:spPr>
          <a:xfrm>
            <a:off x="1486798" y="3203814"/>
            <a:ext cx="22304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Plastic = change in process properties ??</a:t>
            </a:r>
          </a:p>
        </p:txBody>
      </p:sp>
    </p:spTree>
    <p:extLst>
      <p:ext uri="{BB962C8B-B14F-4D97-AF65-F5344CB8AC3E}">
        <p14:creationId xmlns:p14="http://schemas.microsoft.com/office/powerpoint/2010/main" val="2063158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90BA37D-E2B1-BAD9-83E4-D4C56B94B6FD}"/>
              </a:ext>
            </a:extLst>
          </p:cNvPr>
          <p:cNvSpPr/>
          <p:nvPr/>
        </p:nvSpPr>
        <p:spPr>
          <a:xfrm>
            <a:off x="113753" y="2021915"/>
            <a:ext cx="369624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</a:rPr>
              <a:t>We can use our knowledge to </a:t>
            </a:r>
            <a:r>
              <a:rPr lang="en-AU" sz="2000" dirty="0">
                <a:solidFill>
                  <a:srgbClr val="FF0000"/>
                </a:solidFill>
              </a:rPr>
              <a:t>help mitigate climate change</a:t>
            </a:r>
            <a:r>
              <a:rPr lang="en-AU" sz="2000" dirty="0">
                <a:solidFill>
                  <a:srgbClr val="002060"/>
                </a:solidFill>
              </a:rPr>
              <a:t> and to develop </a:t>
            </a:r>
            <a:r>
              <a:rPr lang="en-AU" sz="2000" dirty="0">
                <a:solidFill>
                  <a:srgbClr val="FF0000"/>
                </a:solidFill>
              </a:rPr>
              <a:t>strategies to better manage the environment</a:t>
            </a:r>
            <a:r>
              <a:rPr lang="en-AU" sz="2000" dirty="0">
                <a:solidFill>
                  <a:srgbClr val="002060"/>
                </a:solidFill>
              </a:rPr>
              <a:t> in the future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7CFE04C-1D69-0769-52DB-541F1C7E8C97}"/>
              </a:ext>
            </a:extLst>
          </p:cNvPr>
          <p:cNvSpPr/>
          <p:nvPr/>
        </p:nvSpPr>
        <p:spPr>
          <a:xfrm>
            <a:off x="147092" y="768550"/>
            <a:ext cx="899690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AU" sz="2000" dirty="0">
                <a:solidFill>
                  <a:srgbClr val="002060"/>
                </a:solidFill>
              </a:rPr>
              <a:t>As geomorphologists, </a:t>
            </a:r>
            <a:r>
              <a:rPr lang="en-AU" sz="2000" dirty="0">
                <a:solidFill>
                  <a:srgbClr val="FF0000"/>
                </a:solidFill>
              </a:rPr>
              <a:t>understanding physical processes is key to predicting the rates and magnitude of future change</a:t>
            </a:r>
            <a:r>
              <a:rPr lang="en-AU" sz="2000" dirty="0">
                <a:solidFill>
                  <a:srgbClr val="002060"/>
                </a:solidFill>
              </a:rPr>
              <a:t>… and validating predictions using past and present data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869F6FB-4A8C-E610-8850-FE4CCEE3F066}"/>
              </a:ext>
            </a:extLst>
          </p:cNvPr>
          <p:cNvGrpSpPr/>
          <p:nvPr/>
        </p:nvGrpSpPr>
        <p:grpSpPr>
          <a:xfrm>
            <a:off x="113753" y="4198609"/>
            <a:ext cx="3802607" cy="2176694"/>
            <a:chOff x="113753" y="4198609"/>
            <a:chExt cx="3802607" cy="2176694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FE4DC5B3-62F0-58D1-4774-F44B467FDD80}"/>
                </a:ext>
              </a:extLst>
            </p:cNvPr>
            <p:cNvSpPr/>
            <p:nvPr/>
          </p:nvSpPr>
          <p:spPr>
            <a:xfrm>
              <a:off x="113753" y="4198609"/>
              <a:ext cx="3802607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spcAft>
                  <a:spcPts val="1200"/>
                </a:spcAft>
                <a:buFont typeface="Arial" panose="020B0604020202020204" pitchFamily="34" charset="0"/>
                <a:buChar char="•"/>
              </a:pPr>
              <a:r>
                <a:rPr lang="en-AU" sz="2000" dirty="0">
                  <a:solidFill>
                    <a:srgbClr val="002060"/>
                  </a:solidFill>
                </a:rPr>
                <a:t>New and exciting </a:t>
              </a:r>
              <a:r>
                <a:rPr lang="en-AU" sz="2000" dirty="0">
                  <a:solidFill>
                    <a:srgbClr val="FF0000"/>
                  </a:solidFill>
                </a:rPr>
                <a:t>opportunities</a:t>
              </a:r>
              <a:r>
                <a:rPr lang="en-AU" sz="2000" dirty="0">
                  <a:solidFill>
                    <a:srgbClr val="002060"/>
                  </a:solidFill>
                </a:rPr>
                <a:t> are arising for exploration/applications in Geomorphology</a:t>
              </a: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50227AB-CB4A-32CE-2B68-623D270C5E66}"/>
                </a:ext>
              </a:extLst>
            </p:cNvPr>
            <p:cNvSpPr/>
            <p:nvPr/>
          </p:nvSpPr>
          <p:spPr>
            <a:xfrm>
              <a:off x="197893" y="5728972"/>
              <a:ext cx="3332708" cy="646331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342900" indent="-342900">
                <a:spcAft>
                  <a:spcPts val="1200"/>
                </a:spcAft>
                <a:buFont typeface="Arial" panose="020B0604020202020204" pitchFamily="34" charset="0"/>
                <a:buChar char="•"/>
              </a:pPr>
              <a:r>
                <a:rPr lang="en-AU" dirty="0">
                  <a:solidFill>
                    <a:srgbClr val="002060"/>
                  </a:solidFill>
                </a:rPr>
                <a:t>e.g. look beyond the horizon…</a:t>
              </a:r>
            </a:p>
          </p:txBody>
        </p:sp>
      </p:grp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D285325-B883-2DC3-08A9-467A0718D7E3}"/>
              </a:ext>
            </a:extLst>
          </p:cNvPr>
          <p:cNvCxnSpPr/>
          <p:nvPr/>
        </p:nvCxnSpPr>
        <p:spPr>
          <a:xfrm>
            <a:off x="197893" y="585860"/>
            <a:ext cx="8679976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267DA976-1B37-8886-CC01-2237DA609210}"/>
              </a:ext>
            </a:extLst>
          </p:cNvPr>
          <p:cNvSpPr txBox="1"/>
          <p:nvPr/>
        </p:nvSpPr>
        <p:spPr>
          <a:xfrm>
            <a:off x="0" y="7769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AU" sz="32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Future – Anthropocene Landscapes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4D4D545-3AA4-CC18-6FF2-787E428E16EF}"/>
              </a:ext>
            </a:extLst>
          </p:cNvPr>
          <p:cNvGrpSpPr/>
          <p:nvPr/>
        </p:nvGrpSpPr>
        <p:grpSpPr>
          <a:xfrm>
            <a:off x="3858759" y="393699"/>
            <a:ext cx="5019110" cy="6337919"/>
            <a:chOff x="3858759" y="393699"/>
            <a:chExt cx="5019110" cy="6337919"/>
          </a:xfrm>
        </p:grpSpPr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5155A7EC-FB62-B6B4-2947-7EEE12E53CB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25000"/>
                      </a14:imgEffect>
                      <a14:imgEffect>
                        <a14:saturation sat="66000"/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3858759" y="1665600"/>
              <a:ext cx="5019110" cy="5066018"/>
            </a:xfrm>
            <a:prstGeom prst="rect">
              <a:avLst/>
            </a:prstGeom>
          </p:spPr>
        </p:pic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8516A72-571D-DAD1-9451-70B0B89C88E9}"/>
                </a:ext>
              </a:extLst>
            </p:cNvPr>
            <p:cNvSpPr/>
            <p:nvPr/>
          </p:nvSpPr>
          <p:spPr>
            <a:xfrm>
              <a:off x="8077200" y="393699"/>
              <a:ext cx="571500" cy="1739899"/>
            </a:xfrm>
            <a:custGeom>
              <a:avLst/>
              <a:gdLst>
                <a:gd name="connsiteX0" fmla="*/ 0 w 519468"/>
                <a:gd name="connsiteY0" fmla="*/ 0 h 1384300"/>
                <a:gd name="connsiteX1" fmla="*/ 469900 w 519468"/>
                <a:gd name="connsiteY1" fmla="*/ 533400 h 1384300"/>
                <a:gd name="connsiteX2" fmla="*/ 482600 w 519468"/>
                <a:gd name="connsiteY2" fmla="*/ 1384300 h 1384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519468" h="1384300">
                  <a:moveTo>
                    <a:pt x="0" y="0"/>
                  </a:moveTo>
                  <a:cubicBezTo>
                    <a:pt x="194733" y="151341"/>
                    <a:pt x="389467" y="302683"/>
                    <a:pt x="469900" y="533400"/>
                  </a:cubicBezTo>
                  <a:cubicBezTo>
                    <a:pt x="550333" y="764117"/>
                    <a:pt x="516466" y="1074208"/>
                    <a:pt x="482600" y="1384300"/>
                  </a:cubicBezTo>
                </a:path>
              </a:pathLst>
            </a:custGeom>
            <a:noFill/>
            <a:ln w="19050"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</p:spTree>
    <p:extLst>
      <p:ext uri="{BB962C8B-B14F-4D97-AF65-F5344CB8AC3E}">
        <p14:creationId xmlns:p14="http://schemas.microsoft.com/office/powerpoint/2010/main" val="1207737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822</TotalTime>
  <Words>1216</Words>
  <Application>Microsoft Office PowerPoint</Application>
  <PresentationFormat>On-screen Show (4:3)</PresentationFormat>
  <Paragraphs>131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Arial Black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Alissa Flatley</dc:creator>
  <cp:lastModifiedBy>Alissa Flatley</cp:lastModifiedBy>
  <cp:revision>55</cp:revision>
  <cp:lastPrinted>2023-05-22T08:53:24Z</cp:lastPrinted>
  <dcterms:created xsi:type="dcterms:W3CDTF">2019-05-25T02:37:50Z</dcterms:created>
  <dcterms:modified xsi:type="dcterms:W3CDTF">2023-08-11T13:04:12Z</dcterms:modified>
</cp:coreProperties>
</file>