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364" r:id="rId2"/>
    <p:sldId id="383" r:id="rId3"/>
    <p:sldId id="387" r:id="rId4"/>
    <p:sldId id="394" r:id="rId5"/>
    <p:sldId id="395" r:id="rId6"/>
    <p:sldId id="396" r:id="rId7"/>
    <p:sldId id="404" r:id="rId8"/>
    <p:sldId id="402" r:id="rId9"/>
    <p:sldId id="398" r:id="rId10"/>
    <p:sldId id="399" r:id="rId11"/>
    <p:sldId id="40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p:scale>
          <a:sx n="87" d="100"/>
          <a:sy n="87" d="100"/>
        </p:scale>
        <p:origin x="-192" y="-42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21F12F-94A1-402E-B1B6-F591562C26E8}" type="datetimeFigureOut">
              <a:rPr lang="en-GB" smtClean="0"/>
              <a:t>15/07/2026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4137D2-E8B4-440A-9747-F22D5532735F}" type="slidenum">
              <a:rPr lang="en-GB" smtClean="0"/>
              <a:t>‹#›</a:t>
            </a:fld>
            <a:endParaRPr lang="en-GB"/>
          </a:p>
        </p:txBody>
      </p:sp>
    </p:spTree>
    <p:extLst>
      <p:ext uri="{BB962C8B-B14F-4D97-AF65-F5344CB8AC3E}">
        <p14:creationId xmlns:p14="http://schemas.microsoft.com/office/powerpoint/2010/main" val="629132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SN: Communication is extremely important in Health and Social care. Here I will discuss about it. </a:t>
            </a:r>
            <a:r>
              <a:rPr lang="en-IN" sz="1200" dirty="0"/>
              <a:t>I will also explain one model of communication and connect the ability to an everyday situation in a care environment. Finally, I will talk about how interaction will help my future career growth in health and social care.</a:t>
            </a:r>
            <a:endParaRPr lang="en-GB" dirty="0"/>
          </a:p>
        </p:txBody>
      </p:sp>
      <p:sp>
        <p:nvSpPr>
          <p:cNvPr id="4" name="Slide Number Placeholder 3"/>
          <p:cNvSpPr>
            <a:spLocks noGrp="1"/>
          </p:cNvSpPr>
          <p:nvPr>
            <p:ph type="sldNum" sz="quarter" idx="5"/>
          </p:nvPr>
        </p:nvSpPr>
        <p:spPr/>
        <p:txBody>
          <a:bodyPr/>
          <a:lstStyle/>
          <a:p>
            <a:fld id="{694137D2-E8B4-440A-9747-F22D5532735F}" type="slidenum">
              <a:rPr lang="en-GB" smtClean="0"/>
              <a:t>3</a:t>
            </a:fld>
            <a:endParaRPr lang="en-GB"/>
          </a:p>
        </p:txBody>
      </p:sp>
    </p:spTree>
    <p:extLst>
      <p:ext uri="{BB962C8B-B14F-4D97-AF65-F5344CB8AC3E}">
        <p14:creationId xmlns:p14="http://schemas.microsoft.com/office/powerpoint/2010/main" val="3593607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fontAlgn="base">
              <a:lnSpc>
                <a:spcPct val="150000"/>
              </a:lnSpc>
              <a:buFont typeface="Arial" panose="020B0604020202020204" pitchFamily="34" charset="0"/>
              <a:buNone/>
            </a:pPr>
            <a:r>
              <a:rPr lang="en-GB" dirty="0"/>
              <a:t>SN: </a:t>
            </a:r>
            <a:r>
              <a:rPr lang="en-IN" dirty="0"/>
              <a:t>Speaking properly and using appropriate words are components of verbal interaction. Eye contact, facial emotions, body language and body language are all part of non-verbal communication.  Written communication involves Care documents, documents, and hand over notes. Effective communication also entails attentive listening, patience, respect, and ensuring that the other person understands what you are saying.</a:t>
            </a:r>
          </a:p>
          <a:p>
            <a:endParaRPr lang="en-GB" dirty="0"/>
          </a:p>
        </p:txBody>
      </p:sp>
      <p:sp>
        <p:nvSpPr>
          <p:cNvPr id="4" name="Slide Number Placeholder 3"/>
          <p:cNvSpPr>
            <a:spLocks noGrp="1"/>
          </p:cNvSpPr>
          <p:nvPr>
            <p:ph type="sldNum" sz="quarter" idx="5"/>
          </p:nvPr>
        </p:nvSpPr>
        <p:spPr/>
        <p:txBody>
          <a:bodyPr/>
          <a:lstStyle/>
          <a:p>
            <a:fld id="{694137D2-E8B4-440A-9747-F22D5532735F}" type="slidenum">
              <a:rPr lang="en-GB" smtClean="0"/>
              <a:t>4</a:t>
            </a:fld>
            <a:endParaRPr lang="en-GB"/>
          </a:p>
        </p:txBody>
      </p:sp>
    </p:spTree>
    <p:extLst>
      <p:ext uri="{BB962C8B-B14F-4D97-AF65-F5344CB8AC3E}">
        <p14:creationId xmlns:p14="http://schemas.microsoft.com/office/powerpoint/2010/main" val="2849025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fontAlgn="base">
              <a:lnSpc>
                <a:spcPct val="150000"/>
              </a:lnSpc>
              <a:buFont typeface="Arial" panose="020B0604020202020204" pitchFamily="34" charset="0"/>
              <a:buNone/>
            </a:pPr>
            <a:r>
              <a:rPr lang="en-GB" dirty="0"/>
              <a:t>SN: </a:t>
            </a:r>
            <a:r>
              <a:rPr lang="en-IN" sz="1200" dirty="0"/>
              <a:t>Communication is equally vital for teamwork. Care workers have a duty to provide appropriate data to nursing professionals, assistance workers, social workers and managers. Poor communication may lead to errors such as delayed treatment, prescription problems, lack of comprehension of requirements or inability to disclose safety concerns.</a:t>
            </a:r>
          </a:p>
          <a:p>
            <a:endParaRPr lang="en-GB" dirty="0"/>
          </a:p>
        </p:txBody>
      </p:sp>
      <p:sp>
        <p:nvSpPr>
          <p:cNvPr id="4" name="Slide Number Placeholder 3"/>
          <p:cNvSpPr>
            <a:spLocks noGrp="1"/>
          </p:cNvSpPr>
          <p:nvPr>
            <p:ph type="sldNum" sz="quarter" idx="5"/>
          </p:nvPr>
        </p:nvSpPr>
        <p:spPr/>
        <p:txBody>
          <a:bodyPr/>
          <a:lstStyle/>
          <a:p>
            <a:fld id="{694137D2-E8B4-440A-9747-F22D5532735F}" type="slidenum">
              <a:rPr lang="en-GB" smtClean="0"/>
              <a:t>5</a:t>
            </a:fld>
            <a:endParaRPr lang="en-GB"/>
          </a:p>
        </p:txBody>
      </p:sp>
    </p:spTree>
    <p:extLst>
      <p:ext uri="{BB962C8B-B14F-4D97-AF65-F5344CB8AC3E}">
        <p14:creationId xmlns:p14="http://schemas.microsoft.com/office/powerpoint/2010/main" val="789146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t>SN: </a:t>
            </a:r>
            <a:r>
              <a:rPr lang="en-IN" sz="1200" dirty="0"/>
              <a:t>Feedback is particularly crucial in health and social care since professionals must not presume that the service user has comprehended. obstacles to communication may include hearing impairments, linguistic obstacles, handicap, distress, perplexity or nervousness. </a:t>
            </a:r>
          </a:p>
          <a:p>
            <a:pPr algn="just">
              <a:lnSpc>
                <a:spcPct val="150000"/>
              </a:lnSpc>
            </a:pPr>
            <a:r>
              <a:rPr lang="en-IN" sz="1200" dirty="0"/>
              <a:t>A care professional may help to remove these obstacles by using straightforward language, speaking in a calm way, listening attentively and allowing the individual time to react.</a:t>
            </a:r>
          </a:p>
          <a:p>
            <a:endParaRPr lang="en-GB" dirty="0"/>
          </a:p>
        </p:txBody>
      </p:sp>
      <p:sp>
        <p:nvSpPr>
          <p:cNvPr id="4" name="Slide Number Placeholder 3"/>
          <p:cNvSpPr>
            <a:spLocks noGrp="1"/>
          </p:cNvSpPr>
          <p:nvPr>
            <p:ph type="sldNum" sz="quarter" idx="5"/>
          </p:nvPr>
        </p:nvSpPr>
        <p:spPr/>
        <p:txBody>
          <a:bodyPr/>
          <a:lstStyle/>
          <a:p>
            <a:fld id="{694137D2-E8B4-440A-9747-F22D5532735F}" type="slidenum">
              <a:rPr lang="en-GB" smtClean="0"/>
              <a:t>6</a:t>
            </a:fld>
            <a:endParaRPr lang="en-GB"/>
          </a:p>
        </p:txBody>
      </p:sp>
    </p:spTree>
    <p:extLst>
      <p:ext uri="{BB962C8B-B14F-4D97-AF65-F5344CB8AC3E}">
        <p14:creationId xmlns:p14="http://schemas.microsoft.com/office/powerpoint/2010/main" val="416737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F40AE-A810-7E98-EF23-A92DABA5D7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0CD920-5A1F-8667-99B8-7FE46A2A0E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E4F5E7-EB95-4D2A-FCFD-0C3D740FA54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C997F94-6236-AA5F-E852-1CF82170F7D3}"/>
              </a:ext>
            </a:extLst>
          </p:cNvPr>
          <p:cNvSpPr>
            <a:spLocks noGrp="1"/>
          </p:cNvSpPr>
          <p:nvPr>
            <p:ph type="sldNum" sz="quarter" idx="5"/>
          </p:nvPr>
        </p:nvSpPr>
        <p:spPr/>
        <p:txBody>
          <a:bodyPr/>
          <a:lstStyle/>
          <a:p>
            <a:fld id="{694137D2-E8B4-440A-9747-F22D5532735F}" type="slidenum">
              <a:rPr lang="en-GB" smtClean="0"/>
              <a:t>7</a:t>
            </a:fld>
            <a:endParaRPr lang="en-GB"/>
          </a:p>
        </p:txBody>
      </p:sp>
    </p:spTree>
    <p:extLst>
      <p:ext uri="{BB962C8B-B14F-4D97-AF65-F5344CB8AC3E}">
        <p14:creationId xmlns:p14="http://schemas.microsoft.com/office/powerpoint/2010/main" val="718703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SN: </a:t>
            </a:r>
            <a:r>
              <a:rPr lang="en-GB" sz="1200" kern="1200" dirty="0">
                <a:solidFill>
                  <a:schemeClr val="tx1"/>
                </a:solidFill>
                <a:effectLst/>
                <a:latin typeface="+mn-lt"/>
                <a:ea typeface="+mn-ea"/>
                <a:cs typeface="+mn-cs"/>
              </a:rPr>
              <a:t>The care assistant must be kind and loving with their patients. They should also be soft and gentle. If the service user continues to reject, then the care assistant should inform a higher employee and document the issue according to the work environment guidelines.  This indicates safe behaviour, since the service user’s decision is recognised but their health and safety has become safeguarded.</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94137D2-E8B4-440A-9747-F22D5532735F}" type="slidenum">
              <a:rPr lang="en-GB" smtClean="0"/>
              <a:t>8</a:t>
            </a:fld>
            <a:endParaRPr lang="en-GB"/>
          </a:p>
        </p:txBody>
      </p:sp>
    </p:spTree>
    <p:extLst>
      <p:ext uri="{BB962C8B-B14F-4D97-AF65-F5344CB8AC3E}">
        <p14:creationId xmlns:p14="http://schemas.microsoft.com/office/powerpoint/2010/main" val="3687085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SN: </a:t>
            </a:r>
            <a:r>
              <a:rPr lang="en-IN" sz="1200" dirty="0"/>
              <a:t>Communication is a strength. But I would want to improve this ability further by working on my self-assurance, presenting straightforward enquiries and understanding how to interact with those who have diverse requirements.</a:t>
            </a:r>
          </a:p>
          <a:p>
            <a:endParaRPr lang="en-GB" dirty="0"/>
          </a:p>
        </p:txBody>
      </p:sp>
      <p:sp>
        <p:nvSpPr>
          <p:cNvPr id="4" name="Slide Number Placeholder 3"/>
          <p:cNvSpPr>
            <a:spLocks noGrp="1"/>
          </p:cNvSpPr>
          <p:nvPr>
            <p:ph type="sldNum" sz="quarter" idx="5"/>
          </p:nvPr>
        </p:nvSpPr>
        <p:spPr/>
        <p:txBody>
          <a:bodyPr/>
          <a:lstStyle/>
          <a:p>
            <a:fld id="{694137D2-E8B4-440A-9747-F22D5532735F}" type="slidenum">
              <a:rPr lang="en-GB" smtClean="0"/>
              <a:t>9</a:t>
            </a:fld>
            <a:endParaRPr lang="en-GB"/>
          </a:p>
        </p:txBody>
      </p:sp>
    </p:spTree>
    <p:extLst>
      <p:ext uri="{BB962C8B-B14F-4D97-AF65-F5344CB8AC3E}">
        <p14:creationId xmlns:p14="http://schemas.microsoft.com/office/powerpoint/2010/main" val="12655923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15/07/2026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15/07/2026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15/07/2026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15/07/2026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15/07/2026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15/07/2026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15/07/2026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15/07/2026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15/07/2026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15/07/2026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15/07/2026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15/07/2026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aukri.com/blog/what-is-communication" TargetMode="External"/><Relationship Id="rId2" Type="http://schemas.openxmlformats.org/officeDocument/2006/relationships/hyperlink" Target=":%20https:/doi.org/10.1007/978-981-15-2014-3_137" TargetMode="External"/><Relationship Id="rId1" Type="http://schemas.openxmlformats.org/officeDocument/2006/relationships/slideLayout" Target="../slideLayouts/slideLayout2.xml"/><Relationship Id="rId6" Type="http://schemas.openxmlformats.org/officeDocument/2006/relationships/hyperlink" Target="https://www.england.nhs.uk/improvet-hub/wp-content/uploads/sites/44/2017/11/SBAR-Implementation-and-Training-Guide.pdf" TargetMode="External"/><Relationship Id="rId5" Type="http://schemas.openxmlformats.org/officeDocument/2006/relationships/hyperlink" Target="https://www.planetspark.in/communication-skills/communication-cycle-stages" TargetMode="External"/><Relationship Id="rId4" Type="http://schemas.openxmlformats.org/officeDocument/2006/relationships/hyperlink" Target="https://scienceinsights.org/why-is-communication-important-i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15/07/2026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pPr>
              <a:buFont typeface="Wingdings" panose="05000000000000000000" pitchFamily="2" charset="2"/>
              <a:buChar char="§"/>
            </a:pPr>
            <a:r>
              <a:rPr lang="en-GB" altLang="en-US" sz="2800" dirty="0"/>
              <a:t>Module Title: </a:t>
            </a:r>
            <a:r>
              <a:rPr lang="en-GB" altLang="en-US" sz="2800" b="1" i="1" dirty="0"/>
              <a:t>Professional Career Development within H&amp;SC</a:t>
            </a:r>
          </a:p>
          <a:p>
            <a:pPr>
              <a:buFont typeface="Wingdings" panose="05000000000000000000" pitchFamily="2" charset="2"/>
              <a:buChar char="§"/>
            </a:pPr>
            <a:r>
              <a:rPr lang="en-GB" altLang="en-US" sz="2800" u="sng" dirty="0"/>
              <a:t>Module Number</a:t>
            </a:r>
            <a:r>
              <a:rPr lang="en-GB" altLang="en-US" sz="2800" dirty="0"/>
              <a:t>: </a:t>
            </a:r>
            <a:r>
              <a:rPr lang="en-GB" altLang="en-US" sz="2800" b="1" i="1" dirty="0"/>
              <a:t>LCHS 4009 (LON)</a:t>
            </a:r>
          </a:p>
          <a:p>
            <a:pPr>
              <a:buFont typeface="Wingdings" panose="05000000000000000000" pitchFamily="2" charset="2"/>
              <a:buChar char="§"/>
            </a:pPr>
            <a:r>
              <a:rPr lang="en-GB" altLang="en-US" sz="2800" u="sng" dirty="0"/>
              <a:t>Assignment No</a:t>
            </a:r>
            <a:r>
              <a:rPr lang="en-GB" altLang="en-US" sz="2800" b="1" i="1" dirty="0"/>
              <a:t>:     ASSIGNMENT 1</a:t>
            </a:r>
          </a:p>
          <a:p>
            <a:pPr>
              <a:buFont typeface="Wingdings" panose="05000000000000000000" pitchFamily="2" charset="2"/>
              <a:buChar char="§"/>
            </a:pPr>
            <a:r>
              <a:rPr lang="en-GB" altLang="en-US" sz="2800" u="sng" dirty="0"/>
              <a:t>Student Name</a:t>
            </a:r>
            <a:r>
              <a:rPr lang="en-GB" altLang="en-US" sz="2800" b="1" i="1" dirty="0"/>
              <a:t>: Tsehay Kebede Kefale</a:t>
            </a:r>
          </a:p>
          <a:p>
            <a:pPr>
              <a:buFont typeface="Wingdings" panose="05000000000000000000" pitchFamily="2" charset="2"/>
              <a:buChar char="§"/>
            </a:pPr>
            <a:r>
              <a:rPr lang="en-GB" altLang="en-US" sz="2800" u="sng" dirty="0"/>
              <a:t>Student ID:       </a:t>
            </a:r>
            <a:r>
              <a:rPr lang="en-GB" altLang="en-US" sz="2800" b="1" i="1" u="sng" dirty="0"/>
              <a:t>2518040</a:t>
            </a:r>
            <a:endParaRPr lang="en-GB" altLang="en-US" sz="2800" b="1" i="1" dirty="0"/>
          </a:p>
          <a:p>
            <a:pPr>
              <a:buFont typeface="Wingdings" panose="05000000000000000000" pitchFamily="2" charset="2"/>
              <a:buChar char="§"/>
            </a:pPr>
            <a:r>
              <a:rPr lang="en-GB" altLang="en-US" sz="2800" u="sng" dirty="0"/>
              <a:t>Lecturer’s Name</a:t>
            </a:r>
            <a:r>
              <a:rPr lang="en-GB" altLang="en-US" sz="2800" b="1" i="1" dirty="0"/>
              <a:t>: </a:t>
            </a:r>
            <a:r>
              <a:rPr lang="en-GB" altLang="en-US" b="1" i="1" dirty="0"/>
              <a:t>Odette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IN" dirty="0"/>
              <a:t>I hereby acknowledge that I have not used any AI tools for my preparation. </a:t>
            </a: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15/07/2026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15/07/2026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806247" y="1895168"/>
            <a:ext cx="5535559" cy="3916363"/>
          </a:xfrm>
        </p:spPr>
        <p:txBody>
          <a:bodyPr/>
          <a:lstStyle/>
          <a:p>
            <a:pPr marL="0" indent="0" algn="just">
              <a:lnSpc>
                <a:spcPct val="150000"/>
              </a:lnSpc>
              <a:buNone/>
            </a:pPr>
            <a:r>
              <a:rPr lang="en-IN" sz="2400" dirty="0">
                <a:latin typeface="Aptos Display" panose="020B0004020202020204" pitchFamily="34" charset="0"/>
              </a:rPr>
              <a:t>The skill I chose is communication. I will discuss what communication is, why it is crucial in health and social care and how it promotes safe and effective care.</a:t>
            </a:r>
            <a:r>
              <a:rPr lang="en-IN" sz="2400" dirty="0"/>
              <a:t> </a:t>
            </a:r>
            <a:endParaRPr lang="en-IN" sz="2000" dirty="0"/>
          </a:p>
        </p:txBody>
      </p:sp>
      <p:pic>
        <p:nvPicPr>
          <p:cNvPr id="3" name="Picture 2" descr="Basic Elements Of Speech Communication Process at Phillip Dorsey blog">
            <a:extLst>
              <a:ext uri="{FF2B5EF4-FFF2-40B4-BE49-F238E27FC236}">
                <a16:creationId xmlns:a16="http://schemas.microsoft.com/office/drawing/2014/main" id="{F910F381-0086-73DD-FC98-D2D0328CF728}"/>
              </a:ext>
            </a:extLst>
          </p:cNvPr>
          <p:cNvPicPr>
            <a:picLocks noChangeAspect="1"/>
          </p:cNvPicPr>
          <p:nvPr/>
        </p:nvPicPr>
        <p:blipFill>
          <a:blip r:embed="rId3"/>
          <a:stretch>
            <a:fillRect/>
          </a:stretch>
        </p:blipFill>
        <p:spPr>
          <a:xfrm>
            <a:off x="6853084" y="1754162"/>
            <a:ext cx="4947341" cy="303816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IN" sz="4000" b="1" dirty="0"/>
              <a:t>What is Communication?</a:t>
            </a:r>
            <a:endParaRPr lang="en-GB" altLang="en-US" sz="24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15/07/2026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720701" y="2376653"/>
            <a:ext cx="6390831" cy="2308324"/>
          </a:xfrm>
          <a:prstGeom prst="rect">
            <a:avLst/>
          </a:prstGeom>
          <a:noFill/>
        </p:spPr>
        <p:txBody>
          <a:bodyPr wrap="square">
            <a:spAutoFit/>
          </a:bodyPr>
          <a:lstStyle/>
          <a:p>
            <a:pPr marL="342900" indent="-342900">
              <a:buFont typeface="Arial" panose="020B0604020202020204" pitchFamily="34" charset="0"/>
              <a:buChar char="•"/>
            </a:pPr>
            <a:r>
              <a:rPr lang="en-IN" sz="2400" dirty="0">
                <a:latin typeface="Aptos Display" panose="020B0004020202020204" pitchFamily="34" charset="0"/>
              </a:rPr>
              <a:t>Communication is the way individuals exchange knowledge, opinions, emotions and requirements. </a:t>
            </a:r>
          </a:p>
          <a:p>
            <a:pPr marL="342900" indent="-342900">
              <a:buFont typeface="Arial" panose="020B0604020202020204" pitchFamily="34" charset="0"/>
              <a:buChar char="•"/>
            </a:pPr>
            <a:r>
              <a:rPr lang="en-IN" sz="2400" dirty="0">
                <a:latin typeface="Aptos Display" panose="020B0004020202020204" pitchFamily="34" charset="0"/>
              </a:rPr>
              <a:t>Interaction in health and social care may be spoken, informal, written or digital (Naukri, 2025). </a:t>
            </a:r>
            <a:endParaRPr lang="en-GB" sz="2400" dirty="0">
              <a:latin typeface="Aptos Display" panose="020B0004020202020204" pitchFamily="34" charset="0"/>
            </a:endParaRPr>
          </a:p>
        </p:txBody>
      </p:sp>
      <p:pic>
        <p:nvPicPr>
          <p:cNvPr id="2" name="Picture 1" descr="Top Essential Communication Needs in Nursing for 2024: Boost Patient ...">
            <a:extLst>
              <a:ext uri="{FF2B5EF4-FFF2-40B4-BE49-F238E27FC236}">
                <a16:creationId xmlns:a16="http://schemas.microsoft.com/office/drawing/2014/main" id="{FA33154A-9682-6FE6-4359-AC8BF480A52D}"/>
              </a:ext>
            </a:extLst>
          </p:cNvPr>
          <p:cNvPicPr>
            <a:picLocks noChangeAspect="1"/>
          </p:cNvPicPr>
          <p:nvPr/>
        </p:nvPicPr>
        <p:blipFill>
          <a:blip r:embed="rId3"/>
          <a:stretch>
            <a:fillRect/>
          </a:stretch>
        </p:blipFill>
        <p:spPr>
          <a:xfrm>
            <a:off x="7177548" y="1498038"/>
            <a:ext cx="4503176" cy="389003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15/07/2026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IN" sz="3200" b="1" dirty="0"/>
              <a:t>Importance of Communication in Professional Practice</a:t>
            </a:r>
            <a:endParaRPr lang="en-GB" sz="6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600295" y="1538899"/>
            <a:ext cx="6006982" cy="4199611"/>
          </a:xfrm>
          <a:prstGeom prst="rect">
            <a:avLst/>
          </a:prstGeom>
          <a:noFill/>
        </p:spPr>
        <p:txBody>
          <a:bodyPr wrap="square">
            <a:spAutoFit/>
          </a:bodyPr>
          <a:lstStyle/>
          <a:p>
            <a:pPr marL="342900" indent="-342900" algn="just" fontAlgn="base">
              <a:lnSpc>
                <a:spcPct val="150000"/>
              </a:lnSpc>
              <a:buFont typeface="Wingdings" panose="05000000000000000000" pitchFamily="2" charset="2"/>
              <a:buChar char="§"/>
            </a:pPr>
            <a:r>
              <a:rPr lang="en-IN" sz="2000" dirty="0">
                <a:latin typeface="Aptos Display" panose="020B0004020202020204" pitchFamily="34" charset="0"/>
              </a:rPr>
              <a:t>Good communication is vital since it allows health and social care personnel to comprehend the requirements of consumers of services. </a:t>
            </a:r>
          </a:p>
          <a:p>
            <a:pPr marL="342900" indent="-342900" algn="just" fontAlgn="base">
              <a:lnSpc>
                <a:spcPct val="150000"/>
              </a:lnSpc>
              <a:buFont typeface="Wingdings" panose="05000000000000000000" pitchFamily="2" charset="2"/>
              <a:buChar char="§"/>
            </a:pPr>
            <a:r>
              <a:rPr lang="en-IN" sz="2000" dirty="0">
                <a:latin typeface="Aptos Display" panose="020B0004020202020204" pitchFamily="34" charset="0"/>
              </a:rPr>
              <a:t>Good communication builds trust and helps service users feel appreciated, valued and safe. It also improves personalised care since clinicians may comprehend the person’s habits, issues, traditions, and individual requirements (Science Insights, 2026). </a:t>
            </a:r>
          </a:p>
        </p:txBody>
      </p:sp>
      <p:pic>
        <p:nvPicPr>
          <p:cNvPr id="3" name="Picture 2" descr="Communication in Healthcare | Updox">
            <a:extLst>
              <a:ext uri="{FF2B5EF4-FFF2-40B4-BE49-F238E27FC236}">
                <a16:creationId xmlns:a16="http://schemas.microsoft.com/office/drawing/2014/main" id="{01C0BA9B-8CC6-8581-CF63-33F0C8248E53}"/>
              </a:ext>
            </a:extLst>
          </p:cNvPr>
          <p:cNvPicPr>
            <a:picLocks noChangeAspect="1"/>
          </p:cNvPicPr>
          <p:nvPr/>
        </p:nvPicPr>
        <p:blipFill>
          <a:blip r:embed="rId3"/>
          <a:stretch>
            <a:fillRect/>
          </a:stretch>
        </p:blipFill>
        <p:spPr>
          <a:xfrm>
            <a:off x="7069394" y="1898812"/>
            <a:ext cx="4513006" cy="264487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833985"/>
          </a:xfrm>
        </p:spPr>
        <p:txBody>
          <a:bodyPr/>
          <a:lstStyle/>
          <a:p>
            <a:r>
              <a:rPr lang="en-IN" sz="4000" b="1" dirty="0"/>
              <a:t>Communication Model - SBAR</a:t>
            </a:r>
            <a:endParaRPr lang="en-GB" sz="2400" b="1" dirty="0"/>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86759" y="1169376"/>
            <a:ext cx="6409509" cy="3979947"/>
          </a:xfrm>
        </p:spPr>
        <p:txBody>
          <a:bodyPr/>
          <a:lstStyle/>
          <a:p>
            <a:pPr algn="just">
              <a:lnSpc>
                <a:spcPct val="150000"/>
              </a:lnSpc>
              <a:buFont typeface="Wingdings" panose="05000000000000000000" pitchFamily="2" charset="2"/>
              <a:buChar char="§"/>
            </a:pPr>
            <a:r>
              <a:rPr lang="en-GB" sz="1600" dirty="0">
                <a:latin typeface="Aptos Display" panose="020B0004020202020204" pitchFamily="34" charset="0"/>
              </a:rPr>
              <a:t>There are several communication frameworks used in healthcare to support clear, effective, and safe information sharing. Today, I will focus on one widely used model: SBAR.</a:t>
            </a:r>
          </a:p>
          <a:p>
            <a:pPr algn="just">
              <a:lnSpc>
                <a:spcPct val="150000"/>
              </a:lnSpc>
              <a:buFont typeface="Wingdings" panose="05000000000000000000" pitchFamily="2" charset="2"/>
              <a:buChar char="§"/>
            </a:pPr>
            <a:r>
              <a:rPr lang="en-GB" sz="1600" dirty="0">
                <a:latin typeface="Aptos Display" panose="020B0004020202020204" pitchFamily="34" charset="0"/>
              </a:rPr>
              <a:t>SBAR is a simple and structured way of communicating important information clearly and quickly. </a:t>
            </a:r>
          </a:p>
          <a:p>
            <a:pPr algn="just">
              <a:lnSpc>
                <a:spcPct val="150000"/>
              </a:lnSpc>
              <a:buFont typeface="Wingdings" panose="05000000000000000000" pitchFamily="2" charset="2"/>
              <a:buChar char="§"/>
            </a:pPr>
            <a:r>
              <a:rPr lang="en-GB" sz="1600" dirty="0">
                <a:latin typeface="Aptos Display" panose="020B0004020202020204" pitchFamily="34" charset="0"/>
              </a:rPr>
              <a:t>It stands for Situation, Background, Assessment, and Recommendation. </a:t>
            </a:r>
          </a:p>
          <a:p>
            <a:pPr algn="just">
              <a:lnSpc>
                <a:spcPct val="150000"/>
              </a:lnSpc>
              <a:buFont typeface="Wingdings" panose="05000000000000000000" pitchFamily="2" charset="2"/>
              <a:buChar char="§"/>
            </a:pPr>
            <a:r>
              <a:rPr lang="en-GB" sz="1600" dirty="0">
                <a:latin typeface="Aptos Display" panose="020B0004020202020204" pitchFamily="34" charset="0"/>
              </a:rPr>
              <a:t>It helps healthcare professionals share key information in the right order, reducing misunderstandings and improving patient safety.</a:t>
            </a:r>
          </a:p>
          <a:p>
            <a:pPr marL="0" indent="0" algn="just">
              <a:lnSpc>
                <a:spcPct val="150000"/>
              </a:lnSpc>
              <a:buNone/>
            </a:pPr>
            <a:r>
              <a:rPr lang="en-GB" sz="1600" dirty="0"/>
              <a:t>(NHS, 2010).</a:t>
            </a:r>
          </a:p>
          <a:p>
            <a:pPr algn="just">
              <a:lnSpc>
                <a:spcPct val="150000"/>
              </a:lnSpc>
              <a:buFont typeface="Wingdings" panose="05000000000000000000" pitchFamily="2" charset="2"/>
              <a:buChar char="§"/>
            </a:pPr>
            <a:endParaRPr lang="en-IN" sz="16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15/07/2026</a:t>
            </a:fld>
            <a:endParaRPr lang="en-GB" altLang="en-US" dirty="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1030" name="Picture 6">
            <a:extLst>
              <a:ext uri="{FF2B5EF4-FFF2-40B4-BE49-F238E27FC236}">
                <a16:creationId xmlns:a16="http://schemas.microsoft.com/office/drawing/2014/main" id="{398D510B-20BF-4E70-BC21-EFFBD26DD1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621" t="19827" r="3898" b="3130"/>
          <a:stretch/>
        </p:blipFill>
        <p:spPr bwMode="auto">
          <a:xfrm>
            <a:off x="7526216" y="1169376"/>
            <a:ext cx="4457700" cy="3894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B1965D-7354-27A2-108F-2F89BB8521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14F2FE-ACD9-8BB5-32F2-AECE609AF3E3}"/>
              </a:ext>
            </a:extLst>
          </p:cNvPr>
          <p:cNvSpPr>
            <a:spLocks noGrp="1"/>
          </p:cNvSpPr>
          <p:nvPr>
            <p:ph type="title"/>
          </p:nvPr>
        </p:nvSpPr>
        <p:spPr>
          <a:xfrm>
            <a:off x="1981200" y="0"/>
            <a:ext cx="8229600" cy="833985"/>
          </a:xfrm>
        </p:spPr>
        <p:txBody>
          <a:bodyPr/>
          <a:lstStyle/>
          <a:p>
            <a:r>
              <a:rPr lang="en-GB" sz="2400" b="1" dirty="0"/>
              <a:t>SBAR</a:t>
            </a:r>
          </a:p>
        </p:txBody>
      </p:sp>
      <p:sp>
        <p:nvSpPr>
          <p:cNvPr id="3" name="Content Placeholder 2">
            <a:extLst>
              <a:ext uri="{FF2B5EF4-FFF2-40B4-BE49-F238E27FC236}">
                <a16:creationId xmlns:a16="http://schemas.microsoft.com/office/drawing/2014/main" id="{C7BD8D55-366B-B389-5CB3-71D6E7EE7148}"/>
              </a:ext>
            </a:extLst>
          </p:cNvPr>
          <p:cNvSpPr>
            <a:spLocks noGrp="1"/>
          </p:cNvSpPr>
          <p:nvPr>
            <p:ph idx="1"/>
          </p:nvPr>
        </p:nvSpPr>
        <p:spPr>
          <a:xfrm>
            <a:off x="609600" y="833986"/>
            <a:ext cx="11442192" cy="4835294"/>
          </a:xfrm>
        </p:spPr>
        <p:txBody>
          <a:bodyPr/>
          <a:lstStyle/>
          <a:p>
            <a:pPr marL="0" indent="0" algn="just">
              <a:lnSpc>
                <a:spcPct val="150000"/>
              </a:lnSpc>
              <a:buNone/>
            </a:pPr>
            <a:endParaRPr lang="en-GB" sz="2000" dirty="0"/>
          </a:p>
          <a:p>
            <a:pPr marL="0" indent="0" algn="just">
              <a:lnSpc>
                <a:spcPct val="150000"/>
              </a:lnSpc>
              <a:buNone/>
            </a:pPr>
            <a:endParaRPr lang="en-IN" sz="2000" dirty="0"/>
          </a:p>
        </p:txBody>
      </p:sp>
      <p:sp>
        <p:nvSpPr>
          <p:cNvPr id="4" name="Date Placeholder 3">
            <a:extLst>
              <a:ext uri="{FF2B5EF4-FFF2-40B4-BE49-F238E27FC236}">
                <a16:creationId xmlns:a16="http://schemas.microsoft.com/office/drawing/2014/main" id="{8D0EDE91-87FA-29FA-E66E-F0084D948BB5}"/>
              </a:ext>
            </a:extLst>
          </p:cNvPr>
          <p:cNvSpPr>
            <a:spLocks noGrp="1"/>
          </p:cNvSpPr>
          <p:nvPr>
            <p:ph type="dt" sz="half" idx="10"/>
          </p:nvPr>
        </p:nvSpPr>
        <p:spPr/>
        <p:txBody>
          <a:bodyPr/>
          <a:lstStyle/>
          <a:p>
            <a:pPr>
              <a:defRPr/>
            </a:pPr>
            <a:fld id="{30226994-B490-4403-8CE4-43D4FD570BBD}" type="datetime1">
              <a:rPr lang="en-GB" altLang="en-US" smtClean="0"/>
              <a:pPr>
                <a:defRPr/>
              </a:pPr>
              <a:t>15/07/2026</a:t>
            </a:fld>
            <a:endParaRPr lang="en-GB" altLang="en-US"/>
          </a:p>
        </p:txBody>
      </p:sp>
      <p:sp>
        <p:nvSpPr>
          <p:cNvPr id="5" name="Slide Number Placeholder 4">
            <a:extLst>
              <a:ext uri="{FF2B5EF4-FFF2-40B4-BE49-F238E27FC236}">
                <a16:creationId xmlns:a16="http://schemas.microsoft.com/office/drawing/2014/main" id="{BDBDF362-4533-A992-3515-03CD4EF52206}"/>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7" name="TextBox 6">
            <a:extLst>
              <a:ext uri="{FF2B5EF4-FFF2-40B4-BE49-F238E27FC236}">
                <a16:creationId xmlns:a16="http://schemas.microsoft.com/office/drawing/2014/main" id="{7CD53FF4-3951-A5C3-713E-129B6E6FED99}"/>
              </a:ext>
            </a:extLst>
          </p:cNvPr>
          <p:cNvSpPr txBox="1"/>
          <p:nvPr/>
        </p:nvSpPr>
        <p:spPr>
          <a:xfrm>
            <a:off x="510540" y="1371695"/>
            <a:ext cx="11170920" cy="3759875"/>
          </a:xfrm>
          <a:prstGeom prst="rect">
            <a:avLst/>
          </a:prstGeom>
          <a:noFill/>
        </p:spPr>
        <p:txBody>
          <a:bodyPr wrap="square">
            <a:spAutoFit/>
          </a:bodyPr>
          <a:lstStyle/>
          <a:p>
            <a:pPr>
              <a:lnSpc>
                <a:spcPct val="115000"/>
              </a:lnSpc>
              <a:spcAft>
                <a:spcPts val="800"/>
              </a:spcAft>
            </a:pPr>
            <a:r>
              <a:rPr lang="en-GB" sz="2000" kern="100" dirty="0">
                <a:effectLst/>
                <a:latin typeface="Aptos" panose="020B0004020202020204" pitchFamily="34" charset="0"/>
                <a:ea typeface="Aptos" panose="020B0004020202020204" pitchFamily="34" charset="0"/>
                <a:cs typeface="Arial" panose="020B0604020202020204" pitchFamily="34" charset="0"/>
              </a:rPr>
              <a:t> </a:t>
            </a:r>
            <a:r>
              <a:rPr lang="en-GB" sz="2000" b="1" kern="100" dirty="0">
                <a:effectLst/>
                <a:latin typeface="Aptos" panose="020B0004020202020204" pitchFamily="34" charset="0"/>
                <a:ea typeface="Aptos" panose="020B0004020202020204" pitchFamily="34" charset="0"/>
                <a:cs typeface="Arial" panose="020B0604020202020204" pitchFamily="34" charset="0"/>
              </a:rPr>
              <a:t>Situation</a:t>
            </a:r>
            <a:r>
              <a:rPr lang="en-GB" sz="2000" b="1" kern="100" dirty="0">
                <a:latin typeface="Aptos" panose="020B0004020202020204" pitchFamily="34" charset="0"/>
                <a:ea typeface="Aptos" panose="020B0004020202020204" pitchFamily="34" charset="0"/>
                <a:cs typeface="Arial" panose="020B0604020202020204" pitchFamily="34" charset="0"/>
              </a:rPr>
              <a:t>: </a:t>
            </a:r>
            <a:r>
              <a:rPr lang="en-GB" sz="2000" kern="100" dirty="0">
                <a:effectLst/>
                <a:latin typeface="Aptos" panose="020B0004020202020204" pitchFamily="34" charset="0"/>
                <a:ea typeface="Aptos" panose="020B0004020202020204" pitchFamily="34" charset="0"/>
                <a:cs typeface="Arial" panose="020B0604020202020204" pitchFamily="34" charset="0"/>
              </a:rPr>
              <a:t>Explain what is happening right now, including your name and your role, the location, the patient’s name and the main problem.</a:t>
            </a:r>
          </a:p>
          <a:p>
            <a:pPr>
              <a:lnSpc>
                <a:spcPct val="115000"/>
              </a:lnSpc>
              <a:spcAft>
                <a:spcPts val="800"/>
              </a:spcAft>
            </a:pPr>
            <a:r>
              <a:rPr lang="en-GB" sz="2000" b="1" kern="100" dirty="0">
                <a:effectLst/>
                <a:latin typeface="Aptos" panose="020B0004020202020204" pitchFamily="34" charset="0"/>
                <a:ea typeface="Aptos" panose="020B0004020202020204" pitchFamily="34" charset="0"/>
                <a:cs typeface="Arial" panose="020B0604020202020204" pitchFamily="34" charset="0"/>
              </a:rPr>
              <a:t> Background: </a:t>
            </a:r>
            <a:r>
              <a:rPr lang="en-GB" sz="2000" dirty="0">
                <a:latin typeface="Aptos" panose="020B0004020202020204" pitchFamily="34" charset="0"/>
              </a:rPr>
              <a:t>Provide important information about the patient’s history, such as: Why the patient was admitted, Relevant medical history,  Recent observations, vital signs, or treatments already given</a:t>
            </a:r>
          </a:p>
          <a:p>
            <a:r>
              <a:rPr lang="en-GB" sz="2000" dirty="0">
                <a:latin typeface="Aptos" panose="020B0004020202020204" pitchFamily="34" charset="0"/>
              </a:rPr>
              <a:t> </a:t>
            </a:r>
          </a:p>
          <a:p>
            <a:r>
              <a:rPr lang="en-GB" sz="2000" b="1" dirty="0">
                <a:latin typeface="Aptos" panose="020B0004020202020204" pitchFamily="34" charset="0"/>
              </a:rPr>
              <a:t>Assessment:</a:t>
            </a:r>
            <a:r>
              <a:rPr lang="en-GB" sz="2000" dirty="0">
                <a:latin typeface="Aptos" panose="020B0004020202020204" pitchFamily="34" charset="0"/>
              </a:rPr>
              <a:t> Share your professional judgement about the situation, explain what you think is happening, highlight any concerns or changes in the patient’s condition</a:t>
            </a:r>
          </a:p>
          <a:p>
            <a:r>
              <a:rPr lang="en-GB" sz="2000" dirty="0">
                <a:latin typeface="Aptos" panose="020B0004020202020204" pitchFamily="34" charset="0"/>
              </a:rPr>
              <a:t> </a:t>
            </a:r>
          </a:p>
          <a:p>
            <a:r>
              <a:rPr lang="en-GB" sz="2000" b="1" dirty="0">
                <a:latin typeface="Aptos" panose="020B0004020202020204" pitchFamily="34" charset="0"/>
              </a:rPr>
              <a:t>Recommendation</a:t>
            </a:r>
            <a:r>
              <a:rPr lang="en-GB" sz="2000" dirty="0">
                <a:latin typeface="Aptos" panose="020B0004020202020204" pitchFamily="34" charset="0"/>
              </a:rPr>
              <a:t>: explain what action needs to be taken next, suggest the next steps, ask for specific support or advice and clearly state what you need from the person you are communicating with.</a:t>
            </a:r>
          </a:p>
          <a:p>
            <a:pPr marL="171450" indent="-171450">
              <a:lnSpc>
                <a:spcPct val="115000"/>
              </a:lnSpc>
              <a:spcAft>
                <a:spcPts val="800"/>
              </a:spcAft>
              <a:buFont typeface="Wingdings" panose="05000000000000000000" pitchFamily="2" charset="2"/>
              <a:buChar char="§"/>
            </a:pPr>
            <a:endParaRPr lang="en-GB" sz="12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725020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IN" sz="3600" b="1" dirty="0"/>
              <a:t>Practical Example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561292" y="964658"/>
            <a:ext cx="5417574" cy="4269412"/>
          </a:xfrm>
        </p:spPr>
        <p:txBody>
          <a:bodyPr/>
          <a:lstStyle/>
          <a:p>
            <a:pPr algn="just">
              <a:lnSpc>
                <a:spcPct val="150000"/>
              </a:lnSpc>
              <a:buFont typeface="Wingdings" panose="05000000000000000000" pitchFamily="2" charset="2"/>
              <a:buChar char="§"/>
            </a:pPr>
            <a:r>
              <a:rPr lang="en-IN" sz="2000" dirty="0">
                <a:latin typeface="Aptos Display" panose="020B0004020202020204" pitchFamily="34" charset="0"/>
              </a:rPr>
              <a:t>An example of this in practice may be a care assistant assigned to a residential home. </a:t>
            </a:r>
          </a:p>
          <a:p>
            <a:pPr algn="just">
              <a:lnSpc>
                <a:spcPct val="150000"/>
              </a:lnSpc>
              <a:buFont typeface="Wingdings" panose="05000000000000000000" pitchFamily="2" charset="2"/>
              <a:buChar char="§"/>
            </a:pPr>
            <a:r>
              <a:rPr lang="en-IN" sz="2000" dirty="0">
                <a:latin typeface="Aptos Display" panose="020B0004020202020204" pitchFamily="34" charset="0"/>
              </a:rPr>
              <a:t>An older service user could be concerned about taking medicine. </a:t>
            </a:r>
          </a:p>
          <a:p>
            <a:pPr algn="just">
              <a:lnSpc>
                <a:spcPct val="150000"/>
              </a:lnSpc>
              <a:buFont typeface="Wingdings" panose="05000000000000000000" pitchFamily="2" charset="2"/>
              <a:buChar char="§"/>
            </a:pPr>
            <a:r>
              <a:rPr lang="en-IN" sz="2000" dirty="0">
                <a:latin typeface="Aptos Display" panose="020B0004020202020204" pitchFamily="34" charset="0"/>
              </a:rPr>
              <a:t>The care assistant should speak quietly and politely. </a:t>
            </a:r>
          </a:p>
          <a:p>
            <a:pPr algn="just">
              <a:lnSpc>
                <a:spcPct val="150000"/>
              </a:lnSpc>
              <a:buFont typeface="Wingdings" panose="05000000000000000000" pitchFamily="2" charset="2"/>
              <a:buChar char="§"/>
            </a:pPr>
            <a:r>
              <a:rPr lang="en-IN" sz="2000" dirty="0">
                <a:latin typeface="Aptos Display" panose="020B0004020202020204" pitchFamily="34" charset="0"/>
              </a:rPr>
              <a:t>They should listen to the service user’s needs and convey the facts in straightforward terms and not force the individual. </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15/07/2026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pic>
        <p:nvPicPr>
          <p:cNvPr id="6" name="Picture 5" descr="Teaching: The Art of Communication | by Zoran Vidovic | Nov, 2024 | Medium">
            <a:extLst>
              <a:ext uri="{FF2B5EF4-FFF2-40B4-BE49-F238E27FC236}">
                <a16:creationId xmlns:a16="http://schemas.microsoft.com/office/drawing/2014/main" id="{1E01BBE0-3B28-2E97-0F20-02370AA4DC2C}"/>
              </a:ext>
            </a:extLst>
          </p:cNvPr>
          <p:cNvPicPr>
            <a:picLocks noChangeAspect="1"/>
          </p:cNvPicPr>
          <p:nvPr/>
        </p:nvPicPr>
        <p:blipFill>
          <a:blip r:embed="rId3"/>
          <a:stretch>
            <a:fillRect/>
          </a:stretch>
        </p:blipFill>
        <p:spPr>
          <a:xfrm>
            <a:off x="6843250" y="1052736"/>
            <a:ext cx="4507109" cy="4268217"/>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21930" y="1165316"/>
            <a:ext cx="11770069" cy="3960440"/>
          </a:xfrm>
        </p:spPr>
        <p:txBody>
          <a:bodyPr/>
          <a:lstStyle/>
          <a:p>
            <a:pPr algn="just">
              <a:lnSpc>
                <a:spcPct val="150000"/>
              </a:lnSpc>
              <a:buFont typeface="Wingdings" panose="05000000000000000000" pitchFamily="2" charset="2"/>
              <a:buChar char="§"/>
            </a:pPr>
            <a:r>
              <a:rPr lang="en-IN" sz="2000" dirty="0">
                <a:latin typeface="Aptos Display" panose="020B0004020202020204" pitchFamily="34" charset="0"/>
              </a:rPr>
              <a:t>Communication will help my future work since health and social care positions need self-assurance, professionalism and respect. </a:t>
            </a:r>
          </a:p>
          <a:p>
            <a:pPr algn="just">
              <a:lnSpc>
                <a:spcPct val="150000"/>
              </a:lnSpc>
              <a:buFont typeface="Wingdings" panose="05000000000000000000" pitchFamily="2" charset="2"/>
              <a:buChar char="§"/>
            </a:pPr>
            <a:r>
              <a:rPr lang="en-IN" sz="2000" dirty="0">
                <a:latin typeface="Aptos Display" panose="020B0004020202020204" pitchFamily="34" charset="0"/>
              </a:rPr>
              <a:t>I will need to talk to service consumers, make correct documentation, and collaborate with other colleagues (</a:t>
            </a:r>
            <a:r>
              <a:rPr lang="en-IN" sz="2000" dirty="0" err="1">
                <a:latin typeface="Aptos Display" panose="020B0004020202020204" pitchFamily="34" charset="0"/>
              </a:rPr>
              <a:t>Malikhao</a:t>
            </a:r>
            <a:r>
              <a:rPr lang="en-IN" sz="2000" dirty="0">
                <a:latin typeface="Aptos Display" panose="020B0004020202020204" pitchFamily="34" charset="0"/>
              </a:rPr>
              <a:t>, 2020). </a:t>
            </a:r>
          </a:p>
          <a:p>
            <a:pPr algn="just">
              <a:lnSpc>
                <a:spcPct val="150000"/>
              </a:lnSpc>
              <a:buFont typeface="Wingdings" panose="05000000000000000000" pitchFamily="2" charset="2"/>
              <a:buChar char="§"/>
            </a:pPr>
            <a:r>
              <a:rPr lang="en-GB" altLang="en-US" sz="2000" dirty="0">
                <a:latin typeface="Aptos Display" panose="020B0004020202020204" pitchFamily="34" charset="0"/>
              </a:rPr>
              <a:t>Speaking clearly with patients so they understand their care and feel safe also helps me listen carefully, so I can understand patients’ needs and give better support.</a:t>
            </a:r>
          </a:p>
          <a:p>
            <a:pPr algn="just">
              <a:lnSpc>
                <a:spcPct val="150000"/>
              </a:lnSpc>
              <a:buFont typeface="Wingdings" panose="05000000000000000000" pitchFamily="2" charset="2"/>
              <a:buChar char="§"/>
            </a:pPr>
            <a:r>
              <a:rPr lang="en-GB" altLang="en-US" sz="2000" dirty="0">
                <a:latin typeface="Aptos Display" panose="020B0004020202020204" pitchFamily="34" charset="0"/>
              </a:rPr>
              <a:t>Good communication helps me work well with doctors, nurses, and other staff. This makes teamwork easier and improves patient care.</a:t>
            </a:r>
          </a:p>
          <a:p>
            <a:pPr algn="just">
              <a:lnSpc>
                <a:spcPct val="150000"/>
              </a:lnSpc>
            </a:pPr>
            <a:endParaRPr lang="en-GB" altLang="en-US" sz="1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15/07/2026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246888"/>
            <a:ext cx="6172200" cy="2132838"/>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11277" y="1088136"/>
            <a:ext cx="11228439" cy="4352543"/>
          </a:xfrm>
        </p:spPr>
        <p:txBody>
          <a:bodyPr/>
          <a:lstStyle/>
          <a:p>
            <a:pPr algn="just">
              <a:lnSpc>
                <a:spcPct val="150000"/>
              </a:lnSpc>
            </a:pPr>
            <a:r>
              <a:rPr lang="en-IN" sz="2400" dirty="0">
                <a:latin typeface="Aptos Display" panose="020B0004020202020204" pitchFamily="34" charset="0"/>
              </a:rPr>
              <a:t>Communication is a very crucial skill in health and social care. </a:t>
            </a:r>
          </a:p>
          <a:p>
            <a:pPr algn="just">
              <a:lnSpc>
                <a:spcPct val="150000"/>
              </a:lnSpc>
            </a:pPr>
            <a:r>
              <a:rPr lang="en-IN" sz="2400" dirty="0">
                <a:latin typeface="Aptos Display" panose="020B0004020202020204" pitchFamily="34" charset="0"/>
              </a:rPr>
              <a:t>It helps in promoting safety, dignity, trust, cooperation and excellent care. </a:t>
            </a:r>
          </a:p>
          <a:p>
            <a:pPr algn="just">
              <a:lnSpc>
                <a:spcPct val="150000"/>
              </a:lnSpc>
            </a:pPr>
            <a:r>
              <a:rPr lang="en-GB" sz="2400" dirty="0">
                <a:latin typeface="Aptos Display" panose="020B0004020202020204" pitchFamily="34" charset="0"/>
              </a:rPr>
              <a:t>Good communication improves teamwork among healthcare workers, so care is faster, more organised, and more effective. Overall, it leads to better health outcomes and higher quality care for patients.</a:t>
            </a:r>
          </a:p>
          <a:p>
            <a:pPr algn="just">
              <a:lnSpc>
                <a:spcPct val="150000"/>
              </a:lnSpc>
            </a:pPr>
            <a:r>
              <a:rPr lang="en-GB" sz="2400" dirty="0">
                <a:latin typeface="Aptos Display" panose="020B0004020202020204" pitchFamily="34" charset="0"/>
              </a:rPr>
              <a:t>I will be more assertive, competent, and equipped for a job in the health and social care area by improving my communication abilities.</a:t>
            </a:r>
          </a:p>
          <a:p>
            <a:pPr algn="just">
              <a:lnSpc>
                <a:spcPct val="150000"/>
              </a:lnSpc>
            </a:pPr>
            <a:endParaRPr lang="en-IN" sz="2400" dirty="0">
              <a:latin typeface="Aptos Display" panose="020B0004020202020204" pitchFamily="34"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15/07/2026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786581" y="1179576"/>
            <a:ext cx="10795819" cy="4956048"/>
          </a:xfrm>
        </p:spPr>
        <p:txBody>
          <a:bodyPr/>
          <a:lstStyle/>
          <a:p>
            <a:pPr algn="just">
              <a:lnSpc>
                <a:spcPct val="150000"/>
              </a:lnSpc>
            </a:pPr>
            <a:r>
              <a:rPr lang="en-IN" sz="1600" dirty="0" err="1">
                <a:latin typeface="Aptos" panose="020B0004020202020204" pitchFamily="34" charset="0"/>
              </a:rPr>
              <a:t>Malikhao</a:t>
            </a:r>
            <a:r>
              <a:rPr lang="en-IN" sz="1600" dirty="0">
                <a:latin typeface="Aptos" panose="020B0004020202020204" pitchFamily="34" charset="0"/>
              </a:rPr>
              <a:t>, P. (2020) “Health Communication: Approaches, Strategies, and Ways to Sustainability on Health or Health for All,” in </a:t>
            </a:r>
            <a:r>
              <a:rPr lang="en-IN" sz="1600" i="1" dirty="0">
                <a:latin typeface="Aptos" panose="020B0004020202020204" pitchFamily="34" charset="0"/>
              </a:rPr>
              <a:t>Handbook of Communication for Development and Social Change</a:t>
            </a:r>
            <a:r>
              <a:rPr lang="en-IN" sz="1600" dirty="0">
                <a:latin typeface="Aptos" panose="020B0004020202020204" pitchFamily="34" charset="0"/>
              </a:rPr>
              <a:t>. Singapore: Springer Singapore, pp. 1015–1037. Available at</a:t>
            </a:r>
            <a:r>
              <a:rPr lang="en-IN" sz="1600" dirty="0">
                <a:latin typeface="Aptos" panose="020B0004020202020204" pitchFamily="34" charset="0"/>
                <a:hlinkClick r:id="rId2"/>
              </a:rPr>
              <a:t>: https://doi.org/10.1007/978-981-15-2014-3_137 </a:t>
            </a:r>
            <a:r>
              <a:rPr lang="en-IN" sz="1600" dirty="0">
                <a:latin typeface="Aptos" panose="020B0004020202020204" pitchFamily="34" charset="0"/>
              </a:rPr>
              <a:t>(Accessed: July 6, 2026).</a:t>
            </a:r>
          </a:p>
          <a:p>
            <a:pPr algn="just">
              <a:lnSpc>
                <a:spcPct val="150000"/>
              </a:lnSpc>
            </a:pPr>
            <a:r>
              <a:rPr lang="en-IN" sz="1600" dirty="0">
                <a:latin typeface="Aptos" panose="020B0004020202020204" pitchFamily="34" charset="0"/>
              </a:rPr>
              <a:t>Naukri (2025) “What Is Communication? Meaning, Types &amp; Process,” </a:t>
            </a:r>
            <a:r>
              <a:rPr lang="en-IN" sz="1600" i="1" dirty="0">
                <a:latin typeface="Aptos" panose="020B0004020202020204" pitchFamily="34" charset="0"/>
              </a:rPr>
              <a:t>Naukri's Official Blog</a:t>
            </a:r>
            <a:r>
              <a:rPr lang="en-IN" sz="1600" dirty="0">
                <a:latin typeface="Aptos" panose="020B0004020202020204" pitchFamily="34" charset="0"/>
              </a:rPr>
              <a:t>, 4 July. Available at: </a:t>
            </a:r>
            <a:r>
              <a:rPr lang="en-IN" sz="1600" dirty="0">
                <a:latin typeface="Aptos" panose="020B0004020202020204" pitchFamily="34" charset="0"/>
                <a:hlinkClick r:id="rId3"/>
              </a:rPr>
              <a:t>https://www.naukri.com/blog/what-is-communication</a:t>
            </a:r>
            <a:r>
              <a:rPr lang="en-IN" sz="1600" dirty="0">
                <a:latin typeface="Aptos" panose="020B0004020202020204" pitchFamily="34" charset="0"/>
              </a:rPr>
              <a:t>/ (Accessed: July 6, 2026).</a:t>
            </a:r>
          </a:p>
          <a:p>
            <a:pPr algn="just">
              <a:lnSpc>
                <a:spcPct val="150000"/>
              </a:lnSpc>
            </a:pPr>
            <a:r>
              <a:rPr lang="en-IN" sz="1600" dirty="0">
                <a:latin typeface="Aptos" panose="020B0004020202020204" pitchFamily="34" charset="0"/>
              </a:rPr>
              <a:t>Science Insights (2026) </a:t>
            </a:r>
            <a:r>
              <a:rPr lang="en-IN" sz="1600" i="1" dirty="0">
                <a:latin typeface="Aptos" panose="020B0004020202020204" pitchFamily="34" charset="0"/>
              </a:rPr>
              <a:t>Why Is Communication Important in Health and Social Care?</a:t>
            </a:r>
            <a:r>
              <a:rPr lang="en-IN" sz="1600" dirty="0">
                <a:latin typeface="Aptos" panose="020B0004020202020204" pitchFamily="34" charset="0"/>
              </a:rPr>
              <a:t>, </a:t>
            </a:r>
            <a:r>
              <a:rPr lang="en-IN" sz="1600" i="1" dirty="0" err="1">
                <a:latin typeface="Aptos" panose="020B0004020202020204" pitchFamily="34" charset="0"/>
              </a:rPr>
              <a:t>ScienceInsights</a:t>
            </a:r>
            <a:r>
              <a:rPr lang="en-IN" sz="1600" dirty="0">
                <a:latin typeface="Aptos" panose="020B0004020202020204" pitchFamily="34" charset="0"/>
              </a:rPr>
              <a:t>. Available at: </a:t>
            </a:r>
            <a:r>
              <a:rPr lang="en-IN" sz="1600" dirty="0">
                <a:latin typeface="Aptos" panose="020B0004020202020204" pitchFamily="34" charset="0"/>
                <a:hlinkClick r:id="rId4"/>
              </a:rPr>
              <a:t>https://scienceinsights.org/why-is-communication-important-in-health-and-social-care/ </a:t>
            </a:r>
            <a:r>
              <a:rPr lang="en-IN" sz="1600" dirty="0">
                <a:latin typeface="Aptos" panose="020B0004020202020204" pitchFamily="34" charset="0"/>
              </a:rPr>
              <a:t>(Accessed: July 6, 2026).</a:t>
            </a:r>
          </a:p>
          <a:p>
            <a:pPr algn="just">
              <a:lnSpc>
                <a:spcPct val="150000"/>
              </a:lnSpc>
            </a:pPr>
            <a:r>
              <a:rPr lang="en-IN" sz="1600" dirty="0">
                <a:latin typeface="Aptos" panose="020B0004020202020204" pitchFamily="34" charset="0"/>
              </a:rPr>
              <a:t>Singh, A. (2025) “Communication Cycle: Stages, Importance &amp; Examples,” </a:t>
            </a:r>
            <a:r>
              <a:rPr lang="en-IN" sz="1600" i="1" dirty="0" err="1">
                <a:latin typeface="Aptos" panose="020B0004020202020204" pitchFamily="34" charset="0"/>
              </a:rPr>
              <a:t>PlanetSpark</a:t>
            </a:r>
            <a:r>
              <a:rPr lang="en-IN" sz="1600" dirty="0">
                <a:latin typeface="Aptos" panose="020B0004020202020204" pitchFamily="34" charset="0"/>
              </a:rPr>
              <a:t>, 8 October. Available at: </a:t>
            </a:r>
            <a:r>
              <a:rPr lang="en-IN" sz="1600" dirty="0">
                <a:latin typeface="Aptos" panose="020B0004020202020204" pitchFamily="34" charset="0"/>
                <a:hlinkClick r:id="rId5"/>
              </a:rPr>
              <a:t>https://www.planetspark.in/communication-skills/communication-cycle-stages </a:t>
            </a:r>
            <a:r>
              <a:rPr lang="en-IN" sz="1600" dirty="0">
                <a:latin typeface="Aptos" panose="020B0004020202020204" pitchFamily="34" charset="0"/>
              </a:rPr>
              <a:t>(Accessed: July 6, 2026).</a:t>
            </a:r>
          </a:p>
          <a:p>
            <a:r>
              <a:rPr lang="en-GB" sz="1600" dirty="0">
                <a:latin typeface="Aptos" panose="020B0004020202020204" pitchFamily="34" charset="0"/>
              </a:rPr>
              <a:t>NHS,  Situation • Background • Assessment • Recommendation Implementation and Training Guide: </a:t>
            </a:r>
            <a:r>
              <a:rPr lang="en-GB" sz="1600" u="sng" kern="100" dirty="0">
                <a:solidFill>
                  <a:srgbClr val="467886"/>
                </a:solidFill>
                <a:latin typeface="Aptos" panose="020B0004020202020204" pitchFamily="34" charset="0"/>
                <a:ea typeface="Aptos" panose="020B00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https://www.england.nhs.uk/improvet-hub/wp-content/uploads/sites/44/2017/11/SBAR-Implementation-and-Training-Guide.pdf</a:t>
            </a:r>
            <a:r>
              <a:rPr lang="en-GB" sz="1600" u="sng" kern="100" dirty="0">
                <a:solidFill>
                  <a:srgbClr val="467886"/>
                </a:solidFill>
                <a:latin typeface="Aptos" panose="020B0004020202020204" pitchFamily="34" charset="0"/>
                <a:ea typeface="Aptos" panose="020B0004020202020204" pitchFamily="34" charset="0"/>
                <a:cs typeface="Arial" panose="020B0604020202020204" pitchFamily="34" charset="0"/>
              </a:rPr>
              <a:t>.  </a:t>
            </a:r>
            <a:r>
              <a:rPr lang="en-GB" sz="1600" kern="100" dirty="0">
                <a:latin typeface="Aptos" panose="020B0004020202020204" pitchFamily="34" charset="0"/>
                <a:ea typeface="Aptos" panose="020B0004020202020204" pitchFamily="34" charset="0"/>
                <a:cs typeface="Arial" panose="020B0604020202020204" pitchFamily="34" charset="0"/>
              </a:rPr>
              <a:t>(Accessed: July 12, 2026</a:t>
            </a:r>
            <a:r>
              <a:rPr lang="en-GB" sz="1600" kern="100" dirty="0">
                <a:solidFill>
                  <a:srgbClr val="467886"/>
                </a:solidFill>
                <a:latin typeface="Aptos" panose="020B0004020202020204" pitchFamily="34" charset="0"/>
                <a:ea typeface="Aptos" panose="020B0004020202020204" pitchFamily="34" charset="0"/>
                <a:cs typeface="Arial" panose="020B0604020202020204" pitchFamily="34" charset="0"/>
              </a:rPr>
              <a:t>)</a:t>
            </a:r>
          </a:p>
          <a:p>
            <a:pPr>
              <a:lnSpc>
                <a:spcPct val="115000"/>
              </a:lnSpc>
              <a:spcAft>
                <a:spcPts val="800"/>
              </a:spcAft>
              <a:buNone/>
            </a:pPr>
            <a:r>
              <a:rPr lang="en-GB" sz="1600" kern="100" dirty="0">
                <a:latin typeface="Aptos" panose="020B0004020202020204" pitchFamily="34" charset="0"/>
                <a:ea typeface="Aptos" panose="020B0004020202020204" pitchFamily="34" charset="0"/>
                <a:cs typeface="Arial" panose="020B0604020202020204" pitchFamily="34" charset="0"/>
              </a:rPr>
              <a:t> </a:t>
            </a:r>
          </a:p>
          <a:p>
            <a:pPr algn="just">
              <a:lnSpc>
                <a:spcPct val="150000"/>
              </a:lnSpc>
            </a:pPr>
            <a:endParaRPr lang="en-IN" sz="1600" dirty="0">
              <a:latin typeface="Aptos" panose="020B0004020202020204" pitchFamily="34" charset="0"/>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15/07/2026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5072052-c002-4ee4-87e5-9d58843fc488}" enabled="1" method="Privileged" siteId="{185280ba-7a00-42ea-9408-19eafd13552e}" removed="0"/>
</clbl:labelList>
</file>

<file path=docProps/app.xml><?xml version="1.0" encoding="utf-8"?>
<Properties xmlns="http://schemas.openxmlformats.org/officeDocument/2006/extended-properties" xmlns:vt="http://schemas.openxmlformats.org/officeDocument/2006/docPropsVTypes">
  <TotalTime>575</TotalTime>
  <Words>1296</Words>
  <Application>Microsoft Office PowerPoint</Application>
  <PresentationFormat>Widescreen</PresentationFormat>
  <Paragraphs>87</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Myriad Pro</vt:lpstr>
      <vt:lpstr>Wingdings</vt:lpstr>
      <vt:lpstr>20140311PresentationUWTSDTemplate</vt:lpstr>
      <vt:lpstr>PowerPoint Presentation</vt:lpstr>
      <vt:lpstr>Acknowledge use of AI</vt:lpstr>
      <vt:lpstr>Introduction</vt:lpstr>
      <vt:lpstr>What is Communication?</vt:lpstr>
      <vt:lpstr>Importance of Communication in Professional Practice</vt:lpstr>
      <vt:lpstr>Communication Model - SBAR</vt:lpstr>
      <vt:lpstr>SBAR</vt:lpstr>
      <vt:lpstr>Practical Example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Guest 1</dc:creator>
  <cp:lastModifiedBy>Tsehay Kebede Kefale (2518040)</cp:lastModifiedBy>
  <cp:revision>15</cp:revision>
  <dcterms:created xsi:type="dcterms:W3CDTF">2025-02-21T18:28:54Z</dcterms:created>
  <dcterms:modified xsi:type="dcterms:W3CDTF">2026-07-15T09:32:30Z</dcterms:modified>
</cp:coreProperties>
</file>