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71" r:id="rId2"/>
    <p:sldId id="256" r:id="rId3"/>
    <p:sldId id="257" r:id="rId4"/>
    <p:sldId id="259" r:id="rId5"/>
    <p:sldId id="269" r:id="rId6"/>
    <p:sldId id="263" r:id="rId7"/>
    <p:sldId id="261" r:id="rId8"/>
    <p:sldId id="264" r:id="rId9"/>
    <p:sldId id="262" r:id="rId10"/>
    <p:sldId id="265" r:id="rId11"/>
    <p:sldId id="267" r:id="rId12"/>
    <p:sldId id="270" r:id="rId13"/>
    <p:sldId id="266" r:id="rId14"/>
    <p:sldId id="268" r:id="rId15"/>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0078"/>
    <a:srgbClr val="003296"/>
    <a:srgbClr val="007033"/>
    <a:srgbClr val="990099"/>
    <a:srgbClr val="CC0099"/>
    <a:srgbClr val="FE9202"/>
    <a:srgbClr val="6C1A00"/>
    <a:srgbClr val="00AACC"/>
    <a:srgbClr val="5EEC3C"/>
    <a:srgbClr val="1D3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512" autoAdjust="0"/>
  </p:normalViewPr>
  <p:slideViewPr>
    <p:cSldViewPr>
      <p:cViewPr varScale="1">
        <p:scale>
          <a:sx n="67" d="100"/>
          <a:sy n="67" d="100"/>
        </p:scale>
        <p:origin x="536" y="3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3/30/2023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533E96-F078-4B3D-A8F4-F1AF21EBC357}" type="slidenum">
              <a:rPr lang="en-US" smtClean="0"/>
              <a:t>1</a:t>
            </a:fld>
            <a:endParaRPr lang="en-US"/>
          </a:p>
        </p:txBody>
      </p:sp>
    </p:spTree>
    <p:extLst>
      <p:ext uri="{BB962C8B-B14F-4D97-AF65-F5344CB8AC3E}">
        <p14:creationId xmlns:p14="http://schemas.microsoft.com/office/powerpoint/2010/main" val="1218220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BAME community group residing in Southwark London borough has been considered for discussion in the study. The research focuses on gathering knowledge of health needs, issues, risks, social care needs and legislation relevant to the BAME community. Furthermore, the role of communication strategies, digital media and technologies would be analysed in relation to community development.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1755077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BAME community in the UK comprises the second largest population group as it includes 18% of the total population in comparison with White British. This community group as compared to White people experiences barriers and difficulties in accessing services to achieve a good quality lifestyle.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543970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seen between the 2 previous censuses held as in 2021 and 2011 the population within </a:t>
            </a:r>
            <a:r>
              <a:rPr lang="en-US" sz="1200" kern="1200" dirty="0" err="1">
                <a:solidFill>
                  <a:schemeClr val="tx1"/>
                </a:solidFill>
                <a:effectLst/>
                <a:latin typeface="+mn-lt"/>
                <a:ea typeface="+mn-ea"/>
                <a:cs typeface="+mn-cs"/>
              </a:rPr>
              <a:t>Southwark</a:t>
            </a:r>
            <a:r>
              <a:rPr lang="en-US" sz="1200" kern="1200" dirty="0">
                <a:solidFill>
                  <a:schemeClr val="tx1"/>
                </a:solidFill>
                <a:effectLst/>
                <a:latin typeface="+mn-lt"/>
                <a:ea typeface="+mn-ea"/>
                <a:cs typeface="+mn-cs"/>
              </a:rPr>
              <a:t> increased by about 6.8 per cent </a:t>
            </a:r>
            <a:r>
              <a:rPr lang="en-US" sz="1200" kern="1200" dirty="0" err="1">
                <a:solidFill>
                  <a:schemeClr val="tx1"/>
                </a:solidFill>
                <a:effectLst/>
                <a:latin typeface="+mn-lt"/>
                <a:ea typeface="+mn-ea"/>
                <a:cs typeface="+mn-cs"/>
              </a:rPr>
              <a:t>i.e</a:t>
            </a:r>
            <a:r>
              <a:rPr lang="en-US" sz="1200" kern="1200" dirty="0">
                <a:solidFill>
                  <a:schemeClr val="tx1"/>
                </a:solidFill>
                <a:effectLst/>
                <a:latin typeface="+mn-lt"/>
                <a:ea typeface="+mn-ea"/>
                <a:cs typeface="+mn-cs"/>
              </a:rPr>
              <a:t> the total number of people went from 2888,301 as of 2011 to 307,601 as of 2021.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755077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BAME community groups in the UK as compared to White people experience challenges and difficulties in accessing early treatment and diagnosis to attain positive health outcomes. There is a wide range of health risks and issues that have deteriorated the quality of life of BAME people such as suicide, anxiety, depression, discrimination, obesity, psychosis, social deprivation, diabetes and health and income inequalities.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2282026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and social care needs of the BAME community group determine the health outcome of people in society. The health needs of the BAME population group in the UK generally include the attainment of mental, physical and psychological wellbeing.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37923875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Southwark</a:t>
            </a:r>
            <a:r>
              <a:rPr lang="en-US" sz="1200" kern="1200" dirty="0">
                <a:solidFill>
                  <a:schemeClr val="tx1"/>
                </a:solidFill>
                <a:effectLst/>
                <a:latin typeface="+mn-lt"/>
                <a:ea typeface="+mn-ea"/>
                <a:cs typeface="+mn-cs"/>
              </a:rPr>
              <a:t> Council as per this plan is supposed to consider equality impacts as their decisions. As per the public Sector Equalities Duty section 149 and the Equality Act 2010 that includes race under its definition of protected characteristics.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275565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and social care service providers in the UK can make use of a wide range of strategies such as face-to-face, print and online. All of these communication strategies enable care providers to communicate internally with BAME community groups and healthcare services.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806556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also websites namely Facebook, </a:t>
            </a:r>
            <a:r>
              <a:rPr lang="en-US" sz="1200" kern="1200" dirty="0" err="1">
                <a:solidFill>
                  <a:schemeClr val="tx1"/>
                </a:solidFill>
                <a:effectLst/>
                <a:latin typeface="+mn-lt"/>
                <a:ea typeface="+mn-ea"/>
                <a:cs typeface="+mn-cs"/>
              </a:rPr>
              <a:t>Bebo</a:t>
            </a:r>
            <a:r>
              <a:rPr lang="en-US" sz="1200" kern="1200" dirty="0">
                <a:solidFill>
                  <a:schemeClr val="tx1"/>
                </a:solidFill>
                <a:effectLst/>
                <a:latin typeface="+mn-lt"/>
                <a:ea typeface="+mn-ea"/>
                <a:cs typeface="+mn-cs"/>
              </a:rPr>
              <a:t> and Twitter that can be called to be part of technological aids used by humans to communicate in the health and social sectors. Technology also plays a part when poor lighting in places are replaced so that non-verbal cues are understood better.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2288731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growth of digital media and technologies has been effective in eliminating barriers to care for BAME community groups in the UK. The health and social care providers are appropriately making use of available digital media and technologies such as social media, telemedicine, </a:t>
            </a:r>
            <a:r>
              <a:rPr lang="en-US" sz="1200" kern="1200" dirty="0" err="1">
                <a:solidFill>
                  <a:schemeClr val="tx1"/>
                </a:solidFill>
                <a:effectLst/>
                <a:latin typeface="+mn-lt"/>
                <a:ea typeface="+mn-ea"/>
                <a:cs typeface="+mn-cs"/>
              </a:rPr>
              <a:t>telehealth</a:t>
            </a:r>
            <a:r>
              <a:rPr lang="en-US" sz="1200" kern="1200" dirty="0">
                <a:solidFill>
                  <a:schemeClr val="tx1"/>
                </a:solidFill>
                <a:effectLst/>
                <a:latin typeface="+mn-lt"/>
                <a:ea typeface="+mn-ea"/>
                <a:cs typeface="+mn-cs"/>
              </a:rPr>
              <a:t>, mobile health apps and wearable devices to share health news and information with BAME people to promote community growth and development.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952026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36558303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study focuses on conducting an overall analysis of the health and social wellbeing of BAME community people in the UK by identifying their health issues, risks, and health and social care needs. The study further discusses the use of digital media and technologies critical in supporting the community development of BAME people.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414075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199" y="1808225"/>
            <a:ext cx="8229599" cy="1374345"/>
          </a:xfrm>
          <a:noFill/>
          <a:effectLst>
            <a:outerShdw blurRad="50800" dist="38100" dir="2700000" algn="tl" rotWithShape="0">
              <a:prstClr val="black">
                <a:alpha val="40000"/>
              </a:prstClr>
            </a:outerShdw>
          </a:effectLst>
        </p:spPr>
        <p:txBody>
          <a:bodyPr>
            <a:normAutofit/>
          </a:bodyPr>
          <a:lstStyle>
            <a:lvl1pPr algn="ctr">
              <a:defRPr sz="3600">
                <a:solidFill>
                  <a:srgbClr val="E60078"/>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57200" y="3335275"/>
            <a:ext cx="8229600" cy="763525"/>
          </a:xfrm>
        </p:spPr>
        <p:txBody>
          <a:bodyPr>
            <a:normAutofit/>
          </a:bodyPr>
          <a:lstStyle>
            <a:lvl1pPr marL="0" indent="0" algn="ctr">
              <a:buNone/>
              <a:defRPr sz="2800" b="0" i="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0730" y="19266"/>
            <a:ext cx="8246070" cy="872729"/>
          </a:xfrm>
        </p:spPr>
        <p:txBody>
          <a:bodyPr>
            <a:normAutofit/>
          </a:bodyPr>
          <a:lstStyle>
            <a:lvl1pPr algn="r">
              <a:defRPr sz="3600" baseline="0">
                <a:solidFill>
                  <a:srgbClr val="E60078"/>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197406"/>
            <a:ext cx="8246070" cy="3664918"/>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41647"/>
            <a:ext cx="6863490" cy="763525"/>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205173"/>
            <a:ext cx="686349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552" y="0"/>
            <a:ext cx="8076896" cy="891995"/>
          </a:xfrm>
        </p:spPr>
        <p:txBody>
          <a:bodyPr>
            <a:normAutofit/>
          </a:bodyPr>
          <a:lstStyle>
            <a:lvl1pPr algn="r">
              <a:defRPr sz="3600" baseline="0">
                <a:solidFill>
                  <a:srgbClr val="E60078"/>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55519"/>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27916"/>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55519"/>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27916"/>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3/30/2023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voluntary-sector-network/community-action-blog/2011/dec/08/facebook-social-media-community-development" TargetMode="External"/><Relationship Id="rId2" Type="http://schemas.openxmlformats.org/officeDocument/2006/relationships/hyperlink" Target="https://www.mentalhealth.org.uk/explore-mental-health/a-z-topics/black-asian-and-minority-ethnic-bame-communities" TargetMode="External"/><Relationship Id="rId1" Type="http://schemas.openxmlformats.org/officeDocument/2006/relationships/slideLayout" Target="../slideLayouts/slideLayout2.xml"/><Relationship Id="rId5" Type="http://schemas.openxmlformats.org/officeDocument/2006/relationships/hyperlink" Target="https://www.ethnicity-facts-figures.service.gov.uk/" TargetMode="External"/><Relationship Id="rId4" Type="http://schemas.openxmlformats.org/officeDocument/2006/relationships/hyperlink" Target="https://www.rethink.org/advice-and-information/living-with-mental-illness/information-on-wellbeing-physical-health-bame-lgbtplus-and-studying/black-asian-and-minority-ethnic-mental-health/#:~:text=Black%20women%20are%20more%20likely,under%20the%20Mental%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690C-CF2C-71AC-6193-72B6878E75A5}"/>
              </a:ext>
            </a:extLst>
          </p:cNvPr>
          <p:cNvSpPr>
            <a:spLocks noGrp="1"/>
          </p:cNvSpPr>
          <p:nvPr>
            <p:ph type="ctrTitle"/>
          </p:nvPr>
        </p:nvSpPr>
        <p:spPr/>
        <p:txBody>
          <a:bodyPr>
            <a:normAutofit fontScale="90000"/>
          </a:bodyPr>
          <a:lstStyle/>
          <a:p>
            <a:r>
              <a:rPr lang="en-GB" dirty="0"/>
              <a:t>Student: Florence Odonkor</a:t>
            </a:r>
            <a:br>
              <a:rPr lang="en-GB" dirty="0"/>
            </a:br>
            <a:r>
              <a:rPr lang="en-GB" dirty="0"/>
              <a:t>ID: 1818734</a:t>
            </a:r>
            <a:br>
              <a:rPr lang="en-GB" dirty="0"/>
            </a:br>
            <a:r>
              <a:rPr lang="en-GB" dirty="0"/>
              <a:t>Lecturer: Laila Surani</a:t>
            </a:r>
          </a:p>
        </p:txBody>
      </p:sp>
      <p:sp>
        <p:nvSpPr>
          <p:cNvPr id="3" name="Subtitle 2">
            <a:extLst>
              <a:ext uri="{FF2B5EF4-FFF2-40B4-BE49-F238E27FC236}">
                <a16:creationId xmlns:a16="http://schemas.microsoft.com/office/drawing/2014/main" id="{E3D38F74-DA3E-D9EB-4407-E2196B71FC01}"/>
              </a:ext>
            </a:extLst>
          </p:cNvPr>
          <p:cNvSpPr>
            <a:spLocks noGrp="1"/>
          </p:cNvSpPr>
          <p:nvPr>
            <p:ph type="subTitle" idx="1"/>
          </p:nvPr>
        </p:nvSpPr>
        <p:spPr/>
        <p:txBody>
          <a:bodyPr/>
          <a:lstStyle/>
          <a:p>
            <a:r>
              <a:rPr lang="en-GB" dirty="0"/>
              <a:t>Assessment Component !</a:t>
            </a:r>
          </a:p>
        </p:txBody>
      </p:sp>
    </p:spTree>
    <p:extLst>
      <p:ext uri="{BB962C8B-B14F-4D97-AF65-F5344CB8AC3E}">
        <p14:creationId xmlns:p14="http://schemas.microsoft.com/office/powerpoint/2010/main" val="1852112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808225"/>
            <a:ext cx="8229599" cy="1374345"/>
          </a:xfrm>
        </p:spPr>
        <p:txBody>
          <a:bodyPr>
            <a:normAutofit/>
          </a:bodyPr>
          <a:lstStyle/>
          <a:p>
            <a:r>
              <a:rPr lang="en-US" dirty="0"/>
              <a:t>Community Care And Development</a:t>
            </a:r>
          </a:p>
        </p:txBody>
      </p:sp>
      <p:sp>
        <p:nvSpPr>
          <p:cNvPr id="3" name="Subtitle 2"/>
          <p:cNvSpPr>
            <a:spLocks noGrp="1"/>
          </p:cNvSpPr>
          <p:nvPr>
            <p:ph type="subTitle" idx="1"/>
          </p:nvPr>
        </p:nvSpPr>
        <p:spPr>
          <a:solidFill>
            <a:schemeClr val="accent1"/>
          </a:solidFill>
        </p:spPr>
        <p:txBody>
          <a:bodyPr/>
          <a:lstStyle/>
          <a:p>
            <a:r>
              <a:rPr lang="en-US" dirty="0"/>
              <a:t>BAME Community in Southwark Borough</a:t>
            </a:r>
          </a:p>
        </p:txBody>
      </p:sp>
    </p:spTree>
    <p:extLst>
      <p:ext uri="{BB962C8B-B14F-4D97-AF65-F5344CB8AC3E}">
        <p14:creationId xmlns:p14="http://schemas.microsoft.com/office/powerpoint/2010/main" val="363920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effectLst/>
              </a:rPr>
              <a:t>Introduction</a:t>
            </a:r>
            <a:endParaRPr lang="en-US" dirty="0"/>
          </a:p>
        </p:txBody>
      </p:sp>
      <p:sp>
        <p:nvSpPr>
          <p:cNvPr id="3" name="Content Placeholder 2"/>
          <p:cNvSpPr>
            <a:spLocks noGrp="1"/>
          </p:cNvSpPr>
          <p:nvPr>
            <p:ph idx="1"/>
          </p:nvPr>
        </p:nvSpPr>
        <p:spPr/>
        <p:txBody>
          <a:bodyPr>
            <a:normAutofit lnSpcReduction="10000"/>
          </a:bodyPr>
          <a:lstStyle/>
          <a:p>
            <a:pPr lvl="0"/>
            <a:r>
              <a:rPr lang="en-US" dirty="0"/>
              <a:t>The research is based upon discussing the BAME community group in Southwark borough in London.</a:t>
            </a:r>
          </a:p>
          <a:p>
            <a:pPr lvl="0"/>
            <a:r>
              <a:rPr lang="en-US" dirty="0"/>
              <a:t>Health needs, issues, risks, social care needs and legislation relevant to the BAME community would be highlighted (</a:t>
            </a:r>
            <a:r>
              <a:rPr lang="en-US" dirty="0" err="1"/>
              <a:t>Walshe</a:t>
            </a:r>
            <a:r>
              <a:rPr lang="en-US" dirty="0"/>
              <a:t> and Smith, 2017).</a:t>
            </a:r>
          </a:p>
          <a:p>
            <a:pPr lvl="0"/>
            <a:r>
              <a:rPr lang="en-US" dirty="0"/>
              <a:t>Internal and external modes of communication and digital media and technologies would be evaluated in promoting BAME community development. </a:t>
            </a:r>
          </a:p>
          <a:p>
            <a:endParaRPr lang="en-US" dirty="0"/>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effectLst/>
              </a:rPr>
              <a:t>BAME Community in the UK</a:t>
            </a:r>
            <a:endParaRPr lang="en-US" dirty="0"/>
          </a:p>
        </p:txBody>
      </p:sp>
      <p:sp>
        <p:nvSpPr>
          <p:cNvPr id="5" name="Content Placeholder 4"/>
          <p:cNvSpPr>
            <a:spLocks noGrp="1"/>
          </p:cNvSpPr>
          <p:nvPr>
            <p:ph idx="1"/>
          </p:nvPr>
        </p:nvSpPr>
        <p:spPr/>
        <p:txBody>
          <a:bodyPr>
            <a:normAutofit fontScale="92500"/>
          </a:bodyPr>
          <a:lstStyle/>
          <a:p>
            <a:pPr lvl="0"/>
            <a:r>
              <a:rPr lang="en-US" dirty="0"/>
              <a:t>Black, Asian and Minority Ethnic (BAME) community represents the minority group.</a:t>
            </a:r>
          </a:p>
          <a:p>
            <a:pPr lvl="0"/>
            <a:r>
              <a:rPr lang="en-US" dirty="0"/>
              <a:t>BAME community comprises 18% of the total population of the UK (UK Government, 2023).</a:t>
            </a:r>
          </a:p>
          <a:p>
            <a:pPr lvl="0"/>
            <a:r>
              <a:rPr lang="en-US" dirty="0"/>
              <a:t>BAME community group as compared to the White population experiences issues and challenges in accessing services due to ethnicity (Mental Health, 2021).</a:t>
            </a:r>
          </a:p>
        </p:txBody>
      </p:sp>
    </p:spTree>
    <p:extLst>
      <p:ext uri="{BB962C8B-B14F-4D97-AF65-F5344CB8AC3E}">
        <p14:creationId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effectLst/>
              </a:rPr>
              <a:t>Location, diversity and changing demographics </a:t>
            </a:r>
            <a:endParaRPr lang="en-US" dirty="0">
              <a:solidFill>
                <a:schemeClr val="bg1"/>
              </a:solidFill>
            </a:endParaRPr>
          </a:p>
        </p:txBody>
      </p:sp>
      <p:sp>
        <p:nvSpPr>
          <p:cNvPr id="3" name="Content Placeholder 2"/>
          <p:cNvSpPr>
            <a:spLocks noGrp="1"/>
          </p:cNvSpPr>
          <p:nvPr>
            <p:ph idx="1"/>
          </p:nvPr>
        </p:nvSpPr>
        <p:spPr>
          <a:xfrm>
            <a:off x="347255" y="819095"/>
            <a:ext cx="8246070" cy="3664918"/>
          </a:xfrm>
        </p:spPr>
        <p:txBody>
          <a:bodyPr>
            <a:normAutofit/>
          </a:bodyPr>
          <a:lstStyle/>
          <a:p>
            <a:pPr lvl="0"/>
            <a:endParaRPr lang="en-US" dirty="0"/>
          </a:p>
          <a:p>
            <a:endParaRPr lang="en-US" dirty="0"/>
          </a:p>
          <a:p>
            <a:endParaRPr lang="en-US" dirty="0"/>
          </a:p>
        </p:txBody>
      </p:sp>
      <p:sp>
        <p:nvSpPr>
          <p:cNvPr id="4" name="Rectangle 3"/>
          <p:cNvSpPr/>
          <p:nvPr/>
        </p:nvSpPr>
        <p:spPr>
          <a:xfrm>
            <a:off x="194550" y="1350110"/>
            <a:ext cx="8551480" cy="3359061"/>
          </a:xfrm>
          <a:prstGeom prst="rect">
            <a:avLst/>
          </a:prstGeom>
        </p:spPr>
        <p:txBody>
          <a:bodyPr wrap="square">
            <a:spAutoFit/>
          </a:bodyPr>
          <a:lstStyle/>
          <a:p>
            <a:pPr marL="342900" lvl="0" indent="-342900" algn="just">
              <a:lnSpc>
                <a:spcPct val="150000"/>
              </a:lnSpc>
              <a:spcAft>
                <a:spcPts val="0"/>
              </a:spcAft>
              <a:buFont typeface="Symbol" panose="05050102010706020507" pitchFamily="18" charset="2"/>
              <a:buChar char=""/>
            </a:pPr>
            <a:r>
              <a:rPr lang="en-US" sz="2400" dirty="0">
                <a:solidFill>
                  <a:schemeClr val="bg1"/>
                </a:solidFill>
                <a:ea typeface="Calibri" panose="020F0502020204030204" pitchFamily="34" charset="0"/>
                <a:cs typeface="Times New Roman" panose="02020603050405020304" pitchFamily="18" charset="0"/>
              </a:rPr>
              <a:t>The location is the </a:t>
            </a:r>
            <a:r>
              <a:rPr lang="en-US" sz="2400" dirty="0" err="1">
                <a:solidFill>
                  <a:schemeClr val="bg1"/>
                </a:solidFill>
                <a:ea typeface="Calibri" panose="020F0502020204030204" pitchFamily="34" charset="0"/>
                <a:cs typeface="Times New Roman" panose="02020603050405020304" pitchFamily="18" charset="0"/>
              </a:rPr>
              <a:t>Southwark</a:t>
            </a:r>
            <a:r>
              <a:rPr lang="en-US" sz="2400" dirty="0">
                <a:solidFill>
                  <a:schemeClr val="bg1"/>
                </a:solidFill>
                <a:ea typeface="Calibri" panose="020F0502020204030204" pitchFamily="34" charset="0"/>
                <a:cs typeface="Times New Roman" panose="02020603050405020304" pitchFamily="18" charset="0"/>
              </a:rPr>
              <a:t> district of London.</a:t>
            </a:r>
            <a:endParaRPr lang="en-GB" sz="2400" dirty="0">
              <a:solidFill>
                <a:schemeClr val="bg1"/>
              </a:solidFill>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2400" dirty="0">
                <a:solidFill>
                  <a:schemeClr val="bg1"/>
                </a:solidFill>
                <a:ea typeface="Calibri" panose="020F0502020204030204" pitchFamily="34" charset="0"/>
                <a:cs typeface="Times New Roman" panose="02020603050405020304" pitchFamily="18" charset="0"/>
              </a:rPr>
              <a:t>It is indicated that </a:t>
            </a:r>
            <a:r>
              <a:rPr lang="en-US" sz="2400" dirty="0" err="1">
                <a:solidFill>
                  <a:schemeClr val="bg1"/>
                </a:solidFill>
                <a:ea typeface="Calibri" panose="020F0502020204030204" pitchFamily="34" charset="0"/>
                <a:cs typeface="Times New Roman" panose="02020603050405020304" pitchFamily="18" charset="0"/>
              </a:rPr>
              <a:t>Southwark</a:t>
            </a:r>
            <a:r>
              <a:rPr lang="en-US" sz="2400" dirty="0">
                <a:solidFill>
                  <a:schemeClr val="bg1"/>
                </a:solidFill>
                <a:ea typeface="Calibri" panose="020F0502020204030204" pitchFamily="34" charset="0"/>
                <a:cs typeface="Times New Roman" panose="02020603050405020304" pitchFamily="18" charset="0"/>
              </a:rPr>
              <a:t> consists of 39.8 per cent of White British, 2.1 per cent of Black and White Caribbean, 1.4 per cent of Black and White Africans, 1.1 per cent of Asians and Whites and 1.91 per cent of other mixed racial groups (southwark.gov.uk, 2022).</a:t>
            </a:r>
            <a:endParaRPr lang="en-GB" sz="2400" dirty="0">
              <a:solidFill>
                <a:schemeClr val="bg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3797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effectLst/>
              </a:rPr>
              <a:t>Prevalent health issues and health risks</a:t>
            </a:r>
            <a:endParaRPr lang="en-US" dirty="0"/>
          </a:p>
        </p:txBody>
      </p:sp>
      <p:sp>
        <p:nvSpPr>
          <p:cNvPr id="5" name="Content Placeholder 4"/>
          <p:cNvSpPr>
            <a:spLocks noGrp="1"/>
          </p:cNvSpPr>
          <p:nvPr>
            <p:ph idx="1"/>
          </p:nvPr>
        </p:nvSpPr>
        <p:spPr/>
        <p:txBody>
          <a:bodyPr>
            <a:normAutofit fontScale="62500" lnSpcReduction="20000"/>
          </a:bodyPr>
          <a:lstStyle/>
          <a:p>
            <a:pPr lvl="0"/>
            <a:r>
              <a:rPr lang="en-US" dirty="0"/>
              <a:t>BAME community people face barriers to accessing health services, treatment and diagnosis in the UK. </a:t>
            </a:r>
            <a:endParaRPr lang="en-US" sz="2400" dirty="0"/>
          </a:p>
          <a:p>
            <a:pPr lvl="0"/>
            <a:r>
              <a:rPr lang="en-US" dirty="0"/>
              <a:t>Common health issues and risks faced by BAME community people</a:t>
            </a:r>
            <a:endParaRPr lang="en-US" sz="2400" dirty="0"/>
          </a:p>
          <a:p>
            <a:pPr lvl="1"/>
            <a:r>
              <a:rPr lang="en-US" dirty="0"/>
              <a:t>Anxiety or Depression (Rethink, 2023).</a:t>
            </a:r>
            <a:endParaRPr lang="en-US" sz="2400" dirty="0"/>
          </a:p>
          <a:p>
            <a:pPr lvl="1"/>
            <a:r>
              <a:rPr lang="en-US" dirty="0"/>
              <a:t>Suicide</a:t>
            </a:r>
            <a:endParaRPr lang="en-US" sz="2400" dirty="0"/>
          </a:p>
          <a:p>
            <a:pPr lvl="1"/>
            <a:r>
              <a:rPr lang="en-US" dirty="0"/>
              <a:t>Psychosis</a:t>
            </a:r>
            <a:endParaRPr lang="en-US" sz="2400" dirty="0"/>
          </a:p>
          <a:p>
            <a:pPr lvl="1"/>
            <a:r>
              <a:rPr lang="en-US" dirty="0"/>
              <a:t>Diabetes (Goff, 2019).</a:t>
            </a:r>
            <a:endParaRPr lang="en-US" sz="2400" dirty="0"/>
          </a:p>
          <a:p>
            <a:pPr lvl="1"/>
            <a:r>
              <a:rPr lang="en-US" dirty="0"/>
              <a:t>Obesity</a:t>
            </a:r>
            <a:endParaRPr lang="en-US" sz="2400" dirty="0"/>
          </a:p>
          <a:p>
            <a:pPr lvl="1"/>
            <a:r>
              <a:rPr lang="en-US" dirty="0"/>
              <a:t>Health and Income inequality (</a:t>
            </a:r>
            <a:r>
              <a:rPr lang="en-US" dirty="0" err="1"/>
              <a:t>Ajayi</a:t>
            </a:r>
            <a:r>
              <a:rPr lang="en-US" dirty="0"/>
              <a:t>, 2021).</a:t>
            </a:r>
            <a:endParaRPr lang="en-US" sz="2400" dirty="0"/>
          </a:p>
          <a:p>
            <a:pPr lvl="1"/>
            <a:r>
              <a:rPr lang="en-US" dirty="0"/>
              <a:t>Social Deprivation</a:t>
            </a:r>
            <a:endParaRPr lang="en-US" sz="2400" dirty="0"/>
          </a:p>
          <a:p>
            <a:pPr lvl="1"/>
            <a:r>
              <a:rPr lang="en-US" dirty="0"/>
              <a:t>Discrimination and Racism</a:t>
            </a:r>
            <a:endParaRPr lang="en-US" sz="2400" dirty="0"/>
          </a:p>
        </p:txBody>
      </p:sp>
    </p:spTree>
    <p:extLst>
      <p:ext uri="{BB962C8B-B14F-4D97-AF65-F5344CB8AC3E}">
        <p14:creationId xmlns:p14="http://schemas.microsoft.com/office/powerpoint/2010/main" val="203508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effectLst/>
              </a:rPr>
              <a:t>Health and social care needs of the community</a:t>
            </a:r>
            <a:endParaRPr lang="en-US" dirty="0">
              <a:solidFill>
                <a:schemeClr val="bg1"/>
              </a:solidFill>
            </a:endParaRPr>
          </a:p>
        </p:txBody>
      </p:sp>
      <p:sp>
        <p:nvSpPr>
          <p:cNvPr id="3" name="Content Placeholder 2"/>
          <p:cNvSpPr>
            <a:spLocks noGrp="1"/>
          </p:cNvSpPr>
          <p:nvPr>
            <p:ph idx="1"/>
          </p:nvPr>
        </p:nvSpPr>
        <p:spPr/>
        <p:txBody>
          <a:bodyPr>
            <a:normAutofit fontScale="92500" lnSpcReduction="20000"/>
          </a:bodyPr>
          <a:lstStyle/>
          <a:p>
            <a:pPr lvl="0"/>
            <a:r>
              <a:rPr lang="en-US" dirty="0"/>
              <a:t>Health needs of BAME community groups in the UK include</a:t>
            </a:r>
            <a:endParaRPr lang="en-US" sz="2400" dirty="0"/>
          </a:p>
          <a:p>
            <a:pPr lvl="1"/>
            <a:r>
              <a:rPr lang="en-US" dirty="0"/>
              <a:t>Mental </a:t>
            </a:r>
            <a:endParaRPr lang="en-US" sz="2400" dirty="0"/>
          </a:p>
          <a:p>
            <a:pPr lvl="1"/>
            <a:r>
              <a:rPr lang="en-US" dirty="0"/>
              <a:t>Physical (</a:t>
            </a:r>
            <a:r>
              <a:rPr lang="en-US" dirty="0" err="1"/>
              <a:t>Ige-Elegbede</a:t>
            </a:r>
            <a:r>
              <a:rPr lang="en-US" dirty="0"/>
              <a:t> et al., 2019).</a:t>
            </a:r>
            <a:endParaRPr lang="en-US" sz="2400" dirty="0"/>
          </a:p>
          <a:p>
            <a:pPr lvl="1"/>
            <a:r>
              <a:rPr lang="en-US" dirty="0"/>
              <a:t>Psychological </a:t>
            </a:r>
            <a:endParaRPr lang="en-US" sz="2400" dirty="0"/>
          </a:p>
          <a:p>
            <a:pPr lvl="0"/>
            <a:r>
              <a:rPr lang="en-US" dirty="0"/>
              <a:t>Social care needs for BAME people include</a:t>
            </a:r>
            <a:endParaRPr lang="en-US" sz="2400" dirty="0"/>
          </a:p>
          <a:p>
            <a:pPr lvl="1"/>
            <a:r>
              <a:rPr lang="en-US" dirty="0"/>
              <a:t>Housing (Bentley, 2020).</a:t>
            </a:r>
            <a:endParaRPr lang="en-US" sz="2400" dirty="0"/>
          </a:p>
          <a:p>
            <a:pPr lvl="1"/>
            <a:r>
              <a:rPr lang="en-US" dirty="0"/>
              <a:t>Education</a:t>
            </a:r>
            <a:endParaRPr lang="en-US" sz="2400" dirty="0"/>
          </a:p>
          <a:p>
            <a:pPr lvl="1"/>
            <a:r>
              <a:rPr lang="en-US" dirty="0"/>
              <a:t>Employment</a:t>
            </a:r>
            <a:endParaRPr lang="en-US" sz="2400" dirty="0"/>
          </a:p>
          <a:p>
            <a:endParaRPr lang="en-US" dirty="0"/>
          </a:p>
          <a:p>
            <a:endParaRPr lang="en-US" dirty="0"/>
          </a:p>
        </p:txBody>
      </p:sp>
    </p:spTree>
    <p:extLst>
      <p:ext uri="{BB962C8B-B14F-4D97-AF65-F5344CB8AC3E}">
        <p14:creationId xmlns:p14="http://schemas.microsoft.com/office/powerpoint/2010/main" val="1395318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effectLst/>
              </a:rPr>
              <a:t>Current legislation and Policy to impact the support and growth of BAME community</a:t>
            </a:r>
            <a:endParaRPr lang="en-US" dirty="0"/>
          </a:p>
        </p:txBody>
      </p:sp>
      <p:sp>
        <p:nvSpPr>
          <p:cNvPr id="5" name="Content Placeholder 4"/>
          <p:cNvSpPr>
            <a:spLocks noGrp="1"/>
          </p:cNvSpPr>
          <p:nvPr>
            <p:ph idx="1"/>
          </p:nvPr>
        </p:nvSpPr>
        <p:spPr>
          <a:xfrm>
            <a:off x="448965" y="1565343"/>
            <a:ext cx="6863490" cy="3511061"/>
          </a:xfrm>
        </p:spPr>
        <p:txBody>
          <a:bodyPr>
            <a:normAutofit fontScale="92500" lnSpcReduction="20000"/>
          </a:bodyPr>
          <a:lstStyle/>
          <a:p>
            <a:r>
              <a:rPr lang="en-US" dirty="0"/>
              <a:t>The borough has had a modification made to their New </a:t>
            </a:r>
            <a:r>
              <a:rPr lang="en-US" dirty="0" err="1"/>
              <a:t>Southwark</a:t>
            </a:r>
            <a:r>
              <a:rPr lang="en-US" dirty="0"/>
              <a:t> Plan from July 2021 which is now forced to move towards their Integrated Impact Assessment which demands them to pay due regards to the advancement of fostering of good relations, elimination of discrimination and equality for people who share protected characteristics as per the Public Sector Equalities Duty in 2011 (southwark.gov.in, 2021). </a:t>
            </a:r>
            <a:endParaRPr lang="en-GB" dirty="0"/>
          </a:p>
          <a:p>
            <a:endParaRPr lang="en-US" dirty="0"/>
          </a:p>
        </p:txBody>
      </p:sp>
    </p:spTree>
    <p:extLst>
      <p:ext uri="{BB962C8B-B14F-4D97-AF65-F5344CB8AC3E}">
        <p14:creationId xmlns:p14="http://schemas.microsoft.com/office/powerpoint/2010/main" val="2035080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effectLst/>
              </a:rPr>
              <a:t>Existing means of communication of health and social care providers (internally) </a:t>
            </a:r>
            <a:endParaRPr lang="en-US" dirty="0">
              <a:solidFill>
                <a:schemeClr val="bg1"/>
              </a:solidFill>
            </a:endParaRPr>
          </a:p>
        </p:txBody>
      </p:sp>
      <p:sp>
        <p:nvSpPr>
          <p:cNvPr id="3" name="Content Placeholder 2"/>
          <p:cNvSpPr>
            <a:spLocks noGrp="1"/>
          </p:cNvSpPr>
          <p:nvPr>
            <p:ph idx="1"/>
          </p:nvPr>
        </p:nvSpPr>
        <p:spPr/>
        <p:txBody>
          <a:bodyPr>
            <a:normAutofit fontScale="92500" lnSpcReduction="10000"/>
          </a:bodyPr>
          <a:lstStyle/>
          <a:p>
            <a:pPr lvl="0"/>
            <a:r>
              <a:rPr lang="en-US" dirty="0"/>
              <a:t>There are various techniques and strategies which are used by health and social care providers to communicate internally with the BAME community and healthcare services such as</a:t>
            </a:r>
            <a:endParaRPr lang="en-US" sz="2400" dirty="0"/>
          </a:p>
          <a:p>
            <a:pPr lvl="1"/>
            <a:r>
              <a:rPr lang="en-US" dirty="0"/>
              <a:t>Face to face in the form of meetings and events (</a:t>
            </a:r>
            <a:r>
              <a:rPr lang="en-US" dirty="0" err="1"/>
              <a:t>Ratna</a:t>
            </a:r>
            <a:r>
              <a:rPr lang="en-US" dirty="0"/>
              <a:t>, 2019)</a:t>
            </a:r>
            <a:endParaRPr lang="en-US" sz="2400" dirty="0"/>
          </a:p>
          <a:p>
            <a:pPr lvl="1"/>
            <a:r>
              <a:rPr lang="en-US" dirty="0"/>
              <a:t>Print in the form of posters, newspapers and flyers (</a:t>
            </a:r>
            <a:r>
              <a:rPr lang="en-US" dirty="0" err="1"/>
              <a:t>Hasanica</a:t>
            </a:r>
            <a:r>
              <a:rPr lang="en-US" dirty="0"/>
              <a:t> et al., 2020)</a:t>
            </a:r>
            <a:endParaRPr lang="en-US" sz="2400" dirty="0"/>
          </a:p>
          <a:p>
            <a:pPr lvl="1"/>
            <a:r>
              <a:rPr lang="en-US" dirty="0"/>
              <a:t>Online through social media and emails.</a:t>
            </a:r>
            <a:endParaRPr lang="en-US" sz="2400" dirty="0"/>
          </a:p>
          <a:p>
            <a:endParaRPr lang="en-US" dirty="0"/>
          </a:p>
        </p:txBody>
      </p:sp>
    </p:spTree>
    <p:extLst>
      <p:ext uri="{BB962C8B-B14F-4D97-AF65-F5344CB8AC3E}">
        <p14:creationId xmlns:p14="http://schemas.microsoft.com/office/powerpoint/2010/main" val="1395318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effectLst/>
              </a:rPr>
              <a:t>Existing means of communication of health and social care providers (externally) </a:t>
            </a:r>
            <a:endParaRPr lang="en-US" dirty="0"/>
          </a:p>
        </p:txBody>
      </p:sp>
      <p:sp>
        <p:nvSpPr>
          <p:cNvPr id="5" name="Content Placeholder 4"/>
          <p:cNvSpPr>
            <a:spLocks noGrp="1"/>
          </p:cNvSpPr>
          <p:nvPr>
            <p:ph idx="1"/>
          </p:nvPr>
        </p:nvSpPr>
        <p:spPr>
          <a:xfrm>
            <a:off x="448965" y="1606286"/>
            <a:ext cx="6863490" cy="3511061"/>
          </a:xfrm>
        </p:spPr>
        <p:txBody>
          <a:bodyPr>
            <a:normAutofit fontScale="85000" lnSpcReduction="20000"/>
          </a:bodyPr>
          <a:lstStyle/>
          <a:p>
            <a:pPr lvl="0"/>
            <a:r>
              <a:rPr lang="en-US" dirty="0"/>
              <a:t>There are many technological inventions that have made communication easier such as videophones and hearing aids. </a:t>
            </a:r>
            <a:endParaRPr lang="en-GB" dirty="0"/>
          </a:p>
          <a:p>
            <a:pPr lvl="0"/>
            <a:r>
              <a:rPr lang="en-US" dirty="0"/>
              <a:t>This is however for the disabled people who are trying to send messages as part of their communication cycle (</a:t>
            </a:r>
            <a:r>
              <a:rPr lang="en-US" dirty="0" err="1"/>
              <a:t>Aughterson</a:t>
            </a:r>
            <a:r>
              <a:rPr lang="en-US" dirty="0"/>
              <a:t>, et al., 2021). </a:t>
            </a:r>
            <a:endParaRPr lang="en-GB" dirty="0"/>
          </a:p>
          <a:p>
            <a:pPr lvl="0"/>
            <a:r>
              <a:rPr lang="en-US" dirty="0"/>
              <a:t>Many non-disabled people however also use mobile phones to communicate. </a:t>
            </a:r>
            <a:endParaRPr lang="en-GB" dirty="0"/>
          </a:p>
          <a:p>
            <a:pPr lvl="0"/>
            <a:r>
              <a:rPr lang="en-US" dirty="0"/>
              <a:t>This includes texting or sending text messages or using emails. </a:t>
            </a:r>
            <a:endParaRPr lang="en-GB" dirty="0"/>
          </a:p>
        </p:txBody>
      </p:sp>
    </p:spTree>
    <p:extLst>
      <p:ext uri="{BB962C8B-B14F-4D97-AF65-F5344CB8AC3E}">
        <p14:creationId xmlns:p14="http://schemas.microsoft.com/office/powerpoint/2010/main" val="2035080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bg1"/>
                </a:solidFill>
                <a:effectLst/>
              </a:rPr>
              <a:t>Digital media and technologies for BAME community development</a:t>
            </a:r>
            <a:endParaRPr lang="en-US" dirty="0">
              <a:solidFill>
                <a:schemeClr val="bg1"/>
              </a:solidFill>
            </a:endParaRPr>
          </a:p>
        </p:txBody>
      </p:sp>
      <p:sp>
        <p:nvSpPr>
          <p:cNvPr id="3" name="Content Placeholder 2"/>
          <p:cNvSpPr>
            <a:spLocks noGrp="1"/>
          </p:cNvSpPr>
          <p:nvPr>
            <p:ph idx="1"/>
          </p:nvPr>
        </p:nvSpPr>
        <p:spPr/>
        <p:txBody>
          <a:bodyPr>
            <a:normAutofit fontScale="92500" lnSpcReduction="10000"/>
          </a:bodyPr>
          <a:lstStyle/>
          <a:p>
            <a:pPr lvl="0"/>
            <a:r>
              <a:rPr lang="en-US" dirty="0"/>
              <a:t>Healthcare providers are using digital media tools and technologies to promote among people from the BAME community.</a:t>
            </a:r>
            <a:endParaRPr lang="en-US" sz="2400" dirty="0"/>
          </a:p>
          <a:p>
            <a:pPr lvl="1"/>
            <a:r>
              <a:rPr lang="en-US" dirty="0"/>
              <a:t>Social media platforms such as YouTube, Facebook and Twitter (</a:t>
            </a:r>
            <a:r>
              <a:rPr lang="en-US" dirty="0" err="1"/>
              <a:t>Niven</a:t>
            </a:r>
            <a:r>
              <a:rPr lang="en-US" dirty="0"/>
              <a:t>, 2011)</a:t>
            </a:r>
            <a:endParaRPr lang="en-US" sz="2400" dirty="0"/>
          </a:p>
          <a:p>
            <a:pPr lvl="1"/>
            <a:r>
              <a:rPr lang="en-US" dirty="0"/>
              <a:t>Mobile Health Apps</a:t>
            </a:r>
            <a:endParaRPr lang="en-US" sz="2400" dirty="0"/>
          </a:p>
          <a:p>
            <a:pPr lvl="1"/>
            <a:r>
              <a:rPr lang="en-US" dirty="0"/>
              <a:t>Wearable Devices</a:t>
            </a:r>
            <a:endParaRPr lang="en-US" sz="2400" dirty="0"/>
          </a:p>
          <a:p>
            <a:pPr lvl="1"/>
            <a:r>
              <a:rPr lang="en-US" dirty="0"/>
              <a:t>Telemedicine and </a:t>
            </a:r>
            <a:r>
              <a:rPr lang="en-US" dirty="0" err="1"/>
              <a:t>Telehealth</a:t>
            </a:r>
            <a:r>
              <a:rPr lang="en-US" dirty="0"/>
              <a:t> (White-Williams et al., 2023).</a:t>
            </a:r>
            <a:endParaRPr lang="en-US" sz="2400" dirty="0"/>
          </a:p>
          <a:p>
            <a:endParaRPr lang="en-US" dirty="0"/>
          </a:p>
          <a:p>
            <a:endParaRPr lang="en-US" dirty="0"/>
          </a:p>
        </p:txBody>
      </p:sp>
    </p:spTree>
    <p:extLst>
      <p:ext uri="{BB962C8B-B14F-4D97-AF65-F5344CB8AC3E}">
        <p14:creationId xmlns:p14="http://schemas.microsoft.com/office/powerpoint/2010/main" val="237599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54BCF89C-DCB6-1B4E-961A-AF5750EFAD6C}"/>
              </a:ext>
            </a:extLst>
          </p:cNvPr>
          <p:cNvSpPr>
            <a:spLocks noGrp="1"/>
          </p:cNvSpPr>
          <p:nvPr>
            <p:ph type="title"/>
          </p:nvPr>
        </p:nvSpPr>
        <p:spPr>
          <a:xfrm>
            <a:off x="457200" y="441647"/>
            <a:ext cx="6863490" cy="763525"/>
          </a:xfrm>
        </p:spPr>
        <p:txBody>
          <a:bodyPr/>
          <a:lstStyle/>
          <a:p>
            <a:pPr algn="ctr"/>
            <a:r>
              <a:rPr lang="en-US" dirty="0"/>
              <a:t>Recommendations</a:t>
            </a:r>
          </a:p>
        </p:txBody>
      </p:sp>
      <p:pic>
        <p:nvPicPr>
          <p:cNvPr id="17" name="Picture 16">
            <a:extLst>
              <a:ext uri="{FF2B5EF4-FFF2-40B4-BE49-F238E27FC236}">
                <a16:creationId xmlns:a16="http://schemas.microsoft.com/office/drawing/2014/main" id="{1AFD9DA0-993A-BDB7-C98F-C7C0E60E7CBA}"/>
              </a:ext>
            </a:extLst>
          </p:cNvPr>
          <p:cNvPicPr>
            <a:picLocks noChangeAspect="1"/>
          </p:cNvPicPr>
          <p:nvPr/>
        </p:nvPicPr>
        <p:blipFill>
          <a:blip r:embed="rId3"/>
          <a:stretch>
            <a:fillRect/>
          </a:stretch>
        </p:blipFill>
        <p:spPr>
          <a:xfrm>
            <a:off x="1768102" y="1655520"/>
            <a:ext cx="4241686" cy="3359510"/>
          </a:xfrm>
          <a:prstGeom prst="rect">
            <a:avLst/>
          </a:prstGeom>
          <a:noFill/>
        </p:spPr>
      </p:pic>
    </p:spTree>
    <p:extLst>
      <p:ext uri="{BB962C8B-B14F-4D97-AF65-F5344CB8AC3E}">
        <p14:creationId xmlns:p14="http://schemas.microsoft.com/office/powerpoint/2010/main" val="2257607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effectLst/>
              </a:rPr>
              <a:t>Conclusion</a:t>
            </a:r>
            <a:endParaRPr lang="en-US" dirty="0"/>
          </a:p>
        </p:txBody>
      </p:sp>
      <p:sp>
        <p:nvSpPr>
          <p:cNvPr id="5" name="Content Placeholder 4"/>
          <p:cNvSpPr>
            <a:spLocks noGrp="1"/>
          </p:cNvSpPr>
          <p:nvPr>
            <p:ph idx="1"/>
          </p:nvPr>
        </p:nvSpPr>
        <p:spPr/>
        <p:txBody>
          <a:bodyPr>
            <a:normAutofit fontScale="85000" lnSpcReduction="20000"/>
          </a:bodyPr>
          <a:lstStyle/>
          <a:p>
            <a:pPr lvl="0"/>
            <a:r>
              <a:rPr lang="en-US" dirty="0"/>
              <a:t>The study has focused on discussing the health and social care challenges and inequalities faced by the BAME community in the UK.</a:t>
            </a:r>
          </a:p>
          <a:p>
            <a:pPr lvl="0"/>
            <a:r>
              <a:rPr lang="en-US" dirty="0"/>
              <a:t>Health issues, risks, and health and social care needs of BAME people have been identified along with the discussion of current legislation to support community people.</a:t>
            </a:r>
          </a:p>
          <a:p>
            <a:pPr lvl="0"/>
            <a:r>
              <a:rPr lang="en-US" dirty="0"/>
              <a:t>Internal and external communication strategies have been recognised alongside the use of digital tools and technologies to support community development.</a:t>
            </a:r>
          </a:p>
        </p:txBody>
      </p:sp>
    </p:spTree>
    <p:extLst>
      <p:ext uri="{BB962C8B-B14F-4D97-AF65-F5344CB8AC3E}">
        <p14:creationId xmlns:p14="http://schemas.microsoft.com/office/powerpoint/2010/main" val="2035080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References</a:t>
            </a:r>
          </a:p>
        </p:txBody>
      </p:sp>
      <p:sp>
        <p:nvSpPr>
          <p:cNvPr id="3" name="Content Placeholder 2"/>
          <p:cNvSpPr>
            <a:spLocks noGrp="1"/>
          </p:cNvSpPr>
          <p:nvPr>
            <p:ph idx="1"/>
          </p:nvPr>
        </p:nvSpPr>
        <p:spPr/>
        <p:txBody>
          <a:bodyPr>
            <a:noAutofit/>
          </a:bodyPr>
          <a:lstStyle/>
          <a:p>
            <a:r>
              <a:rPr lang="en-US" sz="800" dirty="0" err="1"/>
              <a:t>Ajayi</a:t>
            </a:r>
            <a:r>
              <a:rPr lang="en-US" sz="800" dirty="0"/>
              <a:t>, O. (2021) 'A perspective on health inequalities in </a:t>
            </a:r>
            <a:r>
              <a:rPr lang="en-US" sz="800" dirty="0" err="1"/>
              <a:t>BamE</a:t>
            </a:r>
            <a:r>
              <a:rPr lang="en-US" sz="800" dirty="0"/>
              <a:t> communities and how to improve access to primary care', </a:t>
            </a:r>
            <a:r>
              <a:rPr lang="en-US" sz="800" i="1" dirty="0"/>
              <a:t>Future healthcare journal</a:t>
            </a:r>
            <a:r>
              <a:rPr lang="en-US" sz="800" dirty="0"/>
              <a:t>, vol. 8, no. 1, p. 36.</a:t>
            </a:r>
          </a:p>
          <a:p>
            <a:r>
              <a:rPr lang="en-US" sz="800" dirty="0" err="1"/>
              <a:t>Aughterson</a:t>
            </a:r>
            <a:r>
              <a:rPr lang="en-US" sz="800" dirty="0"/>
              <a:t>, H., </a:t>
            </a:r>
            <a:r>
              <a:rPr lang="en-US" sz="800" dirty="0" err="1"/>
              <a:t>McKinlay</a:t>
            </a:r>
            <a:r>
              <a:rPr lang="en-US" sz="800" dirty="0"/>
              <a:t>, A. &amp; </a:t>
            </a:r>
            <a:r>
              <a:rPr lang="en-US" sz="800" dirty="0" err="1"/>
              <a:t>Fancourt</a:t>
            </a:r>
            <a:r>
              <a:rPr lang="en-US" sz="800" dirty="0"/>
              <a:t>, D., 2021. Psychosocial impact on frontline health and social care professionals in the UK during the COVID-19 pandemic: a qualitative interview study. </a:t>
            </a:r>
            <a:r>
              <a:rPr lang="en-US" sz="800" i="1" dirty="0"/>
              <a:t>BMJ open, </a:t>
            </a:r>
            <a:r>
              <a:rPr lang="en-US" sz="800" dirty="0"/>
              <a:t>11(2), p. e047353.</a:t>
            </a:r>
          </a:p>
          <a:p>
            <a:r>
              <a:rPr lang="en-US" sz="800" dirty="0"/>
              <a:t>Bentley, G.R. (2020) 'Don't blame the BAME: Ethnic and structural inequalities in susceptibilities to COVID‐19', </a:t>
            </a:r>
            <a:r>
              <a:rPr lang="en-US" sz="800" i="1" dirty="0"/>
              <a:t>American journal of human biology</a:t>
            </a:r>
            <a:r>
              <a:rPr lang="en-US" sz="800" dirty="0"/>
              <a:t>, vol. 32, no. 5, p. e23478.</a:t>
            </a:r>
          </a:p>
          <a:p>
            <a:r>
              <a:rPr lang="en-US" sz="800" dirty="0"/>
              <a:t>Goff, L.M. (2019) 'Ethnicity and type 2 diabetes in the UK', </a:t>
            </a:r>
            <a:r>
              <a:rPr lang="en-US" sz="800" i="1" dirty="0"/>
              <a:t>Diabetic Medicine</a:t>
            </a:r>
            <a:r>
              <a:rPr lang="en-US" sz="800" dirty="0"/>
              <a:t>, vol. 36, no. 8, pp. 927-938.</a:t>
            </a:r>
          </a:p>
          <a:p>
            <a:r>
              <a:rPr lang="en-US" sz="800" dirty="0" err="1"/>
              <a:t>Hasanica</a:t>
            </a:r>
            <a:r>
              <a:rPr lang="en-US" sz="800" dirty="0"/>
              <a:t>, N., </a:t>
            </a:r>
            <a:r>
              <a:rPr lang="en-US" sz="800" dirty="0" err="1"/>
              <a:t>Ramic-Catak</a:t>
            </a:r>
            <a:r>
              <a:rPr lang="en-US" sz="800" dirty="0"/>
              <a:t>, A., </a:t>
            </a:r>
            <a:r>
              <a:rPr lang="en-US" sz="800" dirty="0" err="1"/>
              <a:t>Mujezinovic</a:t>
            </a:r>
            <a:r>
              <a:rPr lang="en-US" sz="800" dirty="0"/>
              <a:t>, A., </a:t>
            </a:r>
            <a:r>
              <a:rPr lang="en-US" sz="800" dirty="0" err="1"/>
              <a:t>Begagic</a:t>
            </a:r>
            <a:r>
              <a:rPr lang="en-US" sz="800" dirty="0"/>
              <a:t>, S., </a:t>
            </a:r>
            <a:r>
              <a:rPr lang="en-US" sz="800" dirty="0" err="1"/>
              <a:t>Galijasevic</a:t>
            </a:r>
            <a:r>
              <a:rPr lang="en-US" sz="800" dirty="0"/>
              <a:t>, K. and </a:t>
            </a:r>
            <a:r>
              <a:rPr lang="en-US" sz="800" dirty="0" err="1"/>
              <a:t>Oruc</a:t>
            </a:r>
            <a:r>
              <a:rPr lang="en-US" sz="800" dirty="0"/>
              <a:t>, M. (2020) 'The effectiveness of leaflets and posters as a health education method', </a:t>
            </a:r>
            <a:r>
              <a:rPr lang="en-US" sz="800" i="1" dirty="0" err="1"/>
              <a:t>Materia</a:t>
            </a:r>
            <a:r>
              <a:rPr lang="en-US" sz="800" i="1" dirty="0"/>
              <a:t> socio-</a:t>
            </a:r>
            <a:r>
              <a:rPr lang="en-US" sz="800" i="1" dirty="0" err="1"/>
              <a:t>medica</a:t>
            </a:r>
            <a:r>
              <a:rPr lang="en-US" sz="800" dirty="0"/>
              <a:t>, vol. 32, no. 2, p. 135.</a:t>
            </a:r>
          </a:p>
          <a:p>
            <a:r>
              <a:rPr lang="en-US" sz="800" dirty="0" err="1"/>
              <a:t>Ige-Elegbede</a:t>
            </a:r>
            <a:r>
              <a:rPr lang="en-US" sz="800" dirty="0"/>
              <a:t>, J., Pilkington, P., Gray, S. and Powell, J. (2019) 'Barriers and facilitators of physical activity among adults and older adults from Black and Minority Ethnic groups in the UK: A systematic review of qualitative studies.', </a:t>
            </a:r>
            <a:r>
              <a:rPr lang="en-US" sz="800" i="1" dirty="0"/>
              <a:t>Preventive medicine reports</a:t>
            </a:r>
            <a:r>
              <a:rPr lang="en-US" sz="800" dirty="0"/>
              <a:t>, vol. 15, no. 1, p. 100952.</a:t>
            </a:r>
          </a:p>
          <a:p>
            <a:r>
              <a:rPr lang="en-US" sz="800" dirty="0"/>
              <a:t>Mental Health (2021) </a:t>
            </a:r>
            <a:r>
              <a:rPr lang="en-US" sz="800" i="1" dirty="0"/>
              <a:t>Black, Asian and minority ethnic (BAME) communities</a:t>
            </a:r>
            <a:r>
              <a:rPr lang="en-US" sz="800" dirty="0"/>
              <a:t>, [Online], Available: </a:t>
            </a:r>
            <a:r>
              <a:rPr lang="en-US" sz="800" u="sng" dirty="0">
                <a:hlinkClick r:id="rId2"/>
              </a:rPr>
              <a:t>https://www.mentalhealth.org.uk/explore-mental-health/a-z-topics/black-asian-and-minority-ethnic-bame-communities</a:t>
            </a:r>
            <a:r>
              <a:rPr lang="en-US" sz="800" dirty="0"/>
              <a:t> [22 March 2023].</a:t>
            </a:r>
          </a:p>
          <a:p>
            <a:r>
              <a:rPr lang="en-US" sz="800" dirty="0" err="1"/>
              <a:t>Niven</a:t>
            </a:r>
            <a:r>
              <a:rPr lang="en-US" sz="800" dirty="0"/>
              <a:t>, R. (2011) </a:t>
            </a:r>
            <a:r>
              <a:rPr lang="en-US" sz="800" i="1" dirty="0"/>
              <a:t>The role of social media in community building and development</a:t>
            </a:r>
            <a:r>
              <a:rPr lang="en-US" sz="800" dirty="0"/>
              <a:t>, [Online], Available: </a:t>
            </a:r>
            <a:r>
              <a:rPr lang="en-US" sz="800" u="sng" dirty="0">
                <a:hlinkClick r:id="rId3"/>
              </a:rPr>
              <a:t>https://www.theguardian.com/voluntary-sector-network/community-action-blog/2011/dec/08/facebook-social-media-community-development</a:t>
            </a:r>
            <a:r>
              <a:rPr lang="en-US" sz="800" dirty="0"/>
              <a:t> [22 March 2023].</a:t>
            </a:r>
          </a:p>
          <a:p>
            <a:r>
              <a:rPr lang="en-US" sz="800" dirty="0" err="1"/>
              <a:t>Ratna</a:t>
            </a:r>
            <a:r>
              <a:rPr lang="en-US" sz="800" dirty="0"/>
              <a:t>, H. (2019) 'The importance of effective communication in healthcare practice', </a:t>
            </a:r>
            <a:r>
              <a:rPr lang="en-US" sz="800" i="1" dirty="0"/>
              <a:t>Harvard Public Health Review</a:t>
            </a:r>
            <a:r>
              <a:rPr lang="en-US" sz="800" dirty="0"/>
              <a:t>, vol. 23, no. 1, pp. 1-6.</a:t>
            </a:r>
          </a:p>
          <a:p>
            <a:r>
              <a:rPr lang="en-US" sz="800" dirty="0"/>
              <a:t>Rethink (2023) </a:t>
            </a:r>
            <a:r>
              <a:rPr lang="en-US" sz="800" i="1" dirty="0"/>
              <a:t>Black, Asian and Minority Ethnic (BAME) mental health </a:t>
            </a:r>
            <a:r>
              <a:rPr lang="en-US" sz="800" dirty="0"/>
              <a:t>, [Online], Available: </a:t>
            </a:r>
            <a:r>
              <a:rPr lang="en-US" sz="800" u="sng" dirty="0">
                <a:hlinkClick r:id="rId4"/>
              </a:rPr>
              <a:t>https://www.rethink.org/advice-and-information/living-with-mental-illness/information-on-wellbeing-physical-health-bame-lgbtplus-and-studying/black-asian-and-minority-ethnic-mental-health/#:~:text=Black%20women%20are%20more%20likely,under%20the%20Mental%2</a:t>
            </a:r>
            <a:r>
              <a:rPr lang="en-US" sz="800" dirty="0"/>
              <a:t> [22 March 2023].</a:t>
            </a:r>
          </a:p>
          <a:p>
            <a:r>
              <a:rPr lang="en-US" sz="800" dirty="0"/>
              <a:t>southwark.gov.in, 2021. </a:t>
            </a:r>
            <a:r>
              <a:rPr lang="en-US" sz="800" i="1" dirty="0"/>
              <a:t>Main Modifications to the New </a:t>
            </a:r>
            <a:r>
              <a:rPr lang="en-US" sz="800" i="1" dirty="0" err="1"/>
              <a:t>Southwark</a:t>
            </a:r>
            <a:r>
              <a:rPr lang="en-US" sz="800" i="1" dirty="0"/>
              <a:t> Plan Integrated Impact Assessment. </a:t>
            </a:r>
            <a:r>
              <a:rPr lang="en-US" sz="800" dirty="0" err="1"/>
              <a:t>s.l.:southwark.gov.in</a:t>
            </a:r>
            <a:r>
              <a:rPr lang="en-US" sz="800" dirty="0"/>
              <a:t>.</a:t>
            </a:r>
            <a:endParaRPr lang="en-GB" sz="800" dirty="0"/>
          </a:p>
          <a:p>
            <a:r>
              <a:rPr lang="en-US" sz="800" dirty="0"/>
              <a:t>southwark.gov.uk, 2022. </a:t>
            </a:r>
            <a:r>
              <a:rPr lang="en-US" sz="800" i="1" dirty="0" err="1"/>
              <a:t>Southwark</a:t>
            </a:r>
            <a:r>
              <a:rPr lang="en-US" sz="800" i="1" dirty="0"/>
              <a:t> 2030: working together for a brighter future. </a:t>
            </a:r>
            <a:r>
              <a:rPr lang="en-US" sz="800" dirty="0"/>
              <a:t>[Online] </a:t>
            </a:r>
            <a:br>
              <a:rPr lang="en-US" sz="800" dirty="0"/>
            </a:br>
            <a:r>
              <a:rPr lang="en-US" sz="800" dirty="0"/>
              <a:t>Available at: </a:t>
            </a:r>
            <a:r>
              <a:rPr lang="en-US" sz="800" u="sng" dirty="0"/>
              <a:t>https://www.southwark.gov.uk/council-and-democracy/equality-and-diversity/public-sector-equality-duty?chapter=8</a:t>
            </a:r>
            <a:br>
              <a:rPr lang="en-US" sz="800" dirty="0"/>
            </a:br>
            <a:r>
              <a:rPr lang="en-US" sz="800" dirty="0"/>
              <a:t>[Accessed 22 March 2023].</a:t>
            </a:r>
            <a:endParaRPr lang="en-GB" sz="800" dirty="0"/>
          </a:p>
          <a:p>
            <a:r>
              <a:rPr lang="en-US" sz="800" dirty="0"/>
              <a:t>UK Government (2023) </a:t>
            </a:r>
            <a:r>
              <a:rPr lang="en-US" sz="800" i="1" dirty="0"/>
              <a:t>Ethnicity facts and figures</a:t>
            </a:r>
            <a:r>
              <a:rPr lang="en-US" sz="800" dirty="0"/>
              <a:t>, [Online], Available: </a:t>
            </a:r>
            <a:r>
              <a:rPr lang="en-US" sz="800" u="sng" dirty="0">
                <a:hlinkClick r:id="rId5"/>
              </a:rPr>
              <a:t>https://www.ethnicity-facts-figures.service.gov.uk/</a:t>
            </a:r>
            <a:r>
              <a:rPr lang="en-US" sz="800" dirty="0"/>
              <a:t> [22 March 2023].</a:t>
            </a:r>
          </a:p>
          <a:p>
            <a:r>
              <a:rPr lang="en-US" sz="800" dirty="0" err="1"/>
              <a:t>Walshe</a:t>
            </a:r>
            <a:r>
              <a:rPr lang="en-US" sz="800" dirty="0"/>
              <a:t>, and Smith, (2017) </a:t>
            </a:r>
            <a:r>
              <a:rPr lang="en-US" sz="800" i="1" dirty="0"/>
              <a:t>EBOOK: Healthcare Management</a:t>
            </a:r>
            <a:r>
              <a:rPr lang="en-US" sz="800" dirty="0"/>
              <a:t>, 3</a:t>
            </a:r>
            <a:r>
              <a:rPr lang="en-US" sz="800" baseline="30000" dirty="0"/>
              <a:t>rd</a:t>
            </a:r>
            <a:r>
              <a:rPr lang="en-US" sz="800" dirty="0"/>
              <a:t> edition, London: McGraw-Hill Education.</a:t>
            </a:r>
          </a:p>
          <a:p>
            <a:r>
              <a:rPr lang="en-US" sz="800" dirty="0"/>
              <a:t>White-Williams, C., Liu, X., Shang, D. and Santiago, J. (2023) 'Use of </a:t>
            </a:r>
            <a:r>
              <a:rPr lang="en-US" sz="800" dirty="0" err="1"/>
              <a:t>telehealth</a:t>
            </a:r>
            <a:r>
              <a:rPr lang="en-US" sz="800" dirty="0"/>
              <a:t> among racial and ethnic minority groups in the United States before and during the COVID-19 pandemic', </a:t>
            </a:r>
            <a:r>
              <a:rPr lang="en-US" sz="800" i="1" dirty="0"/>
              <a:t>Public Health Reports</a:t>
            </a:r>
            <a:r>
              <a:rPr lang="en-US" sz="800" dirty="0"/>
              <a:t>, vol. 138, no. 1, pp. 149-156.</a:t>
            </a:r>
          </a:p>
          <a:p>
            <a:endParaRPr lang="en-US" sz="800" dirty="0"/>
          </a:p>
          <a:p>
            <a:endParaRPr lang="en-US" sz="800" dirty="0"/>
          </a:p>
        </p:txBody>
      </p:sp>
    </p:spTree>
    <p:extLst>
      <p:ext uri="{BB962C8B-B14F-4D97-AF65-F5344CB8AC3E}">
        <p14:creationId xmlns:p14="http://schemas.microsoft.com/office/powerpoint/2010/main" val="29181871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1904</Words>
  <Application>Microsoft Office PowerPoint</Application>
  <PresentationFormat>On-screen Show (16:9)</PresentationFormat>
  <Paragraphs>97</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Symbol</vt:lpstr>
      <vt:lpstr>Office Theme</vt:lpstr>
      <vt:lpstr>Student: Florence Odonkor ID: 1818734 Lecturer: Laila Surani</vt:lpstr>
      <vt:lpstr>Community Care And Development</vt:lpstr>
      <vt:lpstr>Introduction</vt:lpstr>
      <vt:lpstr>BAME Community in the UK</vt:lpstr>
      <vt:lpstr>Location, diversity and changing demographics </vt:lpstr>
      <vt:lpstr>Prevalent health issues and health risks</vt:lpstr>
      <vt:lpstr>Health and social care needs of the community</vt:lpstr>
      <vt:lpstr>Current legislation and Policy to impact the support and growth of BAME community</vt:lpstr>
      <vt:lpstr>Existing means of communication of health and social care providers (internally) </vt:lpstr>
      <vt:lpstr>Existing means of communication of health and social care providers (externally) </vt:lpstr>
      <vt:lpstr>Digital media and technologies for BAME community development</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2023-03-30T20:30:24Z</dcterms:modified>
</cp:coreProperties>
</file>