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1" r:id="rId4"/>
    <p:sldId id="264" r:id="rId5"/>
    <p:sldId id="263" r:id="rId6"/>
    <p:sldId id="265" r:id="rId7"/>
    <p:sldId id="260" r:id="rId8"/>
    <p:sldId id="267" r:id="rId9"/>
    <p:sldId id="262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9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92870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144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574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1876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490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238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870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673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318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5276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3673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9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12/11/2020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5672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Reframing the World: The Emergence and significance of global history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1944" y="6192258"/>
            <a:ext cx="6400800" cy="665742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HPPH4010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5910" y="3068707"/>
            <a:ext cx="8912180" cy="176777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000" dirty="0" smtClean="0">
                <a:solidFill>
                  <a:prstClr val="black"/>
                </a:solidFill>
              </a:rPr>
              <a:t>Glocalization </a:t>
            </a:r>
            <a:endParaRPr lang="en-GB" sz="3000" dirty="0">
              <a:solidFill>
                <a:prstClr val="black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8498" y="3635038"/>
            <a:ext cx="3340787" cy="255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728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Glocalization?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9144000" cy="2080419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Glocalization</a:t>
            </a:r>
            <a:r>
              <a:rPr lang="en-GB" dirty="0" smtClean="0">
                <a:solidFill>
                  <a:schemeClr val="bg1"/>
                </a:solidFill>
              </a:rPr>
              <a:t> conceptually related to globalization; has a focus on the local response to wider global phenomena. </a:t>
            </a:r>
          </a:p>
          <a:p>
            <a:endParaRPr lang="en-GB" sz="700" dirty="0"/>
          </a:p>
        </p:txBody>
      </p:sp>
      <p:sp>
        <p:nvSpPr>
          <p:cNvPr id="8" name="Rectangle 7"/>
          <p:cNvSpPr/>
          <p:nvPr/>
        </p:nvSpPr>
        <p:spPr>
          <a:xfrm>
            <a:off x="0" y="2598932"/>
            <a:ext cx="6065736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600" dirty="0" smtClean="0">
                <a:solidFill>
                  <a:schemeClr val="bg1"/>
                </a:solidFill>
              </a:rPr>
              <a:t>The term </a:t>
            </a:r>
            <a:r>
              <a:rPr lang="en-GB" sz="2600" i="1" dirty="0" err="1" smtClean="0">
                <a:solidFill>
                  <a:schemeClr val="bg1"/>
                </a:solidFill>
              </a:rPr>
              <a:t>dochakuka</a:t>
            </a:r>
            <a:r>
              <a:rPr lang="en-GB" sz="2600" dirty="0" smtClean="0">
                <a:solidFill>
                  <a:schemeClr val="bg1"/>
                </a:solidFill>
              </a:rPr>
              <a:t> can be traced back to the 1960s, but was later adapted in a marketing context in the 1980s – the Anglicized version appears from the 1990s.</a:t>
            </a:r>
          </a:p>
          <a:p>
            <a:pPr marL="1005840" lvl="1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400" dirty="0" smtClean="0">
                <a:solidFill>
                  <a:schemeClr val="bg1"/>
                </a:solidFill>
              </a:rPr>
              <a:t>The term glocalization is </a:t>
            </a:r>
            <a:r>
              <a:rPr lang="en-GB" sz="2400" dirty="0">
                <a:solidFill>
                  <a:schemeClr val="bg1"/>
                </a:solidFill>
              </a:rPr>
              <a:t>a neologism – a fusion of the terms local and </a:t>
            </a:r>
            <a:r>
              <a:rPr lang="en-GB" sz="2400" dirty="0" smtClean="0">
                <a:solidFill>
                  <a:schemeClr val="bg1"/>
                </a:solidFill>
              </a:rPr>
              <a:t>global. </a:t>
            </a:r>
          </a:p>
          <a:p>
            <a:pPr marL="548640" lvl="0" indent="-411480" defTabSz="91440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endParaRPr lang="en-GB" sz="500" dirty="0" smtClean="0">
              <a:solidFill>
                <a:schemeClr val="bg1"/>
              </a:solidFill>
            </a:endParaRPr>
          </a:p>
          <a:p>
            <a:pPr marL="548640" lvl="0" indent="-411480" defTabSz="91440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600" dirty="0" smtClean="0">
                <a:solidFill>
                  <a:schemeClr val="bg1"/>
                </a:solidFill>
              </a:rPr>
              <a:t>The term has no </a:t>
            </a:r>
            <a:r>
              <a:rPr lang="en-GB" sz="2600" dirty="0">
                <a:solidFill>
                  <a:schemeClr val="bg1"/>
                </a:solidFill>
              </a:rPr>
              <a:t>single </a:t>
            </a:r>
            <a:r>
              <a:rPr lang="en-GB" sz="2600" dirty="0" smtClean="0">
                <a:solidFill>
                  <a:schemeClr val="bg1"/>
                </a:solidFill>
              </a:rPr>
              <a:t>definition.</a:t>
            </a:r>
            <a:endParaRPr lang="en-GB" sz="26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5736" y="2640408"/>
            <a:ext cx="2906325" cy="163537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7246" y="4412669"/>
            <a:ext cx="2063303" cy="2296546"/>
          </a:xfrm>
          <a:prstGeom prst="rect">
            <a:avLst/>
          </a:prstGeom>
        </p:spPr>
      </p:pic>
      <p:sp>
        <p:nvSpPr>
          <p:cNvPr id="13" name="Content Placeholder 2"/>
          <p:cNvSpPr txBox="1">
            <a:spLocks/>
          </p:cNvSpPr>
          <p:nvPr/>
        </p:nvSpPr>
        <p:spPr>
          <a:xfrm>
            <a:off x="167246" y="1600200"/>
            <a:ext cx="5687735" cy="5109015"/>
          </a:xfrm>
          <a:prstGeom prst="rect">
            <a:avLst/>
          </a:prstGeom>
          <a:solidFill>
            <a:srgbClr val="FFFF66"/>
          </a:solidFill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 smtClean="0">
                <a:solidFill>
                  <a:schemeClr val="bg1"/>
                </a:solidFill>
              </a:rPr>
              <a:t>Various range of descriptions</a:t>
            </a:r>
            <a:r>
              <a:rPr lang="en-GB" sz="2800" dirty="0" smtClean="0">
                <a:solidFill>
                  <a:schemeClr val="bg1"/>
                </a:solidFill>
              </a:rPr>
              <a:t>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aspects of the “global” penetrating into local (be it in the form of goods, ideas, technology, etc.) which is then reformulated into a fusion, or into something new and distinct, or into a refraction of globalization through the local (see Robertson 1995; </a:t>
            </a:r>
            <a:r>
              <a:rPr lang="en-GB" dirty="0" err="1" smtClean="0">
                <a:solidFill>
                  <a:schemeClr val="bg1"/>
                </a:solidFill>
              </a:rPr>
              <a:t>Ritzer</a:t>
            </a:r>
            <a:r>
              <a:rPr lang="en-GB" dirty="0" smtClean="0">
                <a:solidFill>
                  <a:schemeClr val="bg1"/>
                </a:solidFill>
              </a:rPr>
              <a:t> 2003; </a:t>
            </a:r>
            <a:r>
              <a:rPr lang="en-GB" dirty="0" err="1" smtClean="0">
                <a:solidFill>
                  <a:schemeClr val="bg1"/>
                </a:solidFill>
              </a:rPr>
              <a:t>Stek</a:t>
            </a:r>
            <a:r>
              <a:rPr lang="en-GB" dirty="0" smtClean="0">
                <a:solidFill>
                  <a:schemeClr val="bg1"/>
                </a:solidFill>
              </a:rPr>
              <a:t> 2014; Roudometof 2016).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4777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4568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Opportunities and challenges of Glocalization thinking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31812" y="1162194"/>
            <a:ext cx="4040188" cy="75088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Potential value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750737" y="1162194"/>
            <a:ext cx="4041775" cy="75088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Limitations?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>
          <a:xfrm>
            <a:off x="-1" y="1803042"/>
            <a:ext cx="4984125" cy="505495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More emphasis on (local/glocal) </a:t>
            </a:r>
            <a:r>
              <a:rPr lang="en-GB" dirty="0" smtClean="0">
                <a:solidFill>
                  <a:schemeClr val="bg1"/>
                </a:solidFill>
              </a:rPr>
              <a:t>agency in the context of global phenomena.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It potentially offers a </a:t>
            </a:r>
            <a:r>
              <a:rPr lang="en-GB" dirty="0">
                <a:solidFill>
                  <a:schemeClr val="bg1"/>
                </a:solidFill>
              </a:rPr>
              <a:t>a means of contrasting </a:t>
            </a:r>
            <a:r>
              <a:rPr lang="en-GB" dirty="0" smtClean="0">
                <a:solidFill>
                  <a:schemeClr val="bg1"/>
                </a:solidFill>
              </a:rPr>
              <a:t>globalizing </a:t>
            </a:r>
            <a:r>
              <a:rPr lang="en-GB" b="1" dirty="0" smtClean="0">
                <a:solidFill>
                  <a:schemeClr val="bg1"/>
                </a:solidFill>
              </a:rPr>
              <a:t>and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glocalizing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trajectories in different </a:t>
            </a:r>
            <a:r>
              <a:rPr lang="en-GB" dirty="0" smtClean="0">
                <a:solidFill>
                  <a:schemeClr val="bg1"/>
                </a:solidFill>
              </a:rPr>
              <a:t>societies.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It has more specificity than concepts like hybridity – latter may also imply “cultural purity”.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Avoids the assumption imperial or colonial power dynamics that is inherent to concepts like creolization.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0737" y="1803042"/>
            <a:ext cx="4393262" cy="505495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With a more complex sense of globalization is the term redundant or at least subordinate?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Is the distinction between the two one of scale?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Can we go beyond a general definition of the term?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Consequently does it have much heuristic value as a tool for analysis? 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112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Utilising Glocalization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3999" cy="5440362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Heterogeneity</a:t>
            </a:r>
            <a:r>
              <a:rPr lang="en-GB" dirty="0">
                <a:solidFill>
                  <a:schemeClr val="bg1"/>
                </a:solidFill>
              </a:rPr>
              <a:t>, re-embedding local culture and </a:t>
            </a:r>
            <a:r>
              <a:rPr lang="en-GB" dirty="0" smtClean="0">
                <a:solidFill>
                  <a:schemeClr val="bg1"/>
                </a:solidFill>
              </a:rPr>
              <a:t>deterritorialization (three of the hallmarks connected by Jennings to Globalization) – can these usefully be placed under globalization?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Might it be easier, in some cases, to identify </a:t>
            </a:r>
            <a:r>
              <a:rPr lang="en-GB" dirty="0" err="1" smtClean="0">
                <a:solidFill>
                  <a:schemeClr val="bg1"/>
                </a:solidFill>
              </a:rPr>
              <a:t>glocalized</a:t>
            </a:r>
            <a:r>
              <a:rPr lang="en-GB" dirty="0" smtClean="0">
                <a:solidFill>
                  <a:schemeClr val="bg1"/>
                </a:solidFill>
              </a:rPr>
              <a:t> responses to global phenomena in pre-modern history, without having to determine whether “globalization”.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Unevenness of material, quality and nature of excavations, extent of academic literature, problems of being a polymath – all issues in attempting to draw comparisons between regions.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30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Applying Glocalization to the Pre-modern history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2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Bronzization and the glocal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0" y="1417638"/>
            <a:ext cx="9144000" cy="16990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concept </a:t>
            </a:r>
            <a:r>
              <a:rPr lang="en-GB" dirty="0" smtClean="0">
                <a:solidFill>
                  <a:schemeClr val="bg1"/>
                </a:solidFill>
              </a:rPr>
              <a:t>of </a:t>
            </a:r>
            <a:r>
              <a:rPr lang="en-GB" dirty="0">
                <a:solidFill>
                  <a:schemeClr val="bg1"/>
                </a:solidFill>
              </a:rPr>
              <a:t>Bronzization </a:t>
            </a:r>
            <a:r>
              <a:rPr lang="en-GB" dirty="0" smtClean="0">
                <a:solidFill>
                  <a:schemeClr val="bg1"/>
                </a:solidFill>
              </a:rPr>
              <a:t>has </a:t>
            </a:r>
            <a:r>
              <a:rPr lang="en-GB" dirty="0">
                <a:solidFill>
                  <a:schemeClr val="bg1"/>
                </a:solidFill>
              </a:rPr>
              <a:t>inspired an interest in more regionally bounded </a:t>
            </a:r>
            <a:r>
              <a:rPr lang="en-GB" dirty="0" smtClean="0">
                <a:solidFill>
                  <a:schemeClr val="bg1"/>
                </a:solidFill>
              </a:rPr>
              <a:t>variants, such </a:t>
            </a:r>
            <a:r>
              <a:rPr lang="en-GB" dirty="0">
                <a:solidFill>
                  <a:schemeClr val="bg1"/>
                </a:solidFill>
              </a:rPr>
              <a:t>as Minoanization and </a:t>
            </a:r>
            <a:r>
              <a:rPr lang="en-GB" dirty="0" err="1" smtClean="0">
                <a:solidFill>
                  <a:schemeClr val="bg1"/>
                </a:solidFill>
              </a:rPr>
              <a:t>Mycenaeanization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sz="half" idx="1"/>
          </p:nvPr>
        </p:nvSpPr>
        <p:spPr>
          <a:xfrm>
            <a:off x="-1" y="2743200"/>
            <a:ext cx="5499280" cy="4114799"/>
          </a:xfrm>
        </p:spPr>
        <p:txBody>
          <a:bodyPr>
            <a:normAutofit fontScale="77500" lnSpcReduction="20000"/>
          </a:bodyPr>
          <a:lstStyle/>
          <a:p>
            <a:r>
              <a:rPr lang="en-GB" sz="3400" dirty="0">
                <a:solidFill>
                  <a:schemeClr val="bg1"/>
                </a:solidFill>
              </a:rPr>
              <a:t>Maran’s (</a:t>
            </a:r>
            <a:r>
              <a:rPr lang="en-GB" sz="3400" dirty="0" smtClean="0">
                <a:solidFill>
                  <a:schemeClr val="bg1"/>
                </a:solidFill>
              </a:rPr>
              <a:t>2011: 283-9) </a:t>
            </a:r>
            <a:r>
              <a:rPr lang="en-GB" sz="3400" dirty="0">
                <a:solidFill>
                  <a:schemeClr val="bg1"/>
                </a:solidFill>
              </a:rPr>
              <a:t>study of Mycenaean cultural responses in a context of engagement with Minoan </a:t>
            </a:r>
            <a:r>
              <a:rPr lang="en-GB" sz="3400" dirty="0" smtClean="0">
                <a:solidFill>
                  <a:schemeClr val="bg1"/>
                </a:solidFill>
              </a:rPr>
              <a:t>Crete: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‘material and immaterial traits coming from outside are reinterpreted and merged to form new syntheses</a:t>
            </a:r>
            <a:r>
              <a:rPr lang="en-GB" dirty="0" smtClean="0">
                <a:solidFill>
                  <a:schemeClr val="bg1"/>
                </a:solidFill>
              </a:rPr>
              <a:t>’.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e.g. “Mainland”  gifts incorporated into new funerary context </a:t>
            </a:r>
            <a:r>
              <a:rPr lang="en-GB" dirty="0" smtClean="0">
                <a:solidFill>
                  <a:schemeClr val="bg1"/>
                </a:solidFill>
              </a:rPr>
              <a:t>(aggressive </a:t>
            </a:r>
            <a:r>
              <a:rPr lang="en-GB" dirty="0">
                <a:solidFill>
                  <a:schemeClr val="bg1"/>
                </a:solidFill>
              </a:rPr>
              <a:t>militaristic identity </a:t>
            </a:r>
            <a:r>
              <a:rPr lang="en-GB" dirty="0" smtClean="0">
                <a:solidFill>
                  <a:schemeClr val="bg1"/>
                </a:solidFill>
              </a:rPr>
              <a:t>emphasised</a:t>
            </a:r>
            <a:r>
              <a:rPr lang="en-GB" dirty="0">
                <a:solidFill>
                  <a:schemeClr val="bg1"/>
                </a:solidFill>
              </a:rPr>
              <a:t>) as part of a local or glocal expression of identity; by contrast, in their original Cretan context they </a:t>
            </a:r>
            <a:r>
              <a:rPr lang="en-GB" dirty="0" smtClean="0">
                <a:solidFill>
                  <a:schemeClr val="bg1"/>
                </a:solidFill>
              </a:rPr>
              <a:t>had </a:t>
            </a:r>
            <a:r>
              <a:rPr lang="en-GB" dirty="0">
                <a:solidFill>
                  <a:schemeClr val="bg1"/>
                </a:solidFill>
              </a:rPr>
              <a:t>religious significance and were normally stored in public </a:t>
            </a:r>
            <a:r>
              <a:rPr lang="en-GB" dirty="0" smtClean="0">
                <a:solidFill>
                  <a:schemeClr val="bg1"/>
                </a:solidFill>
              </a:rPr>
              <a:t>treasuries.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8227" y="4259686"/>
            <a:ext cx="3465773" cy="246617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75" y="2560637"/>
            <a:ext cx="2752725" cy="16573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678227" y="2918962"/>
            <a:ext cx="1535998" cy="369332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Tholos Tomb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13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Glocalizaion</a:t>
            </a:r>
            <a:r>
              <a:rPr lang="en-GB" dirty="0" smtClean="0">
                <a:solidFill>
                  <a:schemeClr val="bg1"/>
                </a:solidFill>
              </a:rPr>
              <a:t> and early Roman history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2742466"/>
            <a:ext cx="5003614" cy="4115533"/>
          </a:xfrm>
        </p:spPr>
        <p:txBody>
          <a:bodyPr>
            <a:normAutofit/>
          </a:bodyPr>
          <a:lstStyle/>
          <a:p>
            <a:endParaRPr lang="en-GB" sz="500" dirty="0"/>
          </a:p>
          <a:p>
            <a:r>
              <a:rPr lang="en-GB" sz="2400" dirty="0">
                <a:solidFill>
                  <a:schemeClr val="bg1"/>
                </a:solidFill>
              </a:rPr>
              <a:t>Greek literature, iconography, art, mythology and religious practices became increasingly influential in Rome, but this did not lead to the Romans becoming </a:t>
            </a:r>
            <a:r>
              <a:rPr lang="en-GB" sz="2400" dirty="0" smtClean="0">
                <a:solidFill>
                  <a:schemeClr val="bg1"/>
                </a:solidFill>
              </a:rPr>
              <a:t>“Greek”. </a:t>
            </a:r>
          </a:p>
          <a:p>
            <a:pPr lvl="1"/>
            <a:r>
              <a:rPr lang="en-GB" sz="2000" dirty="0" smtClean="0">
                <a:solidFill>
                  <a:schemeClr val="bg1"/>
                </a:solidFill>
              </a:rPr>
              <a:t>Consider also the complex array of other “cultural elements”, intersecting with Roman society, such as from the Etruscans and the “Celtic north”.</a:t>
            </a:r>
            <a:endParaRPr lang="en-GB" sz="2000" dirty="0">
              <a:solidFill>
                <a:schemeClr val="bg1"/>
              </a:solidFill>
            </a:endParaRPr>
          </a:p>
          <a:p>
            <a:pPr lvl="1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3614" y="2900409"/>
            <a:ext cx="4038600" cy="379964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1542138"/>
            <a:ext cx="904221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400" dirty="0" err="1">
                <a:solidFill>
                  <a:schemeClr val="bg1"/>
                </a:solidFill>
              </a:rPr>
              <a:t>Witcher</a:t>
            </a:r>
            <a:r>
              <a:rPr lang="en-GB" sz="2400" dirty="0">
                <a:solidFill>
                  <a:schemeClr val="bg1"/>
                </a:solidFill>
              </a:rPr>
              <a:t> (2017) argues that ‘early Rome itself’ was a ‘glocalization of Greek culture on the periphery of an East Mediterranean network.’ </a:t>
            </a:r>
          </a:p>
        </p:txBody>
      </p:sp>
    </p:spTree>
    <p:extLst>
      <p:ext uri="{BB962C8B-B14F-4D97-AF65-F5344CB8AC3E}">
        <p14:creationId xmlns:p14="http://schemas.microsoft.com/office/powerpoint/2010/main" val="252652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0758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Hopewell Interaction Sphere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-1" y="1107583"/>
            <a:ext cx="5190187" cy="5750417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Jennings (2017, pp. 19-22) </a:t>
            </a:r>
            <a:r>
              <a:rPr lang="en-GB" dirty="0" smtClean="0">
                <a:solidFill>
                  <a:schemeClr val="bg1"/>
                </a:solidFill>
              </a:rPr>
              <a:t>regards this phase of Eastern American history as </a:t>
            </a:r>
            <a:r>
              <a:rPr lang="en-GB" b="1" dirty="0" smtClean="0">
                <a:solidFill>
                  <a:schemeClr val="bg1"/>
                </a:solidFill>
              </a:rPr>
              <a:t>not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an example of </a:t>
            </a:r>
            <a:r>
              <a:rPr lang="en-GB" dirty="0" smtClean="0">
                <a:solidFill>
                  <a:schemeClr val="bg1"/>
                </a:solidFill>
              </a:rPr>
              <a:t>globalization.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Middle Woodland Period (150 BCE-450 CE) there is evidence for long-distance </a:t>
            </a:r>
            <a:r>
              <a:rPr lang="en-GB" dirty="0" smtClean="0">
                <a:solidFill>
                  <a:schemeClr val="bg1"/>
                </a:solidFill>
              </a:rPr>
              <a:t>and some migration.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Also phenomenon of peoples coming </a:t>
            </a:r>
            <a:r>
              <a:rPr lang="en-GB" dirty="0">
                <a:solidFill>
                  <a:schemeClr val="bg1"/>
                </a:solidFill>
              </a:rPr>
              <a:t>together </a:t>
            </a:r>
            <a:r>
              <a:rPr lang="en-GB" dirty="0" smtClean="0">
                <a:solidFill>
                  <a:schemeClr val="bg1"/>
                </a:solidFill>
              </a:rPr>
              <a:t>(from 100s </a:t>
            </a:r>
            <a:r>
              <a:rPr lang="en-GB" dirty="0">
                <a:solidFill>
                  <a:schemeClr val="bg1"/>
                </a:solidFill>
              </a:rPr>
              <a:t>of </a:t>
            </a:r>
            <a:r>
              <a:rPr lang="en-GB" dirty="0" smtClean="0">
                <a:solidFill>
                  <a:schemeClr val="bg1"/>
                </a:solidFill>
              </a:rPr>
              <a:t>km </a:t>
            </a:r>
            <a:r>
              <a:rPr lang="en-GB" dirty="0">
                <a:solidFill>
                  <a:schemeClr val="bg1"/>
                </a:solidFill>
              </a:rPr>
              <a:t>away) at ‘ritually charged locations’ to bury the dead, make offerings and build monumental </a:t>
            </a:r>
            <a:r>
              <a:rPr lang="en-GB" dirty="0" smtClean="0">
                <a:solidFill>
                  <a:schemeClr val="bg1"/>
                </a:solidFill>
              </a:rPr>
              <a:t>earthen-works.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The development </a:t>
            </a:r>
            <a:r>
              <a:rPr lang="en-GB" dirty="0">
                <a:solidFill>
                  <a:schemeClr val="bg1"/>
                </a:solidFill>
              </a:rPr>
              <a:t>of local artefacts, often using local materials, but in styles </a:t>
            </a:r>
            <a:r>
              <a:rPr lang="en-GB" dirty="0" smtClean="0">
                <a:solidFill>
                  <a:schemeClr val="bg1"/>
                </a:solidFill>
              </a:rPr>
              <a:t>drawing upon </a:t>
            </a:r>
            <a:r>
              <a:rPr lang="en-GB" dirty="0">
                <a:solidFill>
                  <a:schemeClr val="bg1"/>
                </a:solidFill>
              </a:rPr>
              <a:t>both local and interregional </a:t>
            </a:r>
            <a:r>
              <a:rPr lang="en-GB" dirty="0" smtClean="0">
                <a:solidFill>
                  <a:schemeClr val="bg1"/>
                </a:solidFill>
              </a:rPr>
              <a:t>influences – example of glocalization?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upload.wikimedia.org/wikipedia/commons/e/ef/Hop...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613" y="2112135"/>
            <a:ext cx="3735387" cy="462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0" y="0"/>
            <a:ext cx="4881093" cy="68579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vert="horz">
            <a:normAutofit fontScale="92500" lnSpcReduction="10000"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>
                <a:solidFill>
                  <a:schemeClr val="bg1"/>
                </a:solidFill>
              </a:rPr>
              <a:t>Various items found near earthworks in Ohio. Among these are: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fossilized shark’s teeth (likely from Gulf Coast or somewhere along the southern part of the East Coast);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Copper and silver used in jewellery (probably was mined from northern Great Lakes region);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mirrors made from mica (this mineral is found in Appalachian Mountains area);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spear points of obsidian (volcanic glass) that can be traced to today’s Yellowstone National Park (Montana), some 2,400 </a:t>
            </a:r>
            <a:r>
              <a:rPr lang="en-GB" dirty="0" err="1" smtClean="0">
                <a:solidFill>
                  <a:schemeClr val="bg1"/>
                </a:solidFill>
              </a:rPr>
              <a:t>kilometers</a:t>
            </a:r>
            <a:r>
              <a:rPr lang="en-GB" dirty="0" smtClean="0">
                <a:solidFill>
                  <a:schemeClr val="bg1"/>
                </a:solidFill>
              </a:rPr>
              <a:t> (1,500 miles) away.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0637" y="1992189"/>
            <a:ext cx="4363363" cy="324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61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"/>
            <a:ext cx="8229600" cy="139091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90917"/>
            <a:ext cx="9143999" cy="5467083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Jennings, J. 2017</a:t>
            </a:r>
            <a:r>
              <a:rPr lang="en-GB" dirty="0">
                <a:solidFill>
                  <a:schemeClr val="bg1"/>
                </a:solidFill>
              </a:rPr>
              <a:t>.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‘Distinguishing past globalizations’, in Tamar </a:t>
            </a:r>
            <a:r>
              <a:rPr lang="en-GB" dirty="0" err="1">
                <a:solidFill>
                  <a:schemeClr val="bg1"/>
                </a:solidFill>
              </a:rPr>
              <a:t>Hodos</a:t>
            </a:r>
            <a:r>
              <a:rPr lang="en-GB" dirty="0">
                <a:solidFill>
                  <a:schemeClr val="bg1"/>
                </a:solidFill>
              </a:rPr>
              <a:t> (ed.), </a:t>
            </a:r>
            <a:r>
              <a:rPr lang="en-GB" i="1" dirty="0">
                <a:solidFill>
                  <a:schemeClr val="bg1"/>
                </a:solidFill>
              </a:rPr>
              <a:t>The Routledge Handbook of Archaeology and Globalization</a:t>
            </a:r>
            <a:r>
              <a:rPr lang="en-GB" dirty="0">
                <a:solidFill>
                  <a:schemeClr val="bg1"/>
                </a:solidFill>
              </a:rPr>
              <a:t>, London and New York: Routledge, pp. 12-28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Maran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J. 2011. </a:t>
            </a:r>
            <a:r>
              <a:rPr lang="en-GB" dirty="0">
                <a:solidFill>
                  <a:schemeClr val="bg1"/>
                </a:solidFill>
              </a:rPr>
              <a:t>‘Lost in Translation: The Emergence of Mycenaean Culture as a Phenomenon of Glocalization’, in Toby C. Wilkinson, Susan </a:t>
            </a:r>
            <a:r>
              <a:rPr lang="en-GB" dirty="0" err="1">
                <a:solidFill>
                  <a:schemeClr val="bg1"/>
                </a:solidFill>
              </a:rPr>
              <a:t>Sherrat</a:t>
            </a:r>
            <a:r>
              <a:rPr lang="en-GB" dirty="0">
                <a:solidFill>
                  <a:schemeClr val="bg1"/>
                </a:solidFill>
              </a:rPr>
              <a:t> and John Bennet (eds.), </a:t>
            </a:r>
            <a:r>
              <a:rPr lang="en-GB" i="1" dirty="0">
                <a:solidFill>
                  <a:schemeClr val="bg1"/>
                </a:solidFill>
              </a:rPr>
              <a:t>Interweaving worlds; systemic interactions in Eurasia, 7th to the 1st millennia BC</a:t>
            </a:r>
            <a:r>
              <a:rPr lang="en-GB" dirty="0">
                <a:solidFill>
                  <a:schemeClr val="bg1"/>
                </a:solidFill>
              </a:rPr>
              <a:t>, Oxford: </a:t>
            </a:r>
            <a:r>
              <a:rPr lang="en-GB" dirty="0" smtClean="0">
                <a:solidFill>
                  <a:schemeClr val="bg1"/>
                </a:solidFill>
              </a:rPr>
              <a:t>Oxbow, </a:t>
            </a:r>
            <a:r>
              <a:rPr lang="en-GB" dirty="0">
                <a:solidFill>
                  <a:schemeClr val="bg1"/>
                </a:solidFill>
              </a:rPr>
              <a:t>pp. 282-94.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Ritzer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dirty="0" smtClean="0">
                <a:solidFill>
                  <a:schemeClr val="bg1"/>
                </a:solidFill>
              </a:rPr>
              <a:t>G. 2003. </a:t>
            </a:r>
            <a:r>
              <a:rPr lang="en-GB" dirty="0">
                <a:solidFill>
                  <a:schemeClr val="bg1"/>
                </a:solidFill>
              </a:rPr>
              <a:t>‘Rethinking Globalization: Glocalization/Grobalization and Something/Nothing’, </a:t>
            </a:r>
            <a:r>
              <a:rPr lang="en-GB" i="1" dirty="0">
                <a:solidFill>
                  <a:schemeClr val="bg1"/>
                </a:solidFill>
              </a:rPr>
              <a:t>Sociological Theory</a:t>
            </a:r>
            <a:r>
              <a:rPr lang="en-GB" dirty="0">
                <a:solidFill>
                  <a:schemeClr val="bg1"/>
                </a:solidFill>
              </a:rPr>
              <a:t>, 21 (3), 193-209.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32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 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Robertson, R. 1995. ‘Glocalization: Time-Space and Homogeneity-Heterogeneity’, in Mike Featherstone, Scott Lash and Roland Robertson (eds.), </a:t>
            </a:r>
            <a:r>
              <a:rPr lang="en-GB" i="1" dirty="0">
                <a:solidFill>
                  <a:schemeClr val="bg1"/>
                </a:solidFill>
              </a:rPr>
              <a:t>Global </a:t>
            </a:r>
            <a:r>
              <a:rPr lang="en-GB" i="1" dirty="0" err="1">
                <a:solidFill>
                  <a:schemeClr val="bg1"/>
                </a:solidFill>
              </a:rPr>
              <a:t>Modernities</a:t>
            </a:r>
            <a:r>
              <a:rPr lang="en-GB" dirty="0">
                <a:solidFill>
                  <a:schemeClr val="bg1"/>
                </a:solidFill>
              </a:rPr>
              <a:t>, London: Sage, pp. 25-44.</a:t>
            </a:r>
            <a:r>
              <a:rPr lang="en-GB" i="1" dirty="0">
                <a:solidFill>
                  <a:schemeClr val="bg1"/>
                </a:solidFill>
              </a:rPr>
              <a:t>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Roudometof</a:t>
            </a:r>
            <a:r>
              <a:rPr lang="en-GB" dirty="0">
                <a:solidFill>
                  <a:schemeClr val="bg1"/>
                </a:solidFill>
              </a:rPr>
              <a:t>, V. 2016. </a:t>
            </a:r>
            <a:r>
              <a:rPr lang="en-GB" i="1" dirty="0">
                <a:solidFill>
                  <a:schemeClr val="bg1"/>
                </a:solidFill>
              </a:rPr>
              <a:t>Glocalization: A Critical Introduction</a:t>
            </a:r>
            <a:r>
              <a:rPr lang="en-GB" dirty="0">
                <a:solidFill>
                  <a:schemeClr val="bg1"/>
                </a:solidFill>
              </a:rPr>
              <a:t>, London/New York: Routledge.</a:t>
            </a:r>
          </a:p>
          <a:p>
            <a:endParaRPr lang="en-GB" sz="500" dirty="0" smtClean="0"/>
          </a:p>
          <a:p>
            <a:r>
              <a:rPr lang="en-GB" dirty="0" err="1">
                <a:solidFill>
                  <a:schemeClr val="bg1"/>
                </a:solidFill>
              </a:rPr>
              <a:t>Witcher</a:t>
            </a:r>
            <a:r>
              <a:rPr lang="en-GB" dirty="0">
                <a:solidFill>
                  <a:schemeClr val="bg1"/>
                </a:solidFill>
              </a:rPr>
              <a:t>, Robert 2017. ‘The globalized Roman world’, in Tamar </a:t>
            </a:r>
            <a:r>
              <a:rPr lang="en-GB" dirty="0" err="1">
                <a:solidFill>
                  <a:schemeClr val="bg1"/>
                </a:solidFill>
              </a:rPr>
              <a:t>Hodos</a:t>
            </a:r>
            <a:r>
              <a:rPr lang="en-GB" dirty="0">
                <a:solidFill>
                  <a:schemeClr val="bg1"/>
                </a:solidFill>
              </a:rPr>
              <a:t> (ed.), </a:t>
            </a:r>
            <a:r>
              <a:rPr lang="en-GB" i="1" dirty="0">
                <a:solidFill>
                  <a:schemeClr val="bg1"/>
                </a:solidFill>
              </a:rPr>
              <a:t>The Routledge Handbook of Archaeology and Globalization</a:t>
            </a:r>
            <a:r>
              <a:rPr lang="en-GB" dirty="0">
                <a:solidFill>
                  <a:schemeClr val="bg1"/>
                </a:solidFill>
              </a:rPr>
              <a:t>, London and New York: Routledge, pp. 634-51.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45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591</TotalTime>
  <Words>918</Words>
  <Application>Microsoft Office PowerPoint</Application>
  <PresentationFormat>On-screen Show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Book Antiqua</vt:lpstr>
      <vt:lpstr>Lucida Sans</vt:lpstr>
      <vt:lpstr>Wingdings</vt:lpstr>
      <vt:lpstr>Wingdings 2</vt:lpstr>
      <vt:lpstr>Wingdings 3</vt:lpstr>
      <vt:lpstr>Apex</vt:lpstr>
      <vt:lpstr>Reframing the World: The Emergence and significance of global history </vt:lpstr>
      <vt:lpstr>What is Glocalization?</vt:lpstr>
      <vt:lpstr>Opportunities and challenges of Glocalization thinking</vt:lpstr>
      <vt:lpstr>Utilising Glocalization</vt:lpstr>
      <vt:lpstr>PowerPoint Presentation</vt:lpstr>
      <vt:lpstr>Bronzization and the glocal</vt:lpstr>
      <vt:lpstr>Glocalizaion and early Roman history</vt:lpstr>
      <vt:lpstr>Hopewell Interaction Sphere</vt:lpstr>
      <vt:lpstr>Bibliography (1)</vt:lpstr>
      <vt:lpstr>Bibliography (2)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Reframing the World: The Emergence and significance of global history </dc:title>
  <dc:creator>Matthew Cobb</dc:creator>
  <cp:lastModifiedBy>Matthew Cobb</cp:lastModifiedBy>
  <cp:revision>37</cp:revision>
  <dcterms:created xsi:type="dcterms:W3CDTF">2020-11-05T17:46:28Z</dcterms:created>
  <dcterms:modified xsi:type="dcterms:W3CDTF">2020-11-12T13:43:04Z</dcterms:modified>
</cp:coreProperties>
</file>