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2" r:id="rId4"/>
  </p:sldMasterIdLst>
  <p:sldIdLst>
    <p:sldId id="256" r:id="rId5"/>
    <p:sldId id="257" r:id="rId6"/>
    <p:sldId id="266" r:id="rId7"/>
    <p:sldId id="258" r:id="rId8"/>
    <p:sldId id="264" r:id="rId9"/>
    <p:sldId id="259" r:id="rId10"/>
    <p:sldId id="260" r:id="rId11"/>
    <p:sldId id="261" r:id="rId12"/>
    <p:sldId id="262" r:id="rId13"/>
    <p:sldId id="263" r:id="rId14"/>
    <p:sldId id="265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E95E3B-8997-DC77-6E02-90E291F385FA}" v="1" dt="2026-06-25T12:48:08.556"/>
    <p1510:client id="{0C93742D-7B9C-7FF9-6BC7-07A2FEE4914C}" v="28" dt="2026-06-26T16:32:34.263"/>
    <p1510:client id="{1BFCCCC6-9AFD-28BF-1EFF-ECD2B826A695}" v="78" dt="2026-06-26T20:50:59.393"/>
    <p1510:client id="{8B396FCF-36BE-7EA5-1EEF-96ADBE8D7637}" v="280" dt="2026-06-26T17:38:28.273"/>
    <p1510:client id="{9C7D24F2-6667-F74A-8268-7EF46104ABB4}" v="16" dt="2026-06-26T17:51:14.075"/>
    <p1510:client id="{9E481DC6-3ABA-E516-7C06-395D7B5498FE}" v="299" dt="2026-06-26T20:11:16.2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90" d="100"/>
          <a:sy n="90" d="100"/>
        </p:scale>
        <p:origin x="355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CBAE61F-B669-4CB4-BC2D-782F467FD82E}" type="doc">
      <dgm:prSet loTypeId="urn:microsoft.com/office/officeart/2005/8/layout/default" loCatId="list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CD53AD5-2897-409F-B169-A63E2439D3E4}">
      <dgm:prSet/>
      <dgm:spPr/>
      <dgm:t>
        <a:bodyPr/>
        <a:lstStyle/>
        <a:p>
          <a:pPr rtl="0"/>
          <a:r>
            <a:rPr lang="en-US" b="1"/>
            <a:t>Bridging the Theory</a:t>
          </a:r>
          <a:r>
            <a:rPr lang="en-US" b="1">
              <a:latin typeface="Aptos Display" panose="02110004020202020204"/>
            </a:rPr>
            <a:t> </a:t>
          </a:r>
          <a:r>
            <a:rPr lang="en-US" b="0">
              <a:latin typeface="Aptos Display" panose="02110004020202020204"/>
            </a:rPr>
            <a:t> </a:t>
          </a:r>
          <a:r>
            <a:rPr lang="en-US"/>
            <a:t>LinkedIn modules to gain </a:t>
          </a:r>
          <a:r>
            <a:rPr lang="en-US">
              <a:latin typeface="Aptos Display" panose="02110004020202020204"/>
            </a:rPr>
            <a:t>wide industry-focused</a:t>
          </a:r>
          <a:r>
            <a:rPr lang="en-US"/>
            <a:t> software skills.</a:t>
          </a:r>
          <a:endParaRPr lang="en-US" b="1">
            <a:latin typeface="Aptos Display" panose="02110004020202020204"/>
          </a:endParaRPr>
        </a:p>
      </dgm:t>
    </dgm:pt>
    <dgm:pt modelId="{1B504D0C-165B-4250-A80A-A7847255E338}" type="parTrans" cxnId="{7D6761C4-C75F-4592-8D0E-967065298055}">
      <dgm:prSet/>
      <dgm:spPr/>
      <dgm:t>
        <a:bodyPr/>
        <a:lstStyle/>
        <a:p>
          <a:endParaRPr lang="en-US"/>
        </a:p>
      </dgm:t>
    </dgm:pt>
    <dgm:pt modelId="{42DE2863-F258-42A3-BD67-4E41C3357A79}" type="sibTrans" cxnId="{7D6761C4-C75F-4592-8D0E-967065298055}">
      <dgm:prSet/>
      <dgm:spPr/>
      <dgm:t>
        <a:bodyPr/>
        <a:lstStyle/>
        <a:p>
          <a:endParaRPr lang="en-US"/>
        </a:p>
      </dgm:t>
    </dgm:pt>
    <dgm:pt modelId="{A1104C97-CAE6-4B9A-BD9D-76C28714C42E}">
      <dgm:prSet/>
      <dgm:spPr/>
      <dgm:t>
        <a:bodyPr/>
        <a:lstStyle/>
        <a:p>
          <a:pPr rtl="0"/>
          <a:r>
            <a:rPr lang="en-US" b="1"/>
            <a:t>Targeted Excel </a:t>
          </a:r>
          <a:r>
            <a:rPr lang="en-US" b="1">
              <a:latin typeface="Aptos Display" panose="02110004020202020204"/>
            </a:rPr>
            <a:t>Training and </a:t>
          </a:r>
          <a:r>
            <a:rPr lang="en-US">
              <a:latin typeface="Aptos Display" panose="02110004020202020204"/>
            </a:rPr>
            <a:t>Spending</a:t>
          </a:r>
          <a:r>
            <a:rPr lang="en-US"/>
            <a:t> hours working through lessons </a:t>
          </a:r>
        </a:p>
      </dgm:t>
    </dgm:pt>
    <dgm:pt modelId="{0C6503EB-6742-4240-AB8D-E42E977A64DF}" type="parTrans" cxnId="{9CEF8F0F-E2DA-4BEA-91ED-08C622E90FAE}">
      <dgm:prSet/>
      <dgm:spPr/>
      <dgm:t>
        <a:bodyPr/>
        <a:lstStyle/>
        <a:p>
          <a:endParaRPr lang="en-US"/>
        </a:p>
      </dgm:t>
    </dgm:pt>
    <dgm:pt modelId="{5C875DD5-A746-4B21-8835-C3D4C72A5090}" type="sibTrans" cxnId="{9CEF8F0F-E2DA-4BEA-91ED-08C622E90FAE}">
      <dgm:prSet/>
      <dgm:spPr/>
      <dgm:t>
        <a:bodyPr/>
        <a:lstStyle/>
        <a:p>
          <a:endParaRPr lang="en-US"/>
        </a:p>
      </dgm:t>
    </dgm:pt>
    <dgm:pt modelId="{0A016F74-60F2-4926-B0A0-A9EC649AFB5E}">
      <dgm:prSet/>
      <dgm:spPr/>
      <dgm:t>
        <a:bodyPr/>
        <a:lstStyle/>
        <a:p>
          <a:pPr rtl="0"/>
          <a:r>
            <a:rPr lang="en-US" b="1"/>
            <a:t>Professional Writing </a:t>
          </a:r>
          <a:r>
            <a:rPr lang="en-US" b="1">
              <a:latin typeface="Aptos Display" panose="02110004020202020204"/>
            </a:rPr>
            <a:t>Skills </a:t>
          </a:r>
          <a:r>
            <a:rPr lang="en-US">
              <a:latin typeface="Aptos Display" panose="02110004020202020204"/>
            </a:rPr>
            <a:t>Completing</a:t>
          </a:r>
          <a:r>
            <a:rPr lang="en-US"/>
            <a:t> </a:t>
          </a:r>
          <a:r>
            <a:rPr lang="en-US">
              <a:latin typeface="Aptos Display" panose="02110004020202020204"/>
            </a:rPr>
            <a:t>deep understanding of writing </a:t>
          </a:r>
          <a:endParaRPr lang="en-US"/>
        </a:p>
      </dgm:t>
    </dgm:pt>
    <dgm:pt modelId="{8A466B93-CD70-4E01-B4E8-70876C7AD2A7}" type="parTrans" cxnId="{05EAB7B3-9E87-4CF8-B377-E08476F08573}">
      <dgm:prSet/>
      <dgm:spPr/>
      <dgm:t>
        <a:bodyPr/>
        <a:lstStyle/>
        <a:p>
          <a:endParaRPr lang="en-US"/>
        </a:p>
      </dgm:t>
    </dgm:pt>
    <dgm:pt modelId="{CB593A27-0130-470F-87B9-B99B7BED2CFD}" type="sibTrans" cxnId="{05EAB7B3-9E87-4CF8-B377-E08476F08573}">
      <dgm:prSet/>
      <dgm:spPr/>
      <dgm:t>
        <a:bodyPr/>
        <a:lstStyle/>
        <a:p>
          <a:endParaRPr lang="en-US"/>
        </a:p>
      </dgm:t>
    </dgm:pt>
    <dgm:pt modelId="{F440AB82-0330-41E6-BAF4-71136198D348}" type="pres">
      <dgm:prSet presAssocID="{7CBAE61F-B669-4CB4-BC2D-782F467FD82E}" presName="diagram" presStyleCnt="0">
        <dgm:presLayoutVars>
          <dgm:dir/>
          <dgm:resizeHandles val="exact"/>
        </dgm:presLayoutVars>
      </dgm:prSet>
      <dgm:spPr/>
    </dgm:pt>
    <dgm:pt modelId="{7DB771D1-A3A9-48FC-94A9-64C5D039CEA3}" type="pres">
      <dgm:prSet presAssocID="{BCD53AD5-2897-409F-B169-A63E2439D3E4}" presName="node" presStyleLbl="node1" presStyleIdx="0" presStyleCnt="3">
        <dgm:presLayoutVars>
          <dgm:bulletEnabled val="1"/>
        </dgm:presLayoutVars>
      </dgm:prSet>
      <dgm:spPr/>
    </dgm:pt>
    <dgm:pt modelId="{584282E2-B772-4B36-861E-B987A2DF1025}" type="pres">
      <dgm:prSet presAssocID="{42DE2863-F258-42A3-BD67-4E41C3357A79}" presName="sibTrans" presStyleCnt="0"/>
      <dgm:spPr/>
    </dgm:pt>
    <dgm:pt modelId="{3219517B-1CCA-46E7-B0B7-877F78727818}" type="pres">
      <dgm:prSet presAssocID="{A1104C97-CAE6-4B9A-BD9D-76C28714C42E}" presName="node" presStyleLbl="node1" presStyleIdx="1" presStyleCnt="3">
        <dgm:presLayoutVars>
          <dgm:bulletEnabled val="1"/>
        </dgm:presLayoutVars>
      </dgm:prSet>
      <dgm:spPr/>
    </dgm:pt>
    <dgm:pt modelId="{A1B3C4EA-CC69-4525-BE61-D4B231524EFA}" type="pres">
      <dgm:prSet presAssocID="{5C875DD5-A746-4B21-8835-C3D4C72A5090}" presName="sibTrans" presStyleCnt="0"/>
      <dgm:spPr/>
    </dgm:pt>
    <dgm:pt modelId="{871E6B88-DCD2-44AC-86F2-EE4CC4793FE6}" type="pres">
      <dgm:prSet presAssocID="{0A016F74-60F2-4926-B0A0-A9EC649AFB5E}" presName="node" presStyleLbl="node1" presStyleIdx="2" presStyleCnt="3">
        <dgm:presLayoutVars>
          <dgm:bulletEnabled val="1"/>
        </dgm:presLayoutVars>
      </dgm:prSet>
      <dgm:spPr/>
    </dgm:pt>
  </dgm:ptLst>
  <dgm:cxnLst>
    <dgm:cxn modelId="{9CEF8F0F-E2DA-4BEA-91ED-08C622E90FAE}" srcId="{7CBAE61F-B669-4CB4-BC2D-782F467FD82E}" destId="{A1104C97-CAE6-4B9A-BD9D-76C28714C42E}" srcOrd="1" destOrd="0" parTransId="{0C6503EB-6742-4240-AB8D-E42E977A64DF}" sibTransId="{5C875DD5-A746-4B21-8835-C3D4C72A5090}"/>
    <dgm:cxn modelId="{BF280920-FC41-4C68-8F88-A736CBE0B443}" type="presOf" srcId="{0A016F74-60F2-4926-B0A0-A9EC649AFB5E}" destId="{871E6B88-DCD2-44AC-86F2-EE4CC4793FE6}" srcOrd="0" destOrd="0" presId="urn:microsoft.com/office/officeart/2005/8/layout/default"/>
    <dgm:cxn modelId="{A0086B34-F00F-45AA-92C3-6A6D9361673C}" type="presOf" srcId="{A1104C97-CAE6-4B9A-BD9D-76C28714C42E}" destId="{3219517B-1CCA-46E7-B0B7-877F78727818}" srcOrd="0" destOrd="0" presId="urn:microsoft.com/office/officeart/2005/8/layout/default"/>
    <dgm:cxn modelId="{05EAB7B3-9E87-4CF8-B377-E08476F08573}" srcId="{7CBAE61F-B669-4CB4-BC2D-782F467FD82E}" destId="{0A016F74-60F2-4926-B0A0-A9EC649AFB5E}" srcOrd="2" destOrd="0" parTransId="{8A466B93-CD70-4E01-B4E8-70876C7AD2A7}" sibTransId="{CB593A27-0130-470F-87B9-B99B7BED2CFD}"/>
    <dgm:cxn modelId="{10E8C0BC-5418-426A-BADB-F59B472150A9}" type="presOf" srcId="{7CBAE61F-B669-4CB4-BC2D-782F467FD82E}" destId="{F440AB82-0330-41E6-BAF4-71136198D348}" srcOrd="0" destOrd="0" presId="urn:microsoft.com/office/officeart/2005/8/layout/default"/>
    <dgm:cxn modelId="{7D6761C4-C75F-4592-8D0E-967065298055}" srcId="{7CBAE61F-B669-4CB4-BC2D-782F467FD82E}" destId="{BCD53AD5-2897-409F-B169-A63E2439D3E4}" srcOrd="0" destOrd="0" parTransId="{1B504D0C-165B-4250-A80A-A7847255E338}" sibTransId="{42DE2863-F258-42A3-BD67-4E41C3357A79}"/>
    <dgm:cxn modelId="{C40DAAE6-4188-4CEE-ACE4-71FC0DC2CABA}" type="presOf" srcId="{BCD53AD5-2897-409F-B169-A63E2439D3E4}" destId="{7DB771D1-A3A9-48FC-94A9-64C5D039CEA3}" srcOrd="0" destOrd="0" presId="urn:microsoft.com/office/officeart/2005/8/layout/default"/>
    <dgm:cxn modelId="{E495BD9B-5CBD-4DA1-8862-133BCECCCE5D}" type="presParOf" srcId="{F440AB82-0330-41E6-BAF4-71136198D348}" destId="{7DB771D1-A3A9-48FC-94A9-64C5D039CEA3}" srcOrd="0" destOrd="0" presId="urn:microsoft.com/office/officeart/2005/8/layout/default"/>
    <dgm:cxn modelId="{7CFD2648-AF62-4C1C-B97B-7904D061B2E9}" type="presParOf" srcId="{F440AB82-0330-41E6-BAF4-71136198D348}" destId="{584282E2-B772-4B36-861E-B987A2DF1025}" srcOrd="1" destOrd="0" presId="urn:microsoft.com/office/officeart/2005/8/layout/default"/>
    <dgm:cxn modelId="{3D01D1A3-367A-42F7-990F-8B5C1DC6A193}" type="presParOf" srcId="{F440AB82-0330-41E6-BAF4-71136198D348}" destId="{3219517B-1CCA-46E7-B0B7-877F78727818}" srcOrd="2" destOrd="0" presId="urn:microsoft.com/office/officeart/2005/8/layout/default"/>
    <dgm:cxn modelId="{3C9DAEC3-6631-4355-82FD-3D3F7FB82AE2}" type="presParOf" srcId="{F440AB82-0330-41E6-BAF4-71136198D348}" destId="{A1B3C4EA-CC69-4525-BE61-D4B231524EFA}" srcOrd="3" destOrd="0" presId="urn:microsoft.com/office/officeart/2005/8/layout/default"/>
    <dgm:cxn modelId="{8B747B40-A205-42E2-95F1-3338FD1AAA53}" type="presParOf" srcId="{F440AB82-0330-41E6-BAF4-71136198D348}" destId="{871E6B88-DCD2-44AC-86F2-EE4CC4793FE6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B771D1-A3A9-48FC-94A9-64C5D039CEA3}">
      <dsp:nvSpPr>
        <dsp:cNvPr id="0" name=""/>
        <dsp:cNvSpPr/>
      </dsp:nvSpPr>
      <dsp:spPr>
        <a:xfrm>
          <a:off x="995592" y="266"/>
          <a:ext cx="3231497" cy="193889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/>
            <a:t>Bridging the Theory</a:t>
          </a:r>
          <a:r>
            <a:rPr lang="en-US" sz="2500" b="1" kern="1200">
              <a:latin typeface="Aptos Display" panose="02110004020202020204"/>
            </a:rPr>
            <a:t> </a:t>
          </a:r>
          <a:r>
            <a:rPr lang="en-US" sz="2500" b="0" kern="1200">
              <a:latin typeface="Aptos Display" panose="02110004020202020204"/>
            </a:rPr>
            <a:t> </a:t>
          </a:r>
          <a:r>
            <a:rPr lang="en-US" sz="2500" kern="1200"/>
            <a:t>LinkedIn modules to gain </a:t>
          </a:r>
          <a:r>
            <a:rPr lang="en-US" sz="2500" kern="1200">
              <a:latin typeface="Aptos Display" panose="02110004020202020204"/>
            </a:rPr>
            <a:t>wide industry-focused</a:t>
          </a:r>
          <a:r>
            <a:rPr lang="en-US" sz="2500" kern="1200"/>
            <a:t> software skills.</a:t>
          </a:r>
          <a:endParaRPr lang="en-US" sz="2500" b="1" kern="1200">
            <a:latin typeface="Aptos Display" panose="02110004020202020204"/>
          </a:endParaRPr>
        </a:p>
      </dsp:txBody>
      <dsp:txXfrm>
        <a:off x="995592" y="266"/>
        <a:ext cx="3231497" cy="1938898"/>
      </dsp:txXfrm>
    </dsp:sp>
    <dsp:sp modelId="{3219517B-1CCA-46E7-B0B7-877F78727818}">
      <dsp:nvSpPr>
        <dsp:cNvPr id="0" name=""/>
        <dsp:cNvSpPr/>
      </dsp:nvSpPr>
      <dsp:spPr>
        <a:xfrm>
          <a:off x="4550239" y="266"/>
          <a:ext cx="3231497" cy="1938898"/>
        </a:xfrm>
        <a:prstGeom prst="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/>
            <a:t>Targeted Excel </a:t>
          </a:r>
          <a:r>
            <a:rPr lang="en-US" sz="2500" b="1" kern="1200">
              <a:latin typeface="Aptos Display" panose="02110004020202020204"/>
            </a:rPr>
            <a:t>Training and </a:t>
          </a:r>
          <a:r>
            <a:rPr lang="en-US" sz="2500" kern="1200">
              <a:latin typeface="Aptos Display" panose="02110004020202020204"/>
            </a:rPr>
            <a:t>Spending</a:t>
          </a:r>
          <a:r>
            <a:rPr lang="en-US" sz="2500" kern="1200"/>
            <a:t> hours working through lessons </a:t>
          </a:r>
        </a:p>
      </dsp:txBody>
      <dsp:txXfrm>
        <a:off x="4550239" y="266"/>
        <a:ext cx="3231497" cy="1938898"/>
      </dsp:txXfrm>
    </dsp:sp>
    <dsp:sp modelId="{871E6B88-DCD2-44AC-86F2-EE4CC4793FE6}">
      <dsp:nvSpPr>
        <dsp:cNvPr id="0" name=""/>
        <dsp:cNvSpPr/>
      </dsp:nvSpPr>
      <dsp:spPr>
        <a:xfrm>
          <a:off x="2772915" y="2262314"/>
          <a:ext cx="3231497" cy="1938898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/>
            <a:t>Professional Writing </a:t>
          </a:r>
          <a:r>
            <a:rPr lang="en-US" sz="2500" b="1" kern="1200">
              <a:latin typeface="Aptos Display" panose="02110004020202020204"/>
            </a:rPr>
            <a:t>Skills </a:t>
          </a:r>
          <a:r>
            <a:rPr lang="en-US" sz="2500" kern="1200">
              <a:latin typeface="Aptos Display" panose="02110004020202020204"/>
            </a:rPr>
            <a:t>Completing</a:t>
          </a:r>
          <a:r>
            <a:rPr lang="en-US" sz="2500" kern="1200"/>
            <a:t> </a:t>
          </a:r>
          <a:r>
            <a:rPr lang="en-US" sz="2500" kern="1200">
              <a:latin typeface="Aptos Display" panose="02110004020202020204"/>
            </a:rPr>
            <a:t>deep understanding of writing </a:t>
          </a:r>
          <a:endParaRPr lang="en-US" sz="2500" kern="1200"/>
        </a:p>
      </dsp:txBody>
      <dsp:txXfrm>
        <a:off x="2772915" y="2262314"/>
        <a:ext cx="3231497" cy="19388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674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85130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02031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9075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323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014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83823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27845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89115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5961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4702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599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3" r:id="rId1"/>
    <p:sldLayoutId id="2147483824" r:id="rId2"/>
    <p:sldLayoutId id="2147483825" r:id="rId3"/>
    <p:sldLayoutId id="2147483826" r:id="rId4"/>
    <p:sldLayoutId id="2147483827" r:id="rId5"/>
    <p:sldLayoutId id="2147483828" r:id="rId6"/>
    <p:sldLayoutId id="2147483829" r:id="rId7"/>
    <p:sldLayoutId id="2147483830" r:id="rId8"/>
    <p:sldLayoutId id="2147483831" r:id="rId9"/>
    <p:sldLayoutId id="2147483832" r:id="rId10"/>
    <p:sldLayoutId id="214748383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35E56B-3B1E-3FF7-A907-7C87BC0ECEE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500" b="1">
                <a:solidFill>
                  <a:schemeClr val="accent1"/>
                </a:solidFill>
                <a:highlight>
                  <a:srgbClr val="F3F4F6"/>
                </a:highlight>
                <a:latin typeface="Poppins"/>
                <a:ea typeface="Lato"/>
                <a:cs typeface="Poppins"/>
              </a:rPr>
              <a:t>My Digital Skills Journey</a:t>
            </a:r>
            <a:br>
              <a:rPr lang="en-GB" sz="4500" b="1">
                <a:solidFill>
                  <a:schemeClr val="accent1"/>
                </a:solidFill>
                <a:highlight>
                  <a:srgbClr val="F3F4F6"/>
                </a:highlight>
                <a:latin typeface="Poppins"/>
                <a:ea typeface="Lato"/>
                <a:cs typeface="Poppins"/>
              </a:rPr>
            </a:br>
            <a:r>
              <a:rPr lang="en-GB" sz="4500" b="1">
                <a:solidFill>
                  <a:schemeClr val="accent1"/>
                </a:solidFill>
                <a:highlight>
                  <a:srgbClr val="F3F4F6"/>
                </a:highlight>
                <a:latin typeface="Poppins"/>
                <a:ea typeface="Lato"/>
                <a:cs typeface="Poppins"/>
              </a:rPr>
              <a:t>  2026</a:t>
            </a:r>
            <a:endParaRPr lang="en-US">
              <a:solidFill>
                <a:schemeClr val="accent1"/>
              </a:solidFill>
            </a:endParaRPr>
          </a:p>
          <a:p>
            <a:endParaRPr lang="en-GB" sz="1700">
              <a:solidFill>
                <a:schemeClr val="tx1">
                  <a:lumMod val="95000"/>
                </a:schemeClr>
              </a:solidFill>
              <a:highlight>
                <a:srgbClr val="F3F4F6"/>
              </a:highlight>
              <a:latin typeface="Lato"/>
              <a:ea typeface="Lato"/>
              <a:cs typeface="Lato"/>
            </a:endParaRPr>
          </a:p>
          <a:p>
            <a:endParaRPr lang="en-GB" sz="4500" b="1" dirty="0">
              <a:solidFill>
                <a:srgbClr val="FFFFFF"/>
              </a:solidFill>
              <a:highlight>
                <a:srgbClr val="F3F4F6"/>
              </a:highlight>
              <a:latin typeface="Poppins"/>
              <a:ea typeface="Lato"/>
              <a:cs typeface="Poppins"/>
            </a:endParaRPr>
          </a:p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F1047B-FBEA-F933-92F2-18523A02F1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71192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b="1">
                <a:solidFill>
                  <a:schemeClr val="accent5">
                    <a:lumMod val="76000"/>
                  </a:schemeClr>
                </a:solidFill>
              </a:rPr>
              <a:t>University of South Wales</a:t>
            </a:r>
          </a:p>
        </p:txBody>
      </p:sp>
    </p:spTree>
    <p:extLst>
      <p:ext uri="{BB962C8B-B14F-4D97-AF65-F5344CB8AC3E}">
        <p14:creationId xmlns:p14="http://schemas.microsoft.com/office/powerpoint/2010/main" val="37004506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594D1-1881-D204-3D0E-552AC60513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b="1" u="sng"/>
              <a:t>Course Progression</a:t>
            </a:r>
            <a:endParaRPr lang="en-US" sz="4400" u="sng"/>
          </a:p>
          <a:p>
            <a:endParaRPr lang="en-US" sz="4400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5672EF04-C42E-90F2-A322-AE0A43455EF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alphaModFix amt="35000"/>
          </a:blip>
          <a:srcRect l="14371" r="14371"/>
          <a:stretch/>
        </p:blipFill>
        <p:spPr>
          <a:xfrm>
            <a:off x="5531531" y="1335768"/>
            <a:ext cx="6172200" cy="4873625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91FEAA-023E-B116-451C-8935C9452F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38615" y="1338082"/>
            <a:ext cx="8595360" cy="4174398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182880"/>
            <a:r>
              <a:rPr lang="en-US" b="1">
                <a:solidFill>
                  <a:schemeClr val="bg1"/>
                </a:solidFill>
              </a:rPr>
              <a:t>university Framework</a:t>
            </a:r>
            <a:endParaRPr lang="en-US">
              <a:solidFill>
                <a:schemeClr val="bg1"/>
              </a:solidFill>
            </a:endParaRPr>
          </a:p>
          <a:p>
            <a:pPr marL="160020" indent="-342900">
              <a:buChar char="•"/>
            </a:pPr>
            <a:r>
              <a:rPr lang="en-US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 academic digital skills course at the university proved to be  an valuable experience. </a:t>
            </a:r>
          </a:p>
          <a:p>
            <a:pPr marL="160020" indent="-342900">
              <a:buChar char="•"/>
            </a:pPr>
            <a:r>
              <a:rPr lang="en-US" sz="2400" b="1">
                <a:solidFill>
                  <a:schemeClr val="tx1">
                    <a:lumMod val="95000"/>
                    <a:lumOff val="5000"/>
                  </a:schemeClr>
                </a:solidFill>
              </a:rPr>
              <a:t>Not only focusing on simple computer </a:t>
            </a:r>
            <a:r>
              <a:rPr lang="en-US" sz="2400" b="1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information</a:t>
            </a:r>
            <a:endParaRPr lang="en-US">
              <a:solidFill>
                <a:schemeClr val="tx1">
                  <a:lumMod val="95000"/>
                  <a:lumOff val="5000"/>
                </a:schemeClr>
              </a:solidFill>
              <a:ea typeface="+mn-lt"/>
              <a:cs typeface="+mn-lt"/>
            </a:endParaRPr>
          </a:p>
          <a:p>
            <a:pPr marL="160020" indent="-342900">
              <a:buChar char="•"/>
            </a:pPr>
            <a:r>
              <a:rPr lang="en-US" sz="2400" b="1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explores data integrity</a:t>
            </a:r>
            <a:endParaRPr lang="en-US">
              <a:solidFill>
                <a:schemeClr val="tx1">
                  <a:lumMod val="95000"/>
                  <a:lumOff val="5000"/>
                </a:schemeClr>
              </a:solidFill>
              <a:ea typeface="+mn-lt"/>
              <a:cs typeface="+mn-lt"/>
            </a:endParaRPr>
          </a:p>
          <a:p>
            <a:pPr marL="160020" indent="-342900">
              <a:buChar char="•"/>
            </a:pPr>
            <a:r>
              <a:rPr lang="en-US" sz="2400" b="1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structural logic</a:t>
            </a:r>
            <a:endParaRPr lang="en-US" sz="2400" b="1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indent="-182880"/>
            <a:r>
              <a:rPr lang="en-US" sz="2400" b="1">
                <a:solidFill>
                  <a:schemeClr val="tx1">
                    <a:lumMod val="95000"/>
                    <a:lumOff val="5000"/>
                  </a:schemeClr>
                </a:solidFill>
              </a:rPr>
              <a:t>How It's Going</a:t>
            </a:r>
          </a:p>
          <a:p>
            <a:pPr marL="160020" indent="-342900">
              <a:buChar char="•"/>
            </a:pPr>
            <a:r>
              <a:rPr lang="en-US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I have built strong </a:t>
            </a:r>
            <a:r>
              <a:rPr lang="en-US" sz="2400" b="1">
                <a:solidFill>
                  <a:schemeClr val="tx1">
                    <a:lumMod val="95000"/>
                    <a:lumOff val="5000"/>
                  </a:schemeClr>
                </a:solidFill>
              </a:rPr>
              <a:t>consistency</a:t>
            </a:r>
            <a:r>
              <a:rPr lang="en-US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pPr marL="160020" indent="-342900">
              <a:buChar char="•"/>
            </a:pPr>
            <a:r>
              <a:rPr lang="en-US" sz="2400" b="1">
                <a:solidFill>
                  <a:schemeClr val="tx1">
                    <a:lumMod val="95000"/>
                    <a:lumOff val="5000"/>
                  </a:schemeClr>
                </a:solidFill>
              </a:rPr>
              <a:t> Difficult tasks that once caused problems are now completed with structured workflows </a:t>
            </a:r>
          </a:p>
          <a:p>
            <a:pPr indent="-182880"/>
            <a:endParaRPr lang="en-US" sz="2400" b="1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8734BD-6663-7296-1D79-90492DF8F8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B9FFE47E-5664-42CE-9897-0569DEF565EE}" type="datetime1">
              <a:rPr lang="en-US"/>
              <a:pPr>
                <a:spcAft>
                  <a:spcPts val="600"/>
                </a:spcAft>
              </a:pPr>
              <a:t>6/26/2026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CBD4D6-807C-E019-7E9D-14B27A9392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solidFill>
                  <a:schemeClr val="tx2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9BBBCF-FC94-F1F0-7D19-461467E86B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45720" tIns="45720" rIns="4572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70C12960-6E85-460F-B6E3-5B82CB31AF3D}" type="slidenum">
              <a:rPr lang="en-US" dirty="0"/>
              <a:pPr>
                <a:lnSpc>
                  <a:spcPct val="90000"/>
                </a:lnSpc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37926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6B45835-3DB7-4D95-9290-E7C2C3AD13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4BA86C3D-5E02-4EC9-A07B-6786E96EC2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A1BCCA4-FEFE-4004-9DD5-96DC53BFBF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B9025533-FEDC-498B-B634-AACB9C542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4BCB9B21-6FC4-4E75-9B78-CBF7107663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65F2E95-7169-4456-9FD1-FD404A2B1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DC39C303-7680-46A4-83C1-D77C74DEAF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1" name="Rectangle 30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71EBD5F-D75E-DDCC-52AB-A551126FC1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018137"/>
            <a:ext cx="4550664" cy="2129586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My confidence when I start my course </a:t>
            </a:r>
            <a:endParaRPr lang="en-US">
              <a:solidFill>
                <a:schemeClr val="bg1"/>
              </a:solidFill>
              <a:ea typeface="+mj-ea"/>
              <a:cs typeface="+mj-cs"/>
            </a:endParaRPr>
          </a:p>
        </p:txBody>
      </p:sp>
      <p:pic>
        <p:nvPicPr>
          <p:cNvPr id="5" name="Picture Placeholder 4" descr="A diagram of a person&amp;#39;s work&#10;&#10;AI-generated content may be incorrect.">
            <a:extLst>
              <a:ext uri="{FF2B5EF4-FFF2-40B4-BE49-F238E27FC236}">
                <a16:creationId xmlns:a16="http://schemas.microsoft.com/office/drawing/2014/main" id="{5792A67D-A198-F825-ED6B-268539CA7AA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2841" r="10507" b="-1"/>
          <a:stretch>
            <a:fillRect/>
          </a:stretch>
        </p:blipFill>
        <p:spPr>
          <a:xfrm>
            <a:off x="626592" y="344770"/>
            <a:ext cx="4573404" cy="3490370"/>
          </a:xfrm>
          <a:prstGeom prst="rect">
            <a:avLst/>
          </a:prstGeom>
        </p:spPr>
      </p:pic>
      <p:grpSp>
        <p:nvGrpSpPr>
          <p:cNvPr id="39" name="Group 38">
            <a:extLst>
              <a:ext uri="{FF2B5EF4-FFF2-40B4-BE49-F238E27FC236}">
                <a16:creationId xmlns:a16="http://schemas.microsoft.com/office/drawing/2014/main" id="{AF19A774-30A5-488B-9BAF-629C6440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74192" y="482489"/>
            <a:ext cx="304800" cy="429768"/>
            <a:chOff x="215328" y="-46937"/>
            <a:chExt cx="304800" cy="2773841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291EBF88-5B98-4258-A542-14C3AF2E5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FBC2D58-9E3C-490D-BD7A-61EF07EA79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B6CF1BB4-1C1D-4EDE-BA26-0243FCF83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00C83729-E02F-4512-AFE7-F4792228B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" name="Picture 5" descr="A diagram of a pie chart&#10;&#10;AI-generated content may be incorrect.">
            <a:extLst>
              <a:ext uri="{FF2B5EF4-FFF2-40B4-BE49-F238E27FC236}">
                <a16:creationId xmlns:a16="http://schemas.microsoft.com/office/drawing/2014/main" id="{CD3DE8E9-F931-141D-7CC2-16D6877A446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75" r="2" b="2"/>
          <a:stretch>
            <a:fillRect/>
          </a:stretch>
        </p:blipFill>
        <p:spPr>
          <a:xfrm>
            <a:off x="5470050" y="341641"/>
            <a:ext cx="5992303" cy="3490370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F520BE-A053-3D06-72C7-072DB80BE7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86080" y="4018143"/>
            <a:ext cx="5994666" cy="2129599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4800">
                <a:solidFill>
                  <a:schemeClr val="bg1"/>
                </a:solidFill>
              </a:rPr>
              <a:t>My </a:t>
            </a:r>
            <a:r>
              <a:rPr lang="en-US" sz="4800" err="1">
                <a:solidFill>
                  <a:schemeClr val="bg1"/>
                </a:solidFill>
              </a:rPr>
              <a:t>confidance</a:t>
            </a:r>
            <a:r>
              <a:rPr lang="en-US" sz="4800">
                <a:solidFill>
                  <a:schemeClr val="bg1"/>
                </a:solidFill>
              </a:rPr>
              <a:t> now </a:t>
            </a:r>
          </a:p>
        </p:txBody>
      </p:sp>
    </p:spTree>
    <p:extLst>
      <p:ext uri="{BB962C8B-B14F-4D97-AF65-F5344CB8AC3E}">
        <p14:creationId xmlns:p14="http://schemas.microsoft.com/office/powerpoint/2010/main" val="2155023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C9CCE6-6A12-2E44-68F6-793C3AC5F9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u="sng"/>
              <a:t>LinkedIn Learning Milestones</a:t>
            </a:r>
            <a:endParaRPr lang="en-US" u="sng"/>
          </a:p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BF216B-DD86-830F-2037-3B1377FC7C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F799B5F2-C4AC-4DC5-8E29-7251AAED6084}" type="datetime1">
              <a:rPr lang="en-US"/>
              <a:pPr>
                <a:spcAft>
                  <a:spcPts val="600"/>
                </a:spcAft>
              </a:pPr>
              <a:t>6/26/2026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261D35-18B1-D72E-D120-45D4835D08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C7C42E-3628-08B8-98AA-B7C282FCF7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70C12960-6E85-460F-B6E3-5B82CB31AF3D}" type="slidenum">
              <a:rPr lang="en-US" dirty="0"/>
              <a:pPr>
                <a:lnSpc>
                  <a:spcPct val="90000"/>
                </a:lnSpc>
                <a:spcAft>
                  <a:spcPts val="600"/>
                </a:spcAft>
              </a:pPr>
              <a:t>4</a:t>
            </a:fld>
            <a:endParaRPr lang="en-US"/>
          </a:p>
        </p:txBody>
      </p:sp>
      <p:graphicFrame>
        <p:nvGraphicFramePr>
          <p:cNvPr id="22" name="Text Placeholder 3">
            <a:extLst>
              <a:ext uri="{FF2B5EF4-FFF2-40B4-BE49-F238E27FC236}">
                <a16:creationId xmlns:a16="http://schemas.microsoft.com/office/drawing/2014/main" id="{85DA5A2B-67D0-4417-6E8B-68EEBB0B44F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56781908"/>
              </p:ext>
            </p:extLst>
          </p:nvPr>
        </p:nvGraphicFramePr>
        <p:xfrm>
          <a:off x="1058863" y="1882425"/>
          <a:ext cx="8777329" cy="42014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08624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0EFD753D-6A49-46DD-9E82-AA6E2C62B4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138A5824-1F4A-4EE7-BC13-5BB48FC080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044" y="321732"/>
            <a:ext cx="4568741" cy="6192603"/>
          </a:xfrm>
          <a:prstGeom prst="rect">
            <a:avLst/>
          </a:prstGeom>
          <a:solidFill>
            <a:srgbClr val="3336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62AD8C-56B0-A900-19F5-0907A9E47B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8257" y="637523"/>
            <a:ext cx="3608896" cy="169099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spc="-50" baseline="0">
                <a:solidFill>
                  <a:srgbClr val="FFFFFF"/>
                </a:solidFill>
              </a:rPr>
              <a:t>My certificates</a:t>
            </a:r>
            <a:br>
              <a:rPr lang="en-US" sz="3600">
                <a:solidFill>
                  <a:srgbClr val="FFFFFF"/>
                </a:solidFill>
              </a:rPr>
            </a:br>
            <a:endParaRPr lang="en-US" sz="3600" baseline="0">
              <a:solidFill>
                <a:srgbClr val="FFFFFF"/>
              </a:solidFill>
            </a:endParaRPr>
          </a:p>
        </p:txBody>
      </p:sp>
      <p:pic>
        <p:nvPicPr>
          <p:cNvPr id="7" name="Picture 6" descr="A close-up of a certificate&#10;&#10;AI-generated content may be incorrect.">
            <a:extLst>
              <a:ext uri="{FF2B5EF4-FFF2-40B4-BE49-F238E27FC236}">
                <a16:creationId xmlns:a16="http://schemas.microsoft.com/office/drawing/2014/main" id="{C6549C5A-CC20-2AB1-48A9-56F7C6BEEA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5080" y="456165"/>
            <a:ext cx="2062593" cy="1593353"/>
          </a:xfrm>
          <a:prstGeom prst="rect">
            <a:avLst/>
          </a:prstGeom>
        </p:spPr>
      </p:pic>
      <p:sp>
        <p:nvSpPr>
          <p:cNvPr id="43" name="Content Placeholder 29">
            <a:extLst>
              <a:ext uri="{FF2B5EF4-FFF2-40B4-BE49-F238E27FC236}">
                <a16:creationId xmlns:a16="http://schemas.microsoft.com/office/drawing/2014/main" id="{FE5379D5-68A5-4BB3-9EA1-E6A8234700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256" y="2474260"/>
            <a:ext cx="3607930" cy="3677158"/>
          </a:xfrm>
          <a:solidFill>
            <a:schemeClr val="accent5"/>
          </a:solidFill>
        </p:spPr>
        <p:txBody>
          <a:bodyPr anchor="t">
            <a:normAutofit/>
          </a:bodyPr>
          <a:lstStyle/>
          <a:p>
            <a:endParaRPr lang="en-US" sz="2000">
              <a:solidFill>
                <a:srgbClr val="FFFFFF"/>
              </a:solidFill>
            </a:endParaRPr>
          </a:p>
        </p:txBody>
      </p:sp>
      <p:pic>
        <p:nvPicPr>
          <p:cNvPr id="4" name="Content Placeholder 3" descr="A certificate with a signature&#10;&#10;AI-generated content may be incorrect.">
            <a:extLst>
              <a:ext uri="{FF2B5EF4-FFF2-40B4-BE49-F238E27FC236}">
                <a16:creationId xmlns:a16="http://schemas.microsoft.com/office/drawing/2014/main" id="{920C4338-6085-8A84-8D50-25DEA3333F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5081" y="2632324"/>
            <a:ext cx="2062593" cy="1593353"/>
          </a:xfrm>
          <a:prstGeom prst="rect">
            <a:avLst/>
          </a:prstGeom>
        </p:spPr>
      </p:pic>
      <p:pic>
        <p:nvPicPr>
          <p:cNvPr id="6" name="Content Placeholder 5" descr="A certificate of microsoft excel&#10;&#10;AI-generated content may be incorrect.">
            <a:extLst>
              <a:ext uri="{FF2B5EF4-FFF2-40B4-BE49-F238E27FC236}">
                <a16:creationId xmlns:a16="http://schemas.microsoft.com/office/drawing/2014/main" id="{08C6149E-B885-C723-6127-FD0BC67C1D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3362" y="325904"/>
            <a:ext cx="3936092" cy="2942229"/>
          </a:xfrm>
          <a:prstGeom prst="rect">
            <a:avLst/>
          </a:prstGeom>
        </p:spPr>
      </p:pic>
      <p:pic>
        <p:nvPicPr>
          <p:cNvPr id="5" name="Picture 4" descr="A certificate of microsoft excel&#10;&#10;AI-generated content may be incorrect.">
            <a:extLst>
              <a:ext uri="{FF2B5EF4-FFF2-40B4-BE49-F238E27FC236}">
                <a16:creationId xmlns:a16="http://schemas.microsoft.com/office/drawing/2014/main" id="{E461B34B-C8DC-264E-BD78-A0026412FFE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63486" y="4782983"/>
            <a:ext cx="2062593" cy="1593353"/>
          </a:xfrm>
          <a:prstGeom prst="rect">
            <a:avLst/>
          </a:prstGeom>
        </p:spPr>
      </p:pic>
      <p:pic>
        <p:nvPicPr>
          <p:cNvPr id="3" name="Picture 2" descr="A close-up of a certificate&#10;&#10;AI-generated content may be incorrect.">
            <a:extLst>
              <a:ext uri="{FF2B5EF4-FFF2-40B4-BE49-F238E27FC236}">
                <a16:creationId xmlns:a16="http://schemas.microsoft.com/office/drawing/2014/main" id="{547018E6-C76E-B79E-63EA-5E3DA4D5DFC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72154" y="3589866"/>
            <a:ext cx="4138507" cy="2938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52798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8760E-5908-858A-67D8-4A3D7829DA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US" b="1"/>
              <a:t>Elevating My Writing</a:t>
            </a:r>
            <a:endParaRPr lang="en-US"/>
          </a:p>
          <a:p>
            <a:endParaRPr lang="en-US" dirty="0"/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CBEC5828-619B-8A36-E746-F429EAE94B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700" b="1">
                <a:highlight>
                  <a:srgbClr val="F8F9FA"/>
                </a:highlight>
              </a:rPr>
              <a:t>Refining Professional Expression</a:t>
            </a:r>
            <a:endParaRPr lang="en-US" sz="1700"/>
          </a:p>
          <a:p>
            <a:pPr>
              <a:lnSpc>
                <a:spcPct val="110000"/>
              </a:lnSpc>
            </a:pPr>
            <a:r>
              <a:rPr lang="en-US" sz="1700">
                <a:highlight>
                  <a:srgbClr val="F8F9FA"/>
                </a:highlight>
              </a:rPr>
              <a:t>The writing certificate program on LinkedIn helped reshape my </a:t>
            </a:r>
            <a:r>
              <a:rPr lang="en-US" sz="1700" err="1">
                <a:highlight>
                  <a:srgbClr val="F8F9FA"/>
                </a:highlight>
              </a:rPr>
              <a:t>approch</a:t>
            </a:r>
            <a:r>
              <a:rPr lang="en-US" sz="1700">
                <a:highlight>
                  <a:srgbClr val="F8F9FA"/>
                </a:highlight>
              </a:rPr>
              <a:t> to communication .</a:t>
            </a:r>
          </a:p>
          <a:p>
            <a:pPr>
              <a:lnSpc>
                <a:spcPct val="110000"/>
              </a:lnSpc>
            </a:pPr>
            <a:r>
              <a:rPr lang="en-US" sz="1700">
                <a:highlight>
                  <a:srgbClr val="F8F9FA"/>
                </a:highlight>
              </a:rPr>
              <a:t>This development immediately enhanced the quality of my academic reports and writings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700">
              <a:highlight>
                <a:srgbClr val="F8F9FA"/>
              </a:highlight>
            </a:endParaRPr>
          </a:p>
        </p:txBody>
      </p:sp>
      <p:pic>
        <p:nvPicPr>
          <p:cNvPr id="19" name="Content Placeholder 18" descr="A child holding a piece of paper&#10;&#10;AI-generated content may be incorrect.">
            <a:extLst>
              <a:ext uri="{FF2B5EF4-FFF2-40B4-BE49-F238E27FC236}">
                <a16:creationId xmlns:a16="http://schemas.microsoft.com/office/drawing/2014/main" id="{52961022-6D18-2DA3-797F-02935C0BED5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72200" y="2362697"/>
            <a:ext cx="5181600" cy="3277193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29BD22-7C02-19FA-2CE5-F0CBA89A5E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1F7EBD9-E446-4817-AB37-AF904CC4BF28}" type="datetime1">
              <a:rPr lang="en-US"/>
              <a:pPr>
                <a:spcAft>
                  <a:spcPts val="600"/>
                </a:spcAft>
              </a:pPr>
              <a:t>6/26/2026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541E96-001C-2604-0722-64607042D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D6D544-665F-72C3-E106-88B886B4A5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98928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2ED81-C097-17F0-58EA-2032767CD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900" b="1">
                <a:solidFill>
                  <a:srgbClr val="0D2C54"/>
                </a:solidFill>
                <a:latin typeface="Poppins"/>
                <a:cs typeface="Poppins"/>
              </a:rPr>
              <a:t>Synergized Excel Mastery</a:t>
            </a:r>
            <a:endParaRPr lang="en-US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225F5A-580D-7777-F59C-61EFB36C4FD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500" b="1">
                <a:solidFill>
                  <a:srgbClr val="0D2C54"/>
                </a:solidFill>
                <a:latin typeface="Poppins"/>
                <a:cs typeface="Poppins"/>
              </a:rPr>
              <a:t>Advanced Formulas</a:t>
            </a:r>
            <a:endParaRPr lang="en-US"/>
          </a:p>
          <a:p>
            <a:r>
              <a:rPr lang="en-US" sz="1100">
                <a:solidFill>
                  <a:srgbClr val="4A5568"/>
                </a:solidFill>
                <a:latin typeface="Lato"/>
                <a:ea typeface="Lato"/>
                <a:cs typeface="Lato"/>
              </a:rPr>
              <a:t>Transitioning from basic functions to complex lookups like using formulas for sum ,average and max and min</a:t>
            </a:r>
            <a:endParaRPr lang="en-US"/>
          </a:p>
          <a:p>
            <a:r>
              <a:rPr lang="en-US" sz="1500" b="1">
                <a:solidFill>
                  <a:srgbClr val="0D2C54"/>
                </a:solidFill>
                <a:latin typeface="Poppins"/>
                <a:cs typeface="Poppins"/>
              </a:rPr>
              <a:t>Data Cleansing</a:t>
            </a:r>
            <a:endParaRPr lang="en-US" dirty="0"/>
          </a:p>
          <a:p>
            <a:r>
              <a:rPr lang="en-US" sz="1100">
                <a:solidFill>
                  <a:srgbClr val="4A5568"/>
                </a:solidFill>
                <a:latin typeface="Lato"/>
                <a:ea typeface="Lato"/>
                <a:cs typeface="Lato"/>
              </a:rPr>
              <a:t>Developing workflows to delete duplicates, and change unformatted text into neat data table</a:t>
            </a:r>
            <a:endParaRPr lang="en-US"/>
          </a:p>
          <a:p>
            <a:r>
              <a:rPr lang="en-US" sz="1500" b="1">
                <a:solidFill>
                  <a:srgbClr val="0D2C54"/>
                </a:solidFill>
                <a:latin typeface="Poppins"/>
                <a:cs typeface="Poppins"/>
              </a:rPr>
              <a:t>Dynamic Output</a:t>
            </a:r>
            <a:endParaRPr lang="en-US" dirty="0"/>
          </a:p>
          <a:p>
            <a:r>
              <a:rPr lang="en-US" sz="1100">
                <a:solidFill>
                  <a:srgbClr val="4A5568"/>
                </a:solidFill>
                <a:latin typeface="Lato"/>
                <a:ea typeface="Lato"/>
                <a:cs typeface="Lato"/>
              </a:rPr>
              <a:t>Building tables and visual that make  datasets clear to understand </a:t>
            </a:r>
          </a:p>
          <a:p>
            <a:endParaRPr lang="en-US" dirty="0"/>
          </a:p>
        </p:txBody>
      </p:sp>
      <p:pic>
        <p:nvPicPr>
          <p:cNvPr id="8" name="Content Placeholder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121D23F-9460-6204-65D9-D417579E94C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72200" y="2543497"/>
            <a:ext cx="5181600" cy="2915594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DF7427-3CBF-4FEE-CB13-64EEA005A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239B3-3094-47D4-B95E-748AC3627441}" type="datetime1">
              <a:t>6/26/2026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BF37AB-575D-FEF7-0A14-AD68F1A3BB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FA05E3-A918-AD38-C332-110D14946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52170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B76FD6-7917-F2AF-F220-0E2F6E5253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8" y="643466"/>
            <a:ext cx="3092718" cy="5528734"/>
          </a:xfrm>
          <a:noFill/>
        </p:spPr>
        <p:txBody>
          <a:bodyPr anchor="t">
            <a:normAutofit/>
          </a:bodyPr>
          <a:lstStyle/>
          <a:p>
            <a:r>
              <a:rPr lang="en-US" sz="2800" b="1">
                <a:solidFill>
                  <a:srgbClr val="FFFFFF"/>
                </a:solidFill>
              </a:rPr>
              <a:t>Tackling Assessment Stress</a:t>
            </a:r>
            <a:endParaRPr lang="en-US" sz="2800">
              <a:solidFill>
                <a:srgbClr val="FFFFFF"/>
              </a:solidFill>
            </a:endParaRPr>
          </a:p>
          <a:p>
            <a:endParaRPr lang="en-US" sz="28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B90DF5-8115-BC89-9188-985F608833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57106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b="1"/>
              <a:t>The Stress Factors</a:t>
            </a:r>
            <a:endParaRPr lang="en-US" sz="2000"/>
          </a:p>
          <a:p>
            <a:r>
              <a:rPr lang="en-US" sz="2000"/>
              <a:t>The upcoming Excel assessment naturally cause  anxiety. </a:t>
            </a:r>
          </a:p>
          <a:p>
            <a:r>
              <a:rPr lang="en-US" sz="2000" b="1"/>
              <a:t>My Tactical Approach</a:t>
            </a:r>
            <a:endParaRPr lang="en-US" sz="2000"/>
          </a:p>
          <a:p>
            <a:r>
              <a:rPr lang="en-US" sz="2000"/>
              <a:t>I </a:t>
            </a:r>
            <a:r>
              <a:rPr lang="en-US" sz="2000" err="1"/>
              <a:t>neutralised</a:t>
            </a:r>
            <a:r>
              <a:rPr lang="en-US" sz="2000"/>
              <a:t> this anxiety by converting large datasets into smaller columns and putting formulas one by one for a clear understanding </a:t>
            </a:r>
          </a:p>
          <a:p>
            <a:endParaRPr lang="en-US" sz="200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5D0137-419F-087F-F464-077BDC9FA4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09ADFF53-96B2-4094-B3B3-70205ECDB953}" type="datetime1">
              <a:rPr lang="en-US"/>
              <a:pPr>
                <a:spcAft>
                  <a:spcPts val="600"/>
                </a:spcAft>
              </a:pPr>
              <a:t>6/26/2026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B80E08-EC63-2810-9C41-48DD1CCF24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B55682-7679-32F6-16D2-3697B47E2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70C12960-6E85-460F-B6E3-5B82CB31AF3D}" type="slidenum">
              <a:rPr lang="en-US" dirty="0"/>
              <a:pPr>
                <a:lnSpc>
                  <a:spcPct val="90000"/>
                </a:lnSpc>
                <a:spcAft>
                  <a:spcPts val="600"/>
                </a:spcAft>
              </a:pPr>
              <a:t>8</a:t>
            </a:fld>
            <a:endParaRPr lang="en-US"/>
          </a:p>
        </p:txBody>
      </p:sp>
      <p:pic>
        <p:nvPicPr>
          <p:cNvPr id="10" name="Picture 9" descr="A group of people sitting on a stage&#10;&#10;AI-generated content may be incorrect.">
            <a:extLst>
              <a:ext uri="{FF2B5EF4-FFF2-40B4-BE49-F238E27FC236}">
                <a16:creationId xmlns:a16="http://schemas.microsoft.com/office/drawing/2014/main" id="{0370F89D-19FC-D22A-1FE1-856DD19ADB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378" y="921656"/>
            <a:ext cx="2265130" cy="3976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84447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CD99ED-EBCD-255D-CC5A-381D1871C6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2900" b="1">
                <a:highlight>
                  <a:srgbClr val="F3F4F6"/>
                </a:highlight>
                <a:latin typeface="Poppins"/>
                <a:cs typeface="Poppins"/>
              </a:rPr>
              <a:t>Overcoming &amp; Succeeding</a:t>
            </a:r>
            <a:endParaRPr lang="en-US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9A88D3-D020-CEF2-1459-2A69AB48A0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40958" y="2061028"/>
            <a:ext cx="4560389" cy="476499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800" b="1" u="sng">
                <a:highlight>
                  <a:srgbClr val="F3F4F6"/>
                </a:highlight>
                <a:latin typeface="Century Schoolbook"/>
                <a:cs typeface="Poppins"/>
              </a:rPr>
              <a:t>True confidence in technical skills is built under pressure. Overcoming the initial exam stress transformed passive theory  into resilient, ability.</a:t>
            </a:r>
            <a:r>
              <a:rPr lang="en-US" sz="2800" b="1" u="sng">
                <a:solidFill>
                  <a:srgbClr val="FFFFFF"/>
                </a:solidFill>
                <a:highlight>
                  <a:srgbClr val="F3F4F6"/>
                </a:highlight>
                <a:latin typeface="Century Schoolbook"/>
                <a:cs typeface="Poppins"/>
              </a:rPr>
              <a:t>"</a:t>
            </a:r>
            <a:endParaRPr lang="en-US" sz="2800" b="1" u="sng">
              <a:latin typeface="Century Schoolbook"/>
            </a:endParaRPr>
          </a:p>
        </p:txBody>
      </p:sp>
      <p:pic>
        <p:nvPicPr>
          <p:cNvPr id="8" name="Content Placeholder 7" descr="A group of people sitting around a table with a computer&#10;&#10;AI-generated content may be incorrect.">
            <a:extLst>
              <a:ext uri="{FF2B5EF4-FFF2-40B4-BE49-F238E27FC236}">
                <a16:creationId xmlns:a16="http://schemas.microsoft.com/office/drawing/2014/main" id="{D3C90F61-BBFF-F5D1-94B2-198A5D26FBC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72200" y="2058194"/>
            <a:ext cx="5181600" cy="388620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9790FF-A055-BD40-CE5F-D23C9F7A39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324C1-F258-4406-A536-2B5DE4AFD881}" type="datetime1">
              <a:t>6/26/2026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B9B5E2-3B22-FEBD-8992-460DCAEBD3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ABDEF2-1051-7024-FE0B-2C1E23CF4B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02794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Low angle view of modern financial skyscrapers into the sky">
            <a:extLst>
              <a:ext uri="{FF2B5EF4-FFF2-40B4-BE49-F238E27FC236}">
                <a16:creationId xmlns:a16="http://schemas.microsoft.com/office/drawing/2014/main" id="{7D7037F3-C2C5-3E80-AF36-2BC90CF307F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5605" r="-2" b="-2"/>
          <a:stretch>
            <a:fillRect/>
          </a:stretch>
        </p:blipFill>
        <p:spPr>
          <a:xfrm>
            <a:off x="20" y="-377373"/>
            <a:ext cx="12199237" cy="719182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B6164B4-37B5-60A6-DAF2-B4549DC814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2406323"/>
            <a:ext cx="9418320" cy="323610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b="1">
                <a:solidFill>
                  <a:schemeClr val="bg1"/>
                </a:solidFill>
                <a:highlight>
                  <a:srgbClr val="F3F4F6"/>
                </a:highlight>
              </a:rPr>
              <a:t>The Journey Continues to improve my skills in digital </a:t>
            </a:r>
            <a:r>
              <a:rPr lang="en-US" sz="6700" b="1">
                <a:solidFill>
                  <a:schemeClr val="bg1"/>
                </a:solidFill>
                <a:highlight>
                  <a:srgbClr val="F3F4F6"/>
                </a:highlight>
              </a:rPr>
              <a:t>learning</a:t>
            </a:r>
          </a:p>
          <a:p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53ABCB-CEE0-F58F-F08C-18B929BC3C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61872" y="4488543"/>
            <a:ext cx="9418320" cy="169164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>
                <a:solidFill>
                  <a:schemeClr val="bg1"/>
                </a:solidFill>
                <a:highlight>
                  <a:srgbClr val="F3F4F6"/>
                </a:highlight>
              </a:rPr>
              <a:t>A continuous commitment to building professional excellence and digital expertise.</a:t>
            </a:r>
          </a:p>
          <a:p>
            <a:endParaRPr lang="en-US">
              <a:solidFill>
                <a:schemeClr val="tx1"/>
              </a:solidFill>
              <a:highlight>
                <a:srgbClr val="F3F4F6"/>
              </a:highlight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08B1FD-DCF0-7ECA-0B5E-C2EAF1D395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2432050-89DE-4D3E-83DD-56FB96F38B8D}" type="datetime1">
              <a:rPr lang="en-US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6/26/2026</a:t>
            </a:fld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E1F876-0D4B-47A5-4F9A-3344D5E51A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1CD5C6-FEAD-2B91-3869-E08B01B3C1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45720" tIns="45720" rIns="4572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70C12960-6E85-460F-B6E3-5B82CB31AF3D}" type="slidenum">
              <a:rPr lang="en-US">
                <a:solidFill>
                  <a:schemeClr val="tx1"/>
                </a:solidFill>
              </a:rPr>
              <a:pPr>
                <a:lnSpc>
                  <a:spcPct val="90000"/>
                </a:lnSpc>
                <a:spcAft>
                  <a:spcPts val="600"/>
                </a:spcAft>
              </a:pPr>
              <a:t>10</a:t>
            </a:fld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19443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CDAD7C-2820-59A3-A73F-29557AB275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451" y="-1055233"/>
            <a:ext cx="10515600" cy="2852737"/>
          </a:xfrm>
        </p:spPr>
        <p:txBody>
          <a:bodyPr/>
          <a:lstStyle/>
          <a:p>
            <a:r>
              <a:rPr lang="en-US" b="1" u="sng"/>
              <a:t>ANY QUESTIONS?</a:t>
            </a:r>
            <a:br>
              <a:rPr lang="en-US" b="1" u="sng"/>
            </a:br>
            <a:endParaRPr lang="en-US" b="1" u="sng">
              <a:solidFill>
                <a:schemeClr val="accent4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D7897C-5954-2B65-060A-B4B62ECA8092}"/>
              </a:ext>
            </a:extLst>
          </p:cNvPr>
          <p:cNvSpPr txBox="1"/>
          <p:nvPr/>
        </p:nvSpPr>
        <p:spPr>
          <a:xfrm>
            <a:off x="2215231" y="2351599"/>
            <a:ext cx="8677836" cy="21852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>
                <a:solidFill>
                  <a:srgbClr val="FF0000"/>
                </a:solidFill>
              </a:rPr>
              <a:t>Thank you for your time </a:t>
            </a:r>
          </a:p>
          <a:p>
            <a:r>
              <a:rPr lang="en-US" sz="3200" b="1" dirty="0">
                <a:solidFill>
                  <a:srgbClr val="FF0000"/>
                </a:solidFill>
              </a:rPr>
              <a:t>Scan the </a:t>
            </a:r>
            <a:r>
              <a:rPr lang="en-US" sz="3200" b="1">
                <a:solidFill>
                  <a:srgbClr val="FF0000"/>
                </a:solidFill>
              </a:rPr>
              <a:t>QR code for your feedback</a:t>
            </a:r>
          </a:p>
          <a:p>
            <a:endParaRPr lang="en-US">
              <a:solidFill>
                <a:srgbClr val="FF0000"/>
              </a:solidFill>
            </a:endParaRPr>
          </a:p>
          <a:p>
            <a:endParaRPr lang="en-US">
              <a:solidFill>
                <a:srgbClr val="FF0000"/>
              </a:solidFill>
            </a:endParaRPr>
          </a:p>
          <a:p>
            <a:endParaRPr lang="en-US">
              <a:solidFill>
                <a:srgbClr val="FF0000"/>
              </a:solidFill>
            </a:endParaRPr>
          </a:p>
          <a:p>
            <a:endParaRPr lang="en-US">
              <a:solidFill>
                <a:srgbClr val="FF0000"/>
              </a:solidFill>
            </a:endParaRPr>
          </a:p>
        </p:txBody>
      </p:sp>
      <p:pic>
        <p:nvPicPr>
          <p:cNvPr id="5" name="Picture 4" descr="A qr code on a screen&#10;&#10;AI-generated content may be incorrect.">
            <a:extLst>
              <a:ext uri="{FF2B5EF4-FFF2-40B4-BE49-F238E27FC236}">
                <a16:creationId xmlns:a16="http://schemas.microsoft.com/office/drawing/2014/main" id="{6EA4F634-B392-6FE1-B82F-C37857BC69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9735312" y="5370285"/>
            <a:ext cx="1567833" cy="1487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58304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87EA78ED68B5C40BF2C1A213AA97DF9" ma:contentTypeVersion="4" ma:contentTypeDescription="Create a new document." ma:contentTypeScope="" ma:versionID="6ec3743d8d94db75394ec6598edd1149">
  <xsd:schema xmlns:xsd="http://www.w3.org/2001/XMLSchema" xmlns:xs="http://www.w3.org/2001/XMLSchema" xmlns:p="http://schemas.microsoft.com/office/2006/metadata/properties" xmlns:ns3="b645a2db-68a0-4966-a6ea-94c306327b66" targetNamespace="http://schemas.microsoft.com/office/2006/metadata/properties" ma:root="true" ma:fieldsID="1472414d1ad503b189619f11830e7150" ns3:_="">
    <xsd:import namespace="b645a2db-68a0-4966-a6ea-94c306327b6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45a2db-68a0-4966-a6ea-94c306327b6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4E982A7-92FF-4753-A8C2-BA626695ACEC}">
  <ds:schemaRefs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http://purl.org/dc/terms/"/>
    <ds:schemaRef ds:uri="http://purl.org/dc/dcmitype/"/>
    <ds:schemaRef ds:uri="http://purl.org/dc/elements/1.1/"/>
    <ds:schemaRef ds:uri="b645a2db-68a0-4966-a6ea-94c306327b66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EEA9E1BD-291A-4CE4-A0FA-F28C8F0ADAE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645a2db-68a0-4966-a6ea-94c306327b6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EDEEC5C-E25A-4D28-9E8D-B522F7D4391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</Words>
  <Application>Microsoft Office PowerPoint</Application>
  <PresentationFormat>Widescreen</PresentationFormat>
  <Paragraphs>1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My Digital Skills Journey   2026   </vt:lpstr>
      <vt:lpstr>Course Progression </vt:lpstr>
      <vt:lpstr>My confidence when I start my course </vt:lpstr>
      <vt:lpstr>LinkedIn Learning Milestones </vt:lpstr>
      <vt:lpstr>My certificates </vt:lpstr>
      <vt:lpstr>Elevating My Writing </vt:lpstr>
      <vt:lpstr>Synergized Excel Mastery </vt:lpstr>
      <vt:lpstr>Tackling Assessment Stress </vt:lpstr>
      <vt:lpstr>Overcoming &amp; Succeeding </vt:lpstr>
      <vt:lpstr>The Journey Continues to improve my skills in digital learning  </vt:lpstr>
      <vt:lpstr>ANY 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Nosheen Gull (2542189)</dc:creator>
  <cp:lastModifiedBy>Nosheen Gull (2542189)</cp:lastModifiedBy>
  <cp:revision>154</cp:revision>
  <dcterms:created xsi:type="dcterms:W3CDTF">2026-06-11T15:21:52Z</dcterms:created>
  <dcterms:modified xsi:type="dcterms:W3CDTF">2026-06-26T20:54:05Z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0x010100187EA78ED68B5C40BF2C1A213AA97DF9</vt:lpwstr>
  </property>
</Properties>
</file>